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4" r:id="rId2"/>
    <p:sldId id="384" r:id="rId3"/>
    <p:sldId id="485" r:id="rId4"/>
    <p:sldId id="487" r:id="rId5"/>
    <p:sldId id="488" r:id="rId6"/>
    <p:sldId id="489" r:id="rId7"/>
    <p:sldId id="490" r:id="rId8"/>
    <p:sldId id="491" r:id="rId9"/>
    <p:sldId id="492" r:id="rId10"/>
    <p:sldId id="480" r:id="rId11"/>
    <p:sldId id="484" r:id="rId12"/>
    <p:sldId id="266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8F45C"/>
    <a:srgbClr val="14F814"/>
    <a:srgbClr val="B77727"/>
    <a:srgbClr val="CAA53B"/>
    <a:srgbClr val="A99F1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47" autoAdjust="0"/>
    <p:restoredTop sz="86323" autoAdjust="0"/>
  </p:normalViewPr>
  <p:slideViewPr>
    <p:cSldViewPr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000" dirty="0" smtClean="0">
                <a:latin typeface="Gill Sans"/>
                <a:cs typeface="Gill Sans"/>
              </a:rPr>
              <a:t>DEPARTMENT OF ARTS AND CULTURE</a:t>
            </a:r>
            <a:endParaRPr lang="en-US" sz="1000" dirty="0">
              <a:latin typeface="Gill Sans"/>
              <a:cs typeface="Gill San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67551-1F5D-0341-B9EA-7928B0DA13A7}" type="datetime1">
              <a:rPr lang="en-US" sz="900" smtClean="0">
                <a:latin typeface="Gill Sans"/>
                <a:cs typeface="Gill Sans"/>
              </a:rPr>
              <a:pPr/>
              <a:t>11/23/2017</a:t>
            </a:fld>
            <a:endParaRPr lang="en-US" sz="900" dirty="0">
              <a:latin typeface="Gill Sans"/>
              <a:cs typeface="Gill San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58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/>
            </a:lvl1pPr>
          </a:lstStyle>
          <a:p>
            <a:r>
              <a:rPr lang="en-US" sz="900" dirty="0" smtClean="0">
                <a:latin typeface="Calibri (Body)"/>
                <a:cs typeface="Calibri (Body)"/>
              </a:rPr>
              <a:t>INSERT YOUR THEME HERE</a:t>
            </a:r>
            <a:endParaRPr lang="en-US" sz="900" dirty="0">
              <a:latin typeface="Calibri (Body)"/>
              <a:cs typeface="Calibri (Body)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/>
            </a:lvl1pPr>
          </a:lstStyle>
          <a:p>
            <a:fld id="{CD67EF3C-C429-054A-8787-30F50F0F2813}" type="slidenum">
              <a:rPr lang="en-US" sz="900" smtClean="0">
                <a:latin typeface="Gill Sans"/>
                <a:cs typeface="Gill Sans"/>
              </a:rPr>
              <a:pPr/>
              <a:t>‹#›</a:t>
            </a:fld>
            <a:endParaRPr lang="en-US" sz="900" dirty="0"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9423277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DEPARTMENT OF ARTS AND CULTURE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60FE2-17F6-6946-AE1B-DAB315879F09}" type="datetime1">
              <a:rPr lang="en-US" smtClean="0"/>
              <a:pPr/>
              <a:t>11/23/2017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E4B56-0DDA-AA4D-BBA2-B941666BDE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7759351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DEPARTMENT OF ARTS AND CULTURE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6F60FE2-17F6-6946-AE1B-DAB315879F09}" type="datetime1">
              <a:rPr lang="en-US" smtClean="0"/>
              <a:pPr/>
              <a:t>11/23/2017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4B56-0DDA-AA4D-BBA2-B941666BDE9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1988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DEPARTMENT OF ARTS AND CULTURE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6F60FE2-17F6-6946-AE1B-DAB315879F09}" type="datetime1">
              <a:rPr lang="en-US" smtClean="0"/>
              <a:pPr/>
              <a:t>11/23/2017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4B56-0DDA-AA4D-BBA2-B941666BDE9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0182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2743200"/>
            <a:ext cx="9144000" cy="1828800"/>
          </a:xfrm>
          <a:prstGeom prst="rect">
            <a:avLst/>
          </a:prstGeom>
          <a:solidFill>
            <a:srgbClr val="B77727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63246" y="2986408"/>
            <a:ext cx="5591793" cy="721140"/>
          </a:xfrm>
        </p:spPr>
        <p:txBody>
          <a:bodyPr anchor="t" anchorCtr="0"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ZA" dirty="0" smtClean="0"/>
              <a:t>Click here to add your main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63246" y="3813960"/>
            <a:ext cx="5599754" cy="45324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b="0" i="1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 descr="Letterhead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533400"/>
            <a:ext cx="2286000" cy="829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66800" y="2209800"/>
            <a:ext cx="6954587" cy="566738"/>
          </a:xfrm>
        </p:spPr>
        <p:txBody>
          <a:bodyPr anchor="b"/>
          <a:lstStyle>
            <a:lvl1pPr algn="ctr">
              <a:defRPr sz="3200" b="1"/>
            </a:lvl1pPr>
          </a:lstStyle>
          <a:p>
            <a:r>
              <a:rPr lang="en-US" dirty="0" smtClean="0"/>
              <a:t>Thank you</a:t>
            </a:r>
            <a:endParaRPr lang="en-ZA" dirty="0"/>
          </a:p>
        </p:txBody>
      </p: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1"/>
            <a:ext cx="6934200" cy="4343400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11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199" y="2924944"/>
            <a:ext cx="6894513" cy="1362075"/>
          </a:xfrm>
        </p:spPr>
        <p:txBody>
          <a:bodyPr anchor="t">
            <a:normAutofit/>
          </a:bodyPr>
          <a:lstStyle>
            <a:lvl1pPr algn="l">
              <a:defRPr sz="1800" b="1" cap="all"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199" y="1268760"/>
            <a:ext cx="68945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3399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43400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 anchorCtr="0">
            <a:noAutofit/>
          </a:bodyPr>
          <a:lstStyle>
            <a:lvl1pPr marL="0" indent="0">
              <a:buNone/>
              <a:defRPr sz="16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8725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/>
            </a:lvl4pPr>
            <a:lvl5pPr>
              <a:defRPr sz="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6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68725"/>
          </a:xfrm>
        </p:spPr>
        <p:txBody>
          <a:bodyPr/>
          <a:lstStyle>
            <a:lvl1pPr>
              <a:defRPr sz="1600"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>
              <a:defRPr sz="105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3050"/>
            <a:ext cx="1865313" cy="1162050"/>
          </a:xfrm>
        </p:spPr>
        <p:txBody>
          <a:bodyPr anchor="t" anchorCtr="0">
            <a:normAutofit/>
          </a:bodyPr>
          <a:lstStyle>
            <a:lvl1pPr algn="l">
              <a:defRPr sz="1400" b="1"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035550" cy="5670550"/>
          </a:xfrm>
        </p:spPr>
        <p:txBody>
          <a:bodyPr/>
          <a:lstStyle>
            <a:lvl1pPr>
              <a:defRPr sz="1800"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050">
                <a:latin typeface="Arial"/>
                <a:cs typeface="Arial"/>
              </a:defRPr>
            </a:lvl4pPr>
            <a:lvl5pPr>
              <a:defRPr sz="800">
                <a:latin typeface="Arial"/>
                <a:cs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1435101"/>
            <a:ext cx="1865313" cy="4508500"/>
          </a:xfr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199" y="4800600"/>
            <a:ext cx="695458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0199" y="612775"/>
            <a:ext cx="6954587" cy="4114800"/>
          </a:xfrm>
        </p:spPr>
        <p:txBody>
          <a:bodyPr/>
          <a:lstStyle>
            <a:lvl1pPr marL="0" indent="0">
              <a:buNone/>
              <a:defRPr sz="3200"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199" y="5367338"/>
            <a:ext cx="6954587" cy="804862"/>
          </a:xfr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237792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7DFB86-66F3-4CD9-A537-2F823ECCABA8}" type="slidenum">
              <a:rPr kumimoji="0" lang="en-ZA" sz="105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7109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267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chemeClr val="bg1"/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1722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u="none">
                <a:solidFill>
                  <a:srgbClr val="660066"/>
                </a:solidFill>
                <a:latin typeface="Verdana" pitchFamily="34" charset="0"/>
              </a:defRPr>
            </a:lvl1pPr>
          </a:lstStyle>
          <a:p>
            <a:r>
              <a:rPr lang="en-ZA" dirty="0" smtClean="0"/>
              <a:t>1</a:t>
            </a:r>
          </a:p>
        </p:txBody>
      </p:sp>
      <p:pic>
        <p:nvPicPr>
          <p:cNvPr id="11" name="Picture 10" descr="Letterhead footer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6200" y="5742432"/>
            <a:ext cx="7559040" cy="11155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80000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kern="1200">
          <a:solidFill>
            <a:srgbClr val="800000"/>
          </a:solidFill>
          <a:latin typeface="Arial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b="1" kern="1200">
          <a:solidFill>
            <a:srgbClr val="800000"/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05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852936"/>
            <a:ext cx="8172249" cy="1080120"/>
          </a:xfrm>
        </p:spPr>
        <p:txBody>
          <a:bodyPr>
            <a:noAutofit/>
          </a:bodyPr>
          <a:lstStyle/>
          <a:p>
            <a:pPr algn="ctr"/>
            <a:r>
              <a:rPr lang="en-ZA" sz="4400" dirty="0" smtClean="0">
                <a:ea typeface="Calibri"/>
              </a:rPr>
              <a:t>Generally Recognised Accounting Practice 103</a:t>
            </a:r>
            <a:endParaRPr lang="en-ZA" sz="4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11760" y="4725144"/>
            <a:ext cx="6732240" cy="100811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r">
              <a:spcAft>
                <a:spcPts val="600"/>
              </a:spcAft>
            </a:pPr>
            <a:endParaRPr lang="en-ZA" sz="2000" b="1" dirty="0">
              <a:solidFill>
                <a:srgbClr val="8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942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47248" cy="576064"/>
          </a:xfrm>
        </p:spPr>
        <p:txBody>
          <a:bodyPr>
            <a:normAutofit fontScale="90000"/>
          </a:bodyPr>
          <a:lstStyle/>
          <a:p>
            <a:r>
              <a:rPr lang="en-ZA" dirty="0"/>
              <a:t>GRAP 103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65496251"/>
              </p:ext>
            </p:extLst>
          </p:nvPr>
        </p:nvGraphicFramePr>
        <p:xfrm>
          <a:off x="323528" y="948248"/>
          <a:ext cx="8568952" cy="49201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023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CHALLENGE</a:t>
                      </a:r>
                      <a:endParaRPr lang="en-ZA" sz="16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CONTRIBUTING FACTORS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DAC INTERVENTION AND PROGESS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29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GRAP 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103 </a:t>
                      </a: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standard</a:t>
                      </a:r>
                      <a:r>
                        <a:rPr lang="en-ZA" sz="14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was approved without due consideration of the cost implications</a:t>
                      </a: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.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Funding </a:t>
                      </a: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was not </a:t>
                      </a:r>
                      <a:r>
                        <a:rPr lang="en-ZA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made available to implement </a:t>
                      </a: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GRAP 103 in the 2014/15,</a:t>
                      </a:r>
                      <a:r>
                        <a:rPr lang="en-ZA" sz="14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2015/16</a:t>
                      </a:r>
                      <a:r>
                        <a:rPr lang="en-ZA" sz="14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and 2016/17 financial years</a:t>
                      </a: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.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National Treasury was consulted and an amount of R200 million has been allocated to implement the standard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The aforementioned funds are only available in the 2017/18 financial </a:t>
                      </a: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year</a:t>
                      </a:r>
                      <a:endParaRPr lang="en-US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73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n-US" sz="14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heritage assets should be valuated by professionals/experts valuators in the heritage sector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There are limited professionals with the required skills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Moreover, the R200 million allocation is once off. No funds have been made to sustain the implementation of the standard.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73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Safeguarding of high value heritage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The knowledge of high valued heritage assets will create a risk of theft by local and international syndicates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National Treasury to be approached to fund safe-keeping and insurance of high value assets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ZA" dirty="0" smtClean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xmlns="" val="301774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47248" cy="576064"/>
          </a:xfrm>
        </p:spPr>
        <p:txBody>
          <a:bodyPr>
            <a:normAutofit fontScale="90000"/>
          </a:bodyPr>
          <a:lstStyle/>
          <a:p>
            <a:r>
              <a:rPr lang="en-ZA" dirty="0"/>
              <a:t>GRAP 103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49309546"/>
              </p:ext>
            </p:extLst>
          </p:nvPr>
        </p:nvGraphicFramePr>
        <p:xfrm>
          <a:off x="107504" y="980728"/>
          <a:ext cx="8784976" cy="4541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023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CONTRIBUTING FACTORS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DAC INTERVENTION AND PROGESS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85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Entities</a:t>
                      </a:r>
                      <a:r>
                        <a:rPr lang="en-US" sz="14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were required to develop heritage assets policies  in line with the standard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There was no</a:t>
                      </a:r>
                      <a:r>
                        <a:rPr lang="en-US" sz="14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benchmarks that would serve as guideline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Entities were advised</a:t>
                      </a:r>
                      <a:r>
                        <a:rPr lang="en-US" sz="14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to consult with Auditing Firms/Heritage Experts to check if they can be able to offer the required services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n-ZA" sz="14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large museums will face challenges because the valuation of assets will take longer that one financial year</a:t>
                      </a: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n-ZA" sz="14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quantities of heritage  assets in some entities are very large and different buildings and locations</a:t>
                      </a: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Entities were advised</a:t>
                      </a:r>
                      <a:r>
                        <a:rPr lang="en-US" sz="14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to consult with Auditing Firms/Heritage Experts to check if they can be able to offer the required services</a:t>
                      </a:r>
                      <a:endParaRPr lang="en-ZA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n-US" sz="14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re-valuation of assets should be done after three to five years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Heritage assets do not depreciate as such the valuation exercise should be done after reasonable period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National Treasury to be approached to fund safe-keeping and insurance of high value assets</a:t>
                      </a:r>
                      <a:endParaRPr lang="en-ZA" sz="14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ZA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72400" y="6165304"/>
            <a:ext cx="609600" cy="365125"/>
          </a:xfrm>
        </p:spPr>
        <p:txBody>
          <a:bodyPr/>
          <a:lstStyle/>
          <a:p>
            <a:r>
              <a:rPr lang="en-ZA" dirty="0" smtClean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xmlns="" val="3563519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8"/>
          <p:cNvSpPr>
            <a:spLocks noGrp="1"/>
          </p:cNvSpPr>
          <p:nvPr>
            <p:ph type="title"/>
          </p:nvPr>
        </p:nvSpPr>
        <p:spPr>
          <a:xfrm>
            <a:off x="1547664" y="2492896"/>
            <a:ext cx="5997352" cy="1224136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+mj-lt"/>
              </a:rPr>
              <a:t>THANK YOU</a:t>
            </a:r>
            <a:endParaRPr lang="en-US" sz="5400" dirty="0">
              <a:latin typeface="+mj-lt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8100392" y="6237312"/>
            <a:ext cx="609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ZA" sz="12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xmlns="" val="97895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10952"/>
          </a:xfrm>
        </p:spPr>
        <p:txBody>
          <a:bodyPr>
            <a:normAutofit/>
          </a:bodyPr>
          <a:lstStyle/>
          <a:p>
            <a:pPr algn="ctr"/>
            <a:r>
              <a:rPr lang="en-ZA" sz="4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ZA" sz="40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OUTLINE </a:t>
            </a:r>
            <a:endParaRPr lang="en-ZA" sz="40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85313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800" b="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ZA" sz="2800" b="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ZA" sz="2800" b="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Entities affected by GRAP 103 </a:t>
            </a:r>
          </a:p>
          <a:p>
            <a:pPr>
              <a:lnSpc>
                <a:spcPct val="150000"/>
              </a:lnSpc>
            </a:pPr>
            <a:r>
              <a:rPr lang="en-US" sz="2800" b="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DAC Support to Entities</a:t>
            </a:r>
            <a:endParaRPr lang="en-ZA" sz="2800" b="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b="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Stakeholder Engagement</a:t>
            </a:r>
            <a:endParaRPr lang="en-ZA" sz="2800" b="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b="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 for Exemption</a:t>
            </a:r>
            <a:endParaRPr lang="en-ZA" sz="2800" b="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ZA" sz="2800" b="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Implications </a:t>
            </a:r>
          </a:p>
          <a:p>
            <a:pPr>
              <a:lnSpc>
                <a:spcPct val="150000"/>
              </a:lnSpc>
            </a:pPr>
            <a:r>
              <a:rPr lang="en-US" sz="2800" b="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 103 Impact on Audit Outcomes</a:t>
            </a:r>
          </a:p>
          <a:p>
            <a:pPr>
              <a:lnSpc>
                <a:spcPct val="150000"/>
              </a:lnSpc>
            </a:pPr>
            <a:r>
              <a:rPr lang="en-US" sz="2800" b="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 103 Challenges</a:t>
            </a:r>
            <a:endParaRPr lang="en-ZA" sz="2800" b="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00392" y="6237312"/>
            <a:ext cx="609600" cy="365125"/>
          </a:xfrm>
        </p:spPr>
        <p:txBody>
          <a:bodyPr/>
          <a:lstStyle/>
          <a:p>
            <a:r>
              <a:rPr lang="en-ZA" sz="1200" dirty="0"/>
              <a:t>2</a:t>
            </a:r>
            <a:endParaRPr lang="en-ZA" sz="1200" dirty="0" smtClean="0"/>
          </a:p>
        </p:txBody>
      </p:sp>
    </p:spTree>
    <p:extLst>
      <p:ext uri="{BB962C8B-B14F-4D97-AF65-F5344CB8AC3E}">
        <p14:creationId xmlns:p14="http://schemas.microsoft.com/office/powerpoint/2010/main" xmlns="" val="413135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710952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>
                <a:latin typeface="Calibri"/>
              </a:rPr>
              <a:t>BACKGROUND</a:t>
            </a:r>
            <a:r>
              <a:rPr lang="en-GB" sz="3200" dirty="0" smtClean="0">
                <a:latin typeface="Calibri"/>
              </a:rPr>
              <a:t> </a:t>
            </a:r>
            <a:r>
              <a:rPr lang="en-US" sz="3200" dirty="0" smtClean="0">
                <a:latin typeface="Calibri"/>
                <a:ea typeface="Gill Sans BOLD"/>
              </a:rPr>
              <a:t> 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71600" y="908720"/>
            <a:ext cx="6934200" cy="4343400"/>
          </a:xfrm>
        </p:spPr>
        <p:txBody>
          <a:bodyPr>
            <a:normAutofit fontScale="85000" lnSpcReduction="10000"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en-ZA" sz="2400" b="0" dirty="0" smtClean="0">
                <a:solidFill>
                  <a:schemeClr val="tx1"/>
                </a:solidFill>
                <a:latin typeface="+mn-lt"/>
                <a:ea typeface="Times New Roman"/>
              </a:rPr>
              <a:t>The </a:t>
            </a:r>
            <a:r>
              <a:rPr lang="en-ZA" sz="2400" b="0" dirty="0">
                <a:solidFill>
                  <a:schemeClr val="tx1"/>
                </a:solidFill>
                <a:latin typeface="+mn-lt"/>
                <a:ea typeface="Times New Roman"/>
              </a:rPr>
              <a:t>Accounting Standard Board has introduced the Generally Recognised Accounting Practice 103 </a:t>
            </a:r>
            <a:r>
              <a:rPr lang="en-ZA" sz="2400" b="0" dirty="0" smtClean="0">
                <a:solidFill>
                  <a:schemeClr val="tx1"/>
                </a:solidFill>
                <a:latin typeface="+mn-lt"/>
                <a:ea typeface="Times New Roman"/>
              </a:rPr>
              <a:t>(GRAP 103) that </a:t>
            </a:r>
            <a:r>
              <a:rPr lang="en-ZA" sz="2400" b="0" dirty="0">
                <a:solidFill>
                  <a:schemeClr val="tx1"/>
                </a:solidFill>
                <a:latin typeface="+mn-lt"/>
                <a:ea typeface="Times New Roman"/>
              </a:rPr>
              <a:t>is applicable to Public Entities in the Arts and Culture sector. </a:t>
            </a:r>
            <a:endParaRPr lang="en-ZA" sz="2400" b="0" dirty="0" smtClean="0">
              <a:solidFill>
                <a:schemeClr val="tx1"/>
              </a:solidFill>
              <a:latin typeface="+mn-lt"/>
              <a:ea typeface="Times New Roman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en-ZA" sz="2400" b="0" dirty="0">
                <a:solidFill>
                  <a:schemeClr val="tx1"/>
                </a:solidFill>
                <a:latin typeface="+mn-lt"/>
                <a:ea typeface="Times New Roman"/>
              </a:rPr>
              <a:t>GRAP 103 is an accounting standard that prescribes the uniform accounting </a:t>
            </a:r>
            <a:r>
              <a:rPr lang="en-ZA" sz="2400" b="0" dirty="0" smtClean="0">
                <a:solidFill>
                  <a:schemeClr val="tx1"/>
                </a:solidFill>
                <a:latin typeface="+mn-lt"/>
                <a:ea typeface="Times New Roman"/>
              </a:rPr>
              <a:t>for classifying and recording </a:t>
            </a:r>
            <a:r>
              <a:rPr lang="en-ZA" sz="2400" b="0" dirty="0">
                <a:solidFill>
                  <a:schemeClr val="tx1"/>
                </a:solidFill>
                <a:latin typeface="+mn-lt"/>
                <a:ea typeface="Times New Roman"/>
              </a:rPr>
              <a:t>H</a:t>
            </a:r>
            <a:r>
              <a:rPr lang="en-ZA" sz="2400" b="0" dirty="0" smtClean="0">
                <a:solidFill>
                  <a:schemeClr val="tx1"/>
                </a:solidFill>
                <a:latin typeface="+mn-lt"/>
                <a:ea typeface="Times New Roman"/>
              </a:rPr>
              <a:t>eritage </a:t>
            </a:r>
            <a:r>
              <a:rPr lang="en-ZA" sz="2400" b="0" dirty="0">
                <a:solidFill>
                  <a:schemeClr val="tx1"/>
                </a:solidFill>
                <a:latin typeface="+mn-lt"/>
                <a:ea typeface="Times New Roman"/>
              </a:rPr>
              <a:t>A</a:t>
            </a:r>
            <a:r>
              <a:rPr lang="en-ZA" sz="2400" b="0" dirty="0" smtClean="0">
                <a:solidFill>
                  <a:schemeClr val="tx1"/>
                </a:solidFill>
                <a:latin typeface="+mn-lt"/>
                <a:ea typeface="Times New Roman"/>
              </a:rPr>
              <a:t>ssets </a:t>
            </a:r>
            <a:r>
              <a:rPr lang="en-ZA" sz="2400" b="0" dirty="0">
                <a:solidFill>
                  <a:schemeClr val="tx1"/>
                </a:solidFill>
                <a:latin typeface="+mn-lt"/>
                <a:ea typeface="Times New Roman"/>
              </a:rPr>
              <a:t>and </a:t>
            </a:r>
            <a:r>
              <a:rPr lang="en-ZA" sz="2400" b="0" dirty="0" smtClean="0">
                <a:solidFill>
                  <a:schemeClr val="tx1"/>
                </a:solidFill>
                <a:latin typeface="+mn-lt"/>
                <a:ea typeface="Times New Roman"/>
              </a:rPr>
              <a:t>regulates related </a:t>
            </a:r>
            <a:r>
              <a:rPr lang="en-ZA" sz="2400" b="0" dirty="0">
                <a:solidFill>
                  <a:schemeClr val="tx1"/>
                </a:solidFill>
                <a:latin typeface="+mn-lt"/>
                <a:ea typeface="Times New Roman"/>
              </a:rPr>
              <a:t>disclosure </a:t>
            </a:r>
            <a:r>
              <a:rPr lang="en-ZA" sz="2400" b="0" dirty="0" smtClean="0">
                <a:solidFill>
                  <a:schemeClr val="tx1"/>
                </a:solidFill>
                <a:latin typeface="+mn-lt"/>
                <a:ea typeface="Times New Roman"/>
              </a:rPr>
              <a:t>requirements.</a:t>
            </a:r>
          </a:p>
          <a:p>
            <a:pPr algn="just" eaLnBrk="0" hangingPunct="0">
              <a:lnSpc>
                <a:spcPct val="150000"/>
              </a:lnSpc>
            </a:pPr>
            <a:r>
              <a:rPr lang="en-ZA" sz="2400" b="0" dirty="0">
                <a:solidFill>
                  <a:schemeClr val="tx1"/>
                </a:solidFill>
                <a:latin typeface="+mn-lt"/>
                <a:ea typeface="Times New Roman"/>
              </a:rPr>
              <a:t>Public Entities reporting to the Department of Arts and Culture </a:t>
            </a:r>
            <a:r>
              <a:rPr lang="en-ZA" sz="2400" b="0" dirty="0" smtClean="0">
                <a:solidFill>
                  <a:schemeClr val="tx1"/>
                </a:solidFill>
                <a:latin typeface="+mn-lt"/>
                <a:ea typeface="Times New Roman"/>
              </a:rPr>
              <a:t>must </a:t>
            </a:r>
            <a:r>
              <a:rPr lang="en-ZA" sz="2400" b="0" dirty="0">
                <a:solidFill>
                  <a:schemeClr val="tx1"/>
                </a:solidFill>
                <a:latin typeface="+mn-lt"/>
                <a:ea typeface="Times New Roman"/>
              </a:rPr>
              <a:t>comply with the </a:t>
            </a:r>
            <a:r>
              <a:rPr lang="en-ZA" sz="2400" b="0" dirty="0" smtClean="0">
                <a:solidFill>
                  <a:schemeClr val="tx1"/>
                </a:solidFill>
                <a:latin typeface="+mn-lt"/>
                <a:ea typeface="Times New Roman"/>
              </a:rPr>
              <a:t>requirements </a:t>
            </a:r>
            <a:r>
              <a:rPr lang="en-ZA" sz="2400" b="0" dirty="0">
                <a:solidFill>
                  <a:schemeClr val="tx1"/>
                </a:solidFill>
                <a:latin typeface="+mn-lt"/>
                <a:ea typeface="Times New Roman"/>
              </a:rPr>
              <a:t>set out in the standard. </a:t>
            </a:r>
            <a:endParaRPr lang="en-ZA" sz="2400" b="0" dirty="0" smtClean="0">
              <a:solidFill>
                <a:schemeClr val="tx1"/>
              </a:solidFill>
              <a:latin typeface="+mn-lt"/>
              <a:ea typeface="Times New Roman"/>
            </a:endParaRPr>
          </a:p>
          <a:p>
            <a:pPr algn="just" eaLnBrk="0" hangingPunct="0">
              <a:lnSpc>
                <a:spcPct val="150000"/>
              </a:lnSpc>
            </a:pPr>
            <a:endParaRPr lang="en-ZA" sz="2400" b="0" dirty="0" smtClean="0">
              <a:latin typeface="+mn-lt"/>
              <a:ea typeface="Times New Roman"/>
            </a:endParaRPr>
          </a:p>
          <a:p>
            <a:pPr marL="0" indent="0" algn="just" eaLnBrk="0" hangingPunct="0">
              <a:lnSpc>
                <a:spcPct val="150000"/>
              </a:lnSpc>
              <a:buNone/>
            </a:pPr>
            <a:endParaRPr lang="en-ZA" sz="1400" b="0" dirty="0">
              <a:latin typeface="+mn-lt"/>
              <a:ea typeface="Calibri"/>
              <a:cs typeface="Times New Roman"/>
            </a:endParaRPr>
          </a:p>
          <a:p>
            <a:pPr lvl="8" algn="just" defTabSz="457200" fontAlgn="base">
              <a:spcBef>
                <a:spcPct val="0"/>
              </a:spcBef>
              <a:spcAft>
                <a:spcPct val="0"/>
              </a:spcAft>
            </a:pPr>
            <a:endParaRPr lang="en-US" sz="1800" b="0" dirty="0" smtClean="0">
              <a:solidFill>
                <a:prstClr val="black"/>
              </a:solidFill>
              <a:latin typeface="Calibri"/>
            </a:endParaRP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</a:pPr>
            <a:endParaRPr lang="en-US" sz="2400" b="0" dirty="0" smtClean="0">
              <a:solidFill>
                <a:prstClr val="black"/>
              </a:solidFill>
              <a:latin typeface="Calibri"/>
            </a:endParaRP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</a:pPr>
            <a:endParaRPr lang="en-US" sz="2600" b="0" dirty="0" smtClean="0">
              <a:solidFill>
                <a:prstClr val="black"/>
              </a:solidFill>
              <a:latin typeface="Calibri"/>
            </a:endParaRPr>
          </a:p>
          <a:p>
            <a:pPr marL="0" indent="0"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600" b="0" dirty="0" smtClean="0">
              <a:solidFill>
                <a:prstClr val="black"/>
              </a:solidFill>
              <a:latin typeface="Calibri"/>
            </a:endParaRPr>
          </a:p>
          <a:p>
            <a:pPr marL="0" lvl="0" indent="0"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600" b="0" dirty="0" smtClean="0">
              <a:solidFill>
                <a:prstClr val="black"/>
              </a:solidFill>
              <a:latin typeface="Calibri"/>
            </a:endParaRPr>
          </a:p>
          <a:p>
            <a:pPr marL="0" lvl="0" indent="0"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400" b="0" dirty="0">
              <a:solidFill>
                <a:prstClr val="black"/>
              </a:solidFill>
              <a:latin typeface="Calibri"/>
            </a:endParaRPr>
          </a:p>
          <a:p>
            <a:pPr lvl="0" algn="just" defTabSz="457200" fontAlgn="base">
              <a:spcBef>
                <a:spcPct val="0"/>
              </a:spcBef>
              <a:spcAft>
                <a:spcPct val="0"/>
              </a:spcAft>
            </a:pPr>
            <a:endParaRPr lang="en-US" sz="2400" b="0" dirty="0" smtClean="0">
              <a:solidFill>
                <a:prstClr val="black"/>
              </a:solidFill>
              <a:latin typeface="Calibri"/>
            </a:endParaRPr>
          </a:p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ZA" dirty="0"/>
              <a:t>03</a:t>
            </a:r>
          </a:p>
          <a:p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xmlns="" val="34484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710952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>
                <a:latin typeface="Calibri"/>
              </a:rPr>
              <a:t>ENTITIES AFFECTED BY GRAP 103 </a:t>
            </a:r>
            <a:r>
              <a:rPr lang="en-US" sz="2800" dirty="0" smtClean="0">
                <a:latin typeface="Calibri"/>
                <a:ea typeface="Gill Sans BOLD"/>
              </a:rPr>
              <a:t> </a:t>
            </a:r>
            <a:endParaRPr lang="en-ZA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48500734"/>
              </p:ext>
            </p:extLst>
          </p:nvPr>
        </p:nvGraphicFramePr>
        <p:xfrm>
          <a:off x="323528" y="764704"/>
          <a:ext cx="8280921" cy="567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723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80216">
                <a:tc>
                  <a:txBody>
                    <a:bodyPr/>
                    <a:lstStyle/>
                    <a:p>
                      <a:r>
                        <a:rPr lang="en-ZA" sz="2000" b="1" dirty="0" smtClean="0">
                          <a:solidFill>
                            <a:schemeClr val="tx1"/>
                          </a:solidFill>
                        </a:rPr>
                        <a:t>MUSEUMS</a:t>
                      </a:r>
                      <a:endParaRPr lang="en-Z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endParaRPr lang="en-Z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ZA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LIBRARIES</a:t>
                      </a:r>
                      <a:endParaRPr lang="en-Z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National English Literary Museum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South African Heritage Resources Agency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National Library of South African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William Humphreys Art Gallery</a:t>
                      </a:r>
                      <a:endParaRPr kumimoji="0" lang="en-ZA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Freedom Park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Die Afrikaanse Taalmuseum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Performing</a:t>
                      </a:r>
                      <a:r>
                        <a:rPr lang="en-US" sz="1600" baseline="0" dirty="0" smtClean="0"/>
                        <a:t> Arts Centre of the Free State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Iziko Museums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War Museum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Voortrekker Museum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Nelson Mandela Museum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KwaZulu Natal Museum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Ditsong Museums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Robben Island Museum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Luthuli Museum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National Museum Bloemfontein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ZA" dirty="0" smtClean="0"/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xmlns="" val="191896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800" dirty="0" smtClean="0">
                <a:latin typeface="Calibri"/>
              </a:rPr>
              <a:t>DAC SUPPORT TO ENTITIES </a:t>
            </a:r>
            <a:r>
              <a:rPr lang="en-US" sz="2800" dirty="0" smtClean="0">
                <a:latin typeface="Calibri"/>
                <a:ea typeface="Gill Sans BOLD"/>
              </a:rPr>
              <a:t> </a:t>
            </a:r>
            <a:endParaRPr lang="en-ZA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980728"/>
            <a:ext cx="8208912" cy="4896544"/>
          </a:xfrm>
        </p:spPr>
        <p:txBody>
          <a:bodyPr>
            <a:normAutofit lnSpcReduction="10000"/>
          </a:bodyPr>
          <a:lstStyle/>
          <a:p>
            <a:pPr marL="0" indent="0"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15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5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Department of Arts and Culture has issued a directive to </a:t>
            </a:r>
            <a:r>
              <a:rPr lang="en-US" sz="15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its entities to ensure compliance with </a:t>
            </a:r>
            <a:r>
              <a:rPr lang="en-US" sz="15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 103.</a:t>
            </a:r>
          </a:p>
          <a:p>
            <a:pPr marL="0" lvl="0" indent="0"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5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lvl="0" algn="just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5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entities </a:t>
            </a:r>
            <a:r>
              <a:rPr lang="en-US" sz="15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 requested to compile </a:t>
            </a:r>
            <a:r>
              <a:rPr lang="en-US" sz="15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progress </a:t>
            </a:r>
            <a:r>
              <a:rPr lang="en-US" sz="15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reports </a:t>
            </a:r>
            <a:r>
              <a:rPr lang="en-US" sz="15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DAC’s consideration pertaining to the </a:t>
            </a:r>
            <a:r>
              <a:rPr lang="en-US" sz="15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of </a:t>
            </a:r>
            <a:r>
              <a:rPr lang="en-US" sz="15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 103.</a:t>
            </a:r>
          </a:p>
          <a:p>
            <a:pPr lvl="0" algn="just" defTabSz="457200" fontAlgn="base">
              <a:spcBef>
                <a:spcPct val="0"/>
              </a:spcBef>
              <a:spcAft>
                <a:spcPct val="0"/>
              </a:spcAft>
            </a:pPr>
            <a:endParaRPr lang="en-US" sz="15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5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Department also requested the </a:t>
            </a:r>
            <a:r>
              <a:rPr lang="en-US" sz="15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Treasury to provide technical and financial assistance to entities affected by GRAP 103</a:t>
            </a:r>
            <a:r>
              <a:rPr lang="en-US" sz="15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 defTabSz="457200" fontAlgn="base">
              <a:spcBef>
                <a:spcPct val="0"/>
              </a:spcBef>
              <a:spcAft>
                <a:spcPct val="0"/>
              </a:spcAft>
            </a:pPr>
            <a:endParaRPr lang="en-US" sz="15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5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 103 is a standing Agenda item in the DAC </a:t>
            </a:r>
            <a:r>
              <a:rPr lang="en-US" sz="15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Financial </a:t>
            </a:r>
            <a:r>
              <a:rPr lang="en-US" sz="15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Officer’s </a:t>
            </a:r>
            <a:r>
              <a:rPr lang="en-US" sz="15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Forum where financial matters including compliance </a:t>
            </a:r>
            <a:r>
              <a:rPr lang="en-US" sz="15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issues are </a:t>
            </a:r>
            <a:r>
              <a:rPr lang="en-US" sz="15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discussed. </a:t>
            </a:r>
            <a:endParaRPr lang="en-US" sz="15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14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ome </a:t>
            </a:r>
            <a:r>
              <a:rPr lang="en-US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entities have deferred their programmes/projects so that the funds can be redirected </a:t>
            </a:r>
            <a:r>
              <a:rPr lang="en-US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implementation of GRAP 103</a:t>
            </a:r>
            <a:r>
              <a:rPr lang="en-US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 defTabSz="457200" fontAlgn="base">
              <a:spcBef>
                <a:spcPct val="0"/>
              </a:spcBef>
              <a:spcAft>
                <a:spcPct val="0"/>
              </a:spcAft>
            </a:pPr>
            <a:endParaRPr lang="en-US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entities appointed heritage experts and audit firms to assist with GRAP 103 implementation</a:t>
            </a:r>
            <a:endParaRPr lang="en-US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457200" fontAlgn="base">
              <a:spcBef>
                <a:spcPct val="0"/>
              </a:spcBef>
              <a:spcAft>
                <a:spcPct val="0"/>
              </a:spcAft>
            </a:pPr>
            <a:endParaRPr lang="en-US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Policies developed </a:t>
            </a:r>
            <a:r>
              <a:rPr lang="en-US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these entities </a:t>
            </a:r>
            <a:r>
              <a:rPr lang="en-US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 shared with entities that are unable to procure the services of </a:t>
            </a:r>
            <a:r>
              <a:rPr lang="en-US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heritage </a:t>
            </a:r>
            <a:r>
              <a:rPr lang="en-US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experts due to financial constraints</a:t>
            </a:r>
            <a:r>
              <a:rPr lang="en-US" sz="14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8" algn="just" defTabSz="457200" fontAlgn="base">
              <a:spcBef>
                <a:spcPct val="0"/>
              </a:spcBef>
              <a:spcAft>
                <a:spcPct val="0"/>
              </a:spcAft>
            </a:pPr>
            <a:endParaRPr lang="en-US" sz="2800" b="0" dirty="0">
              <a:solidFill>
                <a:prstClr val="black"/>
              </a:solidFill>
              <a:latin typeface="Calibri"/>
            </a:endParaRPr>
          </a:p>
          <a:p>
            <a:pPr lvl="0" algn="just" defTabSz="457200" fontAlgn="base">
              <a:spcBef>
                <a:spcPct val="0"/>
              </a:spcBef>
              <a:spcAft>
                <a:spcPct val="0"/>
              </a:spcAft>
            </a:pPr>
            <a:endParaRPr lang="en-US" sz="15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15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</a:pPr>
            <a:endParaRPr lang="en-US" sz="15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</a:pPr>
            <a:endParaRPr lang="en-US" sz="2600" b="0" dirty="0" smtClean="0">
              <a:solidFill>
                <a:prstClr val="black"/>
              </a:solidFill>
              <a:latin typeface="Calibri"/>
            </a:endParaRPr>
          </a:p>
          <a:p>
            <a:pPr marL="0" indent="0"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600" b="0" dirty="0" smtClean="0">
              <a:solidFill>
                <a:prstClr val="black"/>
              </a:solidFill>
              <a:latin typeface="Calibri"/>
            </a:endParaRPr>
          </a:p>
          <a:p>
            <a:pPr marL="0" lvl="0" indent="0"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600" b="0" dirty="0" smtClean="0">
              <a:solidFill>
                <a:prstClr val="black"/>
              </a:solidFill>
              <a:latin typeface="Calibri"/>
            </a:endParaRPr>
          </a:p>
          <a:p>
            <a:pPr marL="0" lvl="0" indent="0"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400" b="0" dirty="0">
              <a:solidFill>
                <a:prstClr val="black"/>
              </a:solidFill>
              <a:latin typeface="Calibri"/>
            </a:endParaRPr>
          </a:p>
          <a:p>
            <a:pPr lvl="0" algn="just" defTabSz="457200" fontAlgn="base">
              <a:spcBef>
                <a:spcPct val="0"/>
              </a:spcBef>
              <a:spcAft>
                <a:spcPct val="0"/>
              </a:spcAft>
            </a:pPr>
            <a:endParaRPr lang="en-US" sz="2400" b="0" dirty="0" smtClean="0">
              <a:solidFill>
                <a:prstClr val="black"/>
              </a:solidFill>
              <a:latin typeface="Calibri"/>
            </a:endParaRPr>
          </a:p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ZA" dirty="0" smtClean="0"/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xmlns="" val="384895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710952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>
                <a:latin typeface="Calibri"/>
              </a:rPr>
              <a:t>STAKEHOLDER ENGAGEMENT </a:t>
            </a:r>
            <a:r>
              <a:rPr lang="en-US" sz="2800" dirty="0" smtClean="0">
                <a:latin typeface="Calibri"/>
                <a:ea typeface="Gill Sans BOLD"/>
              </a:rPr>
              <a:t> </a:t>
            </a:r>
            <a:endParaRPr lang="en-ZA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71600" y="548680"/>
            <a:ext cx="6934200" cy="4343400"/>
          </a:xfrm>
        </p:spPr>
        <p:txBody>
          <a:bodyPr>
            <a:normAutofit fontScale="92500" lnSpcReduction="10000"/>
          </a:bodyPr>
          <a:lstStyle/>
          <a:p>
            <a:pPr marL="0" indent="0"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600" b="0" dirty="0" smtClean="0">
              <a:solidFill>
                <a:prstClr val="black"/>
              </a:solidFill>
              <a:latin typeface="Calibri"/>
            </a:endParaRPr>
          </a:p>
          <a:p>
            <a:pPr lvl="0" algn="just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200" b="0" dirty="0" smtClean="0">
                <a:solidFill>
                  <a:prstClr val="black"/>
                </a:solidFill>
                <a:latin typeface="Calibri"/>
              </a:rPr>
              <a:t>The stakeholders engaged by the Task Team through the DAC are as follows:</a:t>
            </a:r>
          </a:p>
          <a:p>
            <a:pPr lvl="0" algn="just" defTabSz="457200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2200" b="0" dirty="0" smtClean="0">
                <a:solidFill>
                  <a:prstClr val="black"/>
                </a:solidFill>
                <a:latin typeface="Calibri"/>
              </a:rPr>
              <a:t>National Treasury,</a:t>
            </a:r>
          </a:p>
          <a:p>
            <a:pPr lvl="0" algn="just" defTabSz="457200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2200" b="0" dirty="0" smtClean="0">
                <a:solidFill>
                  <a:prstClr val="black"/>
                </a:solidFill>
                <a:latin typeface="Calibri"/>
              </a:rPr>
              <a:t>Office of the Accountant General,</a:t>
            </a:r>
          </a:p>
          <a:p>
            <a:pPr lvl="0" algn="just" defTabSz="457200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2200" b="0" dirty="0" smtClean="0">
                <a:solidFill>
                  <a:prstClr val="black"/>
                </a:solidFill>
                <a:latin typeface="Calibri"/>
              </a:rPr>
              <a:t>Auditor-General, and</a:t>
            </a:r>
          </a:p>
          <a:p>
            <a:pPr lvl="0" algn="just" defTabSz="457200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2200" b="0" dirty="0" smtClean="0">
                <a:solidFill>
                  <a:prstClr val="black"/>
                </a:solidFill>
                <a:latin typeface="Calibri"/>
              </a:rPr>
              <a:t>Accounting Standard Board.</a:t>
            </a:r>
          </a:p>
          <a:p>
            <a:pPr lvl="0" algn="just" defTabSz="457200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endParaRPr lang="en-US" sz="2200" b="0" dirty="0" smtClean="0">
              <a:solidFill>
                <a:prstClr val="black"/>
              </a:solidFill>
              <a:latin typeface="Calibri"/>
            </a:endParaRPr>
          </a:p>
          <a:p>
            <a:pPr lvl="0" algn="just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200" b="0" dirty="0" smtClean="0">
                <a:solidFill>
                  <a:prstClr val="black"/>
                </a:solidFill>
                <a:latin typeface="Calibri"/>
              </a:rPr>
              <a:t> After deliberating on the challenges presented by GRAP 103 to entities, the above parties resolved that the Department must submit an application to the National Treasury requesting for an exemption.</a:t>
            </a:r>
          </a:p>
          <a:p>
            <a:pPr lvl="0" algn="just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200" b="0" dirty="0" smtClean="0">
                <a:solidFill>
                  <a:prstClr val="black"/>
                </a:solidFill>
                <a:latin typeface="Calibri"/>
              </a:rPr>
              <a:t>The above mentioned application was supported and approved by the Minister of Arts and Culture on 19 June 2015. </a:t>
            </a:r>
            <a:endParaRPr lang="en-US" sz="2200" b="0" dirty="0">
              <a:solidFill>
                <a:prstClr val="black"/>
              </a:solidFill>
              <a:latin typeface="Calibri"/>
            </a:endParaRPr>
          </a:p>
          <a:p>
            <a:pPr lvl="0" algn="just" defTabSz="457200" fontAlgn="base">
              <a:spcBef>
                <a:spcPct val="0"/>
              </a:spcBef>
              <a:spcAft>
                <a:spcPct val="0"/>
              </a:spcAft>
            </a:pPr>
            <a:endParaRPr lang="en-US" sz="2200" b="0" dirty="0">
              <a:solidFill>
                <a:prstClr val="black"/>
              </a:solidFill>
              <a:latin typeface="Calibri"/>
            </a:endParaRPr>
          </a:p>
          <a:p>
            <a:pPr marL="0" indent="0"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400" b="0" dirty="0" smtClean="0">
              <a:solidFill>
                <a:prstClr val="black"/>
              </a:solidFill>
              <a:latin typeface="Calibri"/>
            </a:endParaRP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</a:pPr>
            <a:endParaRPr lang="en-US" sz="2400" b="0" dirty="0" smtClean="0">
              <a:solidFill>
                <a:prstClr val="black"/>
              </a:solidFill>
              <a:latin typeface="Calibri"/>
            </a:endParaRP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</a:pPr>
            <a:endParaRPr lang="en-US" sz="2600" b="0" dirty="0" smtClean="0">
              <a:solidFill>
                <a:prstClr val="black"/>
              </a:solidFill>
              <a:latin typeface="Calibri"/>
            </a:endParaRPr>
          </a:p>
          <a:p>
            <a:pPr marL="0" indent="0"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600" b="0" dirty="0" smtClean="0">
              <a:solidFill>
                <a:prstClr val="black"/>
              </a:solidFill>
              <a:latin typeface="Calibri"/>
            </a:endParaRPr>
          </a:p>
          <a:p>
            <a:pPr marL="0" lvl="0" indent="0"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600" b="0" dirty="0" smtClean="0">
              <a:solidFill>
                <a:prstClr val="black"/>
              </a:solidFill>
              <a:latin typeface="Calibri"/>
            </a:endParaRPr>
          </a:p>
          <a:p>
            <a:pPr marL="0" lvl="0" indent="0"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400" b="0" dirty="0">
              <a:solidFill>
                <a:prstClr val="black"/>
              </a:solidFill>
              <a:latin typeface="Calibri"/>
            </a:endParaRPr>
          </a:p>
          <a:p>
            <a:pPr lvl="0" algn="just" defTabSz="457200" fontAlgn="base">
              <a:spcBef>
                <a:spcPct val="0"/>
              </a:spcBef>
              <a:spcAft>
                <a:spcPct val="0"/>
              </a:spcAft>
            </a:pPr>
            <a:endParaRPr lang="en-US" sz="2400" b="0" dirty="0" smtClean="0">
              <a:solidFill>
                <a:prstClr val="black"/>
              </a:solidFill>
              <a:latin typeface="Calibri"/>
            </a:endParaRPr>
          </a:p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ZA" dirty="0" smtClean="0"/>
              <a:t>06</a:t>
            </a:r>
          </a:p>
        </p:txBody>
      </p:sp>
    </p:spTree>
    <p:extLst>
      <p:ext uri="{BB962C8B-B14F-4D97-AF65-F5344CB8AC3E}">
        <p14:creationId xmlns:p14="http://schemas.microsoft.com/office/powerpoint/2010/main" xmlns="" val="84731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710952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>
                <a:latin typeface="Calibri"/>
              </a:rPr>
              <a:t>REQUESTS TO NATIONAL TREASURY </a:t>
            </a:r>
            <a:r>
              <a:rPr lang="en-US" sz="2800" dirty="0" smtClean="0">
                <a:latin typeface="Calibri"/>
                <a:ea typeface="Gill Sans BOLD"/>
              </a:rPr>
              <a:t> </a:t>
            </a:r>
            <a:endParaRPr lang="en-ZA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4343400"/>
          </a:xfrm>
        </p:spPr>
        <p:txBody>
          <a:bodyPr>
            <a:normAutofit lnSpcReduction="10000"/>
          </a:bodyPr>
          <a:lstStyle/>
          <a:p>
            <a:pPr lvl="0" algn="just" defTabSz="4572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0" dirty="0">
                <a:solidFill>
                  <a:prstClr val="black"/>
                </a:solidFill>
                <a:latin typeface="Calibri"/>
              </a:rPr>
              <a:t>The Department </a:t>
            </a:r>
            <a:r>
              <a:rPr lang="en-US" sz="2000" b="0" dirty="0" smtClean="0">
                <a:solidFill>
                  <a:prstClr val="black"/>
                </a:solidFill>
                <a:latin typeface="Calibri"/>
              </a:rPr>
              <a:t>has applied to National Treasury for </a:t>
            </a:r>
            <a:r>
              <a:rPr lang="en-US" sz="2000" b="0" dirty="0">
                <a:solidFill>
                  <a:prstClr val="black"/>
                </a:solidFill>
                <a:latin typeface="Calibri"/>
              </a:rPr>
              <a:t>exemption from complying with GRAP 103 on behalf of its entities</a:t>
            </a:r>
            <a:r>
              <a:rPr lang="en-US" sz="2000" b="0" dirty="0" smtClean="0">
                <a:solidFill>
                  <a:prstClr val="black"/>
                </a:solidFill>
                <a:latin typeface="Calibri"/>
              </a:rPr>
              <a:t>.</a:t>
            </a:r>
          </a:p>
          <a:p>
            <a:pPr lvl="0" defTabSz="4572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0" dirty="0">
                <a:solidFill>
                  <a:prstClr val="black"/>
                </a:solidFill>
                <a:latin typeface="Calibri"/>
              </a:rPr>
              <a:t>The Department requested the National Treasury to extend the transitional period to 31 March </a:t>
            </a:r>
            <a:r>
              <a:rPr lang="en-US" sz="2000" b="0" dirty="0" smtClean="0">
                <a:solidFill>
                  <a:prstClr val="black"/>
                </a:solidFill>
                <a:latin typeface="Calibri"/>
              </a:rPr>
              <a:t>2018.</a:t>
            </a: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0" dirty="0">
                <a:solidFill>
                  <a:prstClr val="black"/>
                </a:solidFill>
                <a:latin typeface="Calibri"/>
                <a:cs typeface="Arial" pitchFamily="34" charset="0"/>
              </a:rPr>
              <a:t>As part of the DAC submission to the National Treasury, the Department requested that the Auditor-General defer the </a:t>
            </a:r>
            <a:r>
              <a:rPr lang="en-US" sz="2000" b="0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expression </a:t>
            </a:r>
            <a:r>
              <a:rPr lang="en-US" sz="2000" b="0" dirty="0">
                <a:solidFill>
                  <a:prstClr val="black"/>
                </a:solidFill>
                <a:latin typeface="Calibri"/>
                <a:cs typeface="Arial" pitchFamily="34" charset="0"/>
              </a:rPr>
              <a:t>of audit opinion on compliance with GRAP 103</a:t>
            </a:r>
            <a:r>
              <a:rPr lang="en-US" sz="2000" b="0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.</a:t>
            </a:r>
          </a:p>
          <a:p>
            <a:pPr lvl="0" algn="just" defTabSz="4572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0" dirty="0">
                <a:solidFill>
                  <a:prstClr val="black"/>
                </a:solidFill>
                <a:latin typeface="Calibri"/>
              </a:rPr>
              <a:t>The request for deferral of  opinion was informed by a need to allow entities to phase in GRAP 103 using their limited financial resources due to budgetary constraints.</a:t>
            </a:r>
            <a:r>
              <a:rPr lang="en-US" sz="2000" b="0" dirty="0">
                <a:solidFill>
                  <a:prstClr val="black"/>
                </a:solidFill>
                <a:latin typeface="Calibri"/>
                <a:cs typeface="Arial" pitchFamily="34" charset="0"/>
              </a:rPr>
              <a:t> </a:t>
            </a:r>
          </a:p>
          <a:p>
            <a:pPr lvl="0" algn="just" defTabSz="4572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0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Approval for the exemption was granted by the Minister of Finance</a:t>
            </a:r>
          </a:p>
          <a:p>
            <a:pPr lvl="0" algn="just" defTabSz="4572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0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Unfortunately this was recognized by the AGSA base on the notion of fair presentation</a:t>
            </a:r>
            <a:endParaRPr lang="en-US" sz="2000" b="0" dirty="0">
              <a:solidFill>
                <a:prstClr val="black"/>
              </a:solidFill>
              <a:latin typeface="Calibri"/>
              <a:cs typeface="Arial" pitchFamily="34" charset="0"/>
            </a:endParaRPr>
          </a:p>
          <a:p>
            <a:pPr lvl="0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b="0" dirty="0" smtClean="0">
              <a:solidFill>
                <a:prstClr val="black"/>
              </a:solidFill>
              <a:latin typeface="Calibri"/>
            </a:endParaRPr>
          </a:p>
          <a:p>
            <a:pPr lvl="0" algn="just" defTabSz="457200" fontAlgn="base">
              <a:spcBef>
                <a:spcPct val="0"/>
              </a:spcBef>
              <a:spcAft>
                <a:spcPct val="0"/>
              </a:spcAft>
            </a:pPr>
            <a:endParaRPr lang="en-US" sz="2600" b="0" dirty="0">
              <a:solidFill>
                <a:prstClr val="black"/>
              </a:solidFill>
              <a:latin typeface="Calibri"/>
            </a:endParaRP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</a:pPr>
            <a:endParaRPr lang="en-US" sz="2600" b="0" dirty="0" smtClean="0">
              <a:solidFill>
                <a:prstClr val="black"/>
              </a:solidFill>
              <a:latin typeface="Calibri"/>
            </a:endParaRP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</a:pPr>
            <a:endParaRPr lang="en-US" sz="2600" b="0" dirty="0" smtClean="0">
              <a:solidFill>
                <a:prstClr val="black"/>
              </a:solidFill>
              <a:latin typeface="Calibri"/>
            </a:endParaRPr>
          </a:p>
          <a:p>
            <a:pPr marL="0" indent="0"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600" b="0" dirty="0" smtClean="0">
              <a:solidFill>
                <a:prstClr val="black"/>
              </a:solidFill>
              <a:latin typeface="Calibri"/>
            </a:endParaRP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</a:pPr>
            <a:endParaRPr lang="en-US" sz="2400" b="0" dirty="0" smtClean="0">
              <a:solidFill>
                <a:prstClr val="black"/>
              </a:solidFill>
              <a:latin typeface="Calibri"/>
            </a:endParaRP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</a:pPr>
            <a:endParaRPr lang="en-US" sz="2400" b="0" dirty="0" smtClean="0">
              <a:solidFill>
                <a:prstClr val="black"/>
              </a:solidFill>
              <a:latin typeface="Calibri"/>
            </a:endParaRP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</a:pPr>
            <a:endParaRPr lang="en-US" sz="2600" b="0" dirty="0" smtClean="0">
              <a:solidFill>
                <a:prstClr val="black"/>
              </a:solidFill>
              <a:latin typeface="Calibri"/>
            </a:endParaRPr>
          </a:p>
          <a:p>
            <a:pPr marL="0" indent="0"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600" b="0" dirty="0" smtClean="0">
              <a:solidFill>
                <a:prstClr val="black"/>
              </a:solidFill>
              <a:latin typeface="Calibri"/>
            </a:endParaRPr>
          </a:p>
          <a:p>
            <a:pPr marL="0" lvl="0" indent="0"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600" b="0" dirty="0" smtClean="0">
              <a:solidFill>
                <a:prstClr val="black"/>
              </a:solidFill>
              <a:latin typeface="Calibri"/>
            </a:endParaRPr>
          </a:p>
          <a:p>
            <a:pPr marL="0" lvl="0" indent="0"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400" b="0" dirty="0">
              <a:solidFill>
                <a:prstClr val="black"/>
              </a:solidFill>
              <a:latin typeface="Calibri"/>
            </a:endParaRPr>
          </a:p>
          <a:p>
            <a:pPr lvl="0" algn="just" defTabSz="457200" fontAlgn="base">
              <a:spcBef>
                <a:spcPct val="0"/>
              </a:spcBef>
              <a:spcAft>
                <a:spcPct val="0"/>
              </a:spcAft>
            </a:pPr>
            <a:endParaRPr lang="en-US" sz="2400" b="0" dirty="0" smtClean="0">
              <a:solidFill>
                <a:prstClr val="black"/>
              </a:solidFill>
              <a:latin typeface="Calibri"/>
            </a:endParaRPr>
          </a:p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ZA" dirty="0" smtClean="0"/>
              <a:t>07</a:t>
            </a:r>
          </a:p>
        </p:txBody>
      </p:sp>
    </p:spTree>
    <p:extLst>
      <p:ext uri="{BB962C8B-B14F-4D97-AF65-F5344CB8AC3E}">
        <p14:creationId xmlns:p14="http://schemas.microsoft.com/office/powerpoint/2010/main" xmlns="" val="197822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710952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>
                <a:latin typeface="Calibri"/>
              </a:rPr>
              <a:t>FINANCIAL IMPLICATIONS </a:t>
            </a:r>
            <a:r>
              <a:rPr lang="en-US" sz="2800" dirty="0" smtClean="0">
                <a:latin typeface="Calibri"/>
                <a:ea typeface="Gill Sans BOLD"/>
              </a:rPr>
              <a:t> </a:t>
            </a:r>
            <a:endParaRPr lang="en-ZA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55576" y="764704"/>
            <a:ext cx="7632848" cy="4343400"/>
          </a:xfrm>
        </p:spPr>
        <p:txBody>
          <a:bodyPr>
            <a:normAutofit/>
          </a:bodyPr>
          <a:lstStyle/>
          <a:p>
            <a:pPr marL="0" indent="0"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b="0" dirty="0" smtClean="0">
                <a:solidFill>
                  <a:prstClr val="black"/>
                </a:solidFill>
                <a:latin typeface="Calibri"/>
              </a:rPr>
              <a:t>Entities did not have funding to conduct valuation of heritage assets.</a:t>
            </a: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b="0" dirty="0" smtClean="0">
                <a:solidFill>
                  <a:prstClr val="black"/>
                </a:solidFill>
                <a:latin typeface="Calibri"/>
              </a:rPr>
              <a:t>Entities were requested to obtain estimated costs from reputable companies to conduct valuations.</a:t>
            </a: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b="0" dirty="0" smtClean="0">
                <a:solidFill>
                  <a:prstClr val="black"/>
                </a:solidFill>
                <a:latin typeface="Calibri"/>
              </a:rPr>
              <a:t>E.g.: Based on </a:t>
            </a:r>
            <a:r>
              <a:rPr lang="en-US" b="0" dirty="0" smtClean="0">
                <a:solidFill>
                  <a:schemeClr val="tx1"/>
                </a:solidFill>
                <a:latin typeface="Calibri"/>
              </a:rPr>
              <a:t>the quotation obtained by Iziko Museums of South Africa, the cost for valuation range from R3 million to R13 million depending on the number of Heritage </a:t>
            </a:r>
            <a:r>
              <a:rPr lang="en-US" b="0" dirty="0">
                <a:solidFill>
                  <a:schemeClr val="tx1"/>
                </a:solidFill>
                <a:latin typeface="Calibri"/>
              </a:rPr>
              <a:t>A</a:t>
            </a:r>
            <a:r>
              <a:rPr lang="en-US" b="0" dirty="0" smtClean="0">
                <a:solidFill>
                  <a:schemeClr val="tx1"/>
                </a:solidFill>
                <a:latin typeface="Calibri"/>
              </a:rPr>
              <a:t>ssets.</a:t>
            </a:r>
          </a:p>
          <a:p>
            <a:pPr lvl="0" algn="just" defTabSz="4572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b="0" dirty="0">
                <a:solidFill>
                  <a:prstClr val="black"/>
                </a:solidFill>
                <a:latin typeface="Calibri"/>
                <a:cs typeface="Arial" pitchFamily="34" charset="0"/>
              </a:rPr>
              <a:t>During the augmentation window period, the Department has </a:t>
            </a:r>
            <a:r>
              <a:rPr lang="en-US" b="0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submitted </a:t>
            </a:r>
            <a:r>
              <a:rPr lang="en-US" b="0" dirty="0">
                <a:solidFill>
                  <a:prstClr val="black"/>
                </a:solidFill>
                <a:latin typeface="Calibri"/>
                <a:cs typeface="Arial" pitchFamily="34" charset="0"/>
              </a:rPr>
              <a:t>a bid (to National Treasury) for additional funding to the tune of R205 million on behalf of public entities for the purposes of rolling out GRAP 103</a:t>
            </a:r>
            <a:r>
              <a:rPr lang="en-US" b="0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.</a:t>
            </a: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b="0" dirty="0">
                <a:solidFill>
                  <a:prstClr val="black"/>
                </a:solidFill>
                <a:latin typeface="Calibri"/>
              </a:rPr>
              <a:t>Entities indicated that additional Human Resources and equipment are required to conduct physical verification of the Heritage Assets at their disposal. </a:t>
            </a: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b="0" dirty="0">
                <a:solidFill>
                  <a:prstClr val="black"/>
                </a:solidFill>
                <a:latin typeface="Calibri"/>
              </a:rPr>
              <a:t>The heritage assets in terms of quantities range from 7 objects  to 2 </a:t>
            </a:r>
            <a:r>
              <a:rPr lang="en-US" b="0" dirty="0" smtClean="0">
                <a:solidFill>
                  <a:prstClr val="black"/>
                </a:solidFill>
                <a:latin typeface="Calibri"/>
              </a:rPr>
              <a:t>million objects.</a:t>
            </a:r>
            <a:endParaRPr lang="en-US" b="0" dirty="0">
              <a:solidFill>
                <a:prstClr val="black"/>
              </a:solidFill>
              <a:latin typeface="Calibri"/>
            </a:endParaRP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</a:pPr>
            <a:endParaRPr lang="en-US" b="0" dirty="0">
              <a:solidFill>
                <a:prstClr val="black"/>
              </a:solidFill>
              <a:latin typeface="Calibri"/>
            </a:endParaRP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b="0" dirty="0">
                <a:solidFill>
                  <a:prstClr val="black"/>
                </a:solidFill>
                <a:latin typeface="Calibri"/>
              </a:rPr>
              <a:t>National Treasury have approved an allocation of R200 million for GRAP 103 implications in the year 2017/18.</a:t>
            </a: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</a:pPr>
            <a:endParaRPr lang="en-US" b="0" dirty="0">
              <a:solidFill>
                <a:prstClr val="black"/>
              </a:solidFill>
              <a:latin typeface="Calibri"/>
            </a:endParaRPr>
          </a:p>
          <a:p>
            <a:pPr lvl="0" algn="just" defTabSz="4572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2000" b="0" dirty="0">
              <a:solidFill>
                <a:prstClr val="black"/>
              </a:solidFill>
              <a:latin typeface="Calibri"/>
              <a:cs typeface="Arial" pitchFamily="34" charset="0"/>
            </a:endParaRP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</a:pPr>
            <a:endParaRPr lang="en-US" sz="2600" b="0" dirty="0" smtClean="0">
              <a:solidFill>
                <a:schemeClr val="tx1"/>
              </a:solidFill>
              <a:latin typeface="Calibri"/>
            </a:endParaRPr>
          </a:p>
          <a:p>
            <a:pPr marL="0" indent="0"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400" b="0" dirty="0" smtClean="0">
              <a:solidFill>
                <a:prstClr val="black"/>
              </a:solidFill>
              <a:latin typeface="Calibri"/>
            </a:endParaRP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</a:pPr>
            <a:endParaRPr lang="en-US" sz="2400" b="0" dirty="0" smtClean="0">
              <a:solidFill>
                <a:prstClr val="black"/>
              </a:solidFill>
              <a:latin typeface="Calibri"/>
            </a:endParaRP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</a:pPr>
            <a:endParaRPr lang="en-US" sz="2400" b="0" dirty="0" smtClean="0">
              <a:solidFill>
                <a:prstClr val="black"/>
              </a:solidFill>
              <a:latin typeface="Calibri"/>
            </a:endParaRP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</a:pPr>
            <a:endParaRPr lang="en-US" sz="2600" b="0" dirty="0" smtClean="0">
              <a:solidFill>
                <a:prstClr val="black"/>
              </a:solidFill>
              <a:latin typeface="Calibri"/>
            </a:endParaRPr>
          </a:p>
          <a:p>
            <a:pPr marL="0" indent="0"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600" b="0" dirty="0" smtClean="0">
              <a:solidFill>
                <a:prstClr val="black"/>
              </a:solidFill>
              <a:latin typeface="Calibri"/>
            </a:endParaRPr>
          </a:p>
          <a:p>
            <a:pPr marL="0" lvl="0" indent="0"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600" b="0" dirty="0" smtClean="0">
              <a:solidFill>
                <a:prstClr val="black"/>
              </a:solidFill>
              <a:latin typeface="Calibri"/>
            </a:endParaRPr>
          </a:p>
          <a:p>
            <a:pPr marL="0" lvl="0" indent="0"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400" b="0" dirty="0">
              <a:solidFill>
                <a:prstClr val="black"/>
              </a:solidFill>
              <a:latin typeface="Calibri"/>
            </a:endParaRPr>
          </a:p>
          <a:p>
            <a:pPr lvl="0" algn="just" defTabSz="457200" fontAlgn="base">
              <a:spcBef>
                <a:spcPct val="0"/>
              </a:spcBef>
              <a:spcAft>
                <a:spcPct val="0"/>
              </a:spcAft>
            </a:pPr>
            <a:endParaRPr lang="en-US" sz="2400" b="0" dirty="0" smtClean="0">
              <a:solidFill>
                <a:prstClr val="black"/>
              </a:solidFill>
              <a:latin typeface="Calibri"/>
            </a:endParaRPr>
          </a:p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172400" y="6165304"/>
            <a:ext cx="609600" cy="365125"/>
          </a:xfrm>
        </p:spPr>
        <p:txBody>
          <a:bodyPr/>
          <a:lstStyle/>
          <a:p>
            <a:r>
              <a:rPr lang="en-ZA" dirty="0" smtClean="0"/>
              <a:t>08</a:t>
            </a:r>
          </a:p>
        </p:txBody>
      </p:sp>
    </p:spTree>
    <p:extLst>
      <p:ext uri="{BB962C8B-B14F-4D97-AF65-F5344CB8AC3E}">
        <p14:creationId xmlns:p14="http://schemas.microsoft.com/office/powerpoint/2010/main" xmlns="" val="36552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710952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>
                <a:latin typeface="Calibri"/>
              </a:rPr>
              <a:t>IMPACT OF GRAP 103 ON AUDIT OUTCOMES </a:t>
            </a:r>
            <a:r>
              <a:rPr lang="en-US" sz="2800" dirty="0" smtClean="0">
                <a:latin typeface="Calibri"/>
                <a:ea typeface="Gill Sans BOLD"/>
              </a:rPr>
              <a:t> </a:t>
            </a:r>
            <a:endParaRPr lang="en-ZA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71600" y="836712"/>
            <a:ext cx="6934200" cy="4343400"/>
          </a:xfrm>
        </p:spPr>
        <p:txBody>
          <a:bodyPr>
            <a:normAutofit/>
          </a:bodyPr>
          <a:lstStyle/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000" dirty="0" smtClean="0">
              <a:solidFill>
                <a:prstClr val="black"/>
              </a:solidFill>
              <a:latin typeface="Calibri"/>
            </a:endParaRP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0" dirty="0" smtClean="0">
                <a:solidFill>
                  <a:prstClr val="black"/>
                </a:solidFill>
                <a:latin typeface="Calibri"/>
              </a:rPr>
              <a:t>It must be noted that most of the entities received qualified audit opinion in the 2014/15, 2015/16 and 2016/17 related to compliance with GRAP 103. </a:t>
            </a: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0" dirty="0" smtClean="0">
                <a:solidFill>
                  <a:prstClr val="black"/>
                </a:solidFill>
                <a:latin typeface="Calibri"/>
              </a:rPr>
              <a:t>The GRAP 103 funding have been transferred to all entities, and thus, the entities audit outcomes are expected to improve. </a:t>
            </a:r>
          </a:p>
          <a:p>
            <a:pPr marL="0" indent="0"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400" b="0" dirty="0" smtClean="0">
              <a:solidFill>
                <a:prstClr val="black"/>
              </a:solidFill>
              <a:latin typeface="Calibri"/>
            </a:endParaRP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</a:pPr>
            <a:endParaRPr lang="en-US" sz="2400" b="0" dirty="0" smtClean="0">
              <a:solidFill>
                <a:prstClr val="black"/>
              </a:solidFill>
              <a:latin typeface="Calibri"/>
            </a:endParaRP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</a:pPr>
            <a:endParaRPr lang="en-US" sz="2400" b="0" dirty="0" smtClean="0">
              <a:solidFill>
                <a:prstClr val="black"/>
              </a:solidFill>
              <a:latin typeface="Calibri"/>
            </a:endParaRPr>
          </a:p>
          <a:p>
            <a:pPr algn="just" defTabSz="457200" fontAlgn="base">
              <a:spcBef>
                <a:spcPct val="0"/>
              </a:spcBef>
              <a:spcAft>
                <a:spcPct val="0"/>
              </a:spcAft>
            </a:pPr>
            <a:endParaRPr lang="en-US" sz="2600" b="0" dirty="0" smtClean="0">
              <a:solidFill>
                <a:prstClr val="black"/>
              </a:solidFill>
              <a:latin typeface="Calibri"/>
            </a:endParaRPr>
          </a:p>
          <a:p>
            <a:pPr marL="0" indent="0"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600" b="0" dirty="0" smtClean="0">
              <a:solidFill>
                <a:prstClr val="black"/>
              </a:solidFill>
              <a:latin typeface="Calibri"/>
            </a:endParaRPr>
          </a:p>
          <a:p>
            <a:pPr marL="0" lvl="0" indent="0"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600" b="0" dirty="0" smtClean="0">
              <a:solidFill>
                <a:prstClr val="black"/>
              </a:solidFill>
              <a:latin typeface="Calibri"/>
            </a:endParaRPr>
          </a:p>
          <a:p>
            <a:pPr marL="0" lvl="0" indent="0" algn="just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400" b="0" dirty="0">
              <a:solidFill>
                <a:prstClr val="black"/>
              </a:solidFill>
              <a:latin typeface="Calibri"/>
            </a:endParaRPr>
          </a:p>
          <a:p>
            <a:pPr lvl="0" algn="just" defTabSz="457200" fontAlgn="base">
              <a:spcBef>
                <a:spcPct val="0"/>
              </a:spcBef>
              <a:spcAft>
                <a:spcPct val="0"/>
              </a:spcAft>
            </a:pPr>
            <a:endParaRPr lang="en-US" sz="2400" b="0" dirty="0" smtClean="0">
              <a:solidFill>
                <a:prstClr val="black"/>
              </a:solidFill>
              <a:latin typeface="Calibri"/>
            </a:endParaRPr>
          </a:p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ZA" dirty="0" smtClean="0"/>
              <a:t>09</a:t>
            </a:r>
          </a:p>
        </p:txBody>
      </p:sp>
    </p:spTree>
    <p:extLst>
      <p:ext uri="{BB962C8B-B14F-4D97-AF65-F5344CB8AC3E}">
        <p14:creationId xmlns:p14="http://schemas.microsoft.com/office/powerpoint/2010/main" xmlns="" val="128147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8601</TotalTime>
  <Words>1063</Words>
  <Application>Microsoft Office PowerPoint</Application>
  <PresentationFormat>On-screen Show (4:3)</PresentationFormat>
  <Paragraphs>175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Generally Recognised Accounting Practice 103</vt:lpstr>
      <vt:lpstr> PRESENTATION OUTLINE </vt:lpstr>
      <vt:lpstr>BACKGROUND  </vt:lpstr>
      <vt:lpstr>ENTITIES AFFECTED BY GRAP 103  </vt:lpstr>
      <vt:lpstr>DAC SUPPORT TO ENTITIES  </vt:lpstr>
      <vt:lpstr>STAKEHOLDER ENGAGEMENT  </vt:lpstr>
      <vt:lpstr>REQUESTS TO NATIONAL TREASURY  </vt:lpstr>
      <vt:lpstr>FINANCIAL IMPLICATIONS  </vt:lpstr>
      <vt:lpstr>IMPACT OF GRAP 103 ON AUDIT OUTCOMES  </vt:lpstr>
      <vt:lpstr>GRAP 103</vt:lpstr>
      <vt:lpstr>GRAP 103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PUMZA</cp:lastModifiedBy>
  <cp:revision>501</cp:revision>
  <cp:lastPrinted>2017-02-09T12:11:56Z</cp:lastPrinted>
  <dcterms:created xsi:type="dcterms:W3CDTF">2013-11-12T11:39:42Z</dcterms:created>
  <dcterms:modified xsi:type="dcterms:W3CDTF">2017-11-23T10:53:06Z</dcterms:modified>
</cp:coreProperties>
</file>