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357" r:id="rId3"/>
    <p:sldId id="356" r:id="rId4"/>
    <p:sldId id="336" r:id="rId5"/>
    <p:sldId id="333" r:id="rId6"/>
    <p:sldId id="324" r:id="rId7"/>
    <p:sldId id="304" r:id="rId8"/>
    <p:sldId id="301" r:id="rId9"/>
    <p:sldId id="302" r:id="rId10"/>
    <p:sldId id="361" r:id="rId11"/>
    <p:sldId id="299" r:id="rId12"/>
    <p:sldId id="300" r:id="rId13"/>
    <p:sldId id="355" r:id="rId14"/>
    <p:sldId id="358" r:id="rId15"/>
    <p:sldId id="263" r:id="rId1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00C06"/>
    <a:srgbClr val="CC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08" autoAdjust="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2463" tIns="46231" rIns="92463" bIns="46231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2463" tIns="46231" rIns="92463" bIns="46231" rtlCol="0"/>
          <a:lstStyle>
            <a:lvl1pPr algn="r">
              <a:defRPr sz="1200"/>
            </a:lvl1pPr>
          </a:lstStyle>
          <a:p>
            <a:fld id="{64066789-B13C-4FE2-8114-2DA9E96AF940}" type="datetimeFigureOut">
              <a:rPr lang="en-ZA" smtClean="0"/>
              <a:pPr/>
              <a:t>2017/11/23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2463" tIns="46231" rIns="92463" bIns="46231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2463" tIns="46231" rIns="92463" bIns="46231" rtlCol="0" anchor="b"/>
          <a:lstStyle>
            <a:lvl1pPr algn="r">
              <a:defRPr sz="1200"/>
            </a:lvl1pPr>
          </a:lstStyle>
          <a:p>
            <a:fld id="{6214ACDF-3284-402C-9A7C-C1FBDD02E464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33412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CEC93-C562-4A99-A4BE-933B7B10AE10}" type="datetimeFigureOut">
              <a:rPr lang="en-US" smtClean="0"/>
              <a:pPr/>
              <a:t>11/23/2017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D65F1-0652-4251-9BDE-FF6F65BF16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7640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2703-7BAC-4FB2-83DF-91CC4138D1B5}" type="datetimeFigureOut">
              <a:rPr lang="en-ZA" smtClean="0"/>
              <a:pPr/>
              <a:t>2017/11/23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3F3B9-69D9-423D-8A04-C6634F52A62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485905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2703-7BAC-4FB2-83DF-91CC4138D1B5}" type="datetimeFigureOut">
              <a:rPr lang="en-ZA" smtClean="0"/>
              <a:pPr/>
              <a:t>2017/11/23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3F3B9-69D9-423D-8A04-C6634F52A62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107967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2703-7BAC-4FB2-83DF-91CC4138D1B5}" type="datetimeFigureOut">
              <a:rPr lang="en-ZA" smtClean="0"/>
              <a:pPr/>
              <a:t>2017/11/23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3F3B9-69D9-423D-8A04-C6634F52A62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200455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2703-7BAC-4FB2-83DF-91CC4138D1B5}" type="datetimeFigureOut">
              <a:rPr lang="en-ZA" smtClean="0"/>
              <a:pPr/>
              <a:t>2017/11/23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3F3B9-69D9-423D-8A04-C6634F52A62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961585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2703-7BAC-4FB2-83DF-91CC4138D1B5}" type="datetimeFigureOut">
              <a:rPr lang="en-ZA" smtClean="0"/>
              <a:pPr/>
              <a:t>2017/11/23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3F3B9-69D9-423D-8A04-C6634F52A62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699886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2703-7BAC-4FB2-83DF-91CC4138D1B5}" type="datetimeFigureOut">
              <a:rPr lang="en-ZA" smtClean="0"/>
              <a:pPr/>
              <a:t>2017/11/23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3F3B9-69D9-423D-8A04-C6634F52A62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346240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2703-7BAC-4FB2-83DF-91CC4138D1B5}" type="datetimeFigureOut">
              <a:rPr lang="en-ZA" smtClean="0"/>
              <a:pPr/>
              <a:t>2017/11/23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3F3B9-69D9-423D-8A04-C6634F52A62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634087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2703-7BAC-4FB2-83DF-91CC4138D1B5}" type="datetimeFigureOut">
              <a:rPr lang="en-ZA" smtClean="0"/>
              <a:pPr/>
              <a:t>2017/11/23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3F3B9-69D9-423D-8A04-C6634F52A62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09193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2703-7BAC-4FB2-83DF-91CC4138D1B5}" type="datetimeFigureOut">
              <a:rPr lang="en-ZA" smtClean="0"/>
              <a:pPr/>
              <a:t>2017/11/23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3F3B9-69D9-423D-8A04-C6634F52A62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305060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2703-7BAC-4FB2-83DF-91CC4138D1B5}" type="datetimeFigureOut">
              <a:rPr lang="en-ZA" smtClean="0"/>
              <a:pPr/>
              <a:t>2017/11/23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3F3B9-69D9-423D-8A04-C6634F52A62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531292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2703-7BAC-4FB2-83DF-91CC4138D1B5}" type="datetimeFigureOut">
              <a:rPr lang="en-ZA" smtClean="0"/>
              <a:pPr/>
              <a:t>2017/11/23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3F3B9-69D9-423D-8A04-C6634F52A62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38658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32703-7BAC-4FB2-83DF-91CC4138D1B5}" type="datetimeFigureOut">
              <a:rPr lang="en-ZA" smtClean="0"/>
              <a:pPr/>
              <a:t>2017/11/23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3F3B9-69D9-423D-8A04-C6634F52A62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296872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works.gov.za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5400000">
            <a:off x="4082982" y="1783825"/>
            <a:ext cx="6844843" cy="3277193"/>
          </a:xfrm>
          <a:prstGeom prst="rect">
            <a:avLst/>
          </a:prstGeom>
          <a:pattFill prst="dkHorz">
            <a:fgClr>
              <a:srgbClr val="FF6600"/>
            </a:fgClr>
            <a:bgClr>
              <a:srgbClr val="FF9933"/>
            </a:bgClr>
          </a:patt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" y="1916832"/>
            <a:ext cx="5334000" cy="4464496"/>
          </a:xfrm>
        </p:spPr>
        <p:txBody>
          <a:bodyPr>
            <a:noAutofit/>
          </a:bodyPr>
          <a:lstStyle/>
          <a:p>
            <a:pPr algn="just"/>
            <a:r>
              <a:rPr lang="en-US" sz="2400" b="1" dirty="0" smtClean="0">
                <a:solidFill>
                  <a:schemeClr val="tx1"/>
                </a:solidFill>
              </a:rPr>
              <a:t>BRIEFING </a:t>
            </a:r>
            <a:r>
              <a:rPr lang="en-US" sz="2400" b="1" smtClean="0">
                <a:solidFill>
                  <a:schemeClr val="tx1"/>
                </a:solidFill>
              </a:rPr>
              <a:t>BY DEPARTMENT OF PUBLIC </a:t>
            </a:r>
            <a:r>
              <a:rPr lang="en-US" sz="2400" b="1" dirty="0" smtClean="0">
                <a:solidFill>
                  <a:schemeClr val="tx1"/>
                </a:solidFill>
              </a:rPr>
              <a:t>WORKS ON PROACTIVE STEPS TO INCREASE WOMEN OWNED CONSTRUCTION COMPANIES ON CIDB REGISTER</a:t>
            </a:r>
          </a:p>
          <a:p>
            <a:pPr algn="l"/>
            <a:endParaRPr lang="en-US" sz="2400" b="1" dirty="0">
              <a:solidFill>
                <a:schemeClr val="tx1"/>
              </a:solidFill>
            </a:endParaRPr>
          </a:p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PRESENTER	:Acting Director General </a:t>
            </a:r>
          </a:p>
          <a:p>
            <a:pPr algn="l"/>
            <a:r>
              <a:rPr lang="en-US" sz="2400" b="1" dirty="0">
                <a:solidFill>
                  <a:schemeClr val="tx1"/>
                </a:solidFill>
              </a:rPr>
              <a:t>	</a:t>
            </a:r>
            <a:r>
              <a:rPr lang="en-US" sz="2400" b="1" dirty="0" smtClean="0">
                <a:solidFill>
                  <a:schemeClr val="tx1"/>
                </a:solidFill>
              </a:rPr>
              <a:t>	Adv. S Vukela</a:t>
            </a:r>
          </a:p>
          <a:p>
            <a:pPr algn="l"/>
            <a:endParaRPr lang="en-US" sz="24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DATE		: 22 November 2017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6773"/>
            <a:ext cx="3580806" cy="1572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629400" y="952955"/>
            <a:ext cx="24384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latin typeface="Franklin Gothic Demi" pitchFamily="34" charset="0"/>
              </a:rPr>
              <a:t>South Africa Works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Franklin Gothic Demi" pitchFamily="34" charset="0"/>
              </a:rPr>
              <a:t>because of 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latin typeface="Franklin Gothic Demi" pitchFamily="34" charset="0"/>
              </a:rPr>
              <a:t>Public Works</a:t>
            </a:r>
            <a:endParaRPr lang="en-US" sz="5400" b="1" dirty="0">
              <a:solidFill>
                <a:schemeClr val="accent6">
                  <a:lumMod val="75000"/>
                </a:schemeClr>
              </a:solidFill>
              <a:latin typeface="Franklin Gothic Dem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4802787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US" sz="14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65645" y="6172958"/>
            <a:ext cx="480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84200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51520" y="607294"/>
            <a:ext cx="8435280" cy="5518869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The Department of Public works continues to strife to create an enabling environment for the empowerment of Women through its programmes and the following initiatives:</a:t>
            </a:r>
          </a:p>
          <a:p>
            <a:pPr algn="just"/>
            <a:r>
              <a:rPr lang="en-US" sz="2400" dirty="0"/>
              <a:t>Review of DPW </a:t>
            </a:r>
            <a:r>
              <a:rPr lang="en-US" sz="2400" dirty="0" smtClean="0"/>
              <a:t>Policies including SCM policy </a:t>
            </a:r>
            <a:r>
              <a:rPr lang="en-US" sz="2400" dirty="0"/>
              <a:t>to ensure the gender </a:t>
            </a:r>
            <a:r>
              <a:rPr lang="en-US" sz="2400" dirty="0" smtClean="0"/>
              <a:t>lens (in collaboration with Policy Branch);</a:t>
            </a:r>
            <a:endParaRPr lang="en-US" sz="2400" dirty="0"/>
          </a:p>
          <a:p>
            <a:pPr algn="just"/>
            <a:r>
              <a:rPr lang="en-US" sz="2400" dirty="0" smtClean="0"/>
              <a:t>Since 2015/16: DPW Women </a:t>
            </a:r>
            <a:r>
              <a:rPr lang="en-US" sz="2400" dirty="0"/>
              <a:t>Empowerment Advisory </a:t>
            </a:r>
            <a:r>
              <a:rPr lang="en-US" sz="2400" dirty="0" smtClean="0"/>
              <a:t>Council was established which is made up of Women in construction, Women in Property and Women in the Built Environment;  </a:t>
            </a:r>
          </a:p>
          <a:p>
            <a:pPr algn="just"/>
            <a:r>
              <a:rPr lang="en-US" sz="2400" dirty="0" smtClean="0"/>
              <a:t>Appointment </a:t>
            </a:r>
            <a:r>
              <a:rPr lang="en-US" sz="2400" dirty="0"/>
              <a:t>of Gender Champions in Head Office &amp; Regional Offices to ensure mainstreaming of Gender in all DPW programmes</a:t>
            </a:r>
            <a:r>
              <a:rPr lang="en-US" sz="2400" dirty="0" smtClean="0"/>
              <a:t>.</a:t>
            </a:r>
          </a:p>
          <a:p>
            <a:endParaRPr lang="en-US" dirty="0"/>
          </a:p>
        </p:txBody>
      </p:sp>
      <p:sp>
        <p:nvSpPr>
          <p:cNvPr id="26628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56ED39E-909D-498E-8299-064382ADB707}" type="slidenum">
              <a:rPr lang="en-US" altLang="en-US" sz="1400" smtClean="0">
                <a:latin typeface="Times" pitchFamily="18" charset="0"/>
              </a:rPr>
              <a:pPr/>
              <a:t>10</a:t>
            </a:fld>
            <a:endParaRPr lang="en-US" altLang="en-US" sz="1400" smtClean="0">
              <a:latin typeface="Times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506289"/>
          </a:xfrm>
          <a:prstGeom prst="rect">
            <a:avLst/>
          </a:prstGeom>
          <a:pattFill prst="dkHorz">
            <a:fgClr>
              <a:srgbClr val="FF6600"/>
            </a:fgClr>
            <a:bgClr>
              <a:srgbClr val="FF9933"/>
            </a:bgClr>
          </a:patt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400" b="1" dirty="0" smtClean="0"/>
              <a:t>DPW INITIATIVES </a:t>
            </a:r>
            <a:endParaRPr lang="en-ZA" sz="24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6172200"/>
            <a:ext cx="1371600" cy="657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 descr="southafrica-flag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6263640"/>
            <a:ext cx="415052" cy="27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0184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>
                <a:solidFill>
                  <a:schemeClr val="bg1"/>
                </a:solidFill>
              </a:rPr>
              <a:t>PROBLEMS/BOTTLENECKS</a:t>
            </a:r>
            <a:br>
              <a:rPr lang="en-ZA" b="1" dirty="0">
                <a:solidFill>
                  <a:schemeClr val="bg1"/>
                </a:solidFill>
              </a:rPr>
            </a:br>
            <a:r>
              <a:rPr lang="en-ZA" b="1" dirty="0" smtClean="0">
                <a:solidFill>
                  <a:schemeClr val="bg1"/>
                </a:solidFill>
              </a:rPr>
              <a:t>PROBLEMS/BOTTLENECKS</a:t>
            </a:r>
            <a:r>
              <a:rPr lang="en-ZA" b="1" dirty="0">
                <a:solidFill>
                  <a:schemeClr val="bg1"/>
                </a:solidFill>
              </a:rPr>
              <a:t/>
            </a:r>
            <a:br>
              <a:rPr lang="en-ZA" b="1" dirty="0">
                <a:solidFill>
                  <a:schemeClr val="bg1"/>
                </a:solidFill>
              </a:rPr>
            </a:br>
            <a:endParaRPr lang="en-ZA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11560" y="1340768"/>
            <a:ext cx="8075240" cy="4785395"/>
          </a:xfrm>
        </p:spPr>
        <p:txBody>
          <a:bodyPr>
            <a:normAutofit/>
          </a:bodyPr>
          <a:lstStyle/>
          <a:p>
            <a:pPr algn="just"/>
            <a:r>
              <a:rPr lang="en-ZA" sz="2400" dirty="0" smtClean="0"/>
              <a:t>Implementation of the National Contractor Development Programme (NCDP) to: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ZA" sz="2400" dirty="0" smtClean="0"/>
              <a:t>Improve the grading status of contractors in targeted categories and grades; and increase the number of black women, people with disabilities, and youth-owned companies in targeted categories</a:t>
            </a:r>
          </a:p>
          <a:p>
            <a:pPr algn="just"/>
            <a:r>
              <a:rPr lang="en-ZA" sz="2400" dirty="0" smtClean="0"/>
              <a:t>Currently there are more than 27 Contractor development programmes (CDP’s) in operation, with approximately 1000 contractors enrolled.  500 are women-owned (50%)  </a:t>
            </a:r>
            <a:endParaRPr lang="en-ZA" sz="2400" dirty="0"/>
          </a:p>
        </p:txBody>
      </p:sp>
      <p:sp>
        <p:nvSpPr>
          <p:cNvPr id="2662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56ED39E-909D-498E-8299-064382ADB707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  <p:sp>
        <p:nvSpPr>
          <p:cNvPr id="5" name="Rectangle 4"/>
          <p:cNvSpPr/>
          <p:nvPr/>
        </p:nvSpPr>
        <p:spPr>
          <a:xfrm>
            <a:off x="0" y="-1"/>
            <a:ext cx="9144000" cy="1294731"/>
          </a:xfrm>
          <a:prstGeom prst="rect">
            <a:avLst/>
          </a:prstGeom>
          <a:pattFill prst="dkHorz">
            <a:fgClr>
              <a:srgbClr val="FF6600"/>
            </a:fgClr>
            <a:bgClr>
              <a:srgbClr val="FF9933"/>
            </a:bgClr>
          </a:patt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400" b="1" dirty="0" smtClean="0"/>
              <a:t>CIDB INITIATIVES</a:t>
            </a:r>
            <a:endParaRPr lang="en-ZA" sz="24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6172200"/>
            <a:ext cx="1371600" cy="657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 descr="southafrica-flag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6263640"/>
            <a:ext cx="415052" cy="27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8617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>
                <a:solidFill>
                  <a:schemeClr val="bg1"/>
                </a:solidFill>
              </a:rPr>
              <a:t>PROBLEMS/BOTTLENECKS</a:t>
            </a:r>
            <a:br>
              <a:rPr lang="en-ZA" b="1" dirty="0">
                <a:solidFill>
                  <a:schemeClr val="bg1"/>
                </a:solidFill>
              </a:rPr>
            </a:br>
            <a:r>
              <a:rPr lang="en-ZA" b="1" dirty="0" smtClean="0">
                <a:solidFill>
                  <a:schemeClr val="bg1"/>
                </a:solidFill>
              </a:rPr>
              <a:t>PROBLEMS/BOTTLENECKS</a:t>
            </a:r>
            <a:r>
              <a:rPr lang="en-ZA" b="1" dirty="0">
                <a:solidFill>
                  <a:schemeClr val="bg1"/>
                </a:solidFill>
              </a:rPr>
              <a:t/>
            </a:r>
            <a:br>
              <a:rPr lang="en-ZA" b="1" dirty="0">
                <a:solidFill>
                  <a:schemeClr val="bg1"/>
                </a:solidFill>
              </a:rPr>
            </a:br>
            <a:endParaRPr lang="en-ZA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11560" y="731838"/>
            <a:ext cx="8075240" cy="5394325"/>
          </a:xfrm>
        </p:spPr>
        <p:txBody>
          <a:bodyPr>
            <a:normAutofit/>
          </a:bodyPr>
          <a:lstStyle/>
          <a:p>
            <a:pPr algn="just"/>
            <a:r>
              <a:rPr lang="en-ZA" sz="2400" dirty="0" smtClean="0"/>
              <a:t>260 women contractors have upgraded within the CDP’s over the past three years</a:t>
            </a:r>
          </a:p>
          <a:p>
            <a:pPr algn="just"/>
            <a:r>
              <a:rPr lang="en-ZA" sz="2400" dirty="0" smtClean="0"/>
              <a:t>Improve the grading status of contractors in targeted categories and grades; and increase the number of black women, disabled, and youth-owned companies in targeted categories</a:t>
            </a:r>
          </a:p>
          <a:p>
            <a:pPr algn="just"/>
            <a:r>
              <a:rPr lang="en-ZA" sz="2400" dirty="0" smtClean="0"/>
              <a:t>Currently there are more than 27 Contractor development programmes (CDP’s) in operation, with around 1000 contractors enrolled.  500 are women-owned (50%)  </a:t>
            </a:r>
            <a:endParaRPr lang="en-ZA" sz="2400" dirty="0"/>
          </a:p>
        </p:txBody>
      </p:sp>
      <p:sp>
        <p:nvSpPr>
          <p:cNvPr id="2662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56ED39E-909D-498E-8299-064382ADB707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731838"/>
          </a:xfrm>
          <a:prstGeom prst="rect">
            <a:avLst/>
          </a:prstGeom>
          <a:pattFill prst="dkHorz">
            <a:fgClr>
              <a:srgbClr val="FF6600"/>
            </a:fgClr>
            <a:bgClr>
              <a:srgbClr val="FF9933"/>
            </a:bgClr>
          </a:patt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400" b="1" dirty="0" smtClean="0"/>
              <a:t>CIDB (Continued)</a:t>
            </a:r>
            <a:endParaRPr lang="en-ZA" sz="24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6172200"/>
            <a:ext cx="1371600" cy="657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 descr="southafrica-flag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6263640"/>
            <a:ext cx="415052" cy="27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7283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86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983625"/>
            <a:ext cx="8229600" cy="5142539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DPW acknowledges the fact there is a lot that needs to be  done to improve the current status quo as mentioned above.</a:t>
            </a:r>
          </a:p>
          <a:p>
            <a:pPr algn="just"/>
            <a:r>
              <a:rPr lang="en-US" sz="2400" dirty="0" smtClean="0"/>
              <a:t>The Minister’s Policy statement’s emphasis on the Transformation of the two industries is an opportunity for the department to accelerate the empowerment of women</a:t>
            </a:r>
          </a:p>
          <a:p>
            <a:pPr algn="just"/>
            <a:r>
              <a:rPr lang="en-US" sz="2400" dirty="0" smtClean="0"/>
              <a:t>The operationalization of the PMTE also creates opportunities for women, i.e. Facilities Management programmes, Green Building etc.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6628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56ED39E-909D-498E-8299-064382ADB707}" type="slidenum">
              <a:rPr lang="en-US" altLang="en-US" sz="1400" smtClean="0">
                <a:latin typeface="Times" pitchFamily="18" charset="0"/>
              </a:rPr>
              <a:pPr/>
              <a:t>13</a:t>
            </a:fld>
            <a:endParaRPr lang="en-US" altLang="en-US" sz="1400" smtClean="0">
              <a:latin typeface="Times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"/>
            <a:ext cx="9144000" cy="907426"/>
          </a:xfrm>
          <a:prstGeom prst="rect">
            <a:avLst/>
          </a:prstGeom>
          <a:pattFill prst="dkHorz">
            <a:fgClr>
              <a:srgbClr val="FF6600"/>
            </a:fgClr>
            <a:bgClr>
              <a:srgbClr val="FF9933"/>
            </a:bgClr>
          </a:patt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400" b="1" dirty="0" smtClean="0"/>
              <a:t>CONCLUSON</a:t>
            </a:r>
            <a:endParaRPr lang="en-ZA" sz="24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6172200"/>
            <a:ext cx="1371600" cy="657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 descr="southafrica-flag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6263640"/>
            <a:ext cx="415052" cy="27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6739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86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983625"/>
            <a:ext cx="8229600" cy="5142539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Monitoring system be put in place as soon as possible</a:t>
            </a:r>
          </a:p>
          <a:p>
            <a:pPr marL="0" indent="0" algn="just">
              <a:buNone/>
            </a:pPr>
            <a:r>
              <a:rPr lang="en-US" sz="2400" dirty="0" smtClean="0"/>
              <a:t>(to monitor implementation of the revised SCM policy and other departmental empowerment policies )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Implementation of Developmental programmes(CIP, Vukuphile, PIP) etc. with set targets for women be accelerated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6628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56ED39E-909D-498E-8299-064382ADB707}" type="slidenum">
              <a:rPr lang="en-US" altLang="en-US" sz="1400" smtClean="0">
                <a:latin typeface="Times" pitchFamily="18" charset="0"/>
              </a:rPr>
              <a:pPr/>
              <a:t>14</a:t>
            </a:fld>
            <a:endParaRPr lang="en-US" altLang="en-US" sz="1400" smtClean="0">
              <a:latin typeface="Times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983"/>
            <a:ext cx="9144000" cy="673097"/>
          </a:xfrm>
          <a:prstGeom prst="rect">
            <a:avLst/>
          </a:prstGeom>
          <a:pattFill prst="dkHorz">
            <a:fgClr>
              <a:srgbClr val="FF6600"/>
            </a:fgClr>
            <a:bgClr>
              <a:srgbClr val="FF9933"/>
            </a:bgClr>
          </a:patt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400" b="1" dirty="0" smtClean="0"/>
              <a:t>WAYFOWARD</a:t>
            </a:r>
            <a:endParaRPr lang="en-ZA" sz="24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6172200"/>
            <a:ext cx="1371600" cy="657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 descr="southafrica-flag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6263640"/>
            <a:ext cx="415052" cy="27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5322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kululeko Mahlangu\Pictures\imagesCA0CNHJ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0573" y="3505200"/>
            <a:ext cx="1511817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24200" y="3338852"/>
            <a:ext cx="5486400" cy="2332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b="1" dirty="0" smtClean="0"/>
              <a:t>National Department of Public Works (NDPW)</a:t>
            </a:r>
          </a:p>
          <a:p>
            <a:pPr marL="0" indent="0">
              <a:buNone/>
            </a:pPr>
            <a:r>
              <a:rPr lang="en-US" sz="1400" b="1" dirty="0" smtClean="0"/>
              <a:t>Head </a:t>
            </a:r>
            <a:r>
              <a:rPr lang="en-US" sz="1400" b="1" dirty="0"/>
              <a:t>Office: Public Works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b="1" dirty="0"/>
              <a:t>CGO Building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b="1" dirty="0" err="1"/>
              <a:t>Cnr</a:t>
            </a:r>
            <a:r>
              <a:rPr lang="en-US" sz="1400" b="1" dirty="0"/>
              <a:t> </a:t>
            </a:r>
            <a:r>
              <a:rPr lang="en-US" sz="1400" b="1" dirty="0" err="1"/>
              <a:t>Bosman</a:t>
            </a:r>
            <a:r>
              <a:rPr lang="en-US" sz="1400" b="1" dirty="0"/>
              <a:t> and </a:t>
            </a:r>
            <a:r>
              <a:rPr lang="en-US" sz="1400" b="1" dirty="0" err="1" smtClean="0"/>
              <a:t>Madiba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b="1" dirty="0"/>
              <a:t>Pretoria Central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b="1" dirty="0"/>
              <a:t>Private Bag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b="1" dirty="0"/>
              <a:t>X65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b="1" dirty="0"/>
              <a:t>Pretoria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b="1" dirty="0" smtClean="0"/>
              <a:t>0001</a:t>
            </a:r>
          </a:p>
          <a:p>
            <a:pPr marL="0" indent="0">
              <a:buNone/>
            </a:pPr>
            <a:r>
              <a:rPr lang="en-US" sz="1400" b="1" dirty="0"/>
              <a:t>Website: </a:t>
            </a:r>
            <a:r>
              <a:rPr lang="en-US" sz="1400" b="1" dirty="0">
                <a:hlinkClick r:id="rId3"/>
              </a:rPr>
              <a:t>http://</a:t>
            </a:r>
            <a:r>
              <a:rPr lang="en-US" sz="1400" b="1" dirty="0" smtClean="0">
                <a:hlinkClick r:id="rId3"/>
              </a:rPr>
              <a:t>www.publicworks.gov.za</a:t>
            </a:r>
            <a:r>
              <a:rPr lang="en-US" sz="1400" b="1" dirty="0" smtClean="0"/>
              <a:t> </a:t>
            </a:r>
            <a:endParaRPr lang="en-US" sz="1400" dirty="0">
              <a:effectLst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D0AED-B4D5-4032-9A76-11BCD2D1BB1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838200"/>
            <a:ext cx="9144000" cy="1905000"/>
          </a:xfrm>
          <a:prstGeom prst="rect">
            <a:avLst/>
          </a:prstGeom>
          <a:pattFill prst="dkHorz">
            <a:fgClr>
              <a:srgbClr val="FF6600"/>
            </a:fgClr>
            <a:bgClr>
              <a:srgbClr val="FF9933"/>
            </a:bgClr>
          </a:patt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Thank You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8251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48913" y="-647699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5959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. Purpose</a:t>
            </a:r>
          </a:p>
          <a:p>
            <a:pPr marL="0" indent="0">
              <a:buNone/>
            </a:pP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. Problem Statement</a:t>
            </a:r>
          </a:p>
          <a:p>
            <a:pPr marL="0" indent="0">
              <a:buNone/>
            </a:pP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. Legislative Framework</a:t>
            </a:r>
          </a:p>
          <a:p>
            <a:pPr marL="0" indent="0">
              <a:buNone/>
            </a:pP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. Status Quo of Women in the CIDB Register </a:t>
            </a:r>
          </a:p>
          <a:p>
            <a:pPr marL="0" indent="0">
              <a:buNone/>
            </a:pP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. Status Quo of Women in the CIDB Register (</a:t>
            </a:r>
            <a:r>
              <a:rPr lang="en-US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. Register of Women Owned Contractors GR2-9 (50% women-owned</a:t>
            </a:r>
          </a:p>
          <a:p>
            <a:pPr marL="0" indent="0">
              <a:buNone/>
            </a:pP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. Challenges to Increase rate of progression of women contractors</a:t>
            </a:r>
          </a:p>
          <a:p>
            <a:pPr marL="0" indent="0">
              <a:buNone/>
            </a:pP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. DPW Initiatives</a:t>
            </a:r>
          </a:p>
          <a:p>
            <a:pPr marL="0" indent="0">
              <a:buNone/>
            </a:pP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. CIDB Initiatives</a:t>
            </a:r>
          </a:p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10. CIDB Initiatives  (cont.)</a:t>
            </a:r>
          </a:p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11. Conclusion</a:t>
            </a:r>
          </a:p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12. Way forward</a:t>
            </a:r>
          </a:p>
          <a:p>
            <a:pPr marL="0" indent="0">
              <a:buNone/>
            </a:pPr>
            <a:endParaRPr lang="en-US" sz="48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D0AED-B4D5-4032-9A76-11BCD2D1BB13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6172200"/>
            <a:ext cx="1371600" cy="657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-30480" y="-647700"/>
            <a:ext cx="9144000" cy="1433737"/>
          </a:xfrm>
          <a:prstGeom prst="rect">
            <a:avLst/>
          </a:prstGeom>
          <a:pattFill prst="dkHorz">
            <a:fgClr>
              <a:srgbClr val="FF6600"/>
            </a:fgClr>
            <a:bgClr>
              <a:srgbClr val="FF9933"/>
            </a:bgClr>
          </a:patt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cap="all" dirty="0" smtClean="0"/>
          </a:p>
          <a:p>
            <a:pPr algn="ctr"/>
            <a:r>
              <a:rPr lang="en-US" sz="2800" b="1" cap="all" dirty="0" smtClean="0"/>
              <a:t>PRESENTATION OUTLINE </a:t>
            </a:r>
            <a:endParaRPr lang="en-US" sz="2800" b="1" cap="all" dirty="0"/>
          </a:p>
        </p:txBody>
      </p:sp>
      <p:sp>
        <p:nvSpPr>
          <p:cNvPr id="3" name="Rectangle 2"/>
          <p:cNvSpPr/>
          <p:nvPr/>
        </p:nvSpPr>
        <p:spPr>
          <a:xfrm>
            <a:off x="539552" y="1052736"/>
            <a:ext cx="814724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ZA" sz="3200" dirty="0" smtClean="0"/>
          </a:p>
          <a:p>
            <a:pPr algn="just"/>
            <a:endParaRPr lang="en-ZA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8264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9552" y="-394623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sz="2400" dirty="0" smtClean="0"/>
              <a:t>To </a:t>
            </a:r>
            <a:r>
              <a:rPr lang="en-US" sz="2400" dirty="0"/>
              <a:t>report </a:t>
            </a:r>
            <a:r>
              <a:rPr lang="en-US" sz="2400" dirty="0" smtClean="0"/>
              <a:t>to the Portfolio Committee on </a:t>
            </a:r>
            <a:r>
              <a:rPr lang="en-US" sz="2400" dirty="0"/>
              <a:t>proactive steps undertaken by </a:t>
            </a:r>
            <a:r>
              <a:rPr lang="en-US" sz="2400" dirty="0" smtClean="0"/>
              <a:t> DPW :</a:t>
            </a:r>
          </a:p>
          <a:p>
            <a:pPr marL="0" indent="0" algn="just">
              <a:buNone/>
            </a:pPr>
            <a:endParaRPr lang="en-US" sz="2400" dirty="0" smtClean="0"/>
          </a:p>
          <a:p>
            <a:pPr algn="just"/>
            <a:r>
              <a:rPr lang="en-US" sz="2400" dirty="0" smtClean="0"/>
              <a:t>To </a:t>
            </a:r>
            <a:r>
              <a:rPr lang="en-US" sz="2400" dirty="0"/>
              <a:t>increase the rate of progression of women-owned construction companies on the CIDB (Construction Industry Development Board) Register of Contractors </a:t>
            </a: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D0AED-B4D5-4032-9A76-11BCD2D1BB13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6172200"/>
            <a:ext cx="1371600" cy="657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0" y="-394623"/>
            <a:ext cx="9144000" cy="1143000"/>
          </a:xfrm>
          <a:prstGeom prst="rect">
            <a:avLst/>
          </a:prstGeom>
          <a:pattFill prst="dkHorz">
            <a:fgClr>
              <a:srgbClr val="FF6600"/>
            </a:fgClr>
            <a:bgClr>
              <a:srgbClr val="FF9933"/>
            </a:bgClr>
          </a:patt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 PURPOSE</a:t>
            </a:r>
            <a:endParaRPr 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539552" y="1052736"/>
            <a:ext cx="814724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ZA" sz="3200" dirty="0" smtClean="0"/>
          </a:p>
          <a:p>
            <a:pPr algn="just"/>
            <a:endParaRPr lang="en-ZA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9089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46150"/>
            <a:ext cx="8229600" cy="5180014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Women </a:t>
            </a:r>
            <a:r>
              <a:rPr lang="en-US" sz="2400" dirty="0"/>
              <a:t>face various challenges in the Built Environment sector. They are under-represented in either as contractors, developers, built environment </a:t>
            </a:r>
            <a:r>
              <a:rPr lang="en-US" sz="2400" dirty="0" smtClean="0"/>
              <a:t>professionals, </a:t>
            </a:r>
            <a:r>
              <a:rPr lang="en-US" sz="2400" dirty="0">
                <a:solidFill>
                  <a:prstClr val="black"/>
                </a:solidFill>
              </a:rPr>
              <a:t>suppliers </a:t>
            </a:r>
            <a:r>
              <a:rPr lang="en-US" sz="2400" dirty="0" smtClean="0">
                <a:solidFill>
                  <a:prstClr val="black"/>
                </a:solidFill>
              </a:rPr>
              <a:t>of </a:t>
            </a:r>
            <a:r>
              <a:rPr lang="en-US" sz="2400" dirty="0" smtClean="0"/>
              <a:t>building material, </a:t>
            </a:r>
            <a:r>
              <a:rPr lang="en-US" sz="2400" dirty="0"/>
              <a:t>financiers or other service providers. This suggests that the industry is losing out on a potential capacity that might contribute towards improved rates and quality of delivery in the face of the growing infrastructure demand.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D0AED-B4D5-4032-9A76-11BCD2D1BB13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6172200"/>
            <a:ext cx="1371600" cy="657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pattFill prst="dkHorz">
            <a:fgClr>
              <a:srgbClr val="FF6600"/>
            </a:fgClr>
            <a:bgClr>
              <a:srgbClr val="FF9933"/>
            </a:bgClr>
          </a:patt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PROBLEM STATEMENT</a:t>
            </a:r>
            <a:endParaRPr 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539552" y="1052736"/>
            <a:ext cx="814724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ZA" sz="3200" dirty="0" smtClean="0"/>
          </a:p>
          <a:p>
            <a:pPr algn="just"/>
            <a:endParaRPr lang="en-ZA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949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586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algn="just"/>
            <a:r>
              <a:rPr lang="en-US" sz="2600" dirty="0"/>
              <a:t>South African Constitution 1996</a:t>
            </a:r>
          </a:p>
          <a:p>
            <a:pPr algn="just"/>
            <a:r>
              <a:rPr lang="en-US" sz="2600" dirty="0" smtClean="0"/>
              <a:t>Preferential </a:t>
            </a:r>
            <a:r>
              <a:rPr lang="en-US" sz="2600" dirty="0"/>
              <a:t>Procurement Policy Framework Act 5 of 2000</a:t>
            </a:r>
          </a:p>
          <a:p>
            <a:pPr algn="just"/>
            <a:r>
              <a:rPr lang="en-US" sz="2600" dirty="0"/>
              <a:t>Public Finance Management Act 1, of 1999</a:t>
            </a:r>
          </a:p>
          <a:p>
            <a:pPr algn="just"/>
            <a:r>
              <a:rPr lang="en-US" sz="2600" dirty="0" smtClean="0"/>
              <a:t>Government </a:t>
            </a:r>
            <a:r>
              <a:rPr lang="en-US" sz="2600" dirty="0"/>
              <a:t>Immovable Asset Management Act, 2007 (Act No. 19 of 2007).</a:t>
            </a:r>
          </a:p>
          <a:p>
            <a:pPr algn="just"/>
            <a:r>
              <a:rPr lang="en-US" sz="2600" dirty="0"/>
              <a:t>Construction Industry Development Board Act, 2000 (Act No. 38 of 2000).</a:t>
            </a:r>
          </a:p>
          <a:p>
            <a:pPr algn="just"/>
            <a:r>
              <a:rPr lang="en-US" sz="2600" dirty="0"/>
              <a:t>Council for the Built Environment Act, 2000 (Act No. 43 of 2000).</a:t>
            </a:r>
          </a:p>
          <a:p>
            <a:pPr algn="just"/>
            <a:r>
              <a:rPr lang="en-US" sz="2600" dirty="0"/>
              <a:t>Professional Council Acts regulate the six Built Environment Professions (BEPs).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D0AED-B4D5-4032-9A76-11BCD2D1BB13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6172200"/>
            <a:ext cx="1371600" cy="657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1" y="0"/>
            <a:ext cx="9144000" cy="868585"/>
          </a:xfrm>
          <a:prstGeom prst="rect">
            <a:avLst/>
          </a:prstGeom>
          <a:pattFill prst="dkHorz">
            <a:fgClr>
              <a:srgbClr val="FF6600"/>
            </a:fgClr>
            <a:bgClr>
              <a:srgbClr val="FF9933"/>
            </a:bgClr>
          </a:patt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 LEGISLATIVE FRAMEWORK</a:t>
            </a:r>
            <a:endParaRPr 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539552" y="1052736"/>
            <a:ext cx="814724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ZA" sz="3200" dirty="0" smtClean="0"/>
          </a:p>
          <a:p>
            <a:pPr algn="just"/>
            <a:endParaRPr lang="en-ZA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4088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56ED39E-909D-498E-8299-064382ADB707}" type="slidenum">
              <a:rPr lang="en-US" altLang="en-US" sz="1400" smtClean="0">
                <a:latin typeface="Times" pitchFamily="18" charset="0"/>
              </a:rPr>
              <a:pPr/>
              <a:t>6</a:t>
            </a:fld>
            <a:endParaRPr lang="en-US" altLang="en-US" sz="1400" smtClean="0">
              <a:latin typeface="Times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506289"/>
          </a:xfrm>
          <a:prstGeom prst="rect">
            <a:avLst/>
          </a:prstGeom>
          <a:pattFill prst="dkHorz">
            <a:fgClr>
              <a:srgbClr val="FF6600"/>
            </a:fgClr>
            <a:bgClr>
              <a:srgbClr val="FF9933"/>
            </a:bgClr>
          </a:patt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 STATUS </a:t>
            </a:r>
            <a:r>
              <a:rPr lang="en-US" sz="2400" b="1" dirty="0"/>
              <a:t>QOU IN THE CONSTRUCTION </a:t>
            </a:r>
            <a:r>
              <a:rPr lang="en-US" sz="2400" b="1" dirty="0" smtClean="0"/>
              <a:t>INDUSTRY (</a:t>
            </a:r>
            <a:r>
              <a:rPr lang="en-US" sz="2400" b="1" dirty="0" err="1" smtClean="0"/>
              <a:t>cont</a:t>
            </a:r>
            <a:r>
              <a:rPr lang="en-US" sz="2400" b="1" dirty="0" smtClean="0"/>
              <a:t>)</a:t>
            </a:r>
            <a:endParaRPr lang="en-ZA" sz="24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6172200"/>
            <a:ext cx="1371600" cy="657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 descr="southafrica-flag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6263640"/>
            <a:ext cx="415052" cy="27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1520" y="723644"/>
            <a:ext cx="7992888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SA construction industry </a:t>
            </a:r>
            <a:r>
              <a:rPr lang="en-US" sz="2400" dirty="0" smtClean="0"/>
              <a:t>characterized </a:t>
            </a:r>
            <a:r>
              <a:rPr lang="en-US" sz="2400" dirty="0"/>
              <a:t>by slow transformation. </a:t>
            </a:r>
          </a:p>
          <a:p>
            <a:pPr marL="800100" lvl="1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Limited numbers of women-owned construction enterprises in the upper grades of the CIDB Register of </a:t>
            </a:r>
            <a:r>
              <a:rPr lang="en-US" sz="2400" dirty="0" smtClean="0"/>
              <a:t>Contractors</a:t>
            </a:r>
          </a:p>
          <a:p>
            <a:pPr marL="800100" lvl="1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For the period 2014 Quarter 01 to 2016 Quarter 4 there was no substantial changes in the grades 2-6</a:t>
            </a:r>
          </a:p>
          <a:p>
            <a:pPr marL="800100" lvl="1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Slight increase in the Grades 7-9 in CE and in Grade 9 for GB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620221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56ED39E-909D-498E-8299-064382ADB707}" type="slidenum">
              <a:rPr lang="en-US" altLang="en-US" sz="1400" smtClean="0">
                <a:latin typeface="Times" pitchFamily="18" charset="0"/>
              </a:rPr>
              <a:pPr/>
              <a:t>7</a:t>
            </a:fld>
            <a:endParaRPr lang="en-US" altLang="en-US" sz="1400" smtClean="0">
              <a:latin typeface="Times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8520" y="0"/>
            <a:ext cx="9144000" cy="1211188"/>
          </a:xfrm>
          <a:prstGeom prst="rect">
            <a:avLst/>
          </a:prstGeom>
          <a:pattFill prst="dkHorz">
            <a:fgClr>
              <a:srgbClr val="FF6600"/>
            </a:fgClr>
            <a:bgClr>
              <a:srgbClr val="FF9933"/>
            </a:bgClr>
          </a:patt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 smtClean="0"/>
          </a:p>
          <a:p>
            <a:pPr algn="ctr"/>
            <a:r>
              <a:rPr lang="en-US" sz="2400" b="1" dirty="0" smtClean="0"/>
              <a:t>STATUS </a:t>
            </a:r>
            <a:r>
              <a:rPr lang="en-US" sz="2400" b="1" dirty="0"/>
              <a:t>QOU IN THE CONSTRUCTION </a:t>
            </a:r>
            <a:r>
              <a:rPr lang="en-US" sz="2400" b="1" dirty="0" smtClean="0"/>
              <a:t>INDUSTRY (</a:t>
            </a:r>
            <a:r>
              <a:rPr lang="en-US" sz="2400" b="1" dirty="0" err="1" smtClean="0"/>
              <a:t>cont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ZA" sz="2400" b="1" dirty="0" smtClean="0"/>
              <a:t>  </a:t>
            </a:r>
            <a:endParaRPr lang="en-ZA" sz="24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6172200"/>
            <a:ext cx="1371600" cy="657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 descr="southafrica-flag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6263640"/>
            <a:ext cx="415052" cy="27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6176" y="1471537"/>
            <a:ext cx="7776864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The table below provides a breakdown of women ownership across the CIDB grades 2-9 </a:t>
            </a:r>
            <a:endParaRPr lang="en-US" sz="2400" dirty="0"/>
          </a:p>
          <a:p>
            <a:pPr marL="800100" lvl="1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On average 40% of all registrations across Grades 2-9 in General Building (GB), Civil Engineering (CE), and other Specialist Works are women-owned. </a:t>
            </a:r>
          </a:p>
          <a:p>
            <a:pPr marL="800100" lvl="1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Around and average of 36% of registrations in the Electrical classes of work (EB &amp; EP) are women-owned.</a:t>
            </a:r>
          </a:p>
          <a:p>
            <a:pPr marL="800100" lvl="1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Women ownership in Mechanical Engineering  class of work (ME) is 38%.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283589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56ED39E-909D-498E-8299-064382ADB707}" type="slidenum">
              <a:rPr lang="en-US" altLang="en-US" sz="1400" smtClean="0">
                <a:latin typeface="Times" pitchFamily="18" charset="0"/>
              </a:rPr>
              <a:pPr/>
              <a:t>8</a:t>
            </a:fld>
            <a:endParaRPr lang="en-US" altLang="en-US" sz="1400" smtClean="0">
              <a:latin typeface="Times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-1"/>
            <a:ext cx="9144000" cy="1008411"/>
          </a:xfrm>
          <a:prstGeom prst="rect">
            <a:avLst/>
          </a:prstGeom>
          <a:pattFill prst="dkHorz">
            <a:fgClr>
              <a:srgbClr val="FF6600"/>
            </a:fgClr>
            <a:bgClr>
              <a:srgbClr val="FF9933"/>
            </a:bgClr>
          </a:patt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2400" b="1" dirty="0" smtClean="0"/>
          </a:p>
          <a:p>
            <a:pPr algn="ctr"/>
            <a:r>
              <a:rPr lang="en-ZA" sz="2400" b="1" dirty="0" smtClean="0"/>
              <a:t>REGISTER OF WOMEN OWNED CONTRACTORS GR 2-9 (50% women-owned)</a:t>
            </a:r>
            <a:endParaRPr lang="en-ZA" sz="24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6172200"/>
            <a:ext cx="1371600" cy="657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 descr="southafrica-flag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6263640"/>
            <a:ext cx="415052" cy="27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67390721"/>
              </p:ext>
            </p:extLst>
          </p:nvPr>
        </p:nvGraphicFramePr>
        <p:xfrm>
          <a:off x="76197" y="1101119"/>
          <a:ext cx="8960297" cy="51625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2419"/>
                <a:gridCol w="465935"/>
                <a:gridCol w="582419"/>
                <a:gridCol w="349452"/>
                <a:gridCol w="464144"/>
                <a:gridCol w="582419"/>
                <a:gridCol w="349452"/>
                <a:gridCol w="464144"/>
                <a:gridCol w="582419"/>
                <a:gridCol w="349452"/>
                <a:gridCol w="464144"/>
                <a:gridCol w="582419"/>
                <a:gridCol w="347659"/>
                <a:gridCol w="465935"/>
                <a:gridCol w="582419"/>
                <a:gridCol w="351243"/>
                <a:gridCol w="464144"/>
                <a:gridCol w="580627"/>
                <a:gridCol w="349452"/>
              </a:tblGrid>
              <a:tr h="5500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CE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EB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EP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GB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ME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SW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4193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Grade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Total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Women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%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Total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Women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%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Total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Women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%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Total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Women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%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Total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Women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%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Total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Women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%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193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2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2068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909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44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216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75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35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247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91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37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2820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1213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43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391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131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34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995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415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42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193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1194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503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42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98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34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35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137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52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38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815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358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44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160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67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42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351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153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44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193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4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1240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496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40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147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56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38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326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124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38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1126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478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42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268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85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32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316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121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38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193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5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719</a:t>
                      </a:r>
                      <a:endParaRPr lang="en-ZA" sz="11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288</a:t>
                      </a:r>
                      <a:endParaRPr lang="en-ZA" sz="11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40</a:t>
                      </a:r>
                      <a:endParaRPr lang="en-ZA" sz="11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114</a:t>
                      </a:r>
                      <a:endParaRPr lang="en-ZA" sz="11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40</a:t>
                      </a:r>
                      <a:endParaRPr lang="en-ZA" sz="11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35</a:t>
                      </a:r>
                      <a:endParaRPr lang="en-ZA" sz="11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199</a:t>
                      </a:r>
                      <a:endParaRPr lang="en-ZA" sz="11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77</a:t>
                      </a:r>
                      <a:endParaRPr lang="en-ZA" sz="11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39</a:t>
                      </a:r>
                      <a:endParaRPr lang="en-ZA" sz="11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625</a:t>
                      </a:r>
                      <a:endParaRPr lang="en-ZA" sz="11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287</a:t>
                      </a:r>
                      <a:endParaRPr lang="en-ZA" sz="11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46</a:t>
                      </a:r>
                      <a:endParaRPr lang="en-ZA" sz="11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169</a:t>
                      </a:r>
                      <a:endParaRPr lang="en-ZA" sz="11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52</a:t>
                      </a:r>
                      <a:endParaRPr lang="en-ZA" sz="11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31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202</a:t>
                      </a:r>
                      <a:endParaRPr lang="en-ZA" sz="11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94</a:t>
                      </a:r>
                      <a:endParaRPr lang="en-ZA" sz="11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47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193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6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947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354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37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86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31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36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241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94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39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824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366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44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184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59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32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163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62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38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193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7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580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233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40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55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21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38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135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60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44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463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178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38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102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45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44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88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39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44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193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8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223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77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35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11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27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48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15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31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186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63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34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43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18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42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35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12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34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193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193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9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93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40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43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33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31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10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32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55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22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40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37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12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32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12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4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33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193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Total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7064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2900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41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730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261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34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1364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523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38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6914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2965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42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1354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469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38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2162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900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42</a:t>
                      </a:r>
                      <a:endParaRPr lang="en-ZA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345" marR="6234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74714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>
                <a:solidFill>
                  <a:schemeClr val="bg1"/>
                </a:solidFill>
              </a:rPr>
              <a:t>PROBLEMS/BOTTLENECKS</a:t>
            </a:r>
            <a:br>
              <a:rPr lang="en-ZA" b="1" dirty="0">
                <a:solidFill>
                  <a:schemeClr val="bg1"/>
                </a:solidFill>
              </a:rPr>
            </a:br>
            <a:r>
              <a:rPr lang="en-ZA" b="1" dirty="0" smtClean="0">
                <a:solidFill>
                  <a:schemeClr val="bg1"/>
                </a:solidFill>
              </a:rPr>
              <a:t>PROBLEMS/BOTTLENECKS</a:t>
            </a:r>
            <a:r>
              <a:rPr lang="en-ZA" b="1" dirty="0">
                <a:solidFill>
                  <a:schemeClr val="bg1"/>
                </a:solidFill>
              </a:rPr>
              <a:t/>
            </a:r>
            <a:br>
              <a:rPr lang="en-ZA" b="1" dirty="0">
                <a:solidFill>
                  <a:schemeClr val="bg1"/>
                </a:solidFill>
              </a:rPr>
            </a:br>
            <a:endParaRPr lang="en-ZA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11560" y="908720"/>
            <a:ext cx="8075240" cy="521744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Over </a:t>
            </a:r>
            <a:r>
              <a:rPr lang="en-US" sz="2400" dirty="0"/>
              <a:t>reliance on government projects to sustain the work opportunities for the initiatives;</a:t>
            </a:r>
          </a:p>
          <a:p>
            <a:r>
              <a:rPr lang="en-US" sz="2400" dirty="0" smtClean="0"/>
              <a:t>Poor </a:t>
            </a:r>
            <a:r>
              <a:rPr lang="en-US" sz="2400" dirty="0"/>
              <a:t>spent on budgets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Negative </a:t>
            </a:r>
            <a:r>
              <a:rPr lang="en-US" sz="2400" dirty="0"/>
              <a:t>impact of the delayed </a:t>
            </a:r>
            <a:r>
              <a:rPr lang="en-US" sz="2400" dirty="0" smtClean="0"/>
              <a:t>payment</a:t>
            </a:r>
          </a:p>
          <a:p>
            <a:r>
              <a:rPr lang="en-US" sz="2400" dirty="0" smtClean="0"/>
              <a:t>Lack of Access to Finance</a:t>
            </a:r>
          </a:p>
          <a:p>
            <a:r>
              <a:rPr lang="en-US" sz="2400" dirty="0" smtClean="0"/>
              <a:t>Lack of Technical Skills</a:t>
            </a:r>
          </a:p>
          <a:p>
            <a:r>
              <a:rPr lang="en-US" sz="2400" dirty="0" smtClean="0"/>
              <a:t>Fronting</a:t>
            </a:r>
          </a:p>
          <a:p>
            <a:pPr marL="0" indent="0">
              <a:buNone/>
            </a:pPr>
            <a:endParaRPr lang="en-US" dirty="0"/>
          </a:p>
          <a:p>
            <a:endParaRPr lang="en-ZA" dirty="0" smtClean="0"/>
          </a:p>
          <a:p>
            <a:pPr marL="0" indent="0">
              <a:buNone/>
            </a:pPr>
            <a:endParaRPr lang="en-ZA" dirty="0"/>
          </a:p>
          <a:p>
            <a:endParaRPr lang="en-ZA" dirty="0" smtClean="0"/>
          </a:p>
          <a:p>
            <a:endParaRPr lang="en-ZA" dirty="0"/>
          </a:p>
        </p:txBody>
      </p:sp>
      <p:sp>
        <p:nvSpPr>
          <p:cNvPr id="2662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56ED39E-909D-498E-8299-064382ADB707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  <p:sp>
        <p:nvSpPr>
          <p:cNvPr id="5" name="Rectangle 4"/>
          <p:cNvSpPr/>
          <p:nvPr/>
        </p:nvSpPr>
        <p:spPr>
          <a:xfrm>
            <a:off x="0" y="46038"/>
            <a:ext cx="9144000" cy="862682"/>
          </a:xfrm>
          <a:prstGeom prst="rect">
            <a:avLst/>
          </a:prstGeom>
          <a:pattFill prst="dkHorz">
            <a:fgClr>
              <a:srgbClr val="FF6600"/>
            </a:fgClr>
            <a:bgClr>
              <a:srgbClr val="FF9933"/>
            </a:bgClr>
          </a:patt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2400" b="1" dirty="0" smtClean="0"/>
          </a:p>
          <a:p>
            <a:pPr algn="ctr"/>
            <a:r>
              <a:rPr lang="en-ZA" sz="2400" b="1" dirty="0" smtClean="0"/>
              <a:t>CHALLENGES TO INCREASE RATE OF PROGRESSION OF WOMEN CONTRACTORS</a:t>
            </a:r>
          </a:p>
          <a:p>
            <a:pPr algn="ctr"/>
            <a:endParaRPr lang="en-ZA" sz="24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6172200"/>
            <a:ext cx="1371600" cy="657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 descr="southafrica-flag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6263640"/>
            <a:ext cx="415052" cy="27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0530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14690</TotalTime>
  <Words>1082</Words>
  <Application>Microsoft Office PowerPoint</Application>
  <PresentationFormat>On-screen Show (4:3)</PresentationFormat>
  <Paragraphs>336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PROBLEMS/BOTTLENECKS PROBLEMS/BOTTLENECKS </vt:lpstr>
      <vt:lpstr>Slide 10</vt:lpstr>
      <vt:lpstr>PROBLEMS/BOTTLENECKS PROBLEMS/BOTTLENECKS </vt:lpstr>
      <vt:lpstr>PROBLEMS/BOTTLENECKS PROBLEMS/BOTTLENECKS </vt:lpstr>
      <vt:lpstr>Slide 13</vt:lpstr>
      <vt:lpstr>Slide 14</vt:lpstr>
      <vt:lpstr>Thank You</vt:lpstr>
    </vt:vector>
  </TitlesOfParts>
  <Company>NDPW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Lwazi Mahlangu</dc:creator>
  <cp:lastModifiedBy>PUMZA</cp:lastModifiedBy>
  <cp:revision>174</cp:revision>
  <cp:lastPrinted>2017-11-15T11:32:00Z</cp:lastPrinted>
  <dcterms:created xsi:type="dcterms:W3CDTF">2015-12-31T08:31:13Z</dcterms:created>
  <dcterms:modified xsi:type="dcterms:W3CDTF">2017-11-23T12:02:15Z</dcterms:modified>
</cp:coreProperties>
</file>