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  <p:sldMasterId id="2147483777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82" r:id="rId6"/>
    <p:sldId id="258" r:id="rId7"/>
    <p:sldId id="285" r:id="rId8"/>
    <p:sldId id="259" r:id="rId9"/>
    <p:sldId id="286" r:id="rId10"/>
    <p:sldId id="288" r:id="rId11"/>
    <p:sldId id="289" r:id="rId12"/>
    <p:sldId id="287" r:id="rId13"/>
    <p:sldId id="281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5" autoAdjust="0"/>
    <p:restoredTop sz="93595" autoAdjust="0"/>
  </p:normalViewPr>
  <p:slideViewPr>
    <p:cSldViewPr snapToGrid="0">
      <p:cViewPr varScale="1">
        <p:scale>
          <a:sx n="116" d="100"/>
          <a:sy n="116" d="100"/>
        </p:scale>
        <p:origin x="-3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12923-8CAD-4C3F-BFBC-42D9208EBFA3}" type="datetimeFigureOut">
              <a:rPr lang="en-ZA" smtClean="0"/>
              <a:pPr/>
              <a:t>2017/11/23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77E87-5C1A-4D5E-8373-4949F7D6AC65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8869457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ZA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216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ZA" sz="1400" b="0" strike="noStrike" spc="-1" dirty="0">
                <a:latin typeface="Times New Roman"/>
              </a:rPr>
              <a:t> </a:t>
            </a:r>
          </a:p>
        </p:txBody>
      </p:sp>
      <p:sp>
        <p:nvSpPr>
          <p:cNvPr id="217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ZA" sz="1400" b="0" strike="noStrike" spc="-1" dirty="0">
                <a:latin typeface="Times New Roman"/>
              </a:rPr>
              <a:t> </a:t>
            </a:r>
          </a:p>
        </p:txBody>
      </p:sp>
      <p:sp>
        <p:nvSpPr>
          <p:cNvPr id="218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ZA" sz="1400" b="0" strike="noStrike" spc="-1" dirty="0">
                <a:latin typeface="Times New Roman"/>
              </a:rPr>
              <a:t> </a:t>
            </a:r>
          </a:p>
        </p:txBody>
      </p:sp>
      <p:sp>
        <p:nvSpPr>
          <p:cNvPr id="219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43B0379-42EA-4EFA-A20A-6073107A68F6}" type="slidenum">
              <a:rPr lang="en-ZA" sz="1400" b="0" strike="noStrike" spc="-1">
                <a:latin typeface="Times New Roman"/>
              </a:rPr>
              <a:pPr algn="r"/>
              <a:t>‹#›</a:t>
            </a:fld>
            <a:endParaRPr lang="en-Z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5517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body"/>
          </p:nvPr>
        </p:nvSpPr>
        <p:spPr>
          <a:xfrm>
            <a:off x="700920" y="4473720"/>
            <a:ext cx="5608080" cy="3660120"/>
          </a:xfrm>
          <a:prstGeom prst="rect">
            <a:avLst/>
          </a:prstGeom>
        </p:spPr>
        <p:txBody>
          <a:bodyPr lIns="93240" tIns="46440" rIns="93240" bIns="46440"/>
          <a:lstStyle/>
          <a:p>
            <a:endParaRPr lang="en-ZA" sz="2000" b="0" strike="noStrike" spc="-1" dirty="0">
              <a:latin typeface="Arial"/>
            </a:endParaRPr>
          </a:p>
        </p:txBody>
      </p:sp>
      <p:sp>
        <p:nvSpPr>
          <p:cNvPr id="273" name="TextShape 2"/>
          <p:cNvSpPr txBox="1"/>
          <p:nvPr/>
        </p:nvSpPr>
        <p:spPr>
          <a:xfrm>
            <a:off x="3970800" y="8830080"/>
            <a:ext cx="3037320" cy="466200"/>
          </a:xfrm>
          <a:prstGeom prst="rect">
            <a:avLst/>
          </a:prstGeom>
          <a:noFill/>
          <a:ln>
            <a:noFill/>
          </a:ln>
        </p:spPr>
        <p:txBody>
          <a:bodyPr lIns="93240" tIns="46440" rIns="93240" bIns="46440" anchor="b"/>
          <a:lstStyle/>
          <a:p>
            <a:pPr algn="r">
              <a:lnSpc>
                <a:spcPct val="100000"/>
              </a:lnSpc>
            </a:pPr>
            <a:fld id="{6FC25EF6-4178-47C5-9387-8C4C8BBD6222}" type="slidenum">
              <a:rPr lang="en-ZA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en-ZA" sz="1200" b="0" strike="noStrike" spc="-1" dirty="0">
              <a:latin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ZA" sz="1400" b="0" strike="noStrike" spc="-1" dirty="0" smtClean="0">
                <a:latin typeface="Times New Roman"/>
              </a:rPr>
              <a:t> </a:t>
            </a:r>
            <a:endParaRPr lang="en-Z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665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ZA" sz="1400" b="0" strike="noStrike" spc="-1" dirty="0" smtClean="0">
                <a:latin typeface="Times New Roman"/>
              </a:rPr>
              <a:t> </a:t>
            </a:r>
            <a:endParaRPr lang="en-ZA" sz="1400" b="0" strike="noStrike" spc="-1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algn="r"/>
            <a:fld id="{243B0379-42EA-4EFA-A20A-6073107A68F6}" type="slidenum">
              <a:rPr lang="en-ZA" sz="1400" b="0" strike="noStrike" spc="-1" smtClean="0">
                <a:latin typeface="Times New Roman"/>
              </a:rPr>
              <a:pPr algn="r"/>
              <a:t>2</a:t>
            </a:fld>
            <a:endParaRPr lang="en-Z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855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ZA" sz="1400" b="0" strike="noStrike" spc="-1" dirty="0" smtClean="0">
                <a:latin typeface="Times New Roman"/>
              </a:rPr>
              <a:t> </a:t>
            </a:r>
            <a:endParaRPr lang="en-ZA" sz="1400" b="0" strike="noStrike" spc="-1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algn="r"/>
            <a:fld id="{243B0379-42EA-4EFA-A20A-6073107A68F6}" type="slidenum">
              <a:rPr lang="en-ZA" sz="1400" b="0" strike="noStrike" spc="-1" smtClean="0">
                <a:latin typeface="Times New Roman"/>
              </a:rPr>
              <a:pPr algn="r"/>
              <a:t>4</a:t>
            </a:fld>
            <a:endParaRPr lang="en-Z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138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ZA" sz="1400" b="0" strike="noStrike" spc="-1" dirty="0" smtClean="0">
                <a:latin typeface="Times New Roman"/>
              </a:rPr>
              <a:t> </a:t>
            </a:r>
            <a:endParaRPr lang="en-ZA" sz="1400" b="0" strike="noStrike" spc="-1" dirty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algn="r"/>
            <a:fld id="{243B0379-42EA-4EFA-A20A-6073107A68F6}" type="slidenum">
              <a:rPr lang="en-ZA" sz="1400" b="0" strike="noStrike" spc="-1" smtClean="0">
                <a:latin typeface="Times New Roman"/>
              </a:rPr>
              <a:pPr algn="r"/>
              <a:t>5</a:t>
            </a:fld>
            <a:endParaRPr lang="en-Z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50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ZA" sz="3200" b="0" strike="noStrike" spc="-1">
              <a:latin typeface="Arial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ED59-856A-477D-BD4F-130DD4B1D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4890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081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4546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691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0600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297" y="533400"/>
            <a:ext cx="7748103" cy="8050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355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0052" y="6281531"/>
            <a:ext cx="8728765" cy="429503"/>
          </a:xfrm>
          <a:solidFill>
            <a:schemeClr val="accent2"/>
          </a:solidFill>
        </p:spPr>
        <p:txBody>
          <a:bodyPr/>
          <a:lstStyle>
            <a:lvl1pPr>
              <a:defRPr sz="1100" i="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980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5861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7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751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50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EE3CD-9AE7-E148-8D38-A96A94875D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039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ED59-856A-477D-BD4F-130DD4B1D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0F00-A21D-472C-96F7-D0E228914D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461" y="638860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defTabSz="457200"/>
            <a:fld id="{7CDEE3CD-9AE7-E148-8D38-A96A94875DA4}" type="slidenum">
              <a:rPr lang="en-US" smtClean="0"/>
              <a:pPr defTabSz="457200"/>
              <a:t>‹#›</a:t>
            </a:fld>
            <a:endParaRPr lang="en-US" dirty="0"/>
          </a:p>
        </p:txBody>
      </p:sp>
      <p:pic>
        <p:nvPicPr>
          <p:cNvPr id="9" name="Picture 8" descr="show bar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6172200"/>
            <a:ext cx="1219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02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722879" y="452880"/>
            <a:ext cx="10892267" cy="3456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50000"/>
              </a:lnSpc>
            </a:pPr>
            <a:r>
              <a:rPr lang="en-US" sz="2800" b="1" strike="noStrike" spc="-1" dirty="0">
                <a:latin typeface="Arial"/>
              </a:rPr>
              <a:t>PRESENTATION TO </a:t>
            </a:r>
            <a:r>
              <a:rPr lang="en-US" sz="2800" b="1" strike="noStrike" spc="-1" dirty="0" smtClean="0">
                <a:latin typeface="Arial"/>
              </a:rPr>
              <a:t>PCD&amp;MV </a:t>
            </a:r>
          </a:p>
          <a:p>
            <a:pPr algn="ctr">
              <a:lnSpc>
                <a:spcPct val="150000"/>
              </a:lnSpc>
            </a:pPr>
            <a:r>
              <a:rPr lang="en-US" sz="2800" b="1" strike="noStrike" spc="-1" dirty="0" smtClean="0">
                <a:latin typeface="Arial"/>
              </a:rPr>
              <a:t>ON </a:t>
            </a:r>
            <a:r>
              <a:rPr lang="en-US" sz="2800" b="1" spc="-1" dirty="0" smtClean="0">
                <a:latin typeface="Arial"/>
              </a:rPr>
              <a:t>MATTERS RELATING TO EDUCATIONAL SUPPORT TO MILITARY VETERANS AND THEIR DEPENDANTS</a:t>
            </a:r>
          </a:p>
          <a:p>
            <a:pPr algn="ctr">
              <a:lnSpc>
                <a:spcPct val="150000"/>
              </a:lnSpc>
            </a:pPr>
            <a:r>
              <a:rPr lang="en-US" sz="3200" b="1" spc="-1" dirty="0" smtClean="0">
                <a:latin typeface="Arial"/>
              </a:rPr>
              <a:t/>
            </a:r>
            <a:br>
              <a:rPr lang="en-US" sz="3200" b="1" spc="-1" dirty="0" smtClean="0">
                <a:latin typeface="Arial"/>
              </a:rPr>
            </a:br>
            <a:r>
              <a:rPr lang="en-US" sz="2800" b="1" strike="noStrike" spc="-1" dirty="0" smtClean="0">
                <a:latin typeface="Arial"/>
              </a:rPr>
              <a:t>22 </a:t>
            </a:r>
            <a:r>
              <a:rPr lang="en-US" sz="2800" b="1" strike="noStrike" spc="-1" dirty="0">
                <a:latin typeface="Arial"/>
              </a:rPr>
              <a:t>November 2017</a:t>
            </a:r>
            <a:endParaRPr lang="en-US" sz="2800" b="0" strike="noStrike" spc="-1" dirty="0">
              <a:latin typeface="Trebuchet MS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1506960" y="4050720"/>
            <a:ext cx="9375156" cy="1096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n-ZA" sz="28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Presented by Mr. M. </a:t>
            </a:r>
            <a:r>
              <a:rPr lang="en-ZA" sz="2800" b="1" strike="noStrike" spc="-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Ozinsky</a:t>
            </a:r>
            <a:endParaRPr lang="en-ZA" sz="2800" b="1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en-ZA" sz="2800" b="1" strike="noStrike" spc="-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Acting Director General: </a:t>
            </a:r>
            <a:r>
              <a:rPr lang="en-ZA" sz="28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DMV</a:t>
            </a: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endParaRPr lang="en-ZA" sz="1800" b="0" strike="noStrike" spc="-1" dirty="0">
              <a:latin typeface="Arial"/>
            </a:endParaRPr>
          </a:p>
        </p:txBody>
      </p:sp>
      <p:pic>
        <p:nvPicPr>
          <p:cNvPr id="6" name="Picture 6"/>
          <p:cNvPicPr/>
          <p:nvPr/>
        </p:nvPicPr>
        <p:blipFill>
          <a:blip r:embed="rId3" cstate="print"/>
          <a:stretch/>
        </p:blipFill>
        <p:spPr>
          <a:xfrm>
            <a:off x="0" y="6101796"/>
            <a:ext cx="12191760" cy="574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2"/>
          <p:cNvSpPr txBox="1"/>
          <p:nvPr/>
        </p:nvSpPr>
        <p:spPr>
          <a:xfrm>
            <a:off x="0" y="342296"/>
            <a:ext cx="12192000" cy="6271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b="0" strike="noStrike" spc="-1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4" name="Picture 3"/>
          <p:cNvPicPr/>
          <p:nvPr/>
        </p:nvPicPr>
        <p:blipFill>
          <a:blip r:embed="rId2" cstate="print"/>
          <a:stretch/>
        </p:blipFill>
        <p:spPr>
          <a:xfrm>
            <a:off x="0" y="6332787"/>
            <a:ext cx="12191760" cy="524853"/>
          </a:xfrm>
          <a:prstGeom prst="rect">
            <a:avLst/>
          </a:prstGeom>
          <a:ln>
            <a:noFill/>
          </a:ln>
        </p:spPr>
      </p:pic>
      <p:sp>
        <p:nvSpPr>
          <p:cNvPr id="235" name="TextShape 3"/>
          <p:cNvSpPr txBox="1"/>
          <p:nvPr/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FD67D0A-FC7C-41F3-A219-67F2750889EE}" type="slidenum">
              <a:rPr lang="en-ZA" sz="1400" b="1" strike="noStrike" spc="-1">
                <a:solidFill>
                  <a:srgbClr val="90C226"/>
                </a:solidFill>
                <a:latin typeface="Arial"/>
              </a:rPr>
              <a:pPr algn="r">
                <a:lnSpc>
                  <a:spcPct val="100000"/>
                </a:lnSpc>
              </a:pPr>
              <a:t>10</a:t>
            </a:fld>
            <a:endParaRPr lang="en-ZA" sz="1400" b="0" strike="noStrike" spc="-1" dirty="0">
              <a:latin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80655" y="-55894"/>
            <a:ext cx="10156641" cy="1189448"/>
          </a:xfrm>
        </p:spPr>
        <p:txBody>
          <a:bodyPr>
            <a:noAutofit/>
          </a:bodyPr>
          <a:lstStyle/>
          <a:p>
            <a:pPr lvl="1" algn="ctr"/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DMV MITIGATION STRATEGY TO ALLEVIATE THE CHALLENGES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9433" y="778373"/>
            <a:ext cx="11796921" cy="495740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2" indent="-40005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DMV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launched a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communication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campaign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to both the students, parents and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SANMVA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as agreed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with NSFAS.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Constant updates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students were done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via sms and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DMV website.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The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Provincial Co-coordinators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were tasked to go to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the respective institutions to support students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DMV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requested NSFAS to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list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of bookstores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provide study material while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issues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Schedule of Particulars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down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loads was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being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resolved.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NSFAS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reported to have engaged the bookstores and subsequently provided DMV with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respective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lists, which the DMV subsequently made available to students</a:t>
            </a:r>
            <a:r>
              <a:rPr lang="en-ZA" sz="1800" dirty="0" smtClean="0"/>
              <a:t>.</a:t>
            </a:r>
            <a:endParaRPr lang="en-US" sz="1800" dirty="0"/>
          </a:p>
          <a:p>
            <a:pPr marL="228600"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The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DMV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wrote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letters to the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Principals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respective Universities, the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DG of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HET, as well as soliciting support  </a:t>
            </a:r>
          </a:p>
          <a:p>
            <a:pPr marL="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through the Ministry, sensitizing them on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and requested their support and understanding.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In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instances where students still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don`t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have study material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DMV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assists with procurement of study </a:t>
            </a:r>
            <a:endParaRPr lang="en-Z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material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then communicate with NSFAS not to disburse funds for study material for the particular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Additionally, DMV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seconded an official from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its Education Support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team to be stationed at NSFAS offices to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assist the administration purposes.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marL="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pPr marL="0" lvl="2" indent="339725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0" lvl="2" indent="339725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0" lvl="2" indent="0">
              <a:spcBef>
                <a:spcPts val="1000"/>
              </a:spcBef>
              <a:buNone/>
            </a:pPr>
            <a:endParaRPr lang="en-US" dirty="0"/>
          </a:p>
          <a:p>
            <a:endParaRPr lang="en-US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ZA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0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444" y="1884459"/>
            <a:ext cx="5897105" cy="2366577"/>
          </a:xfrm>
        </p:spPr>
        <p:txBody>
          <a:bodyPr>
            <a:noAutofit/>
          </a:bodyPr>
          <a:lstStyle/>
          <a:p>
            <a:pPr algn="ctr"/>
            <a:r>
              <a:rPr lang="en-US" sz="8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22865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Picture 6"/>
          <p:cNvPicPr/>
          <p:nvPr/>
        </p:nvPicPr>
        <p:blipFill>
          <a:blip r:embed="rId3" cstate="print"/>
          <a:stretch/>
        </p:blipFill>
        <p:spPr>
          <a:xfrm>
            <a:off x="0" y="6178680"/>
            <a:ext cx="12191760" cy="574200"/>
          </a:xfrm>
          <a:prstGeom prst="rect">
            <a:avLst/>
          </a:prstGeom>
          <a:ln>
            <a:noFill/>
          </a:ln>
        </p:spPr>
      </p:pic>
      <p:sp>
        <p:nvSpPr>
          <p:cNvPr id="227" name="TextShape 3"/>
          <p:cNvSpPr txBox="1"/>
          <p:nvPr/>
        </p:nvSpPr>
        <p:spPr>
          <a:xfrm>
            <a:off x="10210680" y="628344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endParaRPr lang="en-ZA" sz="14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94857" y="125897"/>
            <a:ext cx="8229599" cy="60297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OUTLINE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4270" y="1050425"/>
            <a:ext cx="11300254" cy="52330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Purpose </a:t>
            </a:r>
          </a:p>
          <a:p>
            <a:pPr marL="400050" indent="-40005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400050" indent="-40005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 of Education Support </a:t>
            </a:r>
          </a:p>
          <a:p>
            <a:pPr marL="400050" indent="-40005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Administrative Challenges </a:t>
            </a:r>
          </a:p>
          <a:p>
            <a:pPr marL="400050" indent="-40005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Agreement between DMV and NSFAS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mitigate the Challenges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Challenges experienced by DMV following Agreement with NSFAS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Risks on these Challenges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indent="-40005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DMV Mitigation Strategy to alleviate the Challenges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Wingdings" panose="05000000000000000000" pitchFamily="2" charset="2"/>
              <a:buChar char="q"/>
            </a:pP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Arial" panose="020B0604020202020204" pitchFamily="34" charset="0"/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Picture 6"/>
          <p:cNvPicPr/>
          <p:nvPr/>
        </p:nvPicPr>
        <p:blipFill>
          <a:blip r:embed="rId2" cstate="print"/>
          <a:stretch/>
        </p:blipFill>
        <p:spPr>
          <a:xfrm>
            <a:off x="0" y="6283440"/>
            <a:ext cx="12191760" cy="574200"/>
          </a:xfrm>
          <a:prstGeom prst="rect">
            <a:avLst/>
          </a:prstGeom>
          <a:ln>
            <a:noFill/>
          </a:ln>
        </p:spPr>
      </p:pic>
      <p:sp>
        <p:nvSpPr>
          <p:cNvPr id="227" name="TextShape 3"/>
          <p:cNvSpPr txBox="1"/>
          <p:nvPr/>
        </p:nvSpPr>
        <p:spPr>
          <a:xfrm>
            <a:off x="10210680" y="628344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endParaRPr lang="en-ZA" sz="1400" b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94857" y="511629"/>
            <a:ext cx="8229599" cy="805070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Z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4270" y="1431725"/>
            <a:ext cx="11300254" cy="45355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93A299"/>
              </a:buClr>
              <a:buFont typeface="Arial" panose="020B0604020202020204" pitchFamily="34" charset="0"/>
              <a:buNone/>
            </a:pPr>
            <a:endParaRPr lang="en-US" i="1" dirty="0" smtClean="0">
              <a:solidFill>
                <a:srgbClr val="292934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None/>
            </a:pPr>
            <a:r>
              <a:rPr lang="en-US" sz="20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appraise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PCD&amp;MV </a:t>
            </a:r>
            <a:r>
              <a:rPr lang="en-US" sz="20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</a:t>
            </a:r>
            <a:r>
              <a:rPr lang="en-ZA" sz="20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matters relating to </a:t>
            </a:r>
            <a:r>
              <a:rPr lang="en-ZA" sz="20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experienced with National Student Financial Scheme (NSFAS) in the provision of educational </a:t>
            </a:r>
            <a:r>
              <a:rPr lang="en-ZA" sz="2000" dirty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ZA" sz="20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dirty="0" smtClean="0">
                <a:solidFill>
                  <a:srgbClr val="292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military veterans and their dependants in accordance with the Military Veterans Act 18 of 2011.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Clr>
                <a:srgbClr val="93A299"/>
              </a:buClr>
              <a:buFont typeface="Arial" panose="020B0604020202020204" pitchFamily="34" charset="0"/>
              <a:buNone/>
            </a:pPr>
            <a:endParaRPr lang="en-ZA" sz="2000" b="1" i="1" dirty="0" smtClean="0">
              <a:solidFill>
                <a:srgbClr val="2929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20421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370800" y="1970902"/>
            <a:ext cx="11392832" cy="3746617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buClr>
                <a:srgbClr val="93A299"/>
              </a:buClr>
            </a:pPr>
            <a:endParaRPr lang="en-ZA" sz="2000" i="1" dirty="0">
              <a:solidFill>
                <a:srgbClr val="292934"/>
              </a:solidFill>
            </a:endParaRPr>
          </a:p>
        </p:txBody>
      </p:sp>
      <p:pic>
        <p:nvPicPr>
          <p:cNvPr id="229" name="Picture 6"/>
          <p:cNvPicPr/>
          <p:nvPr/>
        </p:nvPicPr>
        <p:blipFill>
          <a:blip r:embed="rId3" cstate="print"/>
          <a:stretch/>
        </p:blipFill>
        <p:spPr>
          <a:xfrm>
            <a:off x="240" y="6195751"/>
            <a:ext cx="12191760" cy="662249"/>
          </a:xfrm>
          <a:prstGeom prst="rect">
            <a:avLst/>
          </a:prstGeom>
          <a:ln>
            <a:noFill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96914" y="-19707"/>
            <a:ext cx="5943600" cy="1606681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86" y="1375379"/>
            <a:ext cx="11219346" cy="43421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Department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been providing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to military veterans and their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dependants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stipulated in Section 5 (1) (d) of the Military Veterans Act 18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2011.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The support is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provided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in both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Institutions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for both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Basic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Tertiary Institutions.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Due to systems and capacity challenges, the DMV entered into a MoU in 2013 with NSFAS to assist the DMV in the administration and disbursement of funds for students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Tertiary Institutions</a:t>
            </a:r>
            <a:r>
              <a:rPr lang="en-US" sz="2000" dirty="0"/>
              <a:t>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399704" y="559220"/>
            <a:ext cx="11392832" cy="5158299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Clr>
                <a:srgbClr val="93A299"/>
              </a:buClr>
            </a:pPr>
            <a:endParaRPr lang="en-ZA" sz="2000" i="1" dirty="0">
              <a:solidFill>
                <a:srgbClr val="292934"/>
              </a:solidFill>
            </a:endParaRPr>
          </a:p>
        </p:txBody>
      </p:sp>
      <p:pic>
        <p:nvPicPr>
          <p:cNvPr id="229" name="Picture 6"/>
          <p:cNvPicPr/>
          <p:nvPr/>
        </p:nvPicPr>
        <p:blipFill>
          <a:blip r:embed="rId3" cstate="print"/>
          <a:stretch/>
        </p:blipFill>
        <p:spPr>
          <a:xfrm>
            <a:off x="240" y="6195751"/>
            <a:ext cx="12191760" cy="662249"/>
          </a:xfrm>
          <a:prstGeom prst="rect">
            <a:avLst/>
          </a:prstGeom>
          <a:ln>
            <a:noFill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52707" y="408078"/>
            <a:ext cx="10035729" cy="687691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 OF EDUCATION SUPPORT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17396" y="1095769"/>
            <a:ext cx="11475140" cy="46217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 academic year the target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for education support was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4 000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, however the demand exceeded the targets by far,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resulting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having 5 782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approved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applicants</a:t>
            </a:r>
          </a:p>
          <a:p>
            <a:pPr marL="228600"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the 2017 academic year,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was approved for 7 712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Military veterans and their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dependents: </a:t>
            </a:r>
          </a:p>
          <a:p>
            <a:pPr marL="801688" lvl="1" indent="-40163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4 966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Basic Education</a:t>
            </a:r>
          </a:p>
          <a:p>
            <a:pPr marL="801688" lvl="1" indent="-40163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2 746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Tertiary Institutions,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which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1 784 are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public tertiary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institutions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administered via NSFAS.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98093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2"/>
          <p:cNvSpPr txBox="1"/>
          <p:nvPr/>
        </p:nvSpPr>
        <p:spPr>
          <a:xfrm>
            <a:off x="0" y="342296"/>
            <a:ext cx="12192000" cy="6271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b="0" strike="noStrike" spc="-1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4" name="Picture 3"/>
          <p:cNvPicPr/>
          <p:nvPr/>
        </p:nvPicPr>
        <p:blipFill>
          <a:blip r:embed="rId2" cstate="print"/>
          <a:stretch/>
        </p:blipFill>
        <p:spPr>
          <a:xfrm>
            <a:off x="0" y="6345360"/>
            <a:ext cx="12191760" cy="512280"/>
          </a:xfrm>
          <a:prstGeom prst="rect">
            <a:avLst/>
          </a:prstGeom>
          <a:ln>
            <a:noFill/>
          </a:ln>
        </p:spPr>
      </p:pic>
      <p:sp>
        <p:nvSpPr>
          <p:cNvPr id="235" name="TextShape 3"/>
          <p:cNvSpPr txBox="1"/>
          <p:nvPr/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FD67D0A-FC7C-41F3-A219-67F2750889EE}" type="slidenum">
              <a:rPr lang="en-ZA" sz="1400" b="1" strike="noStrike" spc="-1">
                <a:solidFill>
                  <a:srgbClr val="90C226"/>
                </a:solidFill>
                <a:latin typeface="Arial"/>
              </a:rPr>
              <a:pPr algn="r">
                <a:lnSpc>
                  <a:spcPct val="100000"/>
                </a:lnSpc>
              </a:pPr>
              <a:t>6</a:t>
            </a:fld>
            <a:endParaRPr lang="en-ZA" sz="1400" b="0" strike="noStrike" spc="-1" dirty="0">
              <a:latin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81249" y="-55895"/>
            <a:ext cx="7756663" cy="1257461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CHALLENGES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9890" y="1073508"/>
            <a:ext cx="11154574" cy="53326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Administrative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delays from both the DMV and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NSFAS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due to the delay in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opening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applications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from the DMV.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Late</a:t>
            </a:r>
            <a:r>
              <a:rPr lang="en-ZA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uploading of on-line Schedule of Particulars (SOPs)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from respective universities for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loading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on the NSFAS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to enable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students to upload and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complete. 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tudents not accessing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material, food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, travel and accommodation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allowances as SOPs were not finalized.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ack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proactive communication with DMV on challenges.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Lack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of implementing resolutions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taken in meetings with DMV.</a:t>
            </a:r>
            <a:endParaRPr lang="en-US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20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ZA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2"/>
          <p:cNvSpPr txBox="1"/>
          <p:nvPr/>
        </p:nvSpPr>
        <p:spPr>
          <a:xfrm>
            <a:off x="0" y="342296"/>
            <a:ext cx="12192000" cy="6271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b="0" strike="noStrike" spc="-1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4" name="Picture 3"/>
          <p:cNvPicPr/>
          <p:nvPr/>
        </p:nvPicPr>
        <p:blipFill>
          <a:blip r:embed="rId2" cstate="print"/>
          <a:stretch/>
        </p:blipFill>
        <p:spPr>
          <a:xfrm>
            <a:off x="0" y="6345360"/>
            <a:ext cx="12191760" cy="512280"/>
          </a:xfrm>
          <a:prstGeom prst="rect">
            <a:avLst/>
          </a:prstGeom>
          <a:ln>
            <a:noFill/>
          </a:ln>
        </p:spPr>
      </p:pic>
      <p:sp>
        <p:nvSpPr>
          <p:cNvPr id="235" name="TextShape 3"/>
          <p:cNvSpPr txBox="1"/>
          <p:nvPr/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FD67D0A-FC7C-41F3-A219-67F2750889EE}" type="slidenum">
              <a:rPr lang="en-ZA" sz="1400" b="1" strike="noStrike" spc="-1">
                <a:solidFill>
                  <a:srgbClr val="90C226"/>
                </a:solidFill>
                <a:latin typeface="Arial"/>
              </a:rPr>
              <a:pPr algn="r">
                <a:lnSpc>
                  <a:spcPct val="100000"/>
                </a:lnSpc>
              </a:pPr>
              <a:t>7</a:t>
            </a:fld>
            <a:endParaRPr lang="en-ZA" sz="1400" b="0" strike="noStrike" spc="-1" dirty="0">
              <a:latin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80655" y="-55894"/>
            <a:ext cx="10156641" cy="1189448"/>
          </a:xfrm>
        </p:spPr>
        <p:txBody>
          <a:bodyPr>
            <a:noAutofit/>
          </a:bodyPr>
          <a:lstStyle/>
          <a:p>
            <a:pPr lvl="1" algn="ctr"/>
            <a:r>
              <a:rPr lang="en-ZA" sz="2000" b="1" dirty="0">
                <a:latin typeface="Arial" panose="020B0604020202020204" pitchFamily="34" charset="0"/>
                <a:cs typeface="Arial" panose="020B0604020202020204" pitchFamily="34" charset="0"/>
              </a:rPr>
              <a:t>AGREEMENT BETWEEN DMV AND </a:t>
            </a:r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NSFAS TO MITIGATE THE CHALLENGES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9889" y="1073508"/>
            <a:ext cx="12174133" cy="53326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DMV and NSFAS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agreed to co-own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crisis and join forces to manage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it together.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NSFAS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indicated that they are on the ground visiting institutions to assist students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physically </a:t>
            </a:r>
          </a:p>
          <a:p>
            <a:pPr marL="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   to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upload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SOPs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DMV committed to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accompany NSFAS to institutions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assist with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 matters.</a:t>
            </a:r>
          </a:p>
          <a:p>
            <a:pPr marL="287338" lvl="2" indent="-287338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Amongst other things agreed upon, was the frequent updates by NSFAS hourly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to DMV, however</a:t>
            </a:r>
          </a:p>
          <a:p>
            <a:pPr marL="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   this did not materialize as planned.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NSFAS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committed that the issue will be resolved by the end of March 2017,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however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as late as last week some students are still struggling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DMV requested NSFAS to communicate further challenges encountered to allow DMV to upraise student proactively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spcBef>
                <a:spcPts val="1000"/>
              </a:spcBef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ZA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2"/>
          <p:cNvSpPr txBox="1"/>
          <p:nvPr/>
        </p:nvSpPr>
        <p:spPr>
          <a:xfrm>
            <a:off x="166254" y="329940"/>
            <a:ext cx="11630262" cy="6271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b="0" strike="noStrike" spc="-1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4" name="Picture 3"/>
          <p:cNvPicPr/>
          <p:nvPr/>
        </p:nvPicPr>
        <p:blipFill>
          <a:blip r:embed="rId2" cstate="print"/>
          <a:stretch/>
        </p:blipFill>
        <p:spPr>
          <a:xfrm>
            <a:off x="0" y="6345360"/>
            <a:ext cx="12191760" cy="512280"/>
          </a:xfrm>
          <a:prstGeom prst="rect">
            <a:avLst/>
          </a:prstGeom>
          <a:ln>
            <a:noFill/>
          </a:ln>
        </p:spPr>
      </p:pic>
      <p:sp>
        <p:nvSpPr>
          <p:cNvPr id="235" name="TextShape 3"/>
          <p:cNvSpPr txBox="1"/>
          <p:nvPr/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FD67D0A-FC7C-41F3-A219-67F2750889EE}" type="slidenum">
              <a:rPr lang="en-ZA" sz="1400" b="1" strike="noStrike" spc="-1">
                <a:solidFill>
                  <a:srgbClr val="90C226"/>
                </a:solidFill>
                <a:latin typeface="Arial"/>
              </a:rPr>
              <a:pPr algn="r">
                <a:lnSpc>
                  <a:spcPct val="100000"/>
                </a:lnSpc>
              </a:pPr>
              <a:t>8</a:t>
            </a:fld>
            <a:endParaRPr lang="en-ZA" sz="1400" b="0" strike="noStrike" spc="-1" dirty="0">
              <a:latin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80655" y="-55894"/>
            <a:ext cx="10156641" cy="1189448"/>
          </a:xfrm>
        </p:spPr>
        <p:txBody>
          <a:bodyPr>
            <a:noAutofit/>
          </a:bodyPr>
          <a:lstStyle/>
          <a:p>
            <a:pPr lvl="1" algn="ctr"/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EXPIERENCED BY DMV FOLLOWING AGREEMENT WITH NSFAS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354" y="853944"/>
            <a:ext cx="11947657" cy="5612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NSFAS did not honour their part of the commitment in resolving the challenges as agreed by both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parties.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NSFAS officials were not available at the students’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offices in some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institutions. 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supposed arrangement with book stores referred to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actually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non-existent. 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Payments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still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not made to students in some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institutions,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despite the DMV having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paid R80M to NSFAS.</a:t>
            </a:r>
            <a:endParaRPr lang="en-ZA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NSFAS`s refusal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to engage and communicate with the DMV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and it inability to implement  the agreements with DMV.</a:t>
            </a:r>
          </a:p>
          <a:p>
            <a:pPr marL="342900" lvl="2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at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TVET colleges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reported to have not received funds by August 2017. NSFAS confirmed this upon enquiry by DMV. </a:t>
            </a:r>
          </a:p>
          <a:p>
            <a:endParaRPr lang="en-US" dirty="0"/>
          </a:p>
          <a:p>
            <a:pPr marL="0" lvl="2" indent="339725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0" lvl="2" indent="339725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0" lvl="2" indent="339725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0" lvl="2" indent="0">
              <a:spcBef>
                <a:spcPts val="1000"/>
              </a:spcBef>
              <a:buNone/>
            </a:pPr>
            <a:endParaRPr lang="en-US" dirty="0"/>
          </a:p>
          <a:p>
            <a:endParaRPr lang="en-US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ZA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3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2"/>
          <p:cNvSpPr txBox="1"/>
          <p:nvPr/>
        </p:nvSpPr>
        <p:spPr>
          <a:xfrm>
            <a:off x="0" y="342296"/>
            <a:ext cx="12192000" cy="6271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en-US" sz="2000" b="0" strike="noStrike" spc="-1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34" name="Picture 3"/>
          <p:cNvPicPr/>
          <p:nvPr/>
        </p:nvPicPr>
        <p:blipFill>
          <a:blip r:embed="rId2" cstate="print"/>
          <a:stretch/>
        </p:blipFill>
        <p:spPr>
          <a:xfrm>
            <a:off x="0" y="6345360"/>
            <a:ext cx="12191760" cy="512280"/>
          </a:xfrm>
          <a:prstGeom prst="rect">
            <a:avLst/>
          </a:prstGeom>
          <a:ln>
            <a:noFill/>
          </a:ln>
        </p:spPr>
      </p:pic>
      <p:sp>
        <p:nvSpPr>
          <p:cNvPr id="235" name="TextShape 3"/>
          <p:cNvSpPr txBox="1"/>
          <p:nvPr/>
        </p:nvSpPr>
        <p:spPr>
          <a:xfrm>
            <a:off x="8590680" y="6041520"/>
            <a:ext cx="6829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FD67D0A-FC7C-41F3-A219-67F2750889EE}" type="slidenum">
              <a:rPr lang="en-ZA" sz="1400" b="1" strike="noStrike" spc="-1">
                <a:solidFill>
                  <a:srgbClr val="90C226"/>
                </a:solidFill>
                <a:latin typeface="Arial"/>
              </a:rPr>
              <a:pPr algn="r">
                <a:lnSpc>
                  <a:spcPct val="100000"/>
                </a:lnSpc>
              </a:pPr>
              <a:t>9</a:t>
            </a:fld>
            <a:endParaRPr lang="en-ZA" sz="1400" b="0" strike="noStrike" spc="-1" dirty="0">
              <a:latin typeface="Times New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80655" y="-55894"/>
            <a:ext cx="10156641" cy="703839"/>
          </a:xfrm>
        </p:spPr>
        <p:txBody>
          <a:bodyPr>
            <a:noAutofit/>
          </a:bodyPr>
          <a:lstStyle/>
          <a:p>
            <a:pPr lvl="1" algn="ctr"/>
            <a:r>
              <a:rPr lang="en-Z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RISKS ON THESE CHALLENGES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9433" y="483651"/>
            <a:ext cx="11524868" cy="56540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The major risks associated with the current situation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0375" lvl="2" indent="-287338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SOPs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uploading and signing still a challenge for some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students,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especially Unisa students who registered in the second semester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0375" lvl="2" indent="-287338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Students are unable to get their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allowances,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unable to travel to school or have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food and delays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 receiving study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material.</a:t>
            </a:r>
          </a:p>
          <a:p>
            <a:pPr marL="460375" lvl="2" indent="-287338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delay in receiving study material impact on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exams preparation.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0375" lvl="2" indent="-287338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wasteful expenditure should the students fail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0375" lvl="2" indent="-287338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Potential adverse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findings as the DMV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uses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its internal systems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to assist students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who are struggling to get study material from the NSFAS approved book stores. This may lead to double dipping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0375" lvl="2" indent="-287338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Duplicate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payments for allowances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for some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0375" lvl="2" indent="-287338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Reputational risk for the DMV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marL="0" lvl="2" indent="339725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0" lvl="2" indent="339725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0" lvl="2" indent="339725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marL="0" lvl="2" indent="0">
              <a:spcBef>
                <a:spcPts val="1000"/>
              </a:spcBef>
              <a:buNone/>
            </a:pPr>
            <a:endParaRPr lang="en-US" dirty="0"/>
          </a:p>
          <a:p>
            <a:endParaRPr lang="en-US" sz="20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0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ZA" sz="1800" dirty="0" smtClean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17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1544</TotalTime>
  <Words>958</Words>
  <Application>Microsoft Office PowerPoint</Application>
  <PresentationFormat>Custom</PresentationFormat>
  <Paragraphs>138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7_Clarity</vt:lpstr>
      <vt:lpstr>Slide 1</vt:lpstr>
      <vt:lpstr>PRESENTATION OUTLINE</vt:lpstr>
      <vt:lpstr>PURPOSE</vt:lpstr>
      <vt:lpstr>BACKGROUND</vt:lpstr>
      <vt:lpstr>PROVISION OF EDUCATION SUPPORT </vt:lpstr>
      <vt:lpstr>ADMINISTRATIVE CHALLENGES</vt:lpstr>
      <vt:lpstr>AGREEMENT BETWEEN DMV AND NSFAS TO MITIGATE THE CHALLENGES</vt:lpstr>
      <vt:lpstr>CHALLENGES EXPIERENCED BY DMV FOLLOWING AGREEMENT WITH NSFAS</vt:lpstr>
      <vt:lpstr>RISKS ON THESE CHALLENGES</vt:lpstr>
      <vt:lpstr>DMV MITIGATION STRATEGY TO ALLEVIATE THE CHALLENGES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Meso</dc:creator>
  <cp:lastModifiedBy>PUMZA</cp:lastModifiedBy>
  <cp:revision>232</cp:revision>
  <cp:lastPrinted>2017-11-20T06:54:19Z</cp:lastPrinted>
  <dcterms:created xsi:type="dcterms:W3CDTF">2014-09-12T02:18:09Z</dcterms:created>
  <dcterms:modified xsi:type="dcterms:W3CDTF">2017-11-23T08:18:16Z</dcterms:modified>
  <dc:language>en-ZA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