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rawing5.xml" ContentType="application/vnd.ms-office.drawingml.diagramDrawing+xml"/>
  <Override PartName="/ppt/diagrams/quickStyle6.xml" ContentType="application/vnd.openxmlformats-officedocument.drawingml.diagramStyl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511" r:id="rId2"/>
    <p:sldId id="507" r:id="rId3"/>
    <p:sldId id="514" r:id="rId4"/>
    <p:sldId id="486" r:id="rId5"/>
    <p:sldId id="506" r:id="rId6"/>
    <p:sldId id="491" r:id="rId7"/>
    <p:sldId id="497" r:id="rId8"/>
    <p:sldId id="487" r:id="rId9"/>
    <p:sldId id="492" r:id="rId10"/>
    <p:sldId id="505" r:id="rId11"/>
    <p:sldId id="500" r:id="rId12"/>
    <p:sldId id="503" r:id="rId13"/>
    <p:sldId id="502" r:id="rId14"/>
    <p:sldId id="501" r:id="rId15"/>
    <p:sldId id="515" r:id="rId16"/>
    <p:sldId id="518" r:id="rId17"/>
    <p:sldId id="536" r:id="rId18"/>
    <p:sldId id="516" r:id="rId19"/>
    <p:sldId id="521" r:id="rId20"/>
    <p:sldId id="522" r:id="rId21"/>
    <p:sldId id="523" r:id="rId22"/>
    <p:sldId id="524" r:id="rId23"/>
    <p:sldId id="525" r:id="rId24"/>
    <p:sldId id="526" r:id="rId25"/>
    <p:sldId id="378" r:id="rId26"/>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FF6600"/>
    <a:srgbClr val="339933"/>
    <a:srgbClr val="00682F"/>
    <a:srgbClr val="CCCC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6" autoAdjust="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34D3F-A736-4D43-A6FA-2C05175D22F4}" type="doc">
      <dgm:prSet loTypeId="urn:microsoft.com/office/officeart/2005/8/layout/hProcess4" loCatId="process" qsTypeId="urn:microsoft.com/office/officeart/2005/8/quickstyle/simple1" qsCatId="simple" csTypeId="urn:microsoft.com/office/officeart/2005/8/colors/accent1_3" csCatId="accent1" phldr="1"/>
      <dgm:spPr/>
      <dgm:t>
        <a:bodyPr/>
        <a:lstStyle/>
        <a:p>
          <a:endParaRPr lang="en-ZA"/>
        </a:p>
      </dgm:t>
    </dgm:pt>
    <dgm:pt modelId="{E0034B07-A2E8-48CF-9E69-3460F99F6083}">
      <dgm:prSet phldrT="[Text]" custT="1"/>
      <dgm:spPr>
        <a:solidFill>
          <a:srgbClr val="FF6600"/>
        </a:solidFill>
      </dgm:spPr>
      <dgm:t>
        <a:bodyPr/>
        <a:lstStyle/>
        <a:p>
          <a:r>
            <a:rPr lang="en-ZA" sz="1600" dirty="0" smtClean="0"/>
            <a:t>National Skills Development Strategy and SETA Landscape Proposal (NSLP 2015) – </a:t>
          </a:r>
          <a:br>
            <a:rPr lang="en-ZA" sz="1600" dirty="0" smtClean="0"/>
          </a:br>
          <a:r>
            <a:rPr lang="en-ZA" sz="1600" dirty="0" smtClean="0"/>
            <a:t>29 February 2016</a:t>
          </a:r>
          <a:endParaRPr lang="en-ZA" sz="1600" dirty="0"/>
        </a:p>
      </dgm:t>
    </dgm:pt>
    <dgm:pt modelId="{003E3CA7-A2DE-4758-8223-DCA096B5C63A}" type="parTrans" cxnId="{8D8F0C88-11DC-497E-8246-224D34C3FEC5}">
      <dgm:prSet/>
      <dgm:spPr/>
      <dgm:t>
        <a:bodyPr/>
        <a:lstStyle/>
        <a:p>
          <a:endParaRPr lang="en-ZA"/>
        </a:p>
      </dgm:t>
    </dgm:pt>
    <dgm:pt modelId="{6C25BE5F-F795-479F-A30E-EFF1F257B756}" type="sibTrans" cxnId="{8D8F0C88-11DC-497E-8246-224D34C3FEC5}">
      <dgm:prSet/>
      <dgm:spPr>
        <a:solidFill>
          <a:srgbClr val="339933"/>
        </a:solidFill>
      </dgm:spPr>
      <dgm:t>
        <a:bodyPr/>
        <a:lstStyle/>
        <a:p>
          <a:endParaRPr lang="en-ZA"/>
        </a:p>
      </dgm:t>
    </dgm:pt>
    <dgm:pt modelId="{42471389-D0C9-462F-85A3-454E8D69F298}">
      <dgm:prSet phldrT="[Text]" custT="1"/>
      <dgm:spPr>
        <a:ln>
          <a:solidFill>
            <a:srgbClr val="339933"/>
          </a:solidFill>
        </a:ln>
      </dgm:spPr>
      <dgm:t>
        <a:bodyPr/>
        <a:lstStyle/>
        <a:p>
          <a:r>
            <a:rPr lang="en-ZA" sz="1600" dirty="0" smtClean="0"/>
            <a:t>White Paper for Post-School Education and Training </a:t>
          </a:r>
          <a:endParaRPr lang="en-ZA" sz="1600" dirty="0"/>
        </a:p>
      </dgm:t>
    </dgm:pt>
    <dgm:pt modelId="{BCE1CD63-D4B5-4982-AEDF-7FAA01987BC9}" type="parTrans" cxnId="{EB9A30EC-9D63-44BB-B54B-DB7F053D778C}">
      <dgm:prSet/>
      <dgm:spPr/>
      <dgm:t>
        <a:bodyPr/>
        <a:lstStyle/>
        <a:p>
          <a:endParaRPr lang="en-ZA"/>
        </a:p>
      </dgm:t>
    </dgm:pt>
    <dgm:pt modelId="{B1AB620D-3D22-4DBC-8312-2B324154E58F}" type="sibTrans" cxnId="{EB9A30EC-9D63-44BB-B54B-DB7F053D778C}">
      <dgm:prSet/>
      <dgm:spPr/>
      <dgm:t>
        <a:bodyPr/>
        <a:lstStyle/>
        <a:p>
          <a:endParaRPr lang="en-ZA"/>
        </a:p>
      </dgm:t>
    </dgm:pt>
    <dgm:pt modelId="{CF2FE423-0279-4BA7-8F2C-6E89A1E2AD70}">
      <dgm:prSet phldrT="[Text]" custT="1"/>
      <dgm:spPr>
        <a:ln>
          <a:solidFill>
            <a:srgbClr val="339933"/>
          </a:solidFill>
        </a:ln>
      </dgm:spPr>
      <dgm:t>
        <a:bodyPr/>
        <a:lstStyle/>
        <a:p>
          <a:r>
            <a:rPr lang="en-ZA" sz="1600" dirty="0" smtClean="0"/>
            <a:t>Ministerial Task Team Report on SETA Performance</a:t>
          </a:r>
          <a:endParaRPr lang="en-ZA" sz="1600" dirty="0"/>
        </a:p>
      </dgm:t>
    </dgm:pt>
    <dgm:pt modelId="{4D7706B7-70E8-4747-9145-75EEDE9B5A95}" type="parTrans" cxnId="{D69DED09-3FF8-41D0-8093-288BDDB16578}">
      <dgm:prSet/>
      <dgm:spPr/>
      <dgm:t>
        <a:bodyPr/>
        <a:lstStyle/>
        <a:p>
          <a:endParaRPr lang="en-ZA"/>
        </a:p>
      </dgm:t>
    </dgm:pt>
    <dgm:pt modelId="{F17E1227-0C3B-4911-A422-57B03475DF8E}" type="sibTrans" cxnId="{D69DED09-3FF8-41D0-8093-288BDDB16578}">
      <dgm:prSet/>
      <dgm:spPr/>
      <dgm:t>
        <a:bodyPr/>
        <a:lstStyle/>
        <a:p>
          <a:endParaRPr lang="en-ZA"/>
        </a:p>
      </dgm:t>
    </dgm:pt>
    <dgm:pt modelId="{CE6B67BB-E871-4E61-BCDE-DB2FE36D07D1}">
      <dgm:prSet phldrT="[Text]" custT="1"/>
      <dgm:spPr>
        <a:solidFill>
          <a:srgbClr val="339933"/>
        </a:solidFill>
      </dgm:spPr>
      <dgm:t>
        <a:bodyPr/>
        <a:lstStyle/>
        <a:p>
          <a:r>
            <a:rPr lang="en-ZA" sz="1600" dirty="0" smtClean="0"/>
            <a:t>Government Gazette issued to extend NSDS III and </a:t>
          </a:r>
          <a:br>
            <a:rPr lang="en-ZA" sz="1600" dirty="0" smtClean="0"/>
          </a:br>
          <a:r>
            <a:rPr lang="en-ZA" sz="1600" dirty="0" smtClean="0"/>
            <a:t>Re-establish SETAs until 31 March 2020</a:t>
          </a:r>
          <a:endParaRPr lang="en-ZA" sz="1600" dirty="0"/>
        </a:p>
      </dgm:t>
    </dgm:pt>
    <dgm:pt modelId="{A25B1256-6380-4A92-B2A5-00917CE92C65}" type="parTrans" cxnId="{5C2A0E13-2FEF-4C93-A430-82E0B16450FD}">
      <dgm:prSet/>
      <dgm:spPr/>
      <dgm:t>
        <a:bodyPr/>
        <a:lstStyle/>
        <a:p>
          <a:endParaRPr lang="en-ZA"/>
        </a:p>
      </dgm:t>
    </dgm:pt>
    <dgm:pt modelId="{F912A932-6A80-4C87-AD3E-FA1D315E6892}" type="sibTrans" cxnId="{5C2A0E13-2FEF-4C93-A430-82E0B16450FD}">
      <dgm:prSet/>
      <dgm:spPr>
        <a:solidFill>
          <a:srgbClr val="339933"/>
        </a:solidFill>
      </dgm:spPr>
      <dgm:t>
        <a:bodyPr/>
        <a:lstStyle/>
        <a:p>
          <a:endParaRPr lang="en-ZA"/>
        </a:p>
      </dgm:t>
    </dgm:pt>
    <dgm:pt modelId="{7DF5A5B6-51A9-453C-B22F-1709B3D98CE2}">
      <dgm:prSet phldrT="[Text]" custT="1"/>
      <dgm:spPr>
        <a:ln>
          <a:solidFill>
            <a:srgbClr val="FF6600"/>
          </a:solidFill>
        </a:ln>
      </dgm:spPr>
      <dgm:t>
        <a:bodyPr/>
        <a:lstStyle/>
        <a:p>
          <a:r>
            <a:rPr lang="en-ZA" sz="1600" dirty="0" smtClean="0"/>
            <a:t>SETA Landscape due to lapse </a:t>
          </a:r>
          <a:br>
            <a:rPr lang="en-ZA" sz="1600" dirty="0" smtClean="0"/>
          </a:br>
          <a:r>
            <a:rPr lang="en-ZA" sz="1600" dirty="0" smtClean="0"/>
            <a:t>31 March 2018 </a:t>
          </a:r>
          <a:endParaRPr lang="en-ZA" sz="1600" dirty="0"/>
        </a:p>
      </dgm:t>
    </dgm:pt>
    <dgm:pt modelId="{DBF00934-4A62-45A8-8880-A19978233BB3}" type="parTrans" cxnId="{1AD157A1-CE23-48C3-B1D2-81543AC655BB}">
      <dgm:prSet/>
      <dgm:spPr/>
      <dgm:t>
        <a:bodyPr/>
        <a:lstStyle/>
        <a:p>
          <a:endParaRPr lang="en-ZA"/>
        </a:p>
      </dgm:t>
    </dgm:pt>
    <dgm:pt modelId="{D9B78E4A-3AFE-4105-9116-0103F00C1D3B}" type="sibTrans" cxnId="{1AD157A1-CE23-48C3-B1D2-81543AC655BB}">
      <dgm:prSet/>
      <dgm:spPr/>
      <dgm:t>
        <a:bodyPr/>
        <a:lstStyle/>
        <a:p>
          <a:endParaRPr lang="en-ZA"/>
        </a:p>
      </dgm:t>
    </dgm:pt>
    <dgm:pt modelId="{6EEEE7DB-8EC3-435F-8DDD-0A64AD352371}">
      <dgm:prSet phldrT="[Text]" custT="1"/>
      <dgm:spPr>
        <a:solidFill>
          <a:srgbClr val="FF6600"/>
        </a:solidFill>
      </dgm:spPr>
      <dgm:t>
        <a:bodyPr/>
        <a:lstStyle/>
        <a:p>
          <a:r>
            <a:rPr lang="en-ZA" sz="1500" b="0" dirty="0" smtClean="0"/>
            <a:t>Consultation/Engagement</a:t>
          </a:r>
          <a:endParaRPr lang="en-ZA" sz="1500" b="0" dirty="0"/>
        </a:p>
      </dgm:t>
    </dgm:pt>
    <dgm:pt modelId="{62E4CA4D-11B8-4F4C-996F-3C8130C3EF85}" type="parTrans" cxnId="{A15DC9AF-0A87-4344-9604-B89FEAB5D9F7}">
      <dgm:prSet/>
      <dgm:spPr/>
      <dgm:t>
        <a:bodyPr/>
        <a:lstStyle/>
        <a:p>
          <a:endParaRPr lang="en-ZA"/>
        </a:p>
      </dgm:t>
    </dgm:pt>
    <dgm:pt modelId="{E6E47995-8EF5-42CB-81D1-88B983DE2ADE}" type="sibTrans" cxnId="{A15DC9AF-0A87-4344-9604-B89FEAB5D9F7}">
      <dgm:prSet/>
      <dgm:spPr/>
      <dgm:t>
        <a:bodyPr/>
        <a:lstStyle/>
        <a:p>
          <a:endParaRPr lang="en-ZA"/>
        </a:p>
      </dgm:t>
    </dgm:pt>
    <dgm:pt modelId="{4B69A9FB-F647-4C17-BC4D-0B1EDBA2BCDD}">
      <dgm:prSet phldrT="[Text]" custT="1"/>
      <dgm:spPr>
        <a:ln>
          <a:solidFill>
            <a:srgbClr val="339933"/>
          </a:solidFill>
        </a:ln>
      </dgm:spPr>
      <dgm:t>
        <a:bodyPr/>
        <a:lstStyle/>
        <a:p>
          <a:r>
            <a:rPr lang="en-ZA" sz="1600" dirty="0" smtClean="0"/>
            <a:t>Cabinet</a:t>
          </a:r>
          <a:endParaRPr lang="en-ZA" sz="1600" dirty="0"/>
        </a:p>
      </dgm:t>
    </dgm:pt>
    <dgm:pt modelId="{3F9B568B-3D83-4828-AA4A-A5BB47C3BE3C}" type="parTrans" cxnId="{23E406B5-1496-4E6A-BE7C-FD1F3ED3AFDC}">
      <dgm:prSet/>
      <dgm:spPr/>
      <dgm:t>
        <a:bodyPr/>
        <a:lstStyle/>
        <a:p>
          <a:endParaRPr lang="en-ZA"/>
        </a:p>
      </dgm:t>
    </dgm:pt>
    <dgm:pt modelId="{EE2BE90B-9DCC-4C88-9886-F2EEA07FDAB6}" type="sibTrans" cxnId="{23E406B5-1496-4E6A-BE7C-FD1F3ED3AFDC}">
      <dgm:prSet/>
      <dgm:spPr/>
      <dgm:t>
        <a:bodyPr/>
        <a:lstStyle/>
        <a:p>
          <a:endParaRPr lang="en-ZA"/>
        </a:p>
      </dgm:t>
    </dgm:pt>
    <dgm:pt modelId="{6A84208B-3432-46C1-8B84-D58FB5177034}">
      <dgm:prSet phldrT="[Text]" custT="1"/>
      <dgm:spPr>
        <a:ln>
          <a:solidFill>
            <a:srgbClr val="339933"/>
          </a:solidFill>
        </a:ln>
      </dgm:spPr>
      <dgm:t>
        <a:bodyPr/>
        <a:lstStyle/>
        <a:p>
          <a:r>
            <a:rPr lang="en-ZA" sz="1600" dirty="0" smtClean="0"/>
            <a:t>Task Teams (WP/MTT)</a:t>
          </a:r>
          <a:endParaRPr lang="en-ZA" sz="1600" dirty="0"/>
        </a:p>
      </dgm:t>
    </dgm:pt>
    <dgm:pt modelId="{7760215D-D8CA-4204-8FD3-96E7F2E4B2A6}" type="parTrans" cxnId="{25F0C459-D608-43FD-A2EE-8E3B0853F152}">
      <dgm:prSet/>
      <dgm:spPr/>
      <dgm:t>
        <a:bodyPr/>
        <a:lstStyle/>
        <a:p>
          <a:endParaRPr lang="en-ZA"/>
        </a:p>
      </dgm:t>
    </dgm:pt>
    <dgm:pt modelId="{5F96710F-20CC-489F-8186-D5944F65CEA1}" type="sibTrans" cxnId="{25F0C459-D608-43FD-A2EE-8E3B0853F152}">
      <dgm:prSet/>
      <dgm:spPr/>
      <dgm:t>
        <a:bodyPr/>
        <a:lstStyle/>
        <a:p>
          <a:endParaRPr lang="en-ZA"/>
        </a:p>
      </dgm:t>
    </dgm:pt>
    <dgm:pt modelId="{FF794966-97F8-45B7-B288-A843F2EF2643}">
      <dgm:prSet custT="1"/>
      <dgm:spPr>
        <a:ln>
          <a:solidFill>
            <a:srgbClr val="FF6600"/>
          </a:solidFill>
        </a:ln>
      </dgm:spPr>
      <dgm:t>
        <a:bodyPr/>
        <a:lstStyle/>
        <a:p>
          <a:r>
            <a:rPr lang="en-ZA" sz="1600" dirty="0" smtClean="0"/>
            <a:t>NSDS III due to lapse 31 March 2018</a:t>
          </a:r>
          <a:endParaRPr lang="en-ZA" sz="1600" dirty="0"/>
        </a:p>
      </dgm:t>
    </dgm:pt>
    <dgm:pt modelId="{24FA7B9F-2792-4ED8-A21A-204849F01309}" type="parTrans" cxnId="{6538C407-8B74-44F5-B7D5-309E94E857ED}">
      <dgm:prSet/>
      <dgm:spPr/>
      <dgm:t>
        <a:bodyPr/>
        <a:lstStyle/>
        <a:p>
          <a:endParaRPr lang="en-ZA"/>
        </a:p>
      </dgm:t>
    </dgm:pt>
    <dgm:pt modelId="{3D5D746F-7C39-4C52-BABE-D1F0DEC88DEC}" type="sibTrans" cxnId="{6538C407-8B74-44F5-B7D5-309E94E857ED}">
      <dgm:prSet/>
      <dgm:spPr/>
      <dgm:t>
        <a:bodyPr/>
        <a:lstStyle/>
        <a:p>
          <a:endParaRPr lang="en-ZA"/>
        </a:p>
      </dgm:t>
    </dgm:pt>
    <dgm:pt modelId="{3E642AB5-20E7-4966-8321-B9EBEB02D35D}">
      <dgm:prSet phldrT="[Text]" custT="1"/>
      <dgm:spPr>
        <a:ln>
          <a:solidFill>
            <a:srgbClr val="339933"/>
          </a:solidFill>
        </a:ln>
      </dgm:spPr>
      <dgm:t>
        <a:bodyPr/>
        <a:lstStyle/>
        <a:p>
          <a:r>
            <a:rPr lang="en-ZA" sz="1600" dirty="0" smtClean="0"/>
            <a:t>Human Resource Development Council Report on the Skills System Review</a:t>
          </a:r>
          <a:endParaRPr lang="en-ZA" sz="1600" dirty="0"/>
        </a:p>
      </dgm:t>
    </dgm:pt>
    <dgm:pt modelId="{83183A19-14F1-49AE-98B1-D1F56BD2AAE5}" type="parTrans" cxnId="{8DD508CA-730E-4CA9-A2BA-56596CF68AB3}">
      <dgm:prSet/>
      <dgm:spPr/>
      <dgm:t>
        <a:bodyPr/>
        <a:lstStyle/>
        <a:p>
          <a:endParaRPr lang="en-ZA"/>
        </a:p>
      </dgm:t>
    </dgm:pt>
    <dgm:pt modelId="{32A2CA45-AF2A-42B8-9AD5-AB3DDC1D9D01}" type="sibTrans" cxnId="{8DD508CA-730E-4CA9-A2BA-56596CF68AB3}">
      <dgm:prSet/>
      <dgm:spPr/>
      <dgm:t>
        <a:bodyPr/>
        <a:lstStyle/>
        <a:p>
          <a:endParaRPr lang="en-ZA"/>
        </a:p>
      </dgm:t>
    </dgm:pt>
    <dgm:pt modelId="{10C93706-2691-4315-924B-63F0D76C5A47}">
      <dgm:prSet phldrT="[Text]" custT="1"/>
      <dgm:spPr>
        <a:ln>
          <a:solidFill>
            <a:srgbClr val="339933"/>
          </a:solidFill>
        </a:ln>
      </dgm:spPr>
      <dgm:t>
        <a:bodyPr/>
        <a:lstStyle/>
        <a:p>
          <a:r>
            <a:rPr lang="en-ZA" sz="1600" dirty="0" smtClean="0"/>
            <a:t>Number of other reviews and reports considered</a:t>
          </a:r>
          <a:endParaRPr lang="en-ZA" sz="1600" dirty="0"/>
        </a:p>
      </dgm:t>
    </dgm:pt>
    <dgm:pt modelId="{0BEDF777-B6D0-4DA9-A0B9-62B94C7ACD62}" type="parTrans" cxnId="{0681FF77-4EF0-4503-A4C9-8874D476A6EE}">
      <dgm:prSet/>
      <dgm:spPr/>
      <dgm:t>
        <a:bodyPr/>
        <a:lstStyle/>
        <a:p>
          <a:endParaRPr lang="en-ZA"/>
        </a:p>
      </dgm:t>
    </dgm:pt>
    <dgm:pt modelId="{08D60F23-5B6A-41EC-AA03-45ED2E3F4354}" type="sibTrans" cxnId="{0681FF77-4EF0-4503-A4C9-8874D476A6EE}">
      <dgm:prSet/>
      <dgm:spPr/>
      <dgm:t>
        <a:bodyPr/>
        <a:lstStyle/>
        <a:p>
          <a:endParaRPr lang="en-ZA"/>
        </a:p>
      </dgm:t>
    </dgm:pt>
    <dgm:pt modelId="{6A73315C-27FA-4227-A06A-CCFD7E8E401A}">
      <dgm:prSet phldrT="[Text]" custT="1"/>
      <dgm:spPr>
        <a:ln>
          <a:solidFill>
            <a:srgbClr val="339933"/>
          </a:solidFill>
        </a:ln>
      </dgm:spPr>
      <dgm:t>
        <a:bodyPr/>
        <a:lstStyle/>
        <a:p>
          <a:r>
            <a:rPr lang="en-ZA" sz="1600" dirty="0" smtClean="0"/>
            <a:t>NSLP Public Comments </a:t>
          </a:r>
          <a:endParaRPr lang="en-ZA" sz="1600" dirty="0"/>
        </a:p>
      </dgm:t>
    </dgm:pt>
    <dgm:pt modelId="{57FBE0CE-1093-4808-B39F-84B5C9E38B33}" type="parTrans" cxnId="{6B182A9C-3AB0-44F9-AEAD-8ECEFD6B593F}">
      <dgm:prSet/>
      <dgm:spPr/>
      <dgm:t>
        <a:bodyPr/>
        <a:lstStyle/>
        <a:p>
          <a:endParaRPr lang="en-ZA"/>
        </a:p>
      </dgm:t>
    </dgm:pt>
    <dgm:pt modelId="{1EC0ACFB-3238-4A4B-B080-D315EF568678}" type="sibTrans" cxnId="{6B182A9C-3AB0-44F9-AEAD-8ECEFD6B593F}">
      <dgm:prSet/>
      <dgm:spPr/>
      <dgm:t>
        <a:bodyPr/>
        <a:lstStyle/>
        <a:p>
          <a:endParaRPr lang="en-ZA"/>
        </a:p>
      </dgm:t>
    </dgm:pt>
    <dgm:pt modelId="{BD189609-4102-4CBF-AD2A-A65C15F39913}">
      <dgm:prSet phldrT="[Text]" custT="1"/>
      <dgm:spPr>
        <a:ln>
          <a:solidFill>
            <a:srgbClr val="339933"/>
          </a:solidFill>
        </a:ln>
      </dgm:spPr>
      <dgm:t>
        <a:bodyPr/>
        <a:lstStyle/>
        <a:p>
          <a:r>
            <a:rPr lang="en-ZA" sz="1600" dirty="0" smtClean="0"/>
            <a:t>NEDLAC</a:t>
          </a:r>
          <a:endParaRPr lang="en-ZA" sz="1600" dirty="0"/>
        </a:p>
      </dgm:t>
    </dgm:pt>
    <dgm:pt modelId="{DDDE3C9F-1EC2-4611-85E7-1BB08F941488}" type="parTrans" cxnId="{D047E51E-F309-4458-BE1E-67F2FAF9AC47}">
      <dgm:prSet/>
      <dgm:spPr/>
      <dgm:t>
        <a:bodyPr/>
        <a:lstStyle/>
        <a:p>
          <a:endParaRPr lang="en-ZA"/>
        </a:p>
      </dgm:t>
    </dgm:pt>
    <dgm:pt modelId="{9ADFEA2A-2FEE-4373-AAC5-0C0224A9719B}" type="sibTrans" cxnId="{D047E51E-F309-4458-BE1E-67F2FAF9AC47}">
      <dgm:prSet/>
      <dgm:spPr/>
      <dgm:t>
        <a:bodyPr/>
        <a:lstStyle/>
        <a:p>
          <a:endParaRPr lang="en-ZA"/>
        </a:p>
      </dgm:t>
    </dgm:pt>
    <dgm:pt modelId="{1BEC6060-5EF1-42BB-AEAF-2BCDF07BD131}">
      <dgm:prSet phldrT="[Text]" custT="1"/>
      <dgm:spPr>
        <a:ln>
          <a:solidFill>
            <a:srgbClr val="339933"/>
          </a:solidFill>
        </a:ln>
      </dgm:spPr>
      <dgm:t>
        <a:bodyPr/>
        <a:lstStyle/>
        <a:p>
          <a:r>
            <a:rPr lang="en-ZA" sz="1600" dirty="0" smtClean="0"/>
            <a:t>SETAs</a:t>
          </a:r>
          <a:endParaRPr lang="en-ZA" sz="1600" dirty="0"/>
        </a:p>
      </dgm:t>
    </dgm:pt>
    <dgm:pt modelId="{078DA496-B71C-468B-953E-E1D68D21E6B2}" type="parTrans" cxnId="{6DA81325-9816-4287-A7DB-E6B253B26EFB}">
      <dgm:prSet/>
      <dgm:spPr/>
      <dgm:t>
        <a:bodyPr/>
        <a:lstStyle/>
        <a:p>
          <a:endParaRPr lang="en-ZA"/>
        </a:p>
      </dgm:t>
    </dgm:pt>
    <dgm:pt modelId="{C8DED7C9-D136-4B9A-BD47-EE8B63BA2F68}" type="sibTrans" cxnId="{6DA81325-9816-4287-A7DB-E6B253B26EFB}">
      <dgm:prSet/>
      <dgm:spPr/>
      <dgm:t>
        <a:bodyPr/>
        <a:lstStyle/>
        <a:p>
          <a:endParaRPr lang="en-ZA"/>
        </a:p>
      </dgm:t>
    </dgm:pt>
    <dgm:pt modelId="{1E62E5D1-B0A7-431E-850B-06FBE7DE51C9}">
      <dgm:prSet phldrT="[Text]" custT="1"/>
      <dgm:spPr>
        <a:ln>
          <a:solidFill>
            <a:srgbClr val="339933"/>
          </a:solidFill>
        </a:ln>
      </dgm:spPr>
      <dgm:t>
        <a:bodyPr/>
        <a:lstStyle/>
        <a:p>
          <a:r>
            <a:rPr lang="en-ZA" sz="1600" dirty="0" smtClean="0"/>
            <a:t>QCs</a:t>
          </a:r>
          <a:endParaRPr lang="en-ZA" sz="1600" dirty="0"/>
        </a:p>
      </dgm:t>
    </dgm:pt>
    <dgm:pt modelId="{547537C6-6AA1-4681-AFFF-2D5C4A626BE8}" type="parTrans" cxnId="{892D4FD2-930B-4A34-989D-19C5835C6972}">
      <dgm:prSet/>
      <dgm:spPr/>
      <dgm:t>
        <a:bodyPr/>
        <a:lstStyle/>
        <a:p>
          <a:endParaRPr lang="en-ZA"/>
        </a:p>
      </dgm:t>
    </dgm:pt>
    <dgm:pt modelId="{86701EF8-DB04-47AA-8261-02D4A75C174A}" type="sibTrans" cxnId="{892D4FD2-930B-4A34-989D-19C5835C6972}">
      <dgm:prSet/>
      <dgm:spPr/>
      <dgm:t>
        <a:bodyPr/>
        <a:lstStyle/>
        <a:p>
          <a:endParaRPr lang="en-ZA"/>
        </a:p>
      </dgm:t>
    </dgm:pt>
    <dgm:pt modelId="{4306B565-4ABF-4D88-93CF-C37CF285232E}">
      <dgm:prSet phldrT="[Text]" custT="1"/>
      <dgm:spPr>
        <a:ln>
          <a:solidFill>
            <a:srgbClr val="339933"/>
          </a:solidFill>
        </a:ln>
      </dgm:spPr>
      <dgm:t>
        <a:bodyPr/>
        <a:lstStyle/>
        <a:p>
          <a:r>
            <a:rPr lang="en-ZA" sz="1600" dirty="0" smtClean="0"/>
            <a:t>Inter- governmental engagements</a:t>
          </a:r>
          <a:endParaRPr lang="en-ZA" sz="1600" dirty="0"/>
        </a:p>
      </dgm:t>
    </dgm:pt>
    <dgm:pt modelId="{FDDB48BB-80F9-431D-BD70-EF9324F14BCD}" type="parTrans" cxnId="{09355DB2-2EBF-4343-AA84-536EA392CB52}">
      <dgm:prSet/>
      <dgm:spPr/>
      <dgm:t>
        <a:bodyPr/>
        <a:lstStyle/>
        <a:p>
          <a:endParaRPr lang="en-ZA"/>
        </a:p>
      </dgm:t>
    </dgm:pt>
    <dgm:pt modelId="{67C9952F-1AE4-4D10-98AD-9D84A2E14CBC}" type="sibTrans" cxnId="{09355DB2-2EBF-4343-AA84-536EA392CB52}">
      <dgm:prSet/>
      <dgm:spPr/>
      <dgm:t>
        <a:bodyPr/>
        <a:lstStyle/>
        <a:p>
          <a:endParaRPr lang="en-ZA"/>
        </a:p>
      </dgm:t>
    </dgm:pt>
    <dgm:pt modelId="{87082A1A-F125-48D3-9ABB-A29FCB2109D9}">
      <dgm:prSet phldrT="[Text]" custT="1"/>
      <dgm:spPr>
        <a:ln>
          <a:solidFill>
            <a:srgbClr val="339933"/>
          </a:solidFill>
        </a:ln>
      </dgm:spPr>
      <dgm:t>
        <a:bodyPr/>
        <a:lstStyle/>
        <a:p>
          <a:r>
            <a:rPr lang="en-ZA" sz="1600" dirty="0" smtClean="0"/>
            <a:t>National Skills Authority (NSA)</a:t>
          </a:r>
          <a:endParaRPr lang="en-ZA" sz="1600" dirty="0"/>
        </a:p>
      </dgm:t>
    </dgm:pt>
    <dgm:pt modelId="{7645FFE6-B375-431E-ABC1-E135038968C8}" type="parTrans" cxnId="{363C1779-136A-48E6-AD1C-2B3D7B289D0C}">
      <dgm:prSet/>
      <dgm:spPr/>
      <dgm:t>
        <a:bodyPr/>
        <a:lstStyle/>
        <a:p>
          <a:endParaRPr lang="en-ZA"/>
        </a:p>
      </dgm:t>
    </dgm:pt>
    <dgm:pt modelId="{CA1C2F87-B1BE-43C8-90D8-616FB54A728E}" type="sibTrans" cxnId="{363C1779-136A-48E6-AD1C-2B3D7B289D0C}">
      <dgm:prSet/>
      <dgm:spPr/>
      <dgm:t>
        <a:bodyPr/>
        <a:lstStyle/>
        <a:p>
          <a:endParaRPr lang="en-ZA"/>
        </a:p>
      </dgm:t>
    </dgm:pt>
    <dgm:pt modelId="{50E1F292-876A-4FEB-B2CD-544E7EF61D0C}" type="pres">
      <dgm:prSet presAssocID="{DFB34D3F-A736-4D43-A6FA-2C05175D22F4}" presName="Name0" presStyleCnt="0">
        <dgm:presLayoutVars>
          <dgm:dir/>
          <dgm:animLvl val="lvl"/>
          <dgm:resizeHandles val="exact"/>
        </dgm:presLayoutVars>
      </dgm:prSet>
      <dgm:spPr/>
      <dgm:t>
        <a:bodyPr/>
        <a:lstStyle/>
        <a:p>
          <a:endParaRPr lang="en-ZA"/>
        </a:p>
      </dgm:t>
    </dgm:pt>
    <dgm:pt modelId="{2CDE1F8A-9D94-4F6F-9F6C-6064F908A32D}" type="pres">
      <dgm:prSet presAssocID="{DFB34D3F-A736-4D43-A6FA-2C05175D22F4}" presName="tSp" presStyleCnt="0"/>
      <dgm:spPr/>
    </dgm:pt>
    <dgm:pt modelId="{64455E12-2FC1-4942-A901-68135BCEA598}" type="pres">
      <dgm:prSet presAssocID="{DFB34D3F-A736-4D43-A6FA-2C05175D22F4}" presName="bSp" presStyleCnt="0"/>
      <dgm:spPr/>
    </dgm:pt>
    <dgm:pt modelId="{4716AC3C-2B05-4BC8-B5A3-EC661B689086}" type="pres">
      <dgm:prSet presAssocID="{DFB34D3F-A736-4D43-A6FA-2C05175D22F4}" presName="process" presStyleCnt="0"/>
      <dgm:spPr/>
    </dgm:pt>
    <dgm:pt modelId="{710EEE40-953B-4CA2-8C51-8374A4E384DA}" type="pres">
      <dgm:prSet presAssocID="{E0034B07-A2E8-48CF-9E69-3460F99F6083}" presName="composite1" presStyleCnt="0"/>
      <dgm:spPr/>
    </dgm:pt>
    <dgm:pt modelId="{8B8E32A0-7B48-4735-B8E5-55EFB259C904}" type="pres">
      <dgm:prSet presAssocID="{E0034B07-A2E8-48CF-9E69-3460F99F6083}" presName="dummyNode1" presStyleLbl="node1" presStyleIdx="0" presStyleCnt="3"/>
      <dgm:spPr/>
    </dgm:pt>
    <dgm:pt modelId="{CDD15FF5-6A52-4885-83AA-9286170C1FD5}" type="pres">
      <dgm:prSet presAssocID="{E0034B07-A2E8-48CF-9E69-3460F99F6083}" presName="childNode1" presStyleLbl="bgAcc1" presStyleIdx="0" presStyleCnt="3" custScaleY="228427" custLinFactNeighborX="6575" custLinFactNeighborY="-13421">
        <dgm:presLayoutVars>
          <dgm:bulletEnabled val="1"/>
        </dgm:presLayoutVars>
      </dgm:prSet>
      <dgm:spPr/>
      <dgm:t>
        <a:bodyPr/>
        <a:lstStyle/>
        <a:p>
          <a:endParaRPr lang="en-ZA"/>
        </a:p>
      </dgm:t>
    </dgm:pt>
    <dgm:pt modelId="{A1B98433-3209-4B43-BFFD-905AA1E92B94}" type="pres">
      <dgm:prSet presAssocID="{E0034B07-A2E8-48CF-9E69-3460F99F6083}" presName="childNode1tx" presStyleLbl="bgAcc1" presStyleIdx="0" presStyleCnt="3">
        <dgm:presLayoutVars>
          <dgm:bulletEnabled val="1"/>
        </dgm:presLayoutVars>
      </dgm:prSet>
      <dgm:spPr/>
      <dgm:t>
        <a:bodyPr/>
        <a:lstStyle/>
        <a:p>
          <a:endParaRPr lang="en-ZA"/>
        </a:p>
      </dgm:t>
    </dgm:pt>
    <dgm:pt modelId="{08B03FA9-F127-4419-8165-52BFFBEA97D6}" type="pres">
      <dgm:prSet presAssocID="{E0034B07-A2E8-48CF-9E69-3460F99F6083}" presName="parentNode1" presStyleLbl="node1" presStyleIdx="0" presStyleCnt="3" custScaleY="175143" custLinFactY="2464" custLinFactNeighborX="7439" custLinFactNeighborY="100000">
        <dgm:presLayoutVars>
          <dgm:chMax val="1"/>
          <dgm:bulletEnabled val="1"/>
        </dgm:presLayoutVars>
      </dgm:prSet>
      <dgm:spPr/>
      <dgm:t>
        <a:bodyPr/>
        <a:lstStyle/>
        <a:p>
          <a:endParaRPr lang="en-ZA"/>
        </a:p>
      </dgm:t>
    </dgm:pt>
    <dgm:pt modelId="{97AF7428-6EFE-4CB9-AB15-71539B0C515B}" type="pres">
      <dgm:prSet presAssocID="{E0034B07-A2E8-48CF-9E69-3460F99F6083}" presName="connSite1" presStyleCnt="0"/>
      <dgm:spPr/>
    </dgm:pt>
    <dgm:pt modelId="{1D66A3C8-6EA7-4741-AD6F-78BD0FEA5CF9}" type="pres">
      <dgm:prSet presAssocID="{6C25BE5F-F795-479F-A30E-EFF1F257B756}" presName="Name9" presStyleLbl="sibTrans2D1" presStyleIdx="0" presStyleCnt="2" custLinFactNeighborX="13879" custLinFactNeighborY="-233"/>
      <dgm:spPr/>
      <dgm:t>
        <a:bodyPr/>
        <a:lstStyle/>
        <a:p>
          <a:endParaRPr lang="en-ZA"/>
        </a:p>
      </dgm:t>
    </dgm:pt>
    <dgm:pt modelId="{CB097BAD-E37A-4E23-9F03-B31DCFD9C6A1}" type="pres">
      <dgm:prSet presAssocID="{CE6B67BB-E871-4E61-BCDE-DB2FE36D07D1}" presName="composite2" presStyleCnt="0"/>
      <dgm:spPr/>
    </dgm:pt>
    <dgm:pt modelId="{BDBF130A-5BA7-4199-8E5E-63E284BC55B8}" type="pres">
      <dgm:prSet presAssocID="{CE6B67BB-E871-4E61-BCDE-DB2FE36D07D1}" presName="dummyNode2" presStyleLbl="node1" presStyleIdx="0" presStyleCnt="3"/>
      <dgm:spPr/>
    </dgm:pt>
    <dgm:pt modelId="{CD011711-7280-4AFC-B19C-E3A08A65FA13}" type="pres">
      <dgm:prSet presAssocID="{CE6B67BB-E871-4E61-BCDE-DB2FE36D07D1}" presName="childNode2" presStyleLbl="bgAcc1" presStyleIdx="1" presStyleCnt="3" custLinFactNeighborX="-640" custLinFactNeighborY="-14914">
        <dgm:presLayoutVars>
          <dgm:bulletEnabled val="1"/>
        </dgm:presLayoutVars>
      </dgm:prSet>
      <dgm:spPr/>
      <dgm:t>
        <a:bodyPr/>
        <a:lstStyle/>
        <a:p>
          <a:endParaRPr lang="en-ZA"/>
        </a:p>
      </dgm:t>
    </dgm:pt>
    <dgm:pt modelId="{6A1A9641-D53B-4CEA-A26D-2D52DC252E1A}" type="pres">
      <dgm:prSet presAssocID="{CE6B67BB-E871-4E61-BCDE-DB2FE36D07D1}" presName="childNode2tx" presStyleLbl="bgAcc1" presStyleIdx="1" presStyleCnt="3">
        <dgm:presLayoutVars>
          <dgm:bulletEnabled val="1"/>
        </dgm:presLayoutVars>
      </dgm:prSet>
      <dgm:spPr/>
      <dgm:t>
        <a:bodyPr/>
        <a:lstStyle/>
        <a:p>
          <a:endParaRPr lang="en-ZA"/>
        </a:p>
      </dgm:t>
    </dgm:pt>
    <dgm:pt modelId="{909AEBC1-A7ED-459E-BB15-C900AE018C4E}" type="pres">
      <dgm:prSet presAssocID="{CE6B67BB-E871-4E61-BCDE-DB2FE36D07D1}" presName="parentNode2" presStyleLbl="node1" presStyleIdx="1" presStyleCnt="3" custScaleY="154314" custLinFactNeighborX="-432" custLinFactNeighborY="-49916">
        <dgm:presLayoutVars>
          <dgm:chMax val="0"/>
          <dgm:bulletEnabled val="1"/>
        </dgm:presLayoutVars>
      </dgm:prSet>
      <dgm:spPr/>
      <dgm:t>
        <a:bodyPr/>
        <a:lstStyle/>
        <a:p>
          <a:endParaRPr lang="en-ZA"/>
        </a:p>
      </dgm:t>
    </dgm:pt>
    <dgm:pt modelId="{1EE19A07-2907-4E93-BE4F-DD53B0F7F42A}" type="pres">
      <dgm:prSet presAssocID="{CE6B67BB-E871-4E61-BCDE-DB2FE36D07D1}" presName="connSite2" presStyleCnt="0"/>
      <dgm:spPr/>
    </dgm:pt>
    <dgm:pt modelId="{002C4E57-1512-4D44-BBAE-B9953452BA7A}" type="pres">
      <dgm:prSet presAssocID="{F912A932-6A80-4C87-AD3E-FA1D315E6892}" presName="Name18" presStyleLbl="sibTrans2D1" presStyleIdx="1" presStyleCnt="2" custScaleX="144124" custScaleY="76494" custLinFactNeighborX="-2066" custLinFactNeighborY="-12235"/>
      <dgm:spPr/>
      <dgm:t>
        <a:bodyPr/>
        <a:lstStyle/>
        <a:p>
          <a:endParaRPr lang="en-ZA"/>
        </a:p>
      </dgm:t>
    </dgm:pt>
    <dgm:pt modelId="{D0B33EC4-DD31-4C81-820F-9067EEEFA5B7}" type="pres">
      <dgm:prSet presAssocID="{6EEEE7DB-8EC3-435F-8DDD-0A64AD352371}" presName="composite1" presStyleCnt="0"/>
      <dgm:spPr/>
    </dgm:pt>
    <dgm:pt modelId="{CEF17FEE-6BEF-4CF6-93F5-B111E5C07F35}" type="pres">
      <dgm:prSet presAssocID="{6EEEE7DB-8EC3-435F-8DDD-0A64AD352371}" presName="dummyNode1" presStyleLbl="node1" presStyleIdx="1" presStyleCnt="3"/>
      <dgm:spPr/>
    </dgm:pt>
    <dgm:pt modelId="{56811EB2-A37D-46E4-B58A-3F443EA3D1A2}" type="pres">
      <dgm:prSet presAssocID="{6EEEE7DB-8EC3-435F-8DDD-0A64AD352371}" presName="childNode1" presStyleLbl="bgAcc1" presStyleIdx="2" presStyleCnt="3" custScaleY="168465" custLinFactNeighborX="507" custLinFactNeighborY="28418">
        <dgm:presLayoutVars>
          <dgm:bulletEnabled val="1"/>
        </dgm:presLayoutVars>
      </dgm:prSet>
      <dgm:spPr/>
      <dgm:t>
        <a:bodyPr/>
        <a:lstStyle/>
        <a:p>
          <a:endParaRPr lang="en-ZA"/>
        </a:p>
      </dgm:t>
    </dgm:pt>
    <dgm:pt modelId="{DF3C5C64-8CC1-4781-9D79-416E1FC00A88}" type="pres">
      <dgm:prSet presAssocID="{6EEEE7DB-8EC3-435F-8DDD-0A64AD352371}" presName="childNode1tx" presStyleLbl="bgAcc1" presStyleIdx="2" presStyleCnt="3">
        <dgm:presLayoutVars>
          <dgm:bulletEnabled val="1"/>
        </dgm:presLayoutVars>
      </dgm:prSet>
      <dgm:spPr/>
      <dgm:t>
        <a:bodyPr/>
        <a:lstStyle/>
        <a:p>
          <a:endParaRPr lang="en-ZA"/>
        </a:p>
      </dgm:t>
    </dgm:pt>
    <dgm:pt modelId="{A81A5277-9CB0-4196-B0D0-DE8B9279764A}" type="pres">
      <dgm:prSet presAssocID="{6EEEE7DB-8EC3-435F-8DDD-0A64AD352371}" presName="parentNode1" presStyleLbl="node1" presStyleIdx="2" presStyleCnt="3" custScaleX="111043" custScaleY="75018" custLinFactY="68534" custLinFactNeighborX="-4036" custLinFactNeighborY="100000">
        <dgm:presLayoutVars>
          <dgm:chMax val="1"/>
          <dgm:bulletEnabled val="1"/>
        </dgm:presLayoutVars>
      </dgm:prSet>
      <dgm:spPr/>
      <dgm:t>
        <a:bodyPr/>
        <a:lstStyle/>
        <a:p>
          <a:endParaRPr lang="en-ZA"/>
        </a:p>
      </dgm:t>
    </dgm:pt>
    <dgm:pt modelId="{C57A1ECA-E830-4E8D-AC72-37190EA59C7F}" type="pres">
      <dgm:prSet presAssocID="{6EEEE7DB-8EC3-435F-8DDD-0A64AD352371}" presName="connSite1" presStyleCnt="0"/>
      <dgm:spPr/>
    </dgm:pt>
  </dgm:ptLst>
  <dgm:cxnLst>
    <dgm:cxn modelId="{A15DC9AF-0A87-4344-9604-B89FEAB5D9F7}" srcId="{DFB34D3F-A736-4D43-A6FA-2C05175D22F4}" destId="{6EEEE7DB-8EC3-435F-8DDD-0A64AD352371}" srcOrd="2" destOrd="0" parTransId="{62E4CA4D-11B8-4F4C-996F-3C8130C3EF85}" sibTransId="{E6E47995-8EF5-42CB-81D1-88B983DE2ADE}"/>
    <dgm:cxn modelId="{5BA12B06-89F5-4C93-889B-756B0F3AF09C}" type="presOf" srcId="{BD189609-4102-4CBF-AD2A-A65C15F39913}" destId="{DF3C5C64-8CC1-4781-9D79-416E1FC00A88}" srcOrd="1" destOrd="3" presId="urn:microsoft.com/office/officeart/2005/8/layout/hProcess4"/>
    <dgm:cxn modelId="{C8FB4D9B-F79B-4433-BBCA-28CE8397BE56}" type="presOf" srcId="{6EEEE7DB-8EC3-435F-8DDD-0A64AD352371}" destId="{A81A5277-9CB0-4196-B0D0-DE8B9279764A}" srcOrd="0" destOrd="0" presId="urn:microsoft.com/office/officeart/2005/8/layout/hProcess4"/>
    <dgm:cxn modelId="{892D4FD2-930B-4A34-989D-19C5835C6972}" srcId="{6EEEE7DB-8EC3-435F-8DDD-0A64AD352371}" destId="{1E62E5D1-B0A7-431E-850B-06FBE7DE51C9}" srcOrd="6" destOrd="0" parTransId="{547537C6-6AA1-4681-AFFF-2D5C4A626BE8}" sibTransId="{86701EF8-DB04-47AA-8261-02D4A75C174A}"/>
    <dgm:cxn modelId="{09EBC394-1F07-491B-AE88-1C0111B57FF1}" type="presOf" srcId="{42471389-D0C9-462F-85A3-454E8D69F298}" destId="{A1B98433-3209-4B43-BFFD-905AA1E92B94}" srcOrd="1" destOrd="0" presId="urn:microsoft.com/office/officeart/2005/8/layout/hProcess4"/>
    <dgm:cxn modelId="{D047E51E-F309-4458-BE1E-67F2FAF9AC47}" srcId="{6EEEE7DB-8EC3-435F-8DDD-0A64AD352371}" destId="{BD189609-4102-4CBF-AD2A-A65C15F39913}" srcOrd="3" destOrd="0" parTransId="{DDDE3C9F-1EC2-4611-85E7-1BB08F941488}" sibTransId="{9ADFEA2A-2FEE-4373-AAC5-0C0224A9719B}"/>
    <dgm:cxn modelId="{8D8F0C88-11DC-497E-8246-224D34C3FEC5}" srcId="{DFB34D3F-A736-4D43-A6FA-2C05175D22F4}" destId="{E0034B07-A2E8-48CF-9E69-3460F99F6083}" srcOrd="0" destOrd="0" parTransId="{003E3CA7-A2DE-4758-8223-DCA096B5C63A}" sibTransId="{6C25BE5F-F795-479F-A30E-EFF1F257B756}"/>
    <dgm:cxn modelId="{BDCB6C9B-502F-4CC5-A843-62E3CE1C465B}" type="presOf" srcId="{6A84208B-3432-46C1-8B84-D58FB5177034}" destId="{DF3C5C64-8CC1-4781-9D79-416E1FC00A88}" srcOrd="1" destOrd="2" presId="urn:microsoft.com/office/officeart/2005/8/layout/hProcess4"/>
    <dgm:cxn modelId="{C99D9A63-B14F-4A5C-B3C2-EC49AFF19E5E}" type="presOf" srcId="{4B69A9FB-F647-4C17-BC4D-0B1EDBA2BCDD}" destId="{DF3C5C64-8CC1-4781-9D79-416E1FC00A88}" srcOrd="1" destOrd="0" presId="urn:microsoft.com/office/officeart/2005/8/layout/hProcess4"/>
    <dgm:cxn modelId="{1E2AE1BF-C2A7-4243-82BC-62A2208F0E0B}" type="presOf" srcId="{10C93706-2691-4315-924B-63F0D76C5A47}" destId="{CDD15FF5-6A52-4885-83AA-9286170C1FD5}" srcOrd="0" destOrd="3" presId="urn:microsoft.com/office/officeart/2005/8/layout/hProcess4"/>
    <dgm:cxn modelId="{93E6DB28-05E3-4006-9D3F-EA98E7283C7B}" type="presOf" srcId="{CF2FE423-0279-4BA7-8F2C-6E89A1E2AD70}" destId="{CDD15FF5-6A52-4885-83AA-9286170C1FD5}" srcOrd="0" destOrd="1" presId="urn:microsoft.com/office/officeart/2005/8/layout/hProcess4"/>
    <dgm:cxn modelId="{BC41EE10-42BD-41F4-91EB-9345CBE94655}" type="presOf" srcId="{FF794966-97F8-45B7-B288-A843F2EF2643}" destId="{CD011711-7280-4AFC-B19C-E3A08A65FA13}" srcOrd="0" destOrd="1" presId="urn:microsoft.com/office/officeart/2005/8/layout/hProcess4"/>
    <dgm:cxn modelId="{4F7F9FCD-16A7-4417-8575-E73EEDE587ED}" type="presOf" srcId="{DFB34D3F-A736-4D43-A6FA-2C05175D22F4}" destId="{50E1F292-876A-4FEB-B2CD-544E7EF61D0C}" srcOrd="0" destOrd="0" presId="urn:microsoft.com/office/officeart/2005/8/layout/hProcess4"/>
    <dgm:cxn modelId="{09355DB2-2EBF-4343-AA84-536EA392CB52}" srcId="{6EEEE7DB-8EC3-435F-8DDD-0A64AD352371}" destId="{4306B565-4ABF-4D88-93CF-C37CF285232E}" srcOrd="7" destOrd="0" parTransId="{FDDB48BB-80F9-431D-BD70-EF9324F14BCD}" sibTransId="{67C9952F-1AE4-4D10-98AD-9D84A2E14CBC}"/>
    <dgm:cxn modelId="{6538C407-8B74-44F5-B7D5-309E94E857ED}" srcId="{CE6B67BB-E871-4E61-BCDE-DB2FE36D07D1}" destId="{FF794966-97F8-45B7-B288-A843F2EF2643}" srcOrd="1" destOrd="0" parTransId="{24FA7B9F-2792-4ED8-A21A-204849F01309}" sibTransId="{3D5D746F-7C39-4C52-BABE-D1F0DEC88DEC}"/>
    <dgm:cxn modelId="{5C2A0E13-2FEF-4C93-A430-82E0B16450FD}" srcId="{DFB34D3F-A736-4D43-A6FA-2C05175D22F4}" destId="{CE6B67BB-E871-4E61-BCDE-DB2FE36D07D1}" srcOrd="1" destOrd="0" parTransId="{A25B1256-6380-4A92-B2A5-00917CE92C65}" sibTransId="{F912A932-6A80-4C87-AD3E-FA1D315E6892}"/>
    <dgm:cxn modelId="{508445D0-7AC9-4432-87B6-7798376DAA98}" type="presOf" srcId="{CF2FE423-0279-4BA7-8F2C-6E89A1E2AD70}" destId="{A1B98433-3209-4B43-BFFD-905AA1E92B94}" srcOrd="1" destOrd="1" presId="urn:microsoft.com/office/officeart/2005/8/layout/hProcess4"/>
    <dgm:cxn modelId="{04821FC1-F336-402D-98E4-FC43AB172288}" type="presOf" srcId="{6C25BE5F-F795-479F-A30E-EFF1F257B756}" destId="{1D66A3C8-6EA7-4741-AD6F-78BD0FEA5CF9}" srcOrd="0" destOrd="0" presId="urn:microsoft.com/office/officeart/2005/8/layout/hProcess4"/>
    <dgm:cxn modelId="{1082DE82-E76A-4978-9D30-816242523F2D}" type="presOf" srcId="{7DF5A5B6-51A9-453C-B22F-1709B3D98CE2}" destId="{CD011711-7280-4AFC-B19C-E3A08A65FA13}" srcOrd="0" destOrd="0" presId="urn:microsoft.com/office/officeart/2005/8/layout/hProcess4"/>
    <dgm:cxn modelId="{0681FF77-4EF0-4503-A4C9-8874D476A6EE}" srcId="{E0034B07-A2E8-48CF-9E69-3460F99F6083}" destId="{10C93706-2691-4315-924B-63F0D76C5A47}" srcOrd="3" destOrd="0" parTransId="{0BEDF777-B6D0-4DA9-A0B9-62B94C7ACD62}" sibTransId="{08D60F23-5B6A-41EC-AA03-45ED2E3F4354}"/>
    <dgm:cxn modelId="{A012FF05-E79D-48AF-B742-5F00CB8B6FF5}" type="presOf" srcId="{10C93706-2691-4315-924B-63F0D76C5A47}" destId="{A1B98433-3209-4B43-BFFD-905AA1E92B94}" srcOrd="1" destOrd="3" presId="urn:microsoft.com/office/officeart/2005/8/layout/hProcess4"/>
    <dgm:cxn modelId="{601D77FD-29B8-430F-9D20-FAF2520D6795}" type="presOf" srcId="{6A73315C-27FA-4227-A06A-CCFD7E8E401A}" destId="{DF3C5C64-8CC1-4781-9D79-416E1FC00A88}" srcOrd="1" destOrd="1" presId="urn:microsoft.com/office/officeart/2005/8/layout/hProcess4"/>
    <dgm:cxn modelId="{990FAA06-B8D3-43A6-9B63-7DEBB9FA5823}" type="presOf" srcId="{7DF5A5B6-51A9-453C-B22F-1709B3D98CE2}" destId="{6A1A9641-D53B-4CEA-A26D-2D52DC252E1A}" srcOrd="1" destOrd="0" presId="urn:microsoft.com/office/officeart/2005/8/layout/hProcess4"/>
    <dgm:cxn modelId="{AE57B108-15B1-4208-BE60-24211E5F9675}" type="presOf" srcId="{6A73315C-27FA-4227-A06A-CCFD7E8E401A}" destId="{56811EB2-A37D-46E4-B58A-3F443EA3D1A2}" srcOrd="0" destOrd="1" presId="urn:microsoft.com/office/officeart/2005/8/layout/hProcess4"/>
    <dgm:cxn modelId="{1AD157A1-CE23-48C3-B1D2-81543AC655BB}" srcId="{CE6B67BB-E871-4E61-BCDE-DB2FE36D07D1}" destId="{7DF5A5B6-51A9-453C-B22F-1709B3D98CE2}" srcOrd="0" destOrd="0" parTransId="{DBF00934-4A62-45A8-8880-A19978233BB3}" sibTransId="{D9B78E4A-3AFE-4105-9116-0103F00C1D3B}"/>
    <dgm:cxn modelId="{23E406B5-1496-4E6A-BE7C-FD1F3ED3AFDC}" srcId="{6EEEE7DB-8EC3-435F-8DDD-0A64AD352371}" destId="{4B69A9FB-F647-4C17-BC4D-0B1EDBA2BCDD}" srcOrd="0" destOrd="0" parTransId="{3F9B568B-3D83-4828-AA4A-A5BB47C3BE3C}" sibTransId="{EE2BE90B-9DCC-4C88-9886-F2EEA07FDAB6}"/>
    <dgm:cxn modelId="{25F0C459-D608-43FD-A2EE-8E3B0853F152}" srcId="{6EEEE7DB-8EC3-435F-8DDD-0A64AD352371}" destId="{6A84208B-3432-46C1-8B84-D58FB5177034}" srcOrd="2" destOrd="0" parTransId="{7760215D-D8CA-4204-8FD3-96E7F2E4B2A6}" sibTransId="{5F96710F-20CC-489F-8186-D5944F65CEA1}"/>
    <dgm:cxn modelId="{6DA81325-9816-4287-A7DB-E6B253B26EFB}" srcId="{6EEEE7DB-8EC3-435F-8DDD-0A64AD352371}" destId="{1BEC6060-5EF1-42BB-AEAF-2BCDF07BD131}" srcOrd="5" destOrd="0" parTransId="{078DA496-B71C-468B-953E-E1D68D21E6B2}" sibTransId="{C8DED7C9-D136-4B9A-BD47-EE8B63BA2F68}"/>
    <dgm:cxn modelId="{30F9ED5A-DF7E-47DD-B139-19FDFF5FE33A}" type="presOf" srcId="{3E642AB5-20E7-4966-8321-B9EBEB02D35D}" destId="{CDD15FF5-6A52-4885-83AA-9286170C1FD5}" srcOrd="0" destOrd="2" presId="urn:microsoft.com/office/officeart/2005/8/layout/hProcess4"/>
    <dgm:cxn modelId="{AA816319-2DE9-4EAF-B106-1CF4B7DD1568}" type="presOf" srcId="{1E62E5D1-B0A7-431E-850B-06FBE7DE51C9}" destId="{56811EB2-A37D-46E4-B58A-3F443EA3D1A2}" srcOrd="0" destOrd="6" presId="urn:microsoft.com/office/officeart/2005/8/layout/hProcess4"/>
    <dgm:cxn modelId="{D6FD802A-A569-47DB-BCF4-58AECA664A54}" type="presOf" srcId="{4306B565-4ABF-4D88-93CF-C37CF285232E}" destId="{DF3C5C64-8CC1-4781-9D79-416E1FC00A88}" srcOrd="1" destOrd="7" presId="urn:microsoft.com/office/officeart/2005/8/layout/hProcess4"/>
    <dgm:cxn modelId="{9718F89D-B234-4EA5-B8CA-E1DE43BE55A1}" type="presOf" srcId="{42471389-D0C9-462F-85A3-454E8D69F298}" destId="{CDD15FF5-6A52-4885-83AA-9286170C1FD5}" srcOrd="0" destOrd="0" presId="urn:microsoft.com/office/officeart/2005/8/layout/hProcess4"/>
    <dgm:cxn modelId="{19BC62B7-EE95-4A15-AE3A-323AA20CD6C4}" type="presOf" srcId="{BD189609-4102-4CBF-AD2A-A65C15F39913}" destId="{56811EB2-A37D-46E4-B58A-3F443EA3D1A2}" srcOrd="0" destOrd="3" presId="urn:microsoft.com/office/officeart/2005/8/layout/hProcess4"/>
    <dgm:cxn modelId="{89EBDB66-AC34-4A19-BED1-CABC774592A4}" type="presOf" srcId="{E0034B07-A2E8-48CF-9E69-3460F99F6083}" destId="{08B03FA9-F127-4419-8165-52BFFBEA97D6}" srcOrd="0" destOrd="0" presId="urn:microsoft.com/office/officeart/2005/8/layout/hProcess4"/>
    <dgm:cxn modelId="{30AD2446-0976-4CC2-9040-1A28EFE88616}" type="presOf" srcId="{87082A1A-F125-48D3-9ABB-A29FCB2109D9}" destId="{DF3C5C64-8CC1-4781-9D79-416E1FC00A88}" srcOrd="1" destOrd="4" presId="urn:microsoft.com/office/officeart/2005/8/layout/hProcess4"/>
    <dgm:cxn modelId="{AFE57B7E-EF3D-4C15-990D-790F5E26E89B}" type="presOf" srcId="{3E642AB5-20E7-4966-8321-B9EBEB02D35D}" destId="{A1B98433-3209-4B43-BFFD-905AA1E92B94}" srcOrd="1" destOrd="2" presId="urn:microsoft.com/office/officeart/2005/8/layout/hProcess4"/>
    <dgm:cxn modelId="{1FDAC52B-EA24-4D41-BAEB-F48BE96BDB1B}" type="presOf" srcId="{1E62E5D1-B0A7-431E-850B-06FBE7DE51C9}" destId="{DF3C5C64-8CC1-4781-9D79-416E1FC00A88}" srcOrd="1" destOrd="6" presId="urn:microsoft.com/office/officeart/2005/8/layout/hProcess4"/>
    <dgm:cxn modelId="{EB9A30EC-9D63-44BB-B54B-DB7F053D778C}" srcId="{E0034B07-A2E8-48CF-9E69-3460F99F6083}" destId="{42471389-D0C9-462F-85A3-454E8D69F298}" srcOrd="0" destOrd="0" parTransId="{BCE1CD63-D4B5-4982-AEDF-7FAA01987BC9}" sibTransId="{B1AB620D-3D22-4DBC-8312-2B324154E58F}"/>
    <dgm:cxn modelId="{FB67CC6C-CB2C-4C5E-92D4-B23839BE82FE}" type="presOf" srcId="{4B69A9FB-F647-4C17-BC4D-0B1EDBA2BCDD}" destId="{56811EB2-A37D-46E4-B58A-3F443EA3D1A2}" srcOrd="0" destOrd="0" presId="urn:microsoft.com/office/officeart/2005/8/layout/hProcess4"/>
    <dgm:cxn modelId="{D69DED09-3FF8-41D0-8093-288BDDB16578}" srcId="{E0034B07-A2E8-48CF-9E69-3460F99F6083}" destId="{CF2FE423-0279-4BA7-8F2C-6E89A1E2AD70}" srcOrd="1" destOrd="0" parTransId="{4D7706B7-70E8-4747-9145-75EEDE9B5A95}" sibTransId="{F17E1227-0C3B-4911-A422-57B03475DF8E}"/>
    <dgm:cxn modelId="{0606B801-4B40-4FD8-9B3E-C92E2DDCCFBA}" type="presOf" srcId="{FF794966-97F8-45B7-B288-A843F2EF2643}" destId="{6A1A9641-D53B-4CEA-A26D-2D52DC252E1A}" srcOrd="1" destOrd="1" presId="urn:microsoft.com/office/officeart/2005/8/layout/hProcess4"/>
    <dgm:cxn modelId="{8E3DC21F-CF2E-4FD2-89D0-39945F4CA2C4}" type="presOf" srcId="{F912A932-6A80-4C87-AD3E-FA1D315E6892}" destId="{002C4E57-1512-4D44-BBAE-B9953452BA7A}" srcOrd="0" destOrd="0" presId="urn:microsoft.com/office/officeart/2005/8/layout/hProcess4"/>
    <dgm:cxn modelId="{838D1B03-F084-4822-BB49-443990AE51D4}" type="presOf" srcId="{1BEC6060-5EF1-42BB-AEAF-2BCDF07BD131}" destId="{56811EB2-A37D-46E4-B58A-3F443EA3D1A2}" srcOrd="0" destOrd="5" presId="urn:microsoft.com/office/officeart/2005/8/layout/hProcess4"/>
    <dgm:cxn modelId="{AFB18A81-8E42-4276-9165-211C2E8736A1}" type="presOf" srcId="{4306B565-4ABF-4D88-93CF-C37CF285232E}" destId="{56811EB2-A37D-46E4-B58A-3F443EA3D1A2}" srcOrd="0" destOrd="7" presId="urn:microsoft.com/office/officeart/2005/8/layout/hProcess4"/>
    <dgm:cxn modelId="{363C1779-136A-48E6-AD1C-2B3D7B289D0C}" srcId="{6EEEE7DB-8EC3-435F-8DDD-0A64AD352371}" destId="{87082A1A-F125-48D3-9ABB-A29FCB2109D9}" srcOrd="4" destOrd="0" parTransId="{7645FFE6-B375-431E-ABC1-E135038968C8}" sibTransId="{CA1C2F87-B1BE-43C8-90D8-616FB54A728E}"/>
    <dgm:cxn modelId="{9F025A06-641D-4627-BBED-DB7592888799}" type="presOf" srcId="{6A84208B-3432-46C1-8B84-D58FB5177034}" destId="{56811EB2-A37D-46E4-B58A-3F443EA3D1A2}" srcOrd="0" destOrd="2" presId="urn:microsoft.com/office/officeart/2005/8/layout/hProcess4"/>
    <dgm:cxn modelId="{6B182A9C-3AB0-44F9-AEAD-8ECEFD6B593F}" srcId="{6EEEE7DB-8EC3-435F-8DDD-0A64AD352371}" destId="{6A73315C-27FA-4227-A06A-CCFD7E8E401A}" srcOrd="1" destOrd="0" parTransId="{57FBE0CE-1093-4808-B39F-84B5C9E38B33}" sibTransId="{1EC0ACFB-3238-4A4B-B080-D315EF568678}"/>
    <dgm:cxn modelId="{8DD508CA-730E-4CA9-A2BA-56596CF68AB3}" srcId="{E0034B07-A2E8-48CF-9E69-3460F99F6083}" destId="{3E642AB5-20E7-4966-8321-B9EBEB02D35D}" srcOrd="2" destOrd="0" parTransId="{83183A19-14F1-49AE-98B1-D1F56BD2AAE5}" sibTransId="{32A2CA45-AF2A-42B8-9AD5-AB3DDC1D9D01}"/>
    <dgm:cxn modelId="{791D0491-11DB-4894-B91C-3939E5E3A364}" type="presOf" srcId="{1BEC6060-5EF1-42BB-AEAF-2BCDF07BD131}" destId="{DF3C5C64-8CC1-4781-9D79-416E1FC00A88}" srcOrd="1" destOrd="5" presId="urn:microsoft.com/office/officeart/2005/8/layout/hProcess4"/>
    <dgm:cxn modelId="{718CC590-2B4A-4EFF-9475-281CB3ECF66A}" type="presOf" srcId="{87082A1A-F125-48D3-9ABB-A29FCB2109D9}" destId="{56811EB2-A37D-46E4-B58A-3F443EA3D1A2}" srcOrd="0" destOrd="4" presId="urn:microsoft.com/office/officeart/2005/8/layout/hProcess4"/>
    <dgm:cxn modelId="{4E08A216-08BC-4022-86CC-9E9FDB99EE97}" type="presOf" srcId="{CE6B67BB-E871-4E61-BCDE-DB2FE36D07D1}" destId="{909AEBC1-A7ED-459E-BB15-C900AE018C4E}" srcOrd="0" destOrd="0" presId="urn:microsoft.com/office/officeart/2005/8/layout/hProcess4"/>
    <dgm:cxn modelId="{50841207-C8BC-4C78-B205-36D46E45E974}" type="presParOf" srcId="{50E1F292-876A-4FEB-B2CD-544E7EF61D0C}" destId="{2CDE1F8A-9D94-4F6F-9F6C-6064F908A32D}" srcOrd="0" destOrd="0" presId="urn:microsoft.com/office/officeart/2005/8/layout/hProcess4"/>
    <dgm:cxn modelId="{FE6E639F-77F8-42A3-9F54-5642584D48D5}" type="presParOf" srcId="{50E1F292-876A-4FEB-B2CD-544E7EF61D0C}" destId="{64455E12-2FC1-4942-A901-68135BCEA598}" srcOrd="1" destOrd="0" presId="urn:microsoft.com/office/officeart/2005/8/layout/hProcess4"/>
    <dgm:cxn modelId="{C9483648-710A-4B5A-BC65-59F63E6A5257}" type="presParOf" srcId="{50E1F292-876A-4FEB-B2CD-544E7EF61D0C}" destId="{4716AC3C-2B05-4BC8-B5A3-EC661B689086}" srcOrd="2" destOrd="0" presId="urn:microsoft.com/office/officeart/2005/8/layout/hProcess4"/>
    <dgm:cxn modelId="{593778A9-52DA-47DF-85FA-AF7E0FF15DC0}" type="presParOf" srcId="{4716AC3C-2B05-4BC8-B5A3-EC661B689086}" destId="{710EEE40-953B-4CA2-8C51-8374A4E384DA}" srcOrd="0" destOrd="0" presId="urn:microsoft.com/office/officeart/2005/8/layout/hProcess4"/>
    <dgm:cxn modelId="{530B4FD6-AE0C-4021-8250-AFB5FBBFD29C}" type="presParOf" srcId="{710EEE40-953B-4CA2-8C51-8374A4E384DA}" destId="{8B8E32A0-7B48-4735-B8E5-55EFB259C904}" srcOrd="0" destOrd="0" presId="urn:microsoft.com/office/officeart/2005/8/layout/hProcess4"/>
    <dgm:cxn modelId="{78FE55DC-81B7-4417-A96C-41ED23C9CC88}" type="presParOf" srcId="{710EEE40-953B-4CA2-8C51-8374A4E384DA}" destId="{CDD15FF5-6A52-4885-83AA-9286170C1FD5}" srcOrd="1" destOrd="0" presId="urn:microsoft.com/office/officeart/2005/8/layout/hProcess4"/>
    <dgm:cxn modelId="{A0B1ADC7-36AB-4E32-937D-CD43534A31AA}" type="presParOf" srcId="{710EEE40-953B-4CA2-8C51-8374A4E384DA}" destId="{A1B98433-3209-4B43-BFFD-905AA1E92B94}" srcOrd="2" destOrd="0" presId="urn:microsoft.com/office/officeart/2005/8/layout/hProcess4"/>
    <dgm:cxn modelId="{4846A8EC-DC7B-4E1D-94C3-6098F700A246}" type="presParOf" srcId="{710EEE40-953B-4CA2-8C51-8374A4E384DA}" destId="{08B03FA9-F127-4419-8165-52BFFBEA97D6}" srcOrd="3" destOrd="0" presId="urn:microsoft.com/office/officeart/2005/8/layout/hProcess4"/>
    <dgm:cxn modelId="{E7A18FE9-727E-4F10-93EF-21E577050D4A}" type="presParOf" srcId="{710EEE40-953B-4CA2-8C51-8374A4E384DA}" destId="{97AF7428-6EFE-4CB9-AB15-71539B0C515B}" srcOrd="4" destOrd="0" presId="urn:microsoft.com/office/officeart/2005/8/layout/hProcess4"/>
    <dgm:cxn modelId="{DF0F9455-2295-41B2-87FF-23A67F146EA0}" type="presParOf" srcId="{4716AC3C-2B05-4BC8-B5A3-EC661B689086}" destId="{1D66A3C8-6EA7-4741-AD6F-78BD0FEA5CF9}" srcOrd="1" destOrd="0" presId="urn:microsoft.com/office/officeart/2005/8/layout/hProcess4"/>
    <dgm:cxn modelId="{15667B6F-CB61-4B82-A884-7E5CD46A7599}" type="presParOf" srcId="{4716AC3C-2B05-4BC8-B5A3-EC661B689086}" destId="{CB097BAD-E37A-4E23-9F03-B31DCFD9C6A1}" srcOrd="2" destOrd="0" presId="urn:microsoft.com/office/officeart/2005/8/layout/hProcess4"/>
    <dgm:cxn modelId="{E064B860-1589-4302-9711-ECF4A7065962}" type="presParOf" srcId="{CB097BAD-E37A-4E23-9F03-B31DCFD9C6A1}" destId="{BDBF130A-5BA7-4199-8E5E-63E284BC55B8}" srcOrd="0" destOrd="0" presId="urn:microsoft.com/office/officeart/2005/8/layout/hProcess4"/>
    <dgm:cxn modelId="{D19514E7-93C0-4FDE-B0DA-74E2A437FD9B}" type="presParOf" srcId="{CB097BAD-E37A-4E23-9F03-B31DCFD9C6A1}" destId="{CD011711-7280-4AFC-B19C-E3A08A65FA13}" srcOrd="1" destOrd="0" presId="urn:microsoft.com/office/officeart/2005/8/layout/hProcess4"/>
    <dgm:cxn modelId="{5E4B73D9-3AEF-4429-BF8A-88197BC67E90}" type="presParOf" srcId="{CB097BAD-E37A-4E23-9F03-B31DCFD9C6A1}" destId="{6A1A9641-D53B-4CEA-A26D-2D52DC252E1A}" srcOrd="2" destOrd="0" presId="urn:microsoft.com/office/officeart/2005/8/layout/hProcess4"/>
    <dgm:cxn modelId="{FA930957-1FB1-413E-A394-C721638D2A54}" type="presParOf" srcId="{CB097BAD-E37A-4E23-9F03-B31DCFD9C6A1}" destId="{909AEBC1-A7ED-459E-BB15-C900AE018C4E}" srcOrd="3" destOrd="0" presId="urn:microsoft.com/office/officeart/2005/8/layout/hProcess4"/>
    <dgm:cxn modelId="{0DF3E0F7-CB85-418C-84E4-71B4C5C82B2D}" type="presParOf" srcId="{CB097BAD-E37A-4E23-9F03-B31DCFD9C6A1}" destId="{1EE19A07-2907-4E93-BE4F-DD53B0F7F42A}" srcOrd="4" destOrd="0" presId="urn:microsoft.com/office/officeart/2005/8/layout/hProcess4"/>
    <dgm:cxn modelId="{2616BA2D-2E33-4075-A798-7ED7CB062BB5}" type="presParOf" srcId="{4716AC3C-2B05-4BC8-B5A3-EC661B689086}" destId="{002C4E57-1512-4D44-BBAE-B9953452BA7A}" srcOrd="3" destOrd="0" presId="urn:microsoft.com/office/officeart/2005/8/layout/hProcess4"/>
    <dgm:cxn modelId="{9ED8302E-9CB6-47CD-834B-3B0B920D541B}" type="presParOf" srcId="{4716AC3C-2B05-4BC8-B5A3-EC661B689086}" destId="{D0B33EC4-DD31-4C81-820F-9067EEEFA5B7}" srcOrd="4" destOrd="0" presId="urn:microsoft.com/office/officeart/2005/8/layout/hProcess4"/>
    <dgm:cxn modelId="{328A735B-BA1E-40BD-83AB-C9CA5A9046EC}" type="presParOf" srcId="{D0B33EC4-DD31-4C81-820F-9067EEEFA5B7}" destId="{CEF17FEE-6BEF-4CF6-93F5-B111E5C07F35}" srcOrd="0" destOrd="0" presId="urn:microsoft.com/office/officeart/2005/8/layout/hProcess4"/>
    <dgm:cxn modelId="{A132E49D-D83D-4135-AC5C-4201A6B09E61}" type="presParOf" srcId="{D0B33EC4-DD31-4C81-820F-9067EEEFA5B7}" destId="{56811EB2-A37D-46E4-B58A-3F443EA3D1A2}" srcOrd="1" destOrd="0" presId="urn:microsoft.com/office/officeart/2005/8/layout/hProcess4"/>
    <dgm:cxn modelId="{4A013E2B-B1C4-468B-B0C8-B0579077D207}" type="presParOf" srcId="{D0B33EC4-DD31-4C81-820F-9067EEEFA5B7}" destId="{DF3C5C64-8CC1-4781-9D79-416E1FC00A88}" srcOrd="2" destOrd="0" presId="urn:microsoft.com/office/officeart/2005/8/layout/hProcess4"/>
    <dgm:cxn modelId="{860A3C2A-1A78-42A6-98F1-B0D8966C39B4}" type="presParOf" srcId="{D0B33EC4-DD31-4C81-820F-9067EEEFA5B7}" destId="{A81A5277-9CB0-4196-B0D0-DE8B9279764A}" srcOrd="3" destOrd="0" presId="urn:microsoft.com/office/officeart/2005/8/layout/hProcess4"/>
    <dgm:cxn modelId="{9BCBD3FB-382C-49E3-B7BA-150B5A20ADF1}" type="presParOf" srcId="{D0B33EC4-DD31-4C81-820F-9067EEEFA5B7}" destId="{C57A1ECA-E830-4E8D-AC72-37190EA59C7F}" srcOrd="4" destOrd="0" presId="urn:microsoft.com/office/officeart/2005/8/layout/hProcess4"/>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86C208-481F-471C-8410-AF8327209A42}" type="doc">
      <dgm:prSet loTypeId="urn:microsoft.com/office/officeart/2005/8/layout/hProcess9" loCatId="process" qsTypeId="urn:microsoft.com/office/officeart/2005/8/quickstyle/simple1" qsCatId="simple" csTypeId="urn:microsoft.com/office/officeart/2005/8/colors/accent1_2" csCatId="accent1" phldr="1"/>
      <dgm:spPr/>
    </dgm:pt>
    <dgm:pt modelId="{A55954C5-58E3-4A96-AAB5-0FEE2B43DA95}">
      <dgm:prSet phldrT="[Text]" custT="1"/>
      <dgm:spPr>
        <a:solidFill>
          <a:srgbClr val="33993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ZA" sz="1800" kern="0" dirty="0" smtClean="0">
            <a:solidFill>
              <a:srgbClr val="000000"/>
            </a:solidFill>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lang="en-ZA" sz="1800" kern="0" dirty="0" smtClean="0">
              <a:solidFill>
                <a:srgbClr val="000000"/>
              </a:solidFill>
              <a:latin typeface="+mn-lt"/>
            </a:rPr>
            <a:t>Gazette calling for Public Comments to be issued by end November 2017</a:t>
          </a:r>
        </a:p>
        <a:p>
          <a:pPr defTabSz="1911350">
            <a:lnSpc>
              <a:spcPct val="90000"/>
            </a:lnSpc>
            <a:spcAft>
              <a:spcPct val="35000"/>
            </a:spcAft>
          </a:pPr>
          <a:endParaRPr lang="en-ZA" dirty="0"/>
        </a:p>
      </dgm:t>
    </dgm:pt>
    <dgm:pt modelId="{43A4C28D-DA06-47AA-AD1C-FBA1EE4490E9}" type="parTrans" cxnId="{B5954C01-DF69-4BD2-9CD2-E7E88707664E}">
      <dgm:prSet/>
      <dgm:spPr/>
      <dgm:t>
        <a:bodyPr/>
        <a:lstStyle/>
        <a:p>
          <a:endParaRPr lang="en-ZA"/>
        </a:p>
      </dgm:t>
    </dgm:pt>
    <dgm:pt modelId="{A72998CB-8717-4E2C-A477-6896AFCC9CB1}" type="sibTrans" cxnId="{B5954C01-DF69-4BD2-9CD2-E7E88707664E}">
      <dgm:prSet/>
      <dgm:spPr/>
      <dgm:t>
        <a:bodyPr/>
        <a:lstStyle/>
        <a:p>
          <a:endParaRPr lang="en-ZA"/>
        </a:p>
      </dgm:t>
    </dgm:pt>
    <dgm:pt modelId="{379BC79E-039E-4625-BEAC-23A11662D0EC}">
      <dgm:prSet phldrT="[Text]" custT="1"/>
      <dgm:spPr>
        <a:solidFill>
          <a:srgbClr val="33993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ZA" sz="1800" kern="0" dirty="0" smtClean="0">
              <a:solidFill>
                <a:srgbClr val="000000"/>
              </a:solidFill>
              <a:latin typeface="+mn-lt"/>
            </a:rPr>
            <a:t>Ministerial Approval of the NSDP – </a:t>
          </a:r>
          <a:br>
            <a:rPr lang="en-ZA" sz="1800" kern="0" dirty="0" smtClean="0">
              <a:solidFill>
                <a:srgbClr val="000000"/>
              </a:solidFill>
              <a:latin typeface="+mn-lt"/>
            </a:rPr>
          </a:br>
          <a:r>
            <a:rPr lang="en-ZA" sz="1800" kern="0" dirty="0" smtClean="0">
              <a:solidFill>
                <a:srgbClr val="000000"/>
              </a:solidFill>
              <a:latin typeface="+mn-lt"/>
            </a:rPr>
            <a:t>31 March 2017</a:t>
          </a:r>
        </a:p>
        <a:p>
          <a:pPr defTabSz="1911350">
            <a:lnSpc>
              <a:spcPct val="90000"/>
            </a:lnSpc>
            <a:spcAft>
              <a:spcPct val="35000"/>
            </a:spcAft>
          </a:pPr>
          <a:endParaRPr lang="en-ZA" dirty="0"/>
        </a:p>
      </dgm:t>
    </dgm:pt>
    <dgm:pt modelId="{BEB019D3-7ABA-4562-9DE1-9E44B15A71EE}" type="parTrans" cxnId="{D3D09CA2-DCAC-4821-AE68-06898C8518B0}">
      <dgm:prSet/>
      <dgm:spPr/>
      <dgm:t>
        <a:bodyPr/>
        <a:lstStyle/>
        <a:p>
          <a:endParaRPr lang="en-ZA"/>
        </a:p>
      </dgm:t>
    </dgm:pt>
    <dgm:pt modelId="{9BBECD5F-2DA0-49F8-92DD-064D4AD885EF}" type="sibTrans" cxnId="{D3D09CA2-DCAC-4821-AE68-06898C8518B0}">
      <dgm:prSet/>
      <dgm:spPr/>
      <dgm:t>
        <a:bodyPr/>
        <a:lstStyle/>
        <a:p>
          <a:endParaRPr lang="en-ZA"/>
        </a:p>
      </dgm:t>
    </dgm:pt>
    <dgm:pt modelId="{D32B3EC9-B132-40C4-91AC-2F9D24D1B834}">
      <dgm:prSet phldrT="[Text]" custT="1"/>
      <dgm:spPr>
        <a:solidFill>
          <a:srgbClr val="33993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ZA" sz="1600" kern="0" dirty="0" smtClean="0">
            <a:solidFill>
              <a:srgbClr val="000000"/>
            </a:solidFill>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lang="en-ZA" sz="1650" kern="0" dirty="0" smtClean="0">
              <a:solidFill>
                <a:srgbClr val="000000"/>
              </a:solidFill>
              <a:latin typeface="+mn-lt"/>
            </a:rPr>
            <a:t>Gazetting of the NSDP and commence with development of phased-in implementation plan/s – including legislative reviews, engagements and consultation on the NSDS drafting, research and business case  etc – 1 April 2018.</a:t>
          </a:r>
        </a:p>
        <a:p>
          <a:pPr defTabSz="1911350">
            <a:lnSpc>
              <a:spcPct val="90000"/>
            </a:lnSpc>
            <a:spcAft>
              <a:spcPct val="35000"/>
            </a:spcAft>
          </a:pPr>
          <a:endParaRPr lang="en-ZA" sz="1600" dirty="0"/>
        </a:p>
      </dgm:t>
    </dgm:pt>
    <dgm:pt modelId="{251BE4E8-D319-4686-8FF9-6A01144643D0}" type="parTrans" cxnId="{65E63ACF-AC28-4E19-9D06-E3AFE9961417}">
      <dgm:prSet/>
      <dgm:spPr/>
      <dgm:t>
        <a:bodyPr/>
        <a:lstStyle/>
        <a:p>
          <a:endParaRPr lang="en-ZA"/>
        </a:p>
      </dgm:t>
    </dgm:pt>
    <dgm:pt modelId="{C68EE796-C357-4F61-87D1-28B8302F1C65}" type="sibTrans" cxnId="{65E63ACF-AC28-4E19-9D06-E3AFE9961417}">
      <dgm:prSet/>
      <dgm:spPr/>
      <dgm:t>
        <a:bodyPr/>
        <a:lstStyle/>
        <a:p>
          <a:endParaRPr lang="en-ZA"/>
        </a:p>
      </dgm:t>
    </dgm:pt>
    <dgm:pt modelId="{B3B1F403-E773-4FE4-9306-F41007455415}" type="pres">
      <dgm:prSet presAssocID="{EA86C208-481F-471C-8410-AF8327209A42}" presName="CompostProcess" presStyleCnt="0">
        <dgm:presLayoutVars>
          <dgm:dir/>
          <dgm:resizeHandles val="exact"/>
        </dgm:presLayoutVars>
      </dgm:prSet>
      <dgm:spPr/>
    </dgm:pt>
    <dgm:pt modelId="{3833281F-CA0B-403E-B3C5-3B0ACA191F6A}" type="pres">
      <dgm:prSet presAssocID="{EA86C208-481F-471C-8410-AF8327209A42}" presName="arrow" presStyleLbl="bgShp" presStyleIdx="0" presStyleCnt="1" custLinFactNeighborX="-4169" custLinFactNeighborY="415"/>
      <dgm:spPr>
        <a:solidFill>
          <a:srgbClr val="FF6600"/>
        </a:solidFill>
      </dgm:spPr>
    </dgm:pt>
    <dgm:pt modelId="{01D21AED-2C27-4B7F-AA73-DB9FC307D0BD}" type="pres">
      <dgm:prSet presAssocID="{EA86C208-481F-471C-8410-AF8327209A42}" presName="linearProcess" presStyleCnt="0"/>
      <dgm:spPr/>
    </dgm:pt>
    <dgm:pt modelId="{61C5776A-0E20-4ED8-9029-CA8C611A4F51}" type="pres">
      <dgm:prSet presAssocID="{A55954C5-58E3-4A96-AAB5-0FEE2B43DA95}" presName="textNode" presStyleLbl="node1" presStyleIdx="0" presStyleCnt="3">
        <dgm:presLayoutVars>
          <dgm:bulletEnabled val="1"/>
        </dgm:presLayoutVars>
      </dgm:prSet>
      <dgm:spPr/>
      <dgm:t>
        <a:bodyPr/>
        <a:lstStyle/>
        <a:p>
          <a:endParaRPr lang="en-ZA"/>
        </a:p>
      </dgm:t>
    </dgm:pt>
    <dgm:pt modelId="{C7F1583D-74EC-4C68-8DE5-2CE0E6E5AFED}" type="pres">
      <dgm:prSet presAssocID="{A72998CB-8717-4E2C-A477-6896AFCC9CB1}" presName="sibTrans" presStyleCnt="0"/>
      <dgm:spPr/>
    </dgm:pt>
    <dgm:pt modelId="{1BC3FD60-6C87-4E89-956F-1FF2CD3144B0}" type="pres">
      <dgm:prSet presAssocID="{379BC79E-039E-4625-BEAC-23A11662D0EC}" presName="textNode" presStyleLbl="node1" presStyleIdx="1" presStyleCnt="3" custLinFactNeighborX="-9640" custLinFactNeighborY="-633">
        <dgm:presLayoutVars>
          <dgm:bulletEnabled val="1"/>
        </dgm:presLayoutVars>
      </dgm:prSet>
      <dgm:spPr/>
      <dgm:t>
        <a:bodyPr/>
        <a:lstStyle/>
        <a:p>
          <a:endParaRPr lang="en-ZA"/>
        </a:p>
      </dgm:t>
    </dgm:pt>
    <dgm:pt modelId="{EE7494B6-8F52-45DD-9A0A-302112F43223}" type="pres">
      <dgm:prSet presAssocID="{9BBECD5F-2DA0-49F8-92DD-064D4AD885EF}" presName="sibTrans" presStyleCnt="0"/>
      <dgm:spPr/>
    </dgm:pt>
    <dgm:pt modelId="{29A98067-66ED-4066-9869-38E2C89D42A2}" type="pres">
      <dgm:prSet presAssocID="{D32B3EC9-B132-40C4-91AC-2F9D24D1B834}" presName="textNode" presStyleLbl="node1" presStyleIdx="2" presStyleCnt="3" custScaleY="202532">
        <dgm:presLayoutVars>
          <dgm:bulletEnabled val="1"/>
        </dgm:presLayoutVars>
      </dgm:prSet>
      <dgm:spPr/>
      <dgm:t>
        <a:bodyPr/>
        <a:lstStyle/>
        <a:p>
          <a:endParaRPr lang="en-ZA"/>
        </a:p>
      </dgm:t>
    </dgm:pt>
  </dgm:ptLst>
  <dgm:cxnLst>
    <dgm:cxn modelId="{65E63ACF-AC28-4E19-9D06-E3AFE9961417}" srcId="{EA86C208-481F-471C-8410-AF8327209A42}" destId="{D32B3EC9-B132-40C4-91AC-2F9D24D1B834}" srcOrd="2" destOrd="0" parTransId="{251BE4E8-D319-4686-8FF9-6A01144643D0}" sibTransId="{C68EE796-C357-4F61-87D1-28B8302F1C65}"/>
    <dgm:cxn modelId="{77B3EC0F-E17C-4166-829C-77AC1403599A}" type="presOf" srcId="{EA86C208-481F-471C-8410-AF8327209A42}" destId="{B3B1F403-E773-4FE4-9306-F41007455415}" srcOrd="0" destOrd="0" presId="urn:microsoft.com/office/officeart/2005/8/layout/hProcess9"/>
    <dgm:cxn modelId="{F25AD3F1-EC1F-4FD1-8422-924FAE838758}" type="presOf" srcId="{D32B3EC9-B132-40C4-91AC-2F9D24D1B834}" destId="{29A98067-66ED-4066-9869-38E2C89D42A2}" srcOrd="0" destOrd="0" presId="urn:microsoft.com/office/officeart/2005/8/layout/hProcess9"/>
    <dgm:cxn modelId="{D3D09CA2-DCAC-4821-AE68-06898C8518B0}" srcId="{EA86C208-481F-471C-8410-AF8327209A42}" destId="{379BC79E-039E-4625-BEAC-23A11662D0EC}" srcOrd="1" destOrd="0" parTransId="{BEB019D3-7ABA-4562-9DE1-9E44B15A71EE}" sibTransId="{9BBECD5F-2DA0-49F8-92DD-064D4AD885EF}"/>
    <dgm:cxn modelId="{B5954C01-DF69-4BD2-9CD2-E7E88707664E}" srcId="{EA86C208-481F-471C-8410-AF8327209A42}" destId="{A55954C5-58E3-4A96-AAB5-0FEE2B43DA95}" srcOrd="0" destOrd="0" parTransId="{43A4C28D-DA06-47AA-AD1C-FBA1EE4490E9}" sibTransId="{A72998CB-8717-4E2C-A477-6896AFCC9CB1}"/>
    <dgm:cxn modelId="{30D94A45-36F9-40C0-BB1B-99F2957CFA69}" type="presOf" srcId="{A55954C5-58E3-4A96-AAB5-0FEE2B43DA95}" destId="{61C5776A-0E20-4ED8-9029-CA8C611A4F51}" srcOrd="0" destOrd="0" presId="urn:microsoft.com/office/officeart/2005/8/layout/hProcess9"/>
    <dgm:cxn modelId="{4D4D09D5-6332-47FA-AC5F-C64FB2660E70}" type="presOf" srcId="{379BC79E-039E-4625-BEAC-23A11662D0EC}" destId="{1BC3FD60-6C87-4E89-956F-1FF2CD3144B0}" srcOrd="0" destOrd="0" presId="urn:microsoft.com/office/officeart/2005/8/layout/hProcess9"/>
    <dgm:cxn modelId="{456EF9FD-876A-4C87-852F-9085E79CF73B}" type="presParOf" srcId="{B3B1F403-E773-4FE4-9306-F41007455415}" destId="{3833281F-CA0B-403E-B3C5-3B0ACA191F6A}" srcOrd="0" destOrd="0" presId="urn:microsoft.com/office/officeart/2005/8/layout/hProcess9"/>
    <dgm:cxn modelId="{B981A751-C218-47DE-9B20-6466403B6E12}" type="presParOf" srcId="{B3B1F403-E773-4FE4-9306-F41007455415}" destId="{01D21AED-2C27-4B7F-AA73-DB9FC307D0BD}" srcOrd="1" destOrd="0" presId="urn:microsoft.com/office/officeart/2005/8/layout/hProcess9"/>
    <dgm:cxn modelId="{A760B8D3-47DE-41E2-A4A7-6F7EA1292DF0}" type="presParOf" srcId="{01D21AED-2C27-4B7F-AA73-DB9FC307D0BD}" destId="{61C5776A-0E20-4ED8-9029-CA8C611A4F51}" srcOrd="0" destOrd="0" presId="urn:microsoft.com/office/officeart/2005/8/layout/hProcess9"/>
    <dgm:cxn modelId="{E000B6FA-13E4-49C6-8A50-2D794554E7D5}" type="presParOf" srcId="{01D21AED-2C27-4B7F-AA73-DB9FC307D0BD}" destId="{C7F1583D-74EC-4C68-8DE5-2CE0E6E5AFED}" srcOrd="1" destOrd="0" presId="urn:microsoft.com/office/officeart/2005/8/layout/hProcess9"/>
    <dgm:cxn modelId="{733A145F-7F32-45AC-A77F-31EAA4938DD3}" type="presParOf" srcId="{01D21AED-2C27-4B7F-AA73-DB9FC307D0BD}" destId="{1BC3FD60-6C87-4E89-956F-1FF2CD3144B0}" srcOrd="2" destOrd="0" presId="urn:microsoft.com/office/officeart/2005/8/layout/hProcess9"/>
    <dgm:cxn modelId="{7CABEFA3-2EDE-4C4C-9B5B-D55C2C7A54A1}" type="presParOf" srcId="{01D21AED-2C27-4B7F-AA73-DB9FC307D0BD}" destId="{EE7494B6-8F52-45DD-9A0A-302112F43223}" srcOrd="3" destOrd="0" presId="urn:microsoft.com/office/officeart/2005/8/layout/hProcess9"/>
    <dgm:cxn modelId="{BECC2092-3EC3-492F-AC79-0A9A1382203D}" type="presParOf" srcId="{01D21AED-2C27-4B7F-AA73-DB9FC307D0BD}" destId="{29A98067-66ED-4066-9869-38E2C89D42A2}"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D579B4-6EF5-47E4-8A80-E912758411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ZA"/>
        </a:p>
      </dgm:t>
    </dgm:pt>
    <dgm:pt modelId="{158467EA-3EC8-4F58-AC06-46008FF7E7A1}">
      <dgm:prSet phldrT="[Text]"/>
      <dgm:spPr>
        <a:solidFill>
          <a:srgbClr val="339933"/>
        </a:solidFill>
        <a:ln>
          <a:solidFill>
            <a:schemeClr val="tx1"/>
          </a:solidFill>
        </a:ln>
      </dgm:spPr>
      <dgm:t>
        <a:bodyPr/>
        <a:lstStyle/>
        <a:p>
          <a:r>
            <a:rPr lang="en-ZA" dirty="0" smtClean="0"/>
            <a:t>Principle 1:Towards an integrated post-school system</a:t>
          </a:r>
          <a:endParaRPr lang="en-ZA" dirty="0"/>
        </a:p>
      </dgm:t>
    </dgm:pt>
    <dgm:pt modelId="{FECFC956-68E5-4B23-B2B9-44E24650A318}" type="parTrans" cxnId="{45483A83-009A-4165-A184-477E19B6F375}">
      <dgm:prSet/>
      <dgm:spPr/>
      <dgm:t>
        <a:bodyPr/>
        <a:lstStyle/>
        <a:p>
          <a:endParaRPr lang="en-ZA"/>
        </a:p>
      </dgm:t>
    </dgm:pt>
    <dgm:pt modelId="{7DE89BD1-26C4-41C5-8979-389BC66A7A09}" type="sibTrans" cxnId="{45483A83-009A-4165-A184-477E19B6F375}">
      <dgm:prSet/>
      <dgm:spPr/>
      <dgm:t>
        <a:bodyPr/>
        <a:lstStyle/>
        <a:p>
          <a:endParaRPr lang="en-ZA"/>
        </a:p>
      </dgm:t>
    </dgm:pt>
    <dgm:pt modelId="{B32DD92B-ECD6-4FFF-9CD8-BEA9B83D0B97}">
      <dgm:prSet phldrT="[Text]"/>
      <dgm:spPr>
        <a:noFill/>
        <a:ln>
          <a:solidFill>
            <a:schemeClr val="tx1">
              <a:alpha val="90000"/>
            </a:schemeClr>
          </a:solidFill>
        </a:ln>
      </dgm:spPr>
      <dgm:t>
        <a:bodyPr/>
        <a:lstStyle/>
        <a:p>
          <a:pPr algn="l">
            <a:spcAft>
              <a:spcPts val="1000"/>
            </a:spcAft>
          </a:pPr>
          <a:r>
            <a:rPr lang="en-ZA" dirty="0" smtClean="0"/>
            <a:t>Focus on greater levels of integration and coordination of the planning, funding, monitoring and evaluation of the system. </a:t>
          </a:r>
          <a:endParaRPr lang="en-ZA" dirty="0"/>
        </a:p>
      </dgm:t>
    </dgm:pt>
    <dgm:pt modelId="{18AFA5F0-BD0A-43E7-9069-D0D7F1151F8A}" type="parTrans" cxnId="{3E3D755F-2EE9-4590-BFBA-32E7F56A80ED}">
      <dgm:prSet/>
      <dgm:spPr/>
      <dgm:t>
        <a:bodyPr/>
        <a:lstStyle/>
        <a:p>
          <a:endParaRPr lang="en-ZA"/>
        </a:p>
      </dgm:t>
    </dgm:pt>
    <dgm:pt modelId="{3AE8A875-FEC9-4AEA-BDAF-2646DCDD9CBF}" type="sibTrans" cxnId="{3E3D755F-2EE9-4590-BFBA-32E7F56A80ED}">
      <dgm:prSet/>
      <dgm:spPr/>
      <dgm:t>
        <a:bodyPr/>
        <a:lstStyle/>
        <a:p>
          <a:endParaRPr lang="en-ZA"/>
        </a:p>
      </dgm:t>
    </dgm:pt>
    <dgm:pt modelId="{0F9CD7B3-0954-4945-94F7-CCB78B82FF12}">
      <dgm:prSet phldrT="[Text]"/>
      <dgm:spPr>
        <a:solidFill>
          <a:srgbClr val="339933"/>
        </a:solidFill>
        <a:ln>
          <a:solidFill>
            <a:schemeClr val="tx1"/>
          </a:solidFill>
        </a:ln>
      </dgm:spPr>
      <dgm:t>
        <a:bodyPr/>
        <a:lstStyle/>
        <a:p>
          <a:r>
            <a:rPr lang="en-ZA" dirty="0" smtClean="0"/>
            <a:t>Principle 2: Locating the post-schooling system within a wider context</a:t>
          </a:r>
          <a:endParaRPr lang="en-ZA" dirty="0"/>
        </a:p>
      </dgm:t>
    </dgm:pt>
    <dgm:pt modelId="{7A692526-01EA-4199-A18B-3F466312ADBF}" type="parTrans" cxnId="{FB58FB3F-A882-4366-9A0E-1990DC088AB6}">
      <dgm:prSet/>
      <dgm:spPr/>
      <dgm:t>
        <a:bodyPr/>
        <a:lstStyle/>
        <a:p>
          <a:endParaRPr lang="en-ZA"/>
        </a:p>
      </dgm:t>
    </dgm:pt>
    <dgm:pt modelId="{15EF65DD-961E-462A-A5D3-AAE763D9B4D5}" type="sibTrans" cxnId="{FB58FB3F-A882-4366-9A0E-1990DC088AB6}">
      <dgm:prSet/>
      <dgm:spPr/>
      <dgm:t>
        <a:bodyPr/>
        <a:lstStyle/>
        <a:p>
          <a:endParaRPr lang="en-ZA"/>
        </a:p>
      </dgm:t>
    </dgm:pt>
    <dgm:pt modelId="{EE85A1EB-A339-4B3B-A352-2CFF2A8FCB9E}">
      <dgm:prSet phldrT="[Text]"/>
      <dgm:spPr>
        <a:noFill/>
        <a:ln>
          <a:solidFill>
            <a:schemeClr val="tx1">
              <a:alpha val="90000"/>
            </a:schemeClr>
          </a:solidFill>
        </a:ln>
      </dgm:spPr>
      <dgm:t>
        <a:bodyPr/>
        <a:lstStyle/>
        <a:p>
          <a:pPr algn="l">
            <a:spcAft>
              <a:spcPts val="1200"/>
            </a:spcAft>
          </a:pPr>
          <a:r>
            <a:rPr lang="en-ZA" dirty="0" smtClean="0"/>
            <a:t>The White Paper sets out a vision of a transformed post-school education and training system, which is expanded, equitable, diverse and integral to government’s policies and contribute to the development of the economic, social and cultural life of our country.  </a:t>
          </a:r>
          <a:endParaRPr lang="en-ZA" dirty="0"/>
        </a:p>
      </dgm:t>
    </dgm:pt>
    <dgm:pt modelId="{E249FED7-244A-4441-894E-F308D88B2C14}" type="parTrans" cxnId="{E0AAB6DC-72E1-4969-BCA7-FF4E2A546C2A}">
      <dgm:prSet/>
      <dgm:spPr/>
      <dgm:t>
        <a:bodyPr/>
        <a:lstStyle/>
        <a:p>
          <a:endParaRPr lang="en-ZA"/>
        </a:p>
      </dgm:t>
    </dgm:pt>
    <dgm:pt modelId="{8DD7EBF0-B516-434E-876F-DA35260A5626}" type="sibTrans" cxnId="{E0AAB6DC-72E1-4969-BCA7-FF4E2A546C2A}">
      <dgm:prSet/>
      <dgm:spPr/>
      <dgm:t>
        <a:bodyPr/>
        <a:lstStyle/>
        <a:p>
          <a:endParaRPr lang="en-ZA"/>
        </a:p>
      </dgm:t>
    </dgm:pt>
    <dgm:pt modelId="{612F9F46-9958-4FB0-87CD-D8D07758F9A3}">
      <dgm:prSet/>
      <dgm:spPr>
        <a:noFill/>
        <a:ln>
          <a:solidFill>
            <a:schemeClr val="tx1">
              <a:alpha val="90000"/>
            </a:schemeClr>
          </a:solidFill>
        </a:ln>
      </dgm:spPr>
      <dgm:t>
        <a:bodyPr/>
        <a:lstStyle/>
        <a:p>
          <a:pPr algn="l">
            <a:spcAft>
              <a:spcPts val="1200"/>
            </a:spcAft>
          </a:pPr>
          <a:r>
            <a:rPr lang="en-ZA" dirty="0" smtClean="0"/>
            <a:t>This speaks directly to the Vision 2030 and the youth focus of the National Development Plan.</a:t>
          </a:r>
          <a:endParaRPr lang="en-ZA" dirty="0"/>
        </a:p>
      </dgm:t>
    </dgm:pt>
    <dgm:pt modelId="{3BB7D60C-C4DC-4880-9A4D-89B0D46A0D2A}" type="parTrans" cxnId="{E0E34AFB-3D0C-48F4-AC06-03C51ACD0E3E}">
      <dgm:prSet/>
      <dgm:spPr/>
      <dgm:t>
        <a:bodyPr/>
        <a:lstStyle/>
        <a:p>
          <a:endParaRPr lang="en-ZA"/>
        </a:p>
      </dgm:t>
    </dgm:pt>
    <dgm:pt modelId="{640A1C87-FF41-4373-BB5C-6B80321FD762}" type="sibTrans" cxnId="{E0E34AFB-3D0C-48F4-AC06-03C51ACD0E3E}">
      <dgm:prSet/>
      <dgm:spPr/>
      <dgm:t>
        <a:bodyPr/>
        <a:lstStyle/>
        <a:p>
          <a:endParaRPr lang="en-ZA"/>
        </a:p>
      </dgm:t>
    </dgm:pt>
    <dgm:pt modelId="{3B0C62EC-8230-4810-AEFF-FE0F3920DD78}">
      <dgm:prSet/>
      <dgm:spPr>
        <a:noFill/>
        <a:ln>
          <a:solidFill>
            <a:schemeClr val="tx1">
              <a:alpha val="90000"/>
            </a:schemeClr>
          </a:solidFill>
        </a:ln>
      </dgm:spPr>
      <dgm:t>
        <a:bodyPr/>
        <a:lstStyle/>
        <a:p>
          <a:pPr algn="l">
            <a:spcAft>
              <a:spcPts val="1000"/>
            </a:spcAft>
          </a:pPr>
          <a:r>
            <a:rPr lang="en-ZA" dirty="0" smtClean="0"/>
            <a:t>These changes are intended to improve the quality, quantity and relevance of post-school education and training system in South Africa.</a:t>
          </a:r>
          <a:endParaRPr lang="en-ZA" dirty="0"/>
        </a:p>
      </dgm:t>
    </dgm:pt>
    <dgm:pt modelId="{6C58A826-8D71-4143-944C-598E124C8481}" type="sibTrans" cxnId="{372AB2EB-9B16-4567-AB00-4598EBB9E0E6}">
      <dgm:prSet/>
      <dgm:spPr/>
      <dgm:t>
        <a:bodyPr/>
        <a:lstStyle/>
        <a:p>
          <a:endParaRPr lang="en-ZA"/>
        </a:p>
      </dgm:t>
    </dgm:pt>
    <dgm:pt modelId="{5F097F15-FD49-427B-B495-40659E5F4A46}" type="parTrans" cxnId="{372AB2EB-9B16-4567-AB00-4598EBB9E0E6}">
      <dgm:prSet/>
      <dgm:spPr/>
      <dgm:t>
        <a:bodyPr/>
        <a:lstStyle/>
        <a:p>
          <a:endParaRPr lang="en-ZA"/>
        </a:p>
      </dgm:t>
    </dgm:pt>
    <dgm:pt modelId="{624CAF63-2066-4CDE-96FC-24BA95CA3999}">
      <dgm:prSet/>
      <dgm:spPr>
        <a:noFill/>
        <a:ln>
          <a:solidFill>
            <a:schemeClr val="tx1">
              <a:alpha val="90000"/>
            </a:schemeClr>
          </a:solidFill>
        </a:ln>
      </dgm:spPr>
      <dgm:t>
        <a:bodyPr/>
        <a:lstStyle/>
        <a:p>
          <a:pPr algn="l">
            <a:spcAft>
              <a:spcPts val="1000"/>
            </a:spcAft>
          </a:pPr>
          <a:r>
            <a:rPr lang="en-ZA" dirty="0" smtClean="0"/>
            <a:t>This in intended to encourage stakeholders to actively participate and articulate their concerns and objectives as DHET will take responsibility for driving this system by working closely with key social partners.</a:t>
          </a:r>
          <a:endParaRPr lang="en-ZA" dirty="0"/>
        </a:p>
      </dgm:t>
    </dgm:pt>
    <dgm:pt modelId="{122ACADC-68CB-490A-B216-05752E9B27A0}" type="sibTrans" cxnId="{6EA0BFCA-FD4E-4383-9367-7DF710494357}">
      <dgm:prSet/>
      <dgm:spPr/>
      <dgm:t>
        <a:bodyPr/>
        <a:lstStyle/>
        <a:p>
          <a:endParaRPr lang="en-ZA"/>
        </a:p>
      </dgm:t>
    </dgm:pt>
    <dgm:pt modelId="{975EBA83-8075-4023-A3EA-53A7F72F8E57}" type="parTrans" cxnId="{6EA0BFCA-FD4E-4383-9367-7DF710494357}">
      <dgm:prSet/>
      <dgm:spPr/>
      <dgm:t>
        <a:bodyPr/>
        <a:lstStyle/>
        <a:p>
          <a:endParaRPr lang="en-ZA"/>
        </a:p>
      </dgm:t>
    </dgm:pt>
    <dgm:pt modelId="{4E12610E-B263-4E9B-9100-A8A2B608DA81}" type="pres">
      <dgm:prSet presAssocID="{71D579B4-6EF5-47E4-8A80-E9127584115B}" presName="Name0" presStyleCnt="0">
        <dgm:presLayoutVars>
          <dgm:dir/>
          <dgm:animLvl val="lvl"/>
          <dgm:resizeHandles val="exact"/>
        </dgm:presLayoutVars>
      </dgm:prSet>
      <dgm:spPr/>
      <dgm:t>
        <a:bodyPr/>
        <a:lstStyle/>
        <a:p>
          <a:endParaRPr lang="en-ZA"/>
        </a:p>
      </dgm:t>
    </dgm:pt>
    <dgm:pt modelId="{8ED5EC13-602C-462C-B672-2DF53E3650CA}" type="pres">
      <dgm:prSet presAssocID="{158467EA-3EC8-4F58-AC06-46008FF7E7A1}" presName="composite" presStyleCnt="0"/>
      <dgm:spPr/>
    </dgm:pt>
    <dgm:pt modelId="{EA6F6C3F-EC55-49F8-9621-75D297DAAFB4}" type="pres">
      <dgm:prSet presAssocID="{158467EA-3EC8-4F58-AC06-46008FF7E7A1}" presName="parTx" presStyleLbl="alignNode1" presStyleIdx="0" presStyleCnt="2">
        <dgm:presLayoutVars>
          <dgm:chMax val="0"/>
          <dgm:chPref val="0"/>
          <dgm:bulletEnabled val="1"/>
        </dgm:presLayoutVars>
      </dgm:prSet>
      <dgm:spPr/>
      <dgm:t>
        <a:bodyPr/>
        <a:lstStyle/>
        <a:p>
          <a:endParaRPr lang="en-ZA"/>
        </a:p>
      </dgm:t>
    </dgm:pt>
    <dgm:pt modelId="{CAB691D2-72F9-4345-8E1F-A7FA03CBEB1D}" type="pres">
      <dgm:prSet presAssocID="{158467EA-3EC8-4F58-AC06-46008FF7E7A1}" presName="desTx" presStyleLbl="alignAccFollowNode1" presStyleIdx="0" presStyleCnt="2">
        <dgm:presLayoutVars>
          <dgm:bulletEnabled val="1"/>
        </dgm:presLayoutVars>
      </dgm:prSet>
      <dgm:spPr/>
      <dgm:t>
        <a:bodyPr/>
        <a:lstStyle/>
        <a:p>
          <a:endParaRPr lang="en-ZA"/>
        </a:p>
      </dgm:t>
    </dgm:pt>
    <dgm:pt modelId="{567155EE-B17B-4E4F-9833-880CCB1CD88B}" type="pres">
      <dgm:prSet presAssocID="{7DE89BD1-26C4-41C5-8979-389BC66A7A09}" presName="space" presStyleCnt="0"/>
      <dgm:spPr/>
    </dgm:pt>
    <dgm:pt modelId="{C28C6DE5-F29B-42D9-9A75-ECEF19909B47}" type="pres">
      <dgm:prSet presAssocID="{0F9CD7B3-0954-4945-94F7-CCB78B82FF12}" presName="composite" presStyleCnt="0"/>
      <dgm:spPr/>
    </dgm:pt>
    <dgm:pt modelId="{424DFC30-7074-48F8-A858-333F0B2184E0}" type="pres">
      <dgm:prSet presAssocID="{0F9CD7B3-0954-4945-94F7-CCB78B82FF12}" presName="parTx" presStyleLbl="alignNode1" presStyleIdx="1" presStyleCnt="2">
        <dgm:presLayoutVars>
          <dgm:chMax val="0"/>
          <dgm:chPref val="0"/>
          <dgm:bulletEnabled val="1"/>
        </dgm:presLayoutVars>
      </dgm:prSet>
      <dgm:spPr/>
      <dgm:t>
        <a:bodyPr/>
        <a:lstStyle/>
        <a:p>
          <a:endParaRPr lang="en-ZA"/>
        </a:p>
      </dgm:t>
    </dgm:pt>
    <dgm:pt modelId="{D4A7A663-3779-4991-A82B-21253396F296}" type="pres">
      <dgm:prSet presAssocID="{0F9CD7B3-0954-4945-94F7-CCB78B82FF12}" presName="desTx" presStyleLbl="alignAccFollowNode1" presStyleIdx="1" presStyleCnt="2">
        <dgm:presLayoutVars>
          <dgm:bulletEnabled val="1"/>
        </dgm:presLayoutVars>
      </dgm:prSet>
      <dgm:spPr/>
      <dgm:t>
        <a:bodyPr/>
        <a:lstStyle/>
        <a:p>
          <a:endParaRPr lang="en-ZA"/>
        </a:p>
      </dgm:t>
    </dgm:pt>
  </dgm:ptLst>
  <dgm:cxnLst>
    <dgm:cxn modelId="{3E3D755F-2EE9-4590-BFBA-32E7F56A80ED}" srcId="{158467EA-3EC8-4F58-AC06-46008FF7E7A1}" destId="{B32DD92B-ECD6-4FFF-9CD8-BEA9B83D0B97}" srcOrd="0" destOrd="0" parTransId="{18AFA5F0-BD0A-43E7-9069-D0D7F1151F8A}" sibTransId="{3AE8A875-FEC9-4AEA-BDAF-2646DCDD9CBF}"/>
    <dgm:cxn modelId="{8899F1D3-E1DB-4A58-8021-A845A843C926}" type="presOf" srcId="{158467EA-3EC8-4F58-AC06-46008FF7E7A1}" destId="{EA6F6C3F-EC55-49F8-9621-75D297DAAFB4}" srcOrd="0" destOrd="0" presId="urn:microsoft.com/office/officeart/2005/8/layout/hList1"/>
    <dgm:cxn modelId="{E0E34AFB-3D0C-48F4-AC06-03C51ACD0E3E}" srcId="{0F9CD7B3-0954-4945-94F7-CCB78B82FF12}" destId="{612F9F46-9958-4FB0-87CD-D8D07758F9A3}" srcOrd="1" destOrd="0" parTransId="{3BB7D60C-C4DC-4880-9A4D-89B0D46A0D2A}" sibTransId="{640A1C87-FF41-4373-BB5C-6B80321FD762}"/>
    <dgm:cxn modelId="{45483A83-009A-4165-A184-477E19B6F375}" srcId="{71D579B4-6EF5-47E4-8A80-E9127584115B}" destId="{158467EA-3EC8-4F58-AC06-46008FF7E7A1}" srcOrd="0" destOrd="0" parTransId="{FECFC956-68E5-4B23-B2B9-44E24650A318}" sibTransId="{7DE89BD1-26C4-41C5-8979-389BC66A7A09}"/>
    <dgm:cxn modelId="{372AB2EB-9B16-4567-AB00-4598EBB9E0E6}" srcId="{158467EA-3EC8-4F58-AC06-46008FF7E7A1}" destId="{3B0C62EC-8230-4810-AEFF-FE0F3920DD78}" srcOrd="2" destOrd="0" parTransId="{5F097F15-FD49-427B-B495-40659E5F4A46}" sibTransId="{6C58A826-8D71-4143-944C-598E124C8481}"/>
    <dgm:cxn modelId="{CAF4DFC9-313E-4FB0-9B87-241CF1351695}" type="presOf" srcId="{EE85A1EB-A339-4B3B-A352-2CFF2A8FCB9E}" destId="{D4A7A663-3779-4991-A82B-21253396F296}" srcOrd="0" destOrd="0" presId="urn:microsoft.com/office/officeart/2005/8/layout/hList1"/>
    <dgm:cxn modelId="{6EA0BFCA-FD4E-4383-9367-7DF710494357}" srcId="{158467EA-3EC8-4F58-AC06-46008FF7E7A1}" destId="{624CAF63-2066-4CDE-96FC-24BA95CA3999}" srcOrd="1" destOrd="0" parTransId="{975EBA83-8075-4023-A3EA-53A7F72F8E57}" sibTransId="{122ACADC-68CB-490A-B216-05752E9B27A0}"/>
    <dgm:cxn modelId="{3B918A22-7AF4-487B-9D6E-66C47C2D688A}" type="presOf" srcId="{B32DD92B-ECD6-4FFF-9CD8-BEA9B83D0B97}" destId="{CAB691D2-72F9-4345-8E1F-A7FA03CBEB1D}" srcOrd="0" destOrd="0" presId="urn:microsoft.com/office/officeart/2005/8/layout/hList1"/>
    <dgm:cxn modelId="{453BFDAB-C331-4FCD-962E-687A7E6F5FB0}" type="presOf" srcId="{624CAF63-2066-4CDE-96FC-24BA95CA3999}" destId="{CAB691D2-72F9-4345-8E1F-A7FA03CBEB1D}" srcOrd="0" destOrd="1" presId="urn:microsoft.com/office/officeart/2005/8/layout/hList1"/>
    <dgm:cxn modelId="{FB58FB3F-A882-4366-9A0E-1990DC088AB6}" srcId="{71D579B4-6EF5-47E4-8A80-E9127584115B}" destId="{0F9CD7B3-0954-4945-94F7-CCB78B82FF12}" srcOrd="1" destOrd="0" parTransId="{7A692526-01EA-4199-A18B-3F466312ADBF}" sibTransId="{15EF65DD-961E-462A-A5D3-AAE763D9B4D5}"/>
    <dgm:cxn modelId="{4B10DD94-EC45-4AD8-BACC-A2D543557459}" type="presOf" srcId="{3B0C62EC-8230-4810-AEFF-FE0F3920DD78}" destId="{CAB691D2-72F9-4345-8E1F-A7FA03CBEB1D}" srcOrd="0" destOrd="2" presId="urn:microsoft.com/office/officeart/2005/8/layout/hList1"/>
    <dgm:cxn modelId="{8800B422-3123-4104-86C9-964DE5CD8132}" type="presOf" srcId="{0F9CD7B3-0954-4945-94F7-CCB78B82FF12}" destId="{424DFC30-7074-48F8-A858-333F0B2184E0}" srcOrd="0" destOrd="0" presId="urn:microsoft.com/office/officeart/2005/8/layout/hList1"/>
    <dgm:cxn modelId="{DC8F7058-29A2-4329-9E0B-0D2DC4ED0F51}" type="presOf" srcId="{71D579B4-6EF5-47E4-8A80-E9127584115B}" destId="{4E12610E-B263-4E9B-9100-A8A2B608DA81}" srcOrd="0" destOrd="0" presId="urn:microsoft.com/office/officeart/2005/8/layout/hList1"/>
    <dgm:cxn modelId="{E0AAB6DC-72E1-4969-BCA7-FF4E2A546C2A}" srcId="{0F9CD7B3-0954-4945-94F7-CCB78B82FF12}" destId="{EE85A1EB-A339-4B3B-A352-2CFF2A8FCB9E}" srcOrd="0" destOrd="0" parTransId="{E249FED7-244A-4441-894E-F308D88B2C14}" sibTransId="{8DD7EBF0-B516-434E-876F-DA35260A5626}"/>
    <dgm:cxn modelId="{26CBFCCD-7028-4EB9-8C5E-8B0523FD3CFF}" type="presOf" srcId="{612F9F46-9958-4FB0-87CD-D8D07758F9A3}" destId="{D4A7A663-3779-4991-A82B-21253396F296}" srcOrd="0" destOrd="1" presId="urn:microsoft.com/office/officeart/2005/8/layout/hList1"/>
    <dgm:cxn modelId="{71138CED-8ABB-4314-B34C-64E6527B349E}" type="presParOf" srcId="{4E12610E-B263-4E9B-9100-A8A2B608DA81}" destId="{8ED5EC13-602C-462C-B672-2DF53E3650CA}" srcOrd="0" destOrd="0" presId="urn:microsoft.com/office/officeart/2005/8/layout/hList1"/>
    <dgm:cxn modelId="{1B898602-D35F-4EDF-A901-2749EB4E4135}" type="presParOf" srcId="{8ED5EC13-602C-462C-B672-2DF53E3650CA}" destId="{EA6F6C3F-EC55-49F8-9621-75D297DAAFB4}" srcOrd="0" destOrd="0" presId="urn:microsoft.com/office/officeart/2005/8/layout/hList1"/>
    <dgm:cxn modelId="{80137218-292D-460E-91D3-F9133A3C6752}" type="presParOf" srcId="{8ED5EC13-602C-462C-B672-2DF53E3650CA}" destId="{CAB691D2-72F9-4345-8E1F-A7FA03CBEB1D}" srcOrd="1" destOrd="0" presId="urn:microsoft.com/office/officeart/2005/8/layout/hList1"/>
    <dgm:cxn modelId="{BAC895F0-0972-4F76-8999-3D9D31A4537C}" type="presParOf" srcId="{4E12610E-B263-4E9B-9100-A8A2B608DA81}" destId="{567155EE-B17B-4E4F-9833-880CCB1CD88B}" srcOrd="1" destOrd="0" presId="urn:microsoft.com/office/officeart/2005/8/layout/hList1"/>
    <dgm:cxn modelId="{BA107838-F2CC-4460-8EAD-2D38FAF8A5B1}" type="presParOf" srcId="{4E12610E-B263-4E9B-9100-A8A2B608DA81}" destId="{C28C6DE5-F29B-42D9-9A75-ECEF19909B47}" srcOrd="2" destOrd="0" presId="urn:microsoft.com/office/officeart/2005/8/layout/hList1"/>
    <dgm:cxn modelId="{3669E42A-3848-4CEF-BF0C-92244C5C25C7}" type="presParOf" srcId="{C28C6DE5-F29B-42D9-9A75-ECEF19909B47}" destId="{424DFC30-7074-48F8-A858-333F0B2184E0}" srcOrd="0" destOrd="0" presId="urn:microsoft.com/office/officeart/2005/8/layout/hList1"/>
    <dgm:cxn modelId="{345872FC-856E-40E1-B3D6-9F6833A24B4F}" type="presParOf" srcId="{C28C6DE5-F29B-42D9-9A75-ECEF19909B47}" destId="{D4A7A663-3779-4991-A82B-21253396F296}" srcOrd="1" destOrd="0" presId="urn:microsoft.com/office/officeart/2005/8/layout/h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EC5E3D-CEAF-4FF2-86E9-79EA526DD9AC}" type="doc">
      <dgm:prSet loTypeId="urn:microsoft.com/office/officeart/2005/8/layout/bList2#1" loCatId="list" qsTypeId="urn:microsoft.com/office/officeart/2005/8/quickstyle/simple1" qsCatId="simple" csTypeId="urn:microsoft.com/office/officeart/2005/8/colors/accent1_2" csCatId="accent1" phldr="1"/>
      <dgm:spPr/>
    </dgm:pt>
    <dgm:pt modelId="{1275BB76-B26F-4702-9C78-1E8746863CCC}">
      <dgm:prSet phldrT="[Text]" custT="1"/>
      <dgm:spPr>
        <a:solidFill>
          <a:srgbClr val="339933"/>
        </a:solidFill>
        <a:ln>
          <a:solidFill>
            <a:schemeClr val="tx1"/>
          </a:solidFill>
        </a:ln>
      </dgm:spPr>
      <dgm:t>
        <a:bodyPr/>
        <a:lstStyle/>
        <a:p>
          <a:r>
            <a:rPr lang="en-ZA" sz="1200" b="1" dirty="0" smtClean="0"/>
            <a:t>Principle 1: Advancing an equitable and integrated system </a:t>
          </a:r>
          <a:endParaRPr lang="en-ZA" sz="1200" b="1" dirty="0"/>
        </a:p>
      </dgm:t>
    </dgm:pt>
    <dgm:pt modelId="{FA7134E4-EC5A-4BA3-A565-7EBF8F5CBFB9}" type="parTrans" cxnId="{B0936F1F-1180-45DE-8F1A-3738D54A8242}">
      <dgm:prSet/>
      <dgm:spPr/>
      <dgm:t>
        <a:bodyPr/>
        <a:lstStyle/>
        <a:p>
          <a:endParaRPr lang="en-ZA"/>
        </a:p>
      </dgm:t>
    </dgm:pt>
    <dgm:pt modelId="{297F6839-B5B7-43C1-9486-E0603B6BD44F}" type="sibTrans" cxnId="{B0936F1F-1180-45DE-8F1A-3738D54A8242}">
      <dgm:prSet/>
      <dgm:spPr/>
      <dgm:t>
        <a:bodyPr/>
        <a:lstStyle/>
        <a:p>
          <a:endParaRPr lang="en-ZA"/>
        </a:p>
      </dgm:t>
    </dgm:pt>
    <dgm:pt modelId="{8818A9AB-FCC0-4E81-97D9-0718B4CEEA78}">
      <dgm:prSet phldrT="[Text]"/>
      <dgm:spPr>
        <a:ln>
          <a:solidFill>
            <a:schemeClr val="tx1"/>
          </a:solidFill>
        </a:ln>
      </dgm:spPr>
      <dgm:t>
        <a:bodyPr/>
        <a:lstStyle/>
        <a:p>
          <a:r>
            <a:rPr lang="en-ZA" dirty="0" smtClean="0"/>
            <a:t>Transformational Imperatives – NSDS </a:t>
          </a:r>
          <a:endParaRPr lang="en-ZA" dirty="0"/>
        </a:p>
      </dgm:t>
    </dgm:pt>
    <dgm:pt modelId="{5D422E22-694D-4EAD-B0FC-1415C6BC8BCE}" type="parTrans" cxnId="{80742F0E-9AE2-400F-8CA0-7590B2C46936}">
      <dgm:prSet/>
      <dgm:spPr/>
      <dgm:t>
        <a:bodyPr/>
        <a:lstStyle/>
        <a:p>
          <a:endParaRPr lang="en-ZA"/>
        </a:p>
      </dgm:t>
    </dgm:pt>
    <dgm:pt modelId="{58CEDE40-590E-4217-9EF6-C6B10B693560}" type="sibTrans" cxnId="{80742F0E-9AE2-400F-8CA0-7590B2C46936}">
      <dgm:prSet/>
      <dgm:spPr/>
      <dgm:t>
        <a:bodyPr/>
        <a:lstStyle/>
        <a:p>
          <a:endParaRPr lang="en-ZA"/>
        </a:p>
      </dgm:t>
    </dgm:pt>
    <dgm:pt modelId="{68A5C562-B63C-4D2F-A793-D3DEA4DE5527}">
      <dgm:prSet phldrT="[Text]" custT="1"/>
      <dgm:spPr>
        <a:solidFill>
          <a:srgbClr val="FF6600"/>
        </a:solidFill>
        <a:ln>
          <a:solidFill>
            <a:schemeClr val="tx1"/>
          </a:solidFill>
        </a:ln>
      </dgm:spPr>
      <dgm:t>
        <a:bodyPr/>
        <a:lstStyle/>
        <a:p>
          <a:r>
            <a:rPr lang="en-ZA" sz="1200" b="1" dirty="0" smtClean="0"/>
            <a:t>Principle 2: Greater Inclusivity and Collaborations across the system</a:t>
          </a:r>
          <a:endParaRPr lang="en-ZA" sz="1200" b="1" dirty="0"/>
        </a:p>
      </dgm:t>
    </dgm:pt>
    <dgm:pt modelId="{22AAAC4B-EA8C-4CDE-BAB3-C4C8D5FA5694}" type="parTrans" cxnId="{DAA0306B-198E-4FE0-A4FF-56BBD94555FB}">
      <dgm:prSet/>
      <dgm:spPr/>
      <dgm:t>
        <a:bodyPr/>
        <a:lstStyle/>
        <a:p>
          <a:endParaRPr lang="en-ZA"/>
        </a:p>
      </dgm:t>
    </dgm:pt>
    <dgm:pt modelId="{23B45ACA-51C5-4715-9C85-C6A774DB88FE}" type="sibTrans" cxnId="{DAA0306B-198E-4FE0-A4FF-56BBD94555FB}">
      <dgm:prSet/>
      <dgm:spPr/>
      <dgm:t>
        <a:bodyPr/>
        <a:lstStyle/>
        <a:p>
          <a:endParaRPr lang="en-ZA"/>
        </a:p>
      </dgm:t>
    </dgm:pt>
    <dgm:pt modelId="{273C6446-7A63-4D5A-8171-FBF9030FF485}">
      <dgm:prSet phldrT="[Text]"/>
      <dgm:spPr>
        <a:ln>
          <a:solidFill>
            <a:schemeClr val="tx1"/>
          </a:solidFill>
        </a:ln>
      </dgm:spPr>
      <dgm:t>
        <a:bodyPr/>
        <a:lstStyle/>
        <a:p>
          <a:r>
            <a:rPr lang="en-ZA" dirty="0" smtClean="0"/>
            <a:t>Partnership and collaboration</a:t>
          </a:r>
          <a:endParaRPr lang="en-ZA" dirty="0"/>
        </a:p>
      </dgm:t>
    </dgm:pt>
    <dgm:pt modelId="{8EE702C0-E271-4163-AF2C-8EFC9FAAD6FD}" type="parTrans" cxnId="{4C1FE6DA-56AE-46E5-99A1-AE39EEE6158D}">
      <dgm:prSet/>
      <dgm:spPr/>
      <dgm:t>
        <a:bodyPr/>
        <a:lstStyle/>
        <a:p>
          <a:endParaRPr lang="en-ZA"/>
        </a:p>
      </dgm:t>
    </dgm:pt>
    <dgm:pt modelId="{B41C8480-12ED-4C29-9BFF-E99BFD3401B3}" type="sibTrans" cxnId="{4C1FE6DA-56AE-46E5-99A1-AE39EEE6158D}">
      <dgm:prSet/>
      <dgm:spPr/>
      <dgm:t>
        <a:bodyPr/>
        <a:lstStyle/>
        <a:p>
          <a:endParaRPr lang="en-ZA"/>
        </a:p>
      </dgm:t>
    </dgm:pt>
    <dgm:pt modelId="{38105004-E923-4FFD-9D19-6A7CC5E191CE}">
      <dgm:prSet phldrT="[Text]" custT="1"/>
      <dgm:spPr>
        <a:solidFill>
          <a:srgbClr val="339933"/>
        </a:solidFill>
        <a:ln>
          <a:solidFill>
            <a:schemeClr val="tx1"/>
          </a:solidFill>
        </a:ln>
      </dgm:spPr>
      <dgm:t>
        <a:bodyPr/>
        <a:lstStyle/>
        <a:p>
          <a:r>
            <a:rPr lang="en-ZA" sz="1200" b="1" dirty="0" smtClean="0">
              <a:solidFill>
                <a:schemeClr val="bg1"/>
              </a:solidFill>
            </a:rPr>
            <a:t>Principle 3: Focusing on support systems for learners/ stakeholders</a:t>
          </a:r>
          <a:endParaRPr lang="en-ZA" sz="1200" b="1" dirty="0">
            <a:solidFill>
              <a:schemeClr val="bg1"/>
            </a:solidFill>
          </a:endParaRPr>
        </a:p>
      </dgm:t>
    </dgm:pt>
    <dgm:pt modelId="{658CB161-5B1C-494F-82E4-0802B3858CE3}" type="parTrans" cxnId="{63BBB2BE-0FB6-438F-8E9A-717056A15B2D}">
      <dgm:prSet/>
      <dgm:spPr/>
      <dgm:t>
        <a:bodyPr/>
        <a:lstStyle/>
        <a:p>
          <a:endParaRPr lang="en-ZA"/>
        </a:p>
      </dgm:t>
    </dgm:pt>
    <dgm:pt modelId="{7CB6801A-8DD0-4481-A16B-EF61D821DF95}" type="sibTrans" cxnId="{63BBB2BE-0FB6-438F-8E9A-717056A15B2D}">
      <dgm:prSet/>
      <dgm:spPr/>
      <dgm:t>
        <a:bodyPr/>
        <a:lstStyle/>
        <a:p>
          <a:endParaRPr lang="en-ZA"/>
        </a:p>
      </dgm:t>
    </dgm:pt>
    <dgm:pt modelId="{F7C0D080-2D34-4FEA-8F36-692A849DBC46}">
      <dgm:prSet phldrT="[Text]"/>
      <dgm:spPr>
        <a:ln>
          <a:solidFill>
            <a:schemeClr val="tx1"/>
          </a:solidFill>
        </a:ln>
      </dgm:spPr>
      <dgm:t>
        <a:bodyPr/>
        <a:lstStyle/>
        <a:p>
          <a:r>
            <a:rPr lang="en-ZA" dirty="0" smtClean="0"/>
            <a:t>Access and standardisation</a:t>
          </a:r>
          <a:endParaRPr lang="en-ZA" dirty="0"/>
        </a:p>
      </dgm:t>
    </dgm:pt>
    <dgm:pt modelId="{E9E7D699-1435-4E20-9338-7BA3181E4057}" type="parTrans" cxnId="{26C2B30F-8F68-4545-862A-911577144FD5}">
      <dgm:prSet/>
      <dgm:spPr/>
      <dgm:t>
        <a:bodyPr/>
        <a:lstStyle/>
        <a:p>
          <a:endParaRPr lang="en-ZA"/>
        </a:p>
      </dgm:t>
    </dgm:pt>
    <dgm:pt modelId="{573E29DF-8E09-4470-B662-DDA2BD968351}" type="sibTrans" cxnId="{26C2B30F-8F68-4545-862A-911577144FD5}">
      <dgm:prSet/>
      <dgm:spPr/>
      <dgm:t>
        <a:bodyPr/>
        <a:lstStyle/>
        <a:p>
          <a:endParaRPr lang="en-ZA"/>
        </a:p>
      </dgm:t>
    </dgm:pt>
    <dgm:pt modelId="{90EA7D83-D522-439D-B74E-9CD3A23C97FE}">
      <dgm:prSet phldrT="[Text]"/>
      <dgm:spPr>
        <a:solidFill>
          <a:srgbClr val="FF6600"/>
        </a:solidFill>
        <a:ln>
          <a:solidFill>
            <a:schemeClr val="tx1"/>
          </a:solidFill>
        </a:ln>
      </dgm:spPr>
      <dgm:t>
        <a:bodyPr/>
        <a:lstStyle/>
        <a:p>
          <a:r>
            <a:rPr lang="en-ZA" b="1" dirty="0" smtClean="0">
              <a:solidFill>
                <a:schemeClr val="tx1"/>
              </a:solidFill>
            </a:rPr>
            <a:t>Principle 4: Strong Emphasis on Accountability</a:t>
          </a:r>
          <a:endParaRPr lang="en-ZA" b="1" dirty="0"/>
        </a:p>
      </dgm:t>
    </dgm:pt>
    <dgm:pt modelId="{AC338841-BC14-4BF3-99DB-806D2C63376F}" type="parTrans" cxnId="{508637BA-19B5-454C-A12C-093A7867CA47}">
      <dgm:prSet/>
      <dgm:spPr/>
      <dgm:t>
        <a:bodyPr/>
        <a:lstStyle/>
        <a:p>
          <a:endParaRPr lang="en-ZA"/>
        </a:p>
      </dgm:t>
    </dgm:pt>
    <dgm:pt modelId="{D46D9ED4-3D80-48C0-9937-8842BECDC26F}" type="sibTrans" cxnId="{508637BA-19B5-454C-A12C-093A7867CA47}">
      <dgm:prSet/>
      <dgm:spPr/>
      <dgm:t>
        <a:bodyPr/>
        <a:lstStyle/>
        <a:p>
          <a:endParaRPr lang="en-ZA"/>
        </a:p>
      </dgm:t>
    </dgm:pt>
    <dgm:pt modelId="{F0E23229-6F65-4765-96A8-5C28013E7658}">
      <dgm:prSet phldrT="[Text]"/>
      <dgm:spPr>
        <a:ln>
          <a:solidFill>
            <a:schemeClr val="tx1"/>
          </a:solidFill>
        </a:ln>
      </dgm:spPr>
      <dgm:t>
        <a:bodyPr/>
        <a:lstStyle/>
        <a:p>
          <a:r>
            <a:rPr lang="en-ZA" dirty="0" smtClean="0">
              <a:solidFill>
                <a:schemeClr val="tx1"/>
              </a:solidFill>
            </a:rPr>
            <a:t>Improving Accountability Framework through improved Monitoring and Evaluation</a:t>
          </a:r>
          <a:endParaRPr lang="en-ZA" dirty="0"/>
        </a:p>
      </dgm:t>
    </dgm:pt>
    <dgm:pt modelId="{F0E1D777-2864-4571-8903-7275DFADFE79}" type="parTrans" cxnId="{E6A888AB-BE72-44AB-9B62-C45DD02250E6}">
      <dgm:prSet/>
      <dgm:spPr/>
      <dgm:t>
        <a:bodyPr/>
        <a:lstStyle/>
        <a:p>
          <a:endParaRPr lang="en-ZA"/>
        </a:p>
      </dgm:t>
    </dgm:pt>
    <dgm:pt modelId="{5DF1B115-35E5-455F-B20B-E938B23F58B4}" type="sibTrans" cxnId="{E6A888AB-BE72-44AB-9B62-C45DD02250E6}">
      <dgm:prSet/>
      <dgm:spPr/>
      <dgm:t>
        <a:bodyPr/>
        <a:lstStyle/>
        <a:p>
          <a:endParaRPr lang="en-ZA"/>
        </a:p>
      </dgm:t>
    </dgm:pt>
    <dgm:pt modelId="{CB4C6DAA-E7D0-4C12-A83D-C677AE0C8E8D}">
      <dgm:prSet phldrT="[Text]"/>
      <dgm:spPr>
        <a:solidFill>
          <a:srgbClr val="339933"/>
        </a:solidFill>
        <a:ln>
          <a:solidFill>
            <a:schemeClr val="tx1"/>
          </a:solidFill>
        </a:ln>
      </dgm:spPr>
      <dgm:t>
        <a:bodyPr/>
        <a:lstStyle/>
        <a:p>
          <a:r>
            <a:rPr lang="en-ZA" b="1" dirty="0" smtClean="0">
              <a:solidFill>
                <a:schemeClr val="tx1"/>
              </a:solidFill>
            </a:rPr>
            <a:t>Principle 5: Rationalising and Streamlining the skills Landscape</a:t>
          </a:r>
          <a:endParaRPr lang="en-ZA" b="1" dirty="0"/>
        </a:p>
      </dgm:t>
    </dgm:pt>
    <dgm:pt modelId="{63DA9C18-C902-4FB4-8F60-03A72D061B45}" type="parTrans" cxnId="{7B20441A-1B51-42B3-9C58-418F4903C2B8}">
      <dgm:prSet/>
      <dgm:spPr/>
      <dgm:t>
        <a:bodyPr/>
        <a:lstStyle/>
        <a:p>
          <a:endParaRPr lang="en-ZA"/>
        </a:p>
      </dgm:t>
    </dgm:pt>
    <dgm:pt modelId="{5E14B16B-43F5-4658-8763-D00C7301475D}" type="sibTrans" cxnId="{7B20441A-1B51-42B3-9C58-418F4903C2B8}">
      <dgm:prSet/>
      <dgm:spPr/>
      <dgm:t>
        <a:bodyPr/>
        <a:lstStyle/>
        <a:p>
          <a:endParaRPr lang="en-ZA"/>
        </a:p>
      </dgm:t>
    </dgm:pt>
    <dgm:pt modelId="{C52E2EDF-1640-4080-973A-25F992C3AB27}">
      <dgm:prSet phldrT="[Text]"/>
      <dgm:spPr>
        <a:ln>
          <a:solidFill>
            <a:schemeClr val="tx1"/>
          </a:solidFill>
        </a:ln>
      </dgm:spPr>
      <dgm:t>
        <a:bodyPr/>
        <a:lstStyle/>
        <a:p>
          <a:r>
            <a:rPr lang="en-ZA" dirty="0" smtClean="0"/>
            <a:t>Ensure greater coherence of system while also rationalising and streamlining of institutional and functional overlaps</a:t>
          </a:r>
          <a:endParaRPr lang="en-ZA" dirty="0"/>
        </a:p>
      </dgm:t>
    </dgm:pt>
    <dgm:pt modelId="{7AA844B4-5DCF-4119-A09D-14853380B869}" type="parTrans" cxnId="{A6D98E3E-10C5-4BE3-AD8B-D56F9C5B3A61}">
      <dgm:prSet/>
      <dgm:spPr/>
      <dgm:t>
        <a:bodyPr/>
        <a:lstStyle/>
        <a:p>
          <a:endParaRPr lang="en-ZA"/>
        </a:p>
      </dgm:t>
    </dgm:pt>
    <dgm:pt modelId="{9B94FB16-D28A-4041-8B23-F670A1FD440A}" type="sibTrans" cxnId="{A6D98E3E-10C5-4BE3-AD8B-D56F9C5B3A61}">
      <dgm:prSet/>
      <dgm:spPr/>
      <dgm:t>
        <a:bodyPr/>
        <a:lstStyle/>
        <a:p>
          <a:endParaRPr lang="en-ZA"/>
        </a:p>
      </dgm:t>
    </dgm:pt>
    <dgm:pt modelId="{4C62EE05-2D89-474A-A05C-001D4800AB68}" type="pres">
      <dgm:prSet presAssocID="{3EEC5E3D-CEAF-4FF2-86E9-79EA526DD9AC}" presName="diagram" presStyleCnt="0">
        <dgm:presLayoutVars>
          <dgm:dir/>
          <dgm:animLvl val="lvl"/>
          <dgm:resizeHandles val="exact"/>
        </dgm:presLayoutVars>
      </dgm:prSet>
      <dgm:spPr/>
    </dgm:pt>
    <dgm:pt modelId="{42F7193D-3854-4444-824F-EDC88949BFBB}" type="pres">
      <dgm:prSet presAssocID="{1275BB76-B26F-4702-9C78-1E8746863CCC}" presName="compNode" presStyleCnt="0"/>
      <dgm:spPr/>
    </dgm:pt>
    <dgm:pt modelId="{DC930AE2-474E-4F25-BBD6-3C2585E694CE}" type="pres">
      <dgm:prSet presAssocID="{1275BB76-B26F-4702-9C78-1E8746863CCC}" presName="childRect" presStyleLbl="bgAcc1" presStyleIdx="0" presStyleCnt="5" custLinFactNeighborX="-3664" custLinFactNeighborY="-4049">
        <dgm:presLayoutVars>
          <dgm:bulletEnabled val="1"/>
        </dgm:presLayoutVars>
      </dgm:prSet>
      <dgm:spPr/>
      <dgm:t>
        <a:bodyPr/>
        <a:lstStyle/>
        <a:p>
          <a:endParaRPr lang="en-ZA"/>
        </a:p>
      </dgm:t>
    </dgm:pt>
    <dgm:pt modelId="{14BD7359-A9F8-4D15-A871-062BBDD6655B}" type="pres">
      <dgm:prSet presAssocID="{1275BB76-B26F-4702-9C78-1E8746863CCC}" presName="parentText" presStyleLbl="node1" presStyleIdx="0" presStyleCnt="0">
        <dgm:presLayoutVars>
          <dgm:chMax val="0"/>
          <dgm:bulletEnabled val="1"/>
        </dgm:presLayoutVars>
      </dgm:prSet>
      <dgm:spPr/>
      <dgm:t>
        <a:bodyPr/>
        <a:lstStyle/>
        <a:p>
          <a:endParaRPr lang="en-ZA"/>
        </a:p>
      </dgm:t>
    </dgm:pt>
    <dgm:pt modelId="{06D28949-50DD-4727-9E8C-80D6525EA87F}" type="pres">
      <dgm:prSet presAssocID="{1275BB76-B26F-4702-9C78-1E8746863CCC}" presName="parentRect" presStyleLbl="alignNode1" presStyleIdx="0" presStyleCnt="5" custLinFactNeighborX="-3664" custLinFactNeighborY="-12165"/>
      <dgm:spPr/>
      <dgm:t>
        <a:bodyPr/>
        <a:lstStyle/>
        <a:p>
          <a:endParaRPr lang="en-ZA"/>
        </a:p>
      </dgm:t>
    </dgm:pt>
    <dgm:pt modelId="{46E9C237-6DA5-45EF-BC9B-5DA5A41C5DC0}" type="pres">
      <dgm:prSet presAssocID="{1275BB76-B26F-4702-9C78-1E8746863CCC}" presName="adorn" presStyleLbl="fgAccFollowNode1" presStyleIdx="0" presStyleCnt="5" custFlipVert="1" custScaleX="7312" custScaleY="32572" custLinFactX="412988" custLinFactY="139402" custLinFactNeighborX="500000" custLinFactNeighborY="200000"/>
      <dgm:spPr>
        <a:solidFill>
          <a:schemeClr val="bg1">
            <a:alpha val="90000"/>
          </a:schemeClr>
        </a:solidFill>
      </dgm:spPr>
    </dgm:pt>
    <dgm:pt modelId="{303C3816-E181-439D-95FC-6F94D26F4038}" type="pres">
      <dgm:prSet presAssocID="{297F6839-B5B7-43C1-9486-E0603B6BD44F}" presName="sibTrans" presStyleLbl="sibTrans2D1" presStyleIdx="0" presStyleCnt="0"/>
      <dgm:spPr/>
      <dgm:t>
        <a:bodyPr/>
        <a:lstStyle/>
        <a:p>
          <a:endParaRPr lang="en-ZA"/>
        </a:p>
      </dgm:t>
    </dgm:pt>
    <dgm:pt modelId="{1B92EBDB-6C3F-4153-837F-7204FD962A97}" type="pres">
      <dgm:prSet presAssocID="{68A5C562-B63C-4D2F-A793-D3DEA4DE5527}" presName="compNode" presStyleCnt="0"/>
      <dgm:spPr/>
    </dgm:pt>
    <dgm:pt modelId="{2DF8F641-855A-4B4E-9DE7-BE7A199C648D}" type="pres">
      <dgm:prSet presAssocID="{68A5C562-B63C-4D2F-A793-D3DEA4DE5527}" presName="childRect" presStyleLbl="bgAcc1" presStyleIdx="1" presStyleCnt="5" custLinFactNeighborX="250" custLinFactNeighborY="635">
        <dgm:presLayoutVars>
          <dgm:bulletEnabled val="1"/>
        </dgm:presLayoutVars>
      </dgm:prSet>
      <dgm:spPr/>
      <dgm:t>
        <a:bodyPr/>
        <a:lstStyle/>
        <a:p>
          <a:endParaRPr lang="en-ZA"/>
        </a:p>
      </dgm:t>
    </dgm:pt>
    <dgm:pt modelId="{9E7D1AF3-98BF-4FCC-B1B7-3A56BC383406}" type="pres">
      <dgm:prSet presAssocID="{68A5C562-B63C-4D2F-A793-D3DEA4DE5527}" presName="parentText" presStyleLbl="node1" presStyleIdx="0" presStyleCnt="0">
        <dgm:presLayoutVars>
          <dgm:chMax val="0"/>
          <dgm:bulletEnabled val="1"/>
        </dgm:presLayoutVars>
      </dgm:prSet>
      <dgm:spPr/>
      <dgm:t>
        <a:bodyPr/>
        <a:lstStyle/>
        <a:p>
          <a:endParaRPr lang="en-ZA"/>
        </a:p>
      </dgm:t>
    </dgm:pt>
    <dgm:pt modelId="{94609E63-218C-446C-B2C0-B6148F4ADA49}" type="pres">
      <dgm:prSet presAssocID="{68A5C562-B63C-4D2F-A793-D3DEA4DE5527}" presName="parentRect" presStyleLbl="alignNode1" presStyleIdx="1" presStyleCnt="5" custLinFactNeighborX="250" custLinFactNeighborY="-12165"/>
      <dgm:spPr/>
      <dgm:t>
        <a:bodyPr/>
        <a:lstStyle/>
        <a:p>
          <a:endParaRPr lang="en-ZA"/>
        </a:p>
      </dgm:t>
    </dgm:pt>
    <dgm:pt modelId="{6815502B-6A7F-4599-8090-C2C46F4625DD}" type="pres">
      <dgm:prSet presAssocID="{68A5C562-B63C-4D2F-A793-D3DEA4DE5527}" presName="adorn" presStyleLbl="fgAccFollowNode1" presStyleIdx="1" presStyleCnt="5" custFlipVert="1" custScaleX="7133" custScaleY="14978" custLinFactX="-185773" custLinFactNeighborX="-200000" custLinFactNeighborY="98191"/>
      <dgm:spPr>
        <a:solidFill>
          <a:schemeClr val="bg1">
            <a:alpha val="90000"/>
          </a:schemeClr>
        </a:solidFill>
      </dgm:spPr>
    </dgm:pt>
    <dgm:pt modelId="{3A0B2F4D-5D70-4343-8674-C58B4C6F8BC3}" type="pres">
      <dgm:prSet presAssocID="{23B45ACA-51C5-4715-9C85-C6A774DB88FE}" presName="sibTrans" presStyleLbl="sibTrans2D1" presStyleIdx="0" presStyleCnt="0"/>
      <dgm:spPr/>
      <dgm:t>
        <a:bodyPr/>
        <a:lstStyle/>
        <a:p>
          <a:endParaRPr lang="en-ZA"/>
        </a:p>
      </dgm:t>
    </dgm:pt>
    <dgm:pt modelId="{E40451B5-79A0-443A-8B68-4F94A6CB9C02}" type="pres">
      <dgm:prSet presAssocID="{38105004-E923-4FFD-9D19-6A7CC5E191CE}" presName="compNode" presStyleCnt="0"/>
      <dgm:spPr/>
    </dgm:pt>
    <dgm:pt modelId="{68670D73-76B0-4004-B8E6-783B737AF5A5}" type="pres">
      <dgm:prSet presAssocID="{38105004-E923-4FFD-9D19-6A7CC5E191CE}" presName="childRect" presStyleLbl="bgAcc1" presStyleIdx="2" presStyleCnt="5" custLinFactNeighborX="-210" custLinFactNeighborY="-1459">
        <dgm:presLayoutVars>
          <dgm:bulletEnabled val="1"/>
        </dgm:presLayoutVars>
      </dgm:prSet>
      <dgm:spPr/>
      <dgm:t>
        <a:bodyPr/>
        <a:lstStyle/>
        <a:p>
          <a:endParaRPr lang="en-ZA"/>
        </a:p>
      </dgm:t>
    </dgm:pt>
    <dgm:pt modelId="{95CF710B-134B-4D4A-B31B-D2A6C9C61CA1}" type="pres">
      <dgm:prSet presAssocID="{38105004-E923-4FFD-9D19-6A7CC5E191CE}" presName="parentText" presStyleLbl="node1" presStyleIdx="0" presStyleCnt="0">
        <dgm:presLayoutVars>
          <dgm:chMax val="0"/>
          <dgm:bulletEnabled val="1"/>
        </dgm:presLayoutVars>
      </dgm:prSet>
      <dgm:spPr/>
      <dgm:t>
        <a:bodyPr/>
        <a:lstStyle/>
        <a:p>
          <a:endParaRPr lang="en-ZA"/>
        </a:p>
      </dgm:t>
    </dgm:pt>
    <dgm:pt modelId="{09337B05-02DE-4B40-8B82-1660E50FCE0E}" type="pres">
      <dgm:prSet presAssocID="{38105004-E923-4FFD-9D19-6A7CC5E191CE}" presName="parentRect" presStyleLbl="alignNode1" presStyleIdx="2" presStyleCnt="5" custLinFactNeighborX="-371" custLinFactNeighborY="-15933"/>
      <dgm:spPr/>
      <dgm:t>
        <a:bodyPr/>
        <a:lstStyle/>
        <a:p>
          <a:endParaRPr lang="en-ZA"/>
        </a:p>
      </dgm:t>
    </dgm:pt>
    <dgm:pt modelId="{2FAA62CD-04F1-444B-94CD-C7C1F65CE543}" type="pres">
      <dgm:prSet presAssocID="{38105004-E923-4FFD-9D19-6A7CC5E191CE}" presName="adorn" presStyleLbl="fgAccFollowNode1" presStyleIdx="2" presStyleCnt="5" custFlipVert="1" custScaleX="7133" custScaleY="37835" custLinFactX="100000" custLinFactNeighborX="107291" custLinFactNeighborY="82147"/>
      <dgm:spPr>
        <a:solidFill>
          <a:schemeClr val="bg1">
            <a:alpha val="90000"/>
          </a:schemeClr>
        </a:solidFill>
      </dgm:spPr>
    </dgm:pt>
    <dgm:pt modelId="{279805DD-5805-46A5-9167-A90E53C7629C}" type="pres">
      <dgm:prSet presAssocID="{7CB6801A-8DD0-4481-A16B-EF61D821DF95}" presName="sibTrans" presStyleLbl="sibTrans2D1" presStyleIdx="0" presStyleCnt="0"/>
      <dgm:spPr/>
      <dgm:t>
        <a:bodyPr/>
        <a:lstStyle/>
        <a:p>
          <a:endParaRPr lang="en-ZA"/>
        </a:p>
      </dgm:t>
    </dgm:pt>
    <dgm:pt modelId="{476E134A-24B8-4B64-BCF2-9D75E642F3E0}" type="pres">
      <dgm:prSet presAssocID="{90EA7D83-D522-439D-B74E-9CD3A23C97FE}" presName="compNode" presStyleCnt="0"/>
      <dgm:spPr/>
    </dgm:pt>
    <dgm:pt modelId="{94CFA83B-A844-45DD-B85C-78662833703A}" type="pres">
      <dgm:prSet presAssocID="{90EA7D83-D522-439D-B74E-9CD3A23C97FE}" presName="childRect" presStyleLbl="bgAcc1" presStyleIdx="3" presStyleCnt="5">
        <dgm:presLayoutVars>
          <dgm:bulletEnabled val="1"/>
        </dgm:presLayoutVars>
      </dgm:prSet>
      <dgm:spPr/>
      <dgm:t>
        <a:bodyPr/>
        <a:lstStyle/>
        <a:p>
          <a:endParaRPr lang="en-ZA"/>
        </a:p>
      </dgm:t>
    </dgm:pt>
    <dgm:pt modelId="{73216191-17F7-4E2F-8C9F-2D2DE8B13DF7}" type="pres">
      <dgm:prSet presAssocID="{90EA7D83-D522-439D-B74E-9CD3A23C97FE}" presName="parentText" presStyleLbl="node1" presStyleIdx="0" presStyleCnt="0">
        <dgm:presLayoutVars>
          <dgm:chMax val="0"/>
          <dgm:bulletEnabled val="1"/>
        </dgm:presLayoutVars>
      </dgm:prSet>
      <dgm:spPr/>
      <dgm:t>
        <a:bodyPr/>
        <a:lstStyle/>
        <a:p>
          <a:endParaRPr lang="en-ZA"/>
        </a:p>
      </dgm:t>
    </dgm:pt>
    <dgm:pt modelId="{A2A59C3C-3593-483F-8D7A-618F5E3C7EB7}" type="pres">
      <dgm:prSet presAssocID="{90EA7D83-D522-439D-B74E-9CD3A23C97FE}" presName="parentRect" presStyleLbl="alignNode1" presStyleIdx="3" presStyleCnt="5"/>
      <dgm:spPr/>
      <dgm:t>
        <a:bodyPr/>
        <a:lstStyle/>
        <a:p>
          <a:endParaRPr lang="en-ZA"/>
        </a:p>
      </dgm:t>
    </dgm:pt>
    <dgm:pt modelId="{B4304022-6C7A-4940-B5A0-A0709F919257}" type="pres">
      <dgm:prSet presAssocID="{90EA7D83-D522-439D-B74E-9CD3A23C97FE}" presName="adorn" presStyleLbl="fgAccFollowNode1" presStyleIdx="3" presStyleCnt="5" custFlipVert="1" custFlipHor="1" custScaleX="13569" custScaleY="20864" custLinFactX="400000" custLinFactNeighborX="401353" custLinFactNeighborY="354"/>
      <dgm:spPr>
        <a:solidFill>
          <a:schemeClr val="bg1"/>
        </a:solidFill>
      </dgm:spPr>
    </dgm:pt>
    <dgm:pt modelId="{B8A50DB1-66BD-4703-8F20-3A4D323184B1}" type="pres">
      <dgm:prSet presAssocID="{D46D9ED4-3D80-48C0-9937-8842BECDC26F}" presName="sibTrans" presStyleLbl="sibTrans2D1" presStyleIdx="0" presStyleCnt="0"/>
      <dgm:spPr/>
      <dgm:t>
        <a:bodyPr/>
        <a:lstStyle/>
        <a:p>
          <a:endParaRPr lang="en-ZA"/>
        </a:p>
      </dgm:t>
    </dgm:pt>
    <dgm:pt modelId="{8AA20184-ED58-424B-91A0-6CD841ED1A8C}" type="pres">
      <dgm:prSet presAssocID="{CB4C6DAA-E7D0-4C12-A83D-C677AE0C8E8D}" presName="compNode" presStyleCnt="0"/>
      <dgm:spPr/>
    </dgm:pt>
    <dgm:pt modelId="{0E0712E2-2C31-4D50-9040-5587BF5834D5}" type="pres">
      <dgm:prSet presAssocID="{CB4C6DAA-E7D0-4C12-A83D-C677AE0C8E8D}" presName="childRect" presStyleLbl="bgAcc1" presStyleIdx="4" presStyleCnt="5">
        <dgm:presLayoutVars>
          <dgm:bulletEnabled val="1"/>
        </dgm:presLayoutVars>
      </dgm:prSet>
      <dgm:spPr/>
      <dgm:t>
        <a:bodyPr/>
        <a:lstStyle/>
        <a:p>
          <a:endParaRPr lang="en-ZA"/>
        </a:p>
      </dgm:t>
    </dgm:pt>
    <dgm:pt modelId="{23F0F70D-9DE1-4D23-A262-C8CB810E28C3}" type="pres">
      <dgm:prSet presAssocID="{CB4C6DAA-E7D0-4C12-A83D-C677AE0C8E8D}" presName="parentText" presStyleLbl="node1" presStyleIdx="0" presStyleCnt="0">
        <dgm:presLayoutVars>
          <dgm:chMax val="0"/>
          <dgm:bulletEnabled val="1"/>
        </dgm:presLayoutVars>
      </dgm:prSet>
      <dgm:spPr/>
      <dgm:t>
        <a:bodyPr/>
        <a:lstStyle/>
        <a:p>
          <a:endParaRPr lang="en-ZA"/>
        </a:p>
      </dgm:t>
    </dgm:pt>
    <dgm:pt modelId="{68548B59-7882-4D47-B30A-D96DAF25C61D}" type="pres">
      <dgm:prSet presAssocID="{CB4C6DAA-E7D0-4C12-A83D-C677AE0C8E8D}" presName="parentRect" presStyleLbl="alignNode1" presStyleIdx="4" presStyleCnt="5"/>
      <dgm:spPr/>
      <dgm:t>
        <a:bodyPr/>
        <a:lstStyle/>
        <a:p>
          <a:endParaRPr lang="en-ZA"/>
        </a:p>
      </dgm:t>
    </dgm:pt>
    <dgm:pt modelId="{2DD7F488-8318-4E35-B722-5FDF9D23679A}" type="pres">
      <dgm:prSet presAssocID="{CB4C6DAA-E7D0-4C12-A83D-C677AE0C8E8D}" presName="adorn" presStyleLbl="fgAccFollowNode1" presStyleIdx="4" presStyleCnt="5" custFlipVert="1" custFlipHor="1" custScaleX="34065" custScaleY="24333" custLinFactX="205590" custLinFactNeighborX="300000" custLinFactNeighborY="2089"/>
      <dgm:spPr>
        <a:solidFill>
          <a:schemeClr val="bg1">
            <a:alpha val="90000"/>
          </a:schemeClr>
        </a:solidFill>
      </dgm:spPr>
    </dgm:pt>
  </dgm:ptLst>
  <dgm:cxnLst>
    <dgm:cxn modelId="{74AE0C1D-0425-4BAC-B547-44E8D1DB65C2}" type="presOf" srcId="{CB4C6DAA-E7D0-4C12-A83D-C677AE0C8E8D}" destId="{23F0F70D-9DE1-4D23-A262-C8CB810E28C3}" srcOrd="0" destOrd="0" presId="urn:microsoft.com/office/officeart/2005/8/layout/bList2#1"/>
    <dgm:cxn modelId="{63BBB2BE-0FB6-438F-8E9A-717056A15B2D}" srcId="{3EEC5E3D-CEAF-4FF2-86E9-79EA526DD9AC}" destId="{38105004-E923-4FFD-9D19-6A7CC5E191CE}" srcOrd="2" destOrd="0" parTransId="{658CB161-5B1C-494F-82E4-0802B3858CE3}" sibTransId="{7CB6801A-8DD0-4481-A16B-EF61D821DF95}"/>
    <dgm:cxn modelId="{DAA0306B-198E-4FE0-A4FF-56BBD94555FB}" srcId="{3EEC5E3D-CEAF-4FF2-86E9-79EA526DD9AC}" destId="{68A5C562-B63C-4D2F-A793-D3DEA4DE5527}" srcOrd="1" destOrd="0" parTransId="{22AAAC4B-EA8C-4CDE-BAB3-C4C8D5FA5694}" sibTransId="{23B45ACA-51C5-4715-9C85-C6A774DB88FE}"/>
    <dgm:cxn modelId="{B0936F1F-1180-45DE-8F1A-3738D54A8242}" srcId="{3EEC5E3D-CEAF-4FF2-86E9-79EA526DD9AC}" destId="{1275BB76-B26F-4702-9C78-1E8746863CCC}" srcOrd="0" destOrd="0" parTransId="{FA7134E4-EC5A-4BA3-A565-7EBF8F5CBFB9}" sibTransId="{297F6839-B5B7-43C1-9486-E0603B6BD44F}"/>
    <dgm:cxn modelId="{B7B7CBF4-AD5C-458B-8680-B45BBD7349B0}" type="presOf" srcId="{68A5C562-B63C-4D2F-A793-D3DEA4DE5527}" destId="{94609E63-218C-446C-B2C0-B6148F4ADA49}" srcOrd="1" destOrd="0" presId="urn:microsoft.com/office/officeart/2005/8/layout/bList2#1"/>
    <dgm:cxn modelId="{B27A1165-E56B-44ED-B97B-C069FC831BF5}" type="presOf" srcId="{38105004-E923-4FFD-9D19-6A7CC5E191CE}" destId="{09337B05-02DE-4B40-8B82-1660E50FCE0E}" srcOrd="1" destOrd="0" presId="urn:microsoft.com/office/officeart/2005/8/layout/bList2#1"/>
    <dgm:cxn modelId="{1128916B-ABD4-42BD-B9D2-7AF406C69DAC}" type="presOf" srcId="{90EA7D83-D522-439D-B74E-9CD3A23C97FE}" destId="{A2A59C3C-3593-483F-8D7A-618F5E3C7EB7}" srcOrd="1" destOrd="0" presId="urn:microsoft.com/office/officeart/2005/8/layout/bList2#1"/>
    <dgm:cxn modelId="{85088F26-B7A4-4838-A46C-5B6C3E896BBE}" type="presOf" srcId="{68A5C562-B63C-4D2F-A793-D3DEA4DE5527}" destId="{9E7D1AF3-98BF-4FCC-B1B7-3A56BC383406}" srcOrd="0" destOrd="0" presId="urn:microsoft.com/office/officeart/2005/8/layout/bList2#1"/>
    <dgm:cxn modelId="{54AF9608-F553-4892-BD54-9BAAD3D7CC6B}" type="presOf" srcId="{23B45ACA-51C5-4715-9C85-C6A774DB88FE}" destId="{3A0B2F4D-5D70-4343-8674-C58B4C6F8BC3}" srcOrd="0" destOrd="0" presId="urn:microsoft.com/office/officeart/2005/8/layout/bList2#1"/>
    <dgm:cxn modelId="{4BE33BE5-2E47-495C-A954-F096C18A6D8D}" type="presOf" srcId="{F0E23229-6F65-4765-96A8-5C28013E7658}" destId="{94CFA83B-A844-45DD-B85C-78662833703A}" srcOrd="0" destOrd="0" presId="urn:microsoft.com/office/officeart/2005/8/layout/bList2#1"/>
    <dgm:cxn modelId="{7B20441A-1B51-42B3-9C58-418F4903C2B8}" srcId="{3EEC5E3D-CEAF-4FF2-86E9-79EA526DD9AC}" destId="{CB4C6DAA-E7D0-4C12-A83D-C677AE0C8E8D}" srcOrd="4" destOrd="0" parTransId="{63DA9C18-C902-4FB4-8F60-03A72D061B45}" sibTransId="{5E14B16B-43F5-4658-8763-D00C7301475D}"/>
    <dgm:cxn modelId="{9178B1E2-EA46-4A26-8791-61FA67BAF5DB}" type="presOf" srcId="{90EA7D83-D522-439D-B74E-9CD3A23C97FE}" destId="{73216191-17F7-4E2F-8C9F-2D2DE8B13DF7}" srcOrd="0" destOrd="0" presId="urn:microsoft.com/office/officeart/2005/8/layout/bList2#1"/>
    <dgm:cxn modelId="{E6A888AB-BE72-44AB-9B62-C45DD02250E6}" srcId="{90EA7D83-D522-439D-B74E-9CD3A23C97FE}" destId="{F0E23229-6F65-4765-96A8-5C28013E7658}" srcOrd="0" destOrd="0" parTransId="{F0E1D777-2864-4571-8903-7275DFADFE79}" sibTransId="{5DF1B115-35E5-455F-B20B-E938B23F58B4}"/>
    <dgm:cxn modelId="{80742F0E-9AE2-400F-8CA0-7590B2C46936}" srcId="{1275BB76-B26F-4702-9C78-1E8746863CCC}" destId="{8818A9AB-FCC0-4E81-97D9-0718B4CEEA78}" srcOrd="0" destOrd="0" parTransId="{5D422E22-694D-4EAD-B0FC-1415C6BC8BCE}" sibTransId="{58CEDE40-590E-4217-9EF6-C6B10B693560}"/>
    <dgm:cxn modelId="{0087C1AA-A2E0-4AFD-9C53-5C3571753E40}" type="presOf" srcId="{3EEC5E3D-CEAF-4FF2-86E9-79EA526DD9AC}" destId="{4C62EE05-2D89-474A-A05C-001D4800AB68}" srcOrd="0" destOrd="0" presId="urn:microsoft.com/office/officeart/2005/8/layout/bList2#1"/>
    <dgm:cxn modelId="{686F0F85-97C1-44F1-A02F-42BC5AFD45CC}" type="presOf" srcId="{CB4C6DAA-E7D0-4C12-A83D-C677AE0C8E8D}" destId="{68548B59-7882-4D47-B30A-D96DAF25C61D}" srcOrd="1" destOrd="0" presId="urn:microsoft.com/office/officeart/2005/8/layout/bList2#1"/>
    <dgm:cxn modelId="{CD674E4C-DA19-4AF5-B97E-3396E67F182C}" type="presOf" srcId="{1275BB76-B26F-4702-9C78-1E8746863CCC}" destId="{06D28949-50DD-4727-9E8C-80D6525EA87F}" srcOrd="1" destOrd="0" presId="urn:microsoft.com/office/officeart/2005/8/layout/bList2#1"/>
    <dgm:cxn modelId="{C6324393-A66D-40A3-B778-997C567BCE2E}" type="presOf" srcId="{D46D9ED4-3D80-48C0-9937-8842BECDC26F}" destId="{B8A50DB1-66BD-4703-8F20-3A4D323184B1}" srcOrd="0" destOrd="0" presId="urn:microsoft.com/office/officeart/2005/8/layout/bList2#1"/>
    <dgm:cxn modelId="{14A6F12B-034A-47A1-BF0D-5335E82F8E0C}" type="presOf" srcId="{38105004-E923-4FFD-9D19-6A7CC5E191CE}" destId="{95CF710B-134B-4D4A-B31B-D2A6C9C61CA1}" srcOrd="0" destOrd="0" presId="urn:microsoft.com/office/officeart/2005/8/layout/bList2#1"/>
    <dgm:cxn modelId="{508637BA-19B5-454C-A12C-093A7867CA47}" srcId="{3EEC5E3D-CEAF-4FF2-86E9-79EA526DD9AC}" destId="{90EA7D83-D522-439D-B74E-9CD3A23C97FE}" srcOrd="3" destOrd="0" parTransId="{AC338841-BC14-4BF3-99DB-806D2C63376F}" sibTransId="{D46D9ED4-3D80-48C0-9937-8842BECDC26F}"/>
    <dgm:cxn modelId="{C346A946-8E5C-438B-9394-F4B58959D219}" type="presOf" srcId="{1275BB76-B26F-4702-9C78-1E8746863CCC}" destId="{14BD7359-A9F8-4D15-A871-062BBDD6655B}" srcOrd="0" destOrd="0" presId="urn:microsoft.com/office/officeart/2005/8/layout/bList2#1"/>
    <dgm:cxn modelId="{DD308BB6-F2EA-4978-B892-EFC0FEF48A47}" type="presOf" srcId="{8818A9AB-FCC0-4E81-97D9-0718B4CEEA78}" destId="{DC930AE2-474E-4F25-BBD6-3C2585E694CE}" srcOrd="0" destOrd="0" presId="urn:microsoft.com/office/officeart/2005/8/layout/bList2#1"/>
    <dgm:cxn modelId="{26C2B30F-8F68-4545-862A-911577144FD5}" srcId="{38105004-E923-4FFD-9D19-6A7CC5E191CE}" destId="{F7C0D080-2D34-4FEA-8F36-692A849DBC46}" srcOrd="0" destOrd="0" parTransId="{E9E7D699-1435-4E20-9338-7BA3181E4057}" sibTransId="{573E29DF-8E09-4470-B662-DDA2BD968351}"/>
    <dgm:cxn modelId="{DA7D5422-1CFF-4C74-AB5D-87F4ADFF1379}" type="presOf" srcId="{273C6446-7A63-4D5A-8171-FBF9030FF485}" destId="{2DF8F641-855A-4B4E-9DE7-BE7A199C648D}" srcOrd="0" destOrd="0" presId="urn:microsoft.com/office/officeart/2005/8/layout/bList2#1"/>
    <dgm:cxn modelId="{A6D98E3E-10C5-4BE3-AD8B-D56F9C5B3A61}" srcId="{CB4C6DAA-E7D0-4C12-A83D-C677AE0C8E8D}" destId="{C52E2EDF-1640-4080-973A-25F992C3AB27}" srcOrd="0" destOrd="0" parTransId="{7AA844B4-5DCF-4119-A09D-14853380B869}" sibTransId="{9B94FB16-D28A-4041-8B23-F670A1FD440A}"/>
    <dgm:cxn modelId="{460A1F01-48C2-4D98-B979-EFCB77870FD2}" type="presOf" srcId="{297F6839-B5B7-43C1-9486-E0603B6BD44F}" destId="{303C3816-E181-439D-95FC-6F94D26F4038}" srcOrd="0" destOrd="0" presId="urn:microsoft.com/office/officeart/2005/8/layout/bList2#1"/>
    <dgm:cxn modelId="{9715EDD3-E59F-421E-A403-22E284D33981}" type="presOf" srcId="{F7C0D080-2D34-4FEA-8F36-692A849DBC46}" destId="{68670D73-76B0-4004-B8E6-783B737AF5A5}" srcOrd="0" destOrd="0" presId="urn:microsoft.com/office/officeart/2005/8/layout/bList2#1"/>
    <dgm:cxn modelId="{58E8EC6A-EDA0-4E7F-8C13-B35E239A52F5}" type="presOf" srcId="{7CB6801A-8DD0-4481-A16B-EF61D821DF95}" destId="{279805DD-5805-46A5-9167-A90E53C7629C}" srcOrd="0" destOrd="0" presId="urn:microsoft.com/office/officeart/2005/8/layout/bList2#1"/>
    <dgm:cxn modelId="{4C1FE6DA-56AE-46E5-99A1-AE39EEE6158D}" srcId="{68A5C562-B63C-4D2F-A793-D3DEA4DE5527}" destId="{273C6446-7A63-4D5A-8171-FBF9030FF485}" srcOrd="0" destOrd="0" parTransId="{8EE702C0-E271-4163-AF2C-8EFC9FAAD6FD}" sibTransId="{B41C8480-12ED-4C29-9BFF-E99BFD3401B3}"/>
    <dgm:cxn modelId="{9F59AB86-2A74-49D7-8583-4DE34C3F2470}" type="presOf" srcId="{C52E2EDF-1640-4080-973A-25F992C3AB27}" destId="{0E0712E2-2C31-4D50-9040-5587BF5834D5}" srcOrd="0" destOrd="0" presId="urn:microsoft.com/office/officeart/2005/8/layout/bList2#1"/>
    <dgm:cxn modelId="{E2AD3268-63CD-47CE-BB13-67CE0E9F2B10}" type="presParOf" srcId="{4C62EE05-2D89-474A-A05C-001D4800AB68}" destId="{42F7193D-3854-4444-824F-EDC88949BFBB}" srcOrd="0" destOrd="0" presId="urn:microsoft.com/office/officeart/2005/8/layout/bList2#1"/>
    <dgm:cxn modelId="{1DFB7878-2C8D-41E5-A808-93530CDA4547}" type="presParOf" srcId="{42F7193D-3854-4444-824F-EDC88949BFBB}" destId="{DC930AE2-474E-4F25-BBD6-3C2585E694CE}" srcOrd="0" destOrd="0" presId="urn:microsoft.com/office/officeart/2005/8/layout/bList2#1"/>
    <dgm:cxn modelId="{44EAD0D9-A6BB-4236-A2C9-A9FE4F306117}" type="presParOf" srcId="{42F7193D-3854-4444-824F-EDC88949BFBB}" destId="{14BD7359-A9F8-4D15-A871-062BBDD6655B}" srcOrd="1" destOrd="0" presId="urn:microsoft.com/office/officeart/2005/8/layout/bList2#1"/>
    <dgm:cxn modelId="{6C65E7CA-6252-47FE-A0DC-896B8F830238}" type="presParOf" srcId="{42F7193D-3854-4444-824F-EDC88949BFBB}" destId="{06D28949-50DD-4727-9E8C-80D6525EA87F}" srcOrd="2" destOrd="0" presId="urn:microsoft.com/office/officeart/2005/8/layout/bList2#1"/>
    <dgm:cxn modelId="{62A907FE-3EC1-4519-B9D4-6DF49962D900}" type="presParOf" srcId="{42F7193D-3854-4444-824F-EDC88949BFBB}" destId="{46E9C237-6DA5-45EF-BC9B-5DA5A41C5DC0}" srcOrd="3" destOrd="0" presId="urn:microsoft.com/office/officeart/2005/8/layout/bList2#1"/>
    <dgm:cxn modelId="{9D4E72F5-1D20-41C0-B0A7-92E316942976}" type="presParOf" srcId="{4C62EE05-2D89-474A-A05C-001D4800AB68}" destId="{303C3816-E181-439D-95FC-6F94D26F4038}" srcOrd="1" destOrd="0" presId="urn:microsoft.com/office/officeart/2005/8/layout/bList2#1"/>
    <dgm:cxn modelId="{6136A24F-CA2A-4CD2-ACDF-03D9B10F249D}" type="presParOf" srcId="{4C62EE05-2D89-474A-A05C-001D4800AB68}" destId="{1B92EBDB-6C3F-4153-837F-7204FD962A97}" srcOrd="2" destOrd="0" presId="urn:microsoft.com/office/officeart/2005/8/layout/bList2#1"/>
    <dgm:cxn modelId="{1BBA93F2-A397-4C13-A358-D2630A760287}" type="presParOf" srcId="{1B92EBDB-6C3F-4153-837F-7204FD962A97}" destId="{2DF8F641-855A-4B4E-9DE7-BE7A199C648D}" srcOrd="0" destOrd="0" presId="urn:microsoft.com/office/officeart/2005/8/layout/bList2#1"/>
    <dgm:cxn modelId="{6498E4F9-13C6-4BA4-8F65-A0223C023AD0}" type="presParOf" srcId="{1B92EBDB-6C3F-4153-837F-7204FD962A97}" destId="{9E7D1AF3-98BF-4FCC-B1B7-3A56BC383406}" srcOrd="1" destOrd="0" presId="urn:microsoft.com/office/officeart/2005/8/layout/bList2#1"/>
    <dgm:cxn modelId="{4AB12A56-1AC2-46E3-8662-3A5BEA7C74EA}" type="presParOf" srcId="{1B92EBDB-6C3F-4153-837F-7204FD962A97}" destId="{94609E63-218C-446C-B2C0-B6148F4ADA49}" srcOrd="2" destOrd="0" presId="urn:microsoft.com/office/officeart/2005/8/layout/bList2#1"/>
    <dgm:cxn modelId="{CA90507A-EA89-4783-9F37-F3A0B8BA1894}" type="presParOf" srcId="{1B92EBDB-6C3F-4153-837F-7204FD962A97}" destId="{6815502B-6A7F-4599-8090-C2C46F4625DD}" srcOrd="3" destOrd="0" presId="urn:microsoft.com/office/officeart/2005/8/layout/bList2#1"/>
    <dgm:cxn modelId="{D4A1C006-8847-4DAB-8904-C3C9C43E0E05}" type="presParOf" srcId="{4C62EE05-2D89-474A-A05C-001D4800AB68}" destId="{3A0B2F4D-5D70-4343-8674-C58B4C6F8BC3}" srcOrd="3" destOrd="0" presId="urn:microsoft.com/office/officeart/2005/8/layout/bList2#1"/>
    <dgm:cxn modelId="{41868D5F-4B93-4011-A1E5-D849154C6DFB}" type="presParOf" srcId="{4C62EE05-2D89-474A-A05C-001D4800AB68}" destId="{E40451B5-79A0-443A-8B68-4F94A6CB9C02}" srcOrd="4" destOrd="0" presId="urn:microsoft.com/office/officeart/2005/8/layout/bList2#1"/>
    <dgm:cxn modelId="{9124071A-DED9-449B-BC21-5D011579BFE0}" type="presParOf" srcId="{E40451B5-79A0-443A-8B68-4F94A6CB9C02}" destId="{68670D73-76B0-4004-B8E6-783B737AF5A5}" srcOrd="0" destOrd="0" presId="urn:microsoft.com/office/officeart/2005/8/layout/bList2#1"/>
    <dgm:cxn modelId="{4C635571-A40C-4633-BEE6-A9CE47617027}" type="presParOf" srcId="{E40451B5-79A0-443A-8B68-4F94A6CB9C02}" destId="{95CF710B-134B-4D4A-B31B-D2A6C9C61CA1}" srcOrd="1" destOrd="0" presId="urn:microsoft.com/office/officeart/2005/8/layout/bList2#1"/>
    <dgm:cxn modelId="{79EC4D5B-4CD1-4B44-8309-DD97CF0A0AD6}" type="presParOf" srcId="{E40451B5-79A0-443A-8B68-4F94A6CB9C02}" destId="{09337B05-02DE-4B40-8B82-1660E50FCE0E}" srcOrd="2" destOrd="0" presId="urn:microsoft.com/office/officeart/2005/8/layout/bList2#1"/>
    <dgm:cxn modelId="{9D19DC1E-CC92-43DA-9392-88D0B69E9917}" type="presParOf" srcId="{E40451B5-79A0-443A-8B68-4F94A6CB9C02}" destId="{2FAA62CD-04F1-444B-94CD-C7C1F65CE543}" srcOrd="3" destOrd="0" presId="urn:microsoft.com/office/officeart/2005/8/layout/bList2#1"/>
    <dgm:cxn modelId="{742B1194-329B-4157-8E39-B56F571B57C4}" type="presParOf" srcId="{4C62EE05-2D89-474A-A05C-001D4800AB68}" destId="{279805DD-5805-46A5-9167-A90E53C7629C}" srcOrd="5" destOrd="0" presId="urn:microsoft.com/office/officeart/2005/8/layout/bList2#1"/>
    <dgm:cxn modelId="{562EB597-24D0-4495-B4DC-9A6D4CE952ED}" type="presParOf" srcId="{4C62EE05-2D89-474A-A05C-001D4800AB68}" destId="{476E134A-24B8-4B64-BCF2-9D75E642F3E0}" srcOrd="6" destOrd="0" presId="urn:microsoft.com/office/officeart/2005/8/layout/bList2#1"/>
    <dgm:cxn modelId="{56A1A127-D1D7-4146-918C-8F8F9F544B75}" type="presParOf" srcId="{476E134A-24B8-4B64-BCF2-9D75E642F3E0}" destId="{94CFA83B-A844-45DD-B85C-78662833703A}" srcOrd="0" destOrd="0" presId="urn:microsoft.com/office/officeart/2005/8/layout/bList2#1"/>
    <dgm:cxn modelId="{86E1D28E-661C-481F-9464-3704BB168E2E}" type="presParOf" srcId="{476E134A-24B8-4B64-BCF2-9D75E642F3E0}" destId="{73216191-17F7-4E2F-8C9F-2D2DE8B13DF7}" srcOrd="1" destOrd="0" presId="urn:microsoft.com/office/officeart/2005/8/layout/bList2#1"/>
    <dgm:cxn modelId="{A872E320-AD61-48BB-BD1B-7A9C1F3DA79D}" type="presParOf" srcId="{476E134A-24B8-4B64-BCF2-9D75E642F3E0}" destId="{A2A59C3C-3593-483F-8D7A-618F5E3C7EB7}" srcOrd="2" destOrd="0" presId="urn:microsoft.com/office/officeart/2005/8/layout/bList2#1"/>
    <dgm:cxn modelId="{29FE2791-E3AD-4963-8815-793337CC3298}" type="presParOf" srcId="{476E134A-24B8-4B64-BCF2-9D75E642F3E0}" destId="{B4304022-6C7A-4940-B5A0-A0709F919257}" srcOrd="3" destOrd="0" presId="urn:microsoft.com/office/officeart/2005/8/layout/bList2#1"/>
    <dgm:cxn modelId="{5E462D13-83C1-4CB5-B063-7057FA670FAB}" type="presParOf" srcId="{4C62EE05-2D89-474A-A05C-001D4800AB68}" destId="{B8A50DB1-66BD-4703-8F20-3A4D323184B1}" srcOrd="7" destOrd="0" presId="urn:microsoft.com/office/officeart/2005/8/layout/bList2#1"/>
    <dgm:cxn modelId="{8FD7FACA-EC54-43E8-977D-E37524D99D5E}" type="presParOf" srcId="{4C62EE05-2D89-474A-A05C-001D4800AB68}" destId="{8AA20184-ED58-424B-91A0-6CD841ED1A8C}" srcOrd="8" destOrd="0" presId="urn:microsoft.com/office/officeart/2005/8/layout/bList2#1"/>
    <dgm:cxn modelId="{9D33CBFC-D41C-4A68-BC88-3D97F56E6FDC}" type="presParOf" srcId="{8AA20184-ED58-424B-91A0-6CD841ED1A8C}" destId="{0E0712E2-2C31-4D50-9040-5587BF5834D5}" srcOrd="0" destOrd="0" presId="urn:microsoft.com/office/officeart/2005/8/layout/bList2#1"/>
    <dgm:cxn modelId="{56A3E784-DBF0-48C5-9604-4740B922E899}" type="presParOf" srcId="{8AA20184-ED58-424B-91A0-6CD841ED1A8C}" destId="{23F0F70D-9DE1-4D23-A262-C8CB810E28C3}" srcOrd="1" destOrd="0" presId="urn:microsoft.com/office/officeart/2005/8/layout/bList2#1"/>
    <dgm:cxn modelId="{29CE5146-9236-4D0D-8F00-9FD91CDF5048}" type="presParOf" srcId="{8AA20184-ED58-424B-91A0-6CD841ED1A8C}" destId="{68548B59-7882-4D47-B30A-D96DAF25C61D}" srcOrd="2" destOrd="0" presId="urn:microsoft.com/office/officeart/2005/8/layout/bList2#1"/>
    <dgm:cxn modelId="{EA73F3FA-89FD-4CB6-88E6-FEE1FEF36CA3}" type="presParOf" srcId="{8AA20184-ED58-424B-91A0-6CD841ED1A8C}" destId="{2DD7F488-8318-4E35-B722-5FDF9D23679A}" srcOrd="3" destOrd="0" presId="urn:microsoft.com/office/officeart/2005/8/layout/b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734503-5934-45D5-9DFD-9FF456394EFC}" type="doc">
      <dgm:prSet loTypeId="urn:microsoft.com/office/officeart/2005/8/layout/cycle4#1" loCatId="relationship" qsTypeId="urn:microsoft.com/office/officeart/2005/8/quickstyle/simple1" qsCatId="simple" csTypeId="urn:microsoft.com/office/officeart/2005/8/colors/accent1_2" csCatId="accent1" phldr="1"/>
      <dgm:spPr/>
      <dgm:t>
        <a:bodyPr/>
        <a:lstStyle/>
        <a:p>
          <a:endParaRPr lang="en-ZA"/>
        </a:p>
      </dgm:t>
    </dgm:pt>
    <dgm:pt modelId="{9E7F09B5-F674-4731-ADDE-114C57D04C0C}">
      <dgm:prSet phldrT="[Text]"/>
      <dgm:spPr>
        <a:solidFill>
          <a:srgbClr val="339933"/>
        </a:solidFill>
      </dgm:spPr>
      <dgm:t>
        <a:bodyPr/>
        <a:lstStyle/>
        <a:p>
          <a:r>
            <a:rPr lang="en-ZA" dirty="0" smtClean="0"/>
            <a:t>Understanding Demand</a:t>
          </a:r>
          <a:endParaRPr lang="en-ZA" dirty="0"/>
        </a:p>
      </dgm:t>
    </dgm:pt>
    <dgm:pt modelId="{DD9947E1-79CB-469A-BF6E-A6CB33FCA63D}" type="parTrans" cxnId="{E5012A2F-E3CF-4B89-98CF-18A5BD7B54EB}">
      <dgm:prSet/>
      <dgm:spPr/>
      <dgm:t>
        <a:bodyPr/>
        <a:lstStyle/>
        <a:p>
          <a:endParaRPr lang="en-ZA"/>
        </a:p>
      </dgm:t>
    </dgm:pt>
    <dgm:pt modelId="{BF4E40DB-3002-4DFF-A707-BAEB6155E696}" type="sibTrans" cxnId="{E5012A2F-E3CF-4B89-98CF-18A5BD7B54EB}">
      <dgm:prSet/>
      <dgm:spPr/>
      <dgm:t>
        <a:bodyPr/>
        <a:lstStyle/>
        <a:p>
          <a:endParaRPr lang="en-ZA"/>
        </a:p>
      </dgm:t>
    </dgm:pt>
    <dgm:pt modelId="{F7E4E903-28B0-49F9-9F27-6EB47C97F99C}">
      <dgm:prSet phldrT="[Text]" custT="1"/>
      <dgm:spPr>
        <a:ln>
          <a:solidFill>
            <a:schemeClr val="tx1"/>
          </a:solidFill>
        </a:ln>
      </dgm:spPr>
      <dgm:t>
        <a:bodyPr/>
        <a:lstStyle/>
        <a:p>
          <a:r>
            <a:rPr lang="en-ZA" sz="1400" b="0" dirty="0" smtClean="0"/>
            <a:t>Determine Occupational Demand based on workplace demand and Government Priorities through research and analysis</a:t>
          </a:r>
          <a:endParaRPr lang="en-ZA" sz="1400" b="0" dirty="0"/>
        </a:p>
      </dgm:t>
    </dgm:pt>
    <dgm:pt modelId="{29347FEC-2E92-497B-AF51-1E9DE50CCB8B}" type="parTrans" cxnId="{46542714-373C-46EE-9444-4A64E8CFE88C}">
      <dgm:prSet/>
      <dgm:spPr/>
      <dgm:t>
        <a:bodyPr/>
        <a:lstStyle/>
        <a:p>
          <a:endParaRPr lang="en-ZA"/>
        </a:p>
      </dgm:t>
    </dgm:pt>
    <dgm:pt modelId="{2FD18F88-C854-4662-A6EF-17864B4E4C78}" type="sibTrans" cxnId="{46542714-373C-46EE-9444-4A64E8CFE88C}">
      <dgm:prSet/>
      <dgm:spPr/>
      <dgm:t>
        <a:bodyPr/>
        <a:lstStyle/>
        <a:p>
          <a:endParaRPr lang="en-ZA"/>
        </a:p>
      </dgm:t>
    </dgm:pt>
    <dgm:pt modelId="{DA55CEEC-169F-4592-AC30-912E0F5AAD72}">
      <dgm:prSet phldrT="[Text]"/>
      <dgm:spPr>
        <a:solidFill>
          <a:srgbClr val="FF6600"/>
        </a:solidFill>
      </dgm:spPr>
      <dgm:t>
        <a:bodyPr/>
        <a:lstStyle/>
        <a:p>
          <a:r>
            <a:rPr lang="en-ZA" dirty="0" smtClean="0"/>
            <a:t>Steering Supply – Qualification and Provision</a:t>
          </a:r>
          <a:endParaRPr lang="en-ZA" dirty="0"/>
        </a:p>
      </dgm:t>
    </dgm:pt>
    <dgm:pt modelId="{871FBF22-65A6-4DE5-BE1B-D9AC12894727}" type="parTrans" cxnId="{1D1C1A40-A6ED-4B62-9DC2-EC2D404A2509}">
      <dgm:prSet/>
      <dgm:spPr/>
      <dgm:t>
        <a:bodyPr/>
        <a:lstStyle/>
        <a:p>
          <a:endParaRPr lang="en-ZA"/>
        </a:p>
      </dgm:t>
    </dgm:pt>
    <dgm:pt modelId="{C7BFFE15-C070-4C93-92D4-E48E270D79D1}" type="sibTrans" cxnId="{1D1C1A40-A6ED-4B62-9DC2-EC2D404A2509}">
      <dgm:prSet/>
      <dgm:spPr/>
      <dgm:t>
        <a:bodyPr/>
        <a:lstStyle/>
        <a:p>
          <a:endParaRPr lang="en-ZA"/>
        </a:p>
      </dgm:t>
    </dgm:pt>
    <dgm:pt modelId="{BC5E9508-882F-4909-B879-6F10EE984A7E}">
      <dgm:prSet phldrT="[Text]" custT="1"/>
      <dgm:spPr>
        <a:ln>
          <a:solidFill>
            <a:schemeClr val="tx1"/>
          </a:solidFill>
        </a:ln>
      </dgm:spPr>
      <dgm:t>
        <a:bodyPr/>
        <a:lstStyle/>
        <a:p>
          <a:r>
            <a:rPr lang="en-ZA" sz="1200" b="0" dirty="0" smtClean="0"/>
            <a:t>Quality Councils to ensure qualifications and curricula in place;</a:t>
          </a:r>
          <a:endParaRPr lang="en-ZA" sz="1200" b="0" dirty="0"/>
        </a:p>
      </dgm:t>
    </dgm:pt>
    <dgm:pt modelId="{DFEC70B4-3F1B-4AAD-ACDC-795BEC29EAA3}" type="parTrans" cxnId="{F1A94974-70B9-473C-A25E-F996C5BA8B6F}">
      <dgm:prSet/>
      <dgm:spPr/>
      <dgm:t>
        <a:bodyPr/>
        <a:lstStyle/>
        <a:p>
          <a:endParaRPr lang="en-ZA"/>
        </a:p>
      </dgm:t>
    </dgm:pt>
    <dgm:pt modelId="{403CA8E9-05A3-441D-B720-7C83D7C43E5E}" type="sibTrans" cxnId="{F1A94974-70B9-473C-A25E-F996C5BA8B6F}">
      <dgm:prSet/>
      <dgm:spPr/>
      <dgm:t>
        <a:bodyPr/>
        <a:lstStyle/>
        <a:p>
          <a:endParaRPr lang="en-ZA"/>
        </a:p>
      </dgm:t>
    </dgm:pt>
    <dgm:pt modelId="{EDB0FF9A-54AC-435E-B3C6-5905B02F9241}">
      <dgm:prSet phldrT="[Text]"/>
      <dgm:spPr>
        <a:solidFill>
          <a:srgbClr val="339933"/>
        </a:solidFill>
      </dgm:spPr>
      <dgm:t>
        <a:bodyPr/>
        <a:lstStyle/>
        <a:p>
          <a:r>
            <a:rPr lang="en-ZA" dirty="0" smtClean="0"/>
            <a:t>Steering Supply - Funding</a:t>
          </a:r>
          <a:endParaRPr lang="en-ZA" dirty="0"/>
        </a:p>
      </dgm:t>
    </dgm:pt>
    <dgm:pt modelId="{DB241D04-9FD4-4B60-91D6-582E041FD4B6}" type="parTrans" cxnId="{4DC26EED-6E42-4E59-BF1B-681CF7E3522F}">
      <dgm:prSet/>
      <dgm:spPr/>
      <dgm:t>
        <a:bodyPr/>
        <a:lstStyle/>
        <a:p>
          <a:endParaRPr lang="en-ZA"/>
        </a:p>
      </dgm:t>
    </dgm:pt>
    <dgm:pt modelId="{9EB11A65-7F60-48FE-A893-94149C551D3A}" type="sibTrans" cxnId="{4DC26EED-6E42-4E59-BF1B-681CF7E3522F}">
      <dgm:prSet/>
      <dgm:spPr/>
      <dgm:t>
        <a:bodyPr/>
        <a:lstStyle/>
        <a:p>
          <a:endParaRPr lang="en-ZA"/>
        </a:p>
      </dgm:t>
    </dgm:pt>
    <dgm:pt modelId="{EEDF7389-89E1-4E75-90A6-36B60EAE6ACB}">
      <dgm:prSet phldrT="[Text]" custT="1"/>
      <dgm:spPr>
        <a:ln>
          <a:solidFill>
            <a:schemeClr val="tx1"/>
          </a:solidFill>
        </a:ln>
      </dgm:spPr>
      <dgm:t>
        <a:bodyPr/>
        <a:lstStyle/>
        <a:p>
          <a:r>
            <a:rPr lang="en-ZA" sz="800" dirty="0" smtClean="0"/>
            <a:t>	</a:t>
          </a:r>
          <a:r>
            <a:rPr lang="en-ZA" sz="900" b="0" dirty="0" smtClean="0"/>
            <a:t>- </a:t>
          </a:r>
          <a:r>
            <a:rPr lang="en-ZA" sz="1100" b="0" dirty="0" smtClean="0"/>
            <a:t>Framework for collaboration 	with Educational institutions to 	increase enrolment;</a:t>
          </a:r>
          <a:endParaRPr lang="en-ZA" sz="1100" b="0" dirty="0"/>
        </a:p>
      </dgm:t>
    </dgm:pt>
    <dgm:pt modelId="{3EFAA905-F0F1-4C9A-9CCC-1F41581D9CB3}" type="parTrans" cxnId="{4764574C-413D-436E-8FF3-CE6F4FAD0AC9}">
      <dgm:prSet/>
      <dgm:spPr/>
      <dgm:t>
        <a:bodyPr/>
        <a:lstStyle/>
        <a:p>
          <a:endParaRPr lang="en-ZA"/>
        </a:p>
      </dgm:t>
    </dgm:pt>
    <dgm:pt modelId="{A27D0840-DF6D-40AF-98E0-24D65E62D992}" type="sibTrans" cxnId="{4764574C-413D-436E-8FF3-CE6F4FAD0AC9}">
      <dgm:prSet/>
      <dgm:spPr/>
      <dgm:t>
        <a:bodyPr/>
        <a:lstStyle/>
        <a:p>
          <a:endParaRPr lang="en-ZA"/>
        </a:p>
      </dgm:t>
    </dgm:pt>
    <dgm:pt modelId="{6DA4E2EE-7B58-4770-8AFE-70268283DC11}">
      <dgm:prSet phldrT="[Text]"/>
      <dgm:spPr>
        <a:solidFill>
          <a:srgbClr val="FF6600"/>
        </a:solidFill>
      </dgm:spPr>
      <dgm:t>
        <a:bodyPr/>
        <a:lstStyle/>
        <a:p>
          <a:r>
            <a:rPr lang="en-ZA" dirty="0" smtClean="0"/>
            <a:t>Growing Supply</a:t>
          </a:r>
          <a:endParaRPr lang="en-ZA" dirty="0"/>
        </a:p>
      </dgm:t>
    </dgm:pt>
    <dgm:pt modelId="{12BE4BE5-DCB0-4278-ADFB-D93D76F06597}" type="parTrans" cxnId="{573CB1BD-5F2A-4F81-97EF-5BA8FF28E015}">
      <dgm:prSet/>
      <dgm:spPr/>
      <dgm:t>
        <a:bodyPr/>
        <a:lstStyle/>
        <a:p>
          <a:endParaRPr lang="en-ZA"/>
        </a:p>
      </dgm:t>
    </dgm:pt>
    <dgm:pt modelId="{0C9437F7-3A36-4392-9750-959707D11BC7}" type="sibTrans" cxnId="{573CB1BD-5F2A-4F81-97EF-5BA8FF28E015}">
      <dgm:prSet/>
      <dgm:spPr/>
      <dgm:t>
        <a:bodyPr/>
        <a:lstStyle/>
        <a:p>
          <a:endParaRPr lang="en-ZA"/>
        </a:p>
      </dgm:t>
    </dgm:pt>
    <dgm:pt modelId="{FD88AA18-F29F-488B-AD68-D321AFE49775}">
      <dgm:prSet phldrT="[Text]" custT="1"/>
      <dgm:spPr>
        <a:ln>
          <a:solidFill>
            <a:schemeClr val="tx1"/>
          </a:solidFill>
        </a:ln>
      </dgm:spPr>
      <dgm:t>
        <a:bodyPr/>
        <a:lstStyle/>
        <a:p>
          <a:r>
            <a:rPr lang="en-ZA" sz="1100" b="0" dirty="0" smtClean="0"/>
            <a:t>Fiscus and Levy to support occupational priorities;</a:t>
          </a:r>
          <a:endParaRPr lang="en-ZA" sz="1100" b="0" dirty="0"/>
        </a:p>
      </dgm:t>
    </dgm:pt>
    <dgm:pt modelId="{F8D8DCB2-9866-4B91-854B-E594B64EBE87}" type="parTrans" cxnId="{EEE78318-60DA-446D-911A-9D3FE2ECF765}">
      <dgm:prSet/>
      <dgm:spPr/>
      <dgm:t>
        <a:bodyPr/>
        <a:lstStyle/>
        <a:p>
          <a:endParaRPr lang="en-ZA"/>
        </a:p>
      </dgm:t>
    </dgm:pt>
    <dgm:pt modelId="{6CDE8147-AB17-4AB5-BA47-3BB45101BDEA}" type="sibTrans" cxnId="{EEE78318-60DA-446D-911A-9D3FE2ECF765}">
      <dgm:prSet/>
      <dgm:spPr/>
      <dgm:t>
        <a:bodyPr/>
        <a:lstStyle/>
        <a:p>
          <a:endParaRPr lang="en-ZA"/>
        </a:p>
      </dgm:t>
    </dgm:pt>
    <dgm:pt modelId="{E62C9A0A-A625-4394-A0AC-95A88315E125}">
      <dgm:prSet phldrT="[Text]" custT="1"/>
      <dgm:spPr>
        <a:ln>
          <a:solidFill>
            <a:schemeClr val="tx1"/>
          </a:solidFill>
        </a:ln>
      </dgm:spPr>
      <dgm:t>
        <a:bodyPr/>
        <a:lstStyle/>
        <a:p>
          <a:r>
            <a:rPr lang="en-ZA" sz="1200" b="0" dirty="0" smtClean="0"/>
            <a:t>Demand Analysis to inform enrolment Planning;</a:t>
          </a:r>
          <a:endParaRPr lang="en-ZA" sz="1200" b="0" dirty="0">
            <a:solidFill>
              <a:schemeClr val="bg1"/>
            </a:solidFill>
          </a:endParaRPr>
        </a:p>
      </dgm:t>
    </dgm:pt>
    <dgm:pt modelId="{DEDB5203-C018-4801-83D6-FB9F9ADE560D}" type="parTrans" cxnId="{1DBF6141-EF3A-44CB-9C1F-20343E8FDF31}">
      <dgm:prSet/>
      <dgm:spPr/>
      <dgm:t>
        <a:bodyPr/>
        <a:lstStyle/>
        <a:p>
          <a:endParaRPr lang="en-ZA"/>
        </a:p>
      </dgm:t>
    </dgm:pt>
    <dgm:pt modelId="{FAA73758-4525-43BB-8115-1EA4CFD13F4C}" type="sibTrans" cxnId="{1DBF6141-EF3A-44CB-9C1F-20343E8FDF31}">
      <dgm:prSet/>
      <dgm:spPr/>
      <dgm:t>
        <a:bodyPr/>
        <a:lstStyle/>
        <a:p>
          <a:endParaRPr lang="en-ZA"/>
        </a:p>
      </dgm:t>
    </dgm:pt>
    <dgm:pt modelId="{8DF9EC77-924B-4174-B341-CB29CF4E5CA2}">
      <dgm:prSet phldrT="[Text]" custT="1"/>
      <dgm:spPr>
        <a:ln>
          <a:solidFill>
            <a:schemeClr val="tx1"/>
          </a:solidFill>
        </a:ln>
      </dgm:spPr>
      <dgm:t>
        <a:bodyPr/>
        <a:lstStyle/>
        <a:p>
          <a:r>
            <a:rPr lang="en-ZA" sz="1200" b="0" dirty="0" smtClean="0">
              <a:solidFill>
                <a:schemeClr val="bg1"/>
              </a:solidFill>
            </a:rPr>
            <a:t>…</a:t>
          </a:r>
          <a:r>
            <a:rPr lang="en-ZA" sz="1200" b="0" dirty="0" smtClean="0"/>
            <a:t>Enhancing articulation</a:t>
          </a:r>
          <a:endParaRPr lang="en-ZA" sz="1200" b="0" dirty="0"/>
        </a:p>
      </dgm:t>
    </dgm:pt>
    <dgm:pt modelId="{8C6159C6-8844-4CE9-A94C-F7591C1F6743}" type="parTrans" cxnId="{24F4262F-278C-4353-9DF7-8F3FC4249545}">
      <dgm:prSet/>
      <dgm:spPr/>
      <dgm:t>
        <a:bodyPr/>
        <a:lstStyle/>
        <a:p>
          <a:endParaRPr lang="en-ZA"/>
        </a:p>
      </dgm:t>
    </dgm:pt>
    <dgm:pt modelId="{92304FA1-2F65-4D94-BE84-1FD21C48737B}" type="sibTrans" cxnId="{24F4262F-278C-4353-9DF7-8F3FC4249545}">
      <dgm:prSet/>
      <dgm:spPr/>
      <dgm:t>
        <a:bodyPr/>
        <a:lstStyle/>
        <a:p>
          <a:endParaRPr lang="en-ZA"/>
        </a:p>
      </dgm:t>
    </dgm:pt>
    <dgm:pt modelId="{01FD350C-4CC9-4305-8518-70D8A0EBFDD1}">
      <dgm:prSet phldrT="[Text]" custT="1"/>
      <dgm:spPr>
        <a:ln>
          <a:solidFill>
            <a:schemeClr val="tx1"/>
          </a:solidFill>
        </a:ln>
      </dgm:spPr>
      <dgm:t>
        <a:bodyPr/>
        <a:lstStyle/>
        <a:p>
          <a:r>
            <a:rPr lang="en-ZA" sz="1200" b="0" dirty="0" smtClean="0"/>
            <a:t>     - Partnerships with</a:t>
          </a:r>
          <a:r>
            <a:rPr lang="en-ZA" sz="1200" b="0" dirty="0" smtClean="0">
              <a:solidFill>
                <a:schemeClr val="bg1"/>
              </a:solidFill>
            </a:rPr>
            <a:t>     .     ……..</a:t>
          </a:r>
          <a:r>
            <a:rPr lang="en-ZA" sz="1200" b="0" dirty="0" smtClean="0"/>
            <a:t>TVET/CETC/HEI</a:t>
          </a:r>
          <a:endParaRPr lang="en-ZA" sz="1200" b="0" dirty="0"/>
        </a:p>
      </dgm:t>
    </dgm:pt>
    <dgm:pt modelId="{832EBCE9-462F-45E5-957E-38C3A91260AE}" type="parTrans" cxnId="{39782370-8069-448E-8529-7F6335BD94A0}">
      <dgm:prSet/>
      <dgm:spPr/>
      <dgm:t>
        <a:bodyPr/>
        <a:lstStyle/>
        <a:p>
          <a:endParaRPr lang="en-ZA"/>
        </a:p>
      </dgm:t>
    </dgm:pt>
    <dgm:pt modelId="{6F173F9E-7A2F-43E0-BDFC-CBFB5CC09E41}" type="sibTrans" cxnId="{39782370-8069-448E-8529-7F6335BD94A0}">
      <dgm:prSet/>
      <dgm:spPr/>
      <dgm:t>
        <a:bodyPr/>
        <a:lstStyle/>
        <a:p>
          <a:endParaRPr lang="en-ZA"/>
        </a:p>
      </dgm:t>
    </dgm:pt>
    <dgm:pt modelId="{19A6DC67-AE96-474C-8F4E-E2EB34A4B0A5}">
      <dgm:prSet phldrT="[Text]" custT="1"/>
      <dgm:spPr>
        <a:ln>
          <a:solidFill>
            <a:schemeClr val="tx1"/>
          </a:solidFill>
        </a:ln>
      </dgm:spPr>
      <dgm:t>
        <a:bodyPr/>
        <a:lstStyle/>
        <a:p>
          <a:r>
            <a:rPr lang="en-ZA" sz="1100" b="0" dirty="0" smtClean="0"/>
            <a:t>Funding Occupations in High Demand (49.5%) – WPBL Incentives</a:t>
          </a:r>
          <a:endParaRPr lang="en-ZA" sz="1100" b="0" dirty="0"/>
        </a:p>
      </dgm:t>
    </dgm:pt>
    <dgm:pt modelId="{B2ABB1C9-4AF8-45AF-9D2D-5751F3F31224}" type="parTrans" cxnId="{FBE9495D-6D46-44C6-808B-A53A39E82449}">
      <dgm:prSet/>
      <dgm:spPr/>
      <dgm:t>
        <a:bodyPr/>
        <a:lstStyle/>
        <a:p>
          <a:endParaRPr lang="en-ZA"/>
        </a:p>
      </dgm:t>
    </dgm:pt>
    <dgm:pt modelId="{C2549088-202A-48BE-ACDE-43A148673748}" type="sibTrans" cxnId="{FBE9495D-6D46-44C6-808B-A53A39E82449}">
      <dgm:prSet/>
      <dgm:spPr/>
      <dgm:t>
        <a:bodyPr/>
        <a:lstStyle/>
        <a:p>
          <a:endParaRPr lang="en-ZA"/>
        </a:p>
      </dgm:t>
    </dgm:pt>
    <dgm:pt modelId="{55A91187-4D38-4278-A5D9-3532EDBB0800}">
      <dgm:prSet phldrT="[Text]" custT="1"/>
      <dgm:spPr>
        <a:ln>
          <a:solidFill>
            <a:schemeClr val="tx1"/>
          </a:solidFill>
        </a:ln>
      </dgm:spPr>
      <dgm:t>
        <a:bodyPr/>
        <a:lstStyle/>
        <a:p>
          <a:r>
            <a:rPr lang="en-ZA" sz="1100" b="0" dirty="0" smtClean="0"/>
            <a:t>Fund National Priorities that focus on the needs of the poor (20%);</a:t>
          </a:r>
          <a:endParaRPr lang="en-ZA" sz="1100" b="0" dirty="0"/>
        </a:p>
      </dgm:t>
    </dgm:pt>
    <dgm:pt modelId="{91502A71-D195-412D-A418-680B372920D0}" type="parTrans" cxnId="{8FF1B748-AA85-47C7-9B07-3BCBC185D522}">
      <dgm:prSet/>
      <dgm:spPr/>
      <dgm:t>
        <a:bodyPr/>
        <a:lstStyle/>
        <a:p>
          <a:endParaRPr lang="en-ZA"/>
        </a:p>
      </dgm:t>
    </dgm:pt>
    <dgm:pt modelId="{FBB5699C-5449-4EDB-BA8C-F353F0EC00C9}" type="sibTrans" cxnId="{8FF1B748-AA85-47C7-9B07-3BCBC185D522}">
      <dgm:prSet/>
      <dgm:spPr/>
      <dgm:t>
        <a:bodyPr/>
        <a:lstStyle/>
        <a:p>
          <a:endParaRPr lang="en-ZA"/>
        </a:p>
      </dgm:t>
    </dgm:pt>
    <dgm:pt modelId="{EE12A227-2AAF-459A-BC72-81FDCB605997}">
      <dgm:prSet phldrT="[Text]"/>
      <dgm:spPr>
        <a:ln>
          <a:solidFill>
            <a:schemeClr val="tx1"/>
          </a:solidFill>
        </a:ln>
      </dgm:spPr>
      <dgm:t>
        <a:bodyPr/>
        <a:lstStyle/>
        <a:p>
          <a:endParaRPr lang="en-ZA" sz="800" dirty="0"/>
        </a:p>
      </dgm:t>
    </dgm:pt>
    <dgm:pt modelId="{199FB457-DCA3-4EF4-8AA6-45930FE504EE}" type="parTrans" cxnId="{CCA3BC38-4B47-4DF3-9E66-79A8F632840E}">
      <dgm:prSet/>
      <dgm:spPr/>
      <dgm:t>
        <a:bodyPr/>
        <a:lstStyle/>
        <a:p>
          <a:endParaRPr lang="en-ZA"/>
        </a:p>
      </dgm:t>
    </dgm:pt>
    <dgm:pt modelId="{3278DFBD-D419-41E3-ACF8-CAF98713D886}" type="sibTrans" cxnId="{CCA3BC38-4B47-4DF3-9E66-79A8F632840E}">
      <dgm:prSet/>
      <dgm:spPr/>
      <dgm:t>
        <a:bodyPr/>
        <a:lstStyle/>
        <a:p>
          <a:endParaRPr lang="en-ZA"/>
        </a:p>
      </dgm:t>
    </dgm:pt>
    <dgm:pt modelId="{D70F6855-475D-48AB-A997-9A1055251F67}">
      <dgm:prSet phldrT="[Text]"/>
      <dgm:spPr>
        <a:ln>
          <a:solidFill>
            <a:schemeClr val="tx1"/>
          </a:solidFill>
        </a:ln>
      </dgm:spPr>
      <dgm:t>
        <a:bodyPr/>
        <a:lstStyle/>
        <a:p>
          <a:endParaRPr lang="en-ZA" sz="800" dirty="0"/>
        </a:p>
      </dgm:t>
    </dgm:pt>
    <dgm:pt modelId="{45595649-03E0-4278-876F-2D89C725D289}" type="parTrans" cxnId="{66E91C81-E08D-4AFF-95BE-F9DEDA9B285F}">
      <dgm:prSet/>
      <dgm:spPr/>
      <dgm:t>
        <a:bodyPr/>
        <a:lstStyle/>
        <a:p>
          <a:endParaRPr lang="en-ZA"/>
        </a:p>
      </dgm:t>
    </dgm:pt>
    <dgm:pt modelId="{25CA5862-B25B-465D-ADEE-7B71D32769D0}" type="sibTrans" cxnId="{66E91C81-E08D-4AFF-95BE-F9DEDA9B285F}">
      <dgm:prSet/>
      <dgm:spPr/>
      <dgm:t>
        <a:bodyPr/>
        <a:lstStyle/>
        <a:p>
          <a:endParaRPr lang="en-ZA"/>
        </a:p>
      </dgm:t>
    </dgm:pt>
    <dgm:pt modelId="{D7442BC9-079C-439A-866E-8E86C6B147D6}">
      <dgm:prSet phldrT="[Text]" custT="1"/>
      <dgm:spPr>
        <a:ln>
          <a:solidFill>
            <a:schemeClr val="tx1"/>
          </a:solidFill>
        </a:ln>
      </dgm:spPr>
      <dgm:t>
        <a:bodyPr/>
        <a:lstStyle/>
        <a:p>
          <a:r>
            <a:rPr lang="en-ZA" sz="1100" b="0" dirty="0" smtClean="0"/>
            <a:t>Longer term planning</a:t>
          </a:r>
          <a:endParaRPr lang="en-ZA" sz="1100" b="0" dirty="0"/>
        </a:p>
      </dgm:t>
    </dgm:pt>
    <dgm:pt modelId="{AC85F048-66C7-41EB-871D-3BBAECEC3412}" type="parTrans" cxnId="{00F3699F-F622-4746-A556-4DC01D3A2312}">
      <dgm:prSet/>
      <dgm:spPr/>
      <dgm:t>
        <a:bodyPr/>
        <a:lstStyle/>
        <a:p>
          <a:endParaRPr lang="en-ZA"/>
        </a:p>
      </dgm:t>
    </dgm:pt>
    <dgm:pt modelId="{F0110A69-A49A-462C-845B-D875D9D520E0}" type="sibTrans" cxnId="{00F3699F-F622-4746-A556-4DC01D3A2312}">
      <dgm:prSet/>
      <dgm:spPr/>
      <dgm:t>
        <a:bodyPr/>
        <a:lstStyle/>
        <a:p>
          <a:endParaRPr lang="en-ZA"/>
        </a:p>
      </dgm:t>
    </dgm:pt>
    <dgm:pt modelId="{9890C380-83E6-4055-9608-7AF105E1F144}">
      <dgm:prSet phldrT="[Text]"/>
      <dgm:spPr>
        <a:ln>
          <a:solidFill>
            <a:schemeClr val="tx1"/>
          </a:solidFill>
        </a:ln>
      </dgm:spPr>
      <dgm:t>
        <a:bodyPr/>
        <a:lstStyle/>
        <a:p>
          <a:endParaRPr lang="en-ZA" sz="900" dirty="0"/>
        </a:p>
      </dgm:t>
    </dgm:pt>
    <dgm:pt modelId="{B841F588-0387-4C9F-8FB9-443813A89412}" type="parTrans" cxnId="{86D5C2D9-1C94-41CC-B181-7DF9C8F67ED8}">
      <dgm:prSet/>
      <dgm:spPr/>
      <dgm:t>
        <a:bodyPr/>
        <a:lstStyle/>
        <a:p>
          <a:endParaRPr lang="en-ZA"/>
        </a:p>
      </dgm:t>
    </dgm:pt>
    <dgm:pt modelId="{F41769C4-1335-42CD-9757-EFC464C18B7F}" type="sibTrans" cxnId="{86D5C2D9-1C94-41CC-B181-7DF9C8F67ED8}">
      <dgm:prSet/>
      <dgm:spPr/>
      <dgm:t>
        <a:bodyPr/>
        <a:lstStyle/>
        <a:p>
          <a:endParaRPr lang="en-ZA"/>
        </a:p>
      </dgm:t>
    </dgm:pt>
    <dgm:pt modelId="{923E04DC-7B82-4ACA-A5F1-4D1826207908}">
      <dgm:prSet phldrT="[Text]" custT="1"/>
      <dgm:spPr>
        <a:ln>
          <a:solidFill>
            <a:schemeClr val="tx1"/>
          </a:solidFill>
        </a:ln>
      </dgm:spPr>
      <dgm:t>
        <a:bodyPr/>
        <a:lstStyle/>
        <a:p>
          <a:r>
            <a:rPr lang="en-ZA" sz="1100" b="0" dirty="0" smtClean="0"/>
            <a:t>Longer term planning and funding to build capacity to deliver programmes to address occupations in high demand;</a:t>
          </a:r>
          <a:endParaRPr lang="en-ZA" sz="1100" b="0" dirty="0"/>
        </a:p>
      </dgm:t>
    </dgm:pt>
    <dgm:pt modelId="{D05CF6FC-F388-4F15-9BD4-C20E47BCADF9}" type="parTrans" cxnId="{0226DD28-9E1A-4BCC-9654-47A19E9F817B}">
      <dgm:prSet/>
      <dgm:spPr/>
      <dgm:t>
        <a:bodyPr/>
        <a:lstStyle/>
        <a:p>
          <a:endParaRPr lang="en-ZA"/>
        </a:p>
      </dgm:t>
    </dgm:pt>
    <dgm:pt modelId="{B8E80B62-AA49-49DE-93B4-1374272AE799}" type="sibTrans" cxnId="{0226DD28-9E1A-4BCC-9654-47A19E9F817B}">
      <dgm:prSet/>
      <dgm:spPr/>
      <dgm:t>
        <a:bodyPr/>
        <a:lstStyle/>
        <a:p>
          <a:endParaRPr lang="en-ZA"/>
        </a:p>
      </dgm:t>
    </dgm:pt>
    <dgm:pt modelId="{94697278-70C6-49E1-A04E-F7857B4AC92A}">
      <dgm:prSet phldrT="[Text]" custT="1"/>
      <dgm:spPr>
        <a:ln>
          <a:solidFill>
            <a:schemeClr val="tx1"/>
          </a:solidFill>
        </a:ln>
      </dgm:spPr>
      <dgm:t>
        <a:bodyPr/>
        <a:lstStyle/>
        <a:p>
          <a:r>
            <a:rPr lang="en-ZA" sz="1100" b="0" dirty="0" smtClean="0"/>
            <a:t>Support Workplaces and institutions partnering - Incentives</a:t>
          </a:r>
          <a:endParaRPr lang="en-ZA" sz="1100" b="0" dirty="0"/>
        </a:p>
      </dgm:t>
    </dgm:pt>
    <dgm:pt modelId="{3998F18D-22E8-4B75-9F4D-3622DBA3675D}" type="parTrans" cxnId="{71E852C8-82F6-43A3-B970-19BB77CBBE2C}">
      <dgm:prSet/>
      <dgm:spPr/>
      <dgm:t>
        <a:bodyPr/>
        <a:lstStyle/>
        <a:p>
          <a:endParaRPr lang="en-ZA"/>
        </a:p>
      </dgm:t>
    </dgm:pt>
    <dgm:pt modelId="{EEAA8872-68D5-46AE-B4CC-33A13062D67F}" type="sibTrans" cxnId="{71E852C8-82F6-43A3-B970-19BB77CBBE2C}">
      <dgm:prSet/>
      <dgm:spPr/>
      <dgm:t>
        <a:bodyPr/>
        <a:lstStyle/>
        <a:p>
          <a:endParaRPr lang="en-ZA"/>
        </a:p>
      </dgm:t>
    </dgm:pt>
    <dgm:pt modelId="{C74E4252-EFF0-4702-A4EE-855BBA6B54A3}" type="pres">
      <dgm:prSet presAssocID="{5C734503-5934-45D5-9DFD-9FF456394EFC}" presName="cycleMatrixDiagram" presStyleCnt="0">
        <dgm:presLayoutVars>
          <dgm:chMax val="1"/>
          <dgm:dir/>
          <dgm:animLvl val="lvl"/>
          <dgm:resizeHandles val="exact"/>
        </dgm:presLayoutVars>
      </dgm:prSet>
      <dgm:spPr/>
      <dgm:t>
        <a:bodyPr/>
        <a:lstStyle/>
        <a:p>
          <a:endParaRPr lang="en-ZA"/>
        </a:p>
      </dgm:t>
    </dgm:pt>
    <dgm:pt modelId="{A5589B16-72FE-44C4-8FF8-4770D57E49CE}" type="pres">
      <dgm:prSet presAssocID="{5C734503-5934-45D5-9DFD-9FF456394EFC}" presName="children" presStyleCnt="0"/>
      <dgm:spPr/>
    </dgm:pt>
    <dgm:pt modelId="{D75470B6-1F51-401B-8A5B-3331845C1B55}" type="pres">
      <dgm:prSet presAssocID="{5C734503-5934-45D5-9DFD-9FF456394EFC}" presName="child1group" presStyleCnt="0"/>
      <dgm:spPr/>
    </dgm:pt>
    <dgm:pt modelId="{1B0A5D2F-975E-4D11-8F05-8E0CB9A81AA6}" type="pres">
      <dgm:prSet presAssocID="{5C734503-5934-45D5-9DFD-9FF456394EFC}" presName="child1" presStyleLbl="bgAcc1" presStyleIdx="0" presStyleCnt="4" custScaleX="130755" custLinFactNeighborX="-16074" custLinFactNeighborY="3272"/>
      <dgm:spPr/>
      <dgm:t>
        <a:bodyPr/>
        <a:lstStyle/>
        <a:p>
          <a:endParaRPr lang="en-ZA"/>
        </a:p>
      </dgm:t>
    </dgm:pt>
    <dgm:pt modelId="{891549E7-6942-4567-AE35-0F61368F84D3}" type="pres">
      <dgm:prSet presAssocID="{5C734503-5934-45D5-9DFD-9FF456394EFC}" presName="child1Text" presStyleLbl="bgAcc1" presStyleIdx="0" presStyleCnt="4">
        <dgm:presLayoutVars>
          <dgm:bulletEnabled val="1"/>
        </dgm:presLayoutVars>
      </dgm:prSet>
      <dgm:spPr/>
      <dgm:t>
        <a:bodyPr/>
        <a:lstStyle/>
        <a:p>
          <a:endParaRPr lang="en-ZA"/>
        </a:p>
      </dgm:t>
    </dgm:pt>
    <dgm:pt modelId="{05A425FE-924D-467F-A30F-DAE14E4E6459}" type="pres">
      <dgm:prSet presAssocID="{5C734503-5934-45D5-9DFD-9FF456394EFC}" presName="child2group" presStyleCnt="0"/>
      <dgm:spPr/>
    </dgm:pt>
    <dgm:pt modelId="{E1222A19-A9D1-4EB2-8B92-1A4BB2E50028}" type="pres">
      <dgm:prSet presAssocID="{5C734503-5934-45D5-9DFD-9FF456394EFC}" presName="child2" presStyleLbl="bgAcc1" presStyleIdx="1" presStyleCnt="4" custScaleX="148077" custLinFactNeighborX="26448" custLinFactNeighborY="841"/>
      <dgm:spPr/>
      <dgm:t>
        <a:bodyPr/>
        <a:lstStyle/>
        <a:p>
          <a:endParaRPr lang="en-ZA"/>
        </a:p>
      </dgm:t>
    </dgm:pt>
    <dgm:pt modelId="{027022FE-CA40-4C06-9F23-0C5CDE47E601}" type="pres">
      <dgm:prSet presAssocID="{5C734503-5934-45D5-9DFD-9FF456394EFC}" presName="child2Text" presStyleLbl="bgAcc1" presStyleIdx="1" presStyleCnt="4">
        <dgm:presLayoutVars>
          <dgm:bulletEnabled val="1"/>
        </dgm:presLayoutVars>
      </dgm:prSet>
      <dgm:spPr/>
      <dgm:t>
        <a:bodyPr/>
        <a:lstStyle/>
        <a:p>
          <a:endParaRPr lang="en-ZA"/>
        </a:p>
      </dgm:t>
    </dgm:pt>
    <dgm:pt modelId="{55133CD5-BEE5-4A2C-93EA-7F302FE002DB}" type="pres">
      <dgm:prSet presAssocID="{5C734503-5934-45D5-9DFD-9FF456394EFC}" presName="child3group" presStyleCnt="0"/>
      <dgm:spPr/>
    </dgm:pt>
    <dgm:pt modelId="{2F9AB91E-0FB7-4A70-A9CF-B5161DC98333}" type="pres">
      <dgm:prSet presAssocID="{5C734503-5934-45D5-9DFD-9FF456394EFC}" presName="child3" presStyleLbl="bgAcc1" presStyleIdx="2" presStyleCnt="4" custScaleX="143886" custLinFactNeighborX="9742" custLinFactNeighborY="-592"/>
      <dgm:spPr/>
      <dgm:t>
        <a:bodyPr/>
        <a:lstStyle/>
        <a:p>
          <a:endParaRPr lang="en-ZA"/>
        </a:p>
      </dgm:t>
    </dgm:pt>
    <dgm:pt modelId="{98FD8A9B-4282-4759-8239-DA94CBE733FA}" type="pres">
      <dgm:prSet presAssocID="{5C734503-5934-45D5-9DFD-9FF456394EFC}" presName="child3Text" presStyleLbl="bgAcc1" presStyleIdx="2" presStyleCnt="4">
        <dgm:presLayoutVars>
          <dgm:bulletEnabled val="1"/>
        </dgm:presLayoutVars>
      </dgm:prSet>
      <dgm:spPr/>
      <dgm:t>
        <a:bodyPr/>
        <a:lstStyle/>
        <a:p>
          <a:endParaRPr lang="en-ZA"/>
        </a:p>
      </dgm:t>
    </dgm:pt>
    <dgm:pt modelId="{9D13DA44-A240-4497-A770-8313CCCA018D}" type="pres">
      <dgm:prSet presAssocID="{5C734503-5934-45D5-9DFD-9FF456394EFC}" presName="child4group" presStyleCnt="0"/>
      <dgm:spPr/>
    </dgm:pt>
    <dgm:pt modelId="{FDDFC499-5A33-4BCD-9D70-2144B7E3CAAF}" type="pres">
      <dgm:prSet presAssocID="{5C734503-5934-45D5-9DFD-9FF456394EFC}" presName="child4" presStyleLbl="bgAcc1" presStyleIdx="3" presStyleCnt="4" custScaleX="129127" custLinFactNeighborX="-5982" custLinFactNeighborY="24069"/>
      <dgm:spPr/>
      <dgm:t>
        <a:bodyPr/>
        <a:lstStyle/>
        <a:p>
          <a:endParaRPr lang="en-ZA"/>
        </a:p>
      </dgm:t>
    </dgm:pt>
    <dgm:pt modelId="{0C17095C-A9BC-44A2-A51A-4AA5AFE81567}" type="pres">
      <dgm:prSet presAssocID="{5C734503-5934-45D5-9DFD-9FF456394EFC}" presName="child4Text" presStyleLbl="bgAcc1" presStyleIdx="3" presStyleCnt="4">
        <dgm:presLayoutVars>
          <dgm:bulletEnabled val="1"/>
        </dgm:presLayoutVars>
      </dgm:prSet>
      <dgm:spPr/>
      <dgm:t>
        <a:bodyPr/>
        <a:lstStyle/>
        <a:p>
          <a:endParaRPr lang="en-ZA"/>
        </a:p>
      </dgm:t>
    </dgm:pt>
    <dgm:pt modelId="{39A60B17-7FBD-434D-8731-B020F32ED2E7}" type="pres">
      <dgm:prSet presAssocID="{5C734503-5934-45D5-9DFD-9FF456394EFC}" presName="childPlaceholder" presStyleCnt="0"/>
      <dgm:spPr/>
    </dgm:pt>
    <dgm:pt modelId="{2DD675D1-BC0D-4B4B-AA6B-45374995092F}" type="pres">
      <dgm:prSet presAssocID="{5C734503-5934-45D5-9DFD-9FF456394EFC}" presName="circle" presStyleCnt="0"/>
      <dgm:spPr/>
    </dgm:pt>
    <dgm:pt modelId="{598CE727-1DD5-4BD7-AE0A-E34CA7493F85}" type="pres">
      <dgm:prSet presAssocID="{5C734503-5934-45D5-9DFD-9FF456394EFC}" presName="quadrant1" presStyleLbl="node1" presStyleIdx="0" presStyleCnt="4">
        <dgm:presLayoutVars>
          <dgm:chMax val="1"/>
          <dgm:bulletEnabled val="1"/>
        </dgm:presLayoutVars>
      </dgm:prSet>
      <dgm:spPr/>
      <dgm:t>
        <a:bodyPr/>
        <a:lstStyle/>
        <a:p>
          <a:endParaRPr lang="en-ZA"/>
        </a:p>
      </dgm:t>
    </dgm:pt>
    <dgm:pt modelId="{CFD5429B-822A-4EB8-9DB8-0AA58CD40EE9}" type="pres">
      <dgm:prSet presAssocID="{5C734503-5934-45D5-9DFD-9FF456394EFC}" presName="quadrant2" presStyleLbl="node1" presStyleIdx="1" presStyleCnt="4">
        <dgm:presLayoutVars>
          <dgm:chMax val="1"/>
          <dgm:bulletEnabled val="1"/>
        </dgm:presLayoutVars>
      </dgm:prSet>
      <dgm:spPr/>
      <dgm:t>
        <a:bodyPr/>
        <a:lstStyle/>
        <a:p>
          <a:endParaRPr lang="en-ZA"/>
        </a:p>
      </dgm:t>
    </dgm:pt>
    <dgm:pt modelId="{145DE451-76BA-458C-8CDF-44672B883C31}" type="pres">
      <dgm:prSet presAssocID="{5C734503-5934-45D5-9DFD-9FF456394EFC}" presName="quadrant3" presStyleLbl="node1" presStyleIdx="2" presStyleCnt="4">
        <dgm:presLayoutVars>
          <dgm:chMax val="1"/>
          <dgm:bulletEnabled val="1"/>
        </dgm:presLayoutVars>
      </dgm:prSet>
      <dgm:spPr/>
      <dgm:t>
        <a:bodyPr/>
        <a:lstStyle/>
        <a:p>
          <a:endParaRPr lang="en-ZA"/>
        </a:p>
      </dgm:t>
    </dgm:pt>
    <dgm:pt modelId="{90E69049-767D-47BA-B6F0-E2A8EA89B5C9}" type="pres">
      <dgm:prSet presAssocID="{5C734503-5934-45D5-9DFD-9FF456394EFC}" presName="quadrant4" presStyleLbl="node1" presStyleIdx="3" presStyleCnt="4">
        <dgm:presLayoutVars>
          <dgm:chMax val="1"/>
          <dgm:bulletEnabled val="1"/>
        </dgm:presLayoutVars>
      </dgm:prSet>
      <dgm:spPr/>
      <dgm:t>
        <a:bodyPr/>
        <a:lstStyle/>
        <a:p>
          <a:endParaRPr lang="en-ZA"/>
        </a:p>
      </dgm:t>
    </dgm:pt>
    <dgm:pt modelId="{BEEB5821-554B-42F9-B2C0-3FEB979195AA}" type="pres">
      <dgm:prSet presAssocID="{5C734503-5934-45D5-9DFD-9FF456394EFC}" presName="quadrantPlaceholder" presStyleCnt="0"/>
      <dgm:spPr/>
    </dgm:pt>
    <dgm:pt modelId="{0D8BFD2B-D739-4698-B4FB-B0235E7DFB2C}" type="pres">
      <dgm:prSet presAssocID="{5C734503-5934-45D5-9DFD-9FF456394EFC}" presName="center1" presStyleLbl="fgShp" presStyleIdx="0" presStyleCnt="2"/>
      <dgm:spPr>
        <a:solidFill>
          <a:schemeClr val="tx1"/>
        </a:solidFill>
      </dgm:spPr>
    </dgm:pt>
    <dgm:pt modelId="{9F0CF97F-03AF-470B-9844-88C14F7C7631}" type="pres">
      <dgm:prSet presAssocID="{5C734503-5934-45D5-9DFD-9FF456394EFC}" presName="center2" presStyleLbl="fgShp" presStyleIdx="1" presStyleCnt="2"/>
      <dgm:spPr>
        <a:solidFill>
          <a:schemeClr val="tx1"/>
        </a:solidFill>
      </dgm:spPr>
    </dgm:pt>
  </dgm:ptLst>
  <dgm:cxnLst>
    <dgm:cxn modelId="{66E91C81-E08D-4AFF-95BE-F9DEDA9B285F}" srcId="{D7442BC9-079C-439A-866E-8E86C6B147D6}" destId="{D70F6855-475D-48AB-A997-9A1055251F67}" srcOrd="0" destOrd="0" parTransId="{45595649-03E0-4278-876F-2D89C725D289}" sibTransId="{25CA5862-B25B-465D-ADEE-7B71D32769D0}"/>
    <dgm:cxn modelId="{C4DC65FA-D4D4-45A0-8B30-1C079876E96D}" type="presOf" srcId="{923E04DC-7B82-4ACA-A5F1-4D1826207908}" destId="{FDDFC499-5A33-4BCD-9D70-2144B7E3CAAF}" srcOrd="0" destOrd="1" presId="urn:microsoft.com/office/officeart/2005/8/layout/cycle4#1"/>
    <dgm:cxn modelId="{D23A960C-489A-45BE-A2C0-F9594465344A}" type="presOf" srcId="{F7E4E903-28B0-49F9-9F27-6EB47C97F99C}" destId="{891549E7-6942-4567-AE35-0F61368F84D3}" srcOrd="1" destOrd="0" presId="urn:microsoft.com/office/officeart/2005/8/layout/cycle4#1"/>
    <dgm:cxn modelId="{46542714-373C-46EE-9444-4A64E8CFE88C}" srcId="{9E7F09B5-F674-4731-ADDE-114C57D04C0C}" destId="{F7E4E903-28B0-49F9-9F27-6EB47C97F99C}" srcOrd="0" destOrd="0" parTransId="{29347FEC-2E92-497B-AF51-1E9DE50CCB8B}" sibTransId="{2FD18F88-C854-4662-A6EF-17864B4E4C78}"/>
    <dgm:cxn modelId="{C9E6D1BF-112B-43F4-B046-3FDFBD770DB7}" type="presOf" srcId="{55A91187-4D38-4278-A5D9-3532EDBB0800}" destId="{2F9AB91E-0FB7-4A70-A9CF-B5161DC98333}" srcOrd="0" destOrd="2" presId="urn:microsoft.com/office/officeart/2005/8/layout/cycle4#1"/>
    <dgm:cxn modelId="{39782370-8069-448E-8529-7F6335BD94A0}" srcId="{DA55CEEC-169F-4592-AC30-912E0F5AAD72}" destId="{01FD350C-4CC9-4305-8518-70D8A0EBFDD1}" srcOrd="3" destOrd="0" parTransId="{832EBCE9-462F-45E5-957E-38C3A91260AE}" sibTransId="{6F173F9E-7A2F-43E0-BDFC-CBFB5CC09E41}"/>
    <dgm:cxn modelId="{B347D735-D099-4FCC-AFAC-2D3DE11C2CC3}" type="presOf" srcId="{01FD350C-4CC9-4305-8518-70D8A0EBFDD1}" destId="{E1222A19-A9D1-4EB2-8B92-1A4BB2E50028}" srcOrd="0" destOrd="3" presId="urn:microsoft.com/office/officeart/2005/8/layout/cycle4#1"/>
    <dgm:cxn modelId="{7EFF0E41-AB23-402F-B3D9-EB1062A39EF9}" type="presOf" srcId="{8DF9EC77-924B-4174-B341-CB29CF4E5CA2}" destId="{E1222A19-A9D1-4EB2-8B92-1A4BB2E50028}" srcOrd="0" destOrd="2" presId="urn:microsoft.com/office/officeart/2005/8/layout/cycle4#1"/>
    <dgm:cxn modelId="{B5342D3E-715E-456B-9D86-2C3E9A7D34C1}" type="presOf" srcId="{D70F6855-475D-48AB-A997-9A1055251F67}" destId="{98FD8A9B-4282-4759-8239-DA94CBE733FA}" srcOrd="1" destOrd="4" presId="urn:microsoft.com/office/officeart/2005/8/layout/cycle4#1"/>
    <dgm:cxn modelId="{EEE78318-60DA-446D-911A-9D3FE2ECF765}" srcId="{6DA4E2EE-7B58-4770-8AFE-70268283DC11}" destId="{FD88AA18-F29F-488B-AD68-D321AFE49775}" srcOrd="0" destOrd="0" parTransId="{F8D8DCB2-9866-4B91-854B-E594B64EBE87}" sibTransId="{6CDE8147-AB17-4AB5-BA47-3BB45101BDEA}"/>
    <dgm:cxn modelId="{52EA4CFF-A6C8-41E9-9B6D-0687518A2C3E}" type="presOf" srcId="{EDB0FF9A-54AC-435E-B3C6-5905B02F9241}" destId="{145DE451-76BA-458C-8CDF-44672B883C31}" srcOrd="0" destOrd="0" presId="urn:microsoft.com/office/officeart/2005/8/layout/cycle4#1"/>
    <dgm:cxn modelId="{4764574C-413D-436E-8FF3-CE6F4FAD0AC9}" srcId="{EDB0FF9A-54AC-435E-B3C6-5905B02F9241}" destId="{EEDF7389-89E1-4E75-90A6-36B60EAE6ACB}" srcOrd="0" destOrd="0" parTransId="{3EFAA905-F0F1-4C9A-9CCC-1F41581D9CB3}" sibTransId="{A27D0840-DF6D-40AF-98E0-24D65E62D992}"/>
    <dgm:cxn modelId="{532465FB-C8B1-46B4-9CA2-0E2B504944DB}" type="presOf" srcId="{55A91187-4D38-4278-A5D9-3532EDBB0800}" destId="{98FD8A9B-4282-4759-8239-DA94CBE733FA}" srcOrd="1" destOrd="2" presId="urn:microsoft.com/office/officeart/2005/8/layout/cycle4#1"/>
    <dgm:cxn modelId="{5233E1D0-59CA-4D0A-B539-867D546D3539}" type="presOf" srcId="{923E04DC-7B82-4ACA-A5F1-4D1826207908}" destId="{0C17095C-A9BC-44A2-A51A-4AA5AFE81567}" srcOrd="1" destOrd="1" presId="urn:microsoft.com/office/officeart/2005/8/layout/cycle4#1"/>
    <dgm:cxn modelId="{AC53BFCA-2FFD-43DC-8AC8-19E56BDE187E}" type="presOf" srcId="{94697278-70C6-49E1-A04E-F7857B4AC92A}" destId="{FDDFC499-5A33-4BCD-9D70-2144B7E3CAAF}" srcOrd="0" destOrd="2" presId="urn:microsoft.com/office/officeart/2005/8/layout/cycle4#1"/>
    <dgm:cxn modelId="{A6BB9A0D-BB3D-4415-8311-2EE483564FF2}" type="presOf" srcId="{FD88AA18-F29F-488B-AD68-D321AFE49775}" destId="{FDDFC499-5A33-4BCD-9D70-2144B7E3CAAF}" srcOrd="0" destOrd="0" presId="urn:microsoft.com/office/officeart/2005/8/layout/cycle4#1"/>
    <dgm:cxn modelId="{4DC26EED-6E42-4E59-BF1B-681CF7E3522F}" srcId="{5C734503-5934-45D5-9DFD-9FF456394EFC}" destId="{EDB0FF9A-54AC-435E-B3C6-5905B02F9241}" srcOrd="2" destOrd="0" parTransId="{DB241D04-9FD4-4B60-91D6-582E041FD4B6}" sibTransId="{9EB11A65-7F60-48FE-A893-94149C551D3A}"/>
    <dgm:cxn modelId="{24F4262F-278C-4353-9DF7-8F3FC4249545}" srcId="{DA55CEEC-169F-4592-AC30-912E0F5AAD72}" destId="{8DF9EC77-924B-4174-B341-CB29CF4E5CA2}" srcOrd="2" destOrd="0" parTransId="{8C6159C6-8844-4CE9-A94C-F7591C1F6743}" sibTransId="{92304FA1-2F65-4D94-BE84-1FD21C48737B}"/>
    <dgm:cxn modelId="{F1C50A72-7EF9-4D89-84DB-9F1EA5F984F7}" type="presOf" srcId="{19A6DC67-AE96-474C-8F4E-E2EB34A4B0A5}" destId="{2F9AB91E-0FB7-4A70-A9CF-B5161DC98333}" srcOrd="0" destOrd="1" presId="urn:microsoft.com/office/officeart/2005/8/layout/cycle4#1"/>
    <dgm:cxn modelId="{71E852C8-82F6-43A3-B970-19BB77CBBE2C}" srcId="{6DA4E2EE-7B58-4770-8AFE-70268283DC11}" destId="{94697278-70C6-49E1-A04E-F7857B4AC92A}" srcOrd="2" destOrd="0" parTransId="{3998F18D-22E8-4B75-9F4D-3622DBA3675D}" sibTransId="{EEAA8872-68D5-46AE-B4CC-33A13062D67F}"/>
    <dgm:cxn modelId="{3E905E89-ADBD-4A57-8CF5-A08695F32D94}" type="presOf" srcId="{FD88AA18-F29F-488B-AD68-D321AFE49775}" destId="{0C17095C-A9BC-44A2-A51A-4AA5AFE81567}" srcOrd="1" destOrd="0" presId="urn:microsoft.com/office/officeart/2005/8/layout/cycle4#1"/>
    <dgm:cxn modelId="{09D39FC9-325B-4D91-97B6-B3191D53DF57}" type="presOf" srcId="{EEDF7389-89E1-4E75-90A6-36B60EAE6ACB}" destId="{98FD8A9B-4282-4759-8239-DA94CBE733FA}" srcOrd="1" destOrd="0" presId="urn:microsoft.com/office/officeart/2005/8/layout/cycle4#1"/>
    <dgm:cxn modelId="{E5CECB40-9C04-41D0-8588-956D12207E4A}" type="presOf" srcId="{6DA4E2EE-7B58-4770-8AFE-70268283DC11}" destId="{90E69049-767D-47BA-B6F0-E2A8EA89B5C9}" srcOrd="0" destOrd="0" presId="urn:microsoft.com/office/officeart/2005/8/layout/cycle4#1"/>
    <dgm:cxn modelId="{ADF17180-EBF1-48D2-A431-75B0117AAE49}" type="presOf" srcId="{9890C380-83E6-4055-9608-7AF105E1F144}" destId="{0C17095C-A9BC-44A2-A51A-4AA5AFE81567}" srcOrd="1" destOrd="3" presId="urn:microsoft.com/office/officeart/2005/8/layout/cycle4#1"/>
    <dgm:cxn modelId="{9F50EA3D-7FD7-4557-AF28-0A47C2E36F71}" type="presOf" srcId="{E62C9A0A-A625-4394-A0AC-95A88315E125}" destId="{027022FE-CA40-4C06-9F23-0C5CDE47E601}" srcOrd="1" destOrd="1" presId="urn:microsoft.com/office/officeart/2005/8/layout/cycle4#1"/>
    <dgm:cxn modelId="{7464F784-6D53-452C-9565-B13E1EDEC7F7}" type="presOf" srcId="{5C734503-5934-45D5-9DFD-9FF456394EFC}" destId="{C74E4252-EFF0-4702-A4EE-855BBA6B54A3}" srcOrd="0" destOrd="0" presId="urn:microsoft.com/office/officeart/2005/8/layout/cycle4#1"/>
    <dgm:cxn modelId="{6FEACB55-A5DD-41DF-B441-90687E8C820E}" type="presOf" srcId="{BC5E9508-882F-4909-B879-6F10EE984A7E}" destId="{027022FE-CA40-4C06-9F23-0C5CDE47E601}" srcOrd="1" destOrd="0" presId="urn:microsoft.com/office/officeart/2005/8/layout/cycle4#1"/>
    <dgm:cxn modelId="{7EBE84E4-FE28-4239-8999-8479F47BDCF6}" type="presOf" srcId="{D7442BC9-079C-439A-866E-8E86C6B147D6}" destId="{2F9AB91E-0FB7-4A70-A9CF-B5161DC98333}" srcOrd="0" destOrd="3" presId="urn:microsoft.com/office/officeart/2005/8/layout/cycle4#1"/>
    <dgm:cxn modelId="{98092E65-6013-438D-AE79-473F2B082524}" type="presOf" srcId="{EEDF7389-89E1-4E75-90A6-36B60EAE6ACB}" destId="{2F9AB91E-0FB7-4A70-A9CF-B5161DC98333}" srcOrd="0" destOrd="0" presId="urn:microsoft.com/office/officeart/2005/8/layout/cycle4#1"/>
    <dgm:cxn modelId="{B9437A91-92AF-4E3C-922A-494D52E7A1DB}" type="presOf" srcId="{D70F6855-475D-48AB-A997-9A1055251F67}" destId="{2F9AB91E-0FB7-4A70-A9CF-B5161DC98333}" srcOrd="0" destOrd="4" presId="urn:microsoft.com/office/officeart/2005/8/layout/cycle4#1"/>
    <dgm:cxn modelId="{F1A94974-70B9-473C-A25E-F996C5BA8B6F}" srcId="{DA55CEEC-169F-4592-AC30-912E0F5AAD72}" destId="{BC5E9508-882F-4909-B879-6F10EE984A7E}" srcOrd="0" destOrd="0" parTransId="{DFEC70B4-3F1B-4AAD-ACDC-795BEC29EAA3}" sibTransId="{403CA8E9-05A3-441D-B720-7C83D7C43E5E}"/>
    <dgm:cxn modelId="{4B35E7AB-7CC2-4924-A6AA-7BE1F676044B}" type="presOf" srcId="{EE12A227-2AAF-459A-BC72-81FDCB605997}" destId="{98FD8A9B-4282-4759-8239-DA94CBE733FA}" srcOrd="1" destOrd="5" presId="urn:microsoft.com/office/officeart/2005/8/layout/cycle4#1"/>
    <dgm:cxn modelId="{CCA3BC38-4B47-4DF3-9E66-79A8F632840E}" srcId="{D7442BC9-079C-439A-866E-8E86C6B147D6}" destId="{EE12A227-2AAF-459A-BC72-81FDCB605997}" srcOrd="1" destOrd="0" parTransId="{199FB457-DCA3-4EF4-8AA6-45930FE504EE}" sibTransId="{3278DFBD-D419-41E3-ACF8-CAF98713D886}"/>
    <dgm:cxn modelId="{F8774AEE-3C3B-4662-B04E-5E9D9FAD16B0}" type="presOf" srcId="{9E7F09B5-F674-4731-ADDE-114C57D04C0C}" destId="{598CE727-1DD5-4BD7-AE0A-E34CA7493F85}" srcOrd="0" destOrd="0" presId="urn:microsoft.com/office/officeart/2005/8/layout/cycle4#1"/>
    <dgm:cxn modelId="{898494FB-8330-4CC5-B51D-4B5AE9B759AD}" type="presOf" srcId="{01FD350C-4CC9-4305-8518-70D8A0EBFDD1}" destId="{027022FE-CA40-4C06-9F23-0C5CDE47E601}" srcOrd="1" destOrd="3" presId="urn:microsoft.com/office/officeart/2005/8/layout/cycle4#1"/>
    <dgm:cxn modelId="{00F3699F-F622-4746-A556-4DC01D3A2312}" srcId="{EDB0FF9A-54AC-435E-B3C6-5905B02F9241}" destId="{D7442BC9-079C-439A-866E-8E86C6B147D6}" srcOrd="1" destOrd="0" parTransId="{AC85F048-66C7-41EB-871D-3BBAECEC3412}" sibTransId="{F0110A69-A49A-462C-845B-D875D9D520E0}"/>
    <dgm:cxn modelId="{E5012A2F-E3CF-4B89-98CF-18A5BD7B54EB}" srcId="{5C734503-5934-45D5-9DFD-9FF456394EFC}" destId="{9E7F09B5-F674-4731-ADDE-114C57D04C0C}" srcOrd="0" destOrd="0" parTransId="{DD9947E1-79CB-469A-BF6E-A6CB33FCA63D}" sibTransId="{BF4E40DB-3002-4DFF-A707-BAEB6155E696}"/>
    <dgm:cxn modelId="{12D83644-BAC1-4484-A188-AA72FF99CE0E}" type="presOf" srcId="{F7E4E903-28B0-49F9-9F27-6EB47C97F99C}" destId="{1B0A5D2F-975E-4D11-8F05-8E0CB9A81AA6}" srcOrd="0" destOrd="0" presId="urn:microsoft.com/office/officeart/2005/8/layout/cycle4#1"/>
    <dgm:cxn modelId="{573CB1BD-5F2A-4F81-97EF-5BA8FF28E015}" srcId="{5C734503-5934-45D5-9DFD-9FF456394EFC}" destId="{6DA4E2EE-7B58-4770-8AFE-70268283DC11}" srcOrd="3" destOrd="0" parTransId="{12BE4BE5-DCB0-4278-ADFB-D93D76F06597}" sibTransId="{0C9437F7-3A36-4392-9750-959707D11BC7}"/>
    <dgm:cxn modelId="{D1ED639B-DB4C-4B6F-B788-12A715FD8E09}" type="presOf" srcId="{BC5E9508-882F-4909-B879-6F10EE984A7E}" destId="{E1222A19-A9D1-4EB2-8B92-1A4BB2E50028}" srcOrd="0" destOrd="0" presId="urn:microsoft.com/office/officeart/2005/8/layout/cycle4#1"/>
    <dgm:cxn modelId="{B1911C8D-5785-4190-9D63-0E703EF71B9E}" type="presOf" srcId="{E62C9A0A-A625-4394-A0AC-95A88315E125}" destId="{E1222A19-A9D1-4EB2-8B92-1A4BB2E50028}" srcOrd="0" destOrd="1" presId="urn:microsoft.com/office/officeart/2005/8/layout/cycle4#1"/>
    <dgm:cxn modelId="{A6A35D9B-0883-4D44-81E5-62DA50B74CEF}" type="presOf" srcId="{EE12A227-2AAF-459A-BC72-81FDCB605997}" destId="{2F9AB91E-0FB7-4A70-A9CF-B5161DC98333}" srcOrd="0" destOrd="5" presId="urn:microsoft.com/office/officeart/2005/8/layout/cycle4#1"/>
    <dgm:cxn modelId="{6C02EA28-44BD-4C5A-8ED9-8E2CF27EBE5E}" type="presOf" srcId="{DA55CEEC-169F-4592-AC30-912E0F5AAD72}" destId="{CFD5429B-822A-4EB8-9DB8-0AA58CD40EE9}" srcOrd="0" destOrd="0" presId="urn:microsoft.com/office/officeart/2005/8/layout/cycle4#1"/>
    <dgm:cxn modelId="{1DBF6141-EF3A-44CB-9C1F-20343E8FDF31}" srcId="{DA55CEEC-169F-4592-AC30-912E0F5AAD72}" destId="{E62C9A0A-A625-4394-A0AC-95A88315E125}" srcOrd="1" destOrd="0" parTransId="{DEDB5203-C018-4801-83D6-FB9F9ADE560D}" sibTransId="{FAA73758-4525-43BB-8115-1EA4CFD13F4C}"/>
    <dgm:cxn modelId="{C78FB508-C33A-4684-AAB4-51B66542832C}" type="presOf" srcId="{94697278-70C6-49E1-A04E-F7857B4AC92A}" destId="{0C17095C-A9BC-44A2-A51A-4AA5AFE81567}" srcOrd="1" destOrd="2" presId="urn:microsoft.com/office/officeart/2005/8/layout/cycle4#1"/>
    <dgm:cxn modelId="{29979601-4D6C-4BBE-A8FD-B2CFBBCCD353}" type="presOf" srcId="{8DF9EC77-924B-4174-B341-CB29CF4E5CA2}" destId="{027022FE-CA40-4C06-9F23-0C5CDE47E601}" srcOrd="1" destOrd="2" presId="urn:microsoft.com/office/officeart/2005/8/layout/cycle4#1"/>
    <dgm:cxn modelId="{5CDBE744-F05F-4976-B991-BABBE5E9147A}" type="presOf" srcId="{9890C380-83E6-4055-9608-7AF105E1F144}" destId="{FDDFC499-5A33-4BCD-9D70-2144B7E3CAAF}" srcOrd="0" destOrd="3" presId="urn:microsoft.com/office/officeart/2005/8/layout/cycle4#1"/>
    <dgm:cxn modelId="{8FF1B748-AA85-47C7-9B07-3BCBC185D522}" srcId="{EEDF7389-89E1-4E75-90A6-36B60EAE6ACB}" destId="{55A91187-4D38-4278-A5D9-3532EDBB0800}" srcOrd="1" destOrd="0" parTransId="{91502A71-D195-412D-A418-680B372920D0}" sibTransId="{FBB5699C-5449-4EDB-BA8C-F353F0EC00C9}"/>
    <dgm:cxn modelId="{E738CF59-3BF2-4785-883B-81A93161328B}" type="presOf" srcId="{D7442BC9-079C-439A-866E-8E86C6B147D6}" destId="{98FD8A9B-4282-4759-8239-DA94CBE733FA}" srcOrd="1" destOrd="3" presId="urn:microsoft.com/office/officeart/2005/8/layout/cycle4#1"/>
    <dgm:cxn modelId="{1D1C1A40-A6ED-4B62-9DC2-EC2D404A2509}" srcId="{5C734503-5934-45D5-9DFD-9FF456394EFC}" destId="{DA55CEEC-169F-4592-AC30-912E0F5AAD72}" srcOrd="1" destOrd="0" parTransId="{871FBF22-65A6-4DE5-BE1B-D9AC12894727}" sibTransId="{C7BFFE15-C070-4C93-92D4-E48E270D79D1}"/>
    <dgm:cxn modelId="{0226DD28-9E1A-4BCC-9654-47A19E9F817B}" srcId="{6DA4E2EE-7B58-4770-8AFE-70268283DC11}" destId="{923E04DC-7B82-4ACA-A5F1-4D1826207908}" srcOrd="1" destOrd="0" parTransId="{D05CF6FC-F388-4F15-9BD4-C20E47BCADF9}" sibTransId="{B8E80B62-AA49-49DE-93B4-1374272AE799}"/>
    <dgm:cxn modelId="{85E195C8-113D-40E6-895E-894FA3119D58}" type="presOf" srcId="{19A6DC67-AE96-474C-8F4E-E2EB34A4B0A5}" destId="{98FD8A9B-4282-4759-8239-DA94CBE733FA}" srcOrd="1" destOrd="1" presId="urn:microsoft.com/office/officeart/2005/8/layout/cycle4#1"/>
    <dgm:cxn modelId="{FBE9495D-6D46-44C6-808B-A53A39E82449}" srcId="{EEDF7389-89E1-4E75-90A6-36B60EAE6ACB}" destId="{19A6DC67-AE96-474C-8F4E-E2EB34A4B0A5}" srcOrd="0" destOrd="0" parTransId="{B2ABB1C9-4AF8-45AF-9D2D-5751F3F31224}" sibTransId="{C2549088-202A-48BE-ACDE-43A148673748}"/>
    <dgm:cxn modelId="{86D5C2D9-1C94-41CC-B181-7DF9C8F67ED8}" srcId="{6DA4E2EE-7B58-4770-8AFE-70268283DC11}" destId="{9890C380-83E6-4055-9608-7AF105E1F144}" srcOrd="3" destOrd="0" parTransId="{B841F588-0387-4C9F-8FB9-443813A89412}" sibTransId="{F41769C4-1335-42CD-9757-EFC464C18B7F}"/>
    <dgm:cxn modelId="{40AAC89D-E5F9-4E56-9A1B-206EC4A65A80}" type="presParOf" srcId="{C74E4252-EFF0-4702-A4EE-855BBA6B54A3}" destId="{A5589B16-72FE-44C4-8FF8-4770D57E49CE}" srcOrd="0" destOrd="0" presId="urn:microsoft.com/office/officeart/2005/8/layout/cycle4#1"/>
    <dgm:cxn modelId="{7239A1B4-9E55-4E30-8659-946BE1D13EEE}" type="presParOf" srcId="{A5589B16-72FE-44C4-8FF8-4770D57E49CE}" destId="{D75470B6-1F51-401B-8A5B-3331845C1B55}" srcOrd="0" destOrd="0" presId="urn:microsoft.com/office/officeart/2005/8/layout/cycle4#1"/>
    <dgm:cxn modelId="{15AFE158-ABD2-4A3E-8289-FF857A7F9A70}" type="presParOf" srcId="{D75470B6-1F51-401B-8A5B-3331845C1B55}" destId="{1B0A5D2F-975E-4D11-8F05-8E0CB9A81AA6}" srcOrd="0" destOrd="0" presId="urn:microsoft.com/office/officeart/2005/8/layout/cycle4#1"/>
    <dgm:cxn modelId="{A4C97568-9CF6-4F41-AF85-C03C58E2B48F}" type="presParOf" srcId="{D75470B6-1F51-401B-8A5B-3331845C1B55}" destId="{891549E7-6942-4567-AE35-0F61368F84D3}" srcOrd="1" destOrd="0" presId="urn:microsoft.com/office/officeart/2005/8/layout/cycle4#1"/>
    <dgm:cxn modelId="{55651445-CFF3-4058-8D27-E5D43BCE0E49}" type="presParOf" srcId="{A5589B16-72FE-44C4-8FF8-4770D57E49CE}" destId="{05A425FE-924D-467F-A30F-DAE14E4E6459}" srcOrd="1" destOrd="0" presId="urn:microsoft.com/office/officeart/2005/8/layout/cycle4#1"/>
    <dgm:cxn modelId="{6448B7AC-5B5A-455F-9761-6579A8C25E45}" type="presParOf" srcId="{05A425FE-924D-467F-A30F-DAE14E4E6459}" destId="{E1222A19-A9D1-4EB2-8B92-1A4BB2E50028}" srcOrd="0" destOrd="0" presId="urn:microsoft.com/office/officeart/2005/8/layout/cycle4#1"/>
    <dgm:cxn modelId="{F4E0410A-1C0D-4EE7-98FB-32697C9C4342}" type="presParOf" srcId="{05A425FE-924D-467F-A30F-DAE14E4E6459}" destId="{027022FE-CA40-4C06-9F23-0C5CDE47E601}" srcOrd="1" destOrd="0" presId="urn:microsoft.com/office/officeart/2005/8/layout/cycle4#1"/>
    <dgm:cxn modelId="{F0F3978E-ADA3-4DDD-B41F-90C43CE96781}" type="presParOf" srcId="{A5589B16-72FE-44C4-8FF8-4770D57E49CE}" destId="{55133CD5-BEE5-4A2C-93EA-7F302FE002DB}" srcOrd="2" destOrd="0" presId="urn:microsoft.com/office/officeart/2005/8/layout/cycle4#1"/>
    <dgm:cxn modelId="{64D1C49A-0B5F-4493-A11C-8560084CCADF}" type="presParOf" srcId="{55133CD5-BEE5-4A2C-93EA-7F302FE002DB}" destId="{2F9AB91E-0FB7-4A70-A9CF-B5161DC98333}" srcOrd="0" destOrd="0" presId="urn:microsoft.com/office/officeart/2005/8/layout/cycle4#1"/>
    <dgm:cxn modelId="{369BEABB-1BD4-4216-8F90-DE5A488B868E}" type="presParOf" srcId="{55133CD5-BEE5-4A2C-93EA-7F302FE002DB}" destId="{98FD8A9B-4282-4759-8239-DA94CBE733FA}" srcOrd="1" destOrd="0" presId="urn:microsoft.com/office/officeart/2005/8/layout/cycle4#1"/>
    <dgm:cxn modelId="{1AD917B5-0FAB-49C7-ABE9-3BE4F6E0E947}" type="presParOf" srcId="{A5589B16-72FE-44C4-8FF8-4770D57E49CE}" destId="{9D13DA44-A240-4497-A770-8313CCCA018D}" srcOrd="3" destOrd="0" presId="urn:microsoft.com/office/officeart/2005/8/layout/cycle4#1"/>
    <dgm:cxn modelId="{1E5CD3D2-079B-4FCB-A4A2-F05FBCC8CD8A}" type="presParOf" srcId="{9D13DA44-A240-4497-A770-8313CCCA018D}" destId="{FDDFC499-5A33-4BCD-9D70-2144B7E3CAAF}" srcOrd="0" destOrd="0" presId="urn:microsoft.com/office/officeart/2005/8/layout/cycle4#1"/>
    <dgm:cxn modelId="{A3951752-0E76-471D-A41D-295C3A34B8C8}" type="presParOf" srcId="{9D13DA44-A240-4497-A770-8313CCCA018D}" destId="{0C17095C-A9BC-44A2-A51A-4AA5AFE81567}" srcOrd="1" destOrd="0" presId="urn:microsoft.com/office/officeart/2005/8/layout/cycle4#1"/>
    <dgm:cxn modelId="{3097B49B-F2F4-4860-9620-69D3D98ABCE8}" type="presParOf" srcId="{A5589B16-72FE-44C4-8FF8-4770D57E49CE}" destId="{39A60B17-7FBD-434D-8731-B020F32ED2E7}" srcOrd="4" destOrd="0" presId="urn:microsoft.com/office/officeart/2005/8/layout/cycle4#1"/>
    <dgm:cxn modelId="{6D9C4EDF-7BF5-4034-A121-6B258BD58705}" type="presParOf" srcId="{C74E4252-EFF0-4702-A4EE-855BBA6B54A3}" destId="{2DD675D1-BC0D-4B4B-AA6B-45374995092F}" srcOrd="1" destOrd="0" presId="urn:microsoft.com/office/officeart/2005/8/layout/cycle4#1"/>
    <dgm:cxn modelId="{DC16E0F7-2AA0-4BEE-9CC9-F6B81EA3F3F1}" type="presParOf" srcId="{2DD675D1-BC0D-4B4B-AA6B-45374995092F}" destId="{598CE727-1DD5-4BD7-AE0A-E34CA7493F85}" srcOrd="0" destOrd="0" presId="urn:microsoft.com/office/officeart/2005/8/layout/cycle4#1"/>
    <dgm:cxn modelId="{280B8C9C-3873-4D16-8182-0480AAFC3DBD}" type="presParOf" srcId="{2DD675D1-BC0D-4B4B-AA6B-45374995092F}" destId="{CFD5429B-822A-4EB8-9DB8-0AA58CD40EE9}" srcOrd="1" destOrd="0" presId="urn:microsoft.com/office/officeart/2005/8/layout/cycle4#1"/>
    <dgm:cxn modelId="{DF87FF7B-E963-49FB-BC55-F27C646E3464}" type="presParOf" srcId="{2DD675D1-BC0D-4B4B-AA6B-45374995092F}" destId="{145DE451-76BA-458C-8CDF-44672B883C31}" srcOrd="2" destOrd="0" presId="urn:microsoft.com/office/officeart/2005/8/layout/cycle4#1"/>
    <dgm:cxn modelId="{90781377-9B39-406F-B7CE-5A057FE8546B}" type="presParOf" srcId="{2DD675D1-BC0D-4B4B-AA6B-45374995092F}" destId="{90E69049-767D-47BA-B6F0-E2A8EA89B5C9}" srcOrd="3" destOrd="0" presId="urn:microsoft.com/office/officeart/2005/8/layout/cycle4#1"/>
    <dgm:cxn modelId="{781572D7-7485-4632-A7EF-4D973F83A263}" type="presParOf" srcId="{2DD675D1-BC0D-4B4B-AA6B-45374995092F}" destId="{BEEB5821-554B-42F9-B2C0-3FEB979195AA}" srcOrd="4" destOrd="0" presId="urn:microsoft.com/office/officeart/2005/8/layout/cycle4#1"/>
    <dgm:cxn modelId="{C8B9B4EA-32AE-4516-B193-AD5B2F2340D9}" type="presParOf" srcId="{C74E4252-EFF0-4702-A4EE-855BBA6B54A3}" destId="{0D8BFD2B-D739-4698-B4FB-B0235E7DFB2C}" srcOrd="2" destOrd="0" presId="urn:microsoft.com/office/officeart/2005/8/layout/cycle4#1"/>
    <dgm:cxn modelId="{DBBF8F87-7AC8-40FC-A619-34CF29F25515}" type="presParOf" srcId="{C74E4252-EFF0-4702-A4EE-855BBA6B54A3}" destId="{9F0CF97F-03AF-470B-9844-88C14F7C7631}" srcOrd="3" destOrd="0" presId="urn:microsoft.com/office/officeart/2005/8/layout/cycle4#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EC5E3D-CEAF-4FF2-86E9-79EA526DD9AC}" type="doc">
      <dgm:prSet loTypeId="urn:microsoft.com/office/officeart/2005/8/layout/bList2#2" loCatId="list" qsTypeId="urn:microsoft.com/office/officeart/2005/8/quickstyle/simple1" qsCatId="simple" csTypeId="urn:microsoft.com/office/officeart/2005/8/colors/accent1_2" csCatId="accent1" phldr="1"/>
      <dgm:spPr/>
    </dgm:pt>
    <dgm:pt modelId="{1275BB76-B26F-4702-9C78-1E8746863CCC}">
      <dgm:prSet phldrT="[Text]"/>
      <dgm:spPr>
        <a:solidFill>
          <a:srgbClr val="339933"/>
        </a:solidFill>
        <a:ln>
          <a:solidFill>
            <a:schemeClr val="tx1"/>
          </a:solidFill>
        </a:ln>
      </dgm:spPr>
      <dgm:t>
        <a:bodyPr/>
        <a:lstStyle/>
        <a:p>
          <a:r>
            <a:rPr lang="en-ZA" b="1" dirty="0" smtClean="0"/>
            <a:t>Establishment of SETAs</a:t>
          </a:r>
          <a:endParaRPr lang="en-ZA" b="1" dirty="0"/>
        </a:p>
      </dgm:t>
    </dgm:pt>
    <dgm:pt modelId="{FA7134E4-EC5A-4BA3-A565-7EBF8F5CBFB9}" type="parTrans" cxnId="{B0936F1F-1180-45DE-8F1A-3738D54A8242}">
      <dgm:prSet/>
      <dgm:spPr/>
      <dgm:t>
        <a:bodyPr/>
        <a:lstStyle/>
        <a:p>
          <a:endParaRPr lang="en-ZA"/>
        </a:p>
      </dgm:t>
    </dgm:pt>
    <dgm:pt modelId="{297F6839-B5B7-43C1-9486-E0603B6BD44F}" type="sibTrans" cxnId="{B0936F1F-1180-45DE-8F1A-3738D54A8242}">
      <dgm:prSet/>
      <dgm:spPr/>
      <dgm:t>
        <a:bodyPr/>
        <a:lstStyle/>
        <a:p>
          <a:endParaRPr lang="en-ZA"/>
        </a:p>
      </dgm:t>
    </dgm:pt>
    <dgm:pt modelId="{8818A9AB-FCC0-4E81-97D9-0718B4CEEA78}">
      <dgm:prSet phldrT="[Text]" custT="1"/>
      <dgm:spPr>
        <a:ln>
          <a:solidFill>
            <a:schemeClr val="tx1"/>
          </a:solidFill>
        </a:ln>
      </dgm:spPr>
      <dgm:t>
        <a:bodyPr/>
        <a:lstStyle/>
        <a:p>
          <a:r>
            <a:rPr lang="en-ZA" sz="1050" dirty="0" smtClean="0"/>
            <a:t>SETAs with no limited lifespan but mechanism to address non performance;</a:t>
          </a:r>
          <a:endParaRPr lang="en-ZA" sz="1050" dirty="0"/>
        </a:p>
      </dgm:t>
    </dgm:pt>
    <dgm:pt modelId="{5D422E22-694D-4EAD-B0FC-1415C6BC8BCE}" type="parTrans" cxnId="{80742F0E-9AE2-400F-8CA0-7590B2C46936}">
      <dgm:prSet/>
      <dgm:spPr/>
      <dgm:t>
        <a:bodyPr/>
        <a:lstStyle/>
        <a:p>
          <a:endParaRPr lang="en-ZA"/>
        </a:p>
      </dgm:t>
    </dgm:pt>
    <dgm:pt modelId="{58CEDE40-590E-4217-9EF6-C6B10B693560}" type="sibTrans" cxnId="{80742F0E-9AE2-400F-8CA0-7590B2C46936}">
      <dgm:prSet/>
      <dgm:spPr/>
      <dgm:t>
        <a:bodyPr/>
        <a:lstStyle/>
        <a:p>
          <a:endParaRPr lang="en-ZA"/>
        </a:p>
      </dgm:t>
    </dgm:pt>
    <dgm:pt modelId="{D0947396-B88B-4C66-B9D4-D394B6A99730}">
      <dgm:prSet phldrT="[Text]" custT="1"/>
      <dgm:spPr>
        <a:ln>
          <a:solidFill>
            <a:schemeClr val="tx1"/>
          </a:solidFill>
        </a:ln>
      </dgm:spPr>
      <dgm:t>
        <a:bodyPr/>
        <a:lstStyle/>
        <a:p>
          <a:r>
            <a:rPr lang="en-ZA" sz="1050" dirty="0" smtClean="0"/>
            <a:t>SETAs demarcation based on industrial classification, value-chain and financial viability; </a:t>
          </a:r>
          <a:endParaRPr lang="en-ZA" sz="1050" dirty="0"/>
        </a:p>
      </dgm:t>
    </dgm:pt>
    <dgm:pt modelId="{29624144-8225-4425-93CC-2A57F37D7846}" type="parTrans" cxnId="{3A7DAC13-911B-4CAE-A5E8-A5C1BA92F919}">
      <dgm:prSet/>
      <dgm:spPr/>
      <dgm:t>
        <a:bodyPr/>
        <a:lstStyle/>
        <a:p>
          <a:endParaRPr lang="en-ZA"/>
        </a:p>
      </dgm:t>
    </dgm:pt>
    <dgm:pt modelId="{20C439F9-93D3-4BB1-97B4-3E4AABCAB6AD}" type="sibTrans" cxnId="{3A7DAC13-911B-4CAE-A5E8-A5C1BA92F919}">
      <dgm:prSet/>
      <dgm:spPr/>
      <dgm:t>
        <a:bodyPr/>
        <a:lstStyle/>
        <a:p>
          <a:endParaRPr lang="en-ZA"/>
        </a:p>
      </dgm:t>
    </dgm:pt>
    <dgm:pt modelId="{3B6F7559-5ED9-4A71-8CEC-66D50FDD7106}">
      <dgm:prSet phldrT="[Text]" custT="1"/>
      <dgm:spPr>
        <a:ln>
          <a:solidFill>
            <a:schemeClr val="tx1"/>
          </a:solidFill>
        </a:ln>
      </dgm:spPr>
      <dgm:t>
        <a:bodyPr/>
        <a:lstStyle/>
        <a:p>
          <a:r>
            <a:rPr lang="en-ZA" sz="1050" dirty="0" smtClean="0"/>
            <a:t>Establishment of Shared Services</a:t>
          </a:r>
          <a:endParaRPr lang="en-ZA" sz="1050" dirty="0"/>
        </a:p>
      </dgm:t>
    </dgm:pt>
    <dgm:pt modelId="{BDDD26FE-70A5-4C02-A965-AA60802E31BC}" type="parTrans" cxnId="{AB69BB5C-7306-4A33-AAF8-9C90713BBB59}">
      <dgm:prSet/>
      <dgm:spPr/>
      <dgm:t>
        <a:bodyPr/>
        <a:lstStyle/>
        <a:p>
          <a:endParaRPr lang="en-ZA"/>
        </a:p>
      </dgm:t>
    </dgm:pt>
    <dgm:pt modelId="{055BFC90-7249-472C-9E91-F0B41E2D69FE}" type="sibTrans" cxnId="{AB69BB5C-7306-4A33-AAF8-9C90713BBB59}">
      <dgm:prSet/>
      <dgm:spPr/>
      <dgm:t>
        <a:bodyPr/>
        <a:lstStyle/>
        <a:p>
          <a:endParaRPr lang="en-ZA"/>
        </a:p>
      </dgm:t>
    </dgm:pt>
    <dgm:pt modelId="{2F48F14B-63BB-4D94-892E-4F2D243FB503}">
      <dgm:prSet phldrT="[Text]" custT="1"/>
      <dgm:spPr>
        <a:ln>
          <a:solidFill>
            <a:schemeClr val="tx1"/>
          </a:solidFill>
        </a:ln>
      </dgm:spPr>
      <dgm:t>
        <a:bodyPr/>
        <a:lstStyle/>
        <a:p>
          <a:r>
            <a:rPr lang="en-ZA" sz="1050" dirty="0" smtClean="0"/>
            <a:t>Standardised systems for applications (All types of applicants</a:t>
          </a:r>
          <a:r>
            <a:rPr lang="en-ZA" sz="1000" dirty="0" smtClean="0"/>
            <a:t>)</a:t>
          </a:r>
          <a:endParaRPr lang="en-ZA" sz="1000" dirty="0"/>
        </a:p>
      </dgm:t>
    </dgm:pt>
    <dgm:pt modelId="{4E2CE216-D918-4F11-B731-A7F7EF0FA117}" type="parTrans" cxnId="{1EEA8DA3-F6BD-4AA6-BDE9-EB6CDD46F08E}">
      <dgm:prSet/>
      <dgm:spPr/>
      <dgm:t>
        <a:bodyPr/>
        <a:lstStyle/>
        <a:p>
          <a:endParaRPr lang="en-ZA"/>
        </a:p>
      </dgm:t>
    </dgm:pt>
    <dgm:pt modelId="{D8AD7800-32E9-4D7B-BB8C-6D472C0BCC40}" type="sibTrans" cxnId="{1EEA8DA3-F6BD-4AA6-BDE9-EB6CDD46F08E}">
      <dgm:prSet/>
      <dgm:spPr/>
      <dgm:t>
        <a:bodyPr/>
        <a:lstStyle/>
        <a:p>
          <a:endParaRPr lang="en-ZA"/>
        </a:p>
      </dgm:t>
    </dgm:pt>
    <dgm:pt modelId="{68A5C562-B63C-4D2F-A793-D3DEA4DE5527}">
      <dgm:prSet phldrT="[Text]"/>
      <dgm:spPr>
        <a:solidFill>
          <a:srgbClr val="FF6600"/>
        </a:solidFill>
        <a:ln>
          <a:solidFill>
            <a:schemeClr val="tx1"/>
          </a:solidFill>
        </a:ln>
      </dgm:spPr>
      <dgm:t>
        <a:bodyPr/>
        <a:lstStyle/>
        <a:p>
          <a:r>
            <a:rPr lang="en-ZA" b="1" dirty="0" smtClean="0">
              <a:cs typeface="Arial" pitchFamily="34" charset="0"/>
            </a:rPr>
            <a:t>Accounting Authorities</a:t>
          </a:r>
          <a:endParaRPr lang="en-ZA" dirty="0"/>
        </a:p>
      </dgm:t>
    </dgm:pt>
    <dgm:pt modelId="{22AAAC4B-EA8C-4CDE-BAB3-C4C8D5FA5694}" type="parTrans" cxnId="{DAA0306B-198E-4FE0-A4FF-56BBD94555FB}">
      <dgm:prSet/>
      <dgm:spPr/>
      <dgm:t>
        <a:bodyPr/>
        <a:lstStyle/>
        <a:p>
          <a:endParaRPr lang="en-ZA"/>
        </a:p>
      </dgm:t>
    </dgm:pt>
    <dgm:pt modelId="{23B45ACA-51C5-4715-9C85-C6A774DB88FE}" type="sibTrans" cxnId="{DAA0306B-198E-4FE0-A4FF-56BBD94555FB}">
      <dgm:prSet/>
      <dgm:spPr/>
      <dgm:t>
        <a:bodyPr/>
        <a:lstStyle/>
        <a:p>
          <a:endParaRPr lang="en-ZA"/>
        </a:p>
      </dgm:t>
    </dgm:pt>
    <dgm:pt modelId="{38105004-E923-4FFD-9D19-6A7CC5E191CE}">
      <dgm:prSet phldrT="[Text]"/>
      <dgm:spPr>
        <a:solidFill>
          <a:srgbClr val="339933"/>
        </a:solidFill>
        <a:ln>
          <a:solidFill>
            <a:schemeClr val="tx1"/>
          </a:solidFill>
        </a:ln>
      </dgm:spPr>
      <dgm:t>
        <a:bodyPr/>
        <a:lstStyle/>
        <a:p>
          <a:r>
            <a:rPr lang="en-ZA" b="1" dirty="0" smtClean="0">
              <a:cs typeface="Arial" pitchFamily="34" charset="0"/>
            </a:rPr>
            <a:t>Scope of SETAs/QCTO</a:t>
          </a:r>
          <a:endParaRPr lang="en-ZA" dirty="0"/>
        </a:p>
      </dgm:t>
    </dgm:pt>
    <dgm:pt modelId="{658CB161-5B1C-494F-82E4-0802B3858CE3}" type="parTrans" cxnId="{63BBB2BE-0FB6-438F-8E9A-717056A15B2D}">
      <dgm:prSet/>
      <dgm:spPr/>
      <dgm:t>
        <a:bodyPr/>
        <a:lstStyle/>
        <a:p>
          <a:endParaRPr lang="en-ZA"/>
        </a:p>
      </dgm:t>
    </dgm:pt>
    <dgm:pt modelId="{7CB6801A-8DD0-4481-A16B-EF61D821DF95}" type="sibTrans" cxnId="{63BBB2BE-0FB6-438F-8E9A-717056A15B2D}">
      <dgm:prSet/>
      <dgm:spPr/>
      <dgm:t>
        <a:bodyPr/>
        <a:lstStyle/>
        <a:p>
          <a:endParaRPr lang="en-ZA"/>
        </a:p>
      </dgm:t>
    </dgm:pt>
    <dgm:pt modelId="{F7C0D080-2D34-4FEA-8F36-692A849DBC46}">
      <dgm:prSet phldrT="[Text]"/>
      <dgm:spPr>
        <a:ln>
          <a:solidFill>
            <a:schemeClr val="tx1"/>
          </a:solidFill>
        </a:ln>
      </dgm:spPr>
      <dgm:t>
        <a:bodyPr/>
        <a:lstStyle/>
        <a:p>
          <a:r>
            <a:rPr lang="en-ZA" dirty="0" smtClean="0"/>
            <a:t>Tighten focus of the SETAs in line with the objectives set in the WPPSET;</a:t>
          </a:r>
          <a:endParaRPr lang="en-ZA" dirty="0"/>
        </a:p>
      </dgm:t>
    </dgm:pt>
    <dgm:pt modelId="{E9E7D699-1435-4E20-9338-7BA3181E4057}" type="parTrans" cxnId="{26C2B30F-8F68-4545-862A-911577144FD5}">
      <dgm:prSet/>
      <dgm:spPr/>
      <dgm:t>
        <a:bodyPr/>
        <a:lstStyle/>
        <a:p>
          <a:endParaRPr lang="en-ZA"/>
        </a:p>
      </dgm:t>
    </dgm:pt>
    <dgm:pt modelId="{573E29DF-8E09-4470-B662-DDA2BD968351}" type="sibTrans" cxnId="{26C2B30F-8F68-4545-862A-911577144FD5}">
      <dgm:prSet/>
      <dgm:spPr/>
      <dgm:t>
        <a:bodyPr/>
        <a:lstStyle/>
        <a:p>
          <a:endParaRPr lang="en-ZA"/>
        </a:p>
      </dgm:t>
    </dgm:pt>
    <dgm:pt modelId="{FC68C415-4428-4CFF-8E16-B7FA4454C0D0}">
      <dgm:prSet phldrT="[Text]"/>
      <dgm:spPr>
        <a:ln>
          <a:solidFill>
            <a:schemeClr val="tx1"/>
          </a:solidFill>
        </a:ln>
      </dgm:spPr>
      <dgm:t>
        <a:bodyPr/>
        <a:lstStyle/>
        <a:p>
          <a:r>
            <a:rPr lang="en-ZA" dirty="0" smtClean="0"/>
            <a:t>Quality Assurance arrangements between SETAs and QCTO made explicit – qualification development against priorities and workplace approval.</a:t>
          </a:r>
          <a:endParaRPr lang="en-ZA" dirty="0"/>
        </a:p>
      </dgm:t>
    </dgm:pt>
    <dgm:pt modelId="{6E75AEF7-A669-42CC-9D8D-3EB6EB75C97B}" type="parTrans" cxnId="{321F8EA1-4817-42A2-B608-87ABD5C5FB4C}">
      <dgm:prSet/>
      <dgm:spPr/>
      <dgm:t>
        <a:bodyPr/>
        <a:lstStyle/>
        <a:p>
          <a:endParaRPr lang="en-ZA"/>
        </a:p>
      </dgm:t>
    </dgm:pt>
    <dgm:pt modelId="{51BB253C-25AA-4563-A412-CA82E9E4338C}" type="sibTrans" cxnId="{321F8EA1-4817-42A2-B608-87ABD5C5FB4C}">
      <dgm:prSet/>
      <dgm:spPr/>
      <dgm:t>
        <a:bodyPr/>
        <a:lstStyle/>
        <a:p>
          <a:endParaRPr lang="en-ZA"/>
        </a:p>
      </dgm:t>
    </dgm:pt>
    <dgm:pt modelId="{90EA7D83-D522-439D-B74E-9CD3A23C97FE}">
      <dgm:prSet phldrT="[Text]"/>
      <dgm:spPr>
        <a:solidFill>
          <a:srgbClr val="FF6600"/>
        </a:solidFill>
        <a:ln>
          <a:solidFill>
            <a:schemeClr val="tx1"/>
          </a:solidFill>
        </a:ln>
      </dgm:spPr>
      <dgm:t>
        <a:bodyPr/>
        <a:lstStyle/>
        <a:p>
          <a:r>
            <a:rPr lang="en-ZA" b="1" dirty="0" smtClean="0"/>
            <a:t>Planning, Reporting and Accountability</a:t>
          </a:r>
          <a:endParaRPr lang="en-ZA" b="1" dirty="0"/>
        </a:p>
      </dgm:t>
    </dgm:pt>
    <dgm:pt modelId="{AC338841-BC14-4BF3-99DB-806D2C63376F}" type="parTrans" cxnId="{508637BA-19B5-454C-A12C-093A7867CA47}">
      <dgm:prSet/>
      <dgm:spPr/>
      <dgm:t>
        <a:bodyPr/>
        <a:lstStyle/>
        <a:p>
          <a:endParaRPr lang="en-ZA"/>
        </a:p>
      </dgm:t>
    </dgm:pt>
    <dgm:pt modelId="{D46D9ED4-3D80-48C0-9937-8842BECDC26F}" type="sibTrans" cxnId="{508637BA-19B5-454C-A12C-093A7867CA47}">
      <dgm:prSet/>
      <dgm:spPr/>
      <dgm:t>
        <a:bodyPr/>
        <a:lstStyle/>
        <a:p>
          <a:endParaRPr lang="en-ZA"/>
        </a:p>
      </dgm:t>
    </dgm:pt>
    <dgm:pt modelId="{F0E23229-6F65-4765-96A8-5C28013E7658}">
      <dgm:prSet phldrT="[Text]" custT="1"/>
      <dgm:spPr>
        <a:ln>
          <a:solidFill>
            <a:schemeClr val="tx1"/>
          </a:solidFill>
        </a:ln>
      </dgm:spPr>
      <dgm:t>
        <a:bodyPr/>
        <a:lstStyle/>
        <a:p>
          <a:r>
            <a:rPr lang="en-ZA" sz="1400" dirty="0" smtClean="0"/>
            <a:t>Longer term planning aligned to MTSF and fiscal allocation to educational institutional planning;</a:t>
          </a:r>
          <a:endParaRPr lang="en-ZA" sz="1400" dirty="0"/>
        </a:p>
      </dgm:t>
    </dgm:pt>
    <dgm:pt modelId="{F0E1D777-2864-4571-8903-7275DFADFE79}" type="parTrans" cxnId="{E6A888AB-BE72-44AB-9B62-C45DD02250E6}">
      <dgm:prSet/>
      <dgm:spPr/>
      <dgm:t>
        <a:bodyPr/>
        <a:lstStyle/>
        <a:p>
          <a:endParaRPr lang="en-ZA"/>
        </a:p>
      </dgm:t>
    </dgm:pt>
    <dgm:pt modelId="{5DF1B115-35E5-455F-B20B-E938B23F58B4}" type="sibTrans" cxnId="{E6A888AB-BE72-44AB-9B62-C45DD02250E6}">
      <dgm:prSet/>
      <dgm:spPr/>
      <dgm:t>
        <a:bodyPr/>
        <a:lstStyle/>
        <a:p>
          <a:endParaRPr lang="en-ZA"/>
        </a:p>
      </dgm:t>
    </dgm:pt>
    <dgm:pt modelId="{AC4EA8A3-AB1C-4D88-91DB-276C6B461AB5}">
      <dgm:prSet phldrT="[Text]" custT="1"/>
      <dgm:spPr>
        <a:ln>
          <a:solidFill>
            <a:schemeClr val="tx1"/>
          </a:solidFill>
        </a:ln>
      </dgm:spPr>
      <dgm:t>
        <a:bodyPr/>
        <a:lstStyle/>
        <a:p>
          <a:r>
            <a:rPr lang="en-ZA" sz="1400" dirty="0" smtClean="0"/>
            <a:t>Reporting – non performance re claw back</a:t>
          </a:r>
          <a:endParaRPr lang="en-ZA" sz="1400" dirty="0"/>
        </a:p>
      </dgm:t>
    </dgm:pt>
    <dgm:pt modelId="{92DD9603-A3E8-4E72-B12E-C79CF5328876}" type="parTrans" cxnId="{C0FBF279-7909-4289-BE3B-5F00E7EE413A}">
      <dgm:prSet/>
      <dgm:spPr/>
      <dgm:t>
        <a:bodyPr/>
        <a:lstStyle/>
        <a:p>
          <a:endParaRPr lang="en-ZA"/>
        </a:p>
      </dgm:t>
    </dgm:pt>
    <dgm:pt modelId="{2DB5FB92-514E-4867-9DAC-80E015F220D4}" type="sibTrans" cxnId="{C0FBF279-7909-4289-BE3B-5F00E7EE413A}">
      <dgm:prSet/>
      <dgm:spPr/>
      <dgm:t>
        <a:bodyPr/>
        <a:lstStyle/>
        <a:p>
          <a:endParaRPr lang="en-ZA"/>
        </a:p>
      </dgm:t>
    </dgm:pt>
    <dgm:pt modelId="{CB4C6DAA-E7D0-4C12-A83D-C677AE0C8E8D}">
      <dgm:prSet phldrT="[Text]"/>
      <dgm:spPr>
        <a:solidFill>
          <a:srgbClr val="339933"/>
        </a:solidFill>
        <a:ln>
          <a:solidFill>
            <a:schemeClr val="tx1"/>
          </a:solidFill>
        </a:ln>
      </dgm:spPr>
      <dgm:t>
        <a:bodyPr/>
        <a:lstStyle/>
        <a:p>
          <a:r>
            <a:rPr lang="en-ZA" b="1" dirty="0" smtClean="0"/>
            <a:t>Funding</a:t>
          </a:r>
          <a:endParaRPr lang="en-ZA" b="1" dirty="0"/>
        </a:p>
      </dgm:t>
    </dgm:pt>
    <dgm:pt modelId="{63DA9C18-C902-4FB4-8F60-03A72D061B45}" type="parTrans" cxnId="{7B20441A-1B51-42B3-9C58-418F4903C2B8}">
      <dgm:prSet/>
      <dgm:spPr/>
      <dgm:t>
        <a:bodyPr/>
        <a:lstStyle/>
        <a:p>
          <a:endParaRPr lang="en-ZA"/>
        </a:p>
      </dgm:t>
    </dgm:pt>
    <dgm:pt modelId="{5E14B16B-43F5-4658-8763-D00C7301475D}" type="sibTrans" cxnId="{7B20441A-1B51-42B3-9C58-418F4903C2B8}">
      <dgm:prSet/>
      <dgm:spPr/>
      <dgm:t>
        <a:bodyPr/>
        <a:lstStyle/>
        <a:p>
          <a:endParaRPr lang="en-ZA"/>
        </a:p>
      </dgm:t>
    </dgm:pt>
    <dgm:pt modelId="{C52E2EDF-1640-4080-973A-25F992C3AB27}">
      <dgm:prSet phldrT="[Text]" custT="1"/>
      <dgm:spPr>
        <a:ln>
          <a:solidFill>
            <a:schemeClr val="tx1"/>
          </a:solidFill>
        </a:ln>
      </dgm:spPr>
      <dgm:t>
        <a:bodyPr/>
        <a:lstStyle/>
        <a:p>
          <a:r>
            <a:rPr lang="en-ZA" sz="1400" dirty="0" smtClean="0"/>
            <a:t>Align skills levy to fiscal allocations against occupations in demand</a:t>
          </a:r>
          <a:endParaRPr lang="en-ZA" sz="1400" dirty="0"/>
        </a:p>
      </dgm:t>
    </dgm:pt>
    <dgm:pt modelId="{7AA844B4-5DCF-4119-A09D-14853380B869}" type="parTrans" cxnId="{A6D98E3E-10C5-4BE3-AD8B-D56F9C5B3A61}">
      <dgm:prSet/>
      <dgm:spPr/>
      <dgm:t>
        <a:bodyPr/>
        <a:lstStyle/>
        <a:p>
          <a:endParaRPr lang="en-ZA"/>
        </a:p>
      </dgm:t>
    </dgm:pt>
    <dgm:pt modelId="{9B94FB16-D28A-4041-8B23-F670A1FD440A}" type="sibTrans" cxnId="{A6D98E3E-10C5-4BE3-AD8B-D56F9C5B3A61}">
      <dgm:prSet/>
      <dgm:spPr/>
      <dgm:t>
        <a:bodyPr/>
        <a:lstStyle/>
        <a:p>
          <a:endParaRPr lang="en-ZA"/>
        </a:p>
      </dgm:t>
    </dgm:pt>
    <dgm:pt modelId="{415882CF-2C26-4E49-89D0-64E0DD4CD96B}">
      <dgm:prSet phldrT="[Text]" custT="1"/>
      <dgm:spPr>
        <a:ln>
          <a:solidFill>
            <a:schemeClr val="tx1"/>
          </a:solidFill>
        </a:ln>
      </dgm:spPr>
      <dgm:t>
        <a:bodyPr/>
        <a:lstStyle/>
        <a:p>
          <a:r>
            <a:rPr lang="en-ZA" sz="1400" dirty="0" smtClean="0"/>
            <a:t>Cost savings – Quality Assurance and Shared Services;</a:t>
          </a:r>
          <a:endParaRPr lang="en-ZA" sz="1400" dirty="0"/>
        </a:p>
      </dgm:t>
    </dgm:pt>
    <dgm:pt modelId="{188398D8-492A-4C54-B5B9-4B5AF835615F}" type="parTrans" cxnId="{1B1C5EE3-1B54-4D3D-97D0-B4B71AD048BE}">
      <dgm:prSet/>
      <dgm:spPr/>
      <dgm:t>
        <a:bodyPr/>
        <a:lstStyle/>
        <a:p>
          <a:endParaRPr lang="en-ZA"/>
        </a:p>
      </dgm:t>
    </dgm:pt>
    <dgm:pt modelId="{C4661957-E044-424C-A65F-BACB379A5D04}" type="sibTrans" cxnId="{1B1C5EE3-1B54-4D3D-97D0-B4B71AD048BE}">
      <dgm:prSet/>
      <dgm:spPr/>
      <dgm:t>
        <a:bodyPr/>
        <a:lstStyle/>
        <a:p>
          <a:endParaRPr lang="en-ZA"/>
        </a:p>
      </dgm:t>
    </dgm:pt>
    <dgm:pt modelId="{0B48871F-CBF3-47F0-9ACC-E47FB3DC2895}">
      <dgm:prSet phldrT="[Text]" custT="1"/>
      <dgm:spPr>
        <a:ln>
          <a:solidFill>
            <a:schemeClr val="tx1"/>
          </a:solidFill>
        </a:ln>
      </dgm:spPr>
      <dgm:t>
        <a:bodyPr/>
        <a:lstStyle/>
        <a:p>
          <a:r>
            <a:rPr lang="en-ZA" sz="1400" dirty="0" smtClean="0"/>
            <a:t>NSF – National Priorities.</a:t>
          </a:r>
          <a:endParaRPr lang="en-ZA" sz="1400" dirty="0"/>
        </a:p>
      </dgm:t>
    </dgm:pt>
    <dgm:pt modelId="{32CE0ED2-8603-4860-A2E6-D973F89FF01D}" type="parTrans" cxnId="{DF962113-9B05-4AE7-9229-7C9A4EA8FF37}">
      <dgm:prSet/>
      <dgm:spPr/>
      <dgm:t>
        <a:bodyPr/>
        <a:lstStyle/>
        <a:p>
          <a:endParaRPr lang="en-ZA"/>
        </a:p>
      </dgm:t>
    </dgm:pt>
    <dgm:pt modelId="{D159884B-209D-4EB6-90A0-8D9BB6425D98}" type="sibTrans" cxnId="{DF962113-9B05-4AE7-9229-7C9A4EA8FF37}">
      <dgm:prSet/>
      <dgm:spPr/>
      <dgm:t>
        <a:bodyPr/>
        <a:lstStyle/>
        <a:p>
          <a:endParaRPr lang="en-ZA"/>
        </a:p>
      </dgm:t>
    </dgm:pt>
    <dgm:pt modelId="{F0723C9B-7441-4550-8640-9219138C9E26}">
      <dgm:prSet phldrT="[Text]"/>
      <dgm:spPr>
        <a:solidFill>
          <a:srgbClr val="FF6600"/>
        </a:solidFill>
        <a:ln>
          <a:solidFill>
            <a:schemeClr val="tx1"/>
          </a:solidFill>
        </a:ln>
      </dgm:spPr>
      <dgm:t>
        <a:bodyPr/>
        <a:lstStyle/>
        <a:p>
          <a:r>
            <a:rPr lang="en-ZA" b="1" dirty="0" smtClean="0"/>
            <a:t>Strengthened NSA</a:t>
          </a:r>
          <a:endParaRPr lang="en-ZA" b="1" dirty="0"/>
        </a:p>
      </dgm:t>
    </dgm:pt>
    <dgm:pt modelId="{07E26727-3651-4FDC-8BA7-70E1A8ACBB99}" type="parTrans" cxnId="{3EA0CB8A-917D-4645-AC01-D78D99E9354D}">
      <dgm:prSet/>
      <dgm:spPr/>
      <dgm:t>
        <a:bodyPr/>
        <a:lstStyle/>
        <a:p>
          <a:endParaRPr lang="en-ZA"/>
        </a:p>
      </dgm:t>
    </dgm:pt>
    <dgm:pt modelId="{D91AC6B9-FDC3-475A-B365-862E845F148E}" type="sibTrans" cxnId="{3EA0CB8A-917D-4645-AC01-D78D99E9354D}">
      <dgm:prSet/>
      <dgm:spPr/>
      <dgm:t>
        <a:bodyPr/>
        <a:lstStyle/>
        <a:p>
          <a:endParaRPr lang="en-ZA"/>
        </a:p>
      </dgm:t>
    </dgm:pt>
    <dgm:pt modelId="{73913B25-24A0-4913-A749-A2C3E6BBFAF3}">
      <dgm:prSet phldrT="[Text]" custT="1"/>
      <dgm:spPr>
        <a:ln>
          <a:solidFill>
            <a:schemeClr val="tx1"/>
          </a:solidFill>
        </a:ln>
      </dgm:spPr>
      <dgm:t>
        <a:bodyPr/>
        <a:lstStyle/>
        <a:p>
          <a:r>
            <a:rPr lang="en-ZA" sz="1400" dirty="0" smtClean="0"/>
            <a:t>Strengthen the role of NSA for monitoring and evaluation as well as policy development and advisory role inclusive of Quality Assurance (QCTO), NSF and SETAs.</a:t>
          </a:r>
          <a:endParaRPr lang="en-ZA" sz="1400" dirty="0"/>
        </a:p>
      </dgm:t>
    </dgm:pt>
    <dgm:pt modelId="{25EC1197-A24F-4338-9F04-C0F8D1A1F099}" type="parTrans" cxnId="{BD712E2A-538E-4E5B-AA80-FE5D568BE24E}">
      <dgm:prSet/>
      <dgm:spPr/>
      <dgm:t>
        <a:bodyPr/>
        <a:lstStyle/>
        <a:p>
          <a:endParaRPr lang="en-ZA"/>
        </a:p>
      </dgm:t>
    </dgm:pt>
    <dgm:pt modelId="{93D7294D-4779-46E0-AA2F-3603A8BE9019}" type="sibTrans" cxnId="{BD712E2A-538E-4E5B-AA80-FE5D568BE24E}">
      <dgm:prSet/>
      <dgm:spPr/>
      <dgm:t>
        <a:bodyPr/>
        <a:lstStyle/>
        <a:p>
          <a:endParaRPr lang="en-ZA"/>
        </a:p>
      </dgm:t>
    </dgm:pt>
    <dgm:pt modelId="{B1EAA11D-8A76-4F01-B893-9CE9FBB5D476}">
      <dgm:prSet phldrT="[Text]" custT="1"/>
      <dgm:spPr>
        <a:ln>
          <a:solidFill>
            <a:schemeClr val="tx1"/>
          </a:solidFill>
        </a:ln>
      </dgm:spPr>
      <dgm:t>
        <a:bodyPr/>
        <a:lstStyle/>
        <a:p>
          <a:r>
            <a:rPr lang="en-ZA" sz="1200" dirty="0" smtClean="0"/>
            <a:t>Administrator appointed based on review report by an Assessor appointed by the department.</a:t>
          </a:r>
          <a:endParaRPr lang="en-ZA" sz="1200" dirty="0"/>
        </a:p>
      </dgm:t>
    </dgm:pt>
    <dgm:pt modelId="{09EF551E-527A-4263-9CCD-E6E0DFEAA00C}" type="sibTrans" cxnId="{C3ED92A1-B297-4909-8539-D640F435BD92}">
      <dgm:prSet/>
      <dgm:spPr/>
      <dgm:t>
        <a:bodyPr/>
        <a:lstStyle/>
        <a:p>
          <a:endParaRPr lang="en-ZA"/>
        </a:p>
      </dgm:t>
    </dgm:pt>
    <dgm:pt modelId="{09D133AE-1666-4041-A048-0499C45115B0}" type="parTrans" cxnId="{C3ED92A1-B297-4909-8539-D640F435BD92}">
      <dgm:prSet/>
      <dgm:spPr/>
      <dgm:t>
        <a:bodyPr/>
        <a:lstStyle/>
        <a:p>
          <a:endParaRPr lang="en-ZA"/>
        </a:p>
      </dgm:t>
    </dgm:pt>
    <dgm:pt modelId="{205E5024-1013-439A-81A1-16B3A1B7B7A2}">
      <dgm:prSet phldrT="[Text]" custT="1"/>
      <dgm:spPr>
        <a:ln>
          <a:solidFill>
            <a:schemeClr val="tx1"/>
          </a:solidFill>
        </a:ln>
      </dgm:spPr>
      <dgm:t>
        <a:bodyPr/>
        <a:lstStyle/>
        <a:p>
          <a:r>
            <a:rPr lang="en-ZA" sz="1200" dirty="0" smtClean="0"/>
            <a:t>Board focus on Strategic (not operational) and DHET determine remuneration;</a:t>
          </a:r>
          <a:endParaRPr lang="en-ZA" sz="1200" dirty="0"/>
        </a:p>
      </dgm:t>
    </dgm:pt>
    <dgm:pt modelId="{AC056D46-CFF2-4B8A-B099-77FE089A2A73}" type="sibTrans" cxnId="{93D439EA-A348-41E9-97FA-96537CB87426}">
      <dgm:prSet/>
      <dgm:spPr/>
      <dgm:t>
        <a:bodyPr/>
        <a:lstStyle/>
        <a:p>
          <a:endParaRPr lang="en-ZA"/>
        </a:p>
      </dgm:t>
    </dgm:pt>
    <dgm:pt modelId="{47464DE1-F203-495E-A1DA-BD8E49FCCAC8}" type="parTrans" cxnId="{93D439EA-A348-41E9-97FA-96537CB87426}">
      <dgm:prSet/>
      <dgm:spPr/>
      <dgm:t>
        <a:bodyPr/>
        <a:lstStyle/>
        <a:p>
          <a:endParaRPr lang="en-ZA"/>
        </a:p>
      </dgm:t>
    </dgm:pt>
    <dgm:pt modelId="{3235A2C2-F818-4003-A096-338791908276}">
      <dgm:prSet phldrT="[Text]" custT="1"/>
      <dgm:spPr>
        <a:ln>
          <a:solidFill>
            <a:schemeClr val="tx1"/>
          </a:solidFill>
        </a:ln>
      </dgm:spPr>
      <dgm:t>
        <a:bodyPr/>
        <a:lstStyle/>
        <a:p>
          <a:r>
            <a:rPr lang="en-ZA" sz="1200" dirty="0" smtClean="0"/>
            <a:t>Limit Board Size determined by DHET based on sector;</a:t>
          </a:r>
          <a:endParaRPr lang="en-ZA" sz="1200" dirty="0"/>
        </a:p>
      </dgm:t>
    </dgm:pt>
    <dgm:pt modelId="{7F46E3A1-650F-4742-8A31-BDC547FE8354}" type="sibTrans" cxnId="{C6B2F8E3-124B-41F4-8576-4653B4113E9F}">
      <dgm:prSet/>
      <dgm:spPr/>
      <dgm:t>
        <a:bodyPr/>
        <a:lstStyle/>
        <a:p>
          <a:endParaRPr lang="en-ZA"/>
        </a:p>
      </dgm:t>
    </dgm:pt>
    <dgm:pt modelId="{1897C0E9-7436-4DC6-B2A3-14D3BE900768}" type="parTrans" cxnId="{C6B2F8E3-124B-41F4-8576-4653B4113E9F}">
      <dgm:prSet/>
      <dgm:spPr/>
      <dgm:t>
        <a:bodyPr/>
        <a:lstStyle/>
        <a:p>
          <a:endParaRPr lang="en-ZA"/>
        </a:p>
      </dgm:t>
    </dgm:pt>
    <dgm:pt modelId="{273C6446-7A63-4D5A-8171-FBF9030FF485}">
      <dgm:prSet phldrT="[Text]" custT="1"/>
      <dgm:spPr>
        <a:ln>
          <a:solidFill>
            <a:schemeClr val="tx1"/>
          </a:solidFill>
        </a:ln>
      </dgm:spPr>
      <dgm:t>
        <a:bodyPr/>
        <a:lstStyle/>
        <a:p>
          <a:r>
            <a:rPr lang="en-ZA" sz="1200" dirty="0" smtClean="0"/>
            <a:t>Stakeholder Driven Boards;</a:t>
          </a:r>
          <a:endParaRPr lang="en-ZA" sz="1200" dirty="0"/>
        </a:p>
      </dgm:t>
    </dgm:pt>
    <dgm:pt modelId="{B41C8480-12ED-4C29-9BFF-E99BFD3401B3}" type="sibTrans" cxnId="{4C1FE6DA-56AE-46E5-99A1-AE39EEE6158D}">
      <dgm:prSet/>
      <dgm:spPr/>
      <dgm:t>
        <a:bodyPr/>
        <a:lstStyle/>
        <a:p>
          <a:endParaRPr lang="en-ZA"/>
        </a:p>
      </dgm:t>
    </dgm:pt>
    <dgm:pt modelId="{8EE702C0-E271-4163-AF2C-8EFC9FAAD6FD}" type="parTrans" cxnId="{4C1FE6DA-56AE-46E5-99A1-AE39EEE6158D}">
      <dgm:prSet/>
      <dgm:spPr/>
      <dgm:t>
        <a:bodyPr/>
        <a:lstStyle/>
        <a:p>
          <a:endParaRPr lang="en-ZA"/>
        </a:p>
      </dgm:t>
    </dgm:pt>
    <dgm:pt modelId="{4C62EE05-2D89-474A-A05C-001D4800AB68}" type="pres">
      <dgm:prSet presAssocID="{3EEC5E3D-CEAF-4FF2-86E9-79EA526DD9AC}" presName="diagram" presStyleCnt="0">
        <dgm:presLayoutVars>
          <dgm:dir/>
          <dgm:animLvl val="lvl"/>
          <dgm:resizeHandles val="exact"/>
        </dgm:presLayoutVars>
      </dgm:prSet>
      <dgm:spPr/>
    </dgm:pt>
    <dgm:pt modelId="{42F7193D-3854-4444-824F-EDC88949BFBB}" type="pres">
      <dgm:prSet presAssocID="{1275BB76-B26F-4702-9C78-1E8746863CCC}" presName="compNode" presStyleCnt="0"/>
      <dgm:spPr/>
    </dgm:pt>
    <dgm:pt modelId="{DC930AE2-474E-4F25-BBD6-3C2585E694CE}" type="pres">
      <dgm:prSet presAssocID="{1275BB76-B26F-4702-9C78-1E8746863CCC}" presName="childRect" presStyleLbl="bgAcc1" presStyleIdx="0" presStyleCnt="6" custLinFactNeighborX="-3664" custLinFactNeighborY="-4049">
        <dgm:presLayoutVars>
          <dgm:bulletEnabled val="1"/>
        </dgm:presLayoutVars>
      </dgm:prSet>
      <dgm:spPr/>
      <dgm:t>
        <a:bodyPr/>
        <a:lstStyle/>
        <a:p>
          <a:endParaRPr lang="en-ZA"/>
        </a:p>
      </dgm:t>
    </dgm:pt>
    <dgm:pt modelId="{14BD7359-A9F8-4D15-A871-062BBDD6655B}" type="pres">
      <dgm:prSet presAssocID="{1275BB76-B26F-4702-9C78-1E8746863CCC}" presName="parentText" presStyleLbl="node1" presStyleIdx="0" presStyleCnt="0">
        <dgm:presLayoutVars>
          <dgm:chMax val="0"/>
          <dgm:bulletEnabled val="1"/>
        </dgm:presLayoutVars>
      </dgm:prSet>
      <dgm:spPr/>
      <dgm:t>
        <a:bodyPr/>
        <a:lstStyle/>
        <a:p>
          <a:endParaRPr lang="en-ZA"/>
        </a:p>
      </dgm:t>
    </dgm:pt>
    <dgm:pt modelId="{06D28949-50DD-4727-9E8C-80D6525EA87F}" type="pres">
      <dgm:prSet presAssocID="{1275BB76-B26F-4702-9C78-1E8746863CCC}" presName="parentRect" presStyleLbl="alignNode1" presStyleIdx="0" presStyleCnt="6" custLinFactNeighborX="-3664" custLinFactNeighborY="1282"/>
      <dgm:spPr/>
      <dgm:t>
        <a:bodyPr/>
        <a:lstStyle/>
        <a:p>
          <a:endParaRPr lang="en-ZA"/>
        </a:p>
      </dgm:t>
    </dgm:pt>
    <dgm:pt modelId="{46E9C237-6DA5-45EF-BC9B-5DA5A41C5DC0}" type="pres">
      <dgm:prSet presAssocID="{1275BB76-B26F-4702-9C78-1E8746863CCC}" presName="adorn" presStyleLbl="fgAccFollowNode1" presStyleIdx="0" presStyleCnt="6" custFlipVert="1" custScaleX="7312" custScaleY="32572" custLinFactX="412988" custLinFactY="139402" custLinFactNeighborX="500000" custLinFactNeighborY="200000"/>
      <dgm:spPr>
        <a:solidFill>
          <a:schemeClr val="bg1">
            <a:alpha val="90000"/>
          </a:schemeClr>
        </a:solidFill>
      </dgm:spPr>
    </dgm:pt>
    <dgm:pt modelId="{303C3816-E181-439D-95FC-6F94D26F4038}" type="pres">
      <dgm:prSet presAssocID="{297F6839-B5B7-43C1-9486-E0603B6BD44F}" presName="sibTrans" presStyleLbl="sibTrans2D1" presStyleIdx="0" presStyleCnt="0"/>
      <dgm:spPr/>
      <dgm:t>
        <a:bodyPr/>
        <a:lstStyle/>
        <a:p>
          <a:endParaRPr lang="en-ZA"/>
        </a:p>
      </dgm:t>
    </dgm:pt>
    <dgm:pt modelId="{1B92EBDB-6C3F-4153-837F-7204FD962A97}" type="pres">
      <dgm:prSet presAssocID="{68A5C562-B63C-4D2F-A793-D3DEA4DE5527}" presName="compNode" presStyleCnt="0"/>
      <dgm:spPr/>
    </dgm:pt>
    <dgm:pt modelId="{2DF8F641-855A-4B4E-9DE7-BE7A199C648D}" type="pres">
      <dgm:prSet presAssocID="{68A5C562-B63C-4D2F-A793-D3DEA4DE5527}" presName="childRect" presStyleLbl="bgAcc1" presStyleIdx="1" presStyleCnt="6" custLinFactNeighborX="250" custLinFactNeighborY="-4134">
        <dgm:presLayoutVars>
          <dgm:bulletEnabled val="1"/>
        </dgm:presLayoutVars>
      </dgm:prSet>
      <dgm:spPr/>
      <dgm:t>
        <a:bodyPr/>
        <a:lstStyle/>
        <a:p>
          <a:endParaRPr lang="en-ZA"/>
        </a:p>
      </dgm:t>
    </dgm:pt>
    <dgm:pt modelId="{9E7D1AF3-98BF-4FCC-B1B7-3A56BC383406}" type="pres">
      <dgm:prSet presAssocID="{68A5C562-B63C-4D2F-A793-D3DEA4DE5527}" presName="parentText" presStyleLbl="node1" presStyleIdx="0" presStyleCnt="0">
        <dgm:presLayoutVars>
          <dgm:chMax val="0"/>
          <dgm:bulletEnabled val="1"/>
        </dgm:presLayoutVars>
      </dgm:prSet>
      <dgm:spPr/>
      <dgm:t>
        <a:bodyPr/>
        <a:lstStyle/>
        <a:p>
          <a:endParaRPr lang="en-ZA"/>
        </a:p>
      </dgm:t>
    </dgm:pt>
    <dgm:pt modelId="{94609E63-218C-446C-B2C0-B6148F4ADA49}" type="pres">
      <dgm:prSet presAssocID="{68A5C562-B63C-4D2F-A793-D3DEA4DE5527}" presName="parentRect" presStyleLbl="alignNode1" presStyleIdx="1" presStyleCnt="6" custLinFactNeighborY="2344"/>
      <dgm:spPr/>
      <dgm:t>
        <a:bodyPr/>
        <a:lstStyle/>
        <a:p>
          <a:endParaRPr lang="en-ZA"/>
        </a:p>
      </dgm:t>
    </dgm:pt>
    <dgm:pt modelId="{6815502B-6A7F-4599-8090-C2C46F4625DD}" type="pres">
      <dgm:prSet presAssocID="{68A5C562-B63C-4D2F-A793-D3DEA4DE5527}" presName="adorn" presStyleLbl="fgAccFollowNode1" presStyleIdx="1" presStyleCnt="6" custFlipVert="1" custScaleX="7133" custScaleY="14978" custLinFactX="-185773" custLinFactNeighborX="-200000" custLinFactNeighborY="98191"/>
      <dgm:spPr>
        <a:solidFill>
          <a:schemeClr val="bg1">
            <a:alpha val="90000"/>
          </a:schemeClr>
        </a:solidFill>
      </dgm:spPr>
    </dgm:pt>
    <dgm:pt modelId="{3A0B2F4D-5D70-4343-8674-C58B4C6F8BC3}" type="pres">
      <dgm:prSet presAssocID="{23B45ACA-51C5-4715-9C85-C6A774DB88FE}" presName="sibTrans" presStyleLbl="sibTrans2D1" presStyleIdx="0" presStyleCnt="0"/>
      <dgm:spPr/>
      <dgm:t>
        <a:bodyPr/>
        <a:lstStyle/>
        <a:p>
          <a:endParaRPr lang="en-ZA"/>
        </a:p>
      </dgm:t>
    </dgm:pt>
    <dgm:pt modelId="{E40451B5-79A0-443A-8B68-4F94A6CB9C02}" type="pres">
      <dgm:prSet presAssocID="{38105004-E923-4FFD-9D19-6A7CC5E191CE}" presName="compNode" presStyleCnt="0"/>
      <dgm:spPr/>
    </dgm:pt>
    <dgm:pt modelId="{68670D73-76B0-4004-B8E6-783B737AF5A5}" type="pres">
      <dgm:prSet presAssocID="{38105004-E923-4FFD-9D19-6A7CC5E191CE}" presName="childRect" presStyleLbl="bgAcc1" presStyleIdx="2" presStyleCnt="6" custLinFactNeighborX="-210" custLinFactNeighborY="-1459">
        <dgm:presLayoutVars>
          <dgm:bulletEnabled val="1"/>
        </dgm:presLayoutVars>
      </dgm:prSet>
      <dgm:spPr/>
      <dgm:t>
        <a:bodyPr/>
        <a:lstStyle/>
        <a:p>
          <a:endParaRPr lang="en-ZA"/>
        </a:p>
      </dgm:t>
    </dgm:pt>
    <dgm:pt modelId="{95CF710B-134B-4D4A-B31B-D2A6C9C61CA1}" type="pres">
      <dgm:prSet presAssocID="{38105004-E923-4FFD-9D19-6A7CC5E191CE}" presName="parentText" presStyleLbl="node1" presStyleIdx="0" presStyleCnt="0">
        <dgm:presLayoutVars>
          <dgm:chMax val="0"/>
          <dgm:bulletEnabled val="1"/>
        </dgm:presLayoutVars>
      </dgm:prSet>
      <dgm:spPr/>
      <dgm:t>
        <a:bodyPr/>
        <a:lstStyle/>
        <a:p>
          <a:endParaRPr lang="en-ZA"/>
        </a:p>
      </dgm:t>
    </dgm:pt>
    <dgm:pt modelId="{09337B05-02DE-4B40-8B82-1660E50FCE0E}" type="pres">
      <dgm:prSet presAssocID="{38105004-E923-4FFD-9D19-6A7CC5E191CE}" presName="parentRect" presStyleLbl="alignNode1" presStyleIdx="2" presStyleCnt="6" custLinFactNeighborX="-371" custLinFactNeighborY="-565"/>
      <dgm:spPr/>
      <dgm:t>
        <a:bodyPr/>
        <a:lstStyle/>
        <a:p>
          <a:endParaRPr lang="en-ZA"/>
        </a:p>
      </dgm:t>
    </dgm:pt>
    <dgm:pt modelId="{2FAA62CD-04F1-444B-94CD-C7C1F65CE543}" type="pres">
      <dgm:prSet presAssocID="{38105004-E923-4FFD-9D19-6A7CC5E191CE}" presName="adorn" presStyleLbl="fgAccFollowNode1" presStyleIdx="2" presStyleCnt="6" custFlipVert="1" custScaleX="7133" custScaleY="37835" custLinFactX="100000" custLinFactNeighborX="107291" custLinFactNeighborY="82147"/>
      <dgm:spPr>
        <a:solidFill>
          <a:schemeClr val="bg1">
            <a:alpha val="90000"/>
          </a:schemeClr>
        </a:solidFill>
      </dgm:spPr>
    </dgm:pt>
    <dgm:pt modelId="{279805DD-5805-46A5-9167-A90E53C7629C}" type="pres">
      <dgm:prSet presAssocID="{7CB6801A-8DD0-4481-A16B-EF61D821DF95}" presName="sibTrans" presStyleLbl="sibTrans2D1" presStyleIdx="0" presStyleCnt="0"/>
      <dgm:spPr/>
      <dgm:t>
        <a:bodyPr/>
        <a:lstStyle/>
        <a:p>
          <a:endParaRPr lang="en-ZA"/>
        </a:p>
      </dgm:t>
    </dgm:pt>
    <dgm:pt modelId="{476E134A-24B8-4B64-BCF2-9D75E642F3E0}" type="pres">
      <dgm:prSet presAssocID="{90EA7D83-D522-439D-B74E-9CD3A23C97FE}" presName="compNode" presStyleCnt="0"/>
      <dgm:spPr/>
    </dgm:pt>
    <dgm:pt modelId="{94CFA83B-A844-45DD-B85C-78662833703A}" type="pres">
      <dgm:prSet presAssocID="{90EA7D83-D522-439D-B74E-9CD3A23C97FE}" presName="childRect" presStyleLbl="bgAcc1" presStyleIdx="3" presStyleCnt="6" custLinFactNeighborX="-3702">
        <dgm:presLayoutVars>
          <dgm:bulletEnabled val="1"/>
        </dgm:presLayoutVars>
      </dgm:prSet>
      <dgm:spPr/>
      <dgm:t>
        <a:bodyPr/>
        <a:lstStyle/>
        <a:p>
          <a:endParaRPr lang="en-ZA"/>
        </a:p>
      </dgm:t>
    </dgm:pt>
    <dgm:pt modelId="{73216191-17F7-4E2F-8C9F-2D2DE8B13DF7}" type="pres">
      <dgm:prSet presAssocID="{90EA7D83-D522-439D-B74E-9CD3A23C97FE}" presName="parentText" presStyleLbl="node1" presStyleIdx="0" presStyleCnt="0">
        <dgm:presLayoutVars>
          <dgm:chMax val="0"/>
          <dgm:bulletEnabled val="1"/>
        </dgm:presLayoutVars>
      </dgm:prSet>
      <dgm:spPr/>
      <dgm:t>
        <a:bodyPr/>
        <a:lstStyle/>
        <a:p>
          <a:endParaRPr lang="en-ZA"/>
        </a:p>
      </dgm:t>
    </dgm:pt>
    <dgm:pt modelId="{A2A59C3C-3593-483F-8D7A-618F5E3C7EB7}" type="pres">
      <dgm:prSet presAssocID="{90EA7D83-D522-439D-B74E-9CD3A23C97FE}" presName="parentRect" presStyleLbl="alignNode1" presStyleIdx="3" presStyleCnt="6" custLinFactNeighborX="-3702"/>
      <dgm:spPr/>
      <dgm:t>
        <a:bodyPr/>
        <a:lstStyle/>
        <a:p>
          <a:endParaRPr lang="en-ZA"/>
        </a:p>
      </dgm:t>
    </dgm:pt>
    <dgm:pt modelId="{B4304022-6C7A-4940-B5A0-A0709F919257}" type="pres">
      <dgm:prSet presAssocID="{90EA7D83-D522-439D-B74E-9CD3A23C97FE}" presName="adorn" presStyleLbl="fgAccFollowNode1" presStyleIdx="3" presStyleCnt="6" custFlipVert="1" custFlipHor="1" custScaleX="13569" custScaleY="20864" custLinFactX="400000" custLinFactNeighborX="401353" custLinFactNeighborY="354"/>
      <dgm:spPr>
        <a:solidFill>
          <a:schemeClr val="bg1"/>
        </a:solidFill>
      </dgm:spPr>
    </dgm:pt>
    <dgm:pt modelId="{B8A50DB1-66BD-4703-8F20-3A4D323184B1}" type="pres">
      <dgm:prSet presAssocID="{D46D9ED4-3D80-48C0-9937-8842BECDC26F}" presName="sibTrans" presStyleLbl="sibTrans2D1" presStyleIdx="0" presStyleCnt="0"/>
      <dgm:spPr/>
      <dgm:t>
        <a:bodyPr/>
        <a:lstStyle/>
        <a:p>
          <a:endParaRPr lang="en-ZA"/>
        </a:p>
      </dgm:t>
    </dgm:pt>
    <dgm:pt modelId="{8AA20184-ED58-424B-91A0-6CD841ED1A8C}" type="pres">
      <dgm:prSet presAssocID="{CB4C6DAA-E7D0-4C12-A83D-C677AE0C8E8D}" presName="compNode" presStyleCnt="0"/>
      <dgm:spPr/>
    </dgm:pt>
    <dgm:pt modelId="{0E0712E2-2C31-4D50-9040-5587BF5834D5}" type="pres">
      <dgm:prSet presAssocID="{CB4C6DAA-E7D0-4C12-A83D-C677AE0C8E8D}" presName="childRect" presStyleLbl="bgAcc1" presStyleIdx="4" presStyleCnt="6" custLinFactNeighborX="-1234">
        <dgm:presLayoutVars>
          <dgm:bulletEnabled val="1"/>
        </dgm:presLayoutVars>
      </dgm:prSet>
      <dgm:spPr/>
      <dgm:t>
        <a:bodyPr/>
        <a:lstStyle/>
        <a:p>
          <a:endParaRPr lang="en-ZA"/>
        </a:p>
      </dgm:t>
    </dgm:pt>
    <dgm:pt modelId="{23F0F70D-9DE1-4D23-A262-C8CB810E28C3}" type="pres">
      <dgm:prSet presAssocID="{CB4C6DAA-E7D0-4C12-A83D-C677AE0C8E8D}" presName="parentText" presStyleLbl="node1" presStyleIdx="0" presStyleCnt="0">
        <dgm:presLayoutVars>
          <dgm:chMax val="0"/>
          <dgm:bulletEnabled val="1"/>
        </dgm:presLayoutVars>
      </dgm:prSet>
      <dgm:spPr/>
      <dgm:t>
        <a:bodyPr/>
        <a:lstStyle/>
        <a:p>
          <a:endParaRPr lang="en-ZA"/>
        </a:p>
      </dgm:t>
    </dgm:pt>
    <dgm:pt modelId="{68548B59-7882-4D47-B30A-D96DAF25C61D}" type="pres">
      <dgm:prSet presAssocID="{CB4C6DAA-E7D0-4C12-A83D-C677AE0C8E8D}" presName="parentRect" presStyleLbl="alignNode1" presStyleIdx="4" presStyleCnt="6" custLinFactNeighborX="-1234"/>
      <dgm:spPr/>
      <dgm:t>
        <a:bodyPr/>
        <a:lstStyle/>
        <a:p>
          <a:endParaRPr lang="en-ZA"/>
        </a:p>
      </dgm:t>
    </dgm:pt>
    <dgm:pt modelId="{2DD7F488-8318-4E35-B722-5FDF9D23679A}" type="pres">
      <dgm:prSet presAssocID="{CB4C6DAA-E7D0-4C12-A83D-C677AE0C8E8D}" presName="adorn" presStyleLbl="fgAccFollowNode1" presStyleIdx="4" presStyleCnt="6" custFlipVert="1" custFlipHor="1" custScaleX="34065" custScaleY="24333" custLinFactX="205590" custLinFactNeighborX="300000" custLinFactNeighborY="2089"/>
      <dgm:spPr>
        <a:solidFill>
          <a:schemeClr val="bg1">
            <a:alpha val="90000"/>
          </a:schemeClr>
        </a:solidFill>
      </dgm:spPr>
    </dgm:pt>
    <dgm:pt modelId="{06D74255-CF10-4D04-819A-2381FB68706C}" type="pres">
      <dgm:prSet presAssocID="{5E14B16B-43F5-4658-8763-D00C7301475D}" presName="sibTrans" presStyleLbl="sibTrans2D1" presStyleIdx="0" presStyleCnt="0"/>
      <dgm:spPr/>
      <dgm:t>
        <a:bodyPr/>
        <a:lstStyle/>
        <a:p>
          <a:endParaRPr lang="en-ZA"/>
        </a:p>
      </dgm:t>
    </dgm:pt>
    <dgm:pt modelId="{9E7E7E64-77AA-496E-ABE0-93B106945373}" type="pres">
      <dgm:prSet presAssocID="{F0723C9B-7441-4550-8640-9219138C9E26}" presName="compNode" presStyleCnt="0"/>
      <dgm:spPr/>
    </dgm:pt>
    <dgm:pt modelId="{2CD2AC41-30A3-49AC-85B9-4693552E1D7A}" type="pres">
      <dgm:prSet presAssocID="{F0723C9B-7441-4550-8640-9219138C9E26}" presName="childRect" presStyleLbl="bgAcc1" presStyleIdx="5" presStyleCnt="6">
        <dgm:presLayoutVars>
          <dgm:bulletEnabled val="1"/>
        </dgm:presLayoutVars>
      </dgm:prSet>
      <dgm:spPr/>
      <dgm:t>
        <a:bodyPr/>
        <a:lstStyle/>
        <a:p>
          <a:endParaRPr lang="en-ZA"/>
        </a:p>
      </dgm:t>
    </dgm:pt>
    <dgm:pt modelId="{AC09B256-DD38-4F9E-BFF5-6711EE2B3EE6}" type="pres">
      <dgm:prSet presAssocID="{F0723C9B-7441-4550-8640-9219138C9E26}" presName="parentText" presStyleLbl="node1" presStyleIdx="0" presStyleCnt="0">
        <dgm:presLayoutVars>
          <dgm:chMax val="0"/>
          <dgm:bulletEnabled val="1"/>
        </dgm:presLayoutVars>
      </dgm:prSet>
      <dgm:spPr/>
      <dgm:t>
        <a:bodyPr/>
        <a:lstStyle/>
        <a:p>
          <a:endParaRPr lang="en-ZA"/>
        </a:p>
      </dgm:t>
    </dgm:pt>
    <dgm:pt modelId="{D7514E64-40BA-4CD9-B5A8-5DE0A5132DCA}" type="pres">
      <dgm:prSet presAssocID="{F0723C9B-7441-4550-8640-9219138C9E26}" presName="parentRect" presStyleLbl="alignNode1" presStyleIdx="5" presStyleCnt="6" custLinFactNeighborX="-280" custLinFactNeighborY="-1222"/>
      <dgm:spPr/>
      <dgm:t>
        <a:bodyPr/>
        <a:lstStyle/>
        <a:p>
          <a:endParaRPr lang="en-ZA"/>
        </a:p>
      </dgm:t>
    </dgm:pt>
    <dgm:pt modelId="{89E3BB97-C968-4838-A81B-6A6351BE6B3F}" type="pres">
      <dgm:prSet presAssocID="{F0723C9B-7441-4550-8640-9219138C9E26}" presName="adorn" presStyleLbl="fgAccFollowNode1" presStyleIdx="5" presStyleCnt="6" custFlipHor="1" custScaleX="35923" custScaleY="20156" custLinFactX="63824" custLinFactNeighborX="100000" custLinFactNeighborY="-1727"/>
      <dgm:spPr>
        <a:solidFill>
          <a:schemeClr val="bg1">
            <a:alpha val="90000"/>
          </a:schemeClr>
        </a:solidFill>
      </dgm:spPr>
    </dgm:pt>
  </dgm:ptLst>
  <dgm:cxnLst>
    <dgm:cxn modelId="{0E4149FD-234B-45C8-B380-065EBDE39436}" type="presOf" srcId="{CB4C6DAA-E7D0-4C12-A83D-C677AE0C8E8D}" destId="{23F0F70D-9DE1-4D23-A262-C8CB810E28C3}" srcOrd="0" destOrd="0" presId="urn:microsoft.com/office/officeart/2005/8/layout/bList2#2"/>
    <dgm:cxn modelId="{8B8F957C-1643-4257-898C-11086FAC568F}" type="presOf" srcId="{3B6F7559-5ED9-4A71-8CEC-66D50FDD7106}" destId="{DC930AE2-474E-4F25-BBD6-3C2585E694CE}" srcOrd="0" destOrd="2" presId="urn:microsoft.com/office/officeart/2005/8/layout/bList2#2"/>
    <dgm:cxn modelId="{C3ED92A1-B297-4909-8539-D640F435BD92}" srcId="{68A5C562-B63C-4D2F-A793-D3DEA4DE5527}" destId="{B1EAA11D-8A76-4F01-B893-9CE9FBB5D476}" srcOrd="3" destOrd="0" parTransId="{09D133AE-1666-4041-A048-0499C45115B0}" sibTransId="{09EF551E-527A-4263-9CCD-E6E0DFEAA00C}"/>
    <dgm:cxn modelId="{9A6F1EFF-34FE-4867-BA97-D2B168456CD6}" type="presOf" srcId="{F0723C9B-7441-4550-8640-9219138C9E26}" destId="{AC09B256-DD38-4F9E-BFF5-6711EE2B3EE6}" srcOrd="0" destOrd="0" presId="urn:microsoft.com/office/officeart/2005/8/layout/bList2#2"/>
    <dgm:cxn modelId="{9A17D5CA-BCD6-4341-948F-637CA99389BB}" type="presOf" srcId="{5E14B16B-43F5-4658-8763-D00C7301475D}" destId="{06D74255-CF10-4D04-819A-2381FB68706C}" srcOrd="0" destOrd="0" presId="urn:microsoft.com/office/officeart/2005/8/layout/bList2#2"/>
    <dgm:cxn modelId="{DF6D9906-4C13-4A30-A7B4-02A0C9C24A32}" type="presOf" srcId="{7CB6801A-8DD0-4481-A16B-EF61D821DF95}" destId="{279805DD-5805-46A5-9167-A90E53C7629C}" srcOrd="0" destOrd="0" presId="urn:microsoft.com/office/officeart/2005/8/layout/bList2#2"/>
    <dgm:cxn modelId="{3A7DAC13-911B-4CAE-A5E8-A5C1BA92F919}" srcId="{1275BB76-B26F-4702-9C78-1E8746863CCC}" destId="{D0947396-B88B-4C66-B9D4-D394B6A99730}" srcOrd="1" destOrd="0" parTransId="{29624144-8225-4425-93CC-2A57F37D7846}" sibTransId="{20C439F9-93D3-4BB1-97B4-3E4AABCAB6AD}"/>
    <dgm:cxn modelId="{8E05B181-6F5A-40B7-9291-D14ECFAC56AD}" type="presOf" srcId="{B1EAA11D-8A76-4F01-B893-9CE9FBB5D476}" destId="{2DF8F641-855A-4B4E-9DE7-BE7A199C648D}" srcOrd="0" destOrd="3" presId="urn:microsoft.com/office/officeart/2005/8/layout/bList2#2"/>
    <dgm:cxn modelId="{A6D98E3E-10C5-4BE3-AD8B-D56F9C5B3A61}" srcId="{CB4C6DAA-E7D0-4C12-A83D-C677AE0C8E8D}" destId="{C52E2EDF-1640-4080-973A-25F992C3AB27}" srcOrd="0" destOrd="0" parTransId="{7AA844B4-5DCF-4119-A09D-14853380B869}" sibTransId="{9B94FB16-D28A-4041-8B23-F670A1FD440A}"/>
    <dgm:cxn modelId="{3EA0CB8A-917D-4645-AC01-D78D99E9354D}" srcId="{3EEC5E3D-CEAF-4FF2-86E9-79EA526DD9AC}" destId="{F0723C9B-7441-4550-8640-9219138C9E26}" srcOrd="5" destOrd="0" parTransId="{07E26727-3651-4FDC-8BA7-70E1A8ACBB99}" sibTransId="{D91AC6B9-FDC3-475A-B365-862E845F148E}"/>
    <dgm:cxn modelId="{DAA0306B-198E-4FE0-A4FF-56BBD94555FB}" srcId="{3EEC5E3D-CEAF-4FF2-86E9-79EA526DD9AC}" destId="{68A5C562-B63C-4D2F-A793-D3DEA4DE5527}" srcOrd="1" destOrd="0" parTransId="{22AAAC4B-EA8C-4CDE-BAB3-C4C8D5FA5694}" sibTransId="{23B45ACA-51C5-4715-9C85-C6A774DB88FE}"/>
    <dgm:cxn modelId="{75BA0EEE-7F6E-4D4A-BA60-F3FD64A38346}" type="presOf" srcId="{F7C0D080-2D34-4FEA-8F36-692A849DBC46}" destId="{68670D73-76B0-4004-B8E6-783B737AF5A5}" srcOrd="0" destOrd="0" presId="urn:microsoft.com/office/officeart/2005/8/layout/bList2#2"/>
    <dgm:cxn modelId="{26C2B30F-8F68-4545-862A-911577144FD5}" srcId="{38105004-E923-4FFD-9D19-6A7CC5E191CE}" destId="{F7C0D080-2D34-4FEA-8F36-692A849DBC46}" srcOrd="0" destOrd="0" parTransId="{E9E7D699-1435-4E20-9338-7BA3181E4057}" sibTransId="{573E29DF-8E09-4470-B662-DDA2BD968351}"/>
    <dgm:cxn modelId="{2B13453A-D785-45D6-83F2-8656C76DA955}" type="presOf" srcId="{90EA7D83-D522-439D-B74E-9CD3A23C97FE}" destId="{73216191-17F7-4E2F-8C9F-2D2DE8B13DF7}" srcOrd="0" destOrd="0" presId="urn:microsoft.com/office/officeart/2005/8/layout/bList2#2"/>
    <dgm:cxn modelId="{1FFC2C5A-4494-4D61-B266-4B993F461017}" type="presOf" srcId="{0B48871F-CBF3-47F0-9ACC-E47FB3DC2895}" destId="{0E0712E2-2C31-4D50-9040-5587BF5834D5}" srcOrd="0" destOrd="2" presId="urn:microsoft.com/office/officeart/2005/8/layout/bList2#2"/>
    <dgm:cxn modelId="{2FA6AC89-52FA-4839-99AE-4D93970D53F1}" type="presOf" srcId="{FC68C415-4428-4CFF-8E16-B7FA4454C0D0}" destId="{68670D73-76B0-4004-B8E6-783B737AF5A5}" srcOrd="0" destOrd="1" presId="urn:microsoft.com/office/officeart/2005/8/layout/bList2#2"/>
    <dgm:cxn modelId="{3C811FBF-085C-4956-9D02-A2CDF3BFB0DE}" type="presOf" srcId="{F0723C9B-7441-4550-8640-9219138C9E26}" destId="{D7514E64-40BA-4CD9-B5A8-5DE0A5132DCA}" srcOrd="1" destOrd="0" presId="urn:microsoft.com/office/officeart/2005/8/layout/bList2#2"/>
    <dgm:cxn modelId="{63BBB2BE-0FB6-438F-8E9A-717056A15B2D}" srcId="{3EEC5E3D-CEAF-4FF2-86E9-79EA526DD9AC}" destId="{38105004-E923-4FFD-9D19-6A7CC5E191CE}" srcOrd="2" destOrd="0" parTransId="{658CB161-5B1C-494F-82E4-0802B3858CE3}" sibTransId="{7CB6801A-8DD0-4481-A16B-EF61D821DF95}"/>
    <dgm:cxn modelId="{DF962113-9B05-4AE7-9229-7C9A4EA8FF37}" srcId="{CB4C6DAA-E7D0-4C12-A83D-C677AE0C8E8D}" destId="{0B48871F-CBF3-47F0-9ACC-E47FB3DC2895}" srcOrd="2" destOrd="0" parTransId="{32CE0ED2-8603-4860-A2E6-D973F89FF01D}" sibTransId="{D159884B-209D-4EB6-90A0-8D9BB6425D98}"/>
    <dgm:cxn modelId="{A4D07408-45C9-43DE-AC1C-B5E1EB2CCC67}" type="presOf" srcId="{415882CF-2C26-4E49-89D0-64E0DD4CD96B}" destId="{0E0712E2-2C31-4D50-9040-5587BF5834D5}" srcOrd="0" destOrd="1" presId="urn:microsoft.com/office/officeart/2005/8/layout/bList2#2"/>
    <dgm:cxn modelId="{CD6A121F-63A0-40D1-9AA0-A96281FCB143}" type="presOf" srcId="{3235A2C2-F818-4003-A096-338791908276}" destId="{2DF8F641-855A-4B4E-9DE7-BE7A199C648D}" srcOrd="0" destOrd="1" presId="urn:microsoft.com/office/officeart/2005/8/layout/bList2#2"/>
    <dgm:cxn modelId="{02760DB7-54A4-47D5-898E-FCEDED898C06}" type="presOf" srcId="{23B45ACA-51C5-4715-9C85-C6A774DB88FE}" destId="{3A0B2F4D-5D70-4343-8674-C58B4C6F8BC3}" srcOrd="0" destOrd="0" presId="urn:microsoft.com/office/officeart/2005/8/layout/bList2#2"/>
    <dgm:cxn modelId="{321F8EA1-4817-42A2-B608-87ABD5C5FB4C}" srcId="{38105004-E923-4FFD-9D19-6A7CC5E191CE}" destId="{FC68C415-4428-4CFF-8E16-B7FA4454C0D0}" srcOrd="1" destOrd="0" parTransId="{6E75AEF7-A669-42CC-9D8D-3EB6EB75C97B}" sibTransId="{51BB253C-25AA-4563-A412-CA82E9E4338C}"/>
    <dgm:cxn modelId="{24DC1C38-E9BA-4944-BCED-D6C1C95C3A3B}" type="presOf" srcId="{38105004-E923-4FFD-9D19-6A7CC5E191CE}" destId="{95CF710B-134B-4D4A-B31B-D2A6C9C61CA1}" srcOrd="0" destOrd="0" presId="urn:microsoft.com/office/officeart/2005/8/layout/bList2#2"/>
    <dgm:cxn modelId="{C9888C99-920E-4FB5-A388-94E1DE365A9E}" type="presOf" srcId="{273C6446-7A63-4D5A-8171-FBF9030FF485}" destId="{2DF8F641-855A-4B4E-9DE7-BE7A199C648D}" srcOrd="0" destOrd="0" presId="urn:microsoft.com/office/officeart/2005/8/layout/bList2#2"/>
    <dgm:cxn modelId="{508637BA-19B5-454C-A12C-093A7867CA47}" srcId="{3EEC5E3D-CEAF-4FF2-86E9-79EA526DD9AC}" destId="{90EA7D83-D522-439D-B74E-9CD3A23C97FE}" srcOrd="3" destOrd="0" parTransId="{AC338841-BC14-4BF3-99DB-806D2C63376F}" sibTransId="{D46D9ED4-3D80-48C0-9937-8842BECDC26F}"/>
    <dgm:cxn modelId="{CD44D2A0-B01B-43E2-ADE3-2CC3BE03FB38}" type="presOf" srcId="{1275BB76-B26F-4702-9C78-1E8746863CCC}" destId="{06D28949-50DD-4727-9E8C-80D6525EA87F}" srcOrd="1" destOrd="0" presId="urn:microsoft.com/office/officeart/2005/8/layout/bList2#2"/>
    <dgm:cxn modelId="{54D00FC6-84EE-4EF0-9A6F-B63F04FA336B}" type="presOf" srcId="{AC4EA8A3-AB1C-4D88-91DB-276C6B461AB5}" destId="{94CFA83B-A844-45DD-B85C-78662833703A}" srcOrd="0" destOrd="1" presId="urn:microsoft.com/office/officeart/2005/8/layout/bList2#2"/>
    <dgm:cxn modelId="{59D2753E-41E8-46CF-B845-D2AE82A95F5C}" type="presOf" srcId="{CB4C6DAA-E7D0-4C12-A83D-C677AE0C8E8D}" destId="{68548B59-7882-4D47-B30A-D96DAF25C61D}" srcOrd="1" destOrd="0" presId="urn:microsoft.com/office/officeart/2005/8/layout/bList2#2"/>
    <dgm:cxn modelId="{7B20441A-1B51-42B3-9C58-418F4903C2B8}" srcId="{3EEC5E3D-CEAF-4FF2-86E9-79EA526DD9AC}" destId="{CB4C6DAA-E7D0-4C12-A83D-C677AE0C8E8D}" srcOrd="4" destOrd="0" parTransId="{63DA9C18-C902-4FB4-8F60-03A72D061B45}" sibTransId="{5E14B16B-43F5-4658-8763-D00C7301475D}"/>
    <dgm:cxn modelId="{BC3EF8C5-88DE-42AD-AC81-EF4D13041887}" type="presOf" srcId="{D46D9ED4-3D80-48C0-9937-8842BECDC26F}" destId="{B8A50DB1-66BD-4703-8F20-3A4D323184B1}" srcOrd="0" destOrd="0" presId="urn:microsoft.com/office/officeart/2005/8/layout/bList2#2"/>
    <dgm:cxn modelId="{BBA77851-F7BE-42F9-B6B9-F965F191AFDF}" type="presOf" srcId="{38105004-E923-4FFD-9D19-6A7CC5E191CE}" destId="{09337B05-02DE-4B40-8B82-1660E50FCE0E}" srcOrd="1" destOrd="0" presId="urn:microsoft.com/office/officeart/2005/8/layout/bList2#2"/>
    <dgm:cxn modelId="{93D439EA-A348-41E9-97FA-96537CB87426}" srcId="{68A5C562-B63C-4D2F-A793-D3DEA4DE5527}" destId="{205E5024-1013-439A-81A1-16B3A1B7B7A2}" srcOrd="2" destOrd="0" parTransId="{47464DE1-F203-495E-A1DA-BD8E49FCCAC8}" sibTransId="{AC056D46-CFF2-4B8A-B099-77FE089A2A73}"/>
    <dgm:cxn modelId="{1EEA8DA3-F6BD-4AA6-BDE9-EB6CDD46F08E}" srcId="{1275BB76-B26F-4702-9C78-1E8746863CCC}" destId="{2F48F14B-63BB-4D94-892E-4F2D243FB503}" srcOrd="3" destOrd="0" parTransId="{4E2CE216-D918-4F11-B731-A7F7EF0FA117}" sibTransId="{D8AD7800-32E9-4D7B-BB8C-6D472C0BCC40}"/>
    <dgm:cxn modelId="{52E22183-C28D-4A1C-A2A4-3E2DC9CF49F5}" type="presOf" srcId="{F0E23229-6F65-4765-96A8-5C28013E7658}" destId="{94CFA83B-A844-45DD-B85C-78662833703A}" srcOrd="0" destOrd="0" presId="urn:microsoft.com/office/officeart/2005/8/layout/bList2#2"/>
    <dgm:cxn modelId="{73242FD9-5B9B-40F0-9089-222F1DEA827D}" type="presOf" srcId="{90EA7D83-D522-439D-B74E-9CD3A23C97FE}" destId="{A2A59C3C-3593-483F-8D7A-618F5E3C7EB7}" srcOrd="1" destOrd="0" presId="urn:microsoft.com/office/officeart/2005/8/layout/bList2#2"/>
    <dgm:cxn modelId="{AB69BB5C-7306-4A33-AAF8-9C90713BBB59}" srcId="{1275BB76-B26F-4702-9C78-1E8746863CCC}" destId="{3B6F7559-5ED9-4A71-8CEC-66D50FDD7106}" srcOrd="2" destOrd="0" parTransId="{BDDD26FE-70A5-4C02-A965-AA60802E31BC}" sibTransId="{055BFC90-7249-472C-9E91-F0B41E2D69FE}"/>
    <dgm:cxn modelId="{C6B2F8E3-124B-41F4-8576-4653B4113E9F}" srcId="{68A5C562-B63C-4D2F-A793-D3DEA4DE5527}" destId="{3235A2C2-F818-4003-A096-338791908276}" srcOrd="1" destOrd="0" parTransId="{1897C0E9-7436-4DC6-B2A3-14D3BE900768}" sibTransId="{7F46E3A1-650F-4742-8A31-BDC547FE8354}"/>
    <dgm:cxn modelId="{1B1C5EE3-1B54-4D3D-97D0-B4B71AD048BE}" srcId="{CB4C6DAA-E7D0-4C12-A83D-C677AE0C8E8D}" destId="{415882CF-2C26-4E49-89D0-64E0DD4CD96B}" srcOrd="1" destOrd="0" parTransId="{188398D8-492A-4C54-B5B9-4B5AF835615F}" sibTransId="{C4661957-E044-424C-A65F-BACB379A5D04}"/>
    <dgm:cxn modelId="{F8353F49-61DD-4173-B381-4A71BA1AE669}" type="presOf" srcId="{8818A9AB-FCC0-4E81-97D9-0718B4CEEA78}" destId="{DC930AE2-474E-4F25-BBD6-3C2585E694CE}" srcOrd="0" destOrd="0" presId="urn:microsoft.com/office/officeart/2005/8/layout/bList2#2"/>
    <dgm:cxn modelId="{C0FBF279-7909-4289-BE3B-5F00E7EE413A}" srcId="{90EA7D83-D522-439D-B74E-9CD3A23C97FE}" destId="{AC4EA8A3-AB1C-4D88-91DB-276C6B461AB5}" srcOrd="1" destOrd="0" parTransId="{92DD9603-A3E8-4E72-B12E-C79CF5328876}" sibTransId="{2DB5FB92-514E-4867-9DAC-80E015F220D4}"/>
    <dgm:cxn modelId="{40DA592F-3E29-4149-8168-400920E8EC56}" type="presOf" srcId="{D0947396-B88B-4C66-B9D4-D394B6A99730}" destId="{DC930AE2-474E-4F25-BBD6-3C2585E694CE}" srcOrd="0" destOrd="1" presId="urn:microsoft.com/office/officeart/2005/8/layout/bList2#2"/>
    <dgm:cxn modelId="{F92B52BB-ABE2-4233-B52C-147246A98032}" type="presOf" srcId="{1275BB76-B26F-4702-9C78-1E8746863CCC}" destId="{14BD7359-A9F8-4D15-A871-062BBDD6655B}" srcOrd="0" destOrd="0" presId="urn:microsoft.com/office/officeart/2005/8/layout/bList2#2"/>
    <dgm:cxn modelId="{80742F0E-9AE2-400F-8CA0-7590B2C46936}" srcId="{1275BB76-B26F-4702-9C78-1E8746863CCC}" destId="{8818A9AB-FCC0-4E81-97D9-0718B4CEEA78}" srcOrd="0" destOrd="0" parTransId="{5D422E22-694D-4EAD-B0FC-1415C6BC8BCE}" sibTransId="{58CEDE40-590E-4217-9EF6-C6B10B693560}"/>
    <dgm:cxn modelId="{68F804E6-2EB8-4E12-8B8B-3BD3AEB1D4AD}" type="presOf" srcId="{68A5C562-B63C-4D2F-A793-D3DEA4DE5527}" destId="{94609E63-218C-446C-B2C0-B6148F4ADA49}" srcOrd="1" destOrd="0" presId="urn:microsoft.com/office/officeart/2005/8/layout/bList2#2"/>
    <dgm:cxn modelId="{21913449-BB2F-413B-AB3D-F95D3684567A}" type="presOf" srcId="{73913B25-24A0-4913-A749-A2C3E6BBFAF3}" destId="{2CD2AC41-30A3-49AC-85B9-4693552E1D7A}" srcOrd="0" destOrd="0" presId="urn:microsoft.com/office/officeart/2005/8/layout/bList2#2"/>
    <dgm:cxn modelId="{145B0A29-5399-40FB-B312-8B6022346C79}" type="presOf" srcId="{3EEC5E3D-CEAF-4FF2-86E9-79EA526DD9AC}" destId="{4C62EE05-2D89-474A-A05C-001D4800AB68}" srcOrd="0" destOrd="0" presId="urn:microsoft.com/office/officeart/2005/8/layout/bList2#2"/>
    <dgm:cxn modelId="{AAFA3A7F-39C9-40B5-9130-C95C9D8D8EF3}" type="presOf" srcId="{2F48F14B-63BB-4D94-892E-4F2D243FB503}" destId="{DC930AE2-474E-4F25-BBD6-3C2585E694CE}" srcOrd="0" destOrd="3" presId="urn:microsoft.com/office/officeart/2005/8/layout/bList2#2"/>
    <dgm:cxn modelId="{86756690-57CA-4B55-BCCD-AEBDDBE4EF13}" type="presOf" srcId="{205E5024-1013-439A-81A1-16B3A1B7B7A2}" destId="{2DF8F641-855A-4B4E-9DE7-BE7A199C648D}" srcOrd="0" destOrd="2" presId="urn:microsoft.com/office/officeart/2005/8/layout/bList2#2"/>
    <dgm:cxn modelId="{B0936F1F-1180-45DE-8F1A-3738D54A8242}" srcId="{3EEC5E3D-CEAF-4FF2-86E9-79EA526DD9AC}" destId="{1275BB76-B26F-4702-9C78-1E8746863CCC}" srcOrd="0" destOrd="0" parTransId="{FA7134E4-EC5A-4BA3-A565-7EBF8F5CBFB9}" sibTransId="{297F6839-B5B7-43C1-9486-E0603B6BD44F}"/>
    <dgm:cxn modelId="{AE96211B-0EF8-4921-BF80-DC9E960405A5}" type="presOf" srcId="{297F6839-B5B7-43C1-9486-E0603B6BD44F}" destId="{303C3816-E181-439D-95FC-6F94D26F4038}" srcOrd="0" destOrd="0" presId="urn:microsoft.com/office/officeart/2005/8/layout/bList2#2"/>
    <dgm:cxn modelId="{FCDB004E-CAED-47A0-925F-0AA5B3D34CBE}" type="presOf" srcId="{C52E2EDF-1640-4080-973A-25F992C3AB27}" destId="{0E0712E2-2C31-4D50-9040-5587BF5834D5}" srcOrd="0" destOrd="0" presId="urn:microsoft.com/office/officeart/2005/8/layout/bList2#2"/>
    <dgm:cxn modelId="{BD712E2A-538E-4E5B-AA80-FE5D568BE24E}" srcId="{F0723C9B-7441-4550-8640-9219138C9E26}" destId="{73913B25-24A0-4913-A749-A2C3E6BBFAF3}" srcOrd="0" destOrd="0" parTransId="{25EC1197-A24F-4338-9F04-C0F8D1A1F099}" sibTransId="{93D7294D-4779-46E0-AA2F-3603A8BE9019}"/>
    <dgm:cxn modelId="{4C1FE6DA-56AE-46E5-99A1-AE39EEE6158D}" srcId="{68A5C562-B63C-4D2F-A793-D3DEA4DE5527}" destId="{273C6446-7A63-4D5A-8171-FBF9030FF485}" srcOrd="0" destOrd="0" parTransId="{8EE702C0-E271-4163-AF2C-8EFC9FAAD6FD}" sibTransId="{B41C8480-12ED-4C29-9BFF-E99BFD3401B3}"/>
    <dgm:cxn modelId="{E6A888AB-BE72-44AB-9B62-C45DD02250E6}" srcId="{90EA7D83-D522-439D-B74E-9CD3A23C97FE}" destId="{F0E23229-6F65-4765-96A8-5C28013E7658}" srcOrd="0" destOrd="0" parTransId="{F0E1D777-2864-4571-8903-7275DFADFE79}" sibTransId="{5DF1B115-35E5-455F-B20B-E938B23F58B4}"/>
    <dgm:cxn modelId="{26F1232C-8E24-4E83-AB12-3E293A52D647}" type="presOf" srcId="{68A5C562-B63C-4D2F-A793-D3DEA4DE5527}" destId="{9E7D1AF3-98BF-4FCC-B1B7-3A56BC383406}" srcOrd="0" destOrd="0" presId="urn:microsoft.com/office/officeart/2005/8/layout/bList2#2"/>
    <dgm:cxn modelId="{B4D2F97E-8DEF-4E7C-86A5-5147DB6C1D1B}" type="presParOf" srcId="{4C62EE05-2D89-474A-A05C-001D4800AB68}" destId="{42F7193D-3854-4444-824F-EDC88949BFBB}" srcOrd="0" destOrd="0" presId="urn:microsoft.com/office/officeart/2005/8/layout/bList2#2"/>
    <dgm:cxn modelId="{1C8468CB-068A-4439-BDA5-C431E2C88663}" type="presParOf" srcId="{42F7193D-3854-4444-824F-EDC88949BFBB}" destId="{DC930AE2-474E-4F25-BBD6-3C2585E694CE}" srcOrd="0" destOrd="0" presId="urn:microsoft.com/office/officeart/2005/8/layout/bList2#2"/>
    <dgm:cxn modelId="{E961EEA4-E0BD-419F-8AA5-5BAB04994B5A}" type="presParOf" srcId="{42F7193D-3854-4444-824F-EDC88949BFBB}" destId="{14BD7359-A9F8-4D15-A871-062BBDD6655B}" srcOrd="1" destOrd="0" presId="urn:microsoft.com/office/officeart/2005/8/layout/bList2#2"/>
    <dgm:cxn modelId="{1A9F1D16-849B-4C74-9BD4-531A783BCA1D}" type="presParOf" srcId="{42F7193D-3854-4444-824F-EDC88949BFBB}" destId="{06D28949-50DD-4727-9E8C-80D6525EA87F}" srcOrd="2" destOrd="0" presId="urn:microsoft.com/office/officeart/2005/8/layout/bList2#2"/>
    <dgm:cxn modelId="{5E0CB714-ACB7-4B63-991F-057B9E2333E8}" type="presParOf" srcId="{42F7193D-3854-4444-824F-EDC88949BFBB}" destId="{46E9C237-6DA5-45EF-BC9B-5DA5A41C5DC0}" srcOrd="3" destOrd="0" presId="urn:microsoft.com/office/officeart/2005/8/layout/bList2#2"/>
    <dgm:cxn modelId="{02589B87-02EA-4D3D-8041-0A533FF2C12F}" type="presParOf" srcId="{4C62EE05-2D89-474A-A05C-001D4800AB68}" destId="{303C3816-E181-439D-95FC-6F94D26F4038}" srcOrd="1" destOrd="0" presId="urn:microsoft.com/office/officeart/2005/8/layout/bList2#2"/>
    <dgm:cxn modelId="{45E0F525-2EE7-4E12-B2C4-CB18C8FA6985}" type="presParOf" srcId="{4C62EE05-2D89-474A-A05C-001D4800AB68}" destId="{1B92EBDB-6C3F-4153-837F-7204FD962A97}" srcOrd="2" destOrd="0" presId="urn:microsoft.com/office/officeart/2005/8/layout/bList2#2"/>
    <dgm:cxn modelId="{E2CA439F-04B2-4B44-A1F3-50CEB867F1CF}" type="presParOf" srcId="{1B92EBDB-6C3F-4153-837F-7204FD962A97}" destId="{2DF8F641-855A-4B4E-9DE7-BE7A199C648D}" srcOrd="0" destOrd="0" presId="urn:microsoft.com/office/officeart/2005/8/layout/bList2#2"/>
    <dgm:cxn modelId="{8BB14E93-0364-43E1-ABE4-98BEE41B908D}" type="presParOf" srcId="{1B92EBDB-6C3F-4153-837F-7204FD962A97}" destId="{9E7D1AF3-98BF-4FCC-B1B7-3A56BC383406}" srcOrd="1" destOrd="0" presId="urn:microsoft.com/office/officeart/2005/8/layout/bList2#2"/>
    <dgm:cxn modelId="{3E097305-E96E-4E9F-ACDD-28BF1A228F99}" type="presParOf" srcId="{1B92EBDB-6C3F-4153-837F-7204FD962A97}" destId="{94609E63-218C-446C-B2C0-B6148F4ADA49}" srcOrd="2" destOrd="0" presId="urn:microsoft.com/office/officeart/2005/8/layout/bList2#2"/>
    <dgm:cxn modelId="{6CF81800-F1C7-4A68-94E3-D28320DEB007}" type="presParOf" srcId="{1B92EBDB-6C3F-4153-837F-7204FD962A97}" destId="{6815502B-6A7F-4599-8090-C2C46F4625DD}" srcOrd="3" destOrd="0" presId="urn:microsoft.com/office/officeart/2005/8/layout/bList2#2"/>
    <dgm:cxn modelId="{A2B05B22-F2BF-4AFB-A604-10AF850289AD}" type="presParOf" srcId="{4C62EE05-2D89-474A-A05C-001D4800AB68}" destId="{3A0B2F4D-5D70-4343-8674-C58B4C6F8BC3}" srcOrd="3" destOrd="0" presId="urn:microsoft.com/office/officeart/2005/8/layout/bList2#2"/>
    <dgm:cxn modelId="{C594A833-A061-4583-9BE1-E07C7D4384B3}" type="presParOf" srcId="{4C62EE05-2D89-474A-A05C-001D4800AB68}" destId="{E40451B5-79A0-443A-8B68-4F94A6CB9C02}" srcOrd="4" destOrd="0" presId="urn:microsoft.com/office/officeart/2005/8/layout/bList2#2"/>
    <dgm:cxn modelId="{4632D55E-CE17-48CA-A8DF-98FD86072353}" type="presParOf" srcId="{E40451B5-79A0-443A-8B68-4F94A6CB9C02}" destId="{68670D73-76B0-4004-B8E6-783B737AF5A5}" srcOrd="0" destOrd="0" presId="urn:microsoft.com/office/officeart/2005/8/layout/bList2#2"/>
    <dgm:cxn modelId="{DA5F1132-715F-4135-AD38-E642A9A28603}" type="presParOf" srcId="{E40451B5-79A0-443A-8B68-4F94A6CB9C02}" destId="{95CF710B-134B-4D4A-B31B-D2A6C9C61CA1}" srcOrd="1" destOrd="0" presId="urn:microsoft.com/office/officeart/2005/8/layout/bList2#2"/>
    <dgm:cxn modelId="{47F8BDC6-15F4-4525-852A-00F5798A1037}" type="presParOf" srcId="{E40451B5-79A0-443A-8B68-4F94A6CB9C02}" destId="{09337B05-02DE-4B40-8B82-1660E50FCE0E}" srcOrd="2" destOrd="0" presId="urn:microsoft.com/office/officeart/2005/8/layout/bList2#2"/>
    <dgm:cxn modelId="{DD0D59EA-C4B4-4139-9741-0AA8262C1B4D}" type="presParOf" srcId="{E40451B5-79A0-443A-8B68-4F94A6CB9C02}" destId="{2FAA62CD-04F1-444B-94CD-C7C1F65CE543}" srcOrd="3" destOrd="0" presId="urn:microsoft.com/office/officeart/2005/8/layout/bList2#2"/>
    <dgm:cxn modelId="{4449ECB7-0EAD-4607-BCC9-EC9AF77922AB}" type="presParOf" srcId="{4C62EE05-2D89-474A-A05C-001D4800AB68}" destId="{279805DD-5805-46A5-9167-A90E53C7629C}" srcOrd="5" destOrd="0" presId="urn:microsoft.com/office/officeart/2005/8/layout/bList2#2"/>
    <dgm:cxn modelId="{5DB65737-B20B-4DD4-8089-3FD8123088CD}" type="presParOf" srcId="{4C62EE05-2D89-474A-A05C-001D4800AB68}" destId="{476E134A-24B8-4B64-BCF2-9D75E642F3E0}" srcOrd="6" destOrd="0" presId="urn:microsoft.com/office/officeart/2005/8/layout/bList2#2"/>
    <dgm:cxn modelId="{D3532893-CCB7-4648-B2C9-5E32667D0EC9}" type="presParOf" srcId="{476E134A-24B8-4B64-BCF2-9D75E642F3E0}" destId="{94CFA83B-A844-45DD-B85C-78662833703A}" srcOrd="0" destOrd="0" presId="urn:microsoft.com/office/officeart/2005/8/layout/bList2#2"/>
    <dgm:cxn modelId="{2DE84055-E809-4AD3-9B25-E59C1052157A}" type="presParOf" srcId="{476E134A-24B8-4B64-BCF2-9D75E642F3E0}" destId="{73216191-17F7-4E2F-8C9F-2D2DE8B13DF7}" srcOrd="1" destOrd="0" presId="urn:microsoft.com/office/officeart/2005/8/layout/bList2#2"/>
    <dgm:cxn modelId="{0055A142-BCCF-470D-BDAF-0E9B91E6BCC9}" type="presParOf" srcId="{476E134A-24B8-4B64-BCF2-9D75E642F3E0}" destId="{A2A59C3C-3593-483F-8D7A-618F5E3C7EB7}" srcOrd="2" destOrd="0" presId="urn:microsoft.com/office/officeart/2005/8/layout/bList2#2"/>
    <dgm:cxn modelId="{0D9C1565-94BC-4817-955B-A9BC91EEB52A}" type="presParOf" srcId="{476E134A-24B8-4B64-BCF2-9D75E642F3E0}" destId="{B4304022-6C7A-4940-B5A0-A0709F919257}" srcOrd="3" destOrd="0" presId="urn:microsoft.com/office/officeart/2005/8/layout/bList2#2"/>
    <dgm:cxn modelId="{F062CA4D-E732-44CC-9726-2B16893478D8}" type="presParOf" srcId="{4C62EE05-2D89-474A-A05C-001D4800AB68}" destId="{B8A50DB1-66BD-4703-8F20-3A4D323184B1}" srcOrd="7" destOrd="0" presId="urn:microsoft.com/office/officeart/2005/8/layout/bList2#2"/>
    <dgm:cxn modelId="{E84483C5-A76C-4973-B4CC-EA6AA0391FED}" type="presParOf" srcId="{4C62EE05-2D89-474A-A05C-001D4800AB68}" destId="{8AA20184-ED58-424B-91A0-6CD841ED1A8C}" srcOrd="8" destOrd="0" presId="urn:microsoft.com/office/officeart/2005/8/layout/bList2#2"/>
    <dgm:cxn modelId="{2A392A57-53C0-4A97-9042-8284F96DD24F}" type="presParOf" srcId="{8AA20184-ED58-424B-91A0-6CD841ED1A8C}" destId="{0E0712E2-2C31-4D50-9040-5587BF5834D5}" srcOrd="0" destOrd="0" presId="urn:microsoft.com/office/officeart/2005/8/layout/bList2#2"/>
    <dgm:cxn modelId="{3E4C9157-B20B-4655-A6A6-C09AF91AAFB8}" type="presParOf" srcId="{8AA20184-ED58-424B-91A0-6CD841ED1A8C}" destId="{23F0F70D-9DE1-4D23-A262-C8CB810E28C3}" srcOrd="1" destOrd="0" presId="urn:microsoft.com/office/officeart/2005/8/layout/bList2#2"/>
    <dgm:cxn modelId="{23FADBD5-EDED-4943-AA1F-D92D2BCC3FD0}" type="presParOf" srcId="{8AA20184-ED58-424B-91A0-6CD841ED1A8C}" destId="{68548B59-7882-4D47-B30A-D96DAF25C61D}" srcOrd="2" destOrd="0" presId="urn:microsoft.com/office/officeart/2005/8/layout/bList2#2"/>
    <dgm:cxn modelId="{9E475544-5408-47A2-A30F-712EA3C4D5FD}" type="presParOf" srcId="{8AA20184-ED58-424B-91A0-6CD841ED1A8C}" destId="{2DD7F488-8318-4E35-B722-5FDF9D23679A}" srcOrd="3" destOrd="0" presId="urn:microsoft.com/office/officeart/2005/8/layout/bList2#2"/>
    <dgm:cxn modelId="{B3C9431C-B953-49A5-81AA-755F5C3FF9F9}" type="presParOf" srcId="{4C62EE05-2D89-474A-A05C-001D4800AB68}" destId="{06D74255-CF10-4D04-819A-2381FB68706C}" srcOrd="9" destOrd="0" presId="urn:microsoft.com/office/officeart/2005/8/layout/bList2#2"/>
    <dgm:cxn modelId="{62E486C0-A15B-475B-A688-7962F7B1C7D9}" type="presParOf" srcId="{4C62EE05-2D89-474A-A05C-001D4800AB68}" destId="{9E7E7E64-77AA-496E-ABE0-93B106945373}" srcOrd="10" destOrd="0" presId="urn:microsoft.com/office/officeart/2005/8/layout/bList2#2"/>
    <dgm:cxn modelId="{8A42511E-CF8C-464B-99EE-BAB3D2C99020}" type="presParOf" srcId="{9E7E7E64-77AA-496E-ABE0-93B106945373}" destId="{2CD2AC41-30A3-49AC-85B9-4693552E1D7A}" srcOrd="0" destOrd="0" presId="urn:microsoft.com/office/officeart/2005/8/layout/bList2#2"/>
    <dgm:cxn modelId="{9B02BBDE-0045-4648-A7CD-BBEB941E3270}" type="presParOf" srcId="{9E7E7E64-77AA-496E-ABE0-93B106945373}" destId="{AC09B256-DD38-4F9E-BFF5-6711EE2B3EE6}" srcOrd="1" destOrd="0" presId="urn:microsoft.com/office/officeart/2005/8/layout/bList2#2"/>
    <dgm:cxn modelId="{93CB8C84-E4E6-4CD5-B987-CD177C62A8D1}" type="presParOf" srcId="{9E7E7E64-77AA-496E-ABE0-93B106945373}" destId="{D7514E64-40BA-4CD9-B5A8-5DE0A5132DCA}" srcOrd="2" destOrd="0" presId="urn:microsoft.com/office/officeart/2005/8/layout/bList2#2"/>
    <dgm:cxn modelId="{B7881387-EB5D-4C28-9425-4CD27C9E4801}" type="presParOf" srcId="{9E7E7E64-77AA-496E-ABE0-93B106945373}" destId="{89E3BB97-C968-4838-A81B-6A6351BE6B3F}" srcOrd="3" destOrd="0" presId="urn:microsoft.com/office/officeart/2005/8/layout/bList2#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D15FF5-6A52-4885-83AA-9286170C1FD5}">
      <dsp:nvSpPr>
        <dsp:cNvPr id="0" name=""/>
        <dsp:cNvSpPr/>
      </dsp:nvSpPr>
      <dsp:spPr>
        <a:xfrm>
          <a:off x="155674" y="634600"/>
          <a:ext cx="2340611" cy="4409818"/>
        </a:xfrm>
        <a:prstGeom prst="roundRect">
          <a:avLst>
            <a:gd name="adj" fmla="val 10000"/>
          </a:avLst>
        </a:prstGeom>
        <a:solidFill>
          <a:schemeClr val="lt1">
            <a:alpha val="90000"/>
            <a:hueOff val="0"/>
            <a:satOff val="0"/>
            <a:lumOff val="0"/>
            <a:alphaOff val="0"/>
          </a:schemeClr>
        </a:solidFill>
        <a:ln w="25400" cap="flat" cmpd="sng" algn="ctr">
          <a:solidFill>
            <a:srgbClr val="339933"/>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t>White Paper for Post-School Education and Training </a:t>
          </a:r>
          <a:endParaRPr lang="en-ZA" sz="1600" kern="1200" dirty="0"/>
        </a:p>
        <a:p>
          <a:pPr marL="171450" lvl="1" indent="-171450" algn="l" defTabSz="711200">
            <a:lnSpc>
              <a:spcPct val="90000"/>
            </a:lnSpc>
            <a:spcBef>
              <a:spcPct val="0"/>
            </a:spcBef>
            <a:spcAft>
              <a:spcPct val="15000"/>
            </a:spcAft>
            <a:buChar char="••"/>
          </a:pPr>
          <a:r>
            <a:rPr lang="en-ZA" sz="1600" kern="1200" dirty="0" smtClean="0"/>
            <a:t>Ministerial Task Team Report on SETA Performance</a:t>
          </a:r>
          <a:endParaRPr lang="en-ZA" sz="1600" kern="1200" dirty="0"/>
        </a:p>
        <a:p>
          <a:pPr marL="171450" lvl="1" indent="-171450" algn="l" defTabSz="711200">
            <a:lnSpc>
              <a:spcPct val="90000"/>
            </a:lnSpc>
            <a:spcBef>
              <a:spcPct val="0"/>
            </a:spcBef>
            <a:spcAft>
              <a:spcPct val="15000"/>
            </a:spcAft>
            <a:buChar char="••"/>
          </a:pPr>
          <a:r>
            <a:rPr lang="en-ZA" sz="1600" kern="1200" dirty="0" smtClean="0"/>
            <a:t>Human Resource Development Council Report on the Skills System Review</a:t>
          </a:r>
          <a:endParaRPr lang="en-ZA" sz="1600" kern="1200" dirty="0"/>
        </a:p>
        <a:p>
          <a:pPr marL="171450" lvl="1" indent="-171450" algn="l" defTabSz="711200">
            <a:lnSpc>
              <a:spcPct val="90000"/>
            </a:lnSpc>
            <a:spcBef>
              <a:spcPct val="0"/>
            </a:spcBef>
            <a:spcAft>
              <a:spcPct val="15000"/>
            </a:spcAft>
            <a:buChar char="••"/>
          </a:pPr>
          <a:r>
            <a:rPr lang="en-ZA" sz="1600" kern="1200" dirty="0" smtClean="0"/>
            <a:t>Number of other reviews and reports considered</a:t>
          </a:r>
          <a:endParaRPr lang="en-ZA" sz="1600" kern="1200" dirty="0"/>
        </a:p>
      </dsp:txBody>
      <dsp:txXfrm>
        <a:off x="155674" y="634600"/>
        <a:ext cx="2340611" cy="3464857"/>
      </dsp:txXfrm>
    </dsp:sp>
    <dsp:sp modelId="{1D66A3C8-6EA7-4741-AD6F-78BD0FEA5CF9}">
      <dsp:nvSpPr>
        <dsp:cNvPr id="0" name=""/>
        <dsp:cNvSpPr/>
      </dsp:nvSpPr>
      <dsp:spPr>
        <a:xfrm>
          <a:off x="1263661" y="3100279"/>
          <a:ext cx="2701316" cy="2701316"/>
        </a:xfrm>
        <a:prstGeom prst="leftCircularArrow">
          <a:avLst>
            <a:gd name="adj1" fmla="val 2090"/>
            <a:gd name="adj2" fmla="val 250928"/>
            <a:gd name="adj3" fmla="val 21436000"/>
            <a:gd name="adj4" fmla="val 6834051"/>
            <a:gd name="adj5" fmla="val 2438"/>
          </a:avLst>
        </a:prstGeom>
        <a:solidFill>
          <a:srgbClr val="339933"/>
        </a:solidFill>
        <a:ln>
          <a:noFill/>
        </a:ln>
        <a:effectLst/>
      </dsp:spPr>
      <dsp:style>
        <a:lnRef idx="0">
          <a:scrgbClr r="0" g="0" b="0"/>
        </a:lnRef>
        <a:fillRef idx="1">
          <a:scrgbClr r="0" g="0" b="0"/>
        </a:fillRef>
        <a:effectRef idx="0">
          <a:scrgbClr r="0" g="0" b="0"/>
        </a:effectRef>
        <a:fontRef idx="minor">
          <a:schemeClr val="lt1"/>
        </a:fontRef>
      </dsp:style>
    </dsp:sp>
    <dsp:sp modelId="{08B03FA9-F127-4419-8165-52BFFBEA97D6}">
      <dsp:nvSpPr>
        <dsp:cNvPr id="0" name=""/>
        <dsp:cNvSpPr/>
      </dsp:nvSpPr>
      <dsp:spPr>
        <a:xfrm>
          <a:off x="676687" y="4187077"/>
          <a:ext cx="2080543" cy="1449069"/>
        </a:xfrm>
        <a:prstGeom prst="roundRect">
          <a:avLst>
            <a:gd name="adj" fmla="val 10000"/>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ZA" sz="1600" kern="1200" dirty="0" smtClean="0"/>
            <a:t>National Skills Development Strategy and SETA Landscape Proposal (NSLP 2015) – </a:t>
          </a:r>
          <a:br>
            <a:rPr lang="en-ZA" sz="1600" kern="1200" dirty="0" smtClean="0"/>
          </a:br>
          <a:r>
            <a:rPr lang="en-ZA" sz="1600" kern="1200" dirty="0" smtClean="0"/>
            <a:t>29 February 2016</a:t>
          </a:r>
          <a:endParaRPr lang="en-ZA" sz="1600" kern="1200" dirty="0"/>
        </a:p>
      </dsp:txBody>
      <dsp:txXfrm>
        <a:off x="676687" y="4187077"/>
        <a:ext cx="2080543" cy="1449069"/>
      </dsp:txXfrm>
    </dsp:sp>
    <dsp:sp modelId="{CD011711-7280-4AFC-B19C-E3A08A65FA13}">
      <dsp:nvSpPr>
        <dsp:cNvPr id="0" name=""/>
        <dsp:cNvSpPr/>
      </dsp:nvSpPr>
      <dsp:spPr>
        <a:xfrm>
          <a:off x="2856341" y="1957773"/>
          <a:ext cx="2340611" cy="1930515"/>
        </a:xfrm>
        <a:prstGeom prst="roundRect">
          <a:avLst>
            <a:gd name="adj" fmla="val 10000"/>
          </a:avLst>
        </a:prstGeom>
        <a:solidFill>
          <a:schemeClr val="lt1">
            <a:alpha val="90000"/>
            <a:hueOff val="0"/>
            <a:satOff val="0"/>
            <a:lumOff val="0"/>
            <a:alphaOff val="0"/>
          </a:schemeClr>
        </a:solidFill>
        <a:ln w="25400" cap="flat" cmpd="sng" algn="ctr">
          <a:solidFill>
            <a:srgbClr val="FF6600"/>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t>SETA Landscape due to lapse </a:t>
          </a:r>
          <a:br>
            <a:rPr lang="en-ZA" sz="1600" kern="1200" dirty="0" smtClean="0"/>
          </a:br>
          <a:r>
            <a:rPr lang="en-ZA" sz="1600" kern="1200" dirty="0" smtClean="0"/>
            <a:t>31 March 2018 </a:t>
          </a:r>
          <a:endParaRPr lang="en-ZA" sz="1600" kern="1200" dirty="0"/>
        </a:p>
        <a:p>
          <a:pPr marL="171450" lvl="1" indent="-171450" algn="l" defTabSz="711200">
            <a:lnSpc>
              <a:spcPct val="90000"/>
            </a:lnSpc>
            <a:spcBef>
              <a:spcPct val="0"/>
            </a:spcBef>
            <a:spcAft>
              <a:spcPct val="15000"/>
            </a:spcAft>
            <a:buChar char="••"/>
          </a:pPr>
          <a:r>
            <a:rPr lang="en-ZA" sz="1600" kern="1200" dirty="0" smtClean="0"/>
            <a:t>NSDS III due to lapse 31 March 2018</a:t>
          </a:r>
          <a:endParaRPr lang="en-ZA" sz="1600" kern="1200" dirty="0"/>
        </a:p>
      </dsp:txBody>
      <dsp:txXfrm>
        <a:off x="2856341" y="2371455"/>
        <a:ext cx="2340611" cy="1516833"/>
      </dsp:txXfrm>
    </dsp:sp>
    <dsp:sp modelId="{002C4E57-1512-4D44-BBAE-B9953452BA7A}">
      <dsp:nvSpPr>
        <dsp:cNvPr id="0" name=""/>
        <dsp:cNvSpPr/>
      </dsp:nvSpPr>
      <dsp:spPr>
        <a:xfrm>
          <a:off x="3032027" y="857894"/>
          <a:ext cx="4306664" cy="2285767"/>
        </a:xfrm>
        <a:prstGeom prst="circularArrow">
          <a:avLst>
            <a:gd name="adj1" fmla="val 1889"/>
            <a:gd name="adj2" fmla="val 225802"/>
            <a:gd name="adj3" fmla="val 21115947"/>
            <a:gd name="adj4" fmla="val 14092771"/>
            <a:gd name="adj5" fmla="val 2204"/>
          </a:avLst>
        </a:prstGeom>
        <a:solidFill>
          <a:srgbClr val="339933"/>
        </a:solidFill>
        <a:ln>
          <a:noFill/>
        </a:ln>
        <a:effectLst/>
      </dsp:spPr>
      <dsp:style>
        <a:lnRef idx="0">
          <a:scrgbClr r="0" g="0" b="0"/>
        </a:lnRef>
        <a:fillRef idx="1">
          <a:scrgbClr r="0" g="0" b="0"/>
        </a:fillRef>
        <a:effectRef idx="0">
          <a:scrgbClr r="0" g="0" b="0"/>
        </a:effectRef>
        <a:fontRef idx="minor">
          <a:schemeClr val="lt1"/>
        </a:fontRef>
      </dsp:style>
    </dsp:sp>
    <dsp:sp modelId="{909AEBC1-A7ED-459E-BB15-C900AE018C4E}">
      <dsp:nvSpPr>
        <dsp:cNvPr id="0" name=""/>
        <dsp:cNvSpPr/>
      </dsp:nvSpPr>
      <dsp:spPr>
        <a:xfrm>
          <a:off x="3382469" y="1194334"/>
          <a:ext cx="2080543" cy="1276738"/>
        </a:xfrm>
        <a:prstGeom prst="roundRect">
          <a:avLst>
            <a:gd name="adj" fmla="val 10000"/>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ZA" sz="1600" kern="1200" dirty="0" smtClean="0"/>
            <a:t>Government Gazette issued to extend NSDS III and </a:t>
          </a:r>
          <a:br>
            <a:rPr lang="en-ZA" sz="1600" kern="1200" dirty="0" smtClean="0"/>
          </a:br>
          <a:r>
            <a:rPr lang="en-ZA" sz="1600" kern="1200" dirty="0" smtClean="0"/>
            <a:t>Re-establish SETAs until 31 March 2020</a:t>
          </a:r>
          <a:endParaRPr lang="en-ZA" sz="1600" kern="1200" dirty="0"/>
        </a:p>
      </dsp:txBody>
      <dsp:txXfrm>
        <a:off x="3382469" y="1194334"/>
        <a:ext cx="2080543" cy="1276738"/>
      </dsp:txXfrm>
    </dsp:sp>
    <dsp:sp modelId="{56811EB2-A37D-46E4-B58A-3F443EA3D1A2}">
      <dsp:nvSpPr>
        <dsp:cNvPr id="0" name=""/>
        <dsp:cNvSpPr/>
      </dsp:nvSpPr>
      <dsp:spPr>
        <a:xfrm>
          <a:off x="5752729" y="2021097"/>
          <a:ext cx="2340611" cy="3252242"/>
        </a:xfrm>
        <a:prstGeom prst="roundRect">
          <a:avLst>
            <a:gd name="adj" fmla="val 10000"/>
          </a:avLst>
        </a:prstGeom>
        <a:solidFill>
          <a:schemeClr val="lt1">
            <a:alpha val="90000"/>
            <a:hueOff val="0"/>
            <a:satOff val="0"/>
            <a:lumOff val="0"/>
            <a:alphaOff val="0"/>
          </a:schemeClr>
        </a:solidFill>
        <a:ln w="25400" cap="flat" cmpd="sng" algn="ctr">
          <a:solidFill>
            <a:srgbClr val="339933"/>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t>Cabinet</a:t>
          </a:r>
          <a:endParaRPr lang="en-ZA" sz="1600" kern="1200" dirty="0"/>
        </a:p>
        <a:p>
          <a:pPr marL="171450" lvl="1" indent="-171450" algn="l" defTabSz="711200">
            <a:lnSpc>
              <a:spcPct val="90000"/>
            </a:lnSpc>
            <a:spcBef>
              <a:spcPct val="0"/>
            </a:spcBef>
            <a:spcAft>
              <a:spcPct val="15000"/>
            </a:spcAft>
            <a:buChar char="••"/>
          </a:pPr>
          <a:r>
            <a:rPr lang="en-ZA" sz="1600" kern="1200" dirty="0" smtClean="0"/>
            <a:t>NSLP Public Comments </a:t>
          </a:r>
          <a:endParaRPr lang="en-ZA" sz="1600" kern="1200" dirty="0"/>
        </a:p>
        <a:p>
          <a:pPr marL="171450" lvl="1" indent="-171450" algn="l" defTabSz="711200">
            <a:lnSpc>
              <a:spcPct val="90000"/>
            </a:lnSpc>
            <a:spcBef>
              <a:spcPct val="0"/>
            </a:spcBef>
            <a:spcAft>
              <a:spcPct val="15000"/>
            </a:spcAft>
            <a:buChar char="••"/>
          </a:pPr>
          <a:r>
            <a:rPr lang="en-ZA" sz="1600" kern="1200" dirty="0" smtClean="0"/>
            <a:t>Task Teams (WP/MTT)</a:t>
          </a:r>
          <a:endParaRPr lang="en-ZA" sz="1600" kern="1200" dirty="0"/>
        </a:p>
        <a:p>
          <a:pPr marL="171450" lvl="1" indent="-171450" algn="l" defTabSz="711200">
            <a:lnSpc>
              <a:spcPct val="90000"/>
            </a:lnSpc>
            <a:spcBef>
              <a:spcPct val="0"/>
            </a:spcBef>
            <a:spcAft>
              <a:spcPct val="15000"/>
            </a:spcAft>
            <a:buChar char="••"/>
          </a:pPr>
          <a:r>
            <a:rPr lang="en-ZA" sz="1600" kern="1200" dirty="0" smtClean="0"/>
            <a:t>NEDLAC</a:t>
          </a:r>
          <a:endParaRPr lang="en-ZA" sz="1600" kern="1200" dirty="0"/>
        </a:p>
        <a:p>
          <a:pPr marL="171450" lvl="1" indent="-171450" algn="l" defTabSz="711200">
            <a:lnSpc>
              <a:spcPct val="90000"/>
            </a:lnSpc>
            <a:spcBef>
              <a:spcPct val="0"/>
            </a:spcBef>
            <a:spcAft>
              <a:spcPct val="15000"/>
            </a:spcAft>
            <a:buChar char="••"/>
          </a:pPr>
          <a:r>
            <a:rPr lang="en-ZA" sz="1600" kern="1200" dirty="0" smtClean="0"/>
            <a:t>National Skills Authority (NSA)</a:t>
          </a:r>
          <a:endParaRPr lang="en-ZA" sz="1600" kern="1200" dirty="0"/>
        </a:p>
        <a:p>
          <a:pPr marL="171450" lvl="1" indent="-171450" algn="l" defTabSz="711200">
            <a:lnSpc>
              <a:spcPct val="90000"/>
            </a:lnSpc>
            <a:spcBef>
              <a:spcPct val="0"/>
            </a:spcBef>
            <a:spcAft>
              <a:spcPct val="15000"/>
            </a:spcAft>
            <a:buChar char="••"/>
          </a:pPr>
          <a:r>
            <a:rPr lang="en-ZA" sz="1600" kern="1200" dirty="0" smtClean="0"/>
            <a:t>SETAs</a:t>
          </a:r>
          <a:endParaRPr lang="en-ZA" sz="1600" kern="1200" dirty="0"/>
        </a:p>
        <a:p>
          <a:pPr marL="171450" lvl="1" indent="-171450" algn="l" defTabSz="711200">
            <a:lnSpc>
              <a:spcPct val="90000"/>
            </a:lnSpc>
            <a:spcBef>
              <a:spcPct val="0"/>
            </a:spcBef>
            <a:spcAft>
              <a:spcPct val="15000"/>
            </a:spcAft>
            <a:buChar char="••"/>
          </a:pPr>
          <a:r>
            <a:rPr lang="en-ZA" sz="1600" kern="1200" dirty="0" smtClean="0"/>
            <a:t>QCs</a:t>
          </a:r>
          <a:endParaRPr lang="en-ZA" sz="1600" kern="1200" dirty="0"/>
        </a:p>
        <a:p>
          <a:pPr marL="171450" lvl="1" indent="-171450" algn="l" defTabSz="711200">
            <a:lnSpc>
              <a:spcPct val="90000"/>
            </a:lnSpc>
            <a:spcBef>
              <a:spcPct val="0"/>
            </a:spcBef>
            <a:spcAft>
              <a:spcPct val="15000"/>
            </a:spcAft>
            <a:buChar char="••"/>
          </a:pPr>
          <a:r>
            <a:rPr lang="en-ZA" sz="1600" kern="1200" dirty="0" smtClean="0"/>
            <a:t>Inter- governmental engagements</a:t>
          </a:r>
          <a:endParaRPr lang="en-ZA" sz="1600" kern="1200" dirty="0"/>
        </a:p>
      </dsp:txBody>
      <dsp:txXfrm>
        <a:off x="5752729" y="2021097"/>
        <a:ext cx="2340611" cy="2555333"/>
      </dsp:txXfrm>
    </dsp:sp>
    <dsp:sp modelId="{A81A5277-9CB0-4196-B0D0-DE8B9279764A}">
      <dsp:nvSpPr>
        <dsp:cNvPr id="0" name=""/>
        <dsp:cNvSpPr/>
      </dsp:nvSpPr>
      <dsp:spPr>
        <a:xfrm>
          <a:off x="6062151" y="5147915"/>
          <a:ext cx="2310298" cy="620671"/>
        </a:xfrm>
        <a:prstGeom prst="roundRect">
          <a:avLst>
            <a:gd name="adj" fmla="val 10000"/>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ZA" sz="1500" b="0" kern="1200" dirty="0" smtClean="0"/>
            <a:t>Consultation/Engagement</a:t>
          </a:r>
          <a:endParaRPr lang="en-ZA" sz="1500" b="0" kern="1200" dirty="0"/>
        </a:p>
      </dsp:txBody>
      <dsp:txXfrm>
        <a:off x="6062151" y="5147915"/>
        <a:ext cx="2310298" cy="62067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33281F-CA0B-403E-B3C5-3B0ACA191F6A}">
      <dsp:nvSpPr>
        <dsp:cNvPr id="0" name=""/>
        <dsp:cNvSpPr/>
      </dsp:nvSpPr>
      <dsp:spPr>
        <a:xfrm>
          <a:off x="319059" y="0"/>
          <a:ext cx="6854825" cy="4013200"/>
        </a:xfrm>
        <a:prstGeom prst="rightArrow">
          <a:avLst/>
        </a:prstGeom>
        <a:solidFill>
          <a:srgbClr val="FF6600"/>
        </a:solidFill>
        <a:ln>
          <a:noFill/>
        </a:ln>
        <a:effectLst/>
      </dsp:spPr>
      <dsp:style>
        <a:lnRef idx="0">
          <a:scrgbClr r="0" g="0" b="0"/>
        </a:lnRef>
        <a:fillRef idx="1">
          <a:scrgbClr r="0" g="0" b="0"/>
        </a:fillRef>
        <a:effectRef idx="0">
          <a:scrgbClr r="0" g="0" b="0"/>
        </a:effectRef>
        <a:fontRef idx="minor"/>
      </dsp:style>
    </dsp:sp>
    <dsp:sp modelId="{61C5776A-0E20-4ED8-9029-CA8C611A4F51}">
      <dsp:nvSpPr>
        <dsp:cNvPr id="0" name=""/>
        <dsp:cNvSpPr/>
      </dsp:nvSpPr>
      <dsp:spPr>
        <a:xfrm>
          <a:off x="1149" y="1203959"/>
          <a:ext cx="2483162" cy="1605280"/>
        </a:xfrm>
        <a:prstGeom prst="roundRect">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ZA" sz="1800" kern="0" dirty="0" smtClean="0">
            <a:solidFill>
              <a:srgbClr val="000000"/>
            </a:solidFill>
            <a:latin typeface="+mn-lt"/>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ZA" sz="1800" kern="0" dirty="0" smtClean="0">
              <a:solidFill>
                <a:srgbClr val="000000"/>
              </a:solidFill>
              <a:latin typeface="+mn-lt"/>
            </a:rPr>
            <a:t>Gazette calling for Public Comments to be issued by end November 2017</a:t>
          </a:r>
        </a:p>
        <a:p>
          <a:pPr algn="ctr" defTabSz="1911350">
            <a:lnSpc>
              <a:spcPct val="90000"/>
            </a:lnSpc>
            <a:spcBef>
              <a:spcPct val="0"/>
            </a:spcBef>
            <a:spcAft>
              <a:spcPct val="35000"/>
            </a:spcAft>
          </a:pPr>
          <a:endParaRPr lang="en-ZA" dirty="0"/>
        </a:p>
      </dsp:txBody>
      <dsp:txXfrm>
        <a:off x="1149" y="1203959"/>
        <a:ext cx="2483162" cy="1605280"/>
      </dsp:txXfrm>
    </dsp:sp>
    <dsp:sp modelId="{1BC3FD60-6C87-4E89-956F-1FF2CD3144B0}">
      <dsp:nvSpPr>
        <dsp:cNvPr id="0" name=""/>
        <dsp:cNvSpPr/>
      </dsp:nvSpPr>
      <dsp:spPr>
        <a:xfrm>
          <a:off x="2761135" y="1193798"/>
          <a:ext cx="2483162" cy="1605280"/>
        </a:xfrm>
        <a:prstGeom prst="roundRect">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ZA" sz="1800" kern="0" dirty="0" smtClean="0">
              <a:solidFill>
                <a:srgbClr val="000000"/>
              </a:solidFill>
              <a:latin typeface="+mn-lt"/>
            </a:rPr>
            <a:t>Ministerial Approval of the NSDP – </a:t>
          </a:r>
          <a:br>
            <a:rPr lang="en-ZA" sz="1800" kern="0" dirty="0" smtClean="0">
              <a:solidFill>
                <a:srgbClr val="000000"/>
              </a:solidFill>
              <a:latin typeface="+mn-lt"/>
            </a:rPr>
          </a:br>
          <a:r>
            <a:rPr lang="en-ZA" sz="1800" kern="0" dirty="0" smtClean="0">
              <a:solidFill>
                <a:srgbClr val="000000"/>
              </a:solidFill>
              <a:latin typeface="+mn-lt"/>
            </a:rPr>
            <a:t>31 March 2017</a:t>
          </a:r>
        </a:p>
        <a:p>
          <a:pPr algn="ctr" defTabSz="1911350">
            <a:lnSpc>
              <a:spcPct val="90000"/>
            </a:lnSpc>
            <a:spcBef>
              <a:spcPct val="0"/>
            </a:spcBef>
            <a:spcAft>
              <a:spcPct val="35000"/>
            </a:spcAft>
          </a:pPr>
          <a:endParaRPr lang="en-ZA" dirty="0"/>
        </a:p>
      </dsp:txBody>
      <dsp:txXfrm>
        <a:off x="2761135" y="1193798"/>
        <a:ext cx="2483162" cy="1605280"/>
      </dsp:txXfrm>
    </dsp:sp>
    <dsp:sp modelId="{29A98067-66ED-4066-9869-38E2C89D42A2}">
      <dsp:nvSpPr>
        <dsp:cNvPr id="0" name=""/>
        <dsp:cNvSpPr/>
      </dsp:nvSpPr>
      <dsp:spPr>
        <a:xfrm>
          <a:off x="5580187" y="380997"/>
          <a:ext cx="2483162" cy="3251205"/>
        </a:xfrm>
        <a:prstGeom prst="roundRect">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ZA" sz="1600" kern="0" dirty="0" smtClean="0">
            <a:solidFill>
              <a:srgbClr val="000000"/>
            </a:solidFill>
            <a:latin typeface="+mn-lt"/>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ZA" sz="1650" kern="0" dirty="0" smtClean="0">
              <a:solidFill>
                <a:srgbClr val="000000"/>
              </a:solidFill>
              <a:latin typeface="+mn-lt"/>
            </a:rPr>
            <a:t>Gazetting of the NSDP and commence with development of phased-in implementation plan/s – including legislative reviews, engagements and consultation on the NSDS drafting, research and business case  etc – 1 April 2018.</a:t>
          </a:r>
        </a:p>
        <a:p>
          <a:pPr algn="ctr" defTabSz="1911350">
            <a:lnSpc>
              <a:spcPct val="90000"/>
            </a:lnSpc>
            <a:spcBef>
              <a:spcPct val="0"/>
            </a:spcBef>
            <a:spcAft>
              <a:spcPct val="35000"/>
            </a:spcAft>
          </a:pPr>
          <a:endParaRPr lang="en-ZA" sz="1600" dirty="0"/>
        </a:p>
      </dsp:txBody>
      <dsp:txXfrm>
        <a:off x="5580187" y="380997"/>
        <a:ext cx="2483162" cy="325120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6F6C3F-EC55-49F8-9621-75D297DAAFB4}">
      <dsp:nvSpPr>
        <dsp:cNvPr id="0" name=""/>
        <dsp:cNvSpPr/>
      </dsp:nvSpPr>
      <dsp:spPr>
        <a:xfrm>
          <a:off x="39" y="44172"/>
          <a:ext cx="3751364" cy="882868"/>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Principle 1:Towards an integrated post-school system</a:t>
          </a:r>
          <a:endParaRPr lang="en-ZA" sz="1800" kern="1200" dirty="0"/>
        </a:p>
      </dsp:txBody>
      <dsp:txXfrm>
        <a:off x="39" y="44172"/>
        <a:ext cx="3751364" cy="882868"/>
      </dsp:txXfrm>
    </dsp:sp>
    <dsp:sp modelId="{CAB691D2-72F9-4345-8E1F-A7FA03CBEB1D}">
      <dsp:nvSpPr>
        <dsp:cNvPr id="0" name=""/>
        <dsp:cNvSpPr/>
      </dsp:nvSpPr>
      <dsp:spPr>
        <a:xfrm>
          <a:off x="39" y="927041"/>
          <a:ext cx="3751364" cy="4348079"/>
        </a:xfrm>
        <a:prstGeom prst="rect">
          <a:avLst/>
        </a:prstGeom>
        <a:no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ts val="1000"/>
            </a:spcAft>
            <a:buChar char="••"/>
          </a:pPr>
          <a:r>
            <a:rPr lang="en-ZA" sz="1800" kern="1200" dirty="0" smtClean="0"/>
            <a:t>Focus on greater levels of integration and coordination of the planning, funding, monitoring and evaluation of the system. </a:t>
          </a:r>
          <a:endParaRPr lang="en-ZA" sz="1800" kern="1200" dirty="0"/>
        </a:p>
        <a:p>
          <a:pPr marL="171450" lvl="1" indent="-171450" algn="l" defTabSz="800100">
            <a:lnSpc>
              <a:spcPct val="90000"/>
            </a:lnSpc>
            <a:spcBef>
              <a:spcPct val="0"/>
            </a:spcBef>
            <a:spcAft>
              <a:spcPts val="1000"/>
            </a:spcAft>
            <a:buChar char="••"/>
          </a:pPr>
          <a:r>
            <a:rPr lang="en-ZA" sz="1800" kern="1200" dirty="0" smtClean="0"/>
            <a:t>This in intended to encourage stakeholders to actively participate and articulate their concerns and objectives as DHET will take responsibility for driving this system by working closely with key social partners.</a:t>
          </a:r>
          <a:endParaRPr lang="en-ZA" sz="1800" kern="1200" dirty="0"/>
        </a:p>
        <a:p>
          <a:pPr marL="171450" lvl="1" indent="-171450" algn="l" defTabSz="800100">
            <a:lnSpc>
              <a:spcPct val="90000"/>
            </a:lnSpc>
            <a:spcBef>
              <a:spcPct val="0"/>
            </a:spcBef>
            <a:spcAft>
              <a:spcPts val="1000"/>
            </a:spcAft>
            <a:buChar char="••"/>
          </a:pPr>
          <a:r>
            <a:rPr lang="en-ZA" sz="1800" kern="1200" dirty="0" smtClean="0"/>
            <a:t>These changes are intended to improve the quality, quantity and relevance of post-school education and training system in South Africa.</a:t>
          </a:r>
          <a:endParaRPr lang="en-ZA" sz="1800" kern="1200" dirty="0"/>
        </a:p>
      </dsp:txBody>
      <dsp:txXfrm>
        <a:off x="39" y="927041"/>
        <a:ext cx="3751364" cy="4348079"/>
      </dsp:txXfrm>
    </dsp:sp>
    <dsp:sp modelId="{424DFC30-7074-48F8-A858-333F0B2184E0}">
      <dsp:nvSpPr>
        <dsp:cNvPr id="0" name=""/>
        <dsp:cNvSpPr/>
      </dsp:nvSpPr>
      <dsp:spPr>
        <a:xfrm>
          <a:off x="4276595" y="44172"/>
          <a:ext cx="3751364" cy="882868"/>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Principle 2: Locating the post-schooling system within a wider context</a:t>
          </a:r>
          <a:endParaRPr lang="en-ZA" sz="1800" kern="1200" dirty="0"/>
        </a:p>
      </dsp:txBody>
      <dsp:txXfrm>
        <a:off x="4276595" y="44172"/>
        <a:ext cx="3751364" cy="882868"/>
      </dsp:txXfrm>
    </dsp:sp>
    <dsp:sp modelId="{D4A7A663-3779-4991-A82B-21253396F296}">
      <dsp:nvSpPr>
        <dsp:cNvPr id="0" name=""/>
        <dsp:cNvSpPr/>
      </dsp:nvSpPr>
      <dsp:spPr>
        <a:xfrm>
          <a:off x="4276595" y="927041"/>
          <a:ext cx="3751364" cy="4348079"/>
        </a:xfrm>
        <a:prstGeom prst="rect">
          <a:avLst/>
        </a:prstGeom>
        <a:no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ts val="1200"/>
            </a:spcAft>
            <a:buChar char="••"/>
          </a:pPr>
          <a:r>
            <a:rPr lang="en-ZA" sz="1800" kern="1200" dirty="0" smtClean="0"/>
            <a:t>The White Paper sets out a vision of a transformed post-school education and training system, which is expanded, equitable, diverse and integral to government’s policies and contribute to the development of the economic, social and cultural life of our country.  </a:t>
          </a:r>
          <a:endParaRPr lang="en-ZA" sz="1800" kern="1200" dirty="0"/>
        </a:p>
        <a:p>
          <a:pPr marL="171450" lvl="1" indent="-171450" algn="l" defTabSz="800100">
            <a:lnSpc>
              <a:spcPct val="90000"/>
            </a:lnSpc>
            <a:spcBef>
              <a:spcPct val="0"/>
            </a:spcBef>
            <a:spcAft>
              <a:spcPts val="1200"/>
            </a:spcAft>
            <a:buChar char="••"/>
          </a:pPr>
          <a:r>
            <a:rPr lang="en-ZA" sz="1800" kern="1200" dirty="0" smtClean="0"/>
            <a:t>This speaks directly to the Vision 2030 and the youth focus of the National Development Plan.</a:t>
          </a:r>
          <a:endParaRPr lang="en-ZA" sz="1800" kern="1200" dirty="0"/>
        </a:p>
      </dsp:txBody>
      <dsp:txXfrm>
        <a:off x="4276595" y="927041"/>
        <a:ext cx="3751364" cy="434807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930AE2-474E-4F25-BBD6-3C2585E694CE}">
      <dsp:nvSpPr>
        <dsp:cNvPr id="0" name=""/>
        <dsp:cNvSpPr/>
      </dsp:nvSpPr>
      <dsp:spPr>
        <a:xfrm>
          <a:off x="937718" y="0"/>
          <a:ext cx="2332633" cy="174126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ZA" sz="1700" kern="1200" dirty="0" smtClean="0"/>
            <a:t>Transformational Imperatives – NSDS </a:t>
          </a:r>
          <a:endParaRPr lang="en-ZA" sz="1700" kern="1200" dirty="0"/>
        </a:p>
      </dsp:txBody>
      <dsp:txXfrm>
        <a:off x="937718" y="0"/>
        <a:ext cx="2332633" cy="1741261"/>
      </dsp:txXfrm>
    </dsp:sp>
    <dsp:sp modelId="{06D28949-50DD-4727-9E8C-80D6525EA87F}">
      <dsp:nvSpPr>
        <dsp:cNvPr id="0" name=""/>
        <dsp:cNvSpPr/>
      </dsp:nvSpPr>
      <dsp:spPr>
        <a:xfrm>
          <a:off x="937718" y="1653405"/>
          <a:ext cx="2332633" cy="748742"/>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lvl="0" algn="l" defTabSz="533400">
            <a:lnSpc>
              <a:spcPct val="90000"/>
            </a:lnSpc>
            <a:spcBef>
              <a:spcPct val="0"/>
            </a:spcBef>
            <a:spcAft>
              <a:spcPct val="35000"/>
            </a:spcAft>
          </a:pPr>
          <a:r>
            <a:rPr lang="en-ZA" sz="1200" b="1" kern="1200" dirty="0" smtClean="0"/>
            <a:t>Principle 1: Advancing an equitable and integrated system </a:t>
          </a:r>
          <a:endParaRPr lang="en-ZA" sz="1200" b="1" kern="1200" dirty="0"/>
        </a:p>
      </dsp:txBody>
      <dsp:txXfrm>
        <a:off x="937718" y="1653405"/>
        <a:ext cx="1642699" cy="748742"/>
      </dsp:txXfrm>
    </dsp:sp>
    <dsp:sp modelId="{46E9C237-6DA5-45EF-BC9B-5DA5A41C5DC0}">
      <dsp:nvSpPr>
        <dsp:cNvPr id="0" name=""/>
        <dsp:cNvSpPr/>
      </dsp:nvSpPr>
      <dsp:spPr>
        <a:xfrm flipV="1">
          <a:off x="9389103" y="4909621"/>
          <a:ext cx="59696" cy="265924"/>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F8F641-855A-4B4E-9DE7-BE7A199C648D}">
      <dsp:nvSpPr>
        <dsp:cNvPr id="0" name=""/>
        <dsp:cNvSpPr/>
      </dsp:nvSpPr>
      <dsp:spPr>
        <a:xfrm>
          <a:off x="3563914" y="14285"/>
          <a:ext cx="2332633" cy="174126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ZA" sz="1700" kern="1200" dirty="0" smtClean="0"/>
            <a:t>Partnership and collaboration</a:t>
          </a:r>
          <a:endParaRPr lang="en-ZA" sz="1700" kern="1200" dirty="0"/>
        </a:p>
      </dsp:txBody>
      <dsp:txXfrm>
        <a:off x="3563914" y="14285"/>
        <a:ext cx="2332633" cy="1741261"/>
      </dsp:txXfrm>
    </dsp:sp>
    <dsp:sp modelId="{94609E63-218C-446C-B2C0-B6148F4ADA49}">
      <dsp:nvSpPr>
        <dsp:cNvPr id="0" name=""/>
        <dsp:cNvSpPr/>
      </dsp:nvSpPr>
      <dsp:spPr>
        <a:xfrm>
          <a:off x="3563914" y="1653405"/>
          <a:ext cx="2332633" cy="748742"/>
        </a:xfrm>
        <a:prstGeom prst="rect">
          <a:avLst/>
        </a:prstGeom>
        <a:solidFill>
          <a:srgbClr val="FF66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lvl="0" algn="l" defTabSz="533400">
            <a:lnSpc>
              <a:spcPct val="90000"/>
            </a:lnSpc>
            <a:spcBef>
              <a:spcPct val="0"/>
            </a:spcBef>
            <a:spcAft>
              <a:spcPct val="35000"/>
            </a:spcAft>
          </a:pPr>
          <a:r>
            <a:rPr lang="en-ZA" sz="1200" b="1" kern="1200" dirty="0" smtClean="0"/>
            <a:t>Principle 2: Greater Inclusivity and Collaborations across the system</a:t>
          </a:r>
          <a:endParaRPr lang="en-ZA" sz="1200" b="1" kern="1200" dirty="0"/>
        </a:p>
      </dsp:txBody>
      <dsp:txXfrm>
        <a:off x="3563914" y="1653405"/>
        <a:ext cx="1642699" cy="748742"/>
      </dsp:txXfrm>
    </dsp:sp>
    <dsp:sp modelId="{6815502B-6A7F-4599-8090-C2C46F4625DD}">
      <dsp:nvSpPr>
        <dsp:cNvPr id="0" name=""/>
        <dsp:cNvSpPr/>
      </dsp:nvSpPr>
      <dsp:spPr>
        <a:xfrm flipV="1">
          <a:off x="2496327" y="3012142"/>
          <a:ext cx="58235" cy="122283"/>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670D73-76B0-4004-B8E6-783B737AF5A5}">
      <dsp:nvSpPr>
        <dsp:cNvPr id="0" name=""/>
        <dsp:cNvSpPr/>
      </dsp:nvSpPr>
      <dsp:spPr>
        <a:xfrm>
          <a:off x="6088081" y="0"/>
          <a:ext cx="2332633" cy="174126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ZA" sz="1700" kern="1200" dirty="0" smtClean="0"/>
            <a:t>Access and standardisation</a:t>
          </a:r>
          <a:endParaRPr lang="en-ZA" sz="1700" kern="1200" dirty="0"/>
        </a:p>
      </dsp:txBody>
      <dsp:txXfrm>
        <a:off x="6088081" y="0"/>
        <a:ext cx="2332633" cy="1741261"/>
      </dsp:txXfrm>
    </dsp:sp>
    <dsp:sp modelId="{09337B05-02DE-4B40-8B82-1660E50FCE0E}">
      <dsp:nvSpPr>
        <dsp:cNvPr id="0" name=""/>
        <dsp:cNvSpPr/>
      </dsp:nvSpPr>
      <dsp:spPr>
        <a:xfrm>
          <a:off x="6084326" y="1625192"/>
          <a:ext cx="2332633" cy="748742"/>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lvl="0" algn="l" defTabSz="533400">
            <a:lnSpc>
              <a:spcPct val="90000"/>
            </a:lnSpc>
            <a:spcBef>
              <a:spcPct val="0"/>
            </a:spcBef>
            <a:spcAft>
              <a:spcPct val="35000"/>
            </a:spcAft>
          </a:pPr>
          <a:r>
            <a:rPr lang="en-ZA" sz="1200" b="1" kern="1200" dirty="0" smtClean="0">
              <a:solidFill>
                <a:schemeClr val="bg1"/>
              </a:solidFill>
            </a:rPr>
            <a:t>Principle 3: Focusing on support systems for learners/ stakeholders</a:t>
          </a:r>
          <a:endParaRPr lang="en-ZA" sz="1200" b="1" kern="1200" dirty="0">
            <a:solidFill>
              <a:schemeClr val="bg1"/>
            </a:solidFill>
          </a:endParaRPr>
        </a:p>
      </dsp:txBody>
      <dsp:txXfrm>
        <a:off x="6084326" y="1625192"/>
        <a:ext cx="1642699" cy="748742"/>
      </dsp:txXfrm>
    </dsp:sp>
    <dsp:sp modelId="{2FAA62CD-04F1-444B-94CD-C7C1F65CE543}">
      <dsp:nvSpPr>
        <dsp:cNvPr id="0" name=""/>
        <dsp:cNvSpPr/>
      </dsp:nvSpPr>
      <dsp:spPr>
        <a:xfrm flipV="1">
          <a:off x="9390564" y="2787851"/>
          <a:ext cx="58235" cy="308893"/>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CFA83B-A844-45DD-B85C-78662833703A}">
      <dsp:nvSpPr>
        <dsp:cNvPr id="0" name=""/>
        <dsp:cNvSpPr/>
      </dsp:nvSpPr>
      <dsp:spPr>
        <a:xfrm>
          <a:off x="2290634" y="2897589"/>
          <a:ext cx="2332633" cy="174126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ZA" sz="1700" kern="1200" dirty="0" smtClean="0">
              <a:solidFill>
                <a:schemeClr val="tx1"/>
              </a:solidFill>
            </a:rPr>
            <a:t>Improving Accountability Framework through improved Monitoring and Evaluation</a:t>
          </a:r>
          <a:endParaRPr lang="en-ZA" sz="1700" kern="1200" dirty="0"/>
        </a:p>
      </dsp:txBody>
      <dsp:txXfrm>
        <a:off x="2290634" y="2897589"/>
        <a:ext cx="2332633" cy="1741261"/>
      </dsp:txXfrm>
    </dsp:sp>
    <dsp:sp modelId="{A2A59C3C-3593-483F-8D7A-618F5E3C7EB7}">
      <dsp:nvSpPr>
        <dsp:cNvPr id="0" name=""/>
        <dsp:cNvSpPr/>
      </dsp:nvSpPr>
      <dsp:spPr>
        <a:xfrm>
          <a:off x="2290634" y="4638851"/>
          <a:ext cx="2332633" cy="748742"/>
        </a:xfrm>
        <a:prstGeom prst="rect">
          <a:avLst/>
        </a:prstGeom>
        <a:solidFill>
          <a:srgbClr val="FF66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0">
          <a:noAutofit/>
        </a:bodyPr>
        <a:lstStyle/>
        <a:p>
          <a:pPr lvl="0" algn="l" defTabSz="622300">
            <a:lnSpc>
              <a:spcPct val="90000"/>
            </a:lnSpc>
            <a:spcBef>
              <a:spcPct val="0"/>
            </a:spcBef>
            <a:spcAft>
              <a:spcPct val="35000"/>
            </a:spcAft>
          </a:pPr>
          <a:r>
            <a:rPr lang="en-ZA" sz="1400" b="1" kern="1200" dirty="0" smtClean="0">
              <a:solidFill>
                <a:schemeClr val="tx1"/>
              </a:solidFill>
            </a:rPr>
            <a:t>Principle 4: Strong Emphasis on Accountability</a:t>
          </a:r>
          <a:endParaRPr lang="en-ZA" sz="1400" b="1" kern="1200" dirty="0"/>
        </a:p>
      </dsp:txBody>
      <dsp:txXfrm>
        <a:off x="2290634" y="4638851"/>
        <a:ext cx="1642699" cy="748742"/>
      </dsp:txXfrm>
    </dsp:sp>
    <dsp:sp modelId="{B4304022-6C7A-4940-B5A0-A0709F919257}">
      <dsp:nvSpPr>
        <dsp:cNvPr id="0" name=""/>
        <dsp:cNvSpPr/>
      </dsp:nvSpPr>
      <dsp:spPr>
        <a:xfrm flipH="1" flipV="1">
          <a:off x="9338019" y="5083713"/>
          <a:ext cx="110780" cy="170338"/>
        </a:xfrm>
        <a:prstGeom prst="ellipse">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0712E2-2C31-4D50-9040-5587BF5834D5}">
      <dsp:nvSpPr>
        <dsp:cNvPr id="0" name=""/>
        <dsp:cNvSpPr/>
      </dsp:nvSpPr>
      <dsp:spPr>
        <a:xfrm>
          <a:off x="4825531" y="2897589"/>
          <a:ext cx="2332633" cy="174126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ZA" sz="1700" kern="1200" dirty="0" smtClean="0"/>
            <a:t>Ensure greater coherence of system while also rationalising and streamlining of institutional and functional overlaps</a:t>
          </a:r>
          <a:endParaRPr lang="en-ZA" sz="1700" kern="1200" dirty="0"/>
        </a:p>
      </dsp:txBody>
      <dsp:txXfrm>
        <a:off x="4825531" y="2897589"/>
        <a:ext cx="2332633" cy="1741261"/>
      </dsp:txXfrm>
    </dsp:sp>
    <dsp:sp modelId="{68548B59-7882-4D47-B30A-D96DAF25C61D}">
      <dsp:nvSpPr>
        <dsp:cNvPr id="0" name=""/>
        <dsp:cNvSpPr/>
      </dsp:nvSpPr>
      <dsp:spPr>
        <a:xfrm>
          <a:off x="4825531" y="4638851"/>
          <a:ext cx="2332633" cy="748742"/>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0">
          <a:noAutofit/>
        </a:bodyPr>
        <a:lstStyle/>
        <a:p>
          <a:pPr lvl="0" algn="l" defTabSz="622300">
            <a:lnSpc>
              <a:spcPct val="90000"/>
            </a:lnSpc>
            <a:spcBef>
              <a:spcPct val="0"/>
            </a:spcBef>
            <a:spcAft>
              <a:spcPct val="35000"/>
            </a:spcAft>
          </a:pPr>
          <a:r>
            <a:rPr lang="en-ZA" sz="1400" b="1" kern="1200" dirty="0" smtClean="0">
              <a:solidFill>
                <a:schemeClr val="tx1"/>
              </a:solidFill>
            </a:rPr>
            <a:t>Principle 5: Rationalising and Streamlining the skills Landscape</a:t>
          </a:r>
          <a:endParaRPr lang="en-ZA" sz="1400" b="1" kern="1200" dirty="0"/>
        </a:p>
      </dsp:txBody>
      <dsp:txXfrm>
        <a:off x="4825531" y="4638851"/>
        <a:ext cx="1642699" cy="748742"/>
      </dsp:txXfrm>
    </dsp:sp>
    <dsp:sp modelId="{2DD7F488-8318-4E35-B722-5FDF9D23679A}">
      <dsp:nvSpPr>
        <dsp:cNvPr id="0" name=""/>
        <dsp:cNvSpPr/>
      </dsp:nvSpPr>
      <dsp:spPr>
        <a:xfrm flipH="1" flipV="1">
          <a:off x="9170685" y="5083717"/>
          <a:ext cx="278114" cy="198659"/>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9AB91E-0FB7-4A70-A9CF-B5161DC98333}">
      <dsp:nvSpPr>
        <dsp:cNvPr id="0" name=""/>
        <dsp:cNvSpPr/>
      </dsp:nvSpPr>
      <dsp:spPr>
        <a:xfrm>
          <a:off x="4432077" y="3599396"/>
          <a:ext cx="3772922" cy="1698565"/>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l" defTabSz="355600">
            <a:lnSpc>
              <a:spcPct val="90000"/>
            </a:lnSpc>
            <a:spcBef>
              <a:spcPct val="0"/>
            </a:spcBef>
            <a:spcAft>
              <a:spcPct val="15000"/>
            </a:spcAft>
            <a:buChar char="••"/>
          </a:pPr>
          <a:r>
            <a:rPr lang="en-ZA" sz="800" kern="1200" dirty="0" smtClean="0"/>
            <a:t>	</a:t>
          </a:r>
          <a:r>
            <a:rPr lang="en-ZA" sz="900" b="0" kern="1200" dirty="0" smtClean="0"/>
            <a:t>- </a:t>
          </a:r>
          <a:r>
            <a:rPr lang="en-ZA" sz="1100" b="0" kern="1200" dirty="0" smtClean="0"/>
            <a:t>Framework for collaboration 	with Educational institutions to 	increase enrolment;</a:t>
          </a:r>
          <a:endParaRPr lang="en-ZA" sz="1100" b="0" kern="1200" dirty="0"/>
        </a:p>
        <a:p>
          <a:pPr marL="114300" lvl="2" indent="-57150" algn="l" defTabSz="488950">
            <a:lnSpc>
              <a:spcPct val="90000"/>
            </a:lnSpc>
            <a:spcBef>
              <a:spcPct val="0"/>
            </a:spcBef>
            <a:spcAft>
              <a:spcPct val="15000"/>
            </a:spcAft>
            <a:buChar char="••"/>
          </a:pPr>
          <a:r>
            <a:rPr lang="en-ZA" sz="1100" b="0" kern="1200" dirty="0" smtClean="0"/>
            <a:t>Funding Occupations in High Demand (49.5%) – WPBL Incentives</a:t>
          </a:r>
          <a:endParaRPr lang="en-ZA" sz="1100" b="0" kern="1200" dirty="0"/>
        </a:p>
        <a:p>
          <a:pPr marL="114300" lvl="2" indent="-57150" algn="l" defTabSz="488950">
            <a:lnSpc>
              <a:spcPct val="90000"/>
            </a:lnSpc>
            <a:spcBef>
              <a:spcPct val="0"/>
            </a:spcBef>
            <a:spcAft>
              <a:spcPct val="15000"/>
            </a:spcAft>
            <a:buChar char="••"/>
          </a:pPr>
          <a:r>
            <a:rPr lang="en-ZA" sz="1100" b="0" kern="1200" dirty="0" smtClean="0"/>
            <a:t>Fund National Priorities that focus on the needs of the poor (20%);</a:t>
          </a:r>
          <a:endParaRPr lang="en-ZA" sz="1100" b="0" kern="1200" dirty="0"/>
        </a:p>
        <a:p>
          <a:pPr marL="57150" lvl="1" indent="-57150" algn="l" defTabSz="488950">
            <a:lnSpc>
              <a:spcPct val="90000"/>
            </a:lnSpc>
            <a:spcBef>
              <a:spcPct val="0"/>
            </a:spcBef>
            <a:spcAft>
              <a:spcPct val="15000"/>
            </a:spcAft>
            <a:buChar char="••"/>
          </a:pPr>
          <a:r>
            <a:rPr lang="en-ZA" sz="1100" b="0" kern="1200" dirty="0" smtClean="0"/>
            <a:t>Longer term planning</a:t>
          </a:r>
          <a:endParaRPr lang="en-ZA" sz="1100" b="0" kern="1200" dirty="0"/>
        </a:p>
        <a:p>
          <a:pPr marL="114300" lvl="2" indent="-57150" algn="l" defTabSz="355600">
            <a:lnSpc>
              <a:spcPct val="90000"/>
            </a:lnSpc>
            <a:spcBef>
              <a:spcPct val="0"/>
            </a:spcBef>
            <a:spcAft>
              <a:spcPct val="15000"/>
            </a:spcAft>
            <a:buChar char="••"/>
          </a:pPr>
          <a:endParaRPr lang="en-ZA" sz="800" kern="1200" dirty="0"/>
        </a:p>
        <a:p>
          <a:pPr marL="114300" lvl="2" indent="-57150" algn="l" defTabSz="355600">
            <a:lnSpc>
              <a:spcPct val="90000"/>
            </a:lnSpc>
            <a:spcBef>
              <a:spcPct val="0"/>
            </a:spcBef>
            <a:spcAft>
              <a:spcPct val="15000"/>
            </a:spcAft>
            <a:buChar char="••"/>
          </a:pPr>
          <a:endParaRPr lang="en-ZA" sz="800" kern="1200" dirty="0"/>
        </a:p>
      </dsp:txBody>
      <dsp:txXfrm>
        <a:off x="5563954" y="4024038"/>
        <a:ext cx="2641045" cy="1273924"/>
      </dsp:txXfrm>
    </dsp:sp>
    <dsp:sp modelId="{FDDFC499-5A33-4BCD-9D70-2144B7E3CAAF}">
      <dsp:nvSpPr>
        <dsp:cNvPr id="0" name=""/>
        <dsp:cNvSpPr/>
      </dsp:nvSpPr>
      <dsp:spPr>
        <a:xfrm>
          <a:off x="0" y="3609452"/>
          <a:ext cx="3385917" cy="1698565"/>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88950">
            <a:lnSpc>
              <a:spcPct val="90000"/>
            </a:lnSpc>
            <a:spcBef>
              <a:spcPct val="0"/>
            </a:spcBef>
            <a:spcAft>
              <a:spcPct val="15000"/>
            </a:spcAft>
            <a:buChar char="••"/>
          </a:pPr>
          <a:r>
            <a:rPr lang="en-ZA" sz="1100" b="0" kern="1200" dirty="0" smtClean="0"/>
            <a:t>Fiscus and Levy to support occupational priorities;</a:t>
          </a:r>
          <a:endParaRPr lang="en-ZA" sz="1100" b="0" kern="1200" dirty="0"/>
        </a:p>
        <a:p>
          <a:pPr marL="57150" lvl="1" indent="-57150" algn="l" defTabSz="488950">
            <a:lnSpc>
              <a:spcPct val="90000"/>
            </a:lnSpc>
            <a:spcBef>
              <a:spcPct val="0"/>
            </a:spcBef>
            <a:spcAft>
              <a:spcPct val="15000"/>
            </a:spcAft>
            <a:buChar char="••"/>
          </a:pPr>
          <a:r>
            <a:rPr lang="en-ZA" sz="1100" b="0" kern="1200" dirty="0" smtClean="0"/>
            <a:t>Longer term planning and funding to build capacity to deliver programmes to address occupations in high demand;</a:t>
          </a:r>
          <a:endParaRPr lang="en-ZA" sz="1100" b="0" kern="1200" dirty="0"/>
        </a:p>
        <a:p>
          <a:pPr marL="57150" lvl="1" indent="-57150" algn="l" defTabSz="488950">
            <a:lnSpc>
              <a:spcPct val="90000"/>
            </a:lnSpc>
            <a:spcBef>
              <a:spcPct val="0"/>
            </a:spcBef>
            <a:spcAft>
              <a:spcPct val="15000"/>
            </a:spcAft>
            <a:buChar char="••"/>
          </a:pPr>
          <a:r>
            <a:rPr lang="en-ZA" sz="1100" b="0" kern="1200" dirty="0" smtClean="0"/>
            <a:t>Support Workplaces and institutions partnering - Incentives</a:t>
          </a:r>
          <a:endParaRPr lang="en-ZA" sz="1100" b="0" kern="1200" dirty="0"/>
        </a:p>
        <a:p>
          <a:pPr marL="57150" lvl="1" indent="-57150" algn="l" defTabSz="400050">
            <a:lnSpc>
              <a:spcPct val="90000"/>
            </a:lnSpc>
            <a:spcBef>
              <a:spcPct val="0"/>
            </a:spcBef>
            <a:spcAft>
              <a:spcPct val="15000"/>
            </a:spcAft>
            <a:buChar char="••"/>
          </a:pPr>
          <a:endParaRPr lang="en-ZA" sz="900" kern="1200" dirty="0"/>
        </a:p>
      </dsp:txBody>
      <dsp:txXfrm>
        <a:off x="0" y="4034093"/>
        <a:ext cx="2370142" cy="1273924"/>
      </dsp:txXfrm>
    </dsp:sp>
    <dsp:sp modelId="{E1222A19-A9D1-4EB2-8B92-1A4BB2E50028}">
      <dsp:nvSpPr>
        <dsp:cNvPr id="0" name=""/>
        <dsp:cNvSpPr/>
      </dsp:nvSpPr>
      <dsp:spPr>
        <a:xfrm>
          <a:off x="4322182" y="14284"/>
          <a:ext cx="3882817" cy="1698565"/>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ZA" sz="1200" b="0" kern="1200" dirty="0" smtClean="0"/>
            <a:t>Quality Councils to ensure qualifications and curricula in place;</a:t>
          </a:r>
          <a:endParaRPr lang="en-ZA" sz="1200" b="0" kern="1200" dirty="0"/>
        </a:p>
        <a:p>
          <a:pPr marL="114300" lvl="1" indent="-114300" algn="l" defTabSz="533400">
            <a:lnSpc>
              <a:spcPct val="90000"/>
            </a:lnSpc>
            <a:spcBef>
              <a:spcPct val="0"/>
            </a:spcBef>
            <a:spcAft>
              <a:spcPct val="15000"/>
            </a:spcAft>
            <a:buChar char="••"/>
          </a:pPr>
          <a:r>
            <a:rPr lang="en-ZA" sz="1200" b="0" kern="1200" dirty="0" smtClean="0"/>
            <a:t>Demand Analysis to inform enrolment Planning;</a:t>
          </a:r>
          <a:endParaRPr lang="en-ZA" sz="1200" b="0" kern="1200" dirty="0">
            <a:solidFill>
              <a:schemeClr val="bg1"/>
            </a:solidFill>
          </a:endParaRPr>
        </a:p>
        <a:p>
          <a:pPr marL="114300" lvl="1" indent="-114300" algn="l" defTabSz="533400">
            <a:lnSpc>
              <a:spcPct val="90000"/>
            </a:lnSpc>
            <a:spcBef>
              <a:spcPct val="0"/>
            </a:spcBef>
            <a:spcAft>
              <a:spcPct val="15000"/>
            </a:spcAft>
            <a:buChar char="••"/>
          </a:pPr>
          <a:r>
            <a:rPr lang="en-ZA" sz="1200" b="0" kern="1200" dirty="0" smtClean="0">
              <a:solidFill>
                <a:schemeClr val="bg1"/>
              </a:solidFill>
            </a:rPr>
            <a:t>…</a:t>
          </a:r>
          <a:r>
            <a:rPr lang="en-ZA" sz="1200" b="0" kern="1200" dirty="0" smtClean="0"/>
            <a:t>Enhancing articulation</a:t>
          </a:r>
          <a:endParaRPr lang="en-ZA" sz="1200" b="0" kern="1200" dirty="0"/>
        </a:p>
        <a:p>
          <a:pPr marL="114300" lvl="1" indent="-114300" algn="l" defTabSz="533400">
            <a:lnSpc>
              <a:spcPct val="90000"/>
            </a:lnSpc>
            <a:spcBef>
              <a:spcPct val="0"/>
            </a:spcBef>
            <a:spcAft>
              <a:spcPct val="15000"/>
            </a:spcAft>
            <a:buChar char="••"/>
          </a:pPr>
          <a:r>
            <a:rPr lang="en-ZA" sz="1200" b="0" kern="1200" dirty="0" smtClean="0"/>
            <a:t>     - Partnerships with</a:t>
          </a:r>
          <a:r>
            <a:rPr lang="en-ZA" sz="1200" b="0" kern="1200" dirty="0" smtClean="0">
              <a:solidFill>
                <a:schemeClr val="bg1"/>
              </a:solidFill>
            </a:rPr>
            <a:t>     .     ……..</a:t>
          </a:r>
          <a:r>
            <a:rPr lang="en-ZA" sz="1200" b="0" kern="1200" dirty="0" smtClean="0"/>
            <a:t>TVET/CETC/HEI</a:t>
          </a:r>
          <a:endParaRPr lang="en-ZA" sz="1200" b="0" kern="1200" dirty="0"/>
        </a:p>
      </dsp:txBody>
      <dsp:txXfrm>
        <a:off x="5487027" y="14284"/>
        <a:ext cx="2717972" cy="1273924"/>
      </dsp:txXfrm>
    </dsp:sp>
    <dsp:sp modelId="{1B0A5D2F-975E-4D11-8F05-8E0CB9A81AA6}">
      <dsp:nvSpPr>
        <dsp:cNvPr id="0" name=""/>
        <dsp:cNvSpPr/>
      </dsp:nvSpPr>
      <dsp:spPr>
        <a:xfrm>
          <a:off x="0" y="55577"/>
          <a:ext cx="3428606" cy="1698565"/>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ZA" sz="1400" b="0" kern="1200" dirty="0" smtClean="0"/>
            <a:t>Determine Occupational Demand based on workplace demand and Government Priorities through research and analysis</a:t>
          </a:r>
          <a:endParaRPr lang="en-ZA" sz="1400" b="0" kern="1200" dirty="0"/>
        </a:p>
      </dsp:txBody>
      <dsp:txXfrm>
        <a:off x="0" y="55577"/>
        <a:ext cx="2400024" cy="1273924"/>
      </dsp:txXfrm>
    </dsp:sp>
    <dsp:sp modelId="{598CE727-1DD5-4BD7-AE0A-E34CA7493F85}">
      <dsp:nvSpPr>
        <dsp:cNvPr id="0" name=""/>
        <dsp:cNvSpPr/>
      </dsp:nvSpPr>
      <dsp:spPr>
        <a:xfrm>
          <a:off x="1751048" y="302557"/>
          <a:ext cx="2298371" cy="2298371"/>
        </a:xfrm>
        <a:prstGeom prst="pieWedge">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kern="1200" dirty="0" smtClean="0"/>
            <a:t>Understanding Demand</a:t>
          </a:r>
          <a:endParaRPr lang="en-ZA" sz="1600" kern="1200" dirty="0"/>
        </a:p>
      </dsp:txBody>
      <dsp:txXfrm>
        <a:off x="1751048" y="302557"/>
        <a:ext cx="2298371" cy="2298371"/>
      </dsp:txXfrm>
    </dsp:sp>
    <dsp:sp modelId="{CFD5429B-822A-4EB8-9DB8-0AA58CD40EE9}">
      <dsp:nvSpPr>
        <dsp:cNvPr id="0" name=""/>
        <dsp:cNvSpPr/>
      </dsp:nvSpPr>
      <dsp:spPr>
        <a:xfrm rot="5400000">
          <a:off x="4155580" y="302557"/>
          <a:ext cx="2298371" cy="2298371"/>
        </a:xfrm>
        <a:prstGeom prst="pieWedge">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kern="1200" dirty="0" smtClean="0"/>
            <a:t>Steering Supply – Qualification and Provision</a:t>
          </a:r>
          <a:endParaRPr lang="en-ZA" sz="1600" kern="1200" dirty="0"/>
        </a:p>
      </dsp:txBody>
      <dsp:txXfrm rot="5400000">
        <a:off x="4155580" y="302557"/>
        <a:ext cx="2298371" cy="2298371"/>
      </dsp:txXfrm>
    </dsp:sp>
    <dsp:sp modelId="{145DE451-76BA-458C-8CDF-44672B883C31}">
      <dsp:nvSpPr>
        <dsp:cNvPr id="0" name=""/>
        <dsp:cNvSpPr/>
      </dsp:nvSpPr>
      <dsp:spPr>
        <a:xfrm rot="10800000">
          <a:off x="4155580" y="2707089"/>
          <a:ext cx="2298371" cy="2298371"/>
        </a:xfrm>
        <a:prstGeom prst="pieWedge">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kern="1200" dirty="0" smtClean="0"/>
            <a:t>Steering Supply - Funding</a:t>
          </a:r>
          <a:endParaRPr lang="en-ZA" sz="1600" kern="1200" dirty="0"/>
        </a:p>
      </dsp:txBody>
      <dsp:txXfrm rot="10800000">
        <a:off x="4155580" y="2707089"/>
        <a:ext cx="2298371" cy="2298371"/>
      </dsp:txXfrm>
    </dsp:sp>
    <dsp:sp modelId="{90E69049-767D-47BA-B6F0-E2A8EA89B5C9}">
      <dsp:nvSpPr>
        <dsp:cNvPr id="0" name=""/>
        <dsp:cNvSpPr/>
      </dsp:nvSpPr>
      <dsp:spPr>
        <a:xfrm rot="16200000">
          <a:off x="1751048" y="2707089"/>
          <a:ext cx="2298371" cy="2298371"/>
        </a:xfrm>
        <a:prstGeom prst="pieWedge">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kern="1200" dirty="0" smtClean="0"/>
            <a:t>Growing Supply</a:t>
          </a:r>
          <a:endParaRPr lang="en-ZA" sz="1600" kern="1200" dirty="0"/>
        </a:p>
      </dsp:txBody>
      <dsp:txXfrm rot="16200000">
        <a:off x="1751048" y="2707089"/>
        <a:ext cx="2298371" cy="2298371"/>
      </dsp:txXfrm>
    </dsp:sp>
    <dsp:sp modelId="{0D8BFD2B-D739-4698-B4FB-B0235E7DFB2C}">
      <dsp:nvSpPr>
        <dsp:cNvPr id="0" name=""/>
        <dsp:cNvSpPr/>
      </dsp:nvSpPr>
      <dsp:spPr>
        <a:xfrm>
          <a:off x="3705725" y="2176287"/>
          <a:ext cx="793548" cy="690042"/>
        </a:xfrm>
        <a:prstGeom prst="circularArrow">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0CF97F-03AF-470B-9844-88C14F7C7631}">
      <dsp:nvSpPr>
        <dsp:cNvPr id="0" name=""/>
        <dsp:cNvSpPr/>
      </dsp:nvSpPr>
      <dsp:spPr>
        <a:xfrm rot="10800000">
          <a:off x="3705725" y="2441688"/>
          <a:ext cx="793548" cy="690042"/>
        </a:xfrm>
        <a:prstGeom prst="circularArrow">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bList2#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4898" cy="498448"/>
          </a:xfrm>
          <a:prstGeom prst="rect">
            <a:avLst/>
          </a:prstGeom>
        </p:spPr>
        <p:txBody>
          <a:bodyPr vert="horz" lIns="92143" tIns="46072" rIns="92143" bIns="46072" rtlCol="0"/>
          <a:lstStyle>
            <a:lvl1pPr algn="l">
              <a:defRPr sz="1200"/>
            </a:lvl1pPr>
          </a:lstStyle>
          <a:p>
            <a:endParaRPr lang="en-ZA" dirty="0"/>
          </a:p>
        </p:txBody>
      </p:sp>
      <p:sp>
        <p:nvSpPr>
          <p:cNvPr id="3" name="Date Placeholder 2"/>
          <p:cNvSpPr>
            <a:spLocks noGrp="1"/>
          </p:cNvSpPr>
          <p:nvPr>
            <p:ph type="dt" sz="quarter" idx="1"/>
          </p:nvPr>
        </p:nvSpPr>
        <p:spPr>
          <a:xfrm>
            <a:off x="3848065" y="1"/>
            <a:ext cx="2944898" cy="498448"/>
          </a:xfrm>
          <a:prstGeom prst="rect">
            <a:avLst/>
          </a:prstGeom>
        </p:spPr>
        <p:txBody>
          <a:bodyPr vert="horz" lIns="92143" tIns="46072" rIns="92143" bIns="46072" rtlCol="0"/>
          <a:lstStyle>
            <a:lvl1pPr algn="r">
              <a:defRPr sz="1200"/>
            </a:lvl1pPr>
          </a:lstStyle>
          <a:p>
            <a:fld id="{1E01D37F-F6F1-43BE-AAE5-C21F549B3286}" type="datetimeFigureOut">
              <a:rPr lang="en-ZA" smtClean="0"/>
              <a:pPr/>
              <a:t>2017/11/23</a:t>
            </a:fld>
            <a:endParaRPr lang="en-ZA" dirty="0"/>
          </a:p>
        </p:txBody>
      </p:sp>
      <p:sp>
        <p:nvSpPr>
          <p:cNvPr id="4" name="Footer Placeholder 3"/>
          <p:cNvSpPr>
            <a:spLocks noGrp="1"/>
          </p:cNvSpPr>
          <p:nvPr>
            <p:ph type="ftr" sz="quarter" idx="2"/>
          </p:nvPr>
        </p:nvSpPr>
        <p:spPr>
          <a:xfrm>
            <a:off x="2" y="9432952"/>
            <a:ext cx="2944898" cy="498448"/>
          </a:xfrm>
          <a:prstGeom prst="rect">
            <a:avLst/>
          </a:prstGeom>
        </p:spPr>
        <p:txBody>
          <a:bodyPr vert="horz" lIns="92143" tIns="46072" rIns="92143" bIns="46072"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8065" y="9432952"/>
            <a:ext cx="2944898" cy="498448"/>
          </a:xfrm>
          <a:prstGeom prst="rect">
            <a:avLst/>
          </a:prstGeom>
        </p:spPr>
        <p:txBody>
          <a:bodyPr vert="horz" lIns="92143" tIns="46072" rIns="92143" bIns="46072" rtlCol="0" anchor="b"/>
          <a:lstStyle>
            <a:lvl1pPr algn="r">
              <a:defRPr sz="1200"/>
            </a:lvl1pPr>
          </a:lstStyle>
          <a:p>
            <a:fld id="{707FCEC1-E925-426E-AEDE-6F4D5133F003}" type="slidenum">
              <a:rPr lang="en-ZA" smtClean="0"/>
              <a:pPr/>
              <a:t>‹#›</a:t>
            </a:fld>
            <a:endParaRPr lang="en-ZA" dirty="0"/>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1"/>
            <a:ext cx="2944898" cy="496742"/>
          </a:xfrm>
          <a:prstGeom prst="rect">
            <a:avLst/>
          </a:prstGeom>
          <a:noFill/>
          <a:ln w="9525">
            <a:noFill/>
            <a:miter lim="800000"/>
            <a:headEnd/>
            <a:tailEnd/>
          </a:ln>
          <a:effectLst/>
        </p:spPr>
        <p:txBody>
          <a:bodyPr vert="horz" wrap="square" lIns="93543" tIns="46772" rIns="93543" bIns="46772" numCol="1" anchor="t" anchorCtr="0" compatLnSpc="1">
            <a:prstTxWarp prst="textNoShape">
              <a:avLst/>
            </a:prstTxWarp>
          </a:bodyPr>
          <a:lstStyle>
            <a:lvl1pPr>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48065" y="1"/>
            <a:ext cx="2944898" cy="496742"/>
          </a:xfrm>
          <a:prstGeom prst="rect">
            <a:avLst/>
          </a:prstGeom>
          <a:noFill/>
          <a:ln w="9525">
            <a:noFill/>
            <a:miter lim="800000"/>
            <a:headEnd/>
            <a:tailEnd/>
          </a:ln>
          <a:effectLst/>
        </p:spPr>
        <p:txBody>
          <a:bodyPr vert="horz" wrap="square" lIns="93543" tIns="46772" rIns="93543" bIns="46772" numCol="1" anchor="t" anchorCtr="0" compatLnSpc="1">
            <a:prstTxWarp prst="textNoShape">
              <a:avLst/>
            </a:prstTxWarp>
          </a:bodyPr>
          <a:lstStyle>
            <a:lvl1pPr algn="r">
              <a:defRPr sz="120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915988" y="746125"/>
            <a:ext cx="4962525" cy="372268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066" y="4718184"/>
            <a:ext cx="5434369" cy="4468959"/>
          </a:xfrm>
          <a:prstGeom prst="rect">
            <a:avLst/>
          </a:prstGeom>
          <a:noFill/>
          <a:ln w="9525">
            <a:noFill/>
            <a:miter lim="800000"/>
            <a:headEnd/>
            <a:tailEnd/>
          </a:ln>
          <a:effectLst/>
        </p:spPr>
        <p:txBody>
          <a:bodyPr vert="horz" wrap="square" lIns="93543" tIns="46772" rIns="93543" bIns="467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2" y="9432953"/>
            <a:ext cx="2944898" cy="496742"/>
          </a:xfrm>
          <a:prstGeom prst="rect">
            <a:avLst/>
          </a:prstGeom>
          <a:noFill/>
          <a:ln w="9525">
            <a:noFill/>
            <a:miter lim="800000"/>
            <a:headEnd/>
            <a:tailEnd/>
          </a:ln>
          <a:effectLst/>
        </p:spPr>
        <p:txBody>
          <a:bodyPr vert="horz" wrap="square" lIns="93543" tIns="46772" rIns="93543" bIns="46772" numCol="1" anchor="b" anchorCtr="0" compatLnSpc="1">
            <a:prstTxWarp prst="textNoShape">
              <a:avLst/>
            </a:prstTxWarp>
          </a:bodyPr>
          <a:lstStyle>
            <a:lvl1pPr>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48065" y="9432953"/>
            <a:ext cx="2944898" cy="496742"/>
          </a:xfrm>
          <a:prstGeom prst="rect">
            <a:avLst/>
          </a:prstGeom>
          <a:noFill/>
          <a:ln w="9525">
            <a:noFill/>
            <a:miter lim="800000"/>
            <a:headEnd/>
            <a:tailEnd/>
          </a:ln>
          <a:effectLst/>
        </p:spPr>
        <p:txBody>
          <a:bodyPr vert="horz" wrap="square" lIns="93543" tIns="46772" rIns="93543" bIns="46772"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dirty="0"/>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3570709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xmlns="" val="979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6</a:t>
            </a:fld>
            <a:endParaRPr lang="en-US" dirty="0"/>
          </a:p>
        </p:txBody>
      </p:sp>
    </p:spTree>
    <p:extLst>
      <p:ext uri="{BB962C8B-B14F-4D97-AF65-F5344CB8AC3E}">
        <p14:creationId xmlns:p14="http://schemas.microsoft.com/office/powerpoint/2010/main" xmlns="" val="3888690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8</a:t>
            </a:fld>
            <a:endParaRPr lang="en-US" dirty="0"/>
          </a:p>
        </p:txBody>
      </p:sp>
    </p:spTree>
    <p:extLst>
      <p:ext uri="{BB962C8B-B14F-4D97-AF65-F5344CB8AC3E}">
        <p14:creationId xmlns:p14="http://schemas.microsoft.com/office/powerpoint/2010/main" xmlns="" val="2039669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xmlns="" val="414056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xmlns="" val="1777891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3752339" y="112910"/>
            <a:ext cx="1200662" cy="1237264"/>
          </a:xfrm>
          <a:prstGeom prst="rect">
            <a:avLst/>
          </a:prstGeom>
          <a:noFill/>
          <a:ln w="9525">
            <a:noFill/>
            <a:miter lim="800000"/>
            <a:headEnd/>
            <a:tailEnd/>
          </a:ln>
        </p:spPr>
      </p:pic>
      <p:sp>
        <p:nvSpPr>
          <p:cNvPr id="7" name="Rectangle 3"/>
          <p:cNvSpPr txBox="1">
            <a:spLocks noChangeArrowheads="1"/>
          </p:cNvSpPr>
          <p:nvPr/>
        </p:nvSpPr>
        <p:spPr>
          <a:xfrm>
            <a:off x="71440" y="1416740"/>
            <a:ext cx="8991600" cy="517917"/>
          </a:xfrm>
          <a:prstGeom prst="rect">
            <a:avLst/>
          </a:prstGeom>
        </p:spPr>
        <p:txBody>
          <a:bodyPr/>
          <a:lstStyle/>
          <a:p>
            <a:pPr marL="342900" indent="-342900" algn="ctr">
              <a:lnSpc>
                <a:spcPct val="90000"/>
              </a:lnSpc>
              <a:spcBef>
                <a:spcPct val="20000"/>
              </a:spcBef>
              <a:defRPr/>
            </a:pPr>
            <a:r>
              <a:rPr lang="en-US" sz="32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352425" y="2238368"/>
            <a:ext cx="8382000" cy="2895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ZA" sz="2800" dirty="0"/>
              <a:t>Briefing </a:t>
            </a:r>
            <a:r>
              <a:rPr lang="en-ZA" sz="2800" dirty="0" smtClean="0"/>
              <a:t>on </a:t>
            </a:r>
            <a:r>
              <a:rPr lang="en-ZA" sz="2800" dirty="0"/>
              <a:t>finalisation of the new SETA landscape; private TVET colleges adhere to the payment of certification; bid adjudication process to construct the remaining TVET college campuses and responses on UniZulu, MUT, WSU, NSFAS, CPUT and Intellimali</a:t>
            </a:r>
          </a:p>
          <a:p>
            <a:pPr algn="ctr" eaLnBrk="1" hangingPunct="1">
              <a:spcBef>
                <a:spcPct val="0"/>
              </a:spcBef>
              <a:buFont typeface="Arial" charset="0"/>
              <a:buNone/>
              <a:defRPr/>
            </a:pPr>
            <a:endParaRPr lang="en-US" b="1" kern="0" dirty="0">
              <a:solidFill>
                <a:srgbClr val="FF0000"/>
              </a:solidFill>
              <a:latin typeface="+mj-lt"/>
            </a:endParaRPr>
          </a:p>
        </p:txBody>
      </p:sp>
      <p:sp>
        <p:nvSpPr>
          <p:cNvPr id="5" name="Rectangle 3"/>
          <p:cNvSpPr txBox="1">
            <a:spLocks/>
          </p:cNvSpPr>
          <p:nvPr/>
        </p:nvSpPr>
        <p:spPr bwMode="auto">
          <a:xfrm>
            <a:off x="1985709" y="6123487"/>
            <a:ext cx="5163062" cy="374650"/>
          </a:xfrm>
          <a:prstGeom prst="rect">
            <a:avLst/>
          </a:prstGeom>
          <a:noFill/>
          <a:ln w="9525">
            <a:noFill/>
            <a:miter lim="800000"/>
            <a:headEnd/>
            <a:tailEnd/>
          </a:ln>
        </p:spPr>
        <p:txBody>
          <a:bodyPr/>
          <a:lstStyle/>
          <a:p>
            <a:pPr marL="342900" indent="-342900" algn="ctr">
              <a:defRPr/>
            </a:pPr>
            <a:r>
              <a:rPr lang="en-US" sz="2400" dirty="0" smtClean="0">
                <a:solidFill>
                  <a:schemeClr val="accent6">
                    <a:lumMod val="50000"/>
                  </a:schemeClr>
                </a:solidFill>
                <a:latin typeface="+mn-lt"/>
              </a:rPr>
              <a:t>22 November 2017</a:t>
            </a:r>
            <a:endParaRPr lang="en-US" sz="2400" dirty="0">
              <a:solidFill>
                <a:schemeClr val="accent6">
                  <a:lumMod val="50000"/>
                </a:schemeClr>
              </a:solidFill>
              <a:latin typeface="+mn-lt"/>
            </a:endParaRPr>
          </a:p>
        </p:txBody>
      </p:sp>
    </p:spTree>
    <p:extLst>
      <p:ext uri="{BB962C8B-B14F-4D97-AF65-F5344CB8AC3E}">
        <p14:creationId xmlns:p14="http://schemas.microsoft.com/office/powerpoint/2010/main" xmlns="" val="1467395986"/>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381000" y="443615"/>
            <a:ext cx="8382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a:solidFill>
                  <a:srgbClr val="FFFFFF"/>
                </a:solidFill>
                <a:cs typeface="Arial" pitchFamily="34" charset="0"/>
              </a:rPr>
              <a:t>Key </a:t>
            </a:r>
            <a:r>
              <a:rPr lang="en-ZA" sz="2800" b="1" dirty="0" smtClean="0">
                <a:solidFill>
                  <a:srgbClr val="FFFFFF"/>
                </a:solidFill>
                <a:cs typeface="Arial" pitchFamily="34" charset="0"/>
              </a:rPr>
              <a:t>proposals </a:t>
            </a:r>
            <a:r>
              <a:rPr lang="en-ZA" sz="2800" b="1" dirty="0">
                <a:solidFill>
                  <a:srgbClr val="FFFFFF"/>
                </a:solidFill>
                <a:cs typeface="Arial" pitchFamily="34" charset="0"/>
              </a:rPr>
              <a:t>of the NSDP</a:t>
            </a: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solidFill>
                  <a:srgbClr val="000000"/>
                </a:solidFill>
              </a:rPr>
              <a:pPr/>
              <a:t>10</a:t>
            </a:fld>
            <a:endParaRPr lang="en-US" b="1" dirty="0" smtClean="0">
              <a:solidFill>
                <a:srgbClr val="000000"/>
              </a:solidFill>
            </a:endParaRPr>
          </a:p>
        </p:txBody>
      </p:sp>
      <p:sp>
        <p:nvSpPr>
          <p:cNvPr id="8" name="Rectangle 3"/>
          <p:cNvSpPr txBox="1">
            <a:spLocks noChangeArrowheads="1"/>
          </p:cNvSpPr>
          <p:nvPr/>
        </p:nvSpPr>
        <p:spPr bwMode="auto">
          <a:xfrm>
            <a:off x="457200" y="1495330"/>
            <a:ext cx="8064500" cy="5134208"/>
          </a:xfrm>
          <a:prstGeom prst="rect">
            <a:avLst/>
          </a:prstGeom>
          <a:noFill/>
          <a:ln w="9525">
            <a:noFill/>
            <a:miter lim="800000"/>
            <a:headEnd/>
            <a:tailEnd/>
          </a:ln>
        </p:spPr>
        <p:txBody>
          <a:bodyPr/>
          <a:lstStyle/>
          <a:p>
            <a:pPr>
              <a:spcAft>
                <a:spcPts val="600"/>
              </a:spcAft>
            </a:pPr>
            <a:endParaRPr lang="en-ZA" sz="2400" dirty="0">
              <a:solidFill>
                <a:srgbClr val="000000"/>
              </a:solidFill>
            </a:endParaRPr>
          </a:p>
        </p:txBody>
      </p:sp>
      <p:sp>
        <p:nvSpPr>
          <p:cNvPr id="2" name="Content Placeholder 1"/>
          <p:cNvSpPr>
            <a:spLocks noGrp="1"/>
          </p:cNvSpPr>
          <p:nvPr>
            <p:ph idx="1"/>
          </p:nvPr>
        </p:nvSpPr>
        <p:spPr>
          <a:xfrm>
            <a:off x="457200" y="1143000"/>
            <a:ext cx="8229600" cy="4983163"/>
          </a:xfrm>
        </p:spPr>
        <p:txBody>
          <a:bodyPr/>
          <a:lstStyle/>
          <a:p>
            <a:pPr>
              <a:spcAft>
                <a:spcPts val="1800"/>
              </a:spcAft>
            </a:pPr>
            <a:r>
              <a:rPr lang="en-ZA" sz="2000" dirty="0" smtClean="0"/>
              <a:t>Moving beyond monitoring and evaluation by addressing systematic coherence, function alignment, funding flows, longer terms planning, support and monitoring and evaluation of the entire skills landscape as part of the PSET system of South Africa;</a:t>
            </a:r>
          </a:p>
          <a:p>
            <a:pPr>
              <a:spcAft>
                <a:spcPts val="1800"/>
              </a:spcAft>
            </a:pPr>
            <a:r>
              <a:rPr lang="en-ZA" sz="2000" dirty="0" smtClean="0"/>
              <a:t>Inclusion of transformational imperatives;</a:t>
            </a:r>
          </a:p>
          <a:p>
            <a:pPr>
              <a:spcAft>
                <a:spcPts val="1800"/>
              </a:spcAft>
            </a:pPr>
            <a:r>
              <a:rPr lang="en-ZA" sz="2000" dirty="0" smtClean="0"/>
              <a:t>Alignment of strategic objectives of skills landscape with PSET objectives; and</a:t>
            </a:r>
          </a:p>
          <a:p>
            <a:pPr>
              <a:spcAft>
                <a:spcPts val="1800"/>
              </a:spcAft>
            </a:pPr>
            <a:r>
              <a:rPr lang="en-ZA" sz="2000" dirty="0" smtClean="0"/>
              <a:t>Strengthening all strategic aspects of the system (no longer just about effectiveness and efficiency).</a:t>
            </a:r>
          </a:p>
          <a:p>
            <a:pPr marL="914400" lvl="2" indent="0">
              <a:buNone/>
            </a:pPr>
            <a:endParaRPr lang="en-ZA" dirty="0"/>
          </a:p>
        </p:txBody>
      </p:sp>
    </p:spTree>
    <p:extLst>
      <p:ext uri="{BB962C8B-B14F-4D97-AF65-F5344CB8AC3E}">
        <p14:creationId xmlns:p14="http://schemas.microsoft.com/office/powerpoint/2010/main" xmlns="" val="3704400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0963" y="0"/>
            <a:ext cx="9144001" cy="6875463"/>
          </a:xfrm>
          <a:prstGeom prst="rect">
            <a:avLst/>
          </a:prstGeom>
          <a:noFill/>
          <a:ln w="9525">
            <a:noFill/>
            <a:miter lim="800000"/>
            <a:headEnd/>
            <a:tailEnd/>
          </a:ln>
        </p:spPr>
      </p:pic>
      <p:sp>
        <p:nvSpPr>
          <p:cNvPr id="7" name="TextBox 6"/>
          <p:cNvSpPr txBox="1"/>
          <p:nvPr/>
        </p:nvSpPr>
        <p:spPr>
          <a:xfrm>
            <a:off x="287215" y="437356"/>
            <a:ext cx="8382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a:solidFill>
                  <a:srgbClr val="FFFFFF"/>
                </a:solidFill>
                <a:cs typeface="Arial" pitchFamily="34" charset="0"/>
              </a:rPr>
              <a:t>Key </a:t>
            </a:r>
            <a:r>
              <a:rPr lang="en-ZA" sz="2800" b="1" dirty="0" smtClean="0">
                <a:solidFill>
                  <a:srgbClr val="FFFFFF"/>
                </a:solidFill>
                <a:cs typeface="Arial" pitchFamily="34" charset="0"/>
              </a:rPr>
              <a:t>proposals </a:t>
            </a:r>
            <a:r>
              <a:rPr lang="en-ZA" sz="2800" b="1" dirty="0">
                <a:solidFill>
                  <a:srgbClr val="FFFFFF"/>
                </a:solidFill>
                <a:cs typeface="Arial" pitchFamily="34" charset="0"/>
              </a:rPr>
              <a:t>of the NSDP</a:t>
            </a: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solidFill>
                  <a:srgbClr val="000000"/>
                </a:solidFill>
              </a:rPr>
              <a:pPr/>
              <a:t>11</a:t>
            </a:fld>
            <a:endParaRPr lang="en-US" b="1" dirty="0" smtClean="0">
              <a:solidFill>
                <a:srgbClr val="000000"/>
              </a:solidFill>
            </a:endParaRPr>
          </a:p>
        </p:txBody>
      </p:sp>
      <p:sp>
        <p:nvSpPr>
          <p:cNvPr id="8" name="Rectangle 3"/>
          <p:cNvSpPr txBox="1">
            <a:spLocks noChangeArrowheads="1"/>
          </p:cNvSpPr>
          <p:nvPr/>
        </p:nvSpPr>
        <p:spPr bwMode="auto">
          <a:xfrm>
            <a:off x="457200" y="1495330"/>
            <a:ext cx="8064500" cy="5134208"/>
          </a:xfrm>
          <a:prstGeom prst="rect">
            <a:avLst/>
          </a:prstGeom>
          <a:noFill/>
          <a:ln w="9525">
            <a:noFill/>
            <a:miter lim="800000"/>
            <a:headEnd/>
            <a:tailEnd/>
          </a:ln>
        </p:spPr>
        <p:txBody>
          <a:bodyPr/>
          <a:lstStyle/>
          <a:p>
            <a:pPr>
              <a:spcAft>
                <a:spcPts val="600"/>
              </a:spcAft>
            </a:pPr>
            <a:endParaRPr lang="en-ZA" sz="2400" dirty="0">
              <a:solidFill>
                <a:srgbClr val="000000"/>
              </a:solidFill>
            </a:endParaRPr>
          </a:p>
        </p:txBody>
      </p:sp>
      <p:sp>
        <p:nvSpPr>
          <p:cNvPr id="2" name="Content Placeholder 1"/>
          <p:cNvSpPr>
            <a:spLocks noGrp="1"/>
          </p:cNvSpPr>
          <p:nvPr>
            <p:ph idx="1"/>
          </p:nvPr>
        </p:nvSpPr>
        <p:spPr>
          <a:xfrm>
            <a:off x="363415" y="1143000"/>
            <a:ext cx="8229600" cy="4870715"/>
          </a:xfrm>
        </p:spPr>
        <p:txBody>
          <a:bodyPr/>
          <a:lstStyle/>
          <a:p>
            <a:pPr>
              <a:spcAft>
                <a:spcPts val="1200"/>
              </a:spcAft>
            </a:pPr>
            <a:r>
              <a:rPr lang="en-ZA" sz="2000" dirty="0"/>
              <a:t>Reducing the number of </a:t>
            </a:r>
            <a:r>
              <a:rPr lang="en-ZA" sz="2000" dirty="0" smtClean="0"/>
              <a:t>SETAs:</a:t>
            </a:r>
          </a:p>
          <a:p>
            <a:pPr marL="628650" lvl="1" indent="-271463">
              <a:spcAft>
                <a:spcPts val="1200"/>
              </a:spcAft>
              <a:buFont typeface="Courier New" panose="02070309020205020404" pitchFamily="49" charset="0"/>
              <a:buChar char="o"/>
            </a:pPr>
            <a:r>
              <a:rPr lang="en-ZA" sz="2000" dirty="0" smtClean="0"/>
              <a:t>Post the approval of the NSDP the reduction of the number of SETAs in terms of two criteria is proposed:</a:t>
            </a:r>
          </a:p>
          <a:p>
            <a:pPr marL="1257300" lvl="2" indent="-342900">
              <a:spcAft>
                <a:spcPts val="1200"/>
              </a:spcAft>
              <a:buFont typeface="Wingdings" panose="05000000000000000000" pitchFamily="2" charset="2"/>
              <a:buChar char="ü"/>
            </a:pPr>
            <a:r>
              <a:rPr lang="en-ZA" sz="2000" b="1" dirty="0" smtClean="0"/>
              <a:t>Value Chain </a:t>
            </a:r>
            <a:r>
              <a:rPr lang="en-ZA" sz="2000" dirty="0" smtClean="0"/>
              <a:t>e.g.. AgriSETA and FOODBEV as well as Finance, Banking and Insurance amongst others;</a:t>
            </a:r>
          </a:p>
          <a:p>
            <a:pPr marL="1257300" lvl="2" indent="-342900">
              <a:spcAft>
                <a:spcPts val="1200"/>
              </a:spcAft>
              <a:buFont typeface="Wingdings" panose="05000000000000000000" pitchFamily="2" charset="2"/>
              <a:buChar char="ü"/>
            </a:pPr>
            <a:r>
              <a:rPr lang="en-ZA" sz="2000" b="1" dirty="0" smtClean="0"/>
              <a:t>Financial Viability </a:t>
            </a:r>
            <a:r>
              <a:rPr lang="en-ZA" sz="2000" dirty="0" smtClean="0"/>
              <a:t>e.g. AGRISETA, CATHSETA, PSETA,</a:t>
            </a:r>
          </a:p>
          <a:p>
            <a:pPr lvl="1">
              <a:spcAft>
                <a:spcPts val="1200"/>
              </a:spcAft>
              <a:buFont typeface="Courier New" panose="02070309020205020404" pitchFamily="49" charset="0"/>
              <a:buChar char="o"/>
            </a:pPr>
            <a:r>
              <a:rPr lang="en-ZA" sz="2000" dirty="0" smtClean="0"/>
              <a:t>A government gazette on the SETA Classification informed by the criteria will be issued for public comment in 2018 in order to gazette the legislation and institutional arrangements by 2019 prior to the 31 March 2020 (the end of the extension period).</a:t>
            </a:r>
          </a:p>
          <a:p>
            <a:pPr lvl="2"/>
            <a:endParaRPr lang="en-ZA" dirty="0"/>
          </a:p>
        </p:txBody>
      </p:sp>
    </p:spTree>
    <p:extLst>
      <p:ext uri="{BB962C8B-B14F-4D97-AF65-F5344CB8AC3E}">
        <p14:creationId xmlns:p14="http://schemas.microsoft.com/office/powerpoint/2010/main" xmlns="" val="1768092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336550" y="443615"/>
            <a:ext cx="842645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a:solidFill>
                  <a:srgbClr val="FFFFFF"/>
                </a:solidFill>
                <a:cs typeface="Arial" pitchFamily="34" charset="0"/>
              </a:rPr>
              <a:t>Key </a:t>
            </a:r>
            <a:r>
              <a:rPr lang="en-ZA" sz="2800" b="1" dirty="0" smtClean="0">
                <a:solidFill>
                  <a:srgbClr val="FFFFFF"/>
                </a:solidFill>
                <a:cs typeface="Arial" pitchFamily="34" charset="0"/>
              </a:rPr>
              <a:t>proposals </a:t>
            </a:r>
            <a:r>
              <a:rPr lang="en-ZA" sz="2800" b="1" dirty="0">
                <a:solidFill>
                  <a:srgbClr val="FFFFFF"/>
                </a:solidFill>
                <a:cs typeface="Arial" pitchFamily="34" charset="0"/>
              </a:rPr>
              <a:t>of the NSDP</a:t>
            </a: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solidFill>
                  <a:srgbClr val="000000"/>
                </a:solidFill>
              </a:rPr>
              <a:pPr/>
              <a:t>12</a:t>
            </a:fld>
            <a:endParaRPr lang="en-US" b="1" dirty="0" smtClean="0">
              <a:solidFill>
                <a:srgbClr val="000000"/>
              </a:solidFill>
            </a:endParaRPr>
          </a:p>
        </p:txBody>
      </p:sp>
      <p:sp>
        <p:nvSpPr>
          <p:cNvPr id="8" name="Rectangle 3"/>
          <p:cNvSpPr txBox="1">
            <a:spLocks noChangeArrowheads="1"/>
          </p:cNvSpPr>
          <p:nvPr/>
        </p:nvSpPr>
        <p:spPr bwMode="auto">
          <a:xfrm>
            <a:off x="457200" y="1495330"/>
            <a:ext cx="8064500" cy="5134208"/>
          </a:xfrm>
          <a:prstGeom prst="rect">
            <a:avLst/>
          </a:prstGeom>
          <a:noFill/>
          <a:ln w="9525">
            <a:noFill/>
            <a:miter lim="800000"/>
            <a:headEnd/>
            <a:tailEnd/>
          </a:ln>
        </p:spPr>
        <p:txBody>
          <a:bodyPr/>
          <a:lstStyle/>
          <a:p>
            <a:pPr>
              <a:spcAft>
                <a:spcPts val="600"/>
              </a:spcAft>
            </a:pPr>
            <a:endParaRPr lang="en-ZA" sz="2400" dirty="0">
              <a:solidFill>
                <a:srgbClr val="000000"/>
              </a:solidFill>
            </a:endParaRPr>
          </a:p>
        </p:txBody>
      </p:sp>
      <p:sp>
        <p:nvSpPr>
          <p:cNvPr id="2" name="Content Placeholder 1"/>
          <p:cNvSpPr>
            <a:spLocks noGrp="1"/>
          </p:cNvSpPr>
          <p:nvPr>
            <p:ph idx="1"/>
          </p:nvPr>
        </p:nvSpPr>
        <p:spPr>
          <a:xfrm>
            <a:off x="336550" y="996144"/>
            <a:ext cx="8426450" cy="5528482"/>
          </a:xfrm>
        </p:spPr>
        <p:txBody>
          <a:bodyPr/>
          <a:lstStyle/>
          <a:p>
            <a:pPr marL="271463" indent="-271463"/>
            <a:r>
              <a:rPr lang="en-ZA" sz="2000" dirty="0" smtClean="0"/>
              <a:t>Amendments to Legislation and Policy:</a:t>
            </a:r>
          </a:p>
          <a:p>
            <a:pPr marL="442913" lvl="1" indent="-257175">
              <a:spcAft>
                <a:spcPts val="600"/>
              </a:spcAft>
              <a:buFont typeface="Courier New" panose="02070309020205020404" pitchFamily="49" charset="0"/>
              <a:buChar char="o"/>
            </a:pPr>
            <a:r>
              <a:rPr lang="en-ZA" sz="2000" dirty="0" smtClean="0"/>
              <a:t>Amendment to the Skills Development Act:</a:t>
            </a:r>
          </a:p>
          <a:p>
            <a:pPr marL="714375" lvl="2" indent="-271463">
              <a:buFont typeface="Wingdings" panose="05000000000000000000" pitchFamily="2" charset="2"/>
              <a:buChar char="ü"/>
            </a:pPr>
            <a:r>
              <a:rPr lang="en-ZA" sz="1700" dirty="0" smtClean="0"/>
              <a:t>Skills Institutional function alignment e.g.. SETA Functions, QCTO Functions in terms of Quality Assurance and NSA expanded mandate and functions. </a:t>
            </a:r>
          </a:p>
          <a:p>
            <a:pPr marL="714375" lvl="2" indent="-271463">
              <a:buFont typeface="Wingdings" panose="05000000000000000000" pitchFamily="2" charset="2"/>
              <a:buChar char="ü"/>
            </a:pPr>
            <a:r>
              <a:rPr lang="en-ZA" sz="1700" dirty="0"/>
              <a:t>A</a:t>
            </a:r>
            <a:r>
              <a:rPr lang="en-ZA" sz="1700" dirty="0" smtClean="0"/>
              <a:t>mendments to SETA Constitution to strengthen governance and accountability;</a:t>
            </a:r>
          </a:p>
          <a:p>
            <a:pPr marL="714375" lvl="2" indent="-271463">
              <a:buFont typeface="Wingdings" panose="05000000000000000000" pitchFamily="2" charset="2"/>
              <a:buChar char="ü"/>
            </a:pPr>
            <a:r>
              <a:rPr lang="en-ZA" sz="1700" dirty="0" smtClean="0"/>
              <a:t>SETA Lifespan in terms of permanency and longer term planning;</a:t>
            </a:r>
          </a:p>
          <a:p>
            <a:pPr marL="714375" lvl="2" indent="-271463">
              <a:buFont typeface="Wingdings" panose="05000000000000000000" pitchFamily="2" charset="2"/>
              <a:buChar char="ü"/>
            </a:pPr>
            <a:r>
              <a:rPr lang="en-ZA" sz="1700" dirty="0" smtClean="0"/>
              <a:t>Introduction of Assessor Appointment to inform actions to be taken e.g.. Administration, forensic investigation and poor performance.</a:t>
            </a:r>
          </a:p>
          <a:p>
            <a:pPr marL="714375" lvl="2" indent="-271463">
              <a:buFont typeface="Wingdings" panose="05000000000000000000" pitchFamily="2" charset="2"/>
              <a:buChar char="ü"/>
            </a:pPr>
            <a:r>
              <a:rPr lang="en-ZA" sz="1700" dirty="0" smtClean="0"/>
              <a:t>The provisions for the establishment, amalgamate and disestablishment of SETAs is currently provided in the Act and would enable the SETA classification process.</a:t>
            </a:r>
          </a:p>
          <a:p>
            <a:pPr marL="714375" lvl="2" indent="-271463">
              <a:buFont typeface="Wingdings" panose="05000000000000000000" pitchFamily="2" charset="2"/>
              <a:buChar char="ü"/>
            </a:pPr>
            <a:r>
              <a:rPr lang="en-ZA" sz="1700" dirty="0" smtClean="0"/>
              <a:t>Include regulations that the Minister will issue to address issues of effectiveness and efficiency such as shared services, standardisation</a:t>
            </a:r>
            <a:r>
              <a:rPr lang="en-ZA" sz="1800" dirty="0" smtClean="0"/>
              <a:t>, governance, planning.</a:t>
            </a:r>
          </a:p>
          <a:p>
            <a:pPr marL="542925" lvl="1" indent="-271463">
              <a:buFont typeface="Courier New" panose="02070309020205020404" pitchFamily="49" charset="0"/>
              <a:buChar char="o"/>
            </a:pPr>
            <a:r>
              <a:rPr lang="en-ZA" sz="1900" dirty="0"/>
              <a:t>Align other legislative provision and policy directives </a:t>
            </a:r>
            <a:r>
              <a:rPr lang="en-ZA" sz="1900" dirty="0" smtClean="0"/>
              <a:t>e.g. </a:t>
            </a:r>
            <a:r>
              <a:rPr lang="en-ZA" sz="1900" dirty="0"/>
              <a:t>SETA Grant Regulations, SETA Governance Regulations, etc</a:t>
            </a:r>
          </a:p>
          <a:p>
            <a:pPr lvl="2"/>
            <a:endParaRPr lang="en-ZA" sz="1800" dirty="0" smtClean="0"/>
          </a:p>
          <a:p>
            <a:pPr lvl="1"/>
            <a:endParaRPr lang="en-ZA" sz="1800" dirty="0" smtClean="0"/>
          </a:p>
          <a:p>
            <a:pPr lvl="1"/>
            <a:endParaRPr lang="en-ZA" sz="1800" dirty="0" smtClean="0"/>
          </a:p>
          <a:p>
            <a:pPr lvl="2"/>
            <a:endParaRPr lang="en-ZA" sz="1800" dirty="0"/>
          </a:p>
        </p:txBody>
      </p:sp>
    </p:spTree>
    <p:extLst>
      <p:ext uri="{BB962C8B-B14F-4D97-AF65-F5344CB8AC3E}">
        <p14:creationId xmlns:p14="http://schemas.microsoft.com/office/powerpoint/2010/main" xmlns="" val="149004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402336" y="443615"/>
            <a:ext cx="8360664"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a:solidFill>
                  <a:srgbClr val="FFFFFF"/>
                </a:solidFill>
                <a:cs typeface="Arial" pitchFamily="34" charset="0"/>
              </a:rPr>
              <a:t>Key </a:t>
            </a:r>
            <a:r>
              <a:rPr lang="en-ZA" sz="2800" b="1" dirty="0" smtClean="0">
                <a:solidFill>
                  <a:srgbClr val="FFFFFF"/>
                </a:solidFill>
                <a:cs typeface="Arial" pitchFamily="34" charset="0"/>
              </a:rPr>
              <a:t>proposals </a:t>
            </a:r>
            <a:r>
              <a:rPr lang="en-ZA" sz="2800" b="1" dirty="0">
                <a:solidFill>
                  <a:srgbClr val="FFFFFF"/>
                </a:solidFill>
                <a:cs typeface="Arial" pitchFamily="34" charset="0"/>
              </a:rPr>
              <a:t>of the NSDP</a:t>
            </a: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solidFill>
                  <a:srgbClr val="000000"/>
                </a:solidFill>
              </a:rPr>
              <a:pPr/>
              <a:t>13</a:t>
            </a:fld>
            <a:endParaRPr lang="en-US" b="1" dirty="0" smtClean="0">
              <a:solidFill>
                <a:srgbClr val="000000"/>
              </a:solidFill>
            </a:endParaRPr>
          </a:p>
        </p:txBody>
      </p:sp>
      <p:sp>
        <p:nvSpPr>
          <p:cNvPr id="8" name="Rectangle 3"/>
          <p:cNvSpPr txBox="1">
            <a:spLocks noChangeArrowheads="1"/>
          </p:cNvSpPr>
          <p:nvPr/>
        </p:nvSpPr>
        <p:spPr bwMode="auto">
          <a:xfrm>
            <a:off x="457200" y="1495330"/>
            <a:ext cx="8064500" cy="5134208"/>
          </a:xfrm>
          <a:prstGeom prst="rect">
            <a:avLst/>
          </a:prstGeom>
          <a:noFill/>
          <a:ln w="9525">
            <a:noFill/>
            <a:miter lim="800000"/>
            <a:headEnd/>
            <a:tailEnd/>
          </a:ln>
        </p:spPr>
        <p:txBody>
          <a:bodyPr/>
          <a:lstStyle/>
          <a:p>
            <a:pPr>
              <a:spcAft>
                <a:spcPts val="600"/>
              </a:spcAft>
            </a:pPr>
            <a:endParaRPr lang="en-ZA" sz="2400" dirty="0">
              <a:solidFill>
                <a:srgbClr val="000000"/>
              </a:solidFill>
            </a:endParaRPr>
          </a:p>
        </p:txBody>
      </p:sp>
      <p:sp>
        <p:nvSpPr>
          <p:cNvPr id="2" name="Content Placeholder 1"/>
          <p:cNvSpPr>
            <a:spLocks noGrp="1"/>
          </p:cNvSpPr>
          <p:nvPr>
            <p:ph idx="1"/>
          </p:nvPr>
        </p:nvSpPr>
        <p:spPr>
          <a:xfrm>
            <a:off x="414335" y="1147945"/>
            <a:ext cx="8229600" cy="4983163"/>
          </a:xfrm>
        </p:spPr>
        <p:txBody>
          <a:bodyPr/>
          <a:lstStyle/>
          <a:p>
            <a:pPr>
              <a:spcAft>
                <a:spcPts val="1000"/>
              </a:spcAft>
            </a:pPr>
            <a:r>
              <a:rPr lang="en-ZA" sz="2100" dirty="0" smtClean="0"/>
              <a:t>Public Service contribution and participation in Skills Development:</a:t>
            </a:r>
          </a:p>
          <a:p>
            <a:pPr marL="714375" lvl="1" indent="-357188">
              <a:spcAft>
                <a:spcPts val="1200"/>
              </a:spcAft>
              <a:buFont typeface="Courier New" panose="02070309020205020404" pitchFamily="49" charset="0"/>
              <a:buChar char="o"/>
            </a:pPr>
            <a:r>
              <a:rPr lang="en-ZA" sz="2100" dirty="0" smtClean="0"/>
              <a:t>A Task Team between the DHET, DOL, DPSA and National Treasury identified that public service is contributing to Skills Development across various system allocations;</a:t>
            </a:r>
          </a:p>
          <a:p>
            <a:pPr marL="714375" lvl="1" indent="-357188">
              <a:spcAft>
                <a:spcPts val="1200"/>
              </a:spcAft>
              <a:buFont typeface="Courier New" panose="02070309020205020404" pitchFamily="49" charset="0"/>
              <a:buChar char="o"/>
            </a:pPr>
            <a:r>
              <a:rPr lang="en-ZA" sz="2100" dirty="0" smtClean="0"/>
              <a:t>However the DPSA and National Treasury agreed that they need to ensure that the public service contribution to SETAs (that is the 30%) would be more effectively enhanced.</a:t>
            </a:r>
          </a:p>
          <a:p>
            <a:pPr marL="714375" lvl="1" indent="-357188">
              <a:spcAft>
                <a:spcPts val="1200"/>
              </a:spcAft>
              <a:buFont typeface="Courier New" panose="02070309020205020404" pitchFamily="49" charset="0"/>
              <a:buChar char="o"/>
            </a:pPr>
            <a:r>
              <a:rPr lang="en-ZA" sz="2100" dirty="0" smtClean="0"/>
              <a:t>The mechanisms identified to ensure the public service contribution to SETA will include the introduction of regulations to compel the collection, allocation and funding arrangements for public service.</a:t>
            </a:r>
          </a:p>
          <a:p>
            <a:pPr lvl="1"/>
            <a:endParaRPr lang="en-ZA" dirty="0" smtClean="0"/>
          </a:p>
          <a:p>
            <a:pPr lvl="1"/>
            <a:endParaRPr lang="en-ZA" dirty="0" smtClean="0"/>
          </a:p>
          <a:p>
            <a:pPr lvl="2"/>
            <a:endParaRPr lang="en-ZA" dirty="0"/>
          </a:p>
        </p:txBody>
      </p:sp>
    </p:spTree>
    <p:extLst>
      <p:ext uri="{BB962C8B-B14F-4D97-AF65-F5344CB8AC3E}">
        <p14:creationId xmlns:p14="http://schemas.microsoft.com/office/powerpoint/2010/main" xmlns="" val="2817087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381000" y="443615"/>
            <a:ext cx="8382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cs typeface="Arial" pitchFamily="34" charset="0"/>
              </a:rPr>
              <a:t>Key proposals of the NSDP</a:t>
            </a:r>
            <a:endParaRPr lang="en-ZA" sz="2800" b="1" dirty="0">
              <a:solidFill>
                <a:srgbClr val="FFFFFF"/>
              </a:solidFill>
              <a:cs typeface="Arial" pitchFamily="34" charset="0"/>
            </a:endParaRP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solidFill>
                  <a:srgbClr val="000000"/>
                </a:solidFill>
              </a:rPr>
              <a:pPr/>
              <a:t>14</a:t>
            </a:fld>
            <a:endParaRPr lang="en-US" b="1" dirty="0" smtClean="0">
              <a:solidFill>
                <a:srgbClr val="000000"/>
              </a:solidFill>
            </a:endParaRPr>
          </a:p>
        </p:txBody>
      </p:sp>
      <p:sp>
        <p:nvSpPr>
          <p:cNvPr id="8" name="Rectangle 3"/>
          <p:cNvSpPr txBox="1">
            <a:spLocks noChangeArrowheads="1"/>
          </p:cNvSpPr>
          <p:nvPr/>
        </p:nvSpPr>
        <p:spPr bwMode="auto">
          <a:xfrm>
            <a:off x="457200" y="1495330"/>
            <a:ext cx="8064500" cy="5134208"/>
          </a:xfrm>
          <a:prstGeom prst="rect">
            <a:avLst/>
          </a:prstGeom>
          <a:noFill/>
          <a:ln w="9525">
            <a:noFill/>
            <a:miter lim="800000"/>
            <a:headEnd/>
            <a:tailEnd/>
          </a:ln>
        </p:spPr>
        <p:txBody>
          <a:bodyPr/>
          <a:lstStyle/>
          <a:p>
            <a:pPr>
              <a:spcAft>
                <a:spcPts val="600"/>
              </a:spcAft>
            </a:pPr>
            <a:endParaRPr lang="en-ZA" sz="2400" dirty="0">
              <a:solidFill>
                <a:srgbClr val="000000"/>
              </a:solidFill>
            </a:endParaRPr>
          </a:p>
        </p:txBody>
      </p:sp>
      <p:sp>
        <p:nvSpPr>
          <p:cNvPr id="2" name="Content Placeholder 1"/>
          <p:cNvSpPr>
            <a:spLocks noGrp="1"/>
          </p:cNvSpPr>
          <p:nvPr>
            <p:ph idx="1"/>
          </p:nvPr>
        </p:nvSpPr>
        <p:spPr>
          <a:xfrm>
            <a:off x="433754" y="1049477"/>
            <a:ext cx="8229600" cy="5257800"/>
          </a:xfrm>
        </p:spPr>
        <p:txBody>
          <a:bodyPr/>
          <a:lstStyle/>
          <a:p>
            <a:pPr>
              <a:spcAft>
                <a:spcPts val="1200"/>
              </a:spcAft>
            </a:pPr>
            <a:r>
              <a:rPr lang="en-ZA" sz="2100" dirty="0" smtClean="0"/>
              <a:t>National Skills Authority vs National Skills Employment Council:</a:t>
            </a:r>
          </a:p>
          <a:p>
            <a:pPr marL="628650" lvl="1" indent="-271463">
              <a:spcAft>
                <a:spcPts val="1200"/>
              </a:spcAft>
              <a:buFont typeface="Courier New" panose="02070309020205020404" pitchFamily="49" charset="0"/>
              <a:buChar char="o"/>
            </a:pPr>
            <a:r>
              <a:rPr lang="en-ZA" sz="2100" dirty="0" smtClean="0"/>
              <a:t>Business and Labour proposed that a National Skills and Employment Council (NSEC) be established to steer the strategic policy and monitoring and evaluation of the Skills system – in other words the NSEC would determine all strategic priorities and thus the funding allocations. However a separate institution the National Skills Agency would administer and process payments.</a:t>
            </a:r>
          </a:p>
          <a:p>
            <a:pPr marL="628650" lvl="1" indent="-271463">
              <a:spcAft>
                <a:spcPts val="1200"/>
              </a:spcAft>
              <a:buFont typeface="Courier New" panose="02070309020205020404" pitchFamily="49" charset="0"/>
              <a:buChar char="o"/>
            </a:pPr>
            <a:r>
              <a:rPr lang="en-ZA" sz="2100" dirty="0" smtClean="0"/>
              <a:t>The Department is in the process of publishing the NSDP to further solicit input whilst committing to continue with the bi-laterals with social partners.</a:t>
            </a:r>
          </a:p>
          <a:p>
            <a:pPr lvl="2">
              <a:spcAft>
                <a:spcPts val="1200"/>
              </a:spcAft>
              <a:buFont typeface="Courier New" panose="02070309020205020404" pitchFamily="49" charset="0"/>
              <a:buChar char="o"/>
            </a:pPr>
            <a:endParaRPr lang="en-ZA" sz="2100" dirty="0" smtClean="0"/>
          </a:p>
          <a:p>
            <a:pPr lvl="1">
              <a:spcAft>
                <a:spcPts val="1200"/>
              </a:spcAft>
              <a:buFont typeface="Courier New" panose="02070309020205020404" pitchFamily="49" charset="0"/>
              <a:buChar char="o"/>
            </a:pPr>
            <a:endParaRPr lang="en-ZA" sz="2100" dirty="0" smtClean="0"/>
          </a:p>
          <a:p>
            <a:pPr lvl="1">
              <a:spcAft>
                <a:spcPts val="1200"/>
              </a:spcAft>
            </a:pPr>
            <a:endParaRPr lang="en-ZA" sz="2100" dirty="0" smtClean="0"/>
          </a:p>
          <a:p>
            <a:pPr lvl="2">
              <a:spcAft>
                <a:spcPts val="1200"/>
              </a:spcAft>
            </a:pPr>
            <a:endParaRPr lang="en-ZA" sz="2100" dirty="0"/>
          </a:p>
        </p:txBody>
      </p:sp>
    </p:spTree>
    <p:extLst>
      <p:ext uri="{BB962C8B-B14F-4D97-AF65-F5344CB8AC3E}">
        <p14:creationId xmlns:p14="http://schemas.microsoft.com/office/powerpoint/2010/main" xmlns="" val="2498488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87922" y="1981200"/>
            <a:ext cx="8991600" cy="3009904"/>
          </a:xfrm>
          <a:prstGeom prst="rect">
            <a:avLst/>
          </a:prstGeom>
        </p:spPr>
        <p:txBody>
          <a:bodyPr/>
          <a:lstStyle/>
          <a:p>
            <a:pPr lvl="0" algn="ctr">
              <a:spcAft>
                <a:spcPts val="1800"/>
              </a:spcAft>
            </a:pPr>
            <a:r>
              <a:rPr lang="en-ZA" sz="4800" dirty="0"/>
              <a:t>Steps taken to ensure private TVET colleges adhere to the payment of certification fees owed to </a:t>
            </a:r>
            <a:r>
              <a:rPr lang="en-ZA" sz="4800" dirty="0" smtClean="0"/>
              <a:t>Umalusi</a:t>
            </a:r>
            <a:endParaRPr lang="en-ZA" sz="4800" dirty="0"/>
          </a:p>
        </p:txBody>
      </p:sp>
    </p:spTree>
    <p:extLst>
      <p:ext uri="{BB962C8B-B14F-4D97-AF65-F5344CB8AC3E}">
        <p14:creationId xmlns:p14="http://schemas.microsoft.com/office/powerpoint/2010/main" xmlns="" val="2263839296"/>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381000" y="505170"/>
            <a:ext cx="8382000" cy="40011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r>
              <a:rPr lang="en-ZA" sz="2000" b="1" dirty="0"/>
              <a:t>Steps taken to ensure </a:t>
            </a:r>
            <a:r>
              <a:rPr lang="en-ZA" sz="2000" b="1" dirty="0" smtClean="0"/>
              <a:t>adherence by private </a:t>
            </a:r>
            <a:r>
              <a:rPr lang="en-ZA" sz="2000" b="1" dirty="0"/>
              <a:t>TVET colleges adhere</a:t>
            </a: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solidFill>
                  <a:srgbClr val="000000"/>
                </a:solidFill>
              </a:rPr>
              <a:pPr/>
              <a:t>16</a:t>
            </a:fld>
            <a:endParaRPr lang="en-US" b="1" dirty="0" smtClean="0">
              <a:solidFill>
                <a:srgbClr val="000000"/>
              </a:solidFill>
            </a:endParaRPr>
          </a:p>
        </p:txBody>
      </p:sp>
      <p:sp>
        <p:nvSpPr>
          <p:cNvPr id="8" name="Rectangle 3"/>
          <p:cNvSpPr txBox="1">
            <a:spLocks noChangeArrowheads="1"/>
          </p:cNvSpPr>
          <p:nvPr/>
        </p:nvSpPr>
        <p:spPr bwMode="auto">
          <a:xfrm>
            <a:off x="457200" y="1495330"/>
            <a:ext cx="8064500" cy="5134208"/>
          </a:xfrm>
          <a:prstGeom prst="rect">
            <a:avLst/>
          </a:prstGeom>
          <a:noFill/>
          <a:ln w="9525">
            <a:noFill/>
            <a:miter lim="800000"/>
            <a:headEnd/>
            <a:tailEnd/>
          </a:ln>
        </p:spPr>
        <p:txBody>
          <a:bodyPr/>
          <a:lstStyle/>
          <a:p>
            <a:pPr>
              <a:spcAft>
                <a:spcPts val="600"/>
              </a:spcAft>
            </a:pPr>
            <a:endParaRPr lang="en-ZA" sz="2400" dirty="0">
              <a:solidFill>
                <a:srgbClr val="000000"/>
              </a:solidFill>
            </a:endParaRPr>
          </a:p>
        </p:txBody>
      </p:sp>
      <p:sp>
        <p:nvSpPr>
          <p:cNvPr id="2" name="Content Placeholder 1"/>
          <p:cNvSpPr>
            <a:spLocks noGrp="1"/>
          </p:cNvSpPr>
          <p:nvPr>
            <p:ph idx="1"/>
          </p:nvPr>
        </p:nvSpPr>
        <p:spPr>
          <a:xfrm>
            <a:off x="433754" y="1049477"/>
            <a:ext cx="8229600" cy="5257800"/>
          </a:xfrm>
        </p:spPr>
        <p:txBody>
          <a:bodyPr/>
          <a:lstStyle/>
          <a:p>
            <a:pPr>
              <a:spcBef>
                <a:spcPts val="0"/>
              </a:spcBef>
              <a:spcAft>
                <a:spcPts val="1200"/>
              </a:spcAft>
            </a:pPr>
            <a:r>
              <a:rPr lang="en-ZA" sz="2000" dirty="0"/>
              <a:t>The </a:t>
            </a:r>
            <a:r>
              <a:rPr lang="en-ZA" sz="2000" dirty="0" smtClean="0"/>
              <a:t>DHET </a:t>
            </a:r>
            <a:r>
              <a:rPr lang="en-ZA" sz="2000" dirty="0"/>
              <a:t>has inherited  a backlog of NC(V) certificates from the Department of Education and </a:t>
            </a:r>
            <a:r>
              <a:rPr lang="en-ZA" sz="2000" dirty="0" smtClean="0"/>
              <a:t>DHET  has </a:t>
            </a:r>
            <a:r>
              <a:rPr lang="en-ZA" sz="2000" dirty="0"/>
              <a:t>worked in partnership with State Information Technology Agency (SITA) and the quality assurer Umalusi in a special project to clear outstanding </a:t>
            </a:r>
            <a:r>
              <a:rPr lang="en-ZA" sz="2000" dirty="0" smtClean="0"/>
              <a:t>NC(V</a:t>
            </a:r>
            <a:r>
              <a:rPr lang="en-ZA" sz="2000" dirty="0"/>
              <a:t>) certificates for Technical and Vocational Education and Training (TVET) Colleges going as far as 2007</a:t>
            </a:r>
            <a:r>
              <a:rPr lang="en-ZA" sz="2000" dirty="0" smtClean="0"/>
              <a:t>.</a:t>
            </a:r>
            <a:endParaRPr lang="en-ZA" sz="2000" dirty="0"/>
          </a:p>
          <a:p>
            <a:pPr>
              <a:spcBef>
                <a:spcPts val="0"/>
              </a:spcBef>
              <a:spcAft>
                <a:spcPts val="1200"/>
              </a:spcAft>
            </a:pPr>
            <a:r>
              <a:rPr lang="en-ZA" sz="2000" dirty="0"/>
              <a:t>As at September 2017 a total of  236 982 certificates have been processed and released to colleges on weekly basis. </a:t>
            </a:r>
          </a:p>
          <a:p>
            <a:pPr>
              <a:spcBef>
                <a:spcPts val="0"/>
              </a:spcBef>
              <a:spcAft>
                <a:spcPts val="1200"/>
              </a:spcAft>
            </a:pPr>
            <a:r>
              <a:rPr lang="en-ZA" sz="2000" dirty="0"/>
              <a:t>The backlogs for NC(V) certificates has been cleared and certificates of candidates are now released three months after the release of the results.</a:t>
            </a:r>
          </a:p>
          <a:p>
            <a:pPr>
              <a:spcBef>
                <a:spcPts val="0"/>
              </a:spcBef>
              <a:spcAft>
                <a:spcPts val="1200"/>
              </a:spcAft>
            </a:pPr>
            <a:r>
              <a:rPr lang="en-ZA" sz="2000" dirty="0" smtClean="0"/>
              <a:t>This </a:t>
            </a:r>
            <a:r>
              <a:rPr lang="en-ZA" sz="2000" dirty="0"/>
              <a:t>progress report was presented to the Portfolio Committee held on 05 October 2017.</a:t>
            </a:r>
          </a:p>
          <a:p>
            <a:pPr marL="0" lvl="1" indent="0">
              <a:spcAft>
                <a:spcPts val="1200"/>
              </a:spcAft>
              <a:buNone/>
            </a:pPr>
            <a:endParaRPr lang="en-ZA" sz="2100" dirty="0" smtClean="0"/>
          </a:p>
          <a:p>
            <a:pPr lvl="1">
              <a:spcAft>
                <a:spcPts val="1200"/>
              </a:spcAft>
            </a:pPr>
            <a:endParaRPr lang="en-ZA" sz="2100" dirty="0" smtClean="0"/>
          </a:p>
          <a:p>
            <a:pPr lvl="2">
              <a:spcAft>
                <a:spcPts val="1200"/>
              </a:spcAft>
            </a:pPr>
            <a:endParaRPr lang="en-ZA" sz="2100" dirty="0"/>
          </a:p>
        </p:txBody>
      </p:sp>
    </p:spTree>
    <p:extLst>
      <p:ext uri="{BB962C8B-B14F-4D97-AF65-F5344CB8AC3E}">
        <p14:creationId xmlns:p14="http://schemas.microsoft.com/office/powerpoint/2010/main" xmlns="" val="3716756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381000" y="505170"/>
            <a:ext cx="8382000" cy="40011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r>
              <a:rPr lang="en-ZA" sz="2000" b="1" dirty="0"/>
              <a:t>Steps taken to ensure </a:t>
            </a:r>
            <a:r>
              <a:rPr lang="en-ZA" sz="2000" b="1" dirty="0" smtClean="0"/>
              <a:t>adherence by private </a:t>
            </a:r>
            <a:r>
              <a:rPr lang="en-ZA" sz="2000" b="1" dirty="0"/>
              <a:t>TVET colleges adhere</a:t>
            </a: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solidFill>
                  <a:srgbClr val="000000"/>
                </a:solidFill>
              </a:rPr>
              <a:pPr/>
              <a:t>17</a:t>
            </a:fld>
            <a:endParaRPr lang="en-US" b="1" dirty="0" smtClean="0">
              <a:solidFill>
                <a:srgbClr val="000000"/>
              </a:solidFill>
            </a:endParaRPr>
          </a:p>
        </p:txBody>
      </p:sp>
      <p:sp>
        <p:nvSpPr>
          <p:cNvPr id="8" name="Rectangle 3"/>
          <p:cNvSpPr txBox="1">
            <a:spLocks noChangeArrowheads="1"/>
          </p:cNvSpPr>
          <p:nvPr/>
        </p:nvSpPr>
        <p:spPr bwMode="auto">
          <a:xfrm>
            <a:off x="457200" y="1495330"/>
            <a:ext cx="8064500" cy="5134208"/>
          </a:xfrm>
          <a:prstGeom prst="rect">
            <a:avLst/>
          </a:prstGeom>
          <a:noFill/>
          <a:ln w="9525">
            <a:noFill/>
            <a:miter lim="800000"/>
            <a:headEnd/>
            <a:tailEnd/>
          </a:ln>
        </p:spPr>
        <p:txBody>
          <a:bodyPr/>
          <a:lstStyle/>
          <a:p>
            <a:pPr>
              <a:spcAft>
                <a:spcPts val="600"/>
              </a:spcAft>
            </a:pPr>
            <a:endParaRPr lang="en-ZA" sz="2400" dirty="0">
              <a:solidFill>
                <a:srgbClr val="000000"/>
              </a:solidFill>
            </a:endParaRPr>
          </a:p>
        </p:txBody>
      </p:sp>
      <p:sp>
        <p:nvSpPr>
          <p:cNvPr id="2" name="Content Placeholder 1"/>
          <p:cNvSpPr>
            <a:spLocks noGrp="1"/>
          </p:cNvSpPr>
          <p:nvPr>
            <p:ph idx="1"/>
          </p:nvPr>
        </p:nvSpPr>
        <p:spPr>
          <a:xfrm>
            <a:off x="433754" y="1049477"/>
            <a:ext cx="8229600" cy="5257800"/>
          </a:xfrm>
        </p:spPr>
        <p:txBody>
          <a:bodyPr/>
          <a:lstStyle/>
          <a:p>
            <a:pPr>
              <a:spcBef>
                <a:spcPts val="0"/>
              </a:spcBef>
              <a:spcAft>
                <a:spcPts val="1200"/>
              </a:spcAft>
            </a:pPr>
            <a:r>
              <a:rPr lang="en-ZA" sz="2000" dirty="0"/>
              <a:t>As at 14 June 2017 there was 659  certificates belonging to </a:t>
            </a:r>
            <a:r>
              <a:rPr lang="en-ZA" sz="2000" dirty="0" smtClean="0"/>
              <a:t>private students </a:t>
            </a:r>
            <a:r>
              <a:rPr lang="en-ZA" sz="2000" dirty="0"/>
              <a:t>which were not created by Umalusi because students owed Umalusi and needed to pay first before their certificates could be created and released. The DHET consulted with Umalusi regarding this issue and it was agreed that certificates for these candidates will be created and released when students pay the outstanding fees to Umalusi. </a:t>
            </a:r>
          </a:p>
          <a:p>
            <a:pPr>
              <a:spcBef>
                <a:spcPts val="0"/>
              </a:spcBef>
              <a:spcAft>
                <a:spcPts val="1200"/>
              </a:spcAft>
            </a:pPr>
            <a:r>
              <a:rPr lang="en-ZA" sz="2000" dirty="0"/>
              <a:t>Umalusi has cleared the outstanding certificates on the  system and there is no longer outstanding certificates for these candidates and the record is kept by Umalusi in respect of those that received the certificates after paying.</a:t>
            </a:r>
          </a:p>
          <a:p>
            <a:pPr marL="0" lvl="1" indent="0">
              <a:spcAft>
                <a:spcPts val="1200"/>
              </a:spcAft>
              <a:buNone/>
            </a:pPr>
            <a:endParaRPr lang="en-ZA" sz="2100" dirty="0" smtClean="0"/>
          </a:p>
          <a:p>
            <a:pPr lvl="1">
              <a:spcAft>
                <a:spcPts val="1200"/>
              </a:spcAft>
            </a:pPr>
            <a:endParaRPr lang="en-ZA" sz="2100" dirty="0" smtClean="0"/>
          </a:p>
          <a:p>
            <a:pPr lvl="2">
              <a:spcAft>
                <a:spcPts val="1200"/>
              </a:spcAft>
            </a:pPr>
            <a:endParaRPr lang="en-ZA" sz="2100" dirty="0"/>
          </a:p>
        </p:txBody>
      </p:sp>
    </p:spTree>
    <p:extLst>
      <p:ext uri="{BB962C8B-B14F-4D97-AF65-F5344CB8AC3E}">
        <p14:creationId xmlns:p14="http://schemas.microsoft.com/office/powerpoint/2010/main" xmlns="" val="3483262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99645" y="1905000"/>
            <a:ext cx="8991600" cy="2933704"/>
          </a:xfrm>
          <a:prstGeom prst="rect">
            <a:avLst/>
          </a:prstGeom>
        </p:spPr>
        <p:txBody>
          <a:bodyPr/>
          <a:lstStyle/>
          <a:p>
            <a:pPr lvl="0" algn="ctr">
              <a:spcAft>
                <a:spcPts val="1800"/>
              </a:spcAft>
            </a:pPr>
            <a:r>
              <a:rPr lang="en-ZA" sz="4000" dirty="0"/>
              <a:t>Update on the bid adjudication process towards the appointment of service providers to construct the remaining TVET college campuses</a:t>
            </a:r>
          </a:p>
        </p:txBody>
      </p:sp>
    </p:spTree>
    <p:extLst>
      <p:ext uri="{BB962C8B-B14F-4D97-AF65-F5344CB8AC3E}">
        <p14:creationId xmlns:p14="http://schemas.microsoft.com/office/powerpoint/2010/main" xmlns="" val="420282435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298450" y="458689"/>
            <a:ext cx="8382000"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cs typeface="Arial" pitchFamily="34" charset="0"/>
              </a:rPr>
              <a:t>BID invitation</a:t>
            </a:r>
            <a:endParaRPr lang="en-ZA" sz="2800" b="1" dirty="0">
              <a:cs typeface="Arial" pitchFamily="34" charset="0"/>
            </a:endParaRPr>
          </a:p>
        </p:txBody>
      </p:sp>
      <p:sp>
        <p:nvSpPr>
          <p:cNvPr id="4100" name="Slide Number Placeholder 7"/>
          <p:cNvSpPr>
            <a:spLocks noGrp="1"/>
          </p:cNvSpPr>
          <p:nvPr>
            <p:ph type="sldNum" sz="quarter" idx="12"/>
          </p:nvPr>
        </p:nvSpPr>
        <p:spPr>
          <a:xfrm>
            <a:off x="6929438" y="6524625"/>
            <a:ext cx="2133600" cy="365125"/>
          </a:xfrm>
          <a:noFill/>
        </p:spPr>
        <p:txBody>
          <a:bodyPr/>
          <a:lstStyle/>
          <a:p>
            <a:fld id="{16848948-3F68-4A66-9589-ED0A81D67830}" type="slidenum">
              <a:rPr lang="en-US" b="1" smtClean="0"/>
              <a:pPr/>
              <a:t>19</a:t>
            </a:fld>
            <a:endParaRPr lang="en-US" b="1" dirty="0" smtClean="0"/>
          </a:p>
        </p:txBody>
      </p:sp>
      <p:sp>
        <p:nvSpPr>
          <p:cNvPr id="4101" name="Content Placeholder 2"/>
          <p:cNvSpPr txBox="1">
            <a:spLocks/>
          </p:cNvSpPr>
          <p:nvPr/>
        </p:nvSpPr>
        <p:spPr bwMode="auto">
          <a:xfrm>
            <a:off x="298450" y="1082675"/>
            <a:ext cx="8382000" cy="5410200"/>
          </a:xfrm>
          <a:prstGeom prst="rect">
            <a:avLst/>
          </a:prstGeom>
          <a:noFill/>
          <a:ln w="9525">
            <a:noFill/>
            <a:miter lim="800000"/>
            <a:headEnd/>
            <a:tailEnd/>
          </a:ln>
        </p:spPr>
        <p:txBody>
          <a:bodyPr/>
          <a:lstStyle/>
          <a:p>
            <a:pPr marL="796925" lvl="1" indent="-280988">
              <a:spcBef>
                <a:spcPts val="600"/>
              </a:spcBef>
            </a:pPr>
            <a:endParaRPr lang="en-US" sz="1600" dirty="0" smtClean="0"/>
          </a:p>
        </p:txBody>
      </p:sp>
      <p:sp>
        <p:nvSpPr>
          <p:cNvPr id="6" name="Rectangle 5"/>
          <p:cNvSpPr/>
          <p:nvPr/>
        </p:nvSpPr>
        <p:spPr>
          <a:xfrm>
            <a:off x="457200" y="1143000"/>
            <a:ext cx="8064500" cy="3963393"/>
          </a:xfrm>
          <a:prstGeom prst="rect">
            <a:avLst/>
          </a:prstGeom>
        </p:spPr>
        <p:txBody>
          <a:bodyPr wrap="square">
            <a:spAutoFit/>
          </a:bodyPr>
          <a:lstStyle/>
          <a:p>
            <a:pPr marL="342900" indent="-342900">
              <a:lnSpc>
                <a:spcPct val="150000"/>
              </a:lnSpc>
              <a:spcAft>
                <a:spcPts val="1200"/>
              </a:spcAft>
              <a:buFont typeface="Arial" panose="020B0604020202020204" pitchFamily="34" charset="0"/>
              <a:buChar char="•"/>
            </a:pPr>
            <a:r>
              <a:rPr lang="en-GB" sz="2400" b="1" dirty="0" smtClean="0"/>
              <a:t>Date advertised</a:t>
            </a:r>
            <a:r>
              <a:rPr lang="en-GB" sz="2400" dirty="0" smtClean="0"/>
              <a:t>: 03 </a:t>
            </a:r>
            <a:r>
              <a:rPr lang="en-GB" sz="2400" dirty="0"/>
              <a:t>May </a:t>
            </a:r>
            <a:r>
              <a:rPr lang="en-GB" sz="2400" dirty="0" smtClean="0"/>
              <a:t>2016</a:t>
            </a:r>
            <a:endParaRPr lang="en-US" sz="2400" dirty="0" smtClean="0"/>
          </a:p>
          <a:p>
            <a:pPr marL="342900" lvl="0" indent="-342900">
              <a:lnSpc>
                <a:spcPct val="150000"/>
              </a:lnSpc>
              <a:spcAft>
                <a:spcPts val="1200"/>
              </a:spcAft>
              <a:buFont typeface="Arial" panose="020B0604020202020204" pitchFamily="34" charset="0"/>
              <a:buChar char="•"/>
            </a:pPr>
            <a:r>
              <a:rPr lang="en-GB" sz="2400" b="1" dirty="0" smtClean="0"/>
              <a:t>Media</a:t>
            </a:r>
            <a:r>
              <a:rPr lang="en-GB" sz="2400" dirty="0" smtClean="0"/>
              <a:t>: Tender </a:t>
            </a:r>
            <a:r>
              <a:rPr lang="en-GB" sz="2400" dirty="0"/>
              <a:t>Bulletin, CIDB, DHET </a:t>
            </a:r>
            <a:r>
              <a:rPr lang="en-GB" sz="2400" dirty="0" smtClean="0"/>
              <a:t>website</a:t>
            </a:r>
            <a:endParaRPr lang="en-US" sz="2400" dirty="0" smtClean="0"/>
          </a:p>
          <a:p>
            <a:pPr marL="342900" lvl="0" indent="-342900">
              <a:lnSpc>
                <a:spcPct val="150000"/>
              </a:lnSpc>
              <a:spcAft>
                <a:spcPts val="1200"/>
              </a:spcAft>
              <a:buFont typeface="Arial" panose="020B0604020202020204" pitchFamily="34" charset="0"/>
              <a:buChar char="•"/>
            </a:pPr>
            <a:r>
              <a:rPr lang="en-GB" sz="2400" b="1" dirty="0" smtClean="0"/>
              <a:t>Compulsory Site Briefing Sessions</a:t>
            </a:r>
            <a:r>
              <a:rPr lang="en-GB" sz="2400" dirty="0" smtClean="0"/>
              <a:t>: 18 </a:t>
            </a:r>
            <a:r>
              <a:rPr lang="en-GB" sz="2400" dirty="0"/>
              <a:t>May 2016 and 03 June 2016</a:t>
            </a:r>
            <a:endParaRPr lang="en-US" sz="2400" dirty="0"/>
          </a:p>
          <a:p>
            <a:pPr marL="342900" lvl="0" indent="-342900">
              <a:lnSpc>
                <a:spcPct val="150000"/>
              </a:lnSpc>
              <a:spcAft>
                <a:spcPts val="1200"/>
              </a:spcAft>
              <a:buFont typeface="Arial" panose="020B0604020202020204" pitchFamily="34" charset="0"/>
              <a:buChar char="•"/>
            </a:pPr>
            <a:r>
              <a:rPr lang="en-GB" sz="2400" b="1" dirty="0"/>
              <a:t>Closing Date </a:t>
            </a:r>
            <a:r>
              <a:rPr lang="en-GB" sz="2400" b="1" dirty="0" smtClean="0"/>
              <a:t>and </a:t>
            </a:r>
            <a:r>
              <a:rPr lang="en-GB" sz="2400" b="1" dirty="0"/>
              <a:t>Time</a:t>
            </a:r>
            <a:r>
              <a:rPr lang="en-GB" sz="2400" dirty="0"/>
              <a:t>: </a:t>
            </a:r>
            <a:r>
              <a:rPr lang="en-GB" sz="2400" dirty="0" smtClean="0"/>
              <a:t>17 </a:t>
            </a:r>
            <a:r>
              <a:rPr lang="en-GB" sz="2400" dirty="0"/>
              <a:t>June 2016, 11h00</a:t>
            </a:r>
            <a:endParaRPr lang="en-US" sz="2400" dirty="0"/>
          </a:p>
          <a:p>
            <a:pPr marL="342900" lvl="0" indent="-342900">
              <a:lnSpc>
                <a:spcPct val="150000"/>
              </a:lnSpc>
              <a:spcAft>
                <a:spcPts val="1200"/>
              </a:spcAft>
              <a:buFont typeface="Arial" panose="020B0604020202020204" pitchFamily="34" charset="0"/>
              <a:buChar char="•"/>
            </a:pPr>
            <a:r>
              <a:rPr lang="en-GB" sz="2400" b="1" dirty="0"/>
              <a:t>Number of bids received on time</a:t>
            </a:r>
            <a:r>
              <a:rPr lang="en-GB" sz="2400" dirty="0"/>
              <a:t>: </a:t>
            </a:r>
            <a:r>
              <a:rPr lang="en-GB" sz="2400" dirty="0" smtClean="0"/>
              <a:t>389</a:t>
            </a:r>
            <a:endParaRPr lang="en-US" sz="2400" dirty="0"/>
          </a:p>
        </p:txBody>
      </p:sp>
    </p:spTree>
    <p:extLst>
      <p:ext uri="{BB962C8B-B14F-4D97-AF65-F5344CB8AC3E}">
        <p14:creationId xmlns:p14="http://schemas.microsoft.com/office/powerpoint/2010/main" xmlns="" val="1724973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316566" y="414697"/>
            <a:ext cx="8446434" cy="523220"/>
          </a:xfrm>
          <a:prstGeom prst="rect">
            <a:avLst/>
          </a:prstGeom>
          <a:solidFill>
            <a:srgbClr val="339933"/>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Presentation Outline</a:t>
            </a:r>
            <a:endParaRPr lang="en-ZA" sz="2800" b="1" dirty="0">
              <a:cs typeface="Arial" pitchFamily="34" charset="0"/>
            </a:endParaRPr>
          </a:p>
        </p:txBody>
      </p:sp>
      <p:sp>
        <p:nvSpPr>
          <p:cNvPr id="3077" name="TextBox 7"/>
          <p:cNvSpPr txBox="1">
            <a:spLocks noChangeArrowheads="1"/>
          </p:cNvSpPr>
          <p:nvPr/>
        </p:nvSpPr>
        <p:spPr bwMode="auto">
          <a:xfrm>
            <a:off x="457200" y="1156151"/>
            <a:ext cx="8229600"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lvl="0" indent="0">
              <a:spcAft>
                <a:spcPts val="1800"/>
              </a:spcAft>
            </a:pPr>
            <a:r>
              <a:rPr lang="en-ZA" sz="2200" dirty="0"/>
              <a:t>Briefing by the Department of Higher Education and Training </a:t>
            </a:r>
            <a:r>
              <a:rPr lang="en-ZA" sz="2200" dirty="0" smtClean="0"/>
              <a:t>on:</a:t>
            </a:r>
          </a:p>
          <a:p>
            <a:pPr marL="342900" lvl="0" indent="-342900">
              <a:spcAft>
                <a:spcPts val="1800"/>
              </a:spcAft>
              <a:buFont typeface="Arial" panose="020B0604020202020204" pitchFamily="34" charset="0"/>
              <a:buChar char="•"/>
            </a:pPr>
            <a:r>
              <a:rPr lang="en-ZA" sz="2200" dirty="0" smtClean="0"/>
              <a:t>Progress </a:t>
            </a:r>
            <a:r>
              <a:rPr lang="en-ZA" sz="2200" dirty="0"/>
              <a:t>in the finalisation of the new SETA landscape; </a:t>
            </a:r>
            <a:endParaRPr lang="en-ZA" sz="2200" dirty="0" smtClean="0"/>
          </a:p>
          <a:p>
            <a:pPr marL="342900" lvl="0" indent="-342900">
              <a:spcAft>
                <a:spcPts val="1800"/>
              </a:spcAft>
              <a:buFont typeface="Arial" panose="020B0604020202020204" pitchFamily="34" charset="0"/>
              <a:buChar char="•"/>
            </a:pPr>
            <a:r>
              <a:rPr lang="en-ZA" sz="2200" dirty="0" smtClean="0"/>
              <a:t>Steps </a:t>
            </a:r>
            <a:r>
              <a:rPr lang="en-ZA" sz="2200" dirty="0"/>
              <a:t>taken to ensure private TVET colleges adhere to the payment of certification fees owed to Umalusi; </a:t>
            </a:r>
            <a:endParaRPr lang="en-ZA" sz="2200" dirty="0" smtClean="0"/>
          </a:p>
          <a:p>
            <a:pPr marL="342900" lvl="0" indent="-342900">
              <a:spcAft>
                <a:spcPts val="1800"/>
              </a:spcAft>
              <a:buFont typeface="Arial" panose="020B0604020202020204" pitchFamily="34" charset="0"/>
              <a:buChar char="•"/>
            </a:pPr>
            <a:r>
              <a:rPr lang="en-ZA" sz="2200" dirty="0" smtClean="0"/>
              <a:t>Update </a:t>
            </a:r>
            <a:r>
              <a:rPr lang="en-ZA" sz="2200" dirty="0"/>
              <a:t>on the bid adjudication process towards the appointment of service providers to construct the remaining TVET college </a:t>
            </a:r>
            <a:r>
              <a:rPr lang="en-ZA" sz="2200" dirty="0" smtClean="0"/>
              <a:t>campuses; and </a:t>
            </a:r>
          </a:p>
          <a:p>
            <a:pPr marL="342900" lvl="0" indent="-342900">
              <a:spcAft>
                <a:spcPts val="1800"/>
              </a:spcAft>
              <a:buFont typeface="Arial" panose="020B0604020202020204" pitchFamily="34" charset="0"/>
              <a:buChar char="•"/>
            </a:pPr>
            <a:r>
              <a:rPr lang="en-ZA" sz="2200" dirty="0" smtClean="0"/>
              <a:t>Response </a:t>
            </a:r>
            <a:r>
              <a:rPr lang="en-ZA" sz="2200" dirty="0"/>
              <a:t>to the Committee’s recommendations on the meeting with UniZulu, MUT, WSU, NSFAS, CPUT and Intellimali. </a:t>
            </a:r>
            <a:endParaRPr lang="en-US" altLang="en-US" sz="2200" dirty="0" smtClean="0">
              <a:cs typeface="Arial" charset="0"/>
            </a:endParaRPr>
          </a:p>
        </p:txBody>
      </p:sp>
      <p:sp>
        <p:nvSpPr>
          <p:cNvPr id="6" name="Slide Number Placeholder 1"/>
          <p:cNvSpPr>
            <a:spLocks noGrp="1"/>
          </p:cNvSpPr>
          <p:nvPr>
            <p:ph type="sldNum" sz="quarter" idx="12"/>
          </p:nvPr>
        </p:nvSpPr>
        <p:spPr>
          <a:xfrm>
            <a:off x="6975475" y="6553200"/>
            <a:ext cx="2133600" cy="4762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b="1" dirty="0" smtClean="0"/>
              <a:t>2</a:t>
            </a:r>
            <a:endParaRPr lang="en-US" altLang="en-US" sz="1400" b="1" dirty="0"/>
          </a:p>
        </p:txBody>
      </p:sp>
    </p:spTree>
    <p:extLst>
      <p:ext uri="{BB962C8B-B14F-4D97-AF65-F5344CB8AC3E}">
        <p14:creationId xmlns:p14="http://schemas.microsoft.com/office/powerpoint/2010/main" xmlns="" val="3033842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533400" y="426423"/>
            <a:ext cx="8064500"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sz="2800" b="1" dirty="0" smtClean="0">
                <a:cs typeface="Arial" pitchFamily="34" charset="0"/>
              </a:rPr>
              <a:t>TVET SITES</a:t>
            </a:r>
            <a:endParaRPr lang="en-ZA" sz="2800" b="1" dirty="0">
              <a:cs typeface="Arial" pitchFamily="34" charset="0"/>
            </a:endParaRPr>
          </a:p>
        </p:txBody>
      </p:sp>
      <p:sp>
        <p:nvSpPr>
          <p:cNvPr id="4100" name="Slide Number Placeholder 7"/>
          <p:cNvSpPr>
            <a:spLocks noGrp="1"/>
          </p:cNvSpPr>
          <p:nvPr>
            <p:ph type="sldNum" sz="quarter" idx="12"/>
          </p:nvPr>
        </p:nvSpPr>
        <p:spPr>
          <a:xfrm>
            <a:off x="6929438" y="6524625"/>
            <a:ext cx="2133600" cy="365125"/>
          </a:xfrm>
          <a:noFill/>
        </p:spPr>
        <p:txBody>
          <a:bodyPr/>
          <a:lstStyle/>
          <a:p>
            <a:fld id="{16848948-3F68-4A66-9589-ED0A81D67830}" type="slidenum">
              <a:rPr lang="en-US" b="1" smtClean="0"/>
              <a:pPr/>
              <a:t>20</a:t>
            </a:fld>
            <a:endParaRPr lang="en-US" b="1" dirty="0" smtClean="0"/>
          </a:p>
        </p:txBody>
      </p:sp>
      <p:sp>
        <p:nvSpPr>
          <p:cNvPr id="6" name="Rectangle 5"/>
          <p:cNvSpPr/>
          <p:nvPr/>
        </p:nvSpPr>
        <p:spPr>
          <a:xfrm>
            <a:off x="152400" y="152400"/>
            <a:ext cx="8305800" cy="7340471"/>
          </a:xfrm>
          <a:prstGeom prst="rect">
            <a:avLst/>
          </a:prstGeom>
        </p:spPr>
        <p:txBody>
          <a:bodyPr wrap="square" lIns="365760">
            <a:spAutoFit/>
          </a:bodyPr>
          <a:lstStyle/>
          <a:p>
            <a:pPr>
              <a:lnSpc>
                <a:spcPct val="150000"/>
              </a:lnSpc>
            </a:pPr>
            <a:r>
              <a:rPr lang="en-GB" b="1" dirty="0"/>
              <a:t>  </a:t>
            </a:r>
            <a:endParaRPr lang="en-US" sz="1400" dirty="0" smtClean="0"/>
          </a:p>
          <a:p>
            <a:pPr lvl="1">
              <a:lnSpc>
                <a:spcPct val="150000"/>
              </a:lnSpc>
            </a:pPr>
            <a:endParaRPr lang="en-GB" dirty="0" smtClean="0"/>
          </a:p>
          <a:p>
            <a:pPr marL="352425" lvl="1" indent="-352425">
              <a:lnSpc>
                <a:spcPct val="150000"/>
              </a:lnSpc>
              <a:buFont typeface="+mj-lt"/>
              <a:buAutoNum type="arabicPeriod"/>
            </a:pPr>
            <a:r>
              <a:rPr lang="en-GB" sz="1600" dirty="0" smtClean="0"/>
              <a:t>Graaff – Reinet (Construction)</a:t>
            </a:r>
            <a:endParaRPr lang="en-US" sz="1600" dirty="0" smtClean="0"/>
          </a:p>
          <a:p>
            <a:pPr marL="352425" lvl="1" indent="-352425">
              <a:lnSpc>
                <a:spcPct val="150000"/>
              </a:lnSpc>
              <a:buFont typeface="+mj-lt"/>
              <a:buAutoNum type="arabicPeriod"/>
            </a:pPr>
            <a:r>
              <a:rPr lang="en-GB" sz="1600" dirty="0" smtClean="0"/>
              <a:t>Ngqungqushe </a:t>
            </a:r>
            <a:r>
              <a:rPr lang="en-GB" sz="1600" dirty="0"/>
              <a:t>(Construction)</a:t>
            </a:r>
            <a:endParaRPr lang="en-US" sz="1600" dirty="0"/>
          </a:p>
          <a:p>
            <a:pPr marL="352425" lvl="1" indent="-352425">
              <a:lnSpc>
                <a:spcPct val="150000"/>
              </a:lnSpc>
              <a:buFont typeface="+mj-lt"/>
              <a:buAutoNum type="arabicPeriod"/>
            </a:pPr>
            <a:r>
              <a:rPr lang="en-GB" sz="1600" dirty="0" smtClean="0"/>
              <a:t>Sterkspruit </a:t>
            </a:r>
            <a:r>
              <a:rPr lang="en-GB" sz="1600" dirty="0"/>
              <a:t>(Construction)</a:t>
            </a:r>
            <a:endParaRPr lang="en-US" sz="1600" dirty="0"/>
          </a:p>
          <a:p>
            <a:pPr marL="352425" lvl="1" indent="-352425">
              <a:lnSpc>
                <a:spcPct val="150000"/>
              </a:lnSpc>
              <a:buFont typeface="+mj-lt"/>
              <a:buAutoNum type="arabicPeriod"/>
            </a:pPr>
            <a:r>
              <a:rPr lang="en-GB" sz="1600" dirty="0" smtClean="0"/>
              <a:t>Aliwal </a:t>
            </a:r>
            <a:r>
              <a:rPr lang="en-GB" sz="1600" dirty="0"/>
              <a:t>North (Construction)</a:t>
            </a:r>
            <a:endParaRPr lang="en-US" sz="1600" dirty="0"/>
          </a:p>
          <a:p>
            <a:pPr marL="352425" lvl="1" indent="-352425">
              <a:lnSpc>
                <a:spcPct val="150000"/>
              </a:lnSpc>
              <a:buFont typeface="+mj-lt"/>
              <a:buAutoNum type="arabicPeriod"/>
            </a:pPr>
            <a:r>
              <a:rPr lang="en-GB" sz="1600" dirty="0" smtClean="0"/>
              <a:t>Giyani </a:t>
            </a:r>
            <a:r>
              <a:rPr lang="en-GB" sz="1600" dirty="0"/>
              <a:t>(Construction)</a:t>
            </a:r>
            <a:endParaRPr lang="en-US" sz="1600" dirty="0"/>
          </a:p>
          <a:p>
            <a:pPr marL="352425" lvl="1" indent="-352425">
              <a:lnSpc>
                <a:spcPct val="150000"/>
              </a:lnSpc>
              <a:buFont typeface="+mj-lt"/>
              <a:buAutoNum type="arabicPeriod"/>
            </a:pPr>
            <a:r>
              <a:rPr lang="en-GB" sz="1600" dirty="0" smtClean="0"/>
              <a:t>Balfour </a:t>
            </a:r>
            <a:r>
              <a:rPr lang="en-GB" sz="1600" dirty="0"/>
              <a:t>(Construction)</a:t>
            </a:r>
            <a:endParaRPr lang="en-US" sz="1600" dirty="0"/>
          </a:p>
          <a:p>
            <a:pPr marL="352425" lvl="1" indent="-352425">
              <a:lnSpc>
                <a:spcPct val="150000"/>
              </a:lnSpc>
              <a:buFont typeface="+mj-lt"/>
              <a:buAutoNum type="arabicPeriod"/>
            </a:pPr>
            <a:r>
              <a:rPr lang="en-GB" sz="1600" dirty="0" smtClean="0"/>
              <a:t>Msinga </a:t>
            </a:r>
            <a:r>
              <a:rPr lang="en-GB" sz="1600" dirty="0"/>
              <a:t>(Construction)</a:t>
            </a:r>
            <a:endParaRPr lang="en-US" sz="1600" dirty="0"/>
          </a:p>
          <a:p>
            <a:pPr marL="352425" lvl="1" indent="-352425">
              <a:lnSpc>
                <a:spcPct val="150000"/>
              </a:lnSpc>
              <a:buFont typeface="+mj-lt"/>
              <a:buAutoNum type="arabicPeriod"/>
            </a:pPr>
            <a:r>
              <a:rPr lang="en-GB" sz="1600" dirty="0" smtClean="0"/>
              <a:t>Umzimkhulu </a:t>
            </a:r>
            <a:r>
              <a:rPr lang="en-GB" sz="1600" dirty="0"/>
              <a:t>(Construction)</a:t>
            </a:r>
            <a:endParaRPr lang="en-US" sz="1600" dirty="0"/>
          </a:p>
          <a:p>
            <a:pPr marL="352425" lvl="1" indent="-352425">
              <a:lnSpc>
                <a:spcPct val="150000"/>
              </a:lnSpc>
              <a:buFont typeface="+mj-lt"/>
              <a:buAutoNum type="arabicPeriod"/>
            </a:pPr>
            <a:r>
              <a:rPr lang="en-GB" sz="1600" dirty="0" smtClean="0"/>
              <a:t>Nkandla </a:t>
            </a:r>
            <a:r>
              <a:rPr lang="en-GB" sz="1600" dirty="0"/>
              <a:t>B (Construction)</a:t>
            </a:r>
            <a:endParaRPr lang="en-US" sz="1600" dirty="0"/>
          </a:p>
          <a:p>
            <a:pPr marL="352425" lvl="1" indent="-352425">
              <a:lnSpc>
                <a:spcPct val="150000"/>
              </a:lnSpc>
              <a:buFont typeface="+mj-lt"/>
              <a:buAutoNum type="arabicPeriod"/>
            </a:pPr>
            <a:r>
              <a:rPr lang="en-GB" sz="1600" dirty="0"/>
              <a:t>Greytown (Construction)</a:t>
            </a:r>
            <a:endParaRPr lang="en-US" sz="1600" dirty="0"/>
          </a:p>
          <a:p>
            <a:pPr marL="352425" lvl="1" indent="-352425">
              <a:lnSpc>
                <a:spcPct val="150000"/>
              </a:lnSpc>
              <a:buFont typeface="+mj-lt"/>
              <a:buAutoNum type="arabicPeriod"/>
            </a:pPr>
            <a:r>
              <a:rPr lang="en-GB" sz="1600" dirty="0"/>
              <a:t>KwaGqikazi (Refurbishment)</a:t>
            </a:r>
            <a:endParaRPr lang="en-US" sz="1600" dirty="0"/>
          </a:p>
          <a:p>
            <a:pPr marL="352425" lvl="1" indent="-352425">
              <a:lnSpc>
                <a:spcPct val="150000"/>
              </a:lnSpc>
              <a:buFont typeface="+mj-lt"/>
              <a:buAutoNum type="arabicPeriod"/>
            </a:pPr>
            <a:r>
              <a:rPr lang="en-GB" sz="1600" dirty="0"/>
              <a:t>Nongoma (Refurbishment)</a:t>
            </a:r>
            <a:endParaRPr lang="en-US" sz="1600" dirty="0"/>
          </a:p>
          <a:p>
            <a:pPr marL="352425" lvl="1" indent="-352425">
              <a:lnSpc>
                <a:spcPct val="150000"/>
              </a:lnSpc>
              <a:buFont typeface="+mj-lt"/>
              <a:buAutoNum type="arabicPeriod"/>
            </a:pPr>
            <a:r>
              <a:rPr lang="en-GB" sz="1600" dirty="0"/>
              <a:t>Vryheid (Refurbishment)</a:t>
            </a:r>
            <a:endParaRPr lang="en-US" sz="1600" dirty="0"/>
          </a:p>
          <a:p>
            <a:pPr marL="236538" indent="-236538">
              <a:lnSpc>
                <a:spcPct val="150000"/>
              </a:lnSpc>
              <a:buFont typeface="Arial" pitchFamily="34" charset="0"/>
              <a:buChar char="•"/>
              <a:defRPr/>
            </a:pPr>
            <a:endParaRPr lang="en-US" dirty="0">
              <a:cs typeface="Arial" pitchFamily="34" charset="0"/>
            </a:endParaRPr>
          </a:p>
          <a:p>
            <a:pPr marL="236538" indent="-236538">
              <a:lnSpc>
                <a:spcPct val="150000"/>
              </a:lnSpc>
              <a:buFont typeface="Arial" pitchFamily="34" charset="0"/>
              <a:buChar char="•"/>
            </a:pPr>
            <a:endParaRPr lang="en-US" sz="2000" dirty="0" smtClean="0"/>
          </a:p>
          <a:p>
            <a:pPr marL="236538" indent="-236538">
              <a:lnSpc>
                <a:spcPct val="150000"/>
              </a:lnSpc>
              <a:buFont typeface="Arial" pitchFamily="34" charset="0"/>
              <a:buChar char="•"/>
            </a:pPr>
            <a:endParaRPr lang="en-US" sz="2000" dirty="0" smtClean="0"/>
          </a:p>
        </p:txBody>
      </p:sp>
    </p:spTree>
    <p:extLst>
      <p:ext uri="{BB962C8B-B14F-4D97-AF65-F5344CB8AC3E}">
        <p14:creationId xmlns:p14="http://schemas.microsoft.com/office/powerpoint/2010/main" xmlns="" val="2415387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533400" y="565666"/>
            <a:ext cx="80645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sz="2400" b="1" dirty="0" smtClean="0">
                <a:cs typeface="Arial" pitchFamily="34" charset="0"/>
              </a:rPr>
              <a:t>NUMBER OF RESPONSIVE BIDS RECEIVED PER SITE</a:t>
            </a:r>
            <a:endParaRPr lang="en-ZA" sz="2400" b="1" dirty="0">
              <a:cs typeface="Arial" pitchFamily="34" charset="0"/>
            </a:endParaRPr>
          </a:p>
        </p:txBody>
      </p:sp>
      <p:sp>
        <p:nvSpPr>
          <p:cNvPr id="4100" name="Slide Number Placeholder 7"/>
          <p:cNvSpPr>
            <a:spLocks noGrp="1"/>
          </p:cNvSpPr>
          <p:nvPr>
            <p:ph type="sldNum" sz="quarter" idx="12"/>
          </p:nvPr>
        </p:nvSpPr>
        <p:spPr>
          <a:xfrm>
            <a:off x="6929438" y="6524625"/>
            <a:ext cx="2133600" cy="365125"/>
          </a:xfrm>
          <a:noFill/>
        </p:spPr>
        <p:txBody>
          <a:bodyPr/>
          <a:lstStyle/>
          <a:p>
            <a:fld id="{16848948-3F68-4A66-9589-ED0A81D67830}" type="slidenum">
              <a:rPr lang="en-US" b="1" smtClean="0">
                <a:latin typeface="+mn-lt"/>
              </a:rPr>
              <a:pPr/>
              <a:t>21</a:t>
            </a:fld>
            <a:endParaRPr lang="en-US" b="1" dirty="0" smtClean="0">
              <a:latin typeface="+mn-lt"/>
            </a:endParaRPr>
          </a:p>
        </p:txBody>
      </p:sp>
      <p:sp>
        <p:nvSpPr>
          <p:cNvPr id="4101" name="Content Placeholder 2"/>
          <p:cNvSpPr txBox="1">
            <a:spLocks/>
          </p:cNvSpPr>
          <p:nvPr/>
        </p:nvSpPr>
        <p:spPr bwMode="auto">
          <a:xfrm>
            <a:off x="304800" y="914400"/>
            <a:ext cx="8305800" cy="5410200"/>
          </a:xfrm>
          <a:prstGeom prst="rect">
            <a:avLst/>
          </a:prstGeom>
          <a:noFill/>
          <a:ln w="9525">
            <a:noFill/>
            <a:miter lim="800000"/>
            <a:headEnd/>
            <a:tailEnd/>
          </a:ln>
        </p:spPr>
        <p:txBody>
          <a:bodyPr/>
          <a:lstStyle/>
          <a:p>
            <a:endParaRPr lang="en-US" sz="2000" dirty="0">
              <a:latin typeface="+mn-lt"/>
            </a:endParaRPr>
          </a:p>
        </p:txBody>
      </p:sp>
      <p:sp>
        <p:nvSpPr>
          <p:cNvPr id="6" name="Rectangle 5"/>
          <p:cNvSpPr/>
          <p:nvPr/>
        </p:nvSpPr>
        <p:spPr>
          <a:xfrm>
            <a:off x="533400" y="1351152"/>
            <a:ext cx="8001000" cy="400110"/>
          </a:xfrm>
          <a:prstGeom prst="rect">
            <a:avLst/>
          </a:prstGeom>
        </p:spPr>
        <p:txBody>
          <a:bodyPr wrap="square">
            <a:spAutoFit/>
          </a:bodyPr>
          <a:lstStyle/>
          <a:p>
            <a:pPr marL="236538" indent="-236538" algn="just">
              <a:spcBef>
                <a:spcPts val="600"/>
              </a:spcBef>
              <a:buFont typeface="Arial" pitchFamily="34" charset="0"/>
              <a:buChar char="•"/>
            </a:pPr>
            <a:endParaRPr lang="en-US" sz="2000" dirty="0">
              <a:latin typeface="+mn-lt"/>
            </a:endParaRPr>
          </a:p>
        </p:txBody>
      </p:sp>
      <p:graphicFrame>
        <p:nvGraphicFramePr>
          <p:cNvPr id="2" name="Table 1"/>
          <p:cNvGraphicFramePr>
            <a:graphicFrameLocks noGrp="1"/>
          </p:cNvGraphicFramePr>
          <p:nvPr>
            <p:extLst/>
          </p:nvPr>
        </p:nvGraphicFramePr>
        <p:xfrm>
          <a:off x="502920" y="1304922"/>
          <a:ext cx="8031480" cy="5019678"/>
        </p:xfrm>
        <a:graphic>
          <a:graphicData uri="http://schemas.openxmlformats.org/drawingml/2006/table">
            <a:tbl>
              <a:tblPr firstRow="1" firstCol="1" bandRow="1">
                <a:tableStyleId>{69CF1AB2-1976-4502-BF36-3FF5EA218861}</a:tableStyleId>
              </a:tblPr>
              <a:tblGrid>
                <a:gridCol w="2438400">
                  <a:extLst>
                    <a:ext uri="{9D8B030D-6E8A-4147-A177-3AD203B41FA5}">
                      <a16:colId xmlns:a16="http://schemas.microsoft.com/office/drawing/2014/main" xmlns="" val="20000"/>
                    </a:ext>
                  </a:extLst>
                </a:gridCol>
                <a:gridCol w="1859280">
                  <a:extLst>
                    <a:ext uri="{9D8B030D-6E8A-4147-A177-3AD203B41FA5}">
                      <a16:colId xmlns:a16="http://schemas.microsoft.com/office/drawing/2014/main" xmlns="" val="20001"/>
                    </a:ext>
                  </a:extLst>
                </a:gridCol>
                <a:gridCol w="1828800">
                  <a:extLst>
                    <a:ext uri="{9D8B030D-6E8A-4147-A177-3AD203B41FA5}">
                      <a16:colId xmlns:a16="http://schemas.microsoft.com/office/drawing/2014/main" xmlns="" val="20002"/>
                    </a:ext>
                  </a:extLst>
                </a:gridCol>
                <a:gridCol w="1905000">
                  <a:extLst>
                    <a:ext uri="{9D8B030D-6E8A-4147-A177-3AD203B41FA5}">
                      <a16:colId xmlns:a16="http://schemas.microsoft.com/office/drawing/2014/main" xmlns="" val="20003"/>
                    </a:ext>
                  </a:extLst>
                </a:gridCol>
              </a:tblGrid>
              <a:tr h="314325">
                <a:tc>
                  <a:txBody>
                    <a:bodyPr/>
                    <a:lstStyle/>
                    <a:p>
                      <a:pPr marL="0" marR="0" algn="just">
                        <a:spcBef>
                          <a:spcPts val="0"/>
                        </a:spcBef>
                        <a:spcAft>
                          <a:spcPts val="0"/>
                        </a:spcAft>
                      </a:pPr>
                      <a:r>
                        <a:rPr lang="en-GB" sz="2000" b="1" dirty="0">
                          <a:effectLst/>
                          <a:latin typeface="+mn-lt"/>
                        </a:rPr>
                        <a:t>Sites</a:t>
                      </a:r>
                      <a:endParaRPr lang="en-US" sz="2000" b="1" dirty="0">
                        <a:solidFill>
                          <a:schemeClr val="tx1"/>
                        </a:solidFill>
                        <a:effectLst/>
                        <a:latin typeface="+mn-lt"/>
                        <a:ea typeface="Times New Roman" panose="02020603050405020304" pitchFamily="18" charset="0"/>
                      </a:endParaRPr>
                    </a:p>
                  </a:txBody>
                  <a:tcPr marL="68580" marR="68580" marT="0" marB="0">
                    <a:solidFill>
                      <a:srgbClr val="33CC33"/>
                    </a:solidFill>
                  </a:tcPr>
                </a:tc>
                <a:tc>
                  <a:txBody>
                    <a:bodyPr/>
                    <a:lstStyle/>
                    <a:p>
                      <a:pPr marL="0" marR="0" algn="just">
                        <a:spcBef>
                          <a:spcPts val="0"/>
                        </a:spcBef>
                        <a:spcAft>
                          <a:spcPts val="0"/>
                        </a:spcAft>
                      </a:pPr>
                      <a:r>
                        <a:rPr lang="en-GB" sz="2000" b="1" dirty="0">
                          <a:effectLst/>
                          <a:latin typeface="+mn-lt"/>
                        </a:rPr>
                        <a:t>Number Received</a:t>
                      </a:r>
                      <a:endParaRPr lang="en-US" sz="2000" b="1" dirty="0">
                        <a:solidFill>
                          <a:schemeClr val="tx1"/>
                        </a:solidFill>
                        <a:effectLst/>
                        <a:latin typeface="+mn-lt"/>
                        <a:ea typeface="Times New Roman" panose="02020603050405020304" pitchFamily="18" charset="0"/>
                      </a:endParaRPr>
                    </a:p>
                  </a:txBody>
                  <a:tcPr marL="68580" marR="68580" marT="0" marB="0">
                    <a:solidFill>
                      <a:srgbClr val="33CC33"/>
                    </a:solidFill>
                  </a:tcPr>
                </a:tc>
                <a:tc>
                  <a:txBody>
                    <a:bodyPr/>
                    <a:lstStyle/>
                    <a:p>
                      <a:pPr marL="0" marR="0" algn="just">
                        <a:spcBef>
                          <a:spcPts val="0"/>
                        </a:spcBef>
                        <a:spcAft>
                          <a:spcPts val="0"/>
                        </a:spcAft>
                      </a:pPr>
                      <a:r>
                        <a:rPr lang="en-GB" sz="2000" b="1" dirty="0">
                          <a:effectLst/>
                          <a:latin typeface="+mn-lt"/>
                        </a:rPr>
                        <a:t>Non-responsive</a:t>
                      </a:r>
                      <a:endParaRPr lang="en-US" sz="2000" b="1" dirty="0">
                        <a:solidFill>
                          <a:srgbClr val="FF0000"/>
                        </a:solidFill>
                        <a:effectLst/>
                        <a:latin typeface="+mn-lt"/>
                        <a:ea typeface="Times New Roman" panose="02020603050405020304" pitchFamily="18" charset="0"/>
                      </a:endParaRPr>
                    </a:p>
                  </a:txBody>
                  <a:tcPr marL="68580" marR="68580" marT="0" marB="0">
                    <a:solidFill>
                      <a:srgbClr val="33CC33"/>
                    </a:solidFill>
                  </a:tcPr>
                </a:tc>
                <a:tc>
                  <a:txBody>
                    <a:bodyPr/>
                    <a:lstStyle/>
                    <a:p>
                      <a:pPr marL="0" marR="0" algn="just">
                        <a:spcBef>
                          <a:spcPts val="0"/>
                        </a:spcBef>
                        <a:spcAft>
                          <a:spcPts val="0"/>
                        </a:spcAft>
                      </a:pPr>
                      <a:r>
                        <a:rPr lang="en-GB" sz="2000" b="1" dirty="0">
                          <a:effectLst/>
                          <a:latin typeface="+mn-lt"/>
                        </a:rPr>
                        <a:t>Responsive </a:t>
                      </a:r>
                      <a:endParaRPr lang="en-US" sz="2000" b="1" dirty="0">
                        <a:solidFill>
                          <a:srgbClr val="00B050"/>
                        </a:solidFill>
                        <a:effectLst/>
                        <a:latin typeface="+mn-lt"/>
                        <a:ea typeface="Times New Roman" panose="02020603050405020304" pitchFamily="18" charset="0"/>
                      </a:endParaRPr>
                    </a:p>
                  </a:txBody>
                  <a:tcPr marL="68580" marR="68580" marT="0" marB="0">
                    <a:solidFill>
                      <a:srgbClr val="33CC33"/>
                    </a:solidFill>
                  </a:tcPr>
                </a:tc>
                <a:extLst>
                  <a:ext uri="{0D108BD9-81ED-4DB2-BD59-A6C34878D82A}">
                    <a16:rowId xmlns:a16="http://schemas.microsoft.com/office/drawing/2014/main" xmlns="" val="10000"/>
                  </a:ext>
                </a:extLst>
              </a:tr>
              <a:tr h="315516">
                <a:tc>
                  <a:txBody>
                    <a:bodyPr/>
                    <a:lstStyle/>
                    <a:p>
                      <a:pPr marL="0" marR="0" indent="0" algn="just">
                        <a:spcBef>
                          <a:spcPts val="0"/>
                        </a:spcBef>
                        <a:spcAft>
                          <a:spcPts val="0"/>
                        </a:spcAft>
                        <a:buFont typeface="+mj-lt"/>
                        <a:buNone/>
                      </a:pPr>
                      <a:r>
                        <a:rPr lang="en-GB" sz="2000" b="0" dirty="0" smtClean="0">
                          <a:effectLst/>
                          <a:latin typeface="+mn-lt"/>
                        </a:rPr>
                        <a:t>1.</a:t>
                      </a:r>
                      <a:r>
                        <a:rPr lang="en-GB" sz="2000" b="0" baseline="0" dirty="0" smtClean="0">
                          <a:effectLst/>
                          <a:latin typeface="+mn-lt"/>
                        </a:rPr>
                        <a:t> </a:t>
                      </a:r>
                      <a:r>
                        <a:rPr lang="en-GB" sz="2000" b="0" dirty="0" smtClean="0">
                          <a:effectLst/>
                          <a:latin typeface="+mn-lt"/>
                        </a:rPr>
                        <a:t>Aliwal </a:t>
                      </a:r>
                      <a:r>
                        <a:rPr lang="en-GB" sz="2000" b="0" dirty="0">
                          <a:effectLst/>
                          <a:latin typeface="+mn-lt"/>
                        </a:rPr>
                        <a:t>North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42</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32</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10</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14325">
                <a:tc>
                  <a:txBody>
                    <a:bodyPr/>
                    <a:lstStyle/>
                    <a:p>
                      <a:pPr marL="0" marR="0" indent="0" algn="just">
                        <a:spcBef>
                          <a:spcPts val="0"/>
                        </a:spcBef>
                        <a:spcAft>
                          <a:spcPts val="0"/>
                        </a:spcAft>
                        <a:buFont typeface="+mj-lt"/>
                        <a:buNone/>
                      </a:pPr>
                      <a:r>
                        <a:rPr lang="en-GB" sz="2000" b="0" dirty="0" smtClean="0">
                          <a:effectLst/>
                          <a:latin typeface="+mn-lt"/>
                        </a:rPr>
                        <a:t>2. Balfour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49</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34</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tabLst>
                          <a:tab pos="561340" algn="ctr"/>
                        </a:tabLst>
                      </a:pPr>
                      <a:r>
                        <a:rPr lang="en-GB" sz="2000" b="0" dirty="0">
                          <a:effectLst/>
                          <a:latin typeface="+mn-lt"/>
                        </a:rPr>
                        <a:t>15</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15516">
                <a:tc>
                  <a:txBody>
                    <a:bodyPr/>
                    <a:lstStyle/>
                    <a:p>
                      <a:pPr marL="0" marR="0" indent="0" algn="just">
                        <a:spcBef>
                          <a:spcPts val="0"/>
                        </a:spcBef>
                        <a:spcAft>
                          <a:spcPts val="0"/>
                        </a:spcAft>
                        <a:buFont typeface="+mj-lt"/>
                        <a:buNone/>
                      </a:pPr>
                      <a:r>
                        <a:rPr lang="en-GB" sz="2000" b="0" dirty="0" smtClean="0">
                          <a:effectLst/>
                          <a:latin typeface="+mn-lt"/>
                        </a:rPr>
                        <a:t>3. Giyani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37</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28</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9</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14325">
                <a:tc>
                  <a:txBody>
                    <a:bodyPr/>
                    <a:lstStyle/>
                    <a:p>
                      <a:pPr marL="0" marR="0" indent="0" algn="just">
                        <a:spcBef>
                          <a:spcPts val="0"/>
                        </a:spcBef>
                        <a:spcAft>
                          <a:spcPts val="0"/>
                        </a:spcAft>
                        <a:buFont typeface="+mj-lt"/>
                        <a:buNone/>
                      </a:pPr>
                      <a:r>
                        <a:rPr lang="en-GB" sz="2000" b="0" dirty="0" smtClean="0">
                          <a:effectLst/>
                          <a:latin typeface="+mn-lt"/>
                        </a:rPr>
                        <a:t>4. Graaff </a:t>
                      </a:r>
                      <a:r>
                        <a:rPr lang="en-GB" sz="2000" b="0" dirty="0">
                          <a:effectLst/>
                          <a:latin typeface="+mn-lt"/>
                        </a:rPr>
                        <a:t>– Reinet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35</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25</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10</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315516">
                <a:tc>
                  <a:txBody>
                    <a:bodyPr/>
                    <a:lstStyle/>
                    <a:p>
                      <a:pPr marL="0" marR="0" indent="0" algn="just">
                        <a:spcBef>
                          <a:spcPts val="0"/>
                        </a:spcBef>
                        <a:spcAft>
                          <a:spcPts val="0"/>
                        </a:spcAft>
                        <a:buFont typeface="+mj-lt"/>
                        <a:buNone/>
                      </a:pPr>
                      <a:r>
                        <a:rPr lang="en-GB" sz="2000" b="0" dirty="0" smtClean="0">
                          <a:effectLst/>
                          <a:latin typeface="+mn-lt"/>
                        </a:rPr>
                        <a:t>5. Greytown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35</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25</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10</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314325">
                <a:tc>
                  <a:txBody>
                    <a:bodyPr/>
                    <a:lstStyle/>
                    <a:p>
                      <a:pPr marL="0" marR="0" indent="0" algn="just">
                        <a:spcBef>
                          <a:spcPts val="0"/>
                        </a:spcBef>
                        <a:spcAft>
                          <a:spcPts val="0"/>
                        </a:spcAft>
                        <a:buFont typeface="+mj-lt"/>
                        <a:buNone/>
                      </a:pPr>
                      <a:r>
                        <a:rPr lang="en-GB" sz="2000" b="0" dirty="0" smtClean="0">
                          <a:effectLst/>
                          <a:latin typeface="+mn-lt"/>
                        </a:rPr>
                        <a:t>6. KwaGqikazi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12</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11</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315516">
                <a:tc>
                  <a:txBody>
                    <a:bodyPr/>
                    <a:lstStyle/>
                    <a:p>
                      <a:pPr marL="0" marR="0" indent="0" algn="just">
                        <a:spcBef>
                          <a:spcPts val="0"/>
                        </a:spcBef>
                        <a:spcAft>
                          <a:spcPts val="0"/>
                        </a:spcAft>
                        <a:buFont typeface="+mj-lt"/>
                        <a:buNone/>
                      </a:pPr>
                      <a:r>
                        <a:rPr lang="en-GB" sz="2000" b="0" dirty="0" smtClean="0">
                          <a:effectLst/>
                          <a:latin typeface="+mn-lt"/>
                        </a:rPr>
                        <a:t>7. Msinga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27</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22</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5</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314325">
                <a:tc>
                  <a:txBody>
                    <a:bodyPr/>
                    <a:lstStyle/>
                    <a:p>
                      <a:pPr marL="0" marR="0" indent="0" algn="just">
                        <a:spcBef>
                          <a:spcPts val="0"/>
                        </a:spcBef>
                        <a:spcAft>
                          <a:spcPts val="0"/>
                        </a:spcAft>
                        <a:buFont typeface="+mj-lt"/>
                        <a:buNone/>
                      </a:pPr>
                      <a:r>
                        <a:rPr lang="en-GB" sz="2000" b="0" dirty="0" smtClean="0">
                          <a:effectLst/>
                          <a:latin typeface="+mn-lt"/>
                        </a:rPr>
                        <a:t>8. Ngqungqushe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21</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18</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3</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315516">
                <a:tc>
                  <a:txBody>
                    <a:bodyPr/>
                    <a:lstStyle/>
                    <a:p>
                      <a:pPr marL="0" marR="0" indent="0" algn="just">
                        <a:spcBef>
                          <a:spcPts val="0"/>
                        </a:spcBef>
                        <a:spcAft>
                          <a:spcPts val="0"/>
                        </a:spcAft>
                        <a:buFont typeface="+mj-lt"/>
                        <a:buNone/>
                      </a:pPr>
                      <a:r>
                        <a:rPr lang="en-GB" sz="2000" b="0" dirty="0" smtClean="0">
                          <a:effectLst/>
                          <a:latin typeface="+mn-lt"/>
                        </a:rPr>
                        <a:t>9. Nkandla </a:t>
                      </a:r>
                      <a:r>
                        <a:rPr lang="en-GB" sz="2000" b="0" dirty="0">
                          <a:effectLst/>
                          <a:latin typeface="+mn-lt"/>
                        </a:rPr>
                        <a:t>B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22</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17</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5</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314325">
                <a:tc>
                  <a:txBody>
                    <a:bodyPr/>
                    <a:lstStyle/>
                    <a:p>
                      <a:pPr marL="0" marR="0" indent="0" algn="just">
                        <a:spcBef>
                          <a:spcPts val="0"/>
                        </a:spcBef>
                        <a:spcAft>
                          <a:spcPts val="0"/>
                        </a:spcAft>
                        <a:buFont typeface="+mj-lt"/>
                        <a:buNone/>
                      </a:pPr>
                      <a:r>
                        <a:rPr lang="en-GB" sz="2000" b="0" dirty="0" smtClean="0">
                          <a:effectLst/>
                          <a:latin typeface="+mn-lt"/>
                        </a:rPr>
                        <a:t>10. Nongoma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20</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13</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7</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315516">
                <a:tc>
                  <a:txBody>
                    <a:bodyPr/>
                    <a:lstStyle/>
                    <a:p>
                      <a:pPr marL="0" marR="0" indent="0" algn="just">
                        <a:spcBef>
                          <a:spcPts val="0"/>
                        </a:spcBef>
                        <a:spcAft>
                          <a:spcPts val="0"/>
                        </a:spcAft>
                        <a:buFont typeface="+mj-lt"/>
                        <a:buNone/>
                      </a:pPr>
                      <a:r>
                        <a:rPr lang="en-GB" sz="2000" b="0" dirty="0" smtClean="0">
                          <a:effectLst/>
                          <a:latin typeface="+mn-lt"/>
                        </a:rPr>
                        <a:t>11. Sterkspruit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31</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25</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6</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r h="314325">
                <a:tc>
                  <a:txBody>
                    <a:bodyPr/>
                    <a:lstStyle/>
                    <a:p>
                      <a:pPr marL="0" marR="0" indent="0" algn="just">
                        <a:spcBef>
                          <a:spcPts val="0"/>
                        </a:spcBef>
                        <a:spcAft>
                          <a:spcPts val="0"/>
                        </a:spcAft>
                        <a:buFont typeface="+mj-lt"/>
                        <a:buNone/>
                      </a:pPr>
                      <a:r>
                        <a:rPr lang="en-GB" sz="2000" b="0" dirty="0" smtClean="0">
                          <a:effectLst/>
                          <a:latin typeface="+mn-lt"/>
                        </a:rPr>
                        <a:t>12. Umzimkhulu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32</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22</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10</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2"/>
                  </a:ext>
                </a:extLst>
              </a:tr>
              <a:tr h="315516">
                <a:tc>
                  <a:txBody>
                    <a:bodyPr/>
                    <a:lstStyle/>
                    <a:p>
                      <a:pPr marL="0" marR="0" indent="0" algn="just">
                        <a:spcBef>
                          <a:spcPts val="0"/>
                        </a:spcBef>
                        <a:spcAft>
                          <a:spcPts val="0"/>
                        </a:spcAft>
                        <a:buFont typeface="+mj-lt"/>
                        <a:buNone/>
                      </a:pPr>
                      <a:r>
                        <a:rPr lang="en-GB" sz="2000" b="0" dirty="0" smtClean="0">
                          <a:effectLst/>
                          <a:latin typeface="+mn-lt"/>
                        </a:rPr>
                        <a:t>13.</a:t>
                      </a:r>
                      <a:r>
                        <a:rPr lang="en-GB" sz="2000" b="0" baseline="0" dirty="0" smtClean="0">
                          <a:effectLst/>
                          <a:latin typeface="+mn-lt"/>
                        </a:rPr>
                        <a:t> </a:t>
                      </a:r>
                      <a:r>
                        <a:rPr lang="en-GB" sz="2000" b="0" dirty="0" smtClean="0">
                          <a:effectLst/>
                          <a:latin typeface="+mn-lt"/>
                        </a:rPr>
                        <a:t>Vryheid </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26</a:t>
                      </a:r>
                      <a:endParaRPr lang="en-US" sz="20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0" dirty="0">
                          <a:effectLst/>
                          <a:latin typeface="+mn-lt"/>
                        </a:rPr>
                        <a:t>18</a:t>
                      </a:r>
                      <a:endParaRPr lang="en-US" sz="20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tabLst>
                          <a:tab pos="561340" algn="ctr"/>
                        </a:tabLst>
                      </a:pPr>
                      <a:r>
                        <a:rPr lang="en-GB" sz="2000" b="0" dirty="0">
                          <a:effectLst/>
                          <a:latin typeface="+mn-lt"/>
                        </a:rPr>
                        <a:t>8</a:t>
                      </a:r>
                      <a:endParaRPr lang="en-US" sz="20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3"/>
                  </a:ext>
                </a:extLst>
              </a:tr>
              <a:tr h="315516">
                <a:tc>
                  <a:txBody>
                    <a:bodyPr/>
                    <a:lstStyle/>
                    <a:p>
                      <a:pPr marL="0" marR="0" algn="just">
                        <a:spcBef>
                          <a:spcPts val="0"/>
                        </a:spcBef>
                        <a:spcAft>
                          <a:spcPts val="0"/>
                        </a:spcAft>
                      </a:pPr>
                      <a:r>
                        <a:rPr lang="en-GB" sz="2000" b="1" dirty="0" smtClean="0">
                          <a:effectLst/>
                          <a:latin typeface="+mn-lt"/>
                        </a:rPr>
                        <a:t>Total</a:t>
                      </a:r>
                      <a:endParaRPr lang="en-US" sz="2000" b="1"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1" dirty="0">
                          <a:effectLst/>
                          <a:latin typeface="+mn-lt"/>
                        </a:rPr>
                        <a:t>389</a:t>
                      </a:r>
                      <a:endParaRPr lang="en-US" sz="2000" b="1"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1" dirty="0">
                          <a:effectLst/>
                          <a:latin typeface="+mn-lt"/>
                        </a:rPr>
                        <a:t>290</a:t>
                      </a:r>
                      <a:endParaRPr lang="en-US" sz="2000" b="1"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b="1" dirty="0">
                          <a:effectLst/>
                          <a:latin typeface="+mn-lt"/>
                        </a:rPr>
                        <a:t>99</a:t>
                      </a:r>
                      <a:endParaRPr lang="en-US" sz="2000" b="1"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xmlns="" val="967578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533400" y="565666"/>
            <a:ext cx="80645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sz="2400" b="1" dirty="0" smtClean="0">
                <a:cs typeface="Arial" pitchFamily="34" charset="0"/>
              </a:rPr>
              <a:t>NUMBER OF QUALIFYING BIDS RECEIVED</a:t>
            </a:r>
            <a:endParaRPr lang="en-ZA" sz="2400" b="1" dirty="0">
              <a:cs typeface="Arial" pitchFamily="34" charset="0"/>
            </a:endParaRPr>
          </a:p>
        </p:txBody>
      </p:sp>
      <p:sp>
        <p:nvSpPr>
          <p:cNvPr id="4100" name="Slide Number Placeholder 7"/>
          <p:cNvSpPr>
            <a:spLocks noGrp="1"/>
          </p:cNvSpPr>
          <p:nvPr>
            <p:ph type="sldNum" sz="quarter" idx="12"/>
          </p:nvPr>
        </p:nvSpPr>
        <p:spPr>
          <a:xfrm>
            <a:off x="6929438" y="6524625"/>
            <a:ext cx="2133600" cy="365125"/>
          </a:xfrm>
          <a:noFill/>
        </p:spPr>
        <p:txBody>
          <a:bodyPr/>
          <a:lstStyle/>
          <a:p>
            <a:fld id="{16848948-3F68-4A66-9589-ED0A81D67830}" type="slidenum">
              <a:rPr lang="en-US" b="1" smtClean="0"/>
              <a:pPr/>
              <a:t>22</a:t>
            </a:fld>
            <a:endParaRPr lang="en-US" b="1" dirty="0" smtClean="0"/>
          </a:p>
        </p:txBody>
      </p:sp>
      <p:sp>
        <p:nvSpPr>
          <p:cNvPr id="4101" name="Content Placeholder 2"/>
          <p:cNvSpPr txBox="1">
            <a:spLocks/>
          </p:cNvSpPr>
          <p:nvPr/>
        </p:nvSpPr>
        <p:spPr bwMode="auto">
          <a:xfrm>
            <a:off x="304800" y="914400"/>
            <a:ext cx="8305800" cy="5410200"/>
          </a:xfrm>
          <a:prstGeom prst="rect">
            <a:avLst/>
          </a:prstGeom>
          <a:noFill/>
          <a:ln w="9525">
            <a:noFill/>
            <a:miter lim="800000"/>
            <a:headEnd/>
            <a:tailEnd/>
          </a:ln>
        </p:spPr>
        <p:txBody>
          <a:bodyPr/>
          <a:lstStyle/>
          <a:p>
            <a:endParaRPr lang="en-US" sz="2000" dirty="0"/>
          </a:p>
        </p:txBody>
      </p:sp>
      <p:sp>
        <p:nvSpPr>
          <p:cNvPr id="6" name="Rectangle 5"/>
          <p:cNvSpPr/>
          <p:nvPr/>
        </p:nvSpPr>
        <p:spPr>
          <a:xfrm>
            <a:off x="533400" y="1351152"/>
            <a:ext cx="8001000" cy="400110"/>
          </a:xfrm>
          <a:prstGeom prst="rect">
            <a:avLst/>
          </a:prstGeom>
        </p:spPr>
        <p:txBody>
          <a:bodyPr wrap="square">
            <a:spAutoFit/>
          </a:bodyPr>
          <a:lstStyle/>
          <a:p>
            <a:pPr marL="236538" indent="-236538" algn="just">
              <a:spcBef>
                <a:spcPts val="600"/>
              </a:spcBef>
              <a:buFont typeface="Arial" pitchFamily="34" charset="0"/>
              <a:buChar char="•"/>
            </a:pPr>
            <a:endParaRPr lang="en-US" sz="2000" dirty="0"/>
          </a:p>
        </p:txBody>
      </p:sp>
      <p:graphicFrame>
        <p:nvGraphicFramePr>
          <p:cNvPr id="3" name="Table 2"/>
          <p:cNvGraphicFramePr>
            <a:graphicFrameLocks noGrp="1"/>
          </p:cNvGraphicFramePr>
          <p:nvPr>
            <p:extLst/>
          </p:nvPr>
        </p:nvGraphicFramePr>
        <p:xfrm>
          <a:off x="495300" y="1099374"/>
          <a:ext cx="8140699" cy="5225226"/>
        </p:xfrm>
        <a:graphic>
          <a:graphicData uri="http://schemas.openxmlformats.org/drawingml/2006/table">
            <a:tbl>
              <a:tblPr firstRow="1" firstCol="1" bandRow="1">
                <a:tableStyleId>{BC89EF96-8CEA-46FF-86C4-4CE0E7609802}</a:tableStyleId>
              </a:tblPr>
              <a:tblGrid>
                <a:gridCol w="1866900">
                  <a:extLst>
                    <a:ext uri="{9D8B030D-6E8A-4147-A177-3AD203B41FA5}">
                      <a16:colId xmlns:a16="http://schemas.microsoft.com/office/drawing/2014/main" xmlns="" val="20000"/>
                    </a:ext>
                  </a:extLst>
                </a:gridCol>
                <a:gridCol w="16764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gridCol w="2082799">
                  <a:extLst>
                    <a:ext uri="{9D8B030D-6E8A-4147-A177-3AD203B41FA5}">
                      <a16:colId xmlns:a16="http://schemas.microsoft.com/office/drawing/2014/main" xmlns="" val="20003"/>
                    </a:ext>
                  </a:extLst>
                </a:gridCol>
              </a:tblGrid>
              <a:tr h="550738">
                <a:tc>
                  <a:txBody>
                    <a:bodyPr/>
                    <a:lstStyle/>
                    <a:p>
                      <a:pPr marL="0" marR="0">
                        <a:spcBef>
                          <a:spcPts val="0"/>
                        </a:spcBef>
                        <a:spcAft>
                          <a:spcPts val="0"/>
                        </a:spcAft>
                      </a:pPr>
                      <a:r>
                        <a:rPr lang="en-GB" sz="1600" b="0" dirty="0">
                          <a:effectLst/>
                          <a:latin typeface="+mn-lt"/>
                        </a:rPr>
                        <a:t>Sites</a:t>
                      </a:r>
                      <a:endParaRPr lang="en-US" sz="1600" b="0" dirty="0">
                        <a:solidFill>
                          <a:schemeClr val="tx1"/>
                        </a:solidFill>
                        <a:effectLst/>
                        <a:latin typeface="+mn-lt"/>
                        <a:ea typeface="Times New Roman" panose="02020603050405020304" pitchFamily="18" charset="0"/>
                      </a:endParaRPr>
                    </a:p>
                  </a:txBody>
                  <a:tcPr marL="68580" marR="68580" marT="0" marB="0">
                    <a:solidFill>
                      <a:srgbClr val="33CC33"/>
                    </a:solidFill>
                  </a:tcPr>
                </a:tc>
                <a:tc>
                  <a:txBody>
                    <a:bodyPr/>
                    <a:lstStyle/>
                    <a:p>
                      <a:pPr marL="0" marR="0">
                        <a:spcBef>
                          <a:spcPts val="0"/>
                        </a:spcBef>
                        <a:spcAft>
                          <a:spcPts val="0"/>
                        </a:spcAft>
                      </a:pPr>
                      <a:r>
                        <a:rPr lang="en-GB" sz="1600" b="0" dirty="0">
                          <a:effectLst/>
                          <a:latin typeface="+mn-lt"/>
                        </a:rPr>
                        <a:t>Number of bidders</a:t>
                      </a:r>
                      <a:endParaRPr lang="en-US" sz="1600" b="0" dirty="0">
                        <a:solidFill>
                          <a:schemeClr val="tx1"/>
                        </a:solidFill>
                        <a:effectLst/>
                        <a:latin typeface="+mn-lt"/>
                        <a:ea typeface="Times New Roman" panose="02020603050405020304" pitchFamily="18" charset="0"/>
                      </a:endParaRPr>
                    </a:p>
                  </a:txBody>
                  <a:tcPr marL="68580" marR="68580" marT="0" marB="0">
                    <a:solidFill>
                      <a:srgbClr val="33CC33"/>
                    </a:solidFill>
                  </a:tcPr>
                </a:tc>
                <a:tc>
                  <a:txBody>
                    <a:bodyPr/>
                    <a:lstStyle/>
                    <a:p>
                      <a:pPr marL="0" marR="0">
                        <a:spcBef>
                          <a:spcPts val="0"/>
                        </a:spcBef>
                        <a:spcAft>
                          <a:spcPts val="0"/>
                        </a:spcAft>
                      </a:pPr>
                      <a:r>
                        <a:rPr lang="en-GB" sz="1600" b="0" dirty="0" smtClean="0">
                          <a:effectLst/>
                          <a:latin typeface="+mn-lt"/>
                        </a:rPr>
                        <a:t>Bids scoring </a:t>
                      </a:r>
                      <a:r>
                        <a:rPr lang="en-GB" sz="1600" b="0" dirty="0">
                          <a:effectLst/>
                          <a:latin typeface="+mn-lt"/>
                        </a:rPr>
                        <a:t>less than 50</a:t>
                      </a:r>
                      <a:r>
                        <a:rPr lang="en-GB" sz="1600" b="0" dirty="0" smtClean="0">
                          <a:effectLst/>
                          <a:latin typeface="+mn-lt"/>
                        </a:rPr>
                        <a:t>% on functionality (disqualified)</a:t>
                      </a:r>
                      <a:endParaRPr lang="en-US" sz="1600" b="0" dirty="0">
                        <a:solidFill>
                          <a:srgbClr val="FF0000"/>
                        </a:solidFill>
                        <a:effectLst/>
                        <a:latin typeface="+mn-lt"/>
                        <a:ea typeface="Times New Roman" panose="02020603050405020304" pitchFamily="18" charset="0"/>
                      </a:endParaRPr>
                    </a:p>
                  </a:txBody>
                  <a:tcPr marL="68580" marR="68580" marT="0" marB="0">
                    <a:solidFill>
                      <a:srgbClr val="33CC33"/>
                    </a:solidFill>
                  </a:tcPr>
                </a:tc>
                <a:tc>
                  <a:txBody>
                    <a:bodyPr/>
                    <a:lstStyle/>
                    <a:p>
                      <a:pPr marL="0" marR="0">
                        <a:spcBef>
                          <a:spcPts val="0"/>
                        </a:spcBef>
                        <a:spcAft>
                          <a:spcPts val="0"/>
                        </a:spcAft>
                      </a:pPr>
                      <a:r>
                        <a:rPr lang="en-GB" sz="1600" b="0" dirty="0" smtClean="0">
                          <a:effectLst/>
                          <a:latin typeface="+mn-lt"/>
                        </a:rPr>
                        <a:t>Bids scoring </a:t>
                      </a:r>
                      <a:r>
                        <a:rPr lang="en-GB" sz="1600" b="0" dirty="0">
                          <a:effectLst/>
                          <a:latin typeface="+mn-lt"/>
                        </a:rPr>
                        <a:t>50% and </a:t>
                      </a:r>
                      <a:r>
                        <a:rPr lang="en-GB" sz="1600" b="0" dirty="0" smtClean="0">
                          <a:effectLst/>
                          <a:latin typeface="+mn-lt"/>
                        </a:rPr>
                        <a:t>above on functionality (qualified)</a:t>
                      </a:r>
                      <a:endParaRPr lang="en-US" sz="1600" b="0" dirty="0">
                        <a:solidFill>
                          <a:srgbClr val="00B050"/>
                        </a:solidFill>
                        <a:effectLst/>
                        <a:latin typeface="+mn-lt"/>
                        <a:ea typeface="Times New Roman" panose="02020603050405020304" pitchFamily="18" charset="0"/>
                      </a:endParaRPr>
                    </a:p>
                  </a:txBody>
                  <a:tcPr marL="68580" marR="68580" marT="0" marB="0">
                    <a:solidFill>
                      <a:srgbClr val="33CC33"/>
                    </a:solidFill>
                  </a:tcPr>
                </a:tc>
                <a:extLst>
                  <a:ext uri="{0D108BD9-81ED-4DB2-BD59-A6C34878D82A}">
                    <a16:rowId xmlns:a16="http://schemas.microsoft.com/office/drawing/2014/main" xmlns="" val="10000"/>
                  </a:ext>
                </a:extLst>
              </a:tr>
              <a:tr h="304053">
                <a:tc>
                  <a:txBody>
                    <a:bodyPr/>
                    <a:lstStyle/>
                    <a:p>
                      <a:pPr marL="0" marR="0" algn="just">
                        <a:spcBef>
                          <a:spcPts val="0"/>
                        </a:spcBef>
                        <a:spcAft>
                          <a:spcPts val="0"/>
                        </a:spcAft>
                      </a:pPr>
                      <a:r>
                        <a:rPr lang="en-GB" sz="1600" b="0" dirty="0" smtClean="0">
                          <a:effectLst/>
                          <a:latin typeface="+mn-lt"/>
                        </a:rPr>
                        <a:t>1.</a:t>
                      </a:r>
                      <a:r>
                        <a:rPr lang="en-GB" sz="1600" b="0" baseline="0" dirty="0" smtClean="0">
                          <a:effectLst/>
                          <a:latin typeface="+mn-lt"/>
                        </a:rPr>
                        <a:t> </a:t>
                      </a:r>
                      <a:r>
                        <a:rPr lang="en-GB" sz="1600" b="0" dirty="0" smtClean="0">
                          <a:effectLst/>
                          <a:latin typeface="+mn-lt"/>
                        </a:rPr>
                        <a:t>Aliwal </a:t>
                      </a:r>
                      <a:r>
                        <a:rPr lang="en-GB" sz="1600" b="0" dirty="0">
                          <a:effectLst/>
                          <a:latin typeface="+mn-lt"/>
                        </a:rPr>
                        <a:t>North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10</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6</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4</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02907">
                <a:tc>
                  <a:txBody>
                    <a:bodyPr/>
                    <a:lstStyle/>
                    <a:p>
                      <a:pPr marL="0" marR="0" algn="just">
                        <a:spcBef>
                          <a:spcPts val="0"/>
                        </a:spcBef>
                        <a:spcAft>
                          <a:spcPts val="0"/>
                        </a:spcAft>
                      </a:pPr>
                      <a:r>
                        <a:rPr lang="en-GB" sz="1600" b="0" dirty="0" smtClean="0">
                          <a:effectLst/>
                          <a:latin typeface="+mn-lt"/>
                        </a:rPr>
                        <a:t>2. Balfour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15</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tabLst>
                          <a:tab pos="561340" algn="ctr"/>
                        </a:tabLst>
                      </a:pPr>
                      <a:r>
                        <a:rPr lang="en-GB" sz="1600" b="0" dirty="0">
                          <a:effectLst/>
                          <a:latin typeface="+mn-lt"/>
                        </a:rPr>
                        <a:t>10</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5</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04053">
                <a:tc>
                  <a:txBody>
                    <a:bodyPr/>
                    <a:lstStyle/>
                    <a:p>
                      <a:pPr marL="0" marR="0" algn="just">
                        <a:spcBef>
                          <a:spcPts val="0"/>
                        </a:spcBef>
                        <a:spcAft>
                          <a:spcPts val="0"/>
                        </a:spcAft>
                      </a:pPr>
                      <a:r>
                        <a:rPr lang="en-GB" sz="1600" b="0" dirty="0" smtClean="0">
                          <a:effectLst/>
                          <a:latin typeface="+mn-lt"/>
                        </a:rPr>
                        <a:t>3. Giyani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9</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6</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3</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02907">
                <a:tc>
                  <a:txBody>
                    <a:bodyPr/>
                    <a:lstStyle/>
                    <a:p>
                      <a:pPr marL="0" marR="0" algn="just">
                        <a:spcBef>
                          <a:spcPts val="0"/>
                        </a:spcBef>
                        <a:spcAft>
                          <a:spcPts val="0"/>
                        </a:spcAft>
                      </a:pPr>
                      <a:r>
                        <a:rPr lang="en-GB" sz="1600" b="0" dirty="0" smtClean="0">
                          <a:effectLst/>
                          <a:latin typeface="+mn-lt"/>
                        </a:rPr>
                        <a:t>4. Graaff </a:t>
                      </a:r>
                      <a:r>
                        <a:rPr lang="en-GB" sz="1600" b="0" dirty="0">
                          <a:effectLst/>
                          <a:latin typeface="+mn-lt"/>
                        </a:rPr>
                        <a:t>– Reinet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10</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3</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7</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304053">
                <a:tc>
                  <a:txBody>
                    <a:bodyPr/>
                    <a:lstStyle/>
                    <a:p>
                      <a:pPr marL="0" marR="0" algn="just">
                        <a:spcBef>
                          <a:spcPts val="0"/>
                        </a:spcBef>
                        <a:spcAft>
                          <a:spcPts val="0"/>
                        </a:spcAft>
                      </a:pPr>
                      <a:r>
                        <a:rPr lang="en-GB" sz="1600" b="0" dirty="0" smtClean="0">
                          <a:effectLst/>
                          <a:latin typeface="+mn-lt"/>
                        </a:rPr>
                        <a:t>5. Greytown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10</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5</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5</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302907">
                <a:tc>
                  <a:txBody>
                    <a:bodyPr/>
                    <a:lstStyle/>
                    <a:p>
                      <a:pPr marL="0" marR="0" algn="just">
                        <a:spcBef>
                          <a:spcPts val="0"/>
                        </a:spcBef>
                        <a:spcAft>
                          <a:spcPts val="0"/>
                        </a:spcAft>
                      </a:pPr>
                      <a:r>
                        <a:rPr lang="en-GB" sz="1600" b="0" dirty="0" smtClean="0">
                          <a:effectLst/>
                          <a:latin typeface="+mn-lt"/>
                        </a:rPr>
                        <a:t>6. KwaGqikazi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0</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304053">
                <a:tc>
                  <a:txBody>
                    <a:bodyPr/>
                    <a:lstStyle/>
                    <a:p>
                      <a:pPr marL="0" marR="0" algn="just">
                        <a:spcBef>
                          <a:spcPts val="0"/>
                        </a:spcBef>
                        <a:spcAft>
                          <a:spcPts val="0"/>
                        </a:spcAft>
                      </a:pPr>
                      <a:r>
                        <a:rPr lang="en-GB" sz="1600" b="0" dirty="0" smtClean="0">
                          <a:effectLst/>
                          <a:latin typeface="+mn-lt"/>
                        </a:rPr>
                        <a:t>7. Msinga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5</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3</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2</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302907">
                <a:tc>
                  <a:txBody>
                    <a:bodyPr/>
                    <a:lstStyle/>
                    <a:p>
                      <a:pPr marL="0" marR="0" algn="just">
                        <a:spcBef>
                          <a:spcPts val="0"/>
                        </a:spcBef>
                        <a:spcAft>
                          <a:spcPts val="0"/>
                        </a:spcAft>
                      </a:pPr>
                      <a:r>
                        <a:rPr lang="en-GB" sz="1600" b="0" dirty="0" smtClean="0">
                          <a:effectLst/>
                          <a:latin typeface="+mn-lt"/>
                        </a:rPr>
                        <a:t>8. Ngqungqushe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3</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2</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304053">
                <a:tc>
                  <a:txBody>
                    <a:bodyPr/>
                    <a:lstStyle/>
                    <a:p>
                      <a:pPr marL="0" marR="0" algn="just">
                        <a:spcBef>
                          <a:spcPts val="0"/>
                        </a:spcBef>
                        <a:spcAft>
                          <a:spcPts val="0"/>
                        </a:spcAft>
                      </a:pPr>
                      <a:r>
                        <a:rPr lang="en-GB" sz="1600" b="0" dirty="0" smtClean="0">
                          <a:effectLst/>
                          <a:latin typeface="+mn-lt"/>
                        </a:rPr>
                        <a:t>9. Nkandla </a:t>
                      </a:r>
                      <a:r>
                        <a:rPr lang="en-GB" sz="1600" b="0" dirty="0">
                          <a:effectLst/>
                          <a:latin typeface="+mn-lt"/>
                        </a:rPr>
                        <a:t>B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5</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3</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2</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302907">
                <a:tc>
                  <a:txBody>
                    <a:bodyPr/>
                    <a:lstStyle/>
                    <a:p>
                      <a:pPr marL="0" marR="0" algn="just">
                        <a:spcBef>
                          <a:spcPts val="0"/>
                        </a:spcBef>
                        <a:spcAft>
                          <a:spcPts val="0"/>
                        </a:spcAft>
                      </a:pPr>
                      <a:r>
                        <a:rPr lang="en-GB" sz="1600" b="0" dirty="0" smtClean="0">
                          <a:effectLst/>
                          <a:latin typeface="+mn-lt"/>
                        </a:rPr>
                        <a:t>10 .Nongoma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7</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4</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3</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304053">
                <a:tc>
                  <a:txBody>
                    <a:bodyPr/>
                    <a:lstStyle/>
                    <a:p>
                      <a:pPr marL="0" marR="0" algn="just">
                        <a:spcBef>
                          <a:spcPts val="0"/>
                        </a:spcBef>
                        <a:spcAft>
                          <a:spcPts val="0"/>
                        </a:spcAft>
                      </a:pPr>
                      <a:r>
                        <a:rPr lang="en-GB" sz="1600" b="0" dirty="0" smtClean="0">
                          <a:effectLst/>
                          <a:latin typeface="+mn-lt"/>
                        </a:rPr>
                        <a:t>11. Sterkspruit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smtClean="0">
                          <a:effectLst/>
                          <a:latin typeface="+mn-lt"/>
                        </a:rPr>
                        <a:t>6</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smtClean="0">
                          <a:effectLst/>
                          <a:latin typeface="+mn-lt"/>
                        </a:rPr>
                        <a:t>4</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2</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r h="302907">
                <a:tc>
                  <a:txBody>
                    <a:bodyPr/>
                    <a:lstStyle/>
                    <a:p>
                      <a:pPr marL="0" marR="0" algn="just">
                        <a:spcBef>
                          <a:spcPts val="0"/>
                        </a:spcBef>
                        <a:spcAft>
                          <a:spcPts val="0"/>
                        </a:spcAft>
                      </a:pPr>
                      <a:r>
                        <a:rPr lang="en-GB" sz="1600" b="0" dirty="0" smtClean="0">
                          <a:effectLst/>
                          <a:latin typeface="+mn-lt"/>
                        </a:rPr>
                        <a:t>12. Umzimkhulu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10</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5</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5</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2"/>
                  </a:ext>
                </a:extLst>
              </a:tr>
              <a:tr h="304053">
                <a:tc>
                  <a:txBody>
                    <a:bodyPr/>
                    <a:lstStyle/>
                    <a:p>
                      <a:pPr marL="0" marR="0" algn="just">
                        <a:spcBef>
                          <a:spcPts val="0"/>
                        </a:spcBef>
                        <a:spcAft>
                          <a:spcPts val="0"/>
                        </a:spcAft>
                      </a:pPr>
                      <a:r>
                        <a:rPr lang="en-GB" sz="1600" b="0" dirty="0" smtClean="0">
                          <a:effectLst/>
                          <a:latin typeface="+mn-lt"/>
                        </a:rPr>
                        <a:t>13. Vryheid </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8</a:t>
                      </a:r>
                      <a:endParaRPr lang="en-US" sz="1600" b="0"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tabLst>
                          <a:tab pos="561340" algn="ctr"/>
                        </a:tabLst>
                      </a:pPr>
                      <a:r>
                        <a:rPr lang="en-GB" sz="1600" b="0" dirty="0">
                          <a:effectLst/>
                          <a:latin typeface="+mn-lt"/>
                        </a:rPr>
                        <a:t>7</a:t>
                      </a:r>
                      <a:endParaRPr lang="en-US" sz="1600" b="0"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0" dirty="0">
                          <a:effectLst/>
                          <a:latin typeface="+mn-lt"/>
                        </a:rPr>
                        <a:t>1</a:t>
                      </a:r>
                      <a:endParaRPr lang="en-US" sz="1600" b="0"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3"/>
                  </a:ext>
                </a:extLst>
              </a:tr>
              <a:tr h="304053">
                <a:tc>
                  <a:txBody>
                    <a:bodyPr/>
                    <a:lstStyle/>
                    <a:p>
                      <a:pPr marL="0" marR="0" algn="just">
                        <a:spcBef>
                          <a:spcPts val="0"/>
                        </a:spcBef>
                        <a:spcAft>
                          <a:spcPts val="0"/>
                        </a:spcAft>
                      </a:pPr>
                      <a:r>
                        <a:rPr lang="en-GB" sz="1600" b="1" dirty="0" smtClean="0">
                          <a:effectLst/>
                          <a:latin typeface="+mn-lt"/>
                        </a:rPr>
                        <a:t>Total</a:t>
                      </a:r>
                      <a:endParaRPr lang="en-US" sz="1600" b="1"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1" dirty="0" smtClean="0">
                          <a:effectLst/>
                          <a:latin typeface="+mn-lt"/>
                        </a:rPr>
                        <a:t>99</a:t>
                      </a:r>
                      <a:endParaRPr lang="en-US" sz="1600" b="1" dirty="0">
                        <a:solidFill>
                          <a:schemeClr val="tx1"/>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1" dirty="0" smtClean="0">
                          <a:effectLst/>
                          <a:latin typeface="+mn-lt"/>
                        </a:rPr>
                        <a:t>58</a:t>
                      </a:r>
                      <a:endParaRPr lang="en-US" sz="1600" b="1" dirty="0">
                        <a:solidFill>
                          <a:srgbClr val="FF0000"/>
                        </a:solidFill>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b="1" dirty="0">
                          <a:effectLst/>
                          <a:latin typeface="+mn-lt"/>
                        </a:rPr>
                        <a:t>41</a:t>
                      </a:r>
                      <a:endParaRPr lang="en-US" sz="1600" b="1" dirty="0">
                        <a:solidFill>
                          <a:srgbClr val="00B050"/>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xmlns="" val="2630094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533400" y="611832"/>
            <a:ext cx="8064500" cy="369332"/>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b="1" dirty="0" smtClean="0">
                <a:cs typeface="Arial" pitchFamily="34" charset="0"/>
              </a:rPr>
              <a:t>SITES WHERE BIDS CAN BE RECOMMENDED FOR APPOINTMENT</a:t>
            </a:r>
            <a:endParaRPr lang="en-ZA" b="1" dirty="0">
              <a:cs typeface="Arial" pitchFamily="34" charset="0"/>
            </a:endParaRPr>
          </a:p>
        </p:txBody>
      </p:sp>
      <p:sp>
        <p:nvSpPr>
          <p:cNvPr id="4100" name="Slide Number Placeholder 7"/>
          <p:cNvSpPr>
            <a:spLocks noGrp="1"/>
          </p:cNvSpPr>
          <p:nvPr>
            <p:ph type="sldNum" sz="quarter" idx="12"/>
          </p:nvPr>
        </p:nvSpPr>
        <p:spPr>
          <a:xfrm>
            <a:off x="6929438" y="6524625"/>
            <a:ext cx="2133600" cy="365125"/>
          </a:xfrm>
          <a:noFill/>
        </p:spPr>
        <p:txBody>
          <a:bodyPr/>
          <a:lstStyle/>
          <a:p>
            <a:fld id="{16848948-3F68-4A66-9589-ED0A81D67830}" type="slidenum">
              <a:rPr lang="en-US" b="1" smtClean="0"/>
              <a:pPr/>
              <a:t>23</a:t>
            </a:fld>
            <a:endParaRPr lang="en-US" b="1" dirty="0" smtClean="0"/>
          </a:p>
        </p:txBody>
      </p:sp>
      <p:sp>
        <p:nvSpPr>
          <p:cNvPr id="4101" name="Content Placeholder 2"/>
          <p:cNvSpPr txBox="1">
            <a:spLocks/>
          </p:cNvSpPr>
          <p:nvPr/>
        </p:nvSpPr>
        <p:spPr bwMode="auto">
          <a:xfrm>
            <a:off x="304800" y="914400"/>
            <a:ext cx="8305800" cy="5410200"/>
          </a:xfrm>
          <a:prstGeom prst="rect">
            <a:avLst/>
          </a:prstGeom>
          <a:noFill/>
          <a:ln w="9525">
            <a:noFill/>
            <a:miter lim="800000"/>
            <a:headEnd/>
            <a:tailEnd/>
          </a:ln>
        </p:spPr>
        <p:txBody>
          <a:bodyPr/>
          <a:lstStyle/>
          <a:p>
            <a:endParaRPr lang="en-US" sz="2000" dirty="0"/>
          </a:p>
        </p:txBody>
      </p:sp>
      <p:sp>
        <p:nvSpPr>
          <p:cNvPr id="6" name="Rectangle 5"/>
          <p:cNvSpPr/>
          <p:nvPr/>
        </p:nvSpPr>
        <p:spPr>
          <a:xfrm>
            <a:off x="533400" y="1351152"/>
            <a:ext cx="8001000" cy="400110"/>
          </a:xfrm>
          <a:prstGeom prst="rect">
            <a:avLst/>
          </a:prstGeom>
        </p:spPr>
        <p:txBody>
          <a:bodyPr wrap="square">
            <a:spAutoFit/>
          </a:bodyPr>
          <a:lstStyle/>
          <a:p>
            <a:pPr marL="236538" indent="-236538" algn="just">
              <a:spcBef>
                <a:spcPts val="600"/>
              </a:spcBef>
              <a:buFont typeface="Arial" pitchFamily="34" charset="0"/>
              <a:buChar char="•"/>
            </a:pPr>
            <a:endParaRPr lang="en-US" sz="2000" dirty="0"/>
          </a:p>
        </p:txBody>
      </p:sp>
      <p:graphicFrame>
        <p:nvGraphicFramePr>
          <p:cNvPr id="3" name="Table 2"/>
          <p:cNvGraphicFramePr>
            <a:graphicFrameLocks noGrp="1"/>
          </p:cNvGraphicFramePr>
          <p:nvPr>
            <p:extLst/>
          </p:nvPr>
        </p:nvGraphicFramePr>
        <p:xfrm>
          <a:off x="457200" y="1219200"/>
          <a:ext cx="8140699" cy="4799458"/>
        </p:xfrm>
        <a:graphic>
          <a:graphicData uri="http://schemas.openxmlformats.org/drawingml/2006/table">
            <a:tbl>
              <a:tblPr firstRow="1" firstCol="1" bandRow="1">
                <a:tableStyleId>{21E4AEA4-8DFA-4A89-87EB-49C32662AFE0}</a:tableStyleId>
              </a:tblPr>
              <a:tblGrid>
                <a:gridCol w="6858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gridCol w="1663699">
                  <a:extLst>
                    <a:ext uri="{9D8B030D-6E8A-4147-A177-3AD203B41FA5}">
                      <a16:colId xmlns:a16="http://schemas.microsoft.com/office/drawing/2014/main" xmlns="" val="20004"/>
                    </a:ext>
                  </a:extLst>
                </a:gridCol>
              </a:tblGrid>
              <a:tr h="550738">
                <a:tc>
                  <a:txBody>
                    <a:bodyPr/>
                    <a:lstStyle/>
                    <a:p>
                      <a:pPr marL="0" marR="0" algn="ctr" defTabSz="914400" rtl="0" eaLnBrk="1" latinLnBrk="0" hangingPunct="1">
                        <a:spcBef>
                          <a:spcPts val="0"/>
                        </a:spcBef>
                        <a:spcAft>
                          <a:spcPts val="0"/>
                        </a:spcAft>
                      </a:pPr>
                      <a:r>
                        <a:rPr lang="en-US" sz="1700" b="1" kern="1200" dirty="0" smtClean="0">
                          <a:solidFill>
                            <a:schemeClr val="lt1"/>
                          </a:solidFill>
                          <a:effectLst/>
                          <a:latin typeface="+mn-lt"/>
                          <a:ea typeface="+mn-ea"/>
                          <a:cs typeface="+mn-cs"/>
                        </a:rPr>
                        <a:t>No</a:t>
                      </a:r>
                      <a:endParaRPr lang="en-US" sz="1700" b="1" kern="1200" dirty="0">
                        <a:solidFill>
                          <a:schemeClr val="lt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GB" sz="1700" dirty="0">
                          <a:effectLst/>
                          <a:latin typeface="+mn-lt"/>
                        </a:rPr>
                        <a:t>Sites</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GB" sz="1700" dirty="0" smtClean="0">
                          <a:solidFill>
                            <a:schemeClr val="lt1"/>
                          </a:solidFill>
                          <a:effectLst/>
                          <a:latin typeface="+mn-lt"/>
                          <a:ea typeface="+mn-ea"/>
                        </a:rPr>
                        <a:t>Bids</a:t>
                      </a:r>
                      <a:r>
                        <a:rPr lang="en-GB" sz="1700" baseline="0" dirty="0" smtClean="0">
                          <a:solidFill>
                            <a:schemeClr val="lt1"/>
                          </a:solidFill>
                          <a:effectLst/>
                          <a:latin typeface="+mn-lt"/>
                          <a:ea typeface="+mn-ea"/>
                        </a:rPr>
                        <a:t> to be recommended</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GB" sz="1700" dirty="0" smtClean="0">
                          <a:effectLst/>
                          <a:latin typeface="+mn-lt"/>
                        </a:rPr>
                        <a:t>Price to be negotiated</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GB" sz="1700" dirty="0" smtClean="0">
                          <a:solidFill>
                            <a:schemeClr val="lt1"/>
                          </a:solidFill>
                          <a:effectLst/>
                          <a:latin typeface="+mn-lt"/>
                          <a:ea typeface="+mn-ea"/>
                        </a:rPr>
                        <a:t>No</a:t>
                      </a:r>
                      <a:r>
                        <a:rPr lang="en-GB" sz="1700" baseline="0" dirty="0" smtClean="0">
                          <a:solidFill>
                            <a:schemeClr val="lt1"/>
                          </a:solidFill>
                          <a:effectLst/>
                          <a:latin typeface="+mn-lt"/>
                          <a:ea typeface="+mn-ea"/>
                        </a:rPr>
                        <a:t> acceptable bid offer</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r h="304053">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1</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just">
                        <a:spcBef>
                          <a:spcPts val="0"/>
                        </a:spcBef>
                        <a:spcAft>
                          <a:spcPts val="0"/>
                        </a:spcAft>
                      </a:pPr>
                      <a:r>
                        <a:rPr lang="en-GB" sz="1700" dirty="0">
                          <a:effectLst/>
                          <a:latin typeface="+mn-lt"/>
                        </a:rPr>
                        <a:t>Aliwal North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02907">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2</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just">
                        <a:spcBef>
                          <a:spcPts val="0"/>
                        </a:spcBef>
                        <a:spcAft>
                          <a:spcPts val="0"/>
                        </a:spcAft>
                      </a:pPr>
                      <a:r>
                        <a:rPr lang="en-GB" sz="1700" dirty="0">
                          <a:effectLst/>
                          <a:latin typeface="+mn-lt"/>
                        </a:rPr>
                        <a:t>Balfour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tabLst>
                          <a:tab pos="561340" algn="ctr"/>
                        </a:tabLs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02907">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3</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just">
                        <a:spcBef>
                          <a:spcPts val="0"/>
                        </a:spcBef>
                        <a:spcAft>
                          <a:spcPts val="0"/>
                        </a:spcAft>
                      </a:pPr>
                      <a:r>
                        <a:rPr lang="en-GB" sz="1700" dirty="0">
                          <a:effectLst/>
                          <a:latin typeface="+mn-lt"/>
                        </a:rPr>
                        <a:t>Graaff – Reinet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04053">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4</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just">
                        <a:spcBef>
                          <a:spcPts val="0"/>
                        </a:spcBef>
                        <a:spcAft>
                          <a:spcPts val="0"/>
                        </a:spcAft>
                      </a:pPr>
                      <a:r>
                        <a:rPr lang="en-GB" sz="1700" dirty="0">
                          <a:effectLst/>
                          <a:latin typeface="+mn-lt"/>
                        </a:rPr>
                        <a:t>Greytown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02907">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5</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just">
                        <a:spcBef>
                          <a:spcPts val="0"/>
                        </a:spcBef>
                        <a:spcAft>
                          <a:spcPts val="0"/>
                        </a:spcAft>
                      </a:pPr>
                      <a:r>
                        <a:rPr lang="en-GB" sz="1700" dirty="0">
                          <a:effectLst/>
                          <a:latin typeface="+mn-lt"/>
                        </a:rPr>
                        <a:t>Umzimkhulu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02907">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6</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just">
                        <a:spcBef>
                          <a:spcPts val="0"/>
                        </a:spcBef>
                        <a:spcAft>
                          <a:spcPts val="0"/>
                        </a:spcAft>
                      </a:pPr>
                      <a:r>
                        <a:rPr lang="en-GB" sz="1700" dirty="0">
                          <a:effectLst/>
                          <a:latin typeface="+mn-lt"/>
                        </a:rPr>
                        <a:t>Giyani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02907">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7</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just">
                        <a:spcBef>
                          <a:spcPts val="0"/>
                        </a:spcBef>
                        <a:spcAft>
                          <a:spcPts val="0"/>
                        </a:spcAft>
                      </a:pPr>
                      <a:r>
                        <a:rPr lang="en-GB" sz="1700" dirty="0">
                          <a:effectLst/>
                          <a:latin typeface="+mn-lt"/>
                        </a:rPr>
                        <a:t>KwaGqikazi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04053">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8</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just">
                        <a:spcBef>
                          <a:spcPts val="0"/>
                        </a:spcBef>
                        <a:spcAft>
                          <a:spcPts val="0"/>
                        </a:spcAft>
                      </a:pPr>
                      <a:r>
                        <a:rPr lang="en-GB" sz="1700" dirty="0">
                          <a:effectLst/>
                          <a:latin typeface="+mn-lt"/>
                        </a:rPr>
                        <a:t>Msinga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302907">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9</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just">
                        <a:spcBef>
                          <a:spcPts val="0"/>
                        </a:spcBef>
                        <a:spcAft>
                          <a:spcPts val="0"/>
                        </a:spcAft>
                      </a:pPr>
                      <a:r>
                        <a:rPr lang="en-GB" sz="1700" dirty="0">
                          <a:effectLst/>
                          <a:latin typeface="+mn-lt"/>
                        </a:rPr>
                        <a:t>Ngqungqushe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04053">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10</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just">
                        <a:spcBef>
                          <a:spcPts val="0"/>
                        </a:spcBef>
                        <a:spcAft>
                          <a:spcPts val="0"/>
                        </a:spcAft>
                      </a:pPr>
                      <a:r>
                        <a:rPr lang="en-GB" sz="1700" dirty="0">
                          <a:effectLst/>
                          <a:latin typeface="+mn-lt"/>
                        </a:rPr>
                        <a:t>Nkandla B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302907">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11</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just">
                        <a:spcBef>
                          <a:spcPts val="0"/>
                        </a:spcBef>
                        <a:spcAft>
                          <a:spcPts val="0"/>
                        </a:spcAft>
                      </a:pPr>
                      <a:r>
                        <a:rPr lang="en-GB" sz="1700" dirty="0">
                          <a:effectLst/>
                          <a:latin typeface="+mn-lt"/>
                        </a:rPr>
                        <a:t>Nongoma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04053">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12</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just">
                        <a:spcBef>
                          <a:spcPts val="0"/>
                        </a:spcBef>
                        <a:spcAft>
                          <a:spcPts val="0"/>
                        </a:spcAft>
                      </a:pPr>
                      <a:r>
                        <a:rPr lang="en-GB" sz="1700" dirty="0">
                          <a:effectLst/>
                          <a:latin typeface="+mn-lt"/>
                        </a:rPr>
                        <a:t>Sterkspruit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r h="304053">
                <a:tc>
                  <a:txBody>
                    <a:bodyPr/>
                    <a:lstStyle/>
                    <a:p>
                      <a:pPr marL="0" marR="0" indent="0" algn="ctr">
                        <a:spcBef>
                          <a:spcPts val="0"/>
                        </a:spcBef>
                        <a:spcAft>
                          <a:spcPts val="0"/>
                        </a:spcAft>
                        <a:buFont typeface="+mj-lt"/>
                        <a:buNone/>
                      </a:pPr>
                      <a:r>
                        <a:rPr lang="en-US" sz="1700" dirty="0" smtClean="0">
                          <a:solidFill>
                            <a:schemeClr val="tx1"/>
                          </a:solidFill>
                          <a:effectLst/>
                          <a:latin typeface="+mn-lt"/>
                          <a:ea typeface="Times New Roman" panose="02020603050405020304" pitchFamily="18" charset="0"/>
                        </a:rPr>
                        <a:t>13</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just">
                        <a:spcBef>
                          <a:spcPts val="0"/>
                        </a:spcBef>
                        <a:spcAft>
                          <a:spcPts val="0"/>
                        </a:spcAft>
                      </a:pPr>
                      <a:r>
                        <a:rPr lang="en-GB" sz="1700" dirty="0">
                          <a:effectLst/>
                          <a:latin typeface="+mn-lt"/>
                        </a:rPr>
                        <a:t>Vryheid </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defTabSz="914400" rtl="0" eaLnBrk="1" latinLnBrk="0" hangingPunct="1">
                        <a:spcBef>
                          <a:spcPts val="0"/>
                        </a:spcBef>
                        <a:spcAft>
                          <a:spcPts val="0"/>
                        </a:spcAf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defTabSz="914400" rtl="0" eaLnBrk="1" latinLnBrk="0" hangingPunct="1">
                        <a:spcBef>
                          <a:spcPts val="0"/>
                        </a:spcBef>
                        <a:spcAft>
                          <a:spcPts val="0"/>
                        </a:spcAft>
                        <a:tabLst>
                          <a:tab pos="561340" algn="ctr"/>
                        </a:tabLst>
                      </a:pP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X</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xmlns="" val="10013"/>
                  </a:ext>
                </a:extLst>
              </a:tr>
              <a:tr h="304053">
                <a:tc>
                  <a:txBody>
                    <a:bodyPr/>
                    <a:lstStyle/>
                    <a:p>
                      <a:pPr marL="0" marR="0" algn="just">
                        <a:spcBef>
                          <a:spcPts val="0"/>
                        </a:spcBef>
                        <a:spcAft>
                          <a:spcPts val="0"/>
                        </a:spcAft>
                      </a:pP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just">
                        <a:spcBef>
                          <a:spcPts val="0"/>
                        </a:spcBef>
                        <a:spcAft>
                          <a:spcPts val="0"/>
                        </a:spcAft>
                      </a:pPr>
                      <a:r>
                        <a:rPr lang="en-GB" sz="1700" dirty="0">
                          <a:effectLst/>
                          <a:latin typeface="+mn-lt"/>
                        </a:rPr>
                        <a:t>Total</a:t>
                      </a:r>
                      <a:endParaRPr lang="en-US" sz="17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5</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7</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defTabSz="914400" rtl="0" eaLnBrk="1" latinLnBrk="0" hangingPunct="1">
                        <a:spcBef>
                          <a:spcPts val="0"/>
                        </a:spcBef>
                        <a:spcAft>
                          <a:spcPts val="0"/>
                        </a:spcAft>
                      </a:pPr>
                      <a:r>
                        <a:rPr lang="en-US" sz="1700" kern="1200" dirty="0" smtClean="0">
                          <a:solidFill>
                            <a:schemeClr val="tx1"/>
                          </a:solidFill>
                          <a:effectLst/>
                          <a:latin typeface="+mn-lt"/>
                          <a:ea typeface="Times New Roman" panose="02020603050405020304" pitchFamily="18" charset="0"/>
                          <a:cs typeface="+mn-cs"/>
                        </a:rPr>
                        <a:t>1</a:t>
                      </a:r>
                      <a:endParaRPr lang="en-US" sz="1700" kern="1200" dirty="0">
                        <a:solidFill>
                          <a:schemeClr val="tx1"/>
                        </a:solidFill>
                        <a:effectLst/>
                        <a:latin typeface="+mn-lt"/>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xmlns="" val="1759436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457200" y="514152"/>
            <a:ext cx="8077200" cy="464478"/>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cs typeface="Arial" pitchFamily="34" charset="0"/>
              </a:rPr>
              <a:t>CURRENT STATUS AND WAY FOREWARD</a:t>
            </a:r>
            <a:endParaRPr lang="en-ZA" sz="2400" b="1" dirty="0">
              <a:cs typeface="Arial" pitchFamily="34" charset="0"/>
            </a:endParaRPr>
          </a:p>
        </p:txBody>
      </p:sp>
      <p:sp>
        <p:nvSpPr>
          <p:cNvPr id="4100" name="Slide Number Placeholder 7"/>
          <p:cNvSpPr>
            <a:spLocks noGrp="1"/>
          </p:cNvSpPr>
          <p:nvPr>
            <p:ph type="sldNum" sz="quarter" idx="12"/>
          </p:nvPr>
        </p:nvSpPr>
        <p:spPr>
          <a:xfrm>
            <a:off x="6929438" y="6524625"/>
            <a:ext cx="2133600" cy="365125"/>
          </a:xfrm>
          <a:noFill/>
        </p:spPr>
        <p:txBody>
          <a:bodyPr/>
          <a:lstStyle/>
          <a:p>
            <a:fld id="{16848948-3F68-4A66-9589-ED0A81D67830}" type="slidenum">
              <a:rPr lang="en-US" b="1" smtClean="0"/>
              <a:pPr/>
              <a:t>24</a:t>
            </a:fld>
            <a:endParaRPr lang="en-US" b="1" dirty="0" smtClean="0"/>
          </a:p>
        </p:txBody>
      </p:sp>
      <p:sp>
        <p:nvSpPr>
          <p:cNvPr id="4101" name="Content Placeholder 2"/>
          <p:cNvSpPr txBox="1">
            <a:spLocks/>
          </p:cNvSpPr>
          <p:nvPr/>
        </p:nvSpPr>
        <p:spPr bwMode="auto">
          <a:xfrm>
            <a:off x="304800" y="1118771"/>
            <a:ext cx="8305800" cy="5297269"/>
          </a:xfrm>
          <a:prstGeom prst="rect">
            <a:avLst/>
          </a:prstGeom>
          <a:noFill/>
          <a:ln w="9525">
            <a:noFill/>
            <a:miter lim="800000"/>
            <a:headEnd/>
            <a:tailEnd/>
          </a:ln>
        </p:spPr>
        <p:txBody>
          <a:bodyPr/>
          <a:lstStyle/>
          <a:p>
            <a:pPr>
              <a:spcAft>
                <a:spcPts val="800"/>
              </a:spcAft>
            </a:pPr>
            <a:r>
              <a:rPr lang="en-GB" sz="2100" b="1" dirty="0" smtClean="0">
                <a:latin typeface="+mn-lt"/>
              </a:rPr>
              <a:t>BAC recommendations: </a:t>
            </a:r>
          </a:p>
          <a:p>
            <a:pPr marL="625475" lvl="2" indent="-342900">
              <a:spcAft>
                <a:spcPts val="1200"/>
              </a:spcAft>
              <a:buFont typeface="Arial" panose="020B0604020202020204" pitchFamily="34" charset="0"/>
              <a:buChar char="•"/>
            </a:pPr>
            <a:r>
              <a:rPr lang="en-GB" sz="2100" dirty="0" smtClean="0">
                <a:latin typeface="+mn-lt"/>
              </a:rPr>
              <a:t>Approved </a:t>
            </a:r>
            <a:r>
              <a:rPr lang="en-GB" sz="2100" dirty="0">
                <a:latin typeface="+mn-lt"/>
              </a:rPr>
              <a:t>by </a:t>
            </a:r>
            <a:r>
              <a:rPr lang="en-GB" sz="2100" dirty="0" smtClean="0">
                <a:latin typeface="+mn-lt"/>
              </a:rPr>
              <a:t>Accounting Officer</a:t>
            </a:r>
          </a:p>
          <a:p>
            <a:pPr marL="0" lvl="2">
              <a:spcAft>
                <a:spcPts val="800"/>
              </a:spcAft>
            </a:pPr>
            <a:r>
              <a:rPr lang="en-GB" sz="2100" b="1" dirty="0" smtClean="0">
                <a:latin typeface="+mn-lt"/>
              </a:rPr>
              <a:t>Validity </a:t>
            </a:r>
            <a:r>
              <a:rPr lang="en-GB" sz="2100" b="1" dirty="0">
                <a:latin typeface="+mn-lt"/>
              </a:rPr>
              <a:t>period: </a:t>
            </a:r>
            <a:r>
              <a:rPr lang="en-GB" sz="2100" b="1" dirty="0" smtClean="0">
                <a:latin typeface="+mn-lt"/>
              </a:rPr>
              <a:t>Extensions:</a:t>
            </a:r>
            <a:endParaRPr lang="en-US" sz="2100" b="1" dirty="0">
              <a:latin typeface="+mn-lt"/>
            </a:endParaRPr>
          </a:p>
          <a:p>
            <a:pPr marL="625475" lvl="2" indent="-350838">
              <a:spcAft>
                <a:spcPts val="1200"/>
              </a:spcAft>
              <a:buFont typeface="Arial" panose="020B0604020202020204" pitchFamily="34" charset="0"/>
              <a:buChar char="•"/>
            </a:pPr>
            <a:r>
              <a:rPr lang="en-GB" sz="2100" dirty="0" smtClean="0">
                <a:latin typeface="+mn-lt"/>
              </a:rPr>
              <a:t>Until 30/11/2017 (possible to further extend with permission of bidders)</a:t>
            </a:r>
            <a:endParaRPr lang="en-US" sz="2100" dirty="0">
              <a:latin typeface="+mn-lt"/>
            </a:endParaRPr>
          </a:p>
          <a:p>
            <a:pPr marL="0" lvl="2">
              <a:spcAft>
                <a:spcPts val="800"/>
              </a:spcAft>
            </a:pPr>
            <a:r>
              <a:rPr lang="en-GB" sz="2100" b="1" dirty="0" smtClean="0">
                <a:latin typeface="+mn-lt"/>
              </a:rPr>
              <a:t>Matters to be finalised:</a:t>
            </a:r>
          </a:p>
          <a:p>
            <a:pPr marL="625475" lvl="2" indent="-342900">
              <a:spcAft>
                <a:spcPts val="800"/>
              </a:spcAft>
              <a:buFont typeface="Arial" panose="020B0604020202020204" pitchFamily="34" charset="0"/>
              <a:buChar char="•"/>
            </a:pPr>
            <a:r>
              <a:rPr lang="en-GB" sz="2100" dirty="0" smtClean="0">
                <a:latin typeface="+mn-lt"/>
              </a:rPr>
              <a:t>Capacity </a:t>
            </a:r>
            <a:r>
              <a:rPr lang="en-GB" sz="2100" dirty="0">
                <a:latin typeface="+mn-lt"/>
              </a:rPr>
              <a:t>Assessment: </a:t>
            </a:r>
            <a:r>
              <a:rPr lang="en-GB" sz="2100" dirty="0" smtClean="0">
                <a:latin typeface="+mn-lt"/>
              </a:rPr>
              <a:t>Bidders </a:t>
            </a:r>
            <a:r>
              <a:rPr lang="en-GB" sz="2100" dirty="0">
                <a:latin typeface="+mn-lt"/>
              </a:rPr>
              <a:t>who are recommended for more than one </a:t>
            </a:r>
            <a:r>
              <a:rPr lang="en-GB" sz="2100" dirty="0" smtClean="0">
                <a:latin typeface="+mn-lt"/>
              </a:rPr>
              <a:t>site.</a:t>
            </a:r>
            <a:endParaRPr lang="en-US" sz="2100" dirty="0">
              <a:latin typeface="+mn-lt"/>
            </a:endParaRPr>
          </a:p>
          <a:p>
            <a:pPr marL="625475" lvl="2" indent="-342900">
              <a:spcAft>
                <a:spcPts val="800"/>
              </a:spcAft>
              <a:buFont typeface="Arial" panose="020B0604020202020204" pitchFamily="34" charset="0"/>
              <a:buChar char="•"/>
            </a:pPr>
            <a:r>
              <a:rPr lang="en-GB" sz="2100" dirty="0" smtClean="0">
                <a:latin typeface="+mn-lt"/>
              </a:rPr>
              <a:t>Negotiation</a:t>
            </a:r>
            <a:r>
              <a:rPr lang="en-GB" sz="2100" dirty="0">
                <a:latin typeface="+mn-lt"/>
              </a:rPr>
              <a:t>: </a:t>
            </a:r>
            <a:r>
              <a:rPr lang="en-GB" sz="2100" dirty="0" smtClean="0">
                <a:latin typeface="+mn-lt"/>
              </a:rPr>
              <a:t>Bidders </a:t>
            </a:r>
            <a:r>
              <a:rPr lang="en-GB" sz="2100" dirty="0">
                <a:latin typeface="+mn-lt"/>
              </a:rPr>
              <a:t>who quoted </a:t>
            </a:r>
            <a:r>
              <a:rPr lang="en-GB" sz="2100" dirty="0" smtClean="0">
                <a:latin typeface="+mn-lt"/>
              </a:rPr>
              <a:t>considerably more </a:t>
            </a:r>
            <a:r>
              <a:rPr lang="en-GB" sz="2100" dirty="0">
                <a:latin typeface="+mn-lt"/>
              </a:rPr>
              <a:t>than the estimated </a:t>
            </a:r>
            <a:r>
              <a:rPr lang="en-GB" sz="2100" dirty="0" smtClean="0">
                <a:latin typeface="+mn-lt"/>
              </a:rPr>
              <a:t>BOQ amount.</a:t>
            </a:r>
          </a:p>
          <a:p>
            <a:pPr marL="625475" lvl="2" indent="-350838">
              <a:spcAft>
                <a:spcPts val="800"/>
              </a:spcAft>
              <a:buFont typeface="Arial" panose="020B0604020202020204" pitchFamily="34" charset="0"/>
              <a:buChar char="•"/>
            </a:pPr>
            <a:r>
              <a:rPr lang="en-GB" sz="2100" dirty="0">
                <a:latin typeface="+mn-lt"/>
              </a:rPr>
              <a:t>Operational budget: </a:t>
            </a:r>
            <a:r>
              <a:rPr lang="en-GB" sz="2100" dirty="0" smtClean="0">
                <a:latin typeface="+mn-lt"/>
              </a:rPr>
              <a:t>Funds to be secured.</a:t>
            </a:r>
            <a:endParaRPr lang="en-US" sz="2100" dirty="0">
              <a:latin typeface="+mn-lt"/>
            </a:endParaRPr>
          </a:p>
        </p:txBody>
      </p:sp>
      <p:sp>
        <p:nvSpPr>
          <p:cNvPr id="6" name="Rectangle 5"/>
          <p:cNvSpPr/>
          <p:nvPr/>
        </p:nvSpPr>
        <p:spPr>
          <a:xfrm>
            <a:off x="533400" y="1351152"/>
            <a:ext cx="8001000" cy="400110"/>
          </a:xfrm>
          <a:prstGeom prst="rect">
            <a:avLst/>
          </a:prstGeom>
        </p:spPr>
        <p:txBody>
          <a:bodyPr wrap="square">
            <a:spAutoFit/>
          </a:bodyPr>
          <a:lstStyle/>
          <a:p>
            <a:pPr marL="236538" indent="-236538" algn="just">
              <a:spcBef>
                <a:spcPts val="600"/>
              </a:spcBef>
              <a:buFont typeface="Arial" pitchFamily="34" charset="0"/>
              <a:buChar char="•"/>
            </a:pPr>
            <a:endParaRPr lang="en-US" sz="2000" dirty="0"/>
          </a:p>
        </p:txBody>
      </p:sp>
    </p:spTree>
    <p:extLst>
      <p:ext uri="{BB962C8B-B14F-4D97-AF65-F5344CB8AC3E}">
        <p14:creationId xmlns:p14="http://schemas.microsoft.com/office/powerpoint/2010/main" xmlns="" val="1938333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3"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b="1" i="1" dirty="0">
                <a:latin typeface="Calibri" pitchFamily="34" charset="0"/>
              </a:rPr>
              <a:t>Thank You</a:t>
            </a:r>
          </a:p>
        </p:txBody>
      </p:sp>
      <p:sp>
        <p:nvSpPr>
          <p:cNvPr id="11269" name="Slide Number Placeholder 5"/>
          <p:cNvSpPr>
            <a:spLocks noGrp="1"/>
          </p:cNvSpPr>
          <p:nvPr>
            <p:ph type="sldNum" sz="quarter" idx="12"/>
          </p:nvPr>
        </p:nvSpPr>
        <p:spPr>
          <a:xfrm>
            <a:off x="7010400" y="6534150"/>
            <a:ext cx="2133600" cy="476250"/>
          </a:xfrm>
          <a:noFill/>
        </p:spPr>
        <p:txBody>
          <a:bodyPr/>
          <a:lstStyle/>
          <a:p>
            <a:fld id="{B5BC65C7-0663-470E-9C48-4998BA0C60EC}" type="slidenum">
              <a:rPr lang="en-US" smtClean="0"/>
              <a:pPr/>
              <a:t>25</a:t>
            </a:fld>
            <a:endParaRPr lang="en-US" dirty="0" smtClean="0"/>
          </a:p>
        </p:txBody>
      </p:sp>
    </p:spTree>
    <p:extLst>
      <p:ext uri="{BB962C8B-B14F-4D97-AF65-F5344CB8AC3E}">
        <p14:creationId xmlns:p14="http://schemas.microsoft.com/office/powerpoint/2010/main" xmlns="" val="354423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0" y="2590800"/>
            <a:ext cx="8991600" cy="1764604"/>
          </a:xfrm>
          <a:prstGeom prst="rect">
            <a:avLst/>
          </a:prstGeom>
        </p:spPr>
        <p:txBody>
          <a:bodyPr/>
          <a:lstStyle/>
          <a:p>
            <a:pPr lvl="0" algn="ctr">
              <a:spcAft>
                <a:spcPts val="1800"/>
              </a:spcAft>
            </a:pPr>
            <a:r>
              <a:rPr lang="en-ZA" sz="4800" dirty="0"/>
              <a:t>Progress in the finalisation of the new SETA </a:t>
            </a:r>
            <a:r>
              <a:rPr lang="en-ZA" sz="4800" dirty="0" smtClean="0"/>
              <a:t>landscape</a:t>
            </a:r>
            <a:endParaRPr lang="en-ZA" sz="4800" dirty="0"/>
          </a:p>
        </p:txBody>
      </p:sp>
    </p:spTree>
    <p:extLst>
      <p:ext uri="{BB962C8B-B14F-4D97-AF65-F5344CB8AC3E}">
        <p14:creationId xmlns:p14="http://schemas.microsoft.com/office/powerpoint/2010/main" xmlns="" val="391101901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solidFill>
            <a:srgbClr val="00B050"/>
          </a:solidFill>
          <a:ln>
            <a:noFill/>
          </a:ln>
          <a:extLst/>
        </p:spPr>
      </p:pic>
      <p:sp>
        <p:nvSpPr>
          <p:cNvPr id="7" name="TextBox 6"/>
          <p:cNvSpPr txBox="1"/>
          <p:nvPr/>
        </p:nvSpPr>
        <p:spPr>
          <a:xfrm>
            <a:off x="558000" y="508391"/>
            <a:ext cx="8028000" cy="523220"/>
          </a:xfrm>
          <a:prstGeom prst="rect">
            <a:avLst/>
          </a:prstGeom>
          <a:solidFill>
            <a:srgbClr val="339933"/>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smtClean="0">
                <a:cs typeface="Arial" pitchFamily="34" charset="0"/>
              </a:rPr>
              <a:t>Background</a:t>
            </a:r>
            <a:endParaRPr lang="en-ZA" sz="2800" b="1" dirty="0">
              <a:cs typeface="Arial" pitchFamily="34" charset="0"/>
            </a:endParaRPr>
          </a:p>
        </p:txBody>
      </p:sp>
      <p:sp>
        <p:nvSpPr>
          <p:cNvPr id="6"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b="1" dirty="0" smtClean="0"/>
              <a:t>2</a:t>
            </a:r>
            <a:endParaRPr lang="en-US" altLang="en-US" sz="1400" b="1" dirty="0"/>
          </a:p>
        </p:txBody>
      </p:sp>
      <p:graphicFrame>
        <p:nvGraphicFramePr>
          <p:cNvPr id="2" name="Diagram 1"/>
          <p:cNvGraphicFramePr/>
          <p:nvPr>
            <p:extLst>
              <p:ext uri="{D42A27DB-BD31-4B8C-83A1-F6EECF244321}">
                <p14:modId xmlns:p14="http://schemas.microsoft.com/office/powerpoint/2010/main" xmlns="" val="111324732"/>
              </p:ext>
            </p:extLst>
          </p:nvPr>
        </p:nvGraphicFramePr>
        <p:xfrm>
          <a:off x="342900" y="508391"/>
          <a:ext cx="8458200" cy="6197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008270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304800" y="449568"/>
            <a:ext cx="8382000"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cs typeface="Arial" pitchFamily="34" charset="0"/>
              </a:rPr>
              <a:t>Road Map</a:t>
            </a:r>
            <a:endParaRPr lang="en-ZA" sz="2800" b="1" dirty="0">
              <a:cs typeface="Arial" pitchFamily="34" charset="0"/>
            </a:endParaRP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5</a:t>
            </a:fld>
            <a:endParaRPr lang="en-US" b="1" dirty="0" smtClean="0"/>
          </a:p>
        </p:txBody>
      </p:sp>
      <p:sp>
        <p:nvSpPr>
          <p:cNvPr id="8" name="Rectangle 3"/>
          <p:cNvSpPr txBox="1">
            <a:spLocks noChangeArrowheads="1"/>
          </p:cNvSpPr>
          <p:nvPr/>
        </p:nvSpPr>
        <p:spPr bwMode="auto">
          <a:xfrm>
            <a:off x="381000" y="1114192"/>
            <a:ext cx="8167687" cy="5134208"/>
          </a:xfrm>
          <a:prstGeom prst="rect">
            <a:avLst/>
          </a:prstGeom>
          <a:noFill/>
          <a:ln w="9525">
            <a:noFill/>
            <a:miter lim="800000"/>
            <a:headEnd/>
            <a:tailEnd/>
          </a:ln>
        </p:spPr>
        <p:txBody>
          <a:bodyPr/>
          <a:lstStyle/>
          <a:p>
            <a:pPr marL="342900" lvl="0" indent="-342900" eaLnBrk="0" hangingPunct="0">
              <a:spcBef>
                <a:spcPct val="20000"/>
              </a:spcBef>
              <a:buFontTx/>
              <a:buChar char="•"/>
            </a:pPr>
            <a:endParaRPr lang="en-ZA" sz="2400" kern="0" dirty="0">
              <a:solidFill>
                <a:srgbClr val="000000"/>
              </a:solidFill>
              <a:latin typeface="Arial"/>
            </a:endParaRPr>
          </a:p>
        </p:txBody>
      </p:sp>
      <p:graphicFrame>
        <p:nvGraphicFramePr>
          <p:cNvPr id="2" name="Diagram 1"/>
          <p:cNvGraphicFramePr/>
          <p:nvPr>
            <p:extLst>
              <p:ext uri="{D42A27DB-BD31-4B8C-83A1-F6EECF244321}">
                <p14:modId xmlns:p14="http://schemas.microsoft.com/office/powerpoint/2010/main" xmlns="" val="3461538930"/>
              </p:ext>
            </p:extLst>
          </p:nvPr>
        </p:nvGraphicFramePr>
        <p:xfrm>
          <a:off x="442913" y="1397000"/>
          <a:ext cx="8064500" cy="401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915535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6</a:t>
            </a:fld>
            <a:endParaRPr lang="en-US" altLang="en-US" sz="1400" b="1" dirty="0"/>
          </a:p>
        </p:txBody>
      </p:sp>
      <p:sp>
        <p:nvSpPr>
          <p:cNvPr id="7" name="TextBox 6"/>
          <p:cNvSpPr txBox="1"/>
          <p:nvPr/>
        </p:nvSpPr>
        <p:spPr>
          <a:xfrm>
            <a:off x="381000" y="427661"/>
            <a:ext cx="83058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a:t>Part 1: Overarching </a:t>
            </a:r>
            <a:r>
              <a:rPr lang="en-US" dirty="0" smtClean="0"/>
              <a:t>Principles</a:t>
            </a:r>
            <a:endParaRPr lang="en-ZA" dirty="0"/>
          </a:p>
        </p:txBody>
      </p:sp>
      <p:sp>
        <p:nvSpPr>
          <p:cNvPr id="8" name="Content Placeholder 2"/>
          <p:cNvSpPr txBox="1">
            <a:spLocks/>
          </p:cNvSpPr>
          <p:nvPr/>
        </p:nvSpPr>
        <p:spPr bwMode="auto">
          <a:xfrm>
            <a:off x="531813" y="1219200"/>
            <a:ext cx="8028000" cy="5161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None/>
            </a:pPr>
            <a:endParaRPr lang="en-ZA" sz="2000" dirty="0">
              <a:ea typeface="Calibri" panose="020F0502020204030204" pitchFamily="34" charset="0"/>
              <a:cs typeface="Times New Roman" panose="02020603050405020304" pitchFamily="18" charset="0"/>
            </a:endParaRPr>
          </a:p>
          <a:p>
            <a:pPr eaLnBrk="1" hangingPunct="1"/>
            <a:endParaRPr lang="en-ZA" sz="2000" dirty="0">
              <a:ea typeface="Calibri" panose="020F0502020204030204" pitchFamily="34" charset="0"/>
              <a:cs typeface="Times New Roman" panose="02020603050405020304" pitchFamily="18" charset="0"/>
            </a:endParaRPr>
          </a:p>
          <a:p>
            <a:pPr eaLnBrk="1" hangingPunct="1"/>
            <a:endParaRPr lang="en-ZA" sz="2000" dirty="0">
              <a:ea typeface="Calibri" panose="020F0502020204030204" pitchFamily="34" charset="0"/>
              <a:cs typeface="Times New Roman" panose="02020603050405020304" pitchFamily="18" charset="0"/>
            </a:endParaRPr>
          </a:p>
          <a:p>
            <a:pPr eaLnBrk="1" hangingPunct="1"/>
            <a:endParaRPr lang="en-US" sz="2000" dirty="0"/>
          </a:p>
          <a:p>
            <a:pPr eaLnBrk="1" hangingPunct="1"/>
            <a:endParaRPr lang="en-GB" sz="2000" dirty="0" smtClean="0"/>
          </a:p>
          <a:p>
            <a:pPr eaLnBrk="1" hangingPunct="1"/>
            <a:endParaRPr lang="en-ZA" altLang="en-US" sz="2000" b="1" kern="0" dirty="0" smtClean="0">
              <a:cs typeface="Times New Roman" panose="02020603050405020304" pitchFamily="18" charset="0"/>
            </a:endParaRPr>
          </a:p>
          <a:p>
            <a:pPr marL="0" indent="0" eaLnBrk="1" hangingPunct="1">
              <a:buFontTx/>
              <a:buNone/>
            </a:pPr>
            <a:endParaRPr lang="en-ZA" sz="2000" kern="0" dirty="0" smtClean="0">
              <a:cs typeface="Arial" pitchFamily="34" charset="0"/>
            </a:endParaRPr>
          </a:p>
        </p:txBody>
      </p:sp>
      <p:graphicFrame>
        <p:nvGraphicFramePr>
          <p:cNvPr id="2" name="Diagram 1"/>
          <p:cNvGraphicFramePr/>
          <p:nvPr>
            <p:extLst>
              <p:ext uri="{D42A27DB-BD31-4B8C-83A1-F6EECF244321}">
                <p14:modId xmlns:p14="http://schemas.microsoft.com/office/powerpoint/2010/main" xmlns="" val="1689980169"/>
              </p:ext>
            </p:extLst>
          </p:nvPr>
        </p:nvGraphicFramePr>
        <p:xfrm>
          <a:off x="531813" y="1060958"/>
          <a:ext cx="8027999" cy="531929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375784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380999" y="410558"/>
            <a:ext cx="8382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eaLnBrk="1" hangingPunct="1">
              <a:defRPr/>
            </a:pPr>
            <a:r>
              <a:rPr lang="en-US" sz="2800" b="1" dirty="0"/>
              <a:t>Principles for the Skills Landscape</a:t>
            </a:r>
            <a:endParaRPr lang="en-ZA" sz="2800" b="1" dirty="0"/>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7</a:t>
            </a:fld>
            <a:endParaRPr lang="en-US" b="1" dirty="0" smtClean="0"/>
          </a:p>
        </p:txBody>
      </p:sp>
      <p:sp>
        <p:nvSpPr>
          <p:cNvPr id="8" name="Rectangle 3"/>
          <p:cNvSpPr txBox="1">
            <a:spLocks noChangeArrowheads="1"/>
          </p:cNvSpPr>
          <p:nvPr/>
        </p:nvSpPr>
        <p:spPr bwMode="auto">
          <a:xfrm>
            <a:off x="442913" y="1295400"/>
            <a:ext cx="8064500" cy="5134208"/>
          </a:xfrm>
          <a:prstGeom prst="rect">
            <a:avLst/>
          </a:prstGeom>
          <a:noFill/>
          <a:ln w="9525">
            <a:noFill/>
            <a:miter lim="800000"/>
            <a:headEnd/>
            <a:tailEnd/>
          </a:ln>
        </p:spPr>
        <p:txBody>
          <a:bodyPr/>
          <a:lstStyle/>
          <a:p>
            <a:pPr>
              <a:spcAft>
                <a:spcPts val="600"/>
              </a:spcAft>
            </a:pPr>
            <a:endParaRPr lang="en-ZA" sz="2400" dirty="0"/>
          </a:p>
        </p:txBody>
      </p:sp>
      <p:graphicFrame>
        <p:nvGraphicFramePr>
          <p:cNvPr id="9" name="Content Placeholder 4"/>
          <p:cNvGraphicFramePr>
            <a:graphicFrameLocks noGrp="1"/>
          </p:cNvGraphicFramePr>
          <p:nvPr>
            <p:ph idx="1"/>
            <p:extLst>
              <p:ext uri="{D42A27DB-BD31-4B8C-83A1-F6EECF244321}">
                <p14:modId xmlns:p14="http://schemas.microsoft.com/office/powerpoint/2010/main" xmlns="" val="393593226"/>
              </p:ext>
            </p:extLst>
          </p:nvPr>
        </p:nvGraphicFramePr>
        <p:xfrm>
          <a:off x="-152400" y="990929"/>
          <a:ext cx="9448800" cy="5390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59312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8</a:t>
            </a:fld>
            <a:endParaRPr lang="en-US" altLang="en-US" sz="1400" b="1" dirty="0"/>
          </a:p>
        </p:txBody>
      </p:sp>
      <p:sp>
        <p:nvSpPr>
          <p:cNvPr id="7" name="TextBox 6"/>
          <p:cNvSpPr txBox="1"/>
          <p:nvPr/>
        </p:nvSpPr>
        <p:spPr>
          <a:xfrm>
            <a:off x="381000" y="417162"/>
            <a:ext cx="8382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smtClean="0"/>
              <a:t>Objectives – Building on NSDS III</a:t>
            </a:r>
            <a:endParaRPr lang="en-ZA" dirty="0"/>
          </a:p>
        </p:txBody>
      </p:sp>
      <p:sp>
        <p:nvSpPr>
          <p:cNvPr id="8" name="Content Placeholder 2"/>
          <p:cNvSpPr txBox="1">
            <a:spLocks/>
          </p:cNvSpPr>
          <p:nvPr/>
        </p:nvSpPr>
        <p:spPr bwMode="auto">
          <a:xfrm>
            <a:off x="531813" y="1295400"/>
            <a:ext cx="8054187" cy="5161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0"/>
              </a:spcBef>
              <a:buNone/>
            </a:pPr>
            <a:endParaRPr lang="en-US" sz="2000" dirty="0"/>
          </a:p>
          <a:p>
            <a:pPr eaLnBrk="1" hangingPunct="1">
              <a:spcBef>
                <a:spcPts val="0"/>
              </a:spcBef>
            </a:pPr>
            <a:endParaRPr lang="en-GB" sz="2000" dirty="0" smtClean="0"/>
          </a:p>
          <a:p>
            <a:pPr eaLnBrk="1" hangingPunct="1">
              <a:spcBef>
                <a:spcPts val="0"/>
              </a:spcBef>
            </a:pPr>
            <a:endParaRPr lang="en-ZA" altLang="en-US" sz="2000" b="1" kern="0" dirty="0" smtClean="0">
              <a:cs typeface="Times New Roman" panose="02020603050405020304" pitchFamily="18" charset="0"/>
            </a:endParaRPr>
          </a:p>
          <a:p>
            <a:pPr marL="0" indent="0" eaLnBrk="1" hangingPunct="1">
              <a:spcBef>
                <a:spcPts val="0"/>
              </a:spcBef>
              <a:buFontTx/>
              <a:buNone/>
            </a:pPr>
            <a:endParaRPr lang="en-ZA" sz="2000" kern="0" dirty="0" smtClean="0">
              <a:cs typeface="Arial" pitchFamily="34" charset="0"/>
            </a:endParaRPr>
          </a:p>
        </p:txBody>
      </p:sp>
      <p:graphicFrame>
        <p:nvGraphicFramePr>
          <p:cNvPr id="4" name="Diagram 3"/>
          <p:cNvGraphicFramePr/>
          <p:nvPr>
            <p:extLst>
              <p:ext uri="{D42A27DB-BD31-4B8C-83A1-F6EECF244321}">
                <p14:modId xmlns:p14="http://schemas.microsoft.com/office/powerpoint/2010/main" xmlns="" val="1934322085"/>
              </p:ext>
            </p:extLst>
          </p:nvPr>
        </p:nvGraphicFramePr>
        <p:xfrm>
          <a:off x="381000" y="940382"/>
          <a:ext cx="8205000" cy="53080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459121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381000" y="445727"/>
            <a:ext cx="8382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cs typeface="Arial" pitchFamily="34" charset="0"/>
              </a:rPr>
              <a:t>Part 2 : Institutional Arrangements</a:t>
            </a:r>
            <a:endParaRPr lang="en-ZA" sz="2800" b="1" dirty="0">
              <a:cs typeface="Arial" pitchFamily="34" charset="0"/>
            </a:endParaRP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9</a:t>
            </a:fld>
            <a:endParaRPr lang="en-US" b="1" dirty="0" smtClean="0"/>
          </a:p>
        </p:txBody>
      </p:sp>
      <p:sp>
        <p:nvSpPr>
          <p:cNvPr id="8" name="Rectangle 3"/>
          <p:cNvSpPr txBox="1">
            <a:spLocks noChangeArrowheads="1"/>
          </p:cNvSpPr>
          <p:nvPr/>
        </p:nvSpPr>
        <p:spPr bwMode="auto">
          <a:xfrm>
            <a:off x="442913" y="1295400"/>
            <a:ext cx="8064500" cy="5134208"/>
          </a:xfrm>
          <a:prstGeom prst="rect">
            <a:avLst/>
          </a:prstGeom>
          <a:noFill/>
          <a:ln w="9525">
            <a:noFill/>
            <a:miter lim="800000"/>
            <a:headEnd/>
            <a:tailEnd/>
          </a:ln>
        </p:spPr>
        <p:txBody>
          <a:bodyPr/>
          <a:lstStyle/>
          <a:p>
            <a:pPr>
              <a:spcAft>
                <a:spcPts val="600"/>
              </a:spcAft>
            </a:pPr>
            <a:endParaRPr lang="en-ZA" sz="2400" dirty="0"/>
          </a:p>
        </p:txBody>
      </p:sp>
      <p:graphicFrame>
        <p:nvGraphicFramePr>
          <p:cNvPr id="9" name="Content Placeholder 4"/>
          <p:cNvGraphicFramePr>
            <a:graphicFrameLocks noGrp="1"/>
          </p:cNvGraphicFramePr>
          <p:nvPr>
            <p:ph idx="1"/>
            <p:extLst>
              <p:ext uri="{D42A27DB-BD31-4B8C-83A1-F6EECF244321}">
                <p14:modId xmlns:p14="http://schemas.microsoft.com/office/powerpoint/2010/main" xmlns="" val="936030684"/>
              </p:ext>
            </p:extLst>
          </p:nvPr>
        </p:nvGraphicFramePr>
        <p:xfrm>
          <a:off x="-228600" y="997522"/>
          <a:ext cx="9525000" cy="53556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52396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7059</TotalTime>
  <Words>2104</Words>
  <Application>Microsoft Office PowerPoint</Application>
  <PresentationFormat>On-screen Show (4:3)</PresentationFormat>
  <Paragraphs>378</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Erra.M@dhet.gov.za</dc:creator>
  <cp:lastModifiedBy>PUMZA</cp:lastModifiedBy>
  <cp:revision>497</cp:revision>
  <cp:lastPrinted>2017-11-21T10:57:03Z</cp:lastPrinted>
  <dcterms:created xsi:type="dcterms:W3CDTF">2010-10-01T19:49:50Z</dcterms:created>
  <dcterms:modified xsi:type="dcterms:W3CDTF">2017-11-23T08:20:23Z</dcterms:modified>
</cp:coreProperties>
</file>