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0"/>
  </p:notesMasterIdLst>
  <p:handoutMasterIdLst>
    <p:handoutMasterId r:id="rId41"/>
  </p:handoutMasterIdLst>
  <p:sldIdLst>
    <p:sldId id="1129" r:id="rId2"/>
    <p:sldId id="1204" r:id="rId3"/>
    <p:sldId id="1229" r:id="rId4"/>
    <p:sldId id="1211" r:id="rId5"/>
    <p:sldId id="1253" r:id="rId6"/>
    <p:sldId id="1206" r:id="rId7"/>
    <p:sldId id="1251" r:id="rId8"/>
    <p:sldId id="1252" r:id="rId9"/>
    <p:sldId id="1258" r:id="rId10"/>
    <p:sldId id="1218" r:id="rId11"/>
    <p:sldId id="1210" r:id="rId12"/>
    <p:sldId id="1212" r:id="rId13"/>
    <p:sldId id="1215" r:id="rId14"/>
    <p:sldId id="1216" r:id="rId15"/>
    <p:sldId id="1217" r:id="rId16"/>
    <p:sldId id="1220" r:id="rId17"/>
    <p:sldId id="1255" r:id="rId18"/>
    <p:sldId id="1256" r:id="rId19"/>
    <p:sldId id="1269" r:id="rId20"/>
    <p:sldId id="1270" r:id="rId21"/>
    <p:sldId id="1271" r:id="rId22"/>
    <p:sldId id="1272" r:id="rId23"/>
    <p:sldId id="1273" r:id="rId24"/>
    <p:sldId id="1274" r:id="rId25"/>
    <p:sldId id="1275" r:id="rId26"/>
    <p:sldId id="1276" r:id="rId27"/>
    <p:sldId id="1277" r:id="rId28"/>
    <p:sldId id="1259" r:id="rId29"/>
    <p:sldId id="1260" r:id="rId30"/>
    <p:sldId id="1261" r:id="rId31"/>
    <p:sldId id="1262" r:id="rId32"/>
    <p:sldId id="1263" r:id="rId33"/>
    <p:sldId id="1264" r:id="rId34"/>
    <p:sldId id="1265" r:id="rId35"/>
    <p:sldId id="1266" r:id="rId36"/>
    <p:sldId id="1267" r:id="rId37"/>
    <p:sldId id="1268" r:id="rId38"/>
    <p:sldId id="1228" r:id="rId39"/>
  </p:sldIdLst>
  <p:sldSz cx="9144000" cy="6858000" type="screen4x3"/>
  <p:notesSz cx="7099300" cy="10234613"/>
  <p:defaultTextStyle>
    <a:defPPr>
      <a:defRPr lang="en-GB"/>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60305"/>
    <a:srgbClr val="66FF99"/>
    <a:srgbClr val="008000"/>
    <a:srgbClr val="FF00FF"/>
    <a:srgbClr val="FF3300"/>
    <a:srgbClr val="FFFFCC"/>
    <a:srgbClr val="FDEADA"/>
    <a:srgbClr val="FFCCCC"/>
    <a:srgbClr val="FFCC66"/>
    <a:srgbClr val="B339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59" autoAdjust="0"/>
    <p:restoredTop sz="92950"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29862"/>
    </p:cViewPr>
  </p:outlineViewPr>
  <p:notesTextViewPr>
    <p:cViewPr>
      <p:scale>
        <a:sx n="100" d="100"/>
        <a:sy n="100" d="100"/>
      </p:scale>
      <p:origin x="0" y="0"/>
    </p:cViewPr>
  </p:notesTextViewPr>
  <p:sorterViewPr>
    <p:cViewPr>
      <p:scale>
        <a:sx n="80" d="100"/>
        <a:sy n="80" d="100"/>
      </p:scale>
      <p:origin x="0" y="-3588"/>
    </p:cViewPr>
  </p:sorterViewPr>
  <p:notesViewPr>
    <p:cSldViewPr snapToGrid="0" snapToObjects="1">
      <p:cViewPr>
        <p:scale>
          <a:sx n="110" d="100"/>
          <a:sy n="110" d="100"/>
        </p:scale>
        <p:origin x="-648" y="1080"/>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58" name="Rectangle 2"/>
          <p:cNvSpPr>
            <a:spLocks noGrp="1" noChangeArrowheads="1"/>
          </p:cNvSpPr>
          <p:nvPr>
            <p:ph type="hdr" sz="quarter"/>
          </p:nvPr>
        </p:nvSpPr>
        <p:spPr bwMode="auto">
          <a:xfrm>
            <a:off x="0" y="0"/>
            <a:ext cx="3077137" cy="510667"/>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l" defTabSz="966709">
              <a:defRPr sz="1300">
                <a:cs typeface="+mn-cs"/>
              </a:defRPr>
            </a:lvl1pPr>
          </a:lstStyle>
          <a:p>
            <a:pPr>
              <a:defRPr/>
            </a:pPr>
            <a:endParaRPr lang="en-US" dirty="0"/>
          </a:p>
        </p:txBody>
      </p:sp>
      <p:sp>
        <p:nvSpPr>
          <p:cNvPr id="480259" name="Rectangle 3"/>
          <p:cNvSpPr>
            <a:spLocks noGrp="1" noChangeArrowheads="1"/>
          </p:cNvSpPr>
          <p:nvPr>
            <p:ph type="dt" sz="quarter" idx="1"/>
          </p:nvPr>
        </p:nvSpPr>
        <p:spPr bwMode="auto">
          <a:xfrm>
            <a:off x="4020506" y="0"/>
            <a:ext cx="3077137" cy="510667"/>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709">
              <a:defRPr sz="1300">
                <a:cs typeface="+mn-cs"/>
              </a:defRPr>
            </a:lvl1pPr>
          </a:lstStyle>
          <a:p>
            <a:pPr>
              <a:defRPr/>
            </a:pPr>
            <a:endParaRPr lang="en-US" dirty="0"/>
          </a:p>
        </p:txBody>
      </p:sp>
      <p:sp>
        <p:nvSpPr>
          <p:cNvPr id="480260" name="Rectangle 4"/>
          <p:cNvSpPr>
            <a:spLocks noGrp="1" noChangeArrowheads="1"/>
          </p:cNvSpPr>
          <p:nvPr>
            <p:ph type="ftr" sz="quarter" idx="2"/>
          </p:nvPr>
        </p:nvSpPr>
        <p:spPr bwMode="auto">
          <a:xfrm>
            <a:off x="0" y="9722309"/>
            <a:ext cx="3077137" cy="510667"/>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l" defTabSz="966709">
              <a:defRPr sz="1300">
                <a:cs typeface="+mn-cs"/>
              </a:defRPr>
            </a:lvl1pPr>
          </a:lstStyle>
          <a:p>
            <a:pPr>
              <a:defRPr/>
            </a:pPr>
            <a:endParaRPr lang="en-US" dirty="0"/>
          </a:p>
        </p:txBody>
      </p:sp>
      <p:sp>
        <p:nvSpPr>
          <p:cNvPr id="480261" name="Rectangle 5"/>
          <p:cNvSpPr>
            <a:spLocks noGrp="1" noChangeArrowheads="1"/>
          </p:cNvSpPr>
          <p:nvPr>
            <p:ph type="sldNum" sz="quarter" idx="3"/>
          </p:nvPr>
        </p:nvSpPr>
        <p:spPr bwMode="auto">
          <a:xfrm>
            <a:off x="4020506" y="9722309"/>
            <a:ext cx="3077137" cy="510667"/>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709">
              <a:defRPr sz="1300">
                <a:cs typeface="+mn-cs"/>
              </a:defRPr>
            </a:lvl1pPr>
          </a:lstStyle>
          <a:p>
            <a:pPr>
              <a:defRPr/>
            </a:pPr>
            <a:fld id="{3A68E29A-277E-4471-9CD6-49E99D459F65}" type="slidenum">
              <a:rPr lang="en-US"/>
              <a:pPr>
                <a:defRPr/>
              </a:pPr>
              <a:t>‹#›</a:t>
            </a:fld>
            <a:endParaRPr lang="en-US" dirty="0"/>
          </a:p>
        </p:txBody>
      </p:sp>
    </p:spTree>
    <p:extLst>
      <p:ext uri="{BB962C8B-B14F-4D97-AF65-F5344CB8AC3E}">
        <p14:creationId xmlns:p14="http://schemas.microsoft.com/office/powerpoint/2010/main" xmlns="" val="1771855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77137" cy="510667"/>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l" defTabSz="966709">
              <a:defRPr sz="1300">
                <a:cs typeface="+mn-cs"/>
              </a:defRPr>
            </a:lvl1pPr>
          </a:lstStyle>
          <a:p>
            <a:pPr>
              <a:defRPr/>
            </a:pPr>
            <a:endParaRPr lang="en-US" dirty="0"/>
          </a:p>
        </p:txBody>
      </p:sp>
      <p:sp>
        <p:nvSpPr>
          <p:cNvPr id="31747" name="Rectangle 3"/>
          <p:cNvSpPr>
            <a:spLocks noGrp="1" noChangeArrowheads="1"/>
          </p:cNvSpPr>
          <p:nvPr>
            <p:ph type="dt" idx="1"/>
          </p:nvPr>
        </p:nvSpPr>
        <p:spPr bwMode="auto">
          <a:xfrm>
            <a:off x="4020506" y="0"/>
            <a:ext cx="3077137" cy="510667"/>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709">
              <a:defRPr sz="1300">
                <a:cs typeface="+mn-cs"/>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9" name="Rectangle 5"/>
          <p:cNvSpPr>
            <a:spLocks noGrp="1" noChangeArrowheads="1"/>
          </p:cNvSpPr>
          <p:nvPr>
            <p:ph type="body" sz="quarter" idx="3"/>
          </p:nvPr>
        </p:nvSpPr>
        <p:spPr bwMode="auto">
          <a:xfrm>
            <a:off x="709599" y="4862792"/>
            <a:ext cx="5680103" cy="4604184"/>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722309"/>
            <a:ext cx="3077137" cy="510667"/>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l" defTabSz="966709">
              <a:defRPr sz="1300">
                <a:cs typeface="+mn-cs"/>
              </a:defRPr>
            </a:lvl1pPr>
          </a:lstStyle>
          <a:p>
            <a:pPr>
              <a:defRPr/>
            </a:pPr>
            <a:endParaRPr lang="en-US" dirty="0"/>
          </a:p>
        </p:txBody>
      </p:sp>
      <p:sp>
        <p:nvSpPr>
          <p:cNvPr id="31751" name="Rectangle 7"/>
          <p:cNvSpPr>
            <a:spLocks noGrp="1" noChangeArrowheads="1"/>
          </p:cNvSpPr>
          <p:nvPr>
            <p:ph type="sldNum" sz="quarter" idx="5"/>
          </p:nvPr>
        </p:nvSpPr>
        <p:spPr bwMode="auto">
          <a:xfrm>
            <a:off x="4020506" y="9722309"/>
            <a:ext cx="3077137" cy="510667"/>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709">
              <a:defRPr sz="1300">
                <a:cs typeface="+mn-cs"/>
              </a:defRPr>
            </a:lvl1pPr>
          </a:lstStyle>
          <a:p>
            <a:pPr>
              <a:defRPr/>
            </a:pPr>
            <a:fld id="{1273276C-538E-4C52-90C4-08C7705C820F}" type="slidenum">
              <a:rPr lang="en-US"/>
              <a:pPr>
                <a:defRPr/>
              </a:pPr>
              <a:t>‹#›</a:t>
            </a:fld>
            <a:endParaRPr lang="en-US" dirty="0"/>
          </a:p>
        </p:txBody>
      </p:sp>
    </p:spTree>
    <p:extLst>
      <p:ext uri="{BB962C8B-B14F-4D97-AF65-F5344CB8AC3E}">
        <p14:creationId xmlns:p14="http://schemas.microsoft.com/office/powerpoint/2010/main" xmlns="" val="4202648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defTabSz="965783" eaLnBrk="0" hangingPunct="0">
              <a:defRPr sz="1700">
                <a:solidFill>
                  <a:schemeClr val="tx1"/>
                </a:solidFill>
                <a:latin typeface="Arial" pitchFamily="34" charset="0"/>
              </a:defRPr>
            </a:lvl1pPr>
            <a:lvl2pPr marL="769993" indent="-296151" algn="ctr" defTabSz="965783" eaLnBrk="0" hangingPunct="0">
              <a:defRPr sz="1700">
                <a:solidFill>
                  <a:schemeClr val="tx1"/>
                </a:solidFill>
                <a:latin typeface="Arial" pitchFamily="34" charset="0"/>
              </a:defRPr>
            </a:lvl2pPr>
            <a:lvl3pPr marL="1184605" indent="-236921" algn="ctr" defTabSz="965783" eaLnBrk="0" hangingPunct="0">
              <a:defRPr sz="1700">
                <a:solidFill>
                  <a:schemeClr val="tx1"/>
                </a:solidFill>
                <a:latin typeface="Arial" pitchFamily="34" charset="0"/>
              </a:defRPr>
            </a:lvl3pPr>
            <a:lvl4pPr marL="1658447" indent="-236921" algn="ctr" defTabSz="965783" eaLnBrk="0" hangingPunct="0">
              <a:defRPr sz="1700">
                <a:solidFill>
                  <a:schemeClr val="tx1"/>
                </a:solidFill>
                <a:latin typeface="Arial" pitchFamily="34" charset="0"/>
              </a:defRPr>
            </a:lvl4pPr>
            <a:lvl5pPr marL="2132289" indent="-236921" algn="ctr" defTabSz="965783" eaLnBrk="0" hangingPunct="0">
              <a:defRPr sz="1700">
                <a:solidFill>
                  <a:schemeClr val="tx1"/>
                </a:solidFill>
                <a:latin typeface="Arial" pitchFamily="34" charset="0"/>
              </a:defRPr>
            </a:lvl5pPr>
            <a:lvl6pPr marL="2606131" indent="-236921" algn="ctr" defTabSz="965783" eaLnBrk="0" fontAlgn="base" hangingPunct="0">
              <a:spcBef>
                <a:spcPct val="0"/>
              </a:spcBef>
              <a:spcAft>
                <a:spcPct val="0"/>
              </a:spcAft>
              <a:defRPr sz="1700">
                <a:solidFill>
                  <a:schemeClr val="tx1"/>
                </a:solidFill>
                <a:latin typeface="Arial" pitchFamily="34" charset="0"/>
              </a:defRPr>
            </a:lvl6pPr>
            <a:lvl7pPr marL="3079974" indent="-236921" algn="ctr" defTabSz="965783" eaLnBrk="0" fontAlgn="base" hangingPunct="0">
              <a:spcBef>
                <a:spcPct val="0"/>
              </a:spcBef>
              <a:spcAft>
                <a:spcPct val="0"/>
              </a:spcAft>
              <a:defRPr sz="1700">
                <a:solidFill>
                  <a:schemeClr val="tx1"/>
                </a:solidFill>
                <a:latin typeface="Arial" pitchFamily="34" charset="0"/>
              </a:defRPr>
            </a:lvl7pPr>
            <a:lvl8pPr marL="3553816" indent="-236921" algn="ctr" defTabSz="965783" eaLnBrk="0" fontAlgn="base" hangingPunct="0">
              <a:spcBef>
                <a:spcPct val="0"/>
              </a:spcBef>
              <a:spcAft>
                <a:spcPct val="0"/>
              </a:spcAft>
              <a:defRPr sz="1700">
                <a:solidFill>
                  <a:schemeClr val="tx1"/>
                </a:solidFill>
                <a:latin typeface="Arial" pitchFamily="34" charset="0"/>
              </a:defRPr>
            </a:lvl8pPr>
            <a:lvl9pPr marL="4027658" indent="-236921" algn="ctr" defTabSz="965783" eaLnBrk="0" fontAlgn="base" hangingPunct="0">
              <a:spcBef>
                <a:spcPct val="0"/>
              </a:spcBef>
              <a:spcAft>
                <a:spcPct val="0"/>
              </a:spcAft>
              <a:defRPr sz="1700">
                <a:solidFill>
                  <a:schemeClr val="tx1"/>
                </a:solidFill>
                <a:latin typeface="Arial" pitchFamily="34" charset="0"/>
              </a:defRPr>
            </a:lvl9pPr>
          </a:lstStyle>
          <a:p>
            <a:pPr algn="r" eaLnBrk="1" hangingPunct="1">
              <a:defRPr/>
            </a:pPr>
            <a:fld id="{55F4F5E2-8831-41B1-8050-CF41E6D23C09}" type="slidenum">
              <a:rPr lang="en-US" sz="1300"/>
              <a:pPr algn="r" eaLnBrk="1" hangingPunct="1">
                <a:defRPr/>
              </a:pPr>
              <a:t>1</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199638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7926AA6-D0A6-4D88-9CF7-7424C202C9A7}" type="slidenum">
              <a:rPr lang="en-US" smtClean="0"/>
              <a:pPr>
                <a:defRPr/>
              </a:pPr>
              <a:t>4</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101515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7926AA6-D0A6-4D88-9CF7-7424C202C9A7}" type="slidenum">
              <a:rPr lang="en-US" smtClean="0"/>
              <a:pPr>
                <a:defRPr/>
              </a:pPr>
              <a:t>5</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362818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7926AA6-D0A6-4D88-9CF7-7424C202C9A7}" type="slidenum">
              <a:rPr lang="en-US" smtClean="0"/>
              <a:pPr>
                <a:defRPr/>
              </a:pPr>
              <a:t>9</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125799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73276C-538E-4C52-90C4-08C7705C820F}" type="slidenum">
              <a:rPr lang="en-US" smtClean="0"/>
              <a:pPr>
                <a:defRPr/>
              </a:pPr>
              <a:t>10</a:t>
            </a:fld>
            <a:endParaRPr lang="en-US" dirty="0"/>
          </a:p>
        </p:txBody>
      </p:sp>
    </p:spTree>
    <p:extLst>
      <p:ext uri="{BB962C8B-B14F-4D97-AF65-F5344CB8AC3E}">
        <p14:creationId xmlns:p14="http://schemas.microsoft.com/office/powerpoint/2010/main" xmlns="" val="191629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fld id="{424211EE-DD5D-4E69-936E-C4E309F13AF9}" type="slidenum">
              <a:rPr lang="en-US" smtClean="0"/>
              <a:pPr eaLnBrk="1" hangingPunct="1">
                <a:defRPr/>
              </a:pPr>
              <a:t>13</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221666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2C610569-B0A7-4EB5-9E8C-398F3E37D702}" type="slidenum">
              <a:rPr lang="en-US" smtClean="0"/>
              <a:pPr>
                <a:defRPr/>
              </a:pPr>
              <a:t>14</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250463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fld id="{04C191F9-ED33-4C17-8515-4FA74C382816}" type="slidenum">
              <a:rPr lang="en-US" smtClean="0"/>
              <a:pPr eaLnBrk="1" hangingPunct="1">
                <a:defRPr/>
              </a:pPr>
              <a:t>15</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xmlns="" val="1799934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733" y="2339976"/>
            <a:ext cx="4207933" cy="1046691"/>
          </a:xfrm>
        </p:spPr>
        <p:txBody>
          <a:bodyPr anchor="t"/>
          <a:lstStyle>
            <a:lvl1pPr algn="l">
              <a:defRPr sz="28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733" y="3225800"/>
            <a:ext cx="7772400" cy="920750"/>
          </a:xfrm>
        </p:spPr>
        <p:txBody>
          <a:bodyPr>
            <a:normAutofit/>
          </a:bodyPr>
          <a:lstStyle>
            <a:lvl1pPr marL="0" indent="0" algn="l">
              <a:buNone/>
              <a:defRPr sz="1200"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lan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190500" y="3375819"/>
            <a:ext cx="3568700" cy="2745581"/>
          </a:xfrm>
        </p:spPr>
        <p:txBody>
          <a:bodyPr vert="horz" wrap="none">
            <a:normAutofit/>
          </a:bodyPr>
          <a:lstStyle>
            <a:lvl1pPr>
              <a:buFontTx/>
              <a:buNone/>
              <a:defRPr sz="1400" cap="none">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lgn="l">
              <a:spcAft>
                <a:spcPts val="0"/>
              </a:spcAft>
              <a:buNone/>
              <a:defRPr sz="1600">
                <a:solidFill>
                  <a:srgbClr val="FFFFFF"/>
                </a:solidFill>
              </a:defRPr>
            </a:lvl5pPr>
          </a:lstStyle>
          <a:p>
            <a:pPr lvl="0"/>
            <a:r>
              <a:rPr lang="en-GB"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44450"/>
            <a:ext cx="6156325" cy="647700"/>
          </a:xfrm>
        </p:spPr>
        <p:txBody>
          <a:bodyPr/>
          <a:lstStyle/>
          <a:p>
            <a:r>
              <a:rPr lang="en-US" smtClean="0"/>
              <a:t>Click to edit Master title style</a:t>
            </a:r>
            <a:endParaRPr lang="en-ZA"/>
          </a:p>
        </p:txBody>
      </p:sp>
      <p:sp>
        <p:nvSpPr>
          <p:cNvPr id="3" name="SmartArt Placeholder 2"/>
          <p:cNvSpPr>
            <a:spLocks noGrp="1"/>
          </p:cNvSpPr>
          <p:nvPr>
            <p:ph type="dgm" idx="1"/>
          </p:nvPr>
        </p:nvSpPr>
        <p:spPr>
          <a:xfrm>
            <a:off x="900113" y="908050"/>
            <a:ext cx="7775575" cy="5000625"/>
          </a:xfrm>
        </p:spPr>
        <p:txBody>
          <a:bodyPr/>
          <a:lstStyle/>
          <a:p>
            <a:pPr lvl="0"/>
            <a:endParaRPr lang="en-ZA" noProof="0" dirty="0"/>
          </a:p>
        </p:txBody>
      </p:sp>
      <p:sp>
        <p:nvSpPr>
          <p:cNvPr id="4" name="Rectangle 8"/>
          <p:cNvSpPr>
            <a:spLocks noGrp="1"/>
          </p:cNvSpPr>
          <p:nvPr>
            <p:ph type="dt" sz="half" idx="10"/>
          </p:nvPr>
        </p:nvSpPr>
        <p:spPr>
          <a:xfrm>
            <a:off x="200025" y="6259513"/>
            <a:ext cx="2133600" cy="476250"/>
          </a:xfrm>
          <a:prstGeom prst="rect">
            <a:avLst/>
          </a:prstGeom>
          <a:ln/>
        </p:spPr>
        <p:txBody>
          <a:bodyPr/>
          <a:lstStyle>
            <a:lvl1pPr>
              <a:defRPr/>
            </a:lvl1pPr>
          </a:lstStyle>
          <a:p>
            <a:pPr>
              <a:defRPr/>
            </a:pPr>
            <a:endParaRPr lang="en-US" dirty="0"/>
          </a:p>
        </p:txBody>
      </p:sp>
      <p:sp>
        <p:nvSpPr>
          <p:cNvPr id="5" name="Rectangle 9"/>
          <p:cNvSpPr>
            <a:spLocks noGrp="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Slide Number Placeholder 10"/>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E4DD14C-6CCD-411D-81E0-5306ABCA5874}" type="slidenum">
              <a:rPr lang="en-US"/>
              <a:pPr>
                <a:defRPr/>
              </a:pPr>
              <a:t>‹#›</a:t>
            </a:fld>
            <a:endParaRPr lang="en-US" dirty="0"/>
          </a:p>
        </p:txBody>
      </p:sp>
    </p:spTree>
    <p:extLst>
      <p:ext uri="{BB962C8B-B14F-4D97-AF65-F5344CB8AC3E}">
        <p14:creationId xmlns:p14="http://schemas.microsoft.com/office/powerpoint/2010/main" xmlns="" val="24401654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8519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457200" indent="-457200">
              <a:buFont typeface="+mj-lt"/>
              <a:buAutoNum type="arabicParenR"/>
              <a:defRPr sz="2400" b="1"/>
            </a:lvl1pPr>
            <a:lvl2pPr marL="914400" indent="-457200">
              <a:buFont typeface="+mj-lt"/>
              <a:buAutoNum type="alphaLcParenR"/>
              <a:defRPr sz="2000" b="1"/>
            </a:lvl2pPr>
            <a:lvl3pPr>
              <a:defRPr sz="1800" b="1"/>
            </a:lvl3pPr>
            <a:lvl4pPr>
              <a:defRPr sz="1600" b="1"/>
            </a:lvl4pPr>
            <a:lvl5pPr>
              <a:defRPr sz="1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4701" y="4724400"/>
            <a:ext cx="5180012" cy="1044575"/>
          </a:xfrm>
        </p:spPr>
        <p:txBody>
          <a:bodyPr anchor="t"/>
          <a:lstStyle>
            <a:lvl1pPr algn="r">
              <a:defRPr sz="2800" b="1" i="0" cap="none" baseline="0">
                <a:solidFill>
                  <a:srgbClr val="FFFFFF"/>
                </a:solidFill>
                <a:latin typeface="Arial Narrow"/>
                <a:cs typeface="Arial Narrow"/>
              </a:defRPr>
            </a:lvl1pPr>
          </a:lstStyle>
          <a:p>
            <a:r>
              <a:rPr lang="en-GB" dirty="0" smtClean="0"/>
              <a:t>Click to edit </a:t>
            </a:r>
            <a:br>
              <a:rPr lang="en-GB" dirty="0" smtClean="0"/>
            </a:br>
            <a:r>
              <a:rPr lang="en-GB" dirty="0" smtClean="0"/>
              <a:t>Master title style</a:t>
            </a:r>
            <a:endParaRPr lang="en-US" dirty="0"/>
          </a:p>
        </p:txBody>
      </p:sp>
      <p:sp>
        <p:nvSpPr>
          <p:cNvPr id="3" name="Text Placeholder 2"/>
          <p:cNvSpPr>
            <a:spLocks noGrp="1"/>
          </p:cNvSpPr>
          <p:nvPr>
            <p:ph type="body" idx="1"/>
          </p:nvPr>
        </p:nvSpPr>
        <p:spPr>
          <a:xfrm>
            <a:off x="3314701" y="5643298"/>
            <a:ext cx="5180012" cy="530754"/>
          </a:xfrm>
        </p:spPr>
        <p:txBody>
          <a:bodyPr anchor="t">
            <a:normAutofit/>
          </a:bodyPr>
          <a:lstStyle>
            <a:lvl1pPr marL="0" indent="0" algn="r">
              <a:buNone/>
              <a:defRPr sz="2400" b="1" i="0">
                <a:solidFill>
                  <a:schemeClr val="bg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cap="none">
                <a:solidFill>
                  <a:schemeClr val="bg1">
                    <a:lumMod val="50000"/>
                  </a:schemeClr>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cap="none">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162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137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3386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61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800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7638"/>
            <a:ext cx="8229600" cy="3916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582297" y="25400"/>
            <a:ext cx="558241" cy="338554"/>
          </a:xfrm>
          <a:prstGeom prst="rect">
            <a:avLst/>
          </a:prstGeom>
          <a:noFill/>
        </p:spPr>
        <p:txBody>
          <a:bodyPr wrap="square" rtlCol="0">
            <a:spAutoFit/>
          </a:bodyPr>
          <a:lstStyle/>
          <a:p>
            <a:fld id="{F71DB9B0-417C-4AA1-8652-F070E1AD76A5}" type="slidenum">
              <a:rPr lang="en-US" i="1" smtClean="0"/>
              <a:pPr/>
              <a:t>‹#›</a:t>
            </a:fld>
            <a:endParaRPr lang="en-US" i="1"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200" b="1" i="0" kern="1200" cap="none">
          <a:solidFill>
            <a:srgbClr val="B6030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1" i="0" kern="1200" cap="none">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0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panose="020B0604020202020204" pitchFamily="34" charset="0"/>
        <a:buChar char="•"/>
        <a:defRPr sz="16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panose="020B0604020202020204" pitchFamily="34" charset="0"/>
        <a:buChar char="•"/>
        <a:defRPr sz="14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idb.org.z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2025" y="2392442"/>
            <a:ext cx="6871666" cy="3236461"/>
          </a:xfrm>
        </p:spPr>
        <p:txBody>
          <a:bodyPr/>
          <a:lstStyle/>
          <a:p>
            <a:r>
              <a:rPr lang="en-US" dirty="0" smtClean="0"/>
              <a:t>Briefing </a:t>
            </a:r>
            <a:r>
              <a:rPr lang="en-US" dirty="0"/>
              <a:t>to </a:t>
            </a:r>
            <a:r>
              <a:rPr lang="en-US" dirty="0" smtClean="0"/>
              <a:t>Parliamentary Portfolio  </a:t>
            </a:r>
            <a:r>
              <a:rPr lang="en-US" dirty="0"/>
              <a:t>Committee on Public </a:t>
            </a:r>
            <a:r>
              <a:rPr lang="en-US" dirty="0" smtClean="0"/>
              <a:t>Works</a:t>
            </a:r>
            <a:br>
              <a:rPr lang="en-US" dirty="0" smtClean="0"/>
            </a:br>
            <a:r>
              <a:rPr lang="en-US" dirty="0"/>
              <a:t/>
            </a:r>
            <a:br>
              <a:rPr lang="en-US" dirty="0"/>
            </a:br>
            <a:r>
              <a:rPr lang="en-US"/>
              <a:t/>
            </a:r>
            <a:br>
              <a:rPr lang="en-US"/>
            </a:br>
            <a:r>
              <a:rPr lang="en-US" smtClean="0"/>
              <a:t>22 </a:t>
            </a:r>
            <a:r>
              <a:rPr lang="en-US" dirty="0" smtClean="0"/>
              <a:t>November 2017</a:t>
            </a:r>
            <a:r>
              <a:rPr lang="en-US" dirty="0"/>
              <a:t/>
            </a:r>
            <a:br>
              <a:rPr lang="en-US" dirty="0"/>
            </a:br>
            <a:r>
              <a:rPr lang="en-US" dirty="0" smtClean="0"/>
              <a:t/>
            </a:r>
            <a:br>
              <a:rPr lang="en-US" dirty="0" smtClean="0"/>
            </a:br>
            <a:endParaRPr lang="en-ZA" dirty="0"/>
          </a:p>
        </p:txBody>
      </p:sp>
      <p:pic>
        <p:nvPicPr>
          <p:cNvPr id="4" name="Picture 3"/>
          <p:cNvPicPr>
            <a:picLocks noChangeAspect="1"/>
          </p:cNvPicPr>
          <p:nvPr/>
        </p:nvPicPr>
        <p:blipFill>
          <a:blip r:embed="rId3" cstate="print"/>
          <a:stretch>
            <a:fillRect/>
          </a:stretch>
        </p:blipFill>
        <p:spPr>
          <a:xfrm>
            <a:off x="8266100" y="5980100"/>
            <a:ext cx="877900" cy="877900"/>
          </a:xfrm>
          <a:prstGeom prst="rect">
            <a:avLst/>
          </a:prstGeom>
        </p:spPr>
      </p:pic>
    </p:spTree>
    <p:extLst>
      <p:ext uri="{BB962C8B-B14F-4D97-AF65-F5344CB8AC3E}">
        <p14:creationId xmlns:p14="http://schemas.microsoft.com/office/powerpoint/2010/main" xmlns="" val="35279509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32" y="188173"/>
            <a:ext cx="8506495" cy="1143000"/>
          </a:xfrm>
        </p:spPr>
        <p:txBody>
          <a:bodyPr/>
          <a:lstStyle/>
          <a:p>
            <a:r>
              <a:rPr lang="en-US" dirty="0" smtClean="0"/>
              <a:t>Proposed </a:t>
            </a:r>
            <a:r>
              <a:rPr lang="en-US" dirty="0"/>
              <a:t>Tender Value Limit (TVL) </a:t>
            </a:r>
            <a:r>
              <a:rPr lang="en-US" dirty="0" smtClean="0"/>
              <a:t>Adjustments </a:t>
            </a:r>
            <a:r>
              <a:rPr lang="en-US" sz="1800" b="0" dirty="0"/>
              <a:t>(Rounded for easy application of the RoC</a:t>
            </a:r>
            <a:r>
              <a:rPr lang="en-US" sz="1800" b="0" dirty="0" smtClean="0"/>
              <a:t>)</a:t>
            </a:r>
            <a:endParaRPr lang="en-ZA"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4168217608"/>
              </p:ext>
            </p:extLst>
          </p:nvPr>
        </p:nvGraphicFramePr>
        <p:xfrm>
          <a:off x="965915" y="1331169"/>
          <a:ext cx="6999669" cy="3098328"/>
        </p:xfrm>
        <a:graphic>
          <a:graphicData uri="http://schemas.openxmlformats.org/drawingml/2006/table">
            <a:tbl>
              <a:tblPr firstRow="1" firstCol="1" bandRow="1">
                <a:tableStyleId>{5C22544A-7EE6-4342-B048-85BDC9FD1C3A}</a:tableStyleId>
              </a:tblPr>
              <a:tblGrid>
                <a:gridCol w="980392"/>
                <a:gridCol w="1599299"/>
                <a:gridCol w="1621206"/>
                <a:gridCol w="2798772"/>
              </a:tblGrid>
              <a:tr h="338352">
                <a:tc>
                  <a:txBody>
                    <a:bodyPr/>
                    <a:lstStyle/>
                    <a:p>
                      <a:pPr marL="0" marR="0" algn="ctr">
                        <a:lnSpc>
                          <a:spcPct val="115000"/>
                        </a:lnSpc>
                        <a:spcBef>
                          <a:spcPts val="0"/>
                        </a:spcBef>
                        <a:spcAft>
                          <a:spcPts val="0"/>
                        </a:spcAft>
                      </a:pPr>
                      <a:r>
                        <a:rPr lang="en-US" sz="1800" dirty="0">
                          <a:effectLst/>
                        </a:rPr>
                        <a:t>Grade</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smtClean="0">
                          <a:effectLst/>
                        </a:rPr>
                        <a:t>Current (TVL)</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Proposed (TVL)</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15000"/>
                        </a:lnSpc>
                        <a:spcBef>
                          <a:spcPts val="0"/>
                        </a:spcBef>
                        <a:spcAft>
                          <a:spcPts val="0"/>
                        </a:spcAft>
                      </a:pPr>
                      <a:r>
                        <a:rPr lang="en-US" sz="1800" dirty="0">
                          <a:effectLst/>
                        </a:rPr>
                        <a:t>% Inc.</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1</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      200 000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      300 000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50 %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2</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      650 000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    1 000 000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54 %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3</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   2 000 000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    3 000 000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50 %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4</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   4 000 000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    6 000 000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50 %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5</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   6 500 000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  10 000 000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54 %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6</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  13 000 000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  20 000 000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54 %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7</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  40 000 000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  60 000 000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50 %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8</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130 000 000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 200 000 000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54 %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r>
              <a:tr h="306664">
                <a:tc>
                  <a:txBody>
                    <a:bodyPr/>
                    <a:lstStyle/>
                    <a:p>
                      <a:pPr marL="0" marR="0" algn="ctr">
                        <a:lnSpc>
                          <a:spcPct val="115000"/>
                        </a:lnSpc>
                        <a:spcBef>
                          <a:spcPts val="0"/>
                        </a:spcBef>
                        <a:spcAft>
                          <a:spcPts val="0"/>
                        </a:spcAft>
                      </a:pPr>
                      <a:r>
                        <a:rPr lang="en-US" sz="1800" dirty="0">
                          <a:effectLst/>
                        </a:rPr>
                        <a:t>9</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b"/>
                </a:tc>
                <a:tc>
                  <a:txBody>
                    <a:bodyPr/>
                    <a:lstStyle/>
                    <a:p>
                      <a:pPr marL="0" marR="0" algn="ctr">
                        <a:lnSpc>
                          <a:spcPct val="115000"/>
                        </a:lnSpc>
                        <a:spcBef>
                          <a:spcPts val="0"/>
                        </a:spcBef>
                        <a:spcAft>
                          <a:spcPts val="0"/>
                        </a:spcAft>
                      </a:pPr>
                      <a:r>
                        <a:rPr lang="en-US" sz="1800" dirty="0" smtClean="0">
                          <a:effectLst/>
                        </a:rPr>
                        <a:t>No Limit</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dirty="0">
                          <a:effectLst/>
                        </a:rPr>
                        <a:t>N/A</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15000"/>
                        </a:lnSpc>
                        <a:spcBef>
                          <a:spcPts val="0"/>
                        </a:spcBef>
                        <a:spcAft>
                          <a:spcPts val="0"/>
                        </a:spcAft>
                      </a:pPr>
                      <a:r>
                        <a:rPr lang="en-US" sz="1800" dirty="0">
                          <a:effectLst/>
                        </a:rPr>
                        <a:t>N/A</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tc>
              </a:tr>
            </a:tbl>
          </a:graphicData>
        </a:graphic>
      </p:graphicFrame>
      <p:sp>
        <p:nvSpPr>
          <p:cNvPr id="10" name="Rectangle 9"/>
          <p:cNvSpPr/>
          <p:nvPr/>
        </p:nvSpPr>
        <p:spPr>
          <a:xfrm>
            <a:off x="528032" y="4642738"/>
            <a:ext cx="8081494" cy="941796"/>
          </a:xfrm>
          <a:prstGeom prst="rect">
            <a:avLst/>
          </a:prstGeom>
          <a:solidFill>
            <a:schemeClr val="accent1">
              <a:lumMod val="20000"/>
              <a:lumOff val="80000"/>
            </a:schemeClr>
          </a:solidFill>
        </p:spPr>
        <p:txBody>
          <a:bodyPr wrap="square">
            <a:spAutoFit/>
          </a:bodyPr>
          <a:lstStyle/>
          <a:p>
            <a:pPr marL="285750" marR="0" indent="-285750" algn="just">
              <a:lnSpc>
                <a:spcPct val="115000"/>
              </a:lnSpc>
              <a:spcBef>
                <a:spcPts val="0"/>
              </a:spcBef>
              <a:spcAft>
                <a:spcPts val="0"/>
              </a:spcAft>
              <a:buFont typeface="Arial" panose="020B0604020202020204" pitchFamily="34" charset="0"/>
              <a:buChar char="•"/>
            </a:pPr>
            <a:r>
              <a:rPr lang="en-ZA" dirty="0" smtClean="0">
                <a:ea typeface="Times New Roman" panose="02020603050405020304" pitchFamily="18" charset="0"/>
              </a:rPr>
              <a:t>Restores market share that was eroded due to inflationary impacts</a:t>
            </a:r>
            <a:r>
              <a:rPr lang="en-ZA" dirty="0">
                <a:ea typeface="Times New Roman" panose="02020603050405020304" pitchFamily="18" charset="0"/>
              </a:rPr>
              <a:t>. </a:t>
            </a:r>
            <a:r>
              <a:rPr lang="en-ZA" dirty="0" smtClean="0">
                <a:ea typeface="Times New Roman" panose="02020603050405020304" pitchFamily="18" charset="0"/>
              </a:rPr>
              <a:t>Proposed TVL submitted </a:t>
            </a:r>
            <a:r>
              <a:rPr lang="en-ZA" dirty="0">
                <a:ea typeface="Times New Roman" panose="02020603050405020304" pitchFamily="18" charset="0"/>
              </a:rPr>
              <a:t>to the Minister of Public Works, Oct 2017. </a:t>
            </a:r>
            <a:r>
              <a:rPr lang="en-ZA" dirty="0" smtClean="0">
                <a:ea typeface="Times New Roman" panose="02020603050405020304" pitchFamily="18" charset="0"/>
              </a:rPr>
              <a:t>The </a:t>
            </a:r>
            <a:r>
              <a:rPr lang="en-ZA" dirty="0">
                <a:ea typeface="Times New Roman" panose="02020603050405020304" pitchFamily="18" charset="0"/>
              </a:rPr>
              <a:t>process of reviewing tender value limits will be conducted on an annual basis</a:t>
            </a:r>
            <a:r>
              <a:rPr lang="en-ZA" dirty="0" smtClean="0">
                <a:ea typeface="Times New Roman" panose="02020603050405020304" pitchFamily="18" charset="0"/>
              </a:rPr>
              <a:t>. </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383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1" y="5716069"/>
            <a:ext cx="5180012" cy="1044575"/>
          </a:xfrm>
        </p:spPr>
        <p:txBody>
          <a:bodyPr/>
          <a:lstStyle/>
          <a:p>
            <a:r>
              <a:rPr lang="en-US" dirty="0" smtClean="0"/>
              <a:t>Grading Methods and Criteria</a:t>
            </a:r>
            <a:endParaRPr lang="en-ZA" dirty="0"/>
          </a:p>
        </p:txBody>
      </p:sp>
    </p:spTree>
    <p:extLst>
      <p:ext uri="{BB962C8B-B14F-4D97-AF65-F5344CB8AC3E}">
        <p14:creationId xmlns:p14="http://schemas.microsoft.com/office/powerpoint/2010/main" xmlns="" val="2864977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4" y="-17970"/>
            <a:ext cx="8516112" cy="1143000"/>
          </a:xfrm>
        </p:spPr>
        <p:txBody>
          <a:bodyPr/>
          <a:lstStyle/>
          <a:p>
            <a:r>
              <a:rPr lang="en-ZA" sz="2800" dirty="0" smtClean="0"/>
              <a:t>RoC: Tender Value Limits and Classes of Work</a:t>
            </a:r>
            <a:endParaRPr lang="en-ZA" sz="2800" dirty="0"/>
          </a:p>
        </p:txBody>
      </p:sp>
      <p:graphicFrame>
        <p:nvGraphicFramePr>
          <p:cNvPr id="5" name="Content Placeholder 12"/>
          <p:cNvGraphicFramePr>
            <a:graphicFrameLocks noGrp="1"/>
          </p:cNvGraphicFramePr>
          <p:nvPr>
            <p:ph idx="1"/>
            <p:extLst/>
          </p:nvPr>
        </p:nvGraphicFramePr>
        <p:xfrm>
          <a:off x="457200" y="1085442"/>
          <a:ext cx="3169357" cy="4606315"/>
        </p:xfrm>
        <a:graphic>
          <a:graphicData uri="http://schemas.openxmlformats.org/drawingml/2006/table">
            <a:tbl>
              <a:tblPr firstRow="1" bandRow="1">
                <a:tableStyleId>{5C22544A-7EE6-4342-B048-85BDC9FD1C3A}</a:tableStyleId>
              </a:tblPr>
              <a:tblGrid>
                <a:gridCol w="870294"/>
                <a:gridCol w="2299063"/>
              </a:tblGrid>
              <a:tr h="482101">
                <a:tc>
                  <a:txBody>
                    <a:bodyPr/>
                    <a:lstStyle/>
                    <a:p>
                      <a:pPr algn="ctr"/>
                      <a:r>
                        <a:rPr lang="en-ZA" sz="2000" dirty="0" smtClean="0"/>
                        <a:t>Grade</a:t>
                      </a:r>
                      <a:endParaRPr lang="en-US" sz="2000" b="1" dirty="0">
                        <a:solidFill>
                          <a:schemeClr val="bg1"/>
                        </a:solidFill>
                        <a:latin typeface="+mn-lt"/>
                      </a:endParaRPr>
                    </a:p>
                  </a:txBody>
                  <a:tcPr anchor="ctr"/>
                </a:tc>
                <a:tc>
                  <a:txBody>
                    <a:bodyPr/>
                    <a:lstStyle/>
                    <a:p>
                      <a:pPr algn="ctr"/>
                      <a:r>
                        <a:rPr lang="en-US" sz="2000" dirty="0" smtClean="0"/>
                        <a:t>Tender Value Limits</a:t>
                      </a:r>
                      <a:endParaRPr lang="en-US" sz="2000" b="1" dirty="0">
                        <a:solidFill>
                          <a:schemeClr val="bg1"/>
                        </a:solidFill>
                      </a:endParaRPr>
                    </a:p>
                  </a:txBody>
                  <a:tcPr anchor="ctr"/>
                </a:tc>
              </a:tr>
              <a:tr h="458246">
                <a:tc>
                  <a:txBody>
                    <a:bodyPr/>
                    <a:lstStyle/>
                    <a:p>
                      <a:pPr algn="ctr" fontAlgn="t"/>
                      <a:r>
                        <a:rPr lang="en-US" sz="2000" u="none" strike="noStrike" cap="none" spc="0" dirty="0">
                          <a:ln>
                            <a:noFill/>
                          </a:ln>
                          <a:effectLst/>
                        </a:rPr>
                        <a:t>1</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R 200 000</a:t>
                      </a:r>
                      <a:endParaRPr lang="en-US" sz="2000" b="0" i="0" u="none" strike="noStrike" cap="none" spc="0" dirty="0">
                        <a:ln>
                          <a:noFill/>
                        </a:ln>
                        <a:solidFill>
                          <a:schemeClr val="tx1"/>
                        </a:solidFill>
                        <a:effectLst/>
                        <a:latin typeface="+mn-lt"/>
                      </a:endParaRPr>
                    </a:p>
                  </a:txBody>
                  <a:tcPr marL="9525" marR="9525" marT="9525" marB="0" anchor="ctr"/>
                </a:tc>
              </a:tr>
              <a:tr h="458246">
                <a:tc>
                  <a:txBody>
                    <a:bodyPr/>
                    <a:lstStyle/>
                    <a:p>
                      <a:pPr algn="ctr" fontAlgn="t"/>
                      <a:r>
                        <a:rPr lang="en-US" sz="2000" u="none" strike="noStrike" cap="none" spc="0" dirty="0">
                          <a:ln>
                            <a:noFill/>
                          </a:ln>
                          <a:effectLst/>
                        </a:rPr>
                        <a:t>2</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R 650 000</a:t>
                      </a:r>
                      <a:endParaRPr lang="en-US" sz="2000" b="0" i="0" u="none" strike="noStrike" cap="none" spc="0" dirty="0">
                        <a:ln>
                          <a:noFill/>
                        </a:ln>
                        <a:solidFill>
                          <a:schemeClr val="tx1"/>
                        </a:solidFill>
                        <a:effectLst/>
                        <a:latin typeface="+mn-lt"/>
                      </a:endParaRPr>
                    </a:p>
                  </a:txBody>
                  <a:tcPr marL="9525" marR="9525" marT="9525" marB="0" anchor="ctr"/>
                </a:tc>
              </a:tr>
              <a:tr h="458246">
                <a:tc>
                  <a:txBody>
                    <a:bodyPr/>
                    <a:lstStyle/>
                    <a:p>
                      <a:pPr algn="ctr" fontAlgn="t"/>
                      <a:r>
                        <a:rPr lang="en-US" sz="2000" u="none" strike="noStrike" cap="none" spc="0" dirty="0">
                          <a:ln>
                            <a:noFill/>
                          </a:ln>
                          <a:effectLst/>
                        </a:rPr>
                        <a:t>3</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R 2 000 000</a:t>
                      </a:r>
                      <a:endParaRPr lang="en-US" sz="2000" b="0" i="0" u="none" strike="noStrike" cap="none" spc="0" dirty="0">
                        <a:ln>
                          <a:noFill/>
                        </a:ln>
                        <a:solidFill>
                          <a:schemeClr val="tx1"/>
                        </a:solidFill>
                        <a:effectLst/>
                        <a:latin typeface="+mn-lt"/>
                      </a:endParaRPr>
                    </a:p>
                  </a:txBody>
                  <a:tcPr marL="9525" marR="9525" marT="9525" marB="0" anchor="ctr"/>
                </a:tc>
              </a:tr>
              <a:tr h="458246">
                <a:tc>
                  <a:txBody>
                    <a:bodyPr/>
                    <a:lstStyle/>
                    <a:p>
                      <a:pPr algn="ctr" fontAlgn="t"/>
                      <a:r>
                        <a:rPr lang="en-US" sz="2000" u="none" strike="noStrike" cap="none" spc="0" dirty="0">
                          <a:ln>
                            <a:noFill/>
                          </a:ln>
                          <a:effectLst/>
                        </a:rPr>
                        <a:t>4</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R 4 000 000</a:t>
                      </a:r>
                      <a:endParaRPr lang="en-US" sz="2000" b="0" i="0" u="none" strike="noStrike" cap="none" spc="0" dirty="0">
                        <a:ln>
                          <a:noFill/>
                        </a:ln>
                        <a:solidFill>
                          <a:schemeClr val="tx1"/>
                        </a:solidFill>
                        <a:effectLst/>
                        <a:latin typeface="+mn-lt"/>
                      </a:endParaRPr>
                    </a:p>
                  </a:txBody>
                  <a:tcPr marL="9525" marR="9525" marT="9525" marB="0" anchor="ctr"/>
                </a:tc>
              </a:tr>
              <a:tr h="458246">
                <a:tc>
                  <a:txBody>
                    <a:bodyPr/>
                    <a:lstStyle/>
                    <a:p>
                      <a:pPr algn="ctr" fontAlgn="t"/>
                      <a:r>
                        <a:rPr lang="en-US" sz="2000" u="none" strike="noStrike" cap="none" spc="0" dirty="0">
                          <a:ln>
                            <a:noFill/>
                          </a:ln>
                          <a:effectLst/>
                        </a:rPr>
                        <a:t>5</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R 6 500 000</a:t>
                      </a:r>
                      <a:endParaRPr lang="en-US" sz="2000" b="0" i="0" u="none" strike="noStrike" cap="none" spc="0" dirty="0">
                        <a:ln>
                          <a:noFill/>
                        </a:ln>
                        <a:solidFill>
                          <a:schemeClr val="tx1"/>
                        </a:solidFill>
                        <a:effectLst/>
                        <a:latin typeface="+mn-lt"/>
                      </a:endParaRPr>
                    </a:p>
                  </a:txBody>
                  <a:tcPr marL="9525" marR="9525" marT="9525" marB="0" anchor="ctr"/>
                </a:tc>
              </a:tr>
              <a:tr h="458246">
                <a:tc>
                  <a:txBody>
                    <a:bodyPr/>
                    <a:lstStyle/>
                    <a:p>
                      <a:pPr algn="ctr" fontAlgn="t"/>
                      <a:r>
                        <a:rPr lang="en-US" sz="2000" u="none" strike="noStrike" cap="none" spc="0" dirty="0">
                          <a:ln>
                            <a:noFill/>
                          </a:ln>
                          <a:effectLst/>
                        </a:rPr>
                        <a:t>6</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R 13 000 000</a:t>
                      </a:r>
                      <a:endParaRPr lang="en-US" sz="2000" b="0" i="0" u="none" strike="noStrike" cap="none" spc="0" dirty="0">
                        <a:ln>
                          <a:noFill/>
                        </a:ln>
                        <a:solidFill>
                          <a:schemeClr val="tx1"/>
                        </a:solidFill>
                        <a:effectLst/>
                        <a:latin typeface="+mn-lt"/>
                      </a:endParaRPr>
                    </a:p>
                  </a:txBody>
                  <a:tcPr marL="9525" marR="9525" marT="9525" marB="0" anchor="ctr"/>
                </a:tc>
              </a:tr>
              <a:tr h="458246">
                <a:tc>
                  <a:txBody>
                    <a:bodyPr/>
                    <a:lstStyle/>
                    <a:p>
                      <a:pPr algn="ctr" fontAlgn="t"/>
                      <a:r>
                        <a:rPr lang="en-US" sz="2000" u="none" strike="noStrike" cap="none" spc="0" dirty="0">
                          <a:ln>
                            <a:noFill/>
                          </a:ln>
                          <a:effectLst/>
                        </a:rPr>
                        <a:t>7</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R 40 000 000</a:t>
                      </a:r>
                      <a:endParaRPr lang="en-US" sz="2000" b="0" i="0" u="none" strike="noStrike" cap="none" spc="0" dirty="0">
                        <a:ln>
                          <a:noFill/>
                        </a:ln>
                        <a:solidFill>
                          <a:schemeClr val="tx1"/>
                        </a:solidFill>
                        <a:effectLst/>
                        <a:latin typeface="+mn-lt"/>
                      </a:endParaRPr>
                    </a:p>
                  </a:txBody>
                  <a:tcPr marL="9525" marR="9525" marT="9525" marB="0" anchor="ctr"/>
                </a:tc>
              </a:tr>
              <a:tr h="458246">
                <a:tc>
                  <a:txBody>
                    <a:bodyPr/>
                    <a:lstStyle/>
                    <a:p>
                      <a:pPr algn="ctr" fontAlgn="t"/>
                      <a:r>
                        <a:rPr lang="en-US" sz="2000" u="none" strike="noStrike" cap="none" spc="0" dirty="0">
                          <a:ln>
                            <a:noFill/>
                          </a:ln>
                          <a:effectLst/>
                        </a:rPr>
                        <a:t>8</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R 130 000 000</a:t>
                      </a:r>
                      <a:endParaRPr lang="en-US" sz="2000" b="0" i="0" u="none" strike="noStrike" cap="none" spc="0" dirty="0">
                        <a:ln>
                          <a:noFill/>
                        </a:ln>
                        <a:solidFill>
                          <a:schemeClr val="tx1"/>
                        </a:solidFill>
                        <a:effectLst/>
                        <a:latin typeface="+mn-lt"/>
                      </a:endParaRPr>
                    </a:p>
                  </a:txBody>
                  <a:tcPr marL="9525" marR="9525" marT="9525" marB="0" anchor="ctr"/>
                </a:tc>
              </a:tr>
              <a:tr h="458246">
                <a:tc>
                  <a:txBody>
                    <a:bodyPr/>
                    <a:lstStyle/>
                    <a:p>
                      <a:pPr algn="ctr" fontAlgn="t"/>
                      <a:r>
                        <a:rPr lang="en-US" sz="2000" u="none" strike="noStrike" cap="none" spc="0" dirty="0">
                          <a:ln>
                            <a:noFill/>
                          </a:ln>
                          <a:effectLst/>
                        </a:rPr>
                        <a:t>9</a:t>
                      </a:r>
                      <a:endParaRPr lang="en-US" sz="2000" b="0" i="0" u="none" strike="noStrike" cap="none" spc="0" dirty="0">
                        <a:ln>
                          <a:noFill/>
                        </a:ln>
                        <a:solidFill>
                          <a:schemeClr val="tx1"/>
                        </a:solidFill>
                        <a:effectLst/>
                        <a:latin typeface="+mn-lt"/>
                      </a:endParaRPr>
                    </a:p>
                  </a:txBody>
                  <a:tcPr marL="9525" marR="9525" marT="9525" marB="0" anchor="ctr"/>
                </a:tc>
                <a:tc>
                  <a:txBody>
                    <a:bodyPr/>
                    <a:lstStyle/>
                    <a:p>
                      <a:pPr algn="ctr" fontAlgn="t"/>
                      <a:r>
                        <a:rPr lang="en-US" sz="2000" u="none" strike="noStrike" cap="none" spc="0" dirty="0">
                          <a:ln>
                            <a:noFill/>
                          </a:ln>
                          <a:effectLst/>
                        </a:rPr>
                        <a:t>No limit</a:t>
                      </a:r>
                      <a:endParaRPr lang="en-US" sz="2000" b="0" i="0" u="none" strike="noStrike" cap="none" spc="0" dirty="0">
                        <a:ln>
                          <a:noFill/>
                        </a:ln>
                        <a:solidFill>
                          <a:schemeClr val="tx1"/>
                        </a:solidFill>
                        <a:effectLst/>
                        <a:latin typeface="+mn-lt"/>
                      </a:endParaRPr>
                    </a:p>
                  </a:txBody>
                  <a:tcPr marL="9525" marR="9525" marT="9525" marB="0" anchor="ctr"/>
                </a:tc>
              </a:tr>
            </a:tbl>
          </a:graphicData>
        </a:graphic>
      </p:graphicFrame>
      <p:sp>
        <p:nvSpPr>
          <p:cNvPr id="6" name="Rectangle 5"/>
          <p:cNvSpPr/>
          <p:nvPr/>
        </p:nvSpPr>
        <p:spPr>
          <a:xfrm>
            <a:off x="3704933" y="1358300"/>
            <a:ext cx="5308438" cy="5586145"/>
          </a:xfrm>
          <a:prstGeom prst="rect">
            <a:avLst/>
          </a:prstGeom>
          <a:solidFill>
            <a:schemeClr val="accent1">
              <a:tint val="20000"/>
            </a:schemeClr>
          </a:solidFill>
          <a:ln>
            <a:solidFill>
              <a:schemeClr val="accent1">
                <a:alpha val="99000"/>
              </a:schemeClr>
            </a:solidFill>
          </a:ln>
        </p:spPr>
        <p:txBody>
          <a:bodyPr wrap="square">
            <a:spAutoFit/>
          </a:bodyPr>
          <a:lstStyle/>
          <a:p>
            <a:pPr lvl="3">
              <a:lnSpc>
                <a:spcPct val="150000"/>
              </a:lnSpc>
            </a:pPr>
            <a:r>
              <a:rPr lang="en-US" sz="1800" dirty="0" smtClean="0">
                <a:solidFill>
                  <a:srgbClr val="C00000"/>
                </a:solidFill>
                <a:cs typeface="Arial" charset="0"/>
              </a:rPr>
              <a:t>Classes of Work</a:t>
            </a:r>
          </a:p>
          <a:p>
            <a:pPr>
              <a:lnSpc>
                <a:spcPct val="150000"/>
              </a:lnSpc>
              <a:buFont typeface="Wingdings" pitchFamily="2" charset="2"/>
              <a:buChar char="Ø"/>
            </a:pPr>
            <a:r>
              <a:rPr lang="en-US" sz="1800" dirty="0" smtClean="0">
                <a:cs typeface="Arial" charset="0"/>
              </a:rPr>
              <a:t>General </a:t>
            </a:r>
            <a:r>
              <a:rPr lang="en-US" sz="1800" dirty="0">
                <a:cs typeface="Arial" charset="0"/>
              </a:rPr>
              <a:t>Building</a:t>
            </a:r>
          </a:p>
          <a:p>
            <a:pPr>
              <a:lnSpc>
                <a:spcPct val="150000"/>
              </a:lnSpc>
              <a:buFont typeface="Wingdings" pitchFamily="2" charset="2"/>
              <a:buChar char="Ø"/>
            </a:pPr>
            <a:r>
              <a:rPr lang="en-US" sz="1800" dirty="0" smtClean="0">
                <a:cs typeface="Arial" charset="0"/>
              </a:rPr>
              <a:t>Civil </a:t>
            </a:r>
            <a:r>
              <a:rPr lang="en-US" sz="1800" dirty="0">
                <a:cs typeface="Arial" charset="0"/>
              </a:rPr>
              <a:t>Engineering</a:t>
            </a:r>
          </a:p>
          <a:p>
            <a:pPr>
              <a:lnSpc>
                <a:spcPct val="150000"/>
              </a:lnSpc>
              <a:buFont typeface="Wingdings" pitchFamily="2" charset="2"/>
              <a:buChar char="Ø"/>
            </a:pPr>
            <a:r>
              <a:rPr lang="en-US" sz="1800" dirty="0" smtClean="0">
                <a:cs typeface="Arial" charset="0"/>
              </a:rPr>
              <a:t>Mechanical </a:t>
            </a:r>
            <a:r>
              <a:rPr lang="en-US" sz="1800" dirty="0">
                <a:cs typeface="Arial" charset="0"/>
              </a:rPr>
              <a:t>Engineering</a:t>
            </a:r>
          </a:p>
          <a:p>
            <a:pPr>
              <a:lnSpc>
                <a:spcPct val="150000"/>
              </a:lnSpc>
              <a:buFont typeface="Wingdings" pitchFamily="2" charset="2"/>
              <a:buChar char="Ø"/>
            </a:pPr>
            <a:r>
              <a:rPr lang="en-US" sz="1800" dirty="0" smtClean="0">
                <a:cs typeface="Arial" charset="0"/>
              </a:rPr>
              <a:t>Electrical </a:t>
            </a:r>
            <a:r>
              <a:rPr lang="en-US" sz="1800" dirty="0">
                <a:cs typeface="Arial" charset="0"/>
              </a:rPr>
              <a:t>Engineering (Building)</a:t>
            </a:r>
          </a:p>
          <a:p>
            <a:pPr>
              <a:lnSpc>
                <a:spcPct val="150000"/>
              </a:lnSpc>
              <a:buFont typeface="Wingdings" pitchFamily="2" charset="2"/>
              <a:buChar char="Ø"/>
            </a:pPr>
            <a:r>
              <a:rPr lang="en-US" sz="1800" dirty="0" smtClean="0">
                <a:cs typeface="Arial" charset="0"/>
              </a:rPr>
              <a:t>Electrical </a:t>
            </a:r>
            <a:r>
              <a:rPr lang="en-US" sz="1800" dirty="0">
                <a:cs typeface="Arial" charset="0"/>
              </a:rPr>
              <a:t>Engineering (Infrastructure)</a:t>
            </a:r>
          </a:p>
          <a:p>
            <a:pPr>
              <a:lnSpc>
                <a:spcPct val="150000"/>
              </a:lnSpc>
              <a:buFont typeface="Wingdings" pitchFamily="2" charset="2"/>
              <a:buChar char="Ø"/>
            </a:pPr>
            <a:r>
              <a:rPr lang="en-US" sz="1800" dirty="0">
                <a:cs typeface="Arial" charset="0"/>
              </a:rPr>
              <a:t>Specialist works</a:t>
            </a:r>
          </a:p>
          <a:p>
            <a:pPr marL="742950" lvl="1" indent="-285750">
              <a:lnSpc>
                <a:spcPct val="150000"/>
              </a:lnSpc>
              <a:buFont typeface="Wingdings" pitchFamily="2" charset="2"/>
              <a:buChar char="Ø"/>
              <a:defRPr/>
            </a:pPr>
            <a:r>
              <a:rPr lang="en-US" dirty="0">
                <a:cs typeface="Arial" charset="0"/>
              </a:rPr>
              <a:t>Asphalt works (supply and lay)</a:t>
            </a:r>
          </a:p>
          <a:p>
            <a:pPr marL="742950" lvl="1" indent="-285750">
              <a:lnSpc>
                <a:spcPct val="150000"/>
              </a:lnSpc>
              <a:buFont typeface="Wingdings" pitchFamily="2" charset="2"/>
              <a:buChar char="Ø"/>
              <a:defRPr/>
            </a:pPr>
            <a:r>
              <a:rPr lang="en-US" dirty="0">
                <a:cs typeface="Arial" charset="0"/>
              </a:rPr>
              <a:t>Demolition and blasting</a:t>
            </a:r>
          </a:p>
          <a:p>
            <a:pPr marL="742950" lvl="1" indent="-285750">
              <a:lnSpc>
                <a:spcPct val="150000"/>
              </a:lnSpc>
              <a:buFont typeface="Wingdings" pitchFamily="2" charset="2"/>
              <a:buChar char="Ø"/>
              <a:defRPr/>
            </a:pPr>
            <a:r>
              <a:rPr lang="en-US" dirty="0">
                <a:cs typeface="Arial" charset="0"/>
              </a:rPr>
              <a:t>Piling and specialized foundations for buildings &amp;structures</a:t>
            </a:r>
          </a:p>
          <a:p>
            <a:pPr marL="742950" lvl="1" indent="-285750">
              <a:lnSpc>
                <a:spcPct val="150000"/>
              </a:lnSpc>
              <a:buFont typeface="Wingdings" pitchFamily="2" charset="2"/>
              <a:buChar char="Ø"/>
              <a:defRPr/>
            </a:pPr>
            <a:r>
              <a:rPr lang="en-US" dirty="0">
                <a:cs typeface="Arial" charset="0"/>
              </a:rPr>
              <a:t>Road markings and signage</a:t>
            </a:r>
          </a:p>
          <a:p>
            <a:pPr marL="742950" lvl="1" indent="-285750">
              <a:lnSpc>
                <a:spcPct val="150000"/>
              </a:lnSpc>
              <a:buFont typeface="Wingdings" pitchFamily="2" charset="2"/>
              <a:buChar char="Ø"/>
              <a:defRPr/>
            </a:pPr>
            <a:r>
              <a:rPr lang="en-US" dirty="0">
                <a:cs typeface="Arial" charset="0"/>
              </a:rPr>
              <a:t>Structural steelwork fabrication and </a:t>
            </a:r>
            <a:r>
              <a:rPr lang="en-US" dirty="0" smtClean="0">
                <a:cs typeface="Arial" charset="0"/>
              </a:rPr>
              <a:t>erection</a:t>
            </a:r>
          </a:p>
          <a:p>
            <a:pPr marL="742950" lvl="1" indent="-285750">
              <a:lnSpc>
                <a:spcPct val="150000"/>
              </a:lnSpc>
              <a:buFont typeface="Wingdings" pitchFamily="2" charset="2"/>
              <a:buChar char="Ø"/>
              <a:defRPr/>
            </a:pPr>
            <a:r>
              <a:rPr lang="en-US" dirty="0" smtClean="0">
                <a:cs typeface="Arial" charset="0"/>
              </a:rPr>
              <a:t>Other </a:t>
            </a:r>
            <a:r>
              <a:rPr lang="en-US" dirty="0">
                <a:cs typeface="Arial" charset="0"/>
              </a:rPr>
              <a:t>specialist works</a:t>
            </a:r>
          </a:p>
        </p:txBody>
      </p:sp>
    </p:spTree>
    <p:extLst>
      <p:ext uri="{BB962C8B-B14F-4D97-AF65-F5344CB8AC3E}">
        <p14:creationId xmlns:p14="http://schemas.microsoft.com/office/powerpoint/2010/main" xmlns="" val="3686563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0781" y="311742"/>
            <a:ext cx="8609662" cy="647700"/>
          </a:xfrm>
        </p:spPr>
        <p:txBody>
          <a:bodyPr/>
          <a:lstStyle/>
          <a:p>
            <a:pPr>
              <a:lnSpc>
                <a:spcPct val="80000"/>
              </a:lnSpc>
              <a:spcBef>
                <a:spcPct val="20000"/>
              </a:spcBef>
            </a:pPr>
            <a:r>
              <a:rPr lang="en-US" b="1" dirty="0" smtClean="0"/>
              <a:t>Registration Criteria and Requirements</a:t>
            </a:r>
          </a:p>
        </p:txBody>
      </p:sp>
      <p:sp>
        <p:nvSpPr>
          <p:cNvPr id="12291" name="Rectangle 4"/>
          <p:cNvSpPr>
            <a:spLocks noGrp="1" noChangeArrowheads="1"/>
          </p:cNvSpPr>
          <p:nvPr>
            <p:ph type="body" sz="half" idx="1"/>
          </p:nvPr>
        </p:nvSpPr>
        <p:spPr>
          <a:xfrm>
            <a:off x="827088" y="785813"/>
            <a:ext cx="8316912" cy="5643562"/>
          </a:xfrm>
          <a:noFill/>
        </p:spPr>
        <p:txBody>
          <a:bodyPr/>
          <a:lstStyle/>
          <a:p>
            <a:pPr>
              <a:lnSpc>
                <a:spcPct val="90000"/>
              </a:lnSpc>
              <a:buFontTx/>
              <a:buNone/>
            </a:pPr>
            <a:endParaRPr lang="en-US" sz="2400" b="1" dirty="0" smtClean="0"/>
          </a:p>
          <a:p>
            <a:pPr marL="457200" lvl="1" indent="0">
              <a:lnSpc>
                <a:spcPct val="90000"/>
              </a:lnSpc>
              <a:buNone/>
            </a:pPr>
            <a:endParaRPr lang="en-US" sz="2000" b="1" dirty="0" smtClean="0"/>
          </a:p>
        </p:txBody>
      </p:sp>
      <p:sp>
        <p:nvSpPr>
          <p:cNvPr id="3" name="TextBox 2"/>
          <p:cNvSpPr txBox="1"/>
          <p:nvPr/>
        </p:nvSpPr>
        <p:spPr>
          <a:xfrm>
            <a:off x="479358" y="1133341"/>
            <a:ext cx="8046455" cy="4739759"/>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srgbClr val="B60305"/>
                </a:solidFill>
              </a:rPr>
              <a:t>Criteria effected through Regulations</a:t>
            </a:r>
          </a:p>
          <a:p>
            <a:pPr marL="742950" lvl="1" indent="-285750">
              <a:buFont typeface="Arial" panose="020B0604020202020204" pitchFamily="34" charset="0"/>
              <a:buChar char="•"/>
            </a:pPr>
            <a:r>
              <a:rPr lang="en-US" sz="1800" dirty="0"/>
              <a:t>Last amendment was in July 2013</a:t>
            </a:r>
            <a:r>
              <a:rPr lang="en-US" sz="1800" dirty="0" smtClean="0">
                <a:solidFill>
                  <a:srgbClr val="B60305"/>
                </a:solidFill>
              </a:rPr>
              <a:t> </a:t>
            </a:r>
          </a:p>
          <a:p>
            <a:pPr marL="742950" lvl="1" indent="-285750">
              <a:buFont typeface="Arial" panose="020B0604020202020204" pitchFamily="34" charset="0"/>
              <a:buChar char="•"/>
            </a:pPr>
            <a:r>
              <a:rPr lang="en-US" sz="1800" dirty="0" smtClean="0"/>
              <a:t>Registration criteria under review</a:t>
            </a:r>
          </a:p>
          <a:p>
            <a:pPr marL="285750" indent="-285750">
              <a:buFont typeface="Arial" panose="020B0604020202020204" pitchFamily="34" charset="0"/>
              <a:buChar char="•"/>
            </a:pPr>
            <a:r>
              <a:rPr lang="en-US" sz="1800" dirty="0" smtClean="0">
                <a:solidFill>
                  <a:srgbClr val="B60305"/>
                </a:solidFill>
              </a:rPr>
              <a:t>Example: Application for 4GB (General Building).                                Tender Value Limit: R 4 million</a:t>
            </a:r>
          </a:p>
          <a:p>
            <a:pPr marL="742950" lvl="1" indent="-285750">
              <a:buFont typeface="Arial" panose="020B0604020202020204" pitchFamily="34" charset="0"/>
              <a:buChar char="•"/>
            </a:pPr>
            <a:r>
              <a:rPr lang="en-US" sz="1800" dirty="0" smtClean="0"/>
              <a:t>Contractor is required to have completed a GB project to the value of R 900,000 in the five years preceding the application</a:t>
            </a:r>
          </a:p>
          <a:p>
            <a:pPr marL="742950" lvl="1" indent="-285750">
              <a:buFont typeface="Arial" panose="020B0604020202020204" pitchFamily="34" charset="0"/>
              <a:buChar char="•"/>
            </a:pPr>
            <a:r>
              <a:rPr lang="en-US" sz="1800" dirty="0" smtClean="0"/>
              <a:t>Contractor is required to have available capital (net asset value) of      R 200,000 </a:t>
            </a:r>
            <a:r>
              <a:rPr lang="en-US" sz="1800" dirty="0" smtClean="0">
                <a:solidFill>
                  <a:srgbClr val="B60305"/>
                </a:solidFill>
              </a:rPr>
              <a:t>or </a:t>
            </a:r>
            <a:r>
              <a:rPr lang="en-US" sz="1800" dirty="0" smtClean="0"/>
              <a:t>Annual Turnover of R 2 million</a:t>
            </a:r>
          </a:p>
          <a:p>
            <a:pPr marL="285750" indent="-285750">
              <a:buFont typeface="Arial" panose="020B0604020202020204" pitchFamily="34" charset="0"/>
              <a:buChar char="•"/>
            </a:pPr>
            <a:r>
              <a:rPr lang="en-US" sz="1800" dirty="0" smtClean="0">
                <a:solidFill>
                  <a:srgbClr val="B60305"/>
                </a:solidFill>
              </a:rPr>
              <a:t>Example</a:t>
            </a:r>
            <a:r>
              <a:rPr lang="en-US" sz="1800" dirty="0">
                <a:solidFill>
                  <a:srgbClr val="B60305"/>
                </a:solidFill>
              </a:rPr>
              <a:t>: </a:t>
            </a:r>
            <a:r>
              <a:rPr lang="en-US" sz="1800" dirty="0" smtClean="0">
                <a:solidFill>
                  <a:srgbClr val="B60305"/>
                </a:solidFill>
              </a:rPr>
              <a:t>Application for 7CE (Civil Engineering).                                Tender Value Limit: R 40 million</a:t>
            </a:r>
            <a:endParaRPr lang="en-US" sz="1800" dirty="0">
              <a:solidFill>
                <a:srgbClr val="B60305"/>
              </a:solidFill>
            </a:endParaRPr>
          </a:p>
          <a:p>
            <a:pPr marL="742950" lvl="1" indent="-285750">
              <a:buFont typeface="Arial" panose="020B0604020202020204" pitchFamily="34" charset="0"/>
              <a:buChar char="•"/>
            </a:pPr>
            <a:r>
              <a:rPr lang="en-US" sz="1800" dirty="0"/>
              <a:t>Contractor is required to have </a:t>
            </a:r>
            <a:r>
              <a:rPr lang="en-US" sz="1800" dirty="0" smtClean="0"/>
              <a:t>completed </a:t>
            </a:r>
            <a:r>
              <a:rPr lang="en-US" sz="1800" dirty="0"/>
              <a:t>a </a:t>
            </a:r>
            <a:r>
              <a:rPr lang="en-US" sz="1800" dirty="0" smtClean="0"/>
              <a:t>CE </a:t>
            </a:r>
            <a:r>
              <a:rPr lang="en-US" sz="1800" dirty="0"/>
              <a:t>project to the value of R </a:t>
            </a:r>
            <a:r>
              <a:rPr lang="en-US" sz="1800" dirty="0" smtClean="0"/>
              <a:t>9 million </a:t>
            </a:r>
            <a:r>
              <a:rPr lang="en-US" sz="1800" dirty="0"/>
              <a:t>in the five years preceding the application</a:t>
            </a:r>
          </a:p>
          <a:p>
            <a:pPr marL="742950" lvl="1" indent="-285750">
              <a:buFont typeface="Arial" panose="020B0604020202020204" pitchFamily="34" charset="0"/>
              <a:buChar char="•"/>
            </a:pPr>
            <a:r>
              <a:rPr lang="en-US" sz="1800" dirty="0"/>
              <a:t>Contractor is required to have available capital (net asset value) of </a:t>
            </a:r>
            <a:r>
              <a:rPr lang="en-US" sz="1800" dirty="0" smtClean="0"/>
              <a:t>    R 4 million and </a:t>
            </a:r>
            <a:r>
              <a:rPr lang="en-US" sz="1800" dirty="0"/>
              <a:t>Annual Turnover of R </a:t>
            </a:r>
            <a:r>
              <a:rPr lang="en-US" sz="1800" dirty="0" smtClean="0"/>
              <a:t>20 </a:t>
            </a:r>
            <a:r>
              <a:rPr lang="en-US" sz="1800" dirty="0"/>
              <a:t>million</a:t>
            </a:r>
          </a:p>
          <a:p>
            <a:endParaRPr lang="en-US" dirty="0" smtClean="0"/>
          </a:p>
          <a:p>
            <a:endParaRPr lang="en-US" dirty="0"/>
          </a:p>
        </p:txBody>
      </p:sp>
    </p:spTree>
    <p:extLst>
      <p:ext uri="{BB962C8B-B14F-4D97-AF65-F5344CB8AC3E}">
        <p14:creationId xmlns:p14="http://schemas.microsoft.com/office/powerpoint/2010/main" xmlns="" val="2065606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6513" y="-26988"/>
            <a:ext cx="9180513" cy="6884988"/>
          </a:xfrm>
          <a:prstGeom prst="rect">
            <a:avLst/>
          </a:prstGeom>
          <a:solidFill>
            <a:schemeClr val="bg1"/>
          </a:solidFill>
          <a:ln w="9525" algn="ctr">
            <a:solidFill>
              <a:schemeClr val="tx1"/>
            </a:solidFill>
            <a:miter lim="800000"/>
            <a:headEnd/>
            <a:tailEnd/>
          </a:ln>
        </p:spPr>
        <p:txBody>
          <a:bodyPr wrap="none" anchor="ctr"/>
          <a:lstStyle/>
          <a:p>
            <a:pPr algn="ctr"/>
            <a:endParaRPr lang="en-US" dirty="0"/>
          </a:p>
        </p:txBody>
      </p:sp>
      <p:pic>
        <p:nvPicPr>
          <p:cNvPr id="7" name="Picture 6"/>
          <p:cNvPicPr>
            <a:picLocks noChangeAspect="1"/>
          </p:cNvPicPr>
          <p:nvPr/>
        </p:nvPicPr>
        <p:blipFill>
          <a:blip r:embed="rId3" cstate="print"/>
          <a:stretch>
            <a:fillRect/>
          </a:stretch>
        </p:blipFill>
        <p:spPr>
          <a:xfrm>
            <a:off x="-1668531" y="-122583"/>
            <a:ext cx="13011150" cy="7315200"/>
          </a:xfrm>
          <a:prstGeom prst="rect">
            <a:avLst/>
          </a:prstGeom>
        </p:spPr>
      </p:pic>
      <p:sp>
        <p:nvSpPr>
          <p:cNvPr id="10" name="TextBox 9"/>
          <p:cNvSpPr txBox="1"/>
          <p:nvPr/>
        </p:nvSpPr>
        <p:spPr>
          <a:xfrm>
            <a:off x="5697813" y="2534306"/>
            <a:ext cx="2941983" cy="830997"/>
          </a:xfrm>
          <a:prstGeom prst="rect">
            <a:avLst/>
          </a:prstGeom>
          <a:solidFill>
            <a:schemeClr val="accent1">
              <a:alpha val="53000"/>
            </a:schemeClr>
          </a:solidFill>
        </p:spPr>
        <p:txBody>
          <a:bodyPr wrap="square" rtlCol="0">
            <a:spAutoFit/>
          </a:bodyPr>
          <a:lstStyle/>
          <a:p>
            <a:r>
              <a:rPr lang="en-US" dirty="0" smtClean="0"/>
              <a:t>Contractor grades may be viewed on the cidb website,</a:t>
            </a:r>
          </a:p>
          <a:p>
            <a:r>
              <a:rPr lang="en-US" dirty="0" smtClean="0"/>
              <a:t>www.cidb.org.za</a:t>
            </a:r>
            <a:endParaRPr lang="en-US" dirty="0"/>
          </a:p>
        </p:txBody>
      </p:sp>
      <p:cxnSp>
        <p:nvCxnSpPr>
          <p:cNvPr id="11" name="Straight Arrow Connector 10"/>
          <p:cNvCxnSpPr/>
          <p:nvPr/>
        </p:nvCxnSpPr>
        <p:spPr>
          <a:xfrm flipH="1">
            <a:off x="6414052" y="3119081"/>
            <a:ext cx="1030357" cy="22149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425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2992" y="325810"/>
            <a:ext cx="8317521" cy="647700"/>
          </a:xfrm>
        </p:spPr>
        <p:txBody>
          <a:bodyPr/>
          <a:lstStyle/>
          <a:p>
            <a:pPr>
              <a:lnSpc>
                <a:spcPct val="80000"/>
              </a:lnSpc>
              <a:spcBef>
                <a:spcPct val="20000"/>
              </a:spcBef>
            </a:pPr>
            <a:r>
              <a:rPr lang="en-US" b="1" dirty="0" smtClean="0"/>
              <a:t>Registration Methods and Plans Ahead</a:t>
            </a:r>
          </a:p>
        </p:txBody>
      </p:sp>
      <p:sp>
        <p:nvSpPr>
          <p:cNvPr id="11267" name="Rectangle 4"/>
          <p:cNvSpPr>
            <a:spLocks noGrp="1" noChangeArrowheads="1"/>
          </p:cNvSpPr>
          <p:nvPr>
            <p:ph type="body" sz="half" idx="1"/>
          </p:nvPr>
        </p:nvSpPr>
        <p:spPr>
          <a:xfrm>
            <a:off x="272107" y="1213798"/>
            <a:ext cx="8316912" cy="5357812"/>
          </a:xfrm>
          <a:noFill/>
        </p:spPr>
        <p:txBody>
          <a:bodyPr/>
          <a:lstStyle/>
          <a:p>
            <a:pPr algn="just">
              <a:lnSpc>
                <a:spcPct val="90000"/>
              </a:lnSpc>
              <a:buFont typeface="Arial" panose="020B0604020202020204" pitchFamily="34" charset="0"/>
              <a:buChar char="•"/>
            </a:pPr>
            <a:r>
              <a:rPr lang="en-US" sz="2000" b="0" dirty="0" smtClean="0"/>
              <a:t>Registrations </a:t>
            </a:r>
            <a:r>
              <a:rPr lang="en-US" sz="2000" b="0" dirty="0"/>
              <a:t>conducted through </a:t>
            </a:r>
            <a:r>
              <a:rPr lang="en-US" sz="2000" b="0" dirty="0" smtClean="0"/>
              <a:t>head office </a:t>
            </a:r>
            <a:r>
              <a:rPr lang="en-US" sz="2000" b="0" dirty="0"/>
              <a:t>and provincial </a:t>
            </a:r>
            <a:r>
              <a:rPr lang="en-US" sz="2000" b="0" dirty="0" smtClean="0"/>
              <a:t>offices</a:t>
            </a:r>
          </a:p>
          <a:p>
            <a:pPr marL="0" indent="0" algn="just">
              <a:lnSpc>
                <a:spcPct val="90000"/>
              </a:lnSpc>
              <a:buNone/>
            </a:pPr>
            <a:endParaRPr lang="en-US" sz="2000" b="0" dirty="0"/>
          </a:p>
          <a:p>
            <a:pPr algn="just">
              <a:lnSpc>
                <a:spcPct val="90000"/>
              </a:lnSpc>
              <a:buFont typeface="Arial" panose="020B0604020202020204" pitchFamily="34" charset="0"/>
              <a:buChar char="•"/>
            </a:pPr>
            <a:r>
              <a:rPr lang="en-US" sz="2000" b="0" dirty="0"/>
              <a:t>Reassessment of cidb office infrastructure underway with focus on head </a:t>
            </a:r>
            <a:r>
              <a:rPr lang="en-US" sz="2000" b="0" dirty="0" smtClean="0"/>
              <a:t>office </a:t>
            </a:r>
            <a:r>
              <a:rPr lang="en-US" sz="2000" b="0" dirty="0"/>
              <a:t>and selected provincial </a:t>
            </a:r>
            <a:r>
              <a:rPr lang="en-US" sz="2000" b="0" dirty="0" smtClean="0"/>
              <a:t>offices</a:t>
            </a:r>
          </a:p>
          <a:p>
            <a:pPr marL="0" indent="0" algn="just">
              <a:lnSpc>
                <a:spcPct val="90000"/>
              </a:lnSpc>
              <a:buNone/>
            </a:pPr>
            <a:endParaRPr lang="en-US" sz="2000" b="0" dirty="0"/>
          </a:p>
          <a:p>
            <a:pPr algn="just">
              <a:lnSpc>
                <a:spcPct val="90000"/>
              </a:lnSpc>
              <a:buFont typeface="Arial" panose="020B0604020202020204" pitchFamily="34" charset="0"/>
              <a:buChar char="•"/>
            </a:pPr>
            <a:r>
              <a:rPr lang="en-US" sz="2000" b="0" dirty="0" smtClean="0"/>
              <a:t>Organisational</a:t>
            </a:r>
            <a:r>
              <a:rPr lang="en-US" sz="2000" b="0" dirty="0"/>
              <a:t> </a:t>
            </a:r>
            <a:r>
              <a:rPr lang="en-US" sz="2000" b="0" dirty="0" smtClean="0"/>
              <a:t>Design process underway in order to improve services</a:t>
            </a:r>
          </a:p>
          <a:p>
            <a:pPr marL="0" indent="0" algn="just">
              <a:lnSpc>
                <a:spcPct val="90000"/>
              </a:lnSpc>
              <a:buNone/>
            </a:pPr>
            <a:endParaRPr lang="en-US" sz="2000" b="0" dirty="0" smtClean="0"/>
          </a:p>
          <a:p>
            <a:pPr algn="just">
              <a:lnSpc>
                <a:spcPct val="90000"/>
              </a:lnSpc>
              <a:buFont typeface="Arial" panose="020B0604020202020204" pitchFamily="34" charset="0"/>
              <a:buChar char="•"/>
            </a:pPr>
            <a:r>
              <a:rPr lang="en-US" sz="2000" b="0" dirty="0" smtClean="0"/>
              <a:t>Online registration planned</a:t>
            </a:r>
          </a:p>
          <a:p>
            <a:pPr>
              <a:lnSpc>
                <a:spcPct val="90000"/>
              </a:lnSpc>
            </a:pPr>
            <a:endParaRPr lang="en-US" sz="2000" b="1" dirty="0" smtClean="0"/>
          </a:p>
          <a:p>
            <a:pPr lvl="1">
              <a:lnSpc>
                <a:spcPct val="90000"/>
              </a:lnSpc>
            </a:pPr>
            <a:endParaRPr lang="en-US" sz="2000" b="1" dirty="0" smtClean="0"/>
          </a:p>
          <a:p>
            <a:pPr lvl="1">
              <a:lnSpc>
                <a:spcPct val="90000"/>
              </a:lnSpc>
            </a:pPr>
            <a:endParaRPr lang="en-US" sz="2000" b="1" dirty="0" smtClean="0"/>
          </a:p>
          <a:p>
            <a:pPr>
              <a:lnSpc>
                <a:spcPct val="90000"/>
              </a:lnSpc>
              <a:buFontTx/>
              <a:buNone/>
            </a:pPr>
            <a:endParaRPr lang="en-US" sz="2400" b="1" dirty="0" smtClean="0"/>
          </a:p>
          <a:p>
            <a:pPr lvl="1">
              <a:lnSpc>
                <a:spcPct val="90000"/>
              </a:lnSpc>
            </a:pPr>
            <a:endParaRPr lang="en-US" sz="2000" b="1" dirty="0" smtClean="0"/>
          </a:p>
        </p:txBody>
      </p:sp>
    </p:spTree>
    <p:extLst>
      <p:ext uri="{BB962C8B-B14F-4D97-AF65-F5344CB8AC3E}">
        <p14:creationId xmlns:p14="http://schemas.microsoft.com/office/powerpoint/2010/main" xmlns="" val="24099890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2135"/>
            <a:ext cx="8229600" cy="798520"/>
          </a:xfrm>
        </p:spPr>
        <p:txBody>
          <a:bodyPr/>
          <a:lstStyle/>
          <a:p>
            <a:r>
              <a:rPr lang="en-US" dirty="0" smtClean="0"/>
              <a:t>Registration Criteria Review</a:t>
            </a:r>
            <a:endParaRPr lang="en-ZA" dirty="0"/>
          </a:p>
        </p:txBody>
      </p:sp>
      <p:sp>
        <p:nvSpPr>
          <p:cNvPr id="2" name="TextBox 1"/>
          <p:cNvSpPr txBox="1"/>
          <p:nvPr/>
        </p:nvSpPr>
        <p:spPr>
          <a:xfrm>
            <a:off x="457200" y="1080655"/>
            <a:ext cx="7704945" cy="313932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dirty="0" smtClean="0"/>
              <a:t>Grade 1 registration open entry</a:t>
            </a:r>
          </a:p>
          <a:p>
            <a:pPr marL="742950" lvl="1" indent="-285750" algn="just">
              <a:lnSpc>
                <a:spcPct val="150000"/>
              </a:lnSpc>
              <a:buFont typeface="Arial" panose="020B0604020202020204" pitchFamily="34" charset="0"/>
              <a:buChar char="•"/>
            </a:pPr>
            <a:r>
              <a:rPr lang="en-US" sz="1800" dirty="0" smtClean="0"/>
              <a:t>Grade 1 study conducted. </a:t>
            </a:r>
          </a:p>
          <a:p>
            <a:pPr lvl="2"/>
            <a:r>
              <a:rPr lang="en-US" i="1" dirty="0" smtClean="0"/>
              <a:t>“Considering </a:t>
            </a:r>
            <a:r>
              <a:rPr lang="en-US" i="1" dirty="0"/>
              <a:t>that most of the contractors enter the industry out of (</a:t>
            </a:r>
            <a:r>
              <a:rPr lang="en-US" i="1" dirty="0" err="1"/>
              <a:t>i</a:t>
            </a:r>
            <a:r>
              <a:rPr lang="en-US" i="1" dirty="0"/>
              <a:t>) financial considerations and (ii</a:t>
            </a:r>
            <a:r>
              <a:rPr lang="en-US" i="1" dirty="0" smtClean="0"/>
              <a:t>) their </a:t>
            </a:r>
            <a:r>
              <a:rPr lang="en-US" i="1" dirty="0"/>
              <a:t>(sometimes presumed) knowledge of and experience in the industry, it can be expected </a:t>
            </a:r>
            <a:r>
              <a:rPr lang="en-US" i="1" dirty="0" smtClean="0"/>
              <a:t>that in </a:t>
            </a:r>
            <a:r>
              <a:rPr lang="en-US" i="1" dirty="0"/>
              <a:t>the absence of regulated entry-level requirements the number of industry entrants will </a:t>
            </a:r>
            <a:r>
              <a:rPr lang="en-US" i="1" dirty="0" smtClean="0"/>
              <a:t>continue to </a:t>
            </a:r>
            <a:r>
              <a:rPr lang="en-US" i="1" dirty="0"/>
              <a:t>be high. In addition, the high rate of stagnation at Grade 1 and exit from the industry can </a:t>
            </a:r>
            <a:r>
              <a:rPr lang="en-US" i="1" dirty="0" smtClean="0"/>
              <a:t>also be </a:t>
            </a:r>
            <a:r>
              <a:rPr lang="en-US" i="1" dirty="0"/>
              <a:t>expected to continue. It has been suggested that more attention should be paid to </a:t>
            </a:r>
            <a:r>
              <a:rPr lang="en-US" i="1" dirty="0" smtClean="0"/>
              <a:t> some </a:t>
            </a:r>
            <a:r>
              <a:rPr lang="en-US" i="1" dirty="0"/>
              <a:t>level </a:t>
            </a:r>
            <a:r>
              <a:rPr lang="en-US" i="1" dirty="0" smtClean="0"/>
              <a:t>of barriers </a:t>
            </a:r>
            <a:r>
              <a:rPr lang="en-US" i="1" dirty="0"/>
              <a:t>to entry in these sectors and to providing support to entrepreneurs once they have </a:t>
            </a:r>
            <a:r>
              <a:rPr lang="en-US" i="1" dirty="0" smtClean="0"/>
              <a:t>already become </a:t>
            </a:r>
            <a:r>
              <a:rPr lang="en-US" i="1" dirty="0"/>
              <a:t>active in a sector</a:t>
            </a:r>
            <a:r>
              <a:rPr lang="en-US" i="1" dirty="0" smtClean="0"/>
              <a:t>.”</a:t>
            </a:r>
            <a:endParaRPr lang="en-US" sz="2800" i="1" dirty="0" smtClean="0"/>
          </a:p>
        </p:txBody>
      </p:sp>
      <p:pic>
        <p:nvPicPr>
          <p:cNvPr id="3" name="Picture 2"/>
          <p:cNvPicPr>
            <a:picLocks noChangeAspect="1"/>
          </p:cNvPicPr>
          <p:nvPr/>
        </p:nvPicPr>
        <p:blipFill>
          <a:blip r:embed="rId2" cstate="print"/>
          <a:stretch>
            <a:fillRect/>
          </a:stretch>
        </p:blipFill>
        <p:spPr>
          <a:xfrm>
            <a:off x="6291485" y="3962937"/>
            <a:ext cx="1633258" cy="2324543"/>
          </a:xfrm>
          <a:prstGeom prst="rect">
            <a:avLst/>
          </a:prstGeom>
        </p:spPr>
      </p:pic>
    </p:spTree>
    <p:extLst>
      <p:ext uri="{BB962C8B-B14F-4D97-AF65-F5344CB8AC3E}">
        <p14:creationId xmlns:p14="http://schemas.microsoft.com/office/powerpoint/2010/main" xmlns="" val="58460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2135"/>
            <a:ext cx="8229600" cy="798520"/>
          </a:xfrm>
        </p:spPr>
        <p:txBody>
          <a:bodyPr/>
          <a:lstStyle/>
          <a:p>
            <a:r>
              <a:rPr lang="en-US" dirty="0" smtClean="0"/>
              <a:t>Registration Criteria Review</a:t>
            </a:r>
            <a:endParaRPr lang="en-ZA" dirty="0"/>
          </a:p>
        </p:txBody>
      </p:sp>
      <p:sp>
        <p:nvSpPr>
          <p:cNvPr id="2" name="TextBox 1"/>
          <p:cNvSpPr txBox="1"/>
          <p:nvPr/>
        </p:nvSpPr>
        <p:spPr>
          <a:xfrm>
            <a:off x="457200" y="1080655"/>
            <a:ext cx="7704945" cy="4216539"/>
          </a:xfrm>
          <a:prstGeom prst="rect">
            <a:avLst/>
          </a:prstGeom>
          <a:noFill/>
        </p:spPr>
        <p:txBody>
          <a:bodyPr wrap="square" rtlCol="0">
            <a:spAutoFit/>
          </a:bodyPr>
          <a:lstStyle/>
          <a:p>
            <a:pPr marL="342900" indent="-342900" algn="just">
              <a:buAutoNum type="arabicPeriod"/>
            </a:pPr>
            <a:r>
              <a:rPr lang="en-US" sz="1800" dirty="0" smtClean="0"/>
              <a:t>Review the manner to transfer the records from one contractor to another contractor</a:t>
            </a:r>
          </a:p>
          <a:p>
            <a:pPr algn="just"/>
            <a:endParaRPr lang="en-US" sz="900" dirty="0" smtClean="0"/>
          </a:p>
          <a:p>
            <a:pPr marL="742950" lvl="1" indent="-285750" algn="just">
              <a:buFont typeface="Arial" panose="020B0604020202020204" pitchFamily="34" charset="0"/>
              <a:buChar char="•"/>
            </a:pPr>
            <a:r>
              <a:rPr lang="en-US" sz="1800" dirty="0" smtClean="0"/>
              <a:t>Assess adequacy of current Regulations</a:t>
            </a:r>
          </a:p>
          <a:p>
            <a:pPr marL="742950" lvl="1" indent="-285750" algn="just">
              <a:buFont typeface="Arial" panose="020B0604020202020204" pitchFamily="34" charset="0"/>
              <a:buChar char="•"/>
            </a:pPr>
            <a:r>
              <a:rPr lang="en-US" sz="1800" dirty="0" smtClean="0"/>
              <a:t>Create certainty and </a:t>
            </a:r>
            <a:r>
              <a:rPr lang="en-US" sz="1800" dirty="0" err="1" smtClean="0"/>
              <a:t>minimise</a:t>
            </a:r>
            <a:r>
              <a:rPr lang="en-US" sz="1800" dirty="0" smtClean="0"/>
              <a:t> legal challenges</a:t>
            </a:r>
          </a:p>
          <a:p>
            <a:pPr lvl="1" algn="just"/>
            <a:endParaRPr lang="en-US" sz="1800" dirty="0" smtClean="0"/>
          </a:p>
          <a:p>
            <a:pPr algn="just"/>
            <a:r>
              <a:rPr lang="en-US" sz="1800" dirty="0" smtClean="0"/>
              <a:t>2. Reassessment of financial and works capability requirements</a:t>
            </a:r>
          </a:p>
          <a:p>
            <a:pPr algn="just"/>
            <a:endParaRPr lang="en-US" sz="900" dirty="0" smtClean="0"/>
          </a:p>
          <a:p>
            <a:pPr marL="742950" lvl="1" indent="-285750" algn="just">
              <a:buFont typeface="Arial" panose="020B0604020202020204" pitchFamily="34" charset="0"/>
              <a:buChar char="•"/>
            </a:pPr>
            <a:r>
              <a:rPr lang="en-US" sz="1800" dirty="0" smtClean="0"/>
              <a:t>Experience with downgrading resulted in a proposed amendment to registration renewal criteria</a:t>
            </a:r>
          </a:p>
          <a:p>
            <a:pPr marL="742950" lvl="1" indent="-285750" algn="just">
              <a:buFont typeface="Arial" panose="020B0604020202020204" pitchFamily="34" charset="0"/>
              <a:buChar char="•"/>
            </a:pPr>
            <a:r>
              <a:rPr lang="en-US" sz="1800" dirty="0" smtClean="0"/>
              <a:t>Study of current criteria as well other registration systems underway.</a:t>
            </a:r>
          </a:p>
          <a:p>
            <a:pPr lvl="1" algn="just"/>
            <a:endParaRPr lang="en-US" sz="1800" dirty="0" smtClean="0"/>
          </a:p>
          <a:p>
            <a:pPr algn="just"/>
            <a:r>
              <a:rPr lang="en-US" sz="1800" dirty="0" smtClean="0"/>
              <a:t>3. Changing trends in the industry necessitates the reassessment of the   adequacy of the existing </a:t>
            </a:r>
            <a:r>
              <a:rPr lang="en-US" sz="1800" dirty="0" err="1" smtClean="0"/>
              <a:t>cidb</a:t>
            </a:r>
            <a:r>
              <a:rPr lang="en-US" sz="1800" dirty="0" smtClean="0"/>
              <a:t> registration criteria and classes of work</a:t>
            </a:r>
          </a:p>
          <a:p>
            <a:endParaRPr lang="en-US" b="1" dirty="0"/>
          </a:p>
        </p:txBody>
      </p:sp>
    </p:spTree>
    <p:extLst>
      <p:ext uri="{BB962C8B-B14F-4D97-AF65-F5344CB8AC3E}">
        <p14:creationId xmlns:p14="http://schemas.microsoft.com/office/powerpoint/2010/main" xmlns="" val="1593775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2135"/>
            <a:ext cx="8229600" cy="798520"/>
          </a:xfrm>
        </p:spPr>
        <p:txBody>
          <a:bodyPr/>
          <a:lstStyle/>
          <a:p>
            <a:r>
              <a:rPr lang="en-US" dirty="0" smtClean="0"/>
              <a:t>Registration Criteria Review </a:t>
            </a:r>
            <a:r>
              <a:rPr lang="en-US" dirty="0" err="1" smtClean="0"/>
              <a:t>cont</a:t>
            </a:r>
            <a:r>
              <a:rPr lang="en-US" dirty="0" smtClean="0"/>
              <a:t>…</a:t>
            </a:r>
            <a:endParaRPr lang="en-ZA" dirty="0"/>
          </a:p>
        </p:txBody>
      </p:sp>
      <p:sp>
        <p:nvSpPr>
          <p:cNvPr id="2" name="TextBox 1"/>
          <p:cNvSpPr txBox="1"/>
          <p:nvPr/>
        </p:nvSpPr>
        <p:spPr>
          <a:xfrm>
            <a:off x="552202" y="1436914"/>
            <a:ext cx="7704945" cy="3108543"/>
          </a:xfrm>
          <a:prstGeom prst="rect">
            <a:avLst/>
          </a:prstGeom>
          <a:noFill/>
        </p:spPr>
        <p:txBody>
          <a:bodyPr wrap="square" rtlCol="0">
            <a:spAutoFit/>
          </a:bodyPr>
          <a:lstStyle/>
          <a:p>
            <a:pPr algn="just"/>
            <a:endParaRPr lang="en-US" sz="1800" dirty="0" smtClean="0"/>
          </a:p>
          <a:p>
            <a:pPr algn="just"/>
            <a:r>
              <a:rPr lang="en-US" sz="1800" dirty="0" smtClean="0"/>
              <a:t>4. B-BBEE Scorecard</a:t>
            </a:r>
          </a:p>
          <a:p>
            <a:pPr algn="just"/>
            <a:endParaRPr lang="en-US" sz="900" dirty="0"/>
          </a:p>
          <a:p>
            <a:pPr marL="742950" lvl="1" indent="-285750" algn="just">
              <a:buFont typeface="Arial" panose="020B0604020202020204" pitchFamily="34" charset="0"/>
              <a:buChar char="•"/>
            </a:pPr>
            <a:r>
              <a:rPr lang="en-US" sz="1800" dirty="0"/>
              <a:t>The </a:t>
            </a:r>
            <a:r>
              <a:rPr lang="en-US" sz="1800" dirty="0" err="1"/>
              <a:t>cidb</a:t>
            </a:r>
            <a:r>
              <a:rPr lang="en-US" sz="1800" dirty="0"/>
              <a:t> captures the overall B-BBEE charter rating. To </a:t>
            </a:r>
            <a:r>
              <a:rPr lang="en-US" sz="1800" dirty="0" smtClean="0"/>
              <a:t>extend registration requirements to include capturing of individual scorecard elements. This will harness </a:t>
            </a:r>
            <a:r>
              <a:rPr lang="en-US" sz="1800" dirty="0"/>
              <a:t>the Register as </a:t>
            </a:r>
            <a:r>
              <a:rPr lang="en-US" sz="1800" dirty="0" smtClean="0"/>
              <a:t>a tool to track transformation.</a:t>
            </a:r>
          </a:p>
          <a:p>
            <a:pPr lvl="1" algn="just"/>
            <a:endParaRPr lang="en-US" sz="900" dirty="0"/>
          </a:p>
          <a:p>
            <a:pPr algn="just"/>
            <a:endParaRPr lang="en-US" sz="1800" dirty="0" smtClean="0"/>
          </a:p>
          <a:p>
            <a:pPr algn="just"/>
            <a:r>
              <a:rPr lang="en-US" sz="1800" dirty="0" smtClean="0"/>
              <a:t>5. To provide for subcontractor registration and classes of work for Trade Contractors</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xmlns="" val="1069067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082" y="5251666"/>
            <a:ext cx="5687119" cy="1406711"/>
          </a:xfrm>
        </p:spPr>
        <p:txBody>
          <a:bodyPr/>
          <a:lstStyle/>
          <a:p>
            <a:r>
              <a:rPr lang="en-US" dirty="0" smtClean="0"/>
              <a:t>Breakdown </a:t>
            </a:r>
            <a:r>
              <a:rPr lang="en-US" dirty="0"/>
              <a:t>of lower grade contractors (grades 1 – 4) in construction projects of each municipality in the country</a:t>
            </a:r>
            <a:br>
              <a:rPr lang="en-US" dirty="0"/>
            </a:br>
            <a:endParaRPr lang="en-ZA" dirty="0"/>
          </a:p>
        </p:txBody>
      </p:sp>
    </p:spTree>
    <p:extLst>
      <p:ext uri="{BB962C8B-B14F-4D97-AF65-F5344CB8AC3E}">
        <p14:creationId xmlns:p14="http://schemas.microsoft.com/office/powerpoint/2010/main" xmlns="" val="1688563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5" y="421429"/>
            <a:ext cx="791490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B60305"/>
                </a:solidFill>
                <a:latin typeface="Arial"/>
                <a:cs typeface="Arial"/>
              </a:rPr>
              <a:t>Presentation Outline</a:t>
            </a:r>
            <a:endParaRPr lang="en-ZA" sz="3200" b="1" dirty="0">
              <a:solidFill>
                <a:srgbClr val="B60305"/>
              </a:solidFill>
              <a:latin typeface="Arial"/>
              <a:ea typeface="+mj-ea"/>
              <a:cs typeface="Arial"/>
            </a:endParaRPr>
          </a:p>
        </p:txBody>
      </p:sp>
      <p:sp>
        <p:nvSpPr>
          <p:cNvPr id="3" name="Rectangle 2"/>
          <p:cNvSpPr/>
          <p:nvPr/>
        </p:nvSpPr>
        <p:spPr>
          <a:xfrm>
            <a:off x="690251" y="1479915"/>
            <a:ext cx="7845137" cy="4308872"/>
          </a:xfrm>
          <a:prstGeom prst="rect">
            <a:avLst/>
          </a:prstGeom>
        </p:spPr>
        <p:txBody>
          <a:bodyPr wrap="square">
            <a:spAutoFit/>
          </a:bodyPr>
          <a:lstStyle/>
          <a:p>
            <a:pPr marL="457200" indent="-457200" algn="just">
              <a:buFont typeface="+mj-lt"/>
              <a:buAutoNum type="arabicPeriod"/>
            </a:pPr>
            <a:r>
              <a:rPr lang="en-US" sz="2400" dirty="0"/>
              <a:t>The national contractors grading register (from grades 1 – 9) </a:t>
            </a:r>
          </a:p>
          <a:p>
            <a:pPr marL="457200" indent="-457200" algn="just">
              <a:buFont typeface="+mj-lt"/>
              <a:buAutoNum type="arabicPeriod"/>
            </a:pPr>
            <a:r>
              <a:rPr lang="en-US" sz="2400" dirty="0" smtClean="0"/>
              <a:t>Strategy </a:t>
            </a:r>
            <a:r>
              <a:rPr lang="en-US" sz="2400" dirty="0"/>
              <a:t>to upgrade and ensure access to lower - grade contractors especially those in rural </a:t>
            </a:r>
            <a:r>
              <a:rPr lang="en-US" sz="2400" dirty="0" smtClean="0"/>
              <a:t>areas</a:t>
            </a:r>
          </a:p>
          <a:p>
            <a:pPr marL="457200" indent="-457200" algn="just">
              <a:buFont typeface="+mj-lt"/>
              <a:buAutoNum type="arabicPeriod"/>
            </a:pPr>
            <a:r>
              <a:rPr lang="en-US" sz="2400" dirty="0"/>
              <a:t>Grading methods and criteria</a:t>
            </a:r>
          </a:p>
          <a:p>
            <a:pPr marL="457200" indent="-457200" algn="just">
              <a:buFont typeface="+mj-lt"/>
              <a:buAutoNum type="arabicPeriod"/>
            </a:pPr>
            <a:r>
              <a:rPr lang="en-US" sz="2400" dirty="0" smtClean="0"/>
              <a:t>Breakdown </a:t>
            </a:r>
            <a:r>
              <a:rPr lang="en-US" sz="2400" dirty="0"/>
              <a:t>of lower grade contractors (grades 1 – 4) in construction projects of each municipality in the </a:t>
            </a:r>
            <a:r>
              <a:rPr lang="en-US" sz="2400" dirty="0" smtClean="0"/>
              <a:t>country</a:t>
            </a:r>
          </a:p>
          <a:p>
            <a:pPr marL="457200" indent="-457200" algn="just">
              <a:buFont typeface="+mj-lt"/>
              <a:buAutoNum type="arabicPeriod"/>
            </a:pPr>
            <a:r>
              <a:rPr lang="en-US" sz="2400" dirty="0" smtClean="0"/>
              <a:t>Reasons </a:t>
            </a:r>
            <a:r>
              <a:rPr lang="en-US" sz="2400" dirty="0"/>
              <a:t>and remedial actions for the reported 140 000 job losses within the 1</a:t>
            </a:r>
            <a:r>
              <a:rPr lang="en-US" sz="2400" baseline="30000" dirty="0"/>
              <a:t>st</a:t>
            </a:r>
            <a:r>
              <a:rPr lang="en-US" sz="2400" dirty="0"/>
              <a:t> and 3</a:t>
            </a:r>
            <a:r>
              <a:rPr lang="en-US" sz="2400" baseline="30000" dirty="0"/>
              <a:t>rd</a:t>
            </a:r>
            <a:r>
              <a:rPr lang="en-US" sz="2400" dirty="0"/>
              <a:t> quarter of 2017 in the construction </a:t>
            </a:r>
            <a:r>
              <a:rPr lang="en-US" sz="2400" dirty="0" smtClean="0"/>
              <a:t>industry </a:t>
            </a:r>
            <a:endParaRPr lang="en-US" sz="2400" dirty="0"/>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159654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Register of Projects</a:t>
            </a:r>
            <a:endParaRPr lang="en-ZA" dirty="0"/>
          </a:p>
        </p:txBody>
      </p:sp>
      <p:sp>
        <p:nvSpPr>
          <p:cNvPr id="5" name="Content Placeholder 4"/>
          <p:cNvSpPr>
            <a:spLocks noGrp="1"/>
          </p:cNvSpPr>
          <p:nvPr>
            <p:ph idx="1"/>
          </p:nvPr>
        </p:nvSpPr>
        <p:spPr>
          <a:xfrm>
            <a:off x="457200" y="1417638"/>
            <a:ext cx="8229600" cy="4175640"/>
          </a:xfrm>
        </p:spPr>
        <p:txBody>
          <a:bodyPr>
            <a:normAutofit/>
          </a:bodyPr>
          <a:lstStyle/>
          <a:p>
            <a:pPr marL="342900" indent="-342900" algn="just">
              <a:buFont typeface="Arial" panose="020B0604020202020204" pitchFamily="34" charset="0"/>
              <a:buChar char="•"/>
            </a:pPr>
            <a:r>
              <a:rPr lang="en-US" sz="2000" b="0" dirty="0"/>
              <a:t>The Register of </a:t>
            </a:r>
            <a:r>
              <a:rPr lang="en-US" sz="2000" b="0" dirty="0" smtClean="0"/>
              <a:t>Projects has </a:t>
            </a:r>
            <a:r>
              <a:rPr lang="en-US" sz="2000" b="0" dirty="0"/>
              <a:t>been established in terms of Chapter </a:t>
            </a:r>
            <a:r>
              <a:rPr lang="en-US" sz="2000" b="0" dirty="0" smtClean="0"/>
              <a:t>4 </a:t>
            </a:r>
            <a:r>
              <a:rPr lang="en-US" sz="2000" b="0" dirty="0"/>
              <a:t>of the Construction Industry Development Act (CIDB Act</a:t>
            </a:r>
            <a:r>
              <a:rPr lang="en-US" sz="2000" b="0" dirty="0" smtClean="0"/>
              <a:t>), to gather information on the nature, value and distribution of projects.</a:t>
            </a:r>
          </a:p>
          <a:p>
            <a:pPr marL="0" indent="0" algn="just">
              <a:buNone/>
            </a:pPr>
            <a:endParaRPr lang="en-US" sz="900" b="0" dirty="0" smtClean="0"/>
          </a:p>
          <a:p>
            <a:pPr lvl="1" algn="just"/>
            <a:r>
              <a:rPr lang="en-US" b="0" dirty="0" smtClean="0"/>
              <a:t>CID Regulations; Public Sector, on projects over R200 000:</a:t>
            </a:r>
          </a:p>
          <a:p>
            <a:pPr lvl="2" algn="just"/>
            <a:r>
              <a:rPr lang="en-ZA" sz="2000" b="0" dirty="0" smtClean="0"/>
              <a:t>advertisement </a:t>
            </a:r>
            <a:r>
              <a:rPr lang="en-ZA" sz="2000" b="0" dirty="0"/>
              <a:t>of tender invitations </a:t>
            </a:r>
            <a:r>
              <a:rPr lang="en-ZA" sz="2000" b="0" dirty="0" smtClean="0"/>
              <a:t>(Clause </a:t>
            </a:r>
            <a:r>
              <a:rPr lang="en-ZA" sz="2000" b="0" dirty="0"/>
              <a:t>38(6</a:t>
            </a:r>
            <a:r>
              <a:rPr lang="en-ZA" sz="2000" b="0" dirty="0" smtClean="0"/>
              <a:t>)) </a:t>
            </a:r>
            <a:r>
              <a:rPr lang="en-ZA" sz="2000" b="0" dirty="0"/>
              <a:t>(transitional measure</a:t>
            </a:r>
            <a:r>
              <a:rPr lang="en-ZA" sz="2000" b="0" dirty="0" smtClean="0"/>
              <a:t>)</a:t>
            </a:r>
            <a:endParaRPr lang="en-ZA" sz="2000" b="0" dirty="0"/>
          </a:p>
          <a:p>
            <a:pPr lvl="2" algn="just"/>
            <a:r>
              <a:rPr lang="en-ZA" sz="2000" b="0" dirty="0" smtClean="0"/>
              <a:t>registration </a:t>
            </a:r>
            <a:r>
              <a:rPr lang="en-ZA" sz="2000" b="0" dirty="0"/>
              <a:t>of the tender award </a:t>
            </a:r>
            <a:r>
              <a:rPr lang="en-ZA" sz="2000" b="0" dirty="0" smtClean="0"/>
              <a:t>(Clause</a:t>
            </a:r>
            <a:r>
              <a:rPr lang="en-ZA" b="0" dirty="0"/>
              <a:t> </a:t>
            </a:r>
            <a:r>
              <a:rPr lang="en-ZA" b="0" dirty="0" smtClean="0"/>
              <a:t>18)</a:t>
            </a:r>
          </a:p>
          <a:p>
            <a:pPr lvl="1" algn="just"/>
            <a:r>
              <a:rPr lang="en-US" b="0" dirty="0" smtClean="0"/>
              <a:t>Excludes Grade 1 quotations.</a:t>
            </a:r>
            <a:endParaRPr lang="en-ZA" b="0" dirty="0"/>
          </a:p>
        </p:txBody>
      </p:sp>
    </p:spTree>
    <p:extLst>
      <p:ext uri="{BB962C8B-B14F-4D97-AF65-F5344CB8AC3E}">
        <p14:creationId xmlns:p14="http://schemas.microsoft.com/office/powerpoint/2010/main" xmlns="" val="1388819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cidb Register of Projects; Tender Notices (2016Q2)</a:t>
            </a:r>
            <a:endParaRPr lang="en-ZA" dirty="0"/>
          </a:p>
        </p:txBody>
      </p:sp>
      <p:graphicFrame>
        <p:nvGraphicFramePr>
          <p:cNvPr id="4" name="Table 3"/>
          <p:cNvGraphicFramePr>
            <a:graphicFrameLocks noGrp="1"/>
          </p:cNvGraphicFramePr>
          <p:nvPr>
            <p:extLst/>
          </p:nvPr>
        </p:nvGraphicFramePr>
        <p:xfrm>
          <a:off x="578222" y="1680883"/>
          <a:ext cx="8108577" cy="3176634"/>
        </p:xfrm>
        <a:graphic>
          <a:graphicData uri="http://schemas.openxmlformats.org/drawingml/2006/table">
            <a:tbl>
              <a:tblPr firstRow="1" firstCol="1" bandRow="1"/>
              <a:tblGrid>
                <a:gridCol w="6562166"/>
                <a:gridCol w="1546411"/>
              </a:tblGrid>
              <a:tr h="905874">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Client Description</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CC"/>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Compliance Ratio</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CC"/>
                    </a:solidFill>
                  </a:tcPr>
                </a:tc>
              </a:tr>
              <a:tr h="161925">
                <a:tc>
                  <a:txBody>
                    <a:bodyPr/>
                    <a:lstStyle/>
                    <a:p>
                      <a:pPr algn="r" fontAlgn="ctr"/>
                      <a:r>
                        <a:rPr lang="en-US" sz="1800" b="1" i="0" u="none" strike="noStrike">
                          <a:solidFill>
                            <a:srgbClr val="000000"/>
                          </a:solidFill>
                          <a:effectLst/>
                          <a:latin typeface="Arial" panose="020B0604020202020204" pitchFamily="34" charset="0"/>
                          <a:cs typeface="Arial" panose="020B0604020202020204" pitchFamily="34" charset="0"/>
                        </a:rPr>
                        <a:t>Buffalo City Local Municipality (BCLM)</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E46D0A"/>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100%</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E46D0A"/>
                      </a:solidFill>
                      <a:prstDash val="solid"/>
                      <a:round/>
                      <a:headEnd type="none" w="med" len="med"/>
                      <a:tailEnd type="none" w="med" len="med"/>
                    </a:lnB>
                  </a:tcPr>
                </a:tc>
              </a:tr>
              <a:tr h="161925">
                <a:tc>
                  <a:txBody>
                    <a:bodyPr/>
                    <a:lstStyle/>
                    <a:p>
                      <a:pPr algn="r" fontAlgn="ctr"/>
                      <a:r>
                        <a:rPr lang="en-US" sz="1800" b="1" i="0" u="none" strike="noStrike">
                          <a:solidFill>
                            <a:srgbClr val="000000"/>
                          </a:solidFill>
                          <a:effectLst/>
                          <a:latin typeface="Arial" panose="020B0604020202020204" pitchFamily="34" charset="0"/>
                          <a:cs typeface="Arial" panose="020B0604020202020204" pitchFamily="34" charset="0"/>
                        </a:rPr>
                        <a:t>City of Cape Town Metropolitan Municipality (CCTMM)</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100%</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r>
              <a:tr h="161925">
                <a:tc>
                  <a:txBody>
                    <a:bodyPr/>
                    <a:lstStyle/>
                    <a:p>
                      <a:pPr algn="r" fontAlgn="ctr"/>
                      <a:r>
                        <a:rPr lang="en-US" sz="1800" b="1" i="0" u="none" strike="noStrike">
                          <a:solidFill>
                            <a:srgbClr val="000000"/>
                          </a:solidFill>
                          <a:effectLst/>
                          <a:latin typeface="Arial" panose="020B0604020202020204" pitchFamily="34" charset="0"/>
                          <a:cs typeface="Arial" panose="020B0604020202020204" pitchFamily="34" charset="0"/>
                        </a:rPr>
                        <a:t>City of Johannesburg Metropolitan Municipality (CJMM)</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100%</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r>
              <a:tr h="161925">
                <a:tc>
                  <a:txBody>
                    <a:bodyPr/>
                    <a:lstStyle/>
                    <a:p>
                      <a:pPr algn="r" fontAlgn="ctr"/>
                      <a:r>
                        <a:rPr lang="en-US" sz="1800" b="1" i="0" u="none" strike="noStrike" dirty="0">
                          <a:solidFill>
                            <a:srgbClr val="000000"/>
                          </a:solidFill>
                          <a:effectLst/>
                          <a:latin typeface="Arial" panose="020B0604020202020204" pitchFamily="34" charset="0"/>
                          <a:cs typeface="Arial" panose="020B0604020202020204" pitchFamily="34" charset="0"/>
                        </a:rPr>
                        <a:t>City of Tshwane Metropolitan Municipality (CTMM)</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100%</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r>
              <a:tr h="161925">
                <a:tc>
                  <a:txBody>
                    <a:bodyPr/>
                    <a:lstStyle/>
                    <a:p>
                      <a:pPr algn="r" fontAlgn="ctr"/>
                      <a:r>
                        <a:rPr lang="en-US" sz="1800" b="1" i="0" u="none" strike="noStrike">
                          <a:solidFill>
                            <a:srgbClr val="000000"/>
                          </a:solidFill>
                          <a:effectLst/>
                          <a:latin typeface="Arial" panose="020B0604020202020204" pitchFamily="34" charset="0"/>
                          <a:cs typeface="Arial" panose="020B0604020202020204" pitchFamily="34" charset="0"/>
                        </a:rPr>
                        <a:t>Ekurhuleni Metropolitan Municipality (EMM)</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89%</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r>
              <a:tr h="161925">
                <a:tc>
                  <a:txBody>
                    <a:bodyPr/>
                    <a:lstStyle/>
                    <a:p>
                      <a:pPr algn="r" fontAlgn="ctr"/>
                      <a:r>
                        <a:rPr lang="en-US" sz="1800" b="1" i="0" u="none" strike="noStrike">
                          <a:solidFill>
                            <a:srgbClr val="000000"/>
                          </a:solidFill>
                          <a:effectLst/>
                          <a:latin typeface="Arial" panose="020B0604020202020204" pitchFamily="34" charset="0"/>
                          <a:cs typeface="Arial" panose="020B0604020202020204" pitchFamily="34" charset="0"/>
                        </a:rPr>
                        <a:t>eThekwini Metropolitan Municipality (EMM)</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55%</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r>
              <a:tr h="161925">
                <a:tc>
                  <a:txBody>
                    <a:bodyPr/>
                    <a:lstStyle/>
                    <a:p>
                      <a:pPr algn="r" fontAlgn="ctr"/>
                      <a:r>
                        <a:rPr lang="en-US" sz="1800" b="1" i="0" u="none" strike="noStrike">
                          <a:solidFill>
                            <a:srgbClr val="000000"/>
                          </a:solidFill>
                          <a:effectLst/>
                          <a:latin typeface="Arial" panose="020B0604020202020204" pitchFamily="34" charset="0"/>
                          <a:cs typeface="Arial" panose="020B0604020202020204" pitchFamily="34" charset="0"/>
                        </a:rPr>
                        <a:t>Mangaung Metropolitan Municipality</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98%</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r>
              <a:tr h="161925">
                <a:tc>
                  <a:txBody>
                    <a:bodyPr/>
                    <a:lstStyle/>
                    <a:p>
                      <a:pPr algn="r" fontAlgn="ctr"/>
                      <a:r>
                        <a:rPr lang="en-US" sz="1800" b="1" i="0" u="none" strike="noStrike">
                          <a:solidFill>
                            <a:srgbClr val="000000"/>
                          </a:solidFill>
                          <a:effectLst/>
                          <a:latin typeface="Arial" panose="020B0604020202020204" pitchFamily="34" charset="0"/>
                          <a:cs typeface="Arial" panose="020B0604020202020204" pitchFamily="34" charset="0"/>
                        </a:rPr>
                        <a:t>Nelson Mandela Bay Municipality (NMBM)</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60%</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92800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cidb Register of Projects; Tender Awards (in terms of Tender Notices) (2017Q2)</a:t>
            </a:r>
            <a:endParaRPr lang="en-ZA" dirty="0"/>
          </a:p>
        </p:txBody>
      </p:sp>
      <p:graphicFrame>
        <p:nvGraphicFramePr>
          <p:cNvPr id="4" name="Table 3"/>
          <p:cNvGraphicFramePr>
            <a:graphicFrameLocks noGrp="1"/>
          </p:cNvGraphicFramePr>
          <p:nvPr>
            <p:extLst/>
          </p:nvPr>
        </p:nvGraphicFramePr>
        <p:xfrm>
          <a:off x="1869142" y="2215787"/>
          <a:ext cx="5082988" cy="2194560"/>
        </p:xfrm>
        <a:graphic>
          <a:graphicData uri="http://schemas.openxmlformats.org/drawingml/2006/table">
            <a:tbl>
              <a:tblPr firstRow="1" firstCol="1" bandRow="1"/>
              <a:tblGrid>
                <a:gridCol w="3695404"/>
                <a:gridCol w="1387584"/>
              </a:tblGrid>
              <a:tr h="121920">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Entity Type</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FFFFCC"/>
                    </a:solidFill>
                  </a:tcPr>
                </a:tc>
                <a:tc>
                  <a:txBody>
                    <a:bodyPr/>
                    <a:lstStyle/>
                    <a:p>
                      <a:pPr algn="ct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2016Q3</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FFFFCC"/>
                    </a:solidFill>
                  </a:tcPr>
                </a:tc>
              </a:tr>
              <a:tr h="121920">
                <a:tc>
                  <a:txBody>
                    <a:bodyPr/>
                    <a:lstStyle/>
                    <a:p>
                      <a:pPr algn="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District Municipalities</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rgbClr val="E46D0A"/>
                      </a:solidFill>
                      <a:prstDash val="solid"/>
                      <a:round/>
                      <a:headEnd type="none" w="med" len="med"/>
                      <a:tailEnd type="none" w="med" len="med"/>
                    </a:lnB>
                  </a:tcPr>
                </a:tc>
                <a:tc>
                  <a:txBody>
                    <a:bodyPr/>
                    <a:lstStyle/>
                    <a:p>
                      <a:pPr algn="r">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53%</a:t>
                      </a:r>
                      <a:endParaRPr lang="en-ZA"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rgbClr val="E46D0A"/>
                      </a:solidFill>
                      <a:prstDash val="solid"/>
                      <a:round/>
                      <a:headEnd type="none" w="med" len="med"/>
                      <a:tailEnd type="none" w="med" len="med"/>
                    </a:lnB>
                    <a:noFill/>
                  </a:tcPr>
                </a:tc>
              </a:tr>
              <a:tr h="121920">
                <a:tc>
                  <a:txBody>
                    <a:bodyPr/>
                    <a:lstStyle/>
                    <a:p>
                      <a:pPr algn="r">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 Municipalities</a:t>
                      </a:r>
                      <a:endParaRPr lang="en-ZA"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noFill/>
                  </a:tcPr>
                </a:tc>
              </a:tr>
              <a:tr h="121920">
                <a:tc>
                  <a:txBody>
                    <a:bodyPr/>
                    <a:lstStyle/>
                    <a:p>
                      <a:pPr algn="r">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Metropolitan Municipalities</a:t>
                      </a:r>
                      <a:endParaRPr lang="en-ZA"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noFill/>
                  </a:tcPr>
                </a:tc>
              </a:tr>
              <a:tr h="121920">
                <a:tc>
                  <a:txBody>
                    <a:bodyPr/>
                    <a:lstStyle/>
                    <a:p>
                      <a:pPr algn="r">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 Entities</a:t>
                      </a:r>
                      <a:endParaRPr lang="en-ZA"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noFill/>
                  </a:tcPr>
                </a:tc>
              </a:tr>
              <a:tr h="121920">
                <a:tc>
                  <a:txBody>
                    <a:bodyPr/>
                    <a:lstStyle/>
                    <a:p>
                      <a:pPr algn="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Departments</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noFill/>
                  </a:tcPr>
                </a:tc>
              </a:tr>
              <a:tr h="121920">
                <a:tc>
                  <a:txBody>
                    <a:bodyPr/>
                    <a:lstStyle/>
                    <a:p>
                      <a:pPr algn="r">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Provincial Departments</a:t>
                      </a:r>
                      <a:endParaRPr lang="en-ZA"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noFill/>
                  </a:tcPr>
                </a:tc>
              </a:tr>
              <a:tr h="121920">
                <a:tc>
                  <a:txBody>
                    <a:bodyPr/>
                    <a:lstStyle/>
                    <a:p>
                      <a:pPr algn="r">
                        <a:spcAft>
                          <a:spcPts val="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 Owned Enterprises</a:t>
                      </a:r>
                      <a:endParaRPr lang="en-ZA"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2" cstate="print"/>
          <a:stretch>
            <a:fillRect/>
          </a:stretch>
        </p:blipFill>
        <p:spPr>
          <a:xfrm>
            <a:off x="7324627" y="4410347"/>
            <a:ext cx="1529159" cy="2160000"/>
          </a:xfrm>
          <a:prstGeom prst="rect">
            <a:avLst/>
          </a:prstGeom>
          <a:scene3d>
            <a:camera prst="orthographicFront"/>
            <a:lightRig rig="threePt" dir="t"/>
          </a:scene3d>
          <a:sp3d>
            <a:bevelT/>
          </a:sp3d>
        </p:spPr>
      </p:pic>
    </p:spTree>
    <p:extLst>
      <p:ext uri="{BB962C8B-B14F-4D97-AF65-F5344CB8AC3E}">
        <p14:creationId xmlns:p14="http://schemas.microsoft.com/office/powerpoint/2010/main" xmlns="" val="3323459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Awards by Grade; %</a:t>
            </a:r>
            <a:br>
              <a:rPr lang="en-US" dirty="0" smtClean="0"/>
            </a:br>
            <a:r>
              <a:rPr lang="en-US" dirty="0" smtClean="0"/>
              <a:t>(2016Q3 to 2017Q2) (limited data) </a:t>
            </a:r>
            <a:endParaRPr lang="en-ZA" dirty="0"/>
          </a:p>
        </p:txBody>
      </p:sp>
      <p:graphicFrame>
        <p:nvGraphicFramePr>
          <p:cNvPr id="3" name="Table 2"/>
          <p:cNvGraphicFramePr>
            <a:graphicFrameLocks noGrp="1"/>
          </p:cNvGraphicFramePr>
          <p:nvPr>
            <p:extLst/>
          </p:nvPr>
        </p:nvGraphicFramePr>
        <p:xfrm>
          <a:off x="1169895" y="1905719"/>
          <a:ext cx="6857997" cy="1703070"/>
        </p:xfrm>
        <a:graphic>
          <a:graphicData uri="http://schemas.openxmlformats.org/drawingml/2006/table">
            <a:tbl>
              <a:tblPr/>
              <a:tblGrid>
                <a:gridCol w="1601277"/>
                <a:gridCol w="1326311"/>
                <a:gridCol w="1180740"/>
                <a:gridCol w="1682150"/>
                <a:gridCol w="1067519"/>
              </a:tblGrid>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Grade</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Municipal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Provincial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National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err="1">
                          <a:solidFill>
                            <a:srgbClr val="000000"/>
                          </a:solidFill>
                          <a:effectLst/>
                          <a:latin typeface="Arial" panose="020B0604020202020204" pitchFamily="34" charset="0"/>
                          <a:cs typeface="Arial" panose="020B0604020202020204" pitchFamily="34" charset="0"/>
                        </a:rPr>
                        <a:t>SoE</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60%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7 &amp; 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42%</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60%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5 &amp; 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 to 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r>
            </a:tbl>
          </a:graphicData>
        </a:graphic>
      </p:graphicFrame>
      <p:sp>
        <p:nvSpPr>
          <p:cNvPr id="4" name="TextBox 3"/>
          <p:cNvSpPr txBox="1"/>
          <p:nvPr/>
        </p:nvSpPr>
        <p:spPr>
          <a:xfrm>
            <a:off x="4948203" y="3818965"/>
            <a:ext cx="3079689" cy="338554"/>
          </a:xfrm>
          <a:prstGeom prst="rect">
            <a:avLst/>
          </a:prstGeom>
          <a:noFill/>
        </p:spPr>
        <p:txBody>
          <a:bodyPr wrap="none" rtlCol="0">
            <a:spAutoFit/>
          </a:bodyPr>
          <a:lstStyle/>
          <a:p>
            <a:r>
              <a:rPr lang="en-US" b="1" dirty="0" smtClean="0"/>
              <a:t>Note: Excludes sub-contracts</a:t>
            </a:r>
            <a:endParaRPr lang="en-ZA" b="1" dirty="0"/>
          </a:p>
        </p:txBody>
      </p:sp>
    </p:spTree>
    <p:extLst>
      <p:ext uri="{BB962C8B-B14F-4D97-AF65-F5344CB8AC3E}">
        <p14:creationId xmlns:p14="http://schemas.microsoft.com/office/powerpoint/2010/main" xmlns="" val="137657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Awards by Grade; % Number (2016Q3 to 2017Q2) (limited data)</a:t>
            </a:r>
            <a:endParaRPr lang="en-ZA" dirty="0"/>
          </a:p>
        </p:txBody>
      </p:sp>
      <p:graphicFrame>
        <p:nvGraphicFramePr>
          <p:cNvPr id="3" name="Table 2"/>
          <p:cNvGraphicFramePr>
            <a:graphicFrameLocks noGrp="1"/>
          </p:cNvGraphicFramePr>
          <p:nvPr>
            <p:extLst/>
          </p:nvPr>
        </p:nvGraphicFramePr>
        <p:xfrm>
          <a:off x="1169895" y="1905719"/>
          <a:ext cx="6857997" cy="1703070"/>
        </p:xfrm>
        <a:graphic>
          <a:graphicData uri="http://schemas.openxmlformats.org/drawingml/2006/table">
            <a:tbl>
              <a:tblPr/>
              <a:tblGrid>
                <a:gridCol w="1601277"/>
                <a:gridCol w="1326311"/>
                <a:gridCol w="1180740"/>
                <a:gridCol w="1682150"/>
                <a:gridCol w="1067519"/>
              </a:tblGrid>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Grade</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Municipal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Provincial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National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err="1">
                          <a:solidFill>
                            <a:srgbClr val="000000"/>
                          </a:solidFill>
                          <a:effectLst/>
                          <a:latin typeface="Arial" panose="020B0604020202020204" pitchFamily="34" charset="0"/>
                          <a:cs typeface="Arial" panose="020B0604020202020204" pitchFamily="34" charset="0"/>
                        </a:rPr>
                        <a:t>SoE</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7 &amp; 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5 &amp; 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 to 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57%</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r>
            </a:tbl>
          </a:graphicData>
        </a:graphic>
      </p:graphicFrame>
      <p:sp>
        <p:nvSpPr>
          <p:cNvPr id="4" name="TextBox 3"/>
          <p:cNvSpPr txBox="1"/>
          <p:nvPr/>
        </p:nvSpPr>
        <p:spPr>
          <a:xfrm>
            <a:off x="5174226" y="3859306"/>
            <a:ext cx="3079689" cy="338554"/>
          </a:xfrm>
          <a:prstGeom prst="rect">
            <a:avLst/>
          </a:prstGeom>
          <a:noFill/>
        </p:spPr>
        <p:txBody>
          <a:bodyPr wrap="none" rtlCol="0">
            <a:spAutoFit/>
          </a:bodyPr>
          <a:lstStyle/>
          <a:p>
            <a:r>
              <a:rPr lang="en-US" b="1" dirty="0" smtClean="0"/>
              <a:t>Note: Excludes sub-contracts</a:t>
            </a:r>
            <a:endParaRPr lang="en-ZA" b="1" dirty="0"/>
          </a:p>
        </p:txBody>
      </p:sp>
    </p:spTree>
    <p:extLst>
      <p:ext uri="{BB962C8B-B14F-4D97-AF65-F5344CB8AC3E}">
        <p14:creationId xmlns:p14="http://schemas.microsoft.com/office/powerpoint/2010/main" xmlns="" val="568357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Awards by Grade; Number (2016Q3 to 2017Q2) (limited data)</a:t>
            </a:r>
            <a:endParaRPr lang="en-ZA" dirty="0"/>
          </a:p>
        </p:txBody>
      </p:sp>
      <p:graphicFrame>
        <p:nvGraphicFramePr>
          <p:cNvPr id="3" name="Table 2"/>
          <p:cNvGraphicFramePr>
            <a:graphicFrameLocks noGrp="1"/>
          </p:cNvGraphicFramePr>
          <p:nvPr>
            <p:extLst/>
          </p:nvPr>
        </p:nvGraphicFramePr>
        <p:xfrm>
          <a:off x="1169895" y="1905719"/>
          <a:ext cx="6857997" cy="1703070"/>
        </p:xfrm>
        <a:graphic>
          <a:graphicData uri="http://schemas.openxmlformats.org/drawingml/2006/table">
            <a:tbl>
              <a:tblPr/>
              <a:tblGrid>
                <a:gridCol w="1601277"/>
                <a:gridCol w="1326311"/>
                <a:gridCol w="1180740"/>
                <a:gridCol w="1682150"/>
                <a:gridCol w="1067519"/>
              </a:tblGrid>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Grade</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Municipal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Provincial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National</a:t>
                      </a: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c>
                  <a:txBody>
                    <a:bodyPr/>
                    <a:lstStyle/>
                    <a:p>
                      <a:pPr algn="ctr" fontAlgn="b"/>
                      <a:r>
                        <a:rPr lang="en-ZA" sz="1800" b="1" i="0" u="none" strike="noStrike" dirty="0" err="1">
                          <a:solidFill>
                            <a:srgbClr val="000000"/>
                          </a:solidFill>
                          <a:effectLst/>
                          <a:latin typeface="Arial" panose="020B0604020202020204" pitchFamily="34" charset="0"/>
                          <a:cs typeface="Arial" panose="020B0604020202020204" pitchFamily="34" charset="0"/>
                        </a:rPr>
                        <a:t>SoE</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w="12700" cap="flat" cmpd="sng" algn="ctr">
                      <a:solidFill>
                        <a:schemeClr val="accent6">
                          <a:lumMod val="75000"/>
                        </a:schemeClr>
                      </a:solidFill>
                      <a:prstDash val="solid"/>
                      <a:round/>
                      <a:headEnd type="none" w="med" len="med"/>
                      <a:tailEnd type="none" w="med" len="med"/>
                    </a:lnB>
                    <a:solidFill>
                      <a:srgbClr val="FFFFCC"/>
                    </a:solidFill>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98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7 &amp; 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309</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154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97</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217</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5 &amp; 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328</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276</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134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 to 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237</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92</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52400">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920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1 119</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280</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534</a:t>
                      </a:r>
                    </a:p>
                  </a:txBody>
                  <a:tcPr marL="9525" marR="9525" marT="9525" marB="0" anchor="b">
                    <a:lnL>
                      <a:noFill/>
                    </a:lnL>
                    <a:lnR>
                      <a:noFill/>
                    </a:lnR>
                    <a:lnT w="12700" cap="flat" cmpd="sng" algn="ctr">
                      <a:solidFill>
                        <a:schemeClr val="accent6">
                          <a:lumMod val="75000"/>
                        </a:schemeClr>
                      </a:solidFill>
                      <a:prstDash val="solid"/>
                      <a:round/>
                      <a:headEnd type="none" w="med" len="med"/>
                      <a:tailEnd type="none" w="med" len="med"/>
                    </a:lnT>
                    <a:lnB>
                      <a:noFill/>
                    </a:lnB>
                    <a:solidFill>
                      <a:srgbClr val="FFFFCC"/>
                    </a:solidFill>
                  </a:tcPr>
                </a:tc>
              </a:tr>
            </a:tbl>
          </a:graphicData>
        </a:graphic>
      </p:graphicFrame>
      <p:sp>
        <p:nvSpPr>
          <p:cNvPr id="4" name="TextBox 3"/>
          <p:cNvSpPr txBox="1"/>
          <p:nvPr/>
        </p:nvSpPr>
        <p:spPr>
          <a:xfrm>
            <a:off x="4701414" y="4489957"/>
            <a:ext cx="3985386" cy="830997"/>
          </a:xfrm>
          <a:prstGeom prst="rect">
            <a:avLst/>
          </a:prstGeom>
          <a:noFill/>
        </p:spPr>
        <p:txBody>
          <a:bodyPr wrap="none" rtlCol="0">
            <a:spAutoFit/>
          </a:bodyPr>
          <a:lstStyle/>
          <a:p>
            <a:r>
              <a:rPr lang="en-US" b="1" dirty="0" smtClean="0"/>
              <a:t>Note:</a:t>
            </a:r>
          </a:p>
          <a:p>
            <a:r>
              <a:rPr lang="en-US" b="1" dirty="0" smtClean="0"/>
              <a:t>1) Excludes sub-contracts</a:t>
            </a:r>
          </a:p>
          <a:p>
            <a:r>
              <a:rPr lang="en-US" b="1" dirty="0" smtClean="0"/>
              <a:t>2) </a:t>
            </a:r>
            <a:r>
              <a:rPr lang="en-US" b="1" u="sng" dirty="0" smtClean="0"/>
              <a:t>No correction for lack of compliance</a:t>
            </a:r>
            <a:endParaRPr lang="en-ZA" b="1" u="sng" dirty="0"/>
          </a:p>
        </p:txBody>
      </p:sp>
      <p:cxnSp>
        <p:nvCxnSpPr>
          <p:cNvPr id="5" name="Straight Arrow Connector 4"/>
          <p:cNvCxnSpPr/>
          <p:nvPr/>
        </p:nvCxnSpPr>
        <p:spPr>
          <a:xfrm>
            <a:off x="3267635" y="3926541"/>
            <a:ext cx="4397189" cy="0"/>
          </a:xfrm>
          <a:prstGeom prst="straightConnector1">
            <a:avLst/>
          </a:prstGeom>
          <a:ln w="50800">
            <a:solidFill>
              <a:srgbClr val="FF00FF"/>
            </a:solidFill>
            <a:headEnd type="oval" w="med" len="med"/>
            <a:tailEnd type="stealth"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331944" y="3608789"/>
            <a:ext cx="2430474" cy="338554"/>
          </a:xfrm>
          <a:prstGeom prst="rect">
            <a:avLst/>
          </a:prstGeom>
          <a:noFill/>
        </p:spPr>
        <p:txBody>
          <a:bodyPr wrap="none" rtlCol="0">
            <a:spAutoFit/>
          </a:bodyPr>
          <a:lstStyle/>
          <a:p>
            <a:r>
              <a:rPr lang="en-US" b="1" dirty="0" smtClean="0"/>
              <a:t>Increasing Compliance</a:t>
            </a:r>
            <a:endParaRPr lang="en-ZA" b="1" dirty="0"/>
          </a:p>
        </p:txBody>
      </p:sp>
    </p:spTree>
    <p:extLst>
      <p:ext uri="{BB962C8B-B14F-4D97-AF65-F5344CB8AC3E}">
        <p14:creationId xmlns:p14="http://schemas.microsoft.com/office/powerpoint/2010/main" xmlns="" val="1986227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Awards; Public and Private (2016)</a:t>
            </a:r>
            <a:endParaRPr lang="en-ZA" dirty="0"/>
          </a:p>
        </p:txBody>
      </p:sp>
      <p:pic>
        <p:nvPicPr>
          <p:cNvPr id="3" name="Picture 2"/>
          <p:cNvPicPr>
            <a:picLocks noChangeAspect="1"/>
          </p:cNvPicPr>
          <p:nvPr/>
        </p:nvPicPr>
        <p:blipFill>
          <a:blip r:embed="rId2" cstate="print"/>
          <a:stretch>
            <a:fillRect/>
          </a:stretch>
        </p:blipFill>
        <p:spPr>
          <a:xfrm>
            <a:off x="1" y="1901063"/>
            <a:ext cx="9143999" cy="4956937"/>
          </a:xfrm>
          <a:prstGeom prst="rect">
            <a:avLst/>
          </a:prstGeom>
          <a:scene3d>
            <a:camera prst="orthographicFront"/>
            <a:lightRig rig="threePt" dir="t"/>
          </a:scene3d>
          <a:sp3d>
            <a:bevelT/>
          </a:sp3d>
        </p:spPr>
      </p:pic>
      <p:pic>
        <p:nvPicPr>
          <p:cNvPr id="4" name="Picture 3"/>
          <p:cNvPicPr/>
          <p:nvPr/>
        </p:nvPicPr>
        <p:blipFill>
          <a:blip r:embed="rId3" cstate="print"/>
          <a:srcRect/>
          <a:stretch>
            <a:fillRect/>
          </a:stretch>
        </p:blipFill>
        <p:spPr bwMode="auto">
          <a:xfrm>
            <a:off x="7948183" y="1285542"/>
            <a:ext cx="993140" cy="548005"/>
          </a:xfrm>
          <a:prstGeom prst="rect">
            <a:avLst/>
          </a:prstGeom>
          <a:noFill/>
        </p:spPr>
      </p:pic>
      <p:sp>
        <p:nvSpPr>
          <p:cNvPr id="5" name="Rectangular Callout 4"/>
          <p:cNvSpPr/>
          <p:nvPr/>
        </p:nvSpPr>
        <p:spPr>
          <a:xfrm>
            <a:off x="5040405" y="6262111"/>
            <a:ext cx="1297641" cy="392339"/>
          </a:xfrm>
          <a:prstGeom prst="wedgeRectCallout">
            <a:avLst>
              <a:gd name="adj1" fmla="val -48711"/>
              <a:gd name="adj2" fmla="val -142539"/>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Arial" panose="020B0604020202020204" pitchFamily="34" charset="0"/>
                <a:cs typeface="Arial" panose="020B0604020202020204" pitchFamily="34" charset="0"/>
              </a:rPr>
              <a:t>R2 000m</a:t>
            </a:r>
            <a:endParaRPr lang="en-ZA" sz="1800" b="1" dirty="0">
              <a:solidFill>
                <a:schemeClr val="tx1"/>
              </a:solidFill>
              <a:latin typeface="Arial" panose="020B0604020202020204" pitchFamily="34" charset="0"/>
              <a:cs typeface="Arial" panose="020B0604020202020204" pitchFamily="34" charset="0"/>
            </a:endParaRPr>
          </a:p>
        </p:txBody>
      </p:sp>
      <p:sp>
        <p:nvSpPr>
          <p:cNvPr id="6" name="Rectangular Callout 5"/>
          <p:cNvSpPr/>
          <p:nvPr/>
        </p:nvSpPr>
        <p:spPr>
          <a:xfrm>
            <a:off x="5439336" y="1308064"/>
            <a:ext cx="1297641" cy="392339"/>
          </a:xfrm>
          <a:prstGeom prst="wedgeRectCallout">
            <a:avLst>
              <a:gd name="adj1" fmla="val -21768"/>
              <a:gd name="adj2" fmla="val 162500"/>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Arial" panose="020B0604020202020204" pitchFamily="34" charset="0"/>
                <a:cs typeface="Arial" panose="020B0604020202020204" pitchFamily="34" charset="0"/>
              </a:rPr>
              <a:t>R200m</a:t>
            </a:r>
            <a:endParaRPr lang="en-ZA"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81851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Awards; Public and Private (2016)</a:t>
            </a:r>
            <a:endParaRPr lang="en-ZA" dirty="0"/>
          </a:p>
        </p:txBody>
      </p:sp>
      <p:pic>
        <p:nvPicPr>
          <p:cNvPr id="4" name="Picture 3"/>
          <p:cNvPicPr>
            <a:picLocks noChangeAspect="1"/>
          </p:cNvPicPr>
          <p:nvPr/>
        </p:nvPicPr>
        <p:blipFill>
          <a:blip r:embed="rId2" cstate="print"/>
          <a:stretch>
            <a:fillRect/>
          </a:stretch>
        </p:blipFill>
        <p:spPr>
          <a:xfrm>
            <a:off x="0" y="1833547"/>
            <a:ext cx="9144000" cy="5024453"/>
          </a:xfrm>
          <a:prstGeom prst="rect">
            <a:avLst/>
          </a:prstGeom>
          <a:scene3d>
            <a:camera prst="orthographicFront"/>
            <a:lightRig rig="threePt" dir="t"/>
          </a:scene3d>
          <a:sp3d>
            <a:bevelT/>
          </a:sp3d>
        </p:spPr>
      </p:pic>
      <p:pic>
        <p:nvPicPr>
          <p:cNvPr id="5" name="Picture 4"/>
          <p:cNvPicPr/>
          <p:nvPr/>
        </p:nvPicPr>
        <p:blipFill>
          <a:blip r:embed="rId3" cstate="print"/>
          <a:srcRect/>
          <a:stretch>
            <a:fillRect/>
          </a:stretch>
        </p:blipFill>
        <p:spPr bwMode="auto">
          <a:xfrm>
            <a:off x="7948183" y="1285542"/>
            <a:ext cx="993140" cy="548005"/>
          </a:xfrm>
          <a:prstGeom prst="rect">
            <a:avLst/>
          </a:prstGeom>
          <a:noFill/>
        </p:spPr>
      </p:pic>
      <p:sp>
        <p:nvSpPr>
          <p:cNvPr id="6" name="Rectangular Callout 5"/>
          <p:cNvSpPr/>
          <p:nvPr/>
        </p:nvSpPr>
        <p:spPr>
          <a:xfrm>
            <a:off x="3987053" y="1965643"/>
            <a:ext cx="1297641" cy="392339"/>
          </a:xfrm>
          <a:prstGeom prst="wedgeRectCallout">
            <a:avLst>
              <a:gd name="adj1" fmla="val -21768"/>
              <a:gd name="adj2" fmla="val 162500"/>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Arial" panose="020B0604020202020204" pitchFamily="34" charset="0"/>
                <a:cs typeface="Arial" panose="020B0604020202020204" pitchFamily="34" charset="0"/>
              </a:rPr>
              <a:t>R200m</a:t>
            </a:r>
            <a:endParaRPr lang="en-ZA" sz="1800" b="1" dirty="0">
              <a:solidFill>
                <a:schemeClr val="tx1"/>
              </a:solidFill>
              <a:latin typeface="Arial" panose="020B0604020202020204" pitchFamily="34" charset="0"/>
              <a:cs typeface="Arial" panose="020B0604020202020204" pitchFamily="34" charset="0"/>
            </a:endParaRPr>
          </a:p>
        </p:txBody>
      </p:sp>
      <p:sp>
        <p:nvSpPr>
          <p:cNvPr id="7" name="Rectangular Callout 6"/>
          <p:cNvSpPr/>
          <p:nvPr/>
        </p:nvSpPr>
        <p:spPr>
          <a:xfrm>
            <a:off x="5941358" y="5869772"/>
            <a:ext cx="1297641" cy="392339"/>
          </a:xfrm>
          <a:prstGeom prst="wedgeRectCallout">
            <a:avLst>
              <a:gd name="adj1" fmla="val -48711"/>
              <a:gd name="adj2" fmla="val -142539"/>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latin typeface="Arial" panose="020B0604020202020204" pitchFamily="34" charset="0"/>
                <a:cs typeface="Arial" panose="020B0604020202020204" pitchFamily="34" charset="0"/>
              </a:rPr>
              <a:t>R2 000m</a:t>
            </a:r>
            <a:endParaRPr lang="en-ZA"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99581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924" y="5251666"/>
            <a:ext cx="6807581" cy="1406711"/>
          </a:xfrm>
        </p:spPr>
        <p:txBody>
          <a:bodyPr/>
          <a:lstStyle/>
          <a:p>
            <a:pPr algn="l"/>
            <a:r>
              <a:rPr lang="en-US" dirty="0"/>
              <a:t>Reasons and remedial actions for the reported 140 000 job losses within the 1</a:t>
            </a:r>
            <a:r>
              <a:rPr lang="en-US" baseline="30000" dirty="0"/>
              <a:t>st</a:t>
            </a:r>
            <a:r>
              <a:rPr lang="en-US" dirty="0"/>
              <a:t> and 3</a:t>
            </a:r>
            <a:r>
              <a:rPr lang="en-US" baseline="30000" dirty="0"/>
              <a:t>rd</a:t>
            </a:r>
            <a:r>
              <a:rPr lang="en-US" dirty="0"/>
              <a:t> </a:t>
            </a:r>
            <a:r>
              <a:rPr lang="en-US" dirty="0" smtClean="0"/>
              <a:t>quarter of </a:t>
            </a:r>
            <a:r>
              <a:rPr lang="en-US" dirty="0"/>
              <a:t>2017 in the construction industry </a:t>
            </a:r>
            <a:br>
              <a:rPr lang="en-US" dirty="0"/>
            </a:br>
            <a:r>
              <a:rPr lang="en-US" dirty="0"/>
              <a:t/>
            </a:r>
            <a:br>
              <a:rPr lang="en-US" dirty="0"/>
            </a:br>
            <a:endParaRPr lang="en-ZA" dirty="0"/>
          </a:p>
        </p:txBody>
      </p:sp>
    </p:spTree>
    <p:extLst>
      <p:ext uri="{BB962C8B-B14F-4D97-AF65-F5344CB8AC3E}">
        <p14:creationId xmlns:p14="http://schemas.microsoft.com/office/powerpoint/2010/main" xmlns="" val="2095415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scene3d>
            <a:camera prst="orthographicFront"/>
            <a:lightRig rig="threePt" dir="t"/>
          </a:scene3d>
          <a:sp3d>
            <a:bevelT/>
          </a:sp3d>
        </p:spPr>
        <p:txBody>
          <a:bodyPr/>
          <a:lstStyle/>
          <a:p>
            <a:pPr marL="0" indent="0">
              <a:buNone/>
            </a:pPr>
            <a:r>
              <a:rPr lang="en-US" dirty="0" smtClean="0"/>
              <a:t>Q1; April; Supply &amp; Demand </a:t>
            </a:r>
          </a:p>
          <a:p>
            <a:pPr marL="0" indent="0">
              <a:buNone/>
            </a:pPr>
            <a:r>
              <a:rPr lang="en-US" dirty="0" smtClean="0"/>
              <a:t>Q2; July; Contractor Development</a:t>
            </a:r>
          </a:p>
          <a:p>
            <a:pPr marL="0" indent="0">
              <a:buNone/>
            </a:pPr>
            <a:r>
              <a:rPr lang="en-US" dirty="0" smtClean="0"/>
              <a:t>Q3; October; Employment</a:t>
            </a:r>
          </a:p>
          <a:p>
            <a:pPr marL="0" indent="0">
              <a:buNone/>
            </a:pPr>
            <a:r>
              <a:rPr lang="en-US" dirty="0" smtClean="0"/>
              <a:t>Q4; January; Transformation</a:t>
            </a:r>
            <a:endParaRPr lang="en-ZA" dirty="0"/>
          </a:p>
        </p:txBody>
      </p:sp>
      <p:pic>
        <p:nvPicPr>
          <p:cNvPr id="8" name="Picture 7"/>
          <p:cNvPicPr>
            <a:picLocks noChangeAspect="1"/>
          </p:cNvPicPr>
          <p:nvPr/>
        </p:nvPicPr>
        <p:blipFill>
          <a:blip r:embed="rId2" cstate="print"/>
          <a:stretch>
            <a:fillRect/>
          </a:stretch>
        </p:blipFill>
        <p:spPr>
          <a:xfrm>
            <a:off x="2744154" y="3458571"/>
            <a:ext cx="1530000" cy="2161188"/>
          </a:xfrm>
          <a:prstGeom prst="rect">
            <a:avLst/>
          </a:prstGeom>
          <a:scene3d>
            <a:camera prst="orthographicFront"/>
            <a:lightRig rig="threePt" dir="t"/>
          </a:scene3d>
          <a:sp3d>
            <a:bevelT/>
          </a:sp3d>
        </p:spPr>
      </p:pic>
      <p:pic>
        <p:nvPicPr>
          <p:cNvPr id="7" name="Picture 6"/>
          <p:cNvPicPr>
            <a:picLocks noChangeAspect="1"/>
          </p:cNvPicPr>
          <p:nvPr/>
        </p:nvPicPr>
        <p:blipFill>
          <a:blip r:embed="rId3" cstate="print"/>
          <a:stretch>
            <a:fillRect/>
          </a:stretch>
        </p:blipFill>
        <p:spPr>
          <a:xfrm>
            <a:off x="4779636" y="3434354"/>
            <a:ext cx="1530000" cy="2161188"/>
          </a:xfrm>
          <a:prstGeom prst="rect">
            <a:avLst/>
          </a:prstGeom>
          <a:scene3d>
            <a:camera prst="orthographicFront"/>
            <a:lightRig rig="threePt" dir="t"/>
          </a:scene3d>
          <a:sp3d>
            <a:bevelT/>
          </a:sp3d>
        </p:spPr>
      </p:pic>
      <p:sp>
        <p:nvSpPr>
          <p:cNvPr id="4" name="Title 3"/>
          <p:cNvSpPr>
            <a:spLocks noGrp="1"/>
          </p:cNvSpPr>
          <p:nvPr>
            <p:ph type="title"/>
          </p:nvPr>
        </p:nvSpPr>
        <p:spPr>
          <a:scene3d>
            <a:camera prst="orthographicFront"/>
            <a:lightRig rig="threePt" dir="t"/>
          </a:scene3d>
          <a:sp3d>
            <a:bevelT/>
          </a:sp3d>
        </p:spPr>
        <p:txBody>
          <a:bodyPr/>
          <a:lstStyle/>
          <a:p>
            <a:r>
              <a:rPr lang="en-US" dirty="0" smtClean="0"/>
              <a:t>cidb Construction Monitor</a:t>
            </a:r>
            <a:endParaRPr lang="en-ZA" dirty="0"/>
          </a:p>
        </p:txBody>
      </p:sp>
      <p:pic>
        <p:nvPicPr>
          <p:cNvPr id="6" name="Picture 5"/>
          <p:cNvPicPr>
            <a:picLocks noChangeAspect="1"/>
          </p:cNvPicPr>
          <p:nvPr/>
        </p:nvPicPr>
        <p:blipFill>
          <a:blip r:embed="rId4" cstate="print"/>
          <a:stretch>
            <a:fillRect/>
          </a:stretch>
        </p:blipFill>
        <p:spPr>
          <a:xfrm>
            <a:off x="6815118" y="3434354"/>
            <a:ext cx="1530000" cy="2161188"/>
          </a:xfrm>
          <a:prstGeom prst="rect">
            <a:avLst/>
          </a:prstGeom>
          <a:scene3d>
            <a:camera prst="orthographicFront"/>
            <a:lightRig rig="threePt" dir="t"/>
          </a:scene3d>
          <a:sp3d>
            <a:bevelT/>
          </a:sp3d>
        </p:spPr>
      </p:pic>
      <p:pic>
        <p:nvPicPr>
          <p:cNvPr id="9" name="Picture 8"/>
          <p:cNvPicPr>
            <a:picLocks noChangeAspect="1"/>
          </p:cNvPicPr>
          <p:nvPr/>
        </p:nvPicPr>
        <p:blipFill>
          <a:blip r:embed="rId5" cstate="print"/>
          <a:stretch>
            <a:fillRect/>
          </a:stretch>
        </p:blipFill>
        <p:spPr>
          <a:xfrm>
            <a:off x="708672" y="3458571"/>
            <a:ext cx="1530000" cy="2161188"/>
          </a:xfrm>
          <a:prstGeom prst="rect">
            <a:avLst/>
          </a:prstGeom>
          <a:scene3d>
            <a:camera prst="orthographicFront"/>
            <a:lightRig rig="threePt" dir="t"/>
          </a:scene3d>
          <a:sp3d>
            <a:bevelT/>
          </a:sp3d>
        </p:spPr>
      </p:pic>
      <p:sp>
        <p:nvSpPr>
          <p:cNvPr id="2" name="TextBox 1"/>
          <p:cNvSpPr txBox="1"/>
          <p:nvPr/>
        </p:nvSpPr>
        <p:spPr>
          <a:xfrm>
            <a:off x="2368672" y="5957047"/>
            <a:ext cx="3574927" cy="584775"/>
          </a:xfrm>
          <a:prstGeom prst="rect">
            <a:avLst/>
          </a:prstGeom>
          <a:noFill/>
        </p:spPr>
        <p:txBody>
          <a:bodyPr wrap="square" rtlCol="0">
            <a:spAutoFit/>
          </a:bodyPr>
          <a:lstStyle/>
          <a:p>
            <a:r>
              <a:rPr lang="en-US" b="1" dirty="0" smtClean="0"/>
              <a:t>To request to be put on mail list, please </a:t>
            </a:r>
            <a:r>
              <a:rPr lang="en-US" b="1" dirty="0"/>
              <a:t>contact </a:t>
            </a:r>
            <a:r>
              <a:rPr lang="en-US" b="1" dirty="0" smtClean="0"/>
              <a:t>ramim@cidb.org.za</a:t>
            </a:r>
            <a:endParaRPr lang="en-ZA" b="1" dirty="0"/>
          </a:p>
        </p:txBody>
      </p:sp>
    </p:spTree>
    <p:extLst>
      <p:ext uri="{BB962C8B-B14F-4D97-AF65-F5344CB8AC3E}">
        <p14:creationId xmlns:p14="http://schemas.microsoft.com/office/powerpoint/2010/main" xmlns="" val="241431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1" y="5716069"/>
            <a:ext cx="5180012" cy="1044575"/>
          </a:xfrm>
        </p:spPr>
        <p:txBody>
          <a:bodyPr/>
          <a:lstStyle/>
          <a:p>
            <a:r>
              <a:rPr lang="en-US" dirty="0" smtClean="0"/>
              <a:t>The </a:t>
            </a:r>
            <a:r>
              <a:rPr lang="en-US" dirty="0"/>
              <a:t>national contractors grading register (from grades 1 – 9) </a:t>
            </a:r>
            <a:r>
              <a:rPr lang="en-US" dirty="0">
                <a:solidFill>
                  <a:srgbClr val="FF0000"/>
                </a:solidFill>
              </a:rPr>
              <a:t/>
            </a:r>
            <a:br>
              <a:rPr lang="en-US" dirty="0">
                <a:solidFill>
                  <a:srgbClr val="FF0000"/>
                </a:solidFill>
              </a:rPr>
            </a:br>
            <a:endParaRPr lang="en-ZA" dirty="0"/>
          </a:p>
        </p:txBody>
      </p:sp>
    </p:spTree>
    <p:extLst>
      <p:ext uri="{BB962C8B-B14F-4D97-AF65-F5344CB8AC3E}">
        <p14:creationId xmlns:p14="http://schemas.microsoft.com/office/powerpoint/2010/main" xmlns="" val="1695431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Employment in the Construction Industry</a:t>
            </a:r>
            <a:endParaRPr lang="en-ZA" dirty="0"/>
          </a:p>
        </p:txBody>
      </p:sp>
      <p:sp>
        <p:nvSpPr>
          <p:cNvPr id="3" name="Content Placeholder 2"/>
          <p:cNvSpPr>
            <a:spLocks noGrp="1"/>
          </p:cNvSpPr>
          <p:nvPr>
            <p:ph idx="1"/>
          </p:nvPr>
        </p:nvSpPr>
        <p:spPr>
          <a:xfrm>
            <a:off x="457200" y="1417638"/>
            <a:ext cx="8229600" cy="4341894"/>
          </a:xfrm>
        </p:spPr>
        <p:txBody>
          <a:bodyPr/>
          <a:lstStyle/>
          <a:p>
            <a:pPr algn="just">
              <a:buFont typeface="Arial" panose="020B0604020202020204" pitchFamily="34" charset="0"/>
              <a:buChar char="•"/>
            </a:pPr>
            <a:r>
              <a:rPr lang="en-US" b="0" dirty="0" smtClean="0"/>
              <a:t>Construction accounts for around 10% of total formal and informal employment</a:t>
            </a:r>
          </a:p>
          <a:p>
            <a:pPr marL="0" indent="0" algn="just">
              <a:buNone/>
            </a:pPr>
            <a:endParaRPr lang="en-US" sz="900" b="0" dirty="0" smtClean="0"/>
          </a:p>
          <a:p>
            <a:pPr algn="just">
              <a:buFont typeface="Arial" panose="020B0604020202020204" pitchFamily="34" charset="0"/>
              <a:buChar char="•"/>
            </a:pPr>
            <a:r>
              <a:rPr lang="en-US" b="0" dirty="0" smtClean="0"/>
              <a:t>Construction industry employs around 1 004 000 people in the formal sector and a further 479 000 in the informal sector (i.e. total of 1 483 000 people)</a:t>
            </a:r>
          </a:p>
          <a:p>
            <a:pPr marL="0" indent="0" algn="just">
              <a:buNone/>
            </a:pPr>
            <a:endParaRPr lang="en-US" b="0" dirty="0" smtClean="0"/>
          </a:p>
          <a:p>
            <a:pPr algn="just">
              <a:buFont typeface="Arial" panose="020B0604020202020204" pitchFamily="34" charset="0"/>
              <a:buChar char="•"/>
            </a:pPr>
            <a:r>
              <a:rPr lang="en-ZA" b="0" dirty="0" smtClean="0"/>
              <a:t>Between 2017Q1 and 2017Q3, the construction industry </a:t>
            </a:r>
            <a:r>
              <a:rPr lang="en-US" b="0" dirty="0" smtClean="0"/>
              <a:t>140 000 jobs in the formal and informal sectors:</a:t>
            </a:r>
          </a:p>
          <a:p>
            <a:pPr lvl="1"/>
            <a:r>
              <a:rPr lang="en-US" dirty="0" smtClean="0"/>
              <a:t>cidb Press Release; October 2017</a:t>
            </a:r>
          </a:p>
          <a:p>
            <a:endParaRPr lang="en-ZA" dirty="0"/>
          </a:p>
        </p:txBody>
      </p:sp>
    </p:spTree>
    <p:extLst>
      <p:ext uri="{BB962C8B-B14F-4D97-AF65-F5344CB8AC3E}">
        <p14:creationId xmlns:p14="http://schemas.microsoft.com/office/powerpoint/2010/main" xmlns="" val="3500795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8242"/>
          </a:xfrm>
        </p:spPr>
        <p:txBody>
          <a:bodyPr/>
          <a:lstStyle/>
          <a:p>
            <a:r>
              <a:rPr lang="en-US" dirty="0" smtClean="0"/>
              <a:t>Growth by Sector in 2017Q2 - </a:t>
            </a:r>
            <a:r>
              <a:rPr lang="en-US" dirty="0" err="1" smtClean="0"/>
              <a:t>Annualised</a:t>
            </a:r>
            <a:endParaRPr lang="en-Z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766" y="4861995"/>
            <a:ext cx="2136503" cy="94320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45027" y="5014393"/>
            <a:ext cx="4171034" cy="17585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80990" y="3103475"/>
            <a:ext cx="5135071" cy="17585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1671" y="1195278"/>
            <a:ext cx="7024390" cy="1758520"/>
          </a:xfrm>
          <a:prstGeom prst="rect">
            <a:avLst/>
          </a:prstGeom>
        </p:spPr>
      </p:pic>
      <p:cxnSp>
        <p:nvCxnSpPr>
          <p:cNvPr id="14" name="Straight Arrow Connector 13"/>
          <p:cNvCxnSpPr/>
          <p:nvPr/>
        </p:nvCxnSpPr>
        <p:spPr>
          <a:xfrm flipH="1">
            <a:off x="7422776" y="3146733"/>
            <a:ext cx="1264026" cy="727705"/>
          </a:xfrm>
          <a:prstGeom prst="straightConnector1">
            <a:avLst/>
          </a:prstGeom>
          <a:ln w="101600">
            <a:solidFill>
              <a:srgbClr val="FF00FF"/>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36307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Construction Industry</a:t>
            </a:r>
            <a:endParaRPr lang="en-ZA" dirty="0"/>
          </a:p>
        </p:txBody>
      </p:sp>
      <p:graphicFrame>
        <p:nvGraphicFramePr>
          <p:cNvPr id="6" name="Table 5"/>
          <p:cNvGraphicFramePr>
            <a:graphicFrameLocks noGrp="1"/>
          </p:cNvGraphicFramePr>
          <p:nvPr>
            <p:extLst/>
          </p:nvPr>
        </p:nvGraphicFramePr>
        <p:xfrm>
          <a:off x="457200" y="1852379"/>
          <a:ext cx="8229600" cy="1703070"/>
        </p:xfrm>
        <a:graphic>
          <a:graphicData uri="http://schemas.openxmlformats.org/drawingml/2006/table">
            <a:tbl>
              <a:tblPr/>
              <a:tblGrid>
                <a:gridCol w="2057400"/>
                <a:gridCol w="1028700"/>
                <a:gridCol w="1028700"/>
                <a:gridCol w="1028700"/>
                <a:gridCol w="1028700"/>
                <a:gridCol w="1028700"/>
                <a:gridCol w="1028700"/>
              </a:tblGrid>
              <a:tr h="161925">
                <a:tc>
                  <a:txBody>
                    <a:bodyPr/>
                    <a:lstStyle/>
                    <a:p>
                      <a:pPr algn="l" fontAlgn="b"/>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gridSpan="5">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Construction Spend; </a:t>
                      </a:r>
                      <a:r>
                        <a:rPr lang="en-US" sz="1800" b="1" i="0" u="none" strike="noStrike" dirty="0">
                          <a:solidFill>
                            <a:srgbClr val="000000"/>
                          </a:solidFill>
                          <a:effectLst/>
                          <a:latin typeface="Arial" panose="020B0604020202020204" pitchFamily="34" charset="0"/>
                          <a:cs typeface="Arial" panose="020B0604020202020204" pitchFamily="34" charset="0"/>
                        </a:rPr>
                        <a:t>Rand (Million) 2016</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C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%Public/ Total</a:t>
                      </a: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r>
              <a:tr h="161925">
                <a:tc>
                  <a:txBody>
                    <a:bodyPr/>
                    <a:lstStyle/>
                    <a:p>
                      <a:pPr algn="l" fontAlgn="ctr"/>
                      <a:r>
                        <a:rPr lang="en-US" sz="1800" b="1" i="0" u="none" strike="noStrike">
                          <a:solidFill>
                            <a:srgbClr val="000000"/>
                          </a:solidFill>
                          <a:effectLst/>
                          <a:latin typeface="Arial" panose="020B0604020202020204" pitchFamily="34" charset="0"/>
                          <a:cs typeface="Arial" panose="020B0604020202020204" pitchFamily="34" charset="0"/>
                        </a:rPr>
                        <a:t> </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26B0A"/>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2015</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2016</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2017f</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2018f</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2019f</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vMerge="1">
                  <a:txBody>
                    <a:bodyPr/>
                    <a:lstStyle/>
                    <a:p>
                      <a:endParaRPr lang="en-ZA"/>
                    </a:p>
                  </a:txBody>
                  <a:tcPr/>
                </a:tc>
              </a:tr>
              <a:tr h="171450">
                <a:tc>
                  <a:txBody>
                    <a:bodyPr/>
                    <a:lstStyle/>
                    <a:p>
                      <a:pPr algn="l" fontAlgn="ctr"/>
                      <a:r>
                        <a:rPr lang="en-US" sz="1800" b="1" i="0" u="none" strike="noStrike" dirty="0">
                          <a:solidFill>
                            <a:srgbClr val="000000"/>
                          </a:solidFill>
                          <a:effectLst/>
                          <a:latin typeface="Arial" panose="020B0604020202020204" pitchFamily="34" charset="0"/>
                          <a:cs typeface="Arial" panose="020B0604020202020204" pitchFamily="34" charset="0"/>
                        </a:rPr>
                        <a:t>Construction-Total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411 869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409 081</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395 381</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394 220</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401 626</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r>
              <a:tr h="171450">
                <a:tc>
                  <a:txBody>
                    <a:bodyPr/>
                    <a:lstStyle/>
                    <a:p>
                      <a:pPr algn="r" fontAlgn="ctr"/>
                      <a:r>
                        <a:rPr lang="en-US" sz="1800" b="1" i="0" u="none" strike="noStrike" dirty="0">
                          <a:solidFill>
                            <a:srgbClr val="000000"/>
                          </a:solidFill>
                          <a:effectLst/>
                          <a:latin typeface="Arial" panose="020B0604020202020204" pitchFamily="34" charset="0"/>
                          <a:cs typeface="Arial" panose="020B0604020202020204" pitchFamily="34" charset="0"/>
                        </a:rPr>
                        <a:t>General Building</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149 506</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145 407</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139 617</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141 012</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143 862</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r>
              <a:tr h="161925">
                <a:tc>
                  <a:txBody>
                    <a:bodyPr/>
                    <a:lstStyle/>
                    <a:p>
                      <a:pPr algn="r" fontAlgn="ctr"/>
                      <a:r>
                        <a:rPr lang="en-US" sz="1800" b="1" i="0" u="none" strike="noStrike" dirty="0">
                          <a:solidFill>
                            <a:srgbClr val="000000"/>
                          </a:solidFill>
                          <a:effectLst/>
                          <a:latin typeface="Arial" panose="020B0604020202020204" pitchFamily="34" charset="0"/>
                          <a:cs typeface="Arial" panose="020B0604020202020204" pitchFamily="34" charset="0"/>
                        </a:rPr>
                        <a:t>Civil Engineering</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262 363</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263 675</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255 764</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253 206</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257 765</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78%</a:t>
                      </a: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solidFill>
                      <a:srgbClr val="FFFFCC"/>
                    </a:solidFill>
                  </a:tcPr>
                </a:tc>
              </a:tr>
              <a:tr h="152400">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r>
            </a:tbl>
          </a:graphicData>
        </a:graphic>
      </p:graphicFrame>
      <p:pic>
        <p:nvPicPr>
          <p:cNvPr id="7" name="Picture 6"/>
          <p:cNvPicPr/>
          <p:nvPr/>
        </p:nvPicPr>
        <p:blipFill>
          <a:blip r:embed="rId2" cstate="print"/>
          <a:srcRect/>
          <a:stretch>
            <a:fillRect/>
          </a:stretch>
        </p:blipFill>
        <p:spPr bwMode="auto">
          <a:xfrm>
            <a:off x="2327313" y="5763728"/>
            <a:ext cx="993140" cy="548005"/>
          </a:xfrm>
          <a:prstGeom prst="rect">
            <a:avLst/>
          </a:prstGeom>
          <a:noFill/>
        </p:spPr>
      </p:pic>
    </p:spTree>
    <p:extLst>
      <p:ext uri="{BB962C8B-B14F-4D97-AF65-F5344CB8AC3E}">
        <p14:creationId xmlns:p14="http://schemas.microsoft.com/office/powerpoint/2010/main" xmlns="" val="2480378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Construction Industry</a:t>
            </a:r>
            <a:endParaRPr lang="en-ZA" dirty="0"/>
          </a:p>
        </p:txBody>
      </p:sp>
      <p:graphicFrame>
        <p:nvGraphicFramePr>
          <p:cNvPr id="6" name="Table 5"/>
          <p:cNvGraphicFramePr>
            <a:graphicFrameLocks noGrp="1"/>
          </p:cNvGraphicFramePr>
          <p:nvPr>
            <p:extLst/>
          </p:nvPr>
        </p:nvGraphicFramePr>
        <p:xfrm>
          <a:off x="457200" y="1852379"/>
          <a:ext cx="8229600" cy="3122295"/>
        </p:xfrm>
        <a:graphic>
          <a:graphicData uri="http://schemas.openxmlformats.org/drawingml/2006/table">
            <a:tbl>
              <a:tblPr/>
              <a:tblGrid>
                <a:gridCol w="2057400"/>
                <a:gridCol w="1028700"/>
                <a:gridCol w="1028700"/>
                <a:gridCol w="1028700"/>
                <a:gridCol w="1028700"/>
                <a:gridCol w="1028700"/>
                <a:gridCol w="1028700"/>
              </a:tblGrid>
              <a:tr h="161925">
                <a:tc>
                  <a:txBody>
                    <a:bodyPr/>
                    <a:lstStyle/>
                    <a:p>
                      <a:pPr algn="l" fontAlgn="b"/>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gridSpan="5">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Construction Spend; </a:t>
                      </a:r>
                      <a:r>
                        <a:rPr lang="en-US" sz="1800" b="1" i="0" u="none" strike="noStrike" dirty="0">
                          <a:solidFill>
                            <a:srgbClr val="000000"/>
                          </a:solidFill>
                          <a:effectLst/>
                          <a:latin typeface="Arial" panose="020B0604020202020204" pitchFamily="34" charset="0"/>
                          <a:cs typeface="Arial" panose="020B0604020202020204" pitchFamily="34" charset="0"/>
                        </a:rPr>
                        <a:t>Rand (Million) 2016</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C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%Public/ Total</a:t>
                      </a: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r>
              <a:tr h="161925">
                <a:tc>
                  <a:txBody>
                    <a:bodyPr/>
                    <a:lstStyle/>
                    <a:p>
                      <a:pPr algn="l" fontAlgn="ctr"/>
                      <a:r>
                        <a:rPr lang="en-US" sz="1800" b="1" i="0" u="none" strike="noStrike">
                          <a:solidFill>
                            <a:srgbClr val="000000"/>
                          </a:solidFill>
                          <a:effectLst/>
                          <a:latin typeface="Arial" panose="020B0604020202020204" pitchFamily="34" charset="0"/>
                          <a:cs typeface="Arial" panose="020B0604020202020204" pitchFamily="34" charset="0"/>
                        </a:rPr>
                        <a:t> </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26B0A"/>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2015</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2016</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2017f</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2018f</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2019f</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vMerge="1">
                  <a:txBody>
                    <a:bodyPr/>
                    <a:lstStyle/>
                    <a:p>
                      <a:endParaRPr lang="en-ZA"/>
                    </a:p>
                  </a:txBody>
                  <a:tcPr/>
                </a:tc>
              </a:tr>
              <a:tr h="171450">
                <a:tc>
                  <a:txBody>
                    <a:bodyPr/>
                    <a:lstStyle/>
                    <a:p>
                      <a:pPr algn="l" fontAlgn="ctr"/>
                      <a:r>
                        <a:rPr lang="en-US" sz="1800" b="1" i="0" u="none" strike="noStrike" dirty="0">
                          <a:solidFill>
                            <a:srgbClr val="000000"/>
                          </a:solidFill>
                          <a:effectLst/>
                          <a:latin typeface="Arial" panose="020B0604020202020204" pitchFamily="34" charset="0"/>
                          <a:cs typeface="Arial" panose="020B0604020202020204" pitchFamily="34" charset="0"/>
                        </a:rPr>
                        <a:t>Construction-Total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411 869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409 081</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395 381</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394 220</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401 626</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r>
              <a:tr h="171450">
                <a:tc>
                  <a:txBody>
                    <a:bodyPr/>
                    <a:lstStyle/>
                    <a:p>
                      <a:pPr algn="r" fontAlgn="ctr"/>
                      <a:r>
                        <a:rPr lang="en-US" sz="1800" b="1" i="0" u="none" strike="noStrike" dirty="0">
                          <a:solidFill>
                            <a:srgbClr val="000000"/>
                          </a:solidFill>
                          <a:effectLst/>
                          <a:latin typeface="Arial" panose="020B0604020202020204" pitchFamily="34" charset="0"/>
                          <a:cs typeface="Arial" panose="020B0604020202020204" pitchFamily="34" charset="0"/>
                        </a:rPr>
                        <a:t>General Building</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149 506</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145 407</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139 617</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141 012</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143 862</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r>
              <a:tr h="161925">
                <a:tc>
                  <a:txBody>
                    <a:bodyPr/>
                    <a:lstStyle/>
                    <a:p>
                      <a:pPr algn="r" fontAlgn="ctr"/>
                      <a:r>
                        <a:rPr lang="en-US" sz="1800" b="1" i="0" u="none" strike="noStrike" dirty="0">
                          <a:solidFill>
                            <a:srgbClr val="000000"/>
                          </a:solidFill>
                          <a:effectLst/>
                          <a:latin typeface="Arial" panose="020B0604020202020204" pitchFamily="34" charset="0"/>
                          <a:cs typeface="Arial" panose="020B0604020202020204" pitchFamily="34" charset="0"/>
                        </a:rPr>
                        <a:t>Civil Engineering</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262 363</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263 675</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255 764</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253 206</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257 765</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78%</a:t>
                      </a: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solidFill>
                      <a:srgbClr val="FFFFCC"/>
                    </a:solidFill>
                  </a:tcPr>
                </a:tc>
              </a:tr>
              <a:tr h="152400">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gridSpan="5">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Change in </a:t>
                      </a:r>
                      <a:r>
                        <a:rPr lang="en-US" sz="1800" b="1" i="0" u="none" strike="noStrike" dirty="0" smtClean="0">
                          <a:solidFill>
                            <a:srgbClr val="000000"/>
                          </a:solidFill>
                          <a:effectLst/>
                          <a:latin typeface="Arial" panose="020B0604020202020204" pitchFamily="34" charset="0"/>
                          <a:cs typeface="Arial" panose="020B0604020202020204" pitchFamily="34" charset="0"/>
                        </a:rPr>
                        <a:t>Spend; </a:t>
                      </a:r>
                      <a:r>
                        <a:rPr lang="en-US" sz="1800" b="1" i="0" u="none" strike="noStrike" dirty="0">
                          <a:solidFill>
                            <a:srgbClr val="000000"/>
                          </a:solidFill>
                          <a:effectLst/>
                          <a:latin typeface="Arial" panose="020B0604020202020204" pitchFamily="34" charset="0"/>
                          <a:cs typeface="Arial" panose="020B0604020202020204" pitchFamily="34" charset="0"/>
                        </a:rPr>
                        <a:t>Rand (Million) 2016</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C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fontAlgn="ctr"/>
                      <a:r>
                        <a:rPr lang="en-ZA" sz="1800" b="1" i="0" u="none" strike="noStrike">
                          <a:solidFill>
                            <a:srgbClr val="000000"/>
                          </a:solidFill>
                          <a:effectLst/>
                          <a:latin typeface="Arial" panose="020B0604020202020204" pitchFamily="34" charset="0"/>
                          <a:cs typeface="Arial" panose="020B0604020202020204" pitchFamily="34" charset="0"/>
                        </a:rPr>
                        <a:t>%Public/ Total</a:t>
                      </a: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r>
              <a:tr h="161925">
                <a:tc>
                  <a:txBody>
                    <a:bodyPr/>
                    <a:lstStyle/>
                    <a:p>
                      <a:pPr algn="l" fontAlgn="ctr"/>
                      <a:r>
                        <a:rPr lang="en-US" sz="1800" b="1" i="0" u="none" strike="noStrike">
                          <a:solidFill>
                            <a:srgbClr val="000000"/>
                          </a:solidFill>
                          <a:effectLst/>
                          <a:latin typeface="Arial" panose="020B0604020202020204" pitchFamily="34" charset="0"/>
                          <a:cs typeface="Arial" panose="020B0604020202020204" pitchFamily="34" charset="0"/>
                        </a:rPr>
                        <a:t> </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26B0A"/>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2015</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2016</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2017f</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2018f</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a:txBody>
                    <a:bodyPr/>
                    <a:lstStyle/>
                    <a:p>
                      <a:pPr algn="ctr" fontAlgn="ctr"/>
                      <a:r>
                        <a:rPr lang="en-US" sz="1800" b="1" i="0" u="none" strike="noStrike">
                          <a:solidFill>
                            <a:srgbClr val="000000"/>
                          </a:solidFill>
                          <a:effectLst/>
                          <a:latin typeface="Arial" panose="020B0604020202020204" pitchFamily="34" charset="0"/>
                          <a:cs typeface="Arial" panose="020B0604020202020204" pitchFamily="34" charset="0"/>
                        </a:rPr>
                        <a:t>2019f</a:t>
                      </a:r>
                      <a:endParaRPr lang="en-ZA"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E36C0A"/>
                      </a:solidFill>
                      <a:prstDash val="solid"/>
                      <a:round/>
                      <a:headEnd type="none" w="med" len="med"/>
                      <a:tailEnd type="none" w="med" len="med"/>
                    </a:lnB>
                    <a:solidFill>
                      <a:srgbClr val="FFFFCC"/>
                    </a:solidFill>
                  </a:tcPr>
                </a:tc>
                <a:tc vMerge="1">
                  <a:txBody>
                    <a:bodyPr/>
                    <a:lstStyle/>
                    <a:p>
                      <a:endParaRPr lang="en-ZA"/>
                    </a:p>
                  </a:txBody>
                  <a:tcPr/>
                </a:tc>
              </a:tr>
              <a:tr h="171450">
                <a:tc>
                  <a:txBody>
                    <a:bodyPr/>
                    <a:lstStyle/>
                    <a:p>
                      <a:pPr algn="l" fontAlgn="ctr"/>
                      <a:r>
                        <a:rPr lang="en-US" sz="1800" b="1" i="0" u="none" strike="noStrike" dirty="0">
                          <a:solidFill>
                            <a:srgbClr val="000000"/>
                          </a:solidFill>
                          <a:effectLst/>
                          <a:latin typeface="Arial" panose="020B0604020202020204" pitchFamily="34" charset="0"/>
                          <a:cs typeface="Arial" panose="020B0604020202020204" pitchFamily="34" charset="0"/>
                        </a:rPr>
                        <a:t>Construction-Total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17 842</a:t>
                      </a: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-2 788</a:t>
                      </a: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chemeClr val="accent6">
                        <a:lumMod val="40000"/>
                        <a:lumOff val="60000"/>
                      </a:schemeClr>
                    </a:solid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-13 700</a:t>
                      </a: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chemeClr val="accent6">
                        <a:lumMod val="40000"/>
                        <a:lumOff val="60000"/>
                      </a:schemeClr>
                    </a:solid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-1 161</a:t>
                      </a: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chemeClr val="accent6">
                        <a:lumMod val="40000"/>
                        <a:lumOff val="60000"/>
                      </a:schemeClr>
                    </a:solidFill>
                  </a:tcPr>
                </a:tc>
                <a:tc>
                  <a:txBody>
                    <a:bodyPr/>
                    <a:lstStyle/>
                    <a:p>
                      <a:pPr algn="ctr" fontAlgn="ctr"/>
                      <a:r>
                        <a:rPr lang="en-ZA" sz="1800" b="1" i="0" u="none" strike="noStrike">
                          <a:solidFill>
                            <a:srgbClr val="000000"/>
                          </a:solidFill>
                          <a:effectLst/>
                          <a:latin typeface="Arial" panose="020B0604020202020204" pitchFamily="34" charset="0"/>
                          <a:cs typeface="Arial" panose="020B0604020202020204" pitchFamily="34" charset="0"/>
                        </a:rPr>
                        <a:t>7 406</a:t>
                      </a: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a:noFill/>
                    </a:lnL>
                    <a:lnR>
                      <a:noFill/>
                    </a:lnR>
                    <a:lnT w="19050" cap="flat" cmpd="sng" algn="ctr">
                      <a:solidFill>
                        <a:srgbClr val="E36C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r>
              <a:tr h="171450">
                <a:tc>
                  <a:txBody>
                    <a:bodyPr/>
                    <a:lstStyle/>
                    <a:p>
                      <a:pPr algn="r" fontAlgn="ctr"/>
                      <a:r>
                        <a:rPr lang="en-US" sz="1800" b="1" i="0" u="none" strike="noStrike" dirty="0">
                          <a:solidFill>
                            <a:srgbClr val="000000"/>
                          </a:solidFill>
                          <a:effectLst/>
                          <a:latin typeface="Arial" panose="020B0604020202020204" pitchFamily="34" charset="0"/>
                          <a:cs typeface="Arial" panose="020B0604020202020204" pitchFamily="34" charset="0"/>
                        </a:rPr>
                        <a:t>General Building</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3 241</a:t>
                      </a: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-4 098</a:t>
                      </a: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chemeClr val="accent6">
                        <a:lumMod val="40000"/>
                        <a:lumOff val="60000"/>
                      </a:schemeClr>
                    </a:solid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-5 790</a:t>
                      </a: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chemeClr val="accent6">
                        <a:lumMod val="40000"/>
                        <a:lumOff val="60000"/>
                      </a:schemeClr>
                    </a:solid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1 395</a:t>
                      </a: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2 850</a:t>
                      </a: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w="19050" cap="flat" cmpd="sng" algn="ctr">
                      <a:solidFill>
                        <a:srgbClr val="E26B0A"/>
                      </a:solidFill>
                      <a:prstDash val="solid"/>
                      <a:round/>
                      <a:headEnd type="none" w="med" len="med"/>
                      <a:tailEnd type="none" w="med" len="med"/>
                    </a:lnT>
                    <a:lnB w="19050" cap="flat" cmpd="sng" algn="ctr">
                      <a:solidFill>
                        <a:srgbClr val="E26B0A"/>
                      </a:solidFill>
                      <a:prstDash val="solid"/>
                      <a:round/>
                      <a:headEnd type="none" w="med" len="med"/>
                      <a:tailEnd type="none" w="med" len="med"/>
                    </a:lnB>
                    <a:solidFill>
                      <a:srgbClr val="FFFFCC"/>
                    </a:solidFill>
                  </a:tcPr>
                </a:tc>
              </a:tr>
              <a:tr h="161925">
                <a:tc>
                  <a:txBody>
                    <a:bodyPr/>
                    <a:lstStyle/>
                    <a:p>
                      <a:pPr algn="r" fontAlgn="ctr"/>
                      <a:r>
                        <a:rPr lang="en-US" sz="1800" b="1" i="0" u="none" strike="noStrike" dirty="0">
                          <a:solidFill>
                            <a:srgbClr val="000000"/>
                          </a:solidFill>
                          <a:effectLst/>
                          <a:latin typeface="Arial" panose="020B0604020202020204" pitchFamily="34" charset="0"/>
                          <a:cs typeface="Arial" panose="020B0604020202020204" pitchFamily="34" charset="0"/>
                        </a:rPr>
                        <a:t>Civil Engineering</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solidFill>
                      <a:srgbClr val="FFFFCC"/>
                    </a:solidFill>
                  </a:tcPr>
                </a:tc>
                <a:tc>
                  <a:txBody>
                    <a:bodyPr/>
                    <a:lstStyle/>
                    <a:p>
                      <a:pPr algn="ctr" fontAlgn="ctr"/>
                      <a:r>
                        <a:rPr lang="en-ZA" sz="1800" b="1" i="0" u="none" strike="noStrike">
                          <a:solidFill>
                            <a:srgbClr val="000000"/>
                          </a:solidFill>
                          <a:effectLst/>
                          <a:latin typeface="Arial" panose="020B0604020202020204" pitchFamily="34" charset="0"/>
                          <a:cs typeface="Arial" panose="020B0604020202020204" pitchFamily="34" charset="0"/>
                        </a:rPr>
                        <a:t>14 601</a:t>
                      </a: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ZA" sz="1800" b="1" i="0" u="none" strike="noStrike">
                          <a:solidFill>
                            <a:srgbClr val="000000"/>
                          </a:solidFill>
                          <a:effectLst/>
                          <a:latin typeface="Arial" panose="020B0604020202020204" pitchFamily="34" charset="0"/>
                          <a:cs typeface="Arial" panose="020B0604020202020204" pitchFamily="34" charset="0"/>
                        </a:rPr>
                        <a:t>1 312</a:t>
                      </a: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-7 911</a:t>
                      </a: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solidFill>
                      <a:schemeClr val="accent6">
                        <a:lumMod val="40000"/>
                        <a:lumOff val="60000"/>
                      </a:schemeClr>
                    </a:solid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-2 558</a:t>
                      </a: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solidFill>
                      <a:schemeClr val="accent6">
                        <a:lumMod val="40000"/>
                        <a:lumOff val="60000"/>
                      </a:schemeClr>
                    </a:solid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4 558</a:t>
                      </a: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noFill/>
                  </a:tcPr>
                </a:tc>
                <a:tc>
                  <a:txBody>
                    <a:bodyPr/>
                    <a:lstStyle/>
                    <a:p>
                      <a:pPr algn="ctr" fontAlgn="ctr"/>
                      <a:r>
                        <a:rPr lang="en-ZA" sz="1800" b="1" i="0" u="none" strike="noStrike" dirty="0">
                          <a:solidFill>
                            <a:srgbClr val="000000"/>
                          </a:solidFill>
                          <a:effectLst/>
                          <a:latin typeface="Arial" panose="020B0604020202020204" pitchFamily="34" charset="0"/>
                          <a:cs typeface="Arial" panose="020B0604020202020204" pitchFamily="34" charset="0"/>
                        </a:rPr>
                        <a:t>78%</a:t>
                      </a:r>
                    </a:p>
                  </a:txBody>
                  <a:tcPr marL="9525" marR="9525" marT="9525" marB="0" anchor="ctr">
                    <a:lnL>
                      <a:noFill/>
                    </a:lnL>
                    <a:lnR>
                      <a:noFill/>
                    </a:lnR>
                    <a:lnT w="19050" cap="flat" cmpd="sng" algn="ctr">
                      <a:solidFill>
                        <a:srgbClr val="E26B0A"/>
                      </a:solidFill>
                      <a:prstDash val="solid"/>
                      <a:round/>
                      <a:headEnd type="none" w="med" len="med"/>
                      <a:tailEnd type="none" w="med" len="med"/>
                    </a:lnT>
                    <a:lnB>
                      <a:noFill/>
                    </a:lnB>
                    <a:solidFill>
                      <a:srgbClr val="FFFFCC"/>
                    </a:solidFill>
                  </a:tcPr>
                </a:tc>
              </a:tr>
            </a:tbl>
          </a:graphicData>
        </a:graphic>
      </p:graphicFrame>
      <p:pic>
        <p:nvPicPr>
          <p:cNvPr id="4" name="Picture 3"/>
          <p:cNvPicPr/>
          <p:nvPr/>
        </p:nvPicPr>
        <p:blipFill>
          <a:blip r:embed="rId2" cstate="print"/>
          <a:srcRect/>
          <a:stretch>
            <a:fillRect/>
          </a:stretch>
        </p:blipFill>
        <p:spPr bwMode="auto">
          <a:xfrm>
            <a:off x="2327313" y="5763728"/>
            <a:ext cx="993140" cy="548005"/>
          </a:xfrm>
          <a:prstGeom prst="rect">
            <a:avLst/>
          </a:prstGeom>
          <a:noFill/>
        </p:spPr>
      </p:pic>
    </p:spTree>
    <p:extLst>
      <p:ext uri="{BB962C8B-B14F-4D97-AF65-F5344CB8AC3E}">
        <p14:creationId xmlns:p14="http://schemas.microsoft.com/office/powerpoint/2010/main" xmlns="" val="39225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Key Contributor -  Underspending</a:t>
            </a:r>
            <a:br>
              <a:rPr lang="en-US" dirty="0" smtClean="0"/>
            </a:br>
            <a:r>
              <a:rPr lang="en-US" dirty="0" smtClean="0"/>
              <a:t>(but not new)</a:t>
            </a:r>
            <a:endParaRPr lang="en-ZA" dirty="0"/>
          </a:p>
        </p:txBody>
      </p:sp>
      <p:graphicFrame>
        <p:nvGraphicFramePr>
          <p:cNvPr id="4" name="Table 3"/>
          <p:cNvGraphicFramePr>
            <a:graphicFrameLocks noGrp="1"/>
          </p:cNvGraphicFramePr>
          <p:nvPr>
            <p:extLst/>
          </p:nvPr>
        </p:nvGraphicFramePr>
        <p:xfrm>
          <a:off x="806824" y="1594084"/>
          <a:ext cx="7315200" cy="1703070"/>
        </p:xfrm>
        <a:graphic>
          <a:graphicData uri="http://schemas.openxmlformats.org/drawingml/2006/table">
            <a:tbl>
              <a:tblPr/>
              <a:tblGrid>
                <a:gridCol w="2278505"/>
                <a:gridCol w="1007339"/>
                <a:gridCol w="1007339"/>
                <a:gridCol w="1007339"/>
                <a:gridCol w="1007339"/>
                <a:gridCol w="1007339"/>
              </a:tblGrid>
              <a:tr h="161925">
                <a:tc>
                  <a:txBody>
                    <a:bodyPr/>
                    <a:lstStyle/>
                    <a:p>
                      <a:pPr algn="l" fontAlgn="b"/>
                      <a:endParaRPr lang="en-ZA" sz="18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5">
                  <a:txBody>
                    <a:bodyPr/>
                    <a:lstStyle/>
                    <a:p>
                      <a:pPr algn="ctr" fontAlgn="b"/>
                      <a:r>
                        <a:rPr lang="en-US" sz="1800" b="1" i="0" u="none" strike="noStrike" dirty="0">
                          <a:solidFill>
                            <a:srgbClr val="000000"/>
                          </a:solidFill>
                          <a:effectLst/>
                          <a:latin typeface="Arial" panose="020B0604020202020204" pitchFamily="34" charset="0"/>
                        </a:rPr>
                        <a:t>Variance Against Budget (R million)</a:t>
                      </a:r>
                    </a:p>
                  </a:txBody>
                  <a:tcPr marL="9525" marR="9525" marT="9525" marB="0" anchor="b">
                    <a:lnL>
                      <a:noFill/>
                    </a:lnL>
                    <a:lnR>
                      <a:noFill/>
                    </a:lnR>
                    <a:lnT>
                      <a:noFill/>
                    </a:lnT>
                    <a:lnB>
                      <a:noFill/>
                    </a:lnB>
                    <a:solidFill>
                      <a:srgbClr val="FFFFC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61925">
                <a:tc>
                  <a:txBody>
                    <a:bodyPr/>
                    <a:lstStyle/>
                    <a:p>
                      <a:pPr algn="l" fontAlgn="b"/>
                      <a:r>
                        <a:rPr lang="en-ZA" sz="1800" b="1"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noFill/>
                  </a:tcPr>
                </a:tc>
                <a:tc>
                  <a:txBody>
                    <a:bodyPr/>
                    <a:lstStyle/>
                    <a:p>
                      <a:pPr algn="ctr" fontAlgn="b"/>
                      <a:r>
                        <a:rPr lang="en-ZA" sz="1800" b="1" i="0" u="none" strike="noStrike" dirty="0">
                          <a:solidFill>
                            <a:srgbClr val="000000"/>
                          </a:solidFill>
                          <a:effectLst/>
                          <a:latin typeface="Arial" panose="020B0604020202020204" pitchFamily="34" charset="0"/>
                        </a:rPr>
                        <a:t>201202</a:t>
                      </a:r>
                    </a:p>
                  </a:txBody>
                  <a:tcPr marL="9525" marR="9525" marT="9525" marB="0" anchor="b">
                    <a:lnL>
                      <a:noFill/>
                    </a:lnL>
                    <a:lnR>
                      <a:noFill/>
                    </a:lnR>
                    <a:lnT>
                      <a:noFill/>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rPr>
                        <a:t>201302</a:t>
                      </a:r>
                    </a:p>
                  </a:txBody>
                  <a:tcPr marL="9525" marR="9525" marT="9525" marB="0" anchor="b">
                    <a:lnL>
                      <a:noFill/>
                    </a:lnL>
                    <a:lnR>
                      <a:noFill/>
                    </a:lnR>
                    <a:lnT>
                      <a:noFill/>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rPr>
                        <a:t>201402</a:t>
                      </a:r>
                    </a:p>
                  </a:txBody>
                  <a:tcPr marL="9525" marR="9525" marT="9525" marB="0" anchor="b">
                    <a:lnL>
                      <a:noFill/>
                    </a:lnL>
                    <a:lnR>
                      <a:noFill/>
                    </a:lnR>
                    <a:lnT>
                      <a:noFill/>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rPr>
                        <a:t>201502</a:t>
                      </a:r>
                    </a:p>
                  </a:txBody>
                  <a:tcPr marL="9525" marR="9525" marT="9525" marB="0" anchor="b">
                    <a:lnL>
                      <a:noFill/>
                    </a:lnL>
                    <a:lnR>
                      <a:noFill/>
                    </a:lnR>
                    <a:lnT>
                      <a:noFill/>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rPr>
                        <a:t>201602</a:t>
                      </a:r>
                    </a:p>
                  </a:txBody>
                  <a:tcPr marL="9525" marR="9525" marT="9525" marB="0" anchor="b">
                    <a:lnL>
                      <a:noFill/>
                    </a:lnL>
                    <a:lnR>
                      <a:noFill/>
                    </a:lnR>
                    <a:lnT>
                      <a:noFill/>
                    </a:lnT>
                    <a:lnB>
                      <a:noFill/>
                    </a:lnB>
                    <a:solidFill>
                      <a:srgbClr val="FFFFCC"/>
                    </a:solidFill>
                  </a:tcPr>
                </a:tc>
              </a:tr>
              <a:tr h="171450">
                <a:tc>
                  <a:txBody>
                    <a:bodyPr/>
                    <a:lstStyle/>
                    <a:p>
                      <a:pPr algn="l" fontAlgn="b"/>
                      <a:r>
                        <a:rPr lang="en-ZA" sz="1800" b="1" i="0" u="none" strike="noStrike">
                          <a:solidFill>
                            <a:srgbClr val="000000"/>
                          </a:solidFill>
                          <a:effectLst/>
                          <a:latin typeface="Arial" panose="020B0604020202020204" pitchFamily="34" charset="0"/>
                        </a:rPr>
                        <a:t>Metro</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rPr>
                        <a:t>-4 519</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-3 216</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-3 928</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-4 632</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-4 925</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r>
              <a:tr h="171450">
                <a:tc>
                  <a:txBody>
                    <a:bodyPr/>
                    <a:lstStyle/>
                    <a:p>
                      <a:pPr algn="l" fontAlgn="b"/>
                      <a:r>
                        <a:rPr lang="en-ZA" sz="1800" b="1" i="0" u="none" strike="noStrike">
                          <a:solidFill>
                            <a:srgbClr val="000000"/>
                          </a:solidFill>
                          <a:effectLst/>
                          <a:latin typeface="Arial" panose="020B0604020202020204" pitchFamily="34" charset="0"/>
                        </a:rPr>
                        <a:t>District Municipality</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rPr>
                        <a:t>-2 954</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rPr>
                        <a:t>-1 889</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-2 252</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rPr>
                        <a:t>-2 155</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rPr>
                        <a:t>-2 175</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r>
              <a:tr h="171450">
                <a:tc>
                  <a:txBody>
                    <a:bodyPr/>
                    <a:lstStyle/>
                    <a:p>
                      <a:pPr algn="l" fontAlgn="b"/>
                      <a:r>
                        <a:rPr lang="en-ZA" sz="1800" b="1" i="0" u="none" strike="noStrike">
                          <a:solidFill>
                            <a:srgbClr val="000000"/>
                          </a:solidFill>
                          <a:effectLst/>
                          <a:latin typeface="Arial" panose="020B0604020202020204" pitchFamily="34" charset="0"/>
                        </a:rPr>
                        <a:t>Local Municipality</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rPr>
                        <a:t>-5 382</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rPr>
                        <a:t>-5 494</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rPr>
                        <a:t>-8 021</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rPr>
                        <a:t>-6 667</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Arial" panose="020B0604020202020204" pitchFamily="34" charset="0"/>
                        </a:rPr>
                        <a:t>-6 164</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r>
              <a:tr h="161925">
                <a:tc>
                  <a:txBody>
                    <a:bodyPr/>
                    <a:lstStyle/>
                    <a:p>
                      <a:pPr algn="l" fontAlgn="b"/>
                      <a:r>
                        <a:rPr lang="en-ZA" sz="1800" b="1" i="0" u="none" strike="noStrike" dirty="0">
                          <a:solidFill>
                            <a:srgbClr val="000000"/>
                          </a:solidFill>
                          <a:effectLst/>
                          <a:latin typeface="Arial" panose="020B0604020202020204" pitchFamily="34" charset="0"/>
                        </a:rPr>
                        <a:t>Total</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rPr>
                        <a:t>-12 855</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Arial" panose="020B0604020202020204" pitchFamily="34" charset="0"/>
                        </a:rPr>
                        <a:t>-10 599</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Arial" panose="020B0604020202020204" pitchFamily="34" charset="0"/>
                        </a:rPr>
                        <a:t>-14 201</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Arial" panose="020B0604020202020204" pitchFamily="34" charset="0"/>
                        </a:rPr>
                        <a:t>-13 454</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Arial" panose="020B0604020202020204" pitchFamily="34" charset="0"/>
                        </a:rPr>
                        <a:t>-13 264</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r>
            </a:tbl>
          </a:graphicData>
        </a:graphic>
      </p:graphicFrame>
      <p:graphicFrame>
        <p:nvGraphicFramePr>
          <p:cNvPr id="5" name="Table 4"/>
          <p:cNvGraphicFramePr>
            <a:graphicFrameLocks noGrp="1"/>
          </p:cNvGraphicFramePr>
          <p:nvPr>
            <p:extLst/>
          </p:nvPr>
        </p:nvGraphicFramePr>
        <p:xfrm>
          <a:off x="900953" y="3570802"/>
          <a:ext cx="7315200" cy="1977390"/>
        </p:xfrm>
        <a:graphic>
          <a:graphicData uri="http://schemas.openxmlformats.org/drawingml/2006/table">
            <a:tbl>
              <a:tblPr/>
              <a:tblGrid>
                <a:gridCol w="2278505"/>
                <a:gridCol w="1007339"/>
                <a:gridCol w="1007339"/>
                <a:gridCol w="1007339"/>
                <a:gridCol w="1007339"/>
                <a:gridCol w="1007339"/>
              </a:tblGrid>
              <a:tr h="161925">
                <a:tc>
                  <a:txBody>
                    <a:bodyPr/>
                    <a:lstStyle/>
                    <a:p>
                      <a:pPr algn="l" fontAlgn="b"/>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gridSpan="5">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Variance Against Budget (R million)</a:t>
                      </a:r>
                    </a:p>
                  </a:txBody>
                  <a:tcPr marL="9525" marR="9525" marT="9525" marB="0" anchor="b">
                    <a:lnL>
                      <a:noFill/>
                    </a:lnL>
                    <a:lnR>
                      <a:noFill/>
                    </a:lnR>
                    <a:lnT>
                      <a:noFill/>
                    </a:lnT>
                    <a:lnB>
                      <a:noFill/>
                    </a:lnB>
                    <a:solidFill>
                      <a:srgbClr val="FFFFC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61925">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no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201201</a:t>
                      </a:r>
                    </a:p>
                  </a:txBody>
                  <a:tcPr marL="9525" marR="9525" marT="9525" marB="0" anchor="b">
                    <a:lnL>
                      <a:noFill/>
                    </a:lnL>
                    <a:lnR>
                      <a:noFill/>
                    </a:lnR>
                    <a:lnT>
                      <a:noFill/>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201301</a:t>
                      </a:r>
                    </a:p>
                  </a:txBody>
                  <a:tcPr marL="9525" marR="9525" marT="9525" marB="0" anchor="b">
                    <a:lnL>
                      <a:noFill/>
                    </a:lnL>
                    <a:lnR>
                      <a:noFill/>
                    </a:lnR>
                    <a:lnT>
                      <a:noFill/>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201401</a:t>
                      </a:r>
                    </a:p>
                  </a:txBody>
                  <a:tcPr marL="9525" marR="9525" marT="9525" marB="0" anchor="b">
                    <a:lnL>
                      <a:noFill/>
                    </a:lnL>
                    <a:lnR>
                      <a:noFill/>
                    </a:lnR>
                    <a:lnT>
                      <a:noFill/>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201501</a:t>
                      </a:r>
                    </a:p>
                  </a:txBody>
                  <a:tcPr marL="9525" marR="9525" marT="9525" marB="0" anchor="b">
                    <a:lnL>
                      <a:noFill/>
                    </a:lnL>
                    <a:lnR>
                      <a:noFill/>
                    </a:lnR>
                    <a:lnT>
                      <a:noFill/>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201601</a:t>
                      </a:r>
                    </a:p>
                  </a:txBody>
                  <a:tcPr marL="9525" marR="9525" marT="9525" marB="0" anchor="b">
                    <a:lnL>
                      <a:noFill/>
                    </a:lnL>
                    <a:lnR>
                      <a:noFill/>
                    </a:lnR>
                    <a:lnT>
                      <a:noFill/>
                    </a:lnT>
                    <a:lnB>
                      <a:noFill/>
                    </a:lnB>
                    <a:solidFill>
                      <a:srgbClr val="FFFFCC"/>
                    </a:solidFill>
                  </a:tcPr>
                </a:tc>
              </a:tr>
              <a:tr h="171450">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Education</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solidFill>
                      <a:srgbClr val="FFFFCC"/>
                    </a:solidFill>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- 456</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- 749</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- 453</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- 151</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290</a:t>
                      </a:r>
                    </a:p>
                  </a:txBody>
                  <a:tcPr marL="9525" marR="9525" marT="9525" marB="0" anchor="b">
                    <a:lnL>
                      <a:noFill/>
                    </a:lnL>
                    <a:lnR>
                      <a:noFill/>
                    </a:lnR>
                    <a:lnT>
                      <a:noFill/>
                    </a:lnT>
                    <a:lnB w="12700" cap="flat" cmpd="sng" algn="ctr">
                      <a:solidFill>
                        <a:srgbClr val="833C0C"/>
                      </a:solidFill>
                      <a:prstDash val="solid"/>
                      <a:round/>
                      <a:headEnd type="none" w="med" len="med"/>
                      <a:tailEnd type="none" w="med" len="med"/>
                    </a:lnB>
                  </a:tcPr>
                </a:tc>
              </a:tr>
              <a:tr h="171450">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Health</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solidFill>
                      <a:srgbClr val="FFFFCC"/>
                    </a:solidFill>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- 808</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- 873</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64</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- 495</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305</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r>
              <a:tr h="171450">
                <a:tc>
                  <a:txBody>
                    <a:bodyPr/>
                    <a:lstStyle/>
                    <a:p>
                      <a:pPr algn="l" fontAlgn="b"/>
                      <a:r>
                        <a:rPr lang="en-ZA" sz="1800" b="1" i="0" u="none" strike="noStrike" dirty="0">
                          <a:solidFill>
                            <a:srgbClr val="000000"/>
                          </a:solidFill>
                          <a:effectLst/>
                          <a:latin typeface="Arial" panose="020B0604020202020204" pitchFamily="34" charset="0"/>
                          <a:cs typeface="Arial" panose="020B0604020202020204" pitchFamily="34" charset="0"/>
                        </a:rPr>
                        <a:t>Public Works, Roads &amp; Transport</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solidFill>
                      <a:srgbClr val="FFFFCC"/>
                    </a:solidFill>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-4 511</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-1 029</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-3 273</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- 997</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c>
                  <a:txBody>
                    <a:bodyPr/>
                    <a:lstStyle/>
                    <a:p>
                      <a:pPr algn="ctr" fontAlgn="b"/>
                      <a:r>
                        <a:rPr lang="en-ZA" sz="1800" b="1" i="0" u="none" strike="noStrike">
                          <a:solidFill>
                            <a:srgbClr val="000000"/>
                          </a:solidFill>
                          <a:effectLst/>
                          <a:latin typeface="Arial" panose="020B0604020202020204" pitchFamily="34" charset="0"/>
                          <a:cs typeface="Arial" panose="020B0604020202020204" pitchFamily="34" charset="0"/>
                        </a:rPr>
                        <a:t> 0</a:t>
                      </a:r>
                    </a:p>
                  </a:txBody>
                  <a:tcPr marL="9525" marR="9525" marT="9525" marB="0" anchor="b">
                    <a:lnL>
                      <a:noFill/>
                    </a:lnL>
                    <a:lnR>
                      <a:noFill/>
                    </a:lnR>
                    <a:lnT w="12700" cap="flat" cmpd="sng" algn="ctr">
                      <a:solidFill>
                        <a:srgbClr val="833C0C"/>
                      </a:solidFill>
                      <a:prstDash val="solid"/>
                      <a:round/>
                      <a:headEnd type="none" w="med" len="med"/>
                      <a:tailEnd type="none" w="med" len="med"/>
                    </a:lnT>
                    <a:lnB w="12700" cap="flat" cmpd="sng" algn="ctr">
                      <a:solidFill>
                        <a:srgbClr val="833C0C"/>
                      </a:solidFill>
                      <a:prstDash val="solid"/>
                      <a:round/>
                      <a:headEnd type="none" w="med" len="med"/>
                      <a:tailEnd type="none" w="med" len="med"/>
                    </a:lnB>
                  </a:tcPr>
                </a:tc>
              </a:tr>
              <a:tr h="161925">
                <a:tc>
                  <a:txBody>
                    <a:bodyPr/>
                    <a:lstStyle/>
                    <a:p>
                      <a:pPr algn="l" fontAlgn="b"/>
                      <a:r>
                        <a:rPr lang="en-ZA" sz="1800" b="1" i="0" u="none" strike="noStrike" dirty="0" smtClean="0">
                          <a:solidFill>
                            <a:srgbClr val="000000"/>
                          </a:solidFill>
                          <a:effectLst/>
                          <a:latin typeface="Arial" panose="020B0604020202020204" pitchFamily="34" charset="0"/>
                          <a:cs typeface="Arial" panose="020B0604020202020204" pitchFamily="34" charset="0"/>
                        </a:rPr>
                        <a:t>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rgbClr val="FFFFCC"/>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-5 775</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-2 652</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-3 662</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-1 643</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 594</a:t>
                      </a:r>
                    </a:p>
                  </a:txBody>
                  <a:tcPr marL="9525" marR="9525" marT="9525" marB="0" anchor="b">
                    <a:lnL>
                      <a:noFill/>
                    </a:lnL>
                    <a:lnR>
                      <a:noFill/>
                    </a:lnR>
                    <a:lnT w="12700" cap="flat" cmpd="sng" algn="ctr">
                      <a:solidFill>
                        <a:srgbClr val="833C0C"/>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2597844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Spend</a:t>
            </a:r>
            <a:endParaRPr lang="en-ZA" dirty="0"/>
          </a:p>
        </p:txBody>
      </p:sp>
      <p:sp>
        <p:nvSpPr>
          <p:cNvPr id="3" name="Content Placeholder 2"/>
          <p:cNvSpPr>
            <a:spLocks noGrp="1"/>
          </p:cNvSpPr>
          <p:nvPr>
            <p:ph idx="1"/>
          </p:nvPr>
        </p:nvSpPr>
        <p:spPr>
          <a:xfrm>
            <a:off x="457200" y="1417637"/>
            <a:ext cx="8229600" cy="4199391"/>
          </a:xfrm>
        </p:spPr>
        <p:txBody>
          <a:bodyPr>
            <a:normAutofit/>
          </a:bodyPr>
          <a:lstStyle/>
          <a:p>
            <a:pPr algn="just">
              <a:buFont typeface="Arial" panose="020B0604020202020204" pitchFamily="34" charset="0"/>
              <a:buChar char="•"/>
            </a:pPr>
            <a:r>
              <a:rPr lang="en-US" b="0" dirty="0" smtClean="0"/>
              <a:t>Difficult economic conditions:</a:t>
            </a:r>
          </a:p>
          <a:p>
            <a:pPr lvl="1" algn="just"/>
            <a:r>
              <a:rPr lang="en-US" b="0" dirty="0" smtClean="0"/>
              <a:t>local and international</a:t>
            </a:r>
          </a:p>
          <a:p>
            <a:pPr marL="457200" lvl="1" indent="0" algn="just">
              <a:buNone/>
            </a:pPr>
            <a:endParaRPr lang="en-US" sz="900" b="0" dirty="0" smtClean="0"/>
          </a:p>
          <a:p>
            <a:pPr algn="just">
              <a:buFont typeface="Arial" panose="020B0604020202020204" pitchFamily="34" charset="0"/>
              <a:buChar char="•"/>
            </a:pPr>
            <a:r>
              <a:rPr lang="en-US" b="0" dirty="0" smtClean="0"/>
              <a:t>Fiscal constraints</a:t>
            </a:r>
          </a:p>
          <a:p>
            <a:pPr lvl="1" algn="just"/>
            <a:r>
              <a:rPr lang="en-US" b="0" dirty="0"/>
              <a:t>2016/17 – </a:t>
            </a:r>
            <a:r>
              <a:rPr lang="en-US" b="0" dirty="0" smtClean="0"/>
              <a:t>2018/19 Medium Term Expenditure Framework (</a:t>
            </a:r>
            <a:r>
              <a:rPr lang="en-US" b="0" dirty="0" err="1" smtClean="0"/>
              <a:t>MTEF</a:t>
            </a:r>
            <a:r>
              <a:rPr lang="en-US" b="0" dirty="0" smtClean="0"/>
              <a:t>) period; average growth:</a:t>
            </a:r>
          </a:p>
          <a:p>
            <a:pPr lvl="2" algn="just"/>
            <a:r>
              <a:rPr lang="en-US" sz="2000" b="0" dirty="0" smtClean="0"/>
              <a:t>1,6% nominal</a:t>
            </a:r>
          </a:p>
          <a:p>
            <a:pPr lvl="2" algn="just"/>
            <a:r>
              <a:rPr lang="en-US" sz="2000" b="0" dirty="0" smtClean="0"/>
              <a:t>-5% to -7% real</a:t>
            </a:r>
          </a:p>
          <a:p>
            <a:pPr marL="914400" lvl="2" indent="0" algn="just">
              <a:buNone/>
            </a:pPr>
            <a:endParaRPr lang="en-US" sz="900" b="0" dirty="0" smtClean="0"/>
          </a:p>
          <a:p>
            <a:pPr algn="just">
              <a:buFont typeface="Arial" panose="020B0604020202020204" pitchFamily="34" charset="0"/>
              <a:buChar char="•"/>
            </a:pPr>
            <a:r>
              <a:rPr lang="en-US" b="0" dirty="0" smtClean="0"/>
              <a:t>Delays in spending</a:t>
            </a:r>
          </a:p>
          <a:p>
            <a:pPr marL="0" indent="0" algn="just">
              <a:buNone/>
            </a:pPr>
            <a:endParaRPr lang="en-US" sz="1000" b="0" dirty="0" smtClean="0"/>
          </a:p>
          <a:p>
            <a:pPr algn="just">
              <a:buFont typeface="Arial" panose="020B0604020202020204" pitchFamily="34" charset="0"/>
              <a:buChar char="•"/>
            </a:pPr>
            <a:r>
              <a:rPr lang="en-US" b="0" dirty="0" smtClean="0"/>
              <a:t>Underspending against budget</a:t>
            </a:r>
            <a:endParaRPr lang="en-ZA" b="0" dirty="0"/>
          </a:p>
        </p:txBody>
      </p:sp>
    </p:spTree>
    <p:extLst>
      <p:ext uri="{BB962C8B-B14F-4D97-AF65-F5344CB8AC3E}">
        <p14:creationId xmlns:p14="http://schemas.microsoft.com/office/powerpoint/2010/main" xmlns="" val="3936790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Remedial Actions</a:t>
            </a:r>
            <a:endParaRPr lang="en-ZA" dirty="0"/>
          </a:p>
        </p:txBody>
      </p:sp>
      <p:sp>
        <p:nvSpPr>
          <p:cNvPr id="3" name="Content Placeholder 2"/>
          <p:cNvSpPr>
            <a:spLocks noGrp="1"/>
          </p:cNvSpPr>
          <p:nvPr>
            <p:ph idx="1"/>
          </p:nvPr>
        </p:nvSpPr>
        <p:spPr>
          <a:xfrm>
            <a:off x="457200" y="1417637"/>
            <a:ext cx="8229600" cy="4485622"/>
          </a:xfrm>
        </p:spPr>
        <p:txBody>
          <a:bodyPr>
            <a:normAutofit/>
          </a:bodyPr>
          <a:lstStyle/>
          <a:p>
            <a:pPr marL="0" indent="0" algn="just">
              <a:buNone/>
            </a:pPr>
            <a:r>
              <a:rPr lang="en-US" b="0" dirty="0" smtClean="0"/>
              <a:t>1. Monitoring:</a:t>
            </a:r>
          </a:p>
          <a:p>
            <a:pPr lvl="1" algn="just"/>
            <a:r>
              <a:rPr lang="en-US" b="0" dirty="0" smtClean="0"/>
              <a:t>Construction Monitor: Supply &amp; Demand; Contractor Development; Employment; Transformation</a:t>
            </a:r>
          </a:p>
          <a:p>
            <a:pPr marL="0" indent="0" algn="just">
              <a:buNone/>
            </a:pPr>
            <a:r>
              <a:rPr lang="en-US" b="0" dirty="0" smtClean="0"/>
              <a:t>2. Advocacy:</a:t>
            </a:r>
          </a:p>
          <a:p>
            <a:pPr lvl="1" algn="just"/>
            <a:r>
              <a:rPr lang="en-US" b="0" dirty="0" smtClean="0"/>
              <a:t>Construction Monitor; </a:t>
            </a:r>
            <a:r>
              <a:rPr lang="en-US" b="0" dirty="0" err="1" smtClean="0"/>
              <a:t>MinMec</a:t>
            </a:r>
            <a:r>
              <a:rPr lang="en-US" b="0" dirty="0" smtClean="0"/>
              <a:t>; Press releases</a:t>
            </a:r>
          </a:p>
          <a:p>
            <a:pPr marL="0" indent="0" algn="just">
              <a:buNone/>
            </a:pPr>
            <a:r>
              <a:rPr lang="en-US" b="0" dirty="0" smtClean="0"/>
              <a:t>3. Public Sector Procurement:</a:t>
            </a:r>
          </a:p>
          <a:p>
            <a:pPr lvl="1" algn="just"/>
            <a:r>
              <a:rPr lang="en-US" b="0" dirty="0" smtClean="0"/>
              <a:t>Capacity support; </a:t>
            </a:r>
          </a:p>
          <a:p>
            <a:pPr lvl="1" algn="just"/>
            <a:r>
              <a:rPr lang="en-US" b="0" dirty="0" smtClean="0"/>
              <a:t>Skills and competency</a:t>
            </a:r>
          </a:p>
          <a:p>
            <a:pPr marL="457200" lvl="1" indent="0">
              <a:buNone/>
            </a:pPr>
            <a:endParaRPr lang="en-US" sz="2200" dirty="0" smtClean="0"/>
          </a:p>
        </p:txBody>
      </p:sp>
    </p:spTree>
    <p:extLst>
      <p:ext uri="{BB962C8B-B14F-4D97-AF65-F5344CB8AC3E}">
        <p14:creationId xmlns:p14="http://schemas.microsoft.com/office/powerpoint/2010/main" xmlns="" val="2127017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Remedial Actions </a:t>
            </a:r>
            <a:r>
              <a:rPr lang="en-US" dirty="0" err="1" smtClean="0"/>
              <a:t>cont</a:t>
            </a:r>
            <a:r>
              <a:rPr lang="en-US" dirty="0" smtClean="0"/>
              <a:t>…</a:t>
            </a:r>
            <a:endParaRPr lang="en-ZA" dirty="0"/>
          </a:p>
        </p:txBody>
      </p:sp>
      <p:sp>
        <p:nvSpPr>
          <p:cNvPr id="3" name="Content Placeholder 2"/>
          <p:cNvSpPr>
            <a:spLocks noGrp="1"/>
          </p:cNvSpPr>
          <p:nvPr>
            <p:ph idx="1"/>
          </p:nvPr>
        </p:nvSpPr>
        <p:spPr>
          <a:xfrm>
            <a:off x="457200" y="1417637"/>
            <a:ext cx="5906788" cy="4187515"/>
          </a:xfrm>
        </p:spPr>
        <p:txBody>
          <a:bodyPr/>
          <a:lstStyle/>
          <a:p>
            <a:pPr algn="just">
              <a:buFont typeface="+mj-lt"/>
              <a:buAutoNum type="arabicParenR" startAt="4"/>
            </a:pPr>
            <a:r>
              <a:rPr lang="en-US" b="0" dirty="0" smtClean="0"/>
              <a:t>Guidelines:</a:t>
            </a:r>
          </a:p>
          <a:p>
            <a:pPr lvl="1" algn="just"/>
            <a:r>
              <a:rPr lang="en-US" b="0" dirty="0" err="1" smtClean="0"/>
              <a:t>Labour</a:t>
            </a:r>
            <a:r>
              <a:rPr lang="en-US" b="0" dirty="0" smtClean="0"/>
              <a:t>-based Methods and Technologies for Employment Intensive Construction Works</a:t>
            </a:r>
          </a:p>
          <a:p>
            <a:pPr lvl="1" algn="just"/>
            <a:r>
              <a:rPr lang="en-US" b="0" dirty="0" smtClean="0"/>
              <a:t>Implementing employment intensive road works</a:t>
            </a:r>
          </a:p>
          <a:p>
            <a:pPr marL="457200" lvl="1" indent="0" algn="just">
              <a:buNone/>
            </a:pPr>
            <a:endParaRPr lang="en-US" sz="900" b="0" dirty="0" smtClean="0"/>
          </a:p>
          <a:p>
            <a:pPr algn="just">
              <a:buAutoNum type="arabicParenR" startAt="4"/>
            </a:pPr>
            <a:r>
              <a:rPr lang="en-US" b="0" dirty="0" smtClean="0"/>
              <a:t>Standards:</a:t>
            </a:r>
          </a:p>
          <a:p>
            <a:pPr lvl="1" algn="just"/>
            <a:r>
              <a:rPr lang="en-US" b="0" dirty="0" err="1" smtClean="0"/>
              <a:t>cidb</a:t>
            </a:r>
            <a:r>
              <a:rPr lang="en-US" b="0" dirty="0" smtClean="0"/>
              <a:t> Standard for Contract Participation      </a:t>
            </a:r>
          </a:p>
          <a:p>
            <a:pPr marL="457200" lvl="1" indent="0" algn="just">
              <a:buNone/>
            </a:pPr>
            <a:r>
              <a:rPr lang="en-US" b="0" dirty="0"/>
              <a:t> </a:t>
            </a:r>
            <a:r>
              <a:rPr lang="en-US" b="0" dirty="0" smtClean="0"/>
              <a:t>     Goals</a:t>
            </a:r>
          </a:p>
        </p:txBody>
      </p:sp>
      <p:sp>
        <p:nvSpPr>
          <p:cNvPr id="5" name="Rectangle 1"/>
          <p:cNvSpPr>
            <a:spLocks noChangeArrowheads="1"/>
          </p:cNvSpPr>
          <p:nvPr/>
        </p:nvSpPr>
        <p:spPr bwMode="auto">
          <a:xfrm>
            <a:off x="457200" y="30638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cstate="print"/>
          <a:stretch>
            <a:fillRect/>
          </a:stretch>
        </p:blipFill>
        <p:spPr>
          <a:xfrm>
            <a:off x="7001897" y="1417638"/>
            <a:ext cx="1529159" cy="2160000"/>
          </a:xfrm>
          <a:prstGeom prst="rect">
            <a:avLst/>
          </a:prstGeom>
          <a:scene3d>
            <a:camera prst="orthographicFront"/>
            <a:lightRig rig="threePt" dir="t"/>
          </a:scene3d>
          <a:sp3d>
            <a:bevelT/>
          </a:sp3d>
        </p:spPr>
      </p:pic>
      <p:pic>
        <p:nvPicPr>
          <p:cNvPr id="9" name="Picture 8"/>
          <p:cNvPicPr>
            <a:picLocks noChangeAspect="1"/>
          </p:cNvPicPr>
          <p:nvPr/>
        </p:nvPicPr>
        <p:blipFill>
          <a:blip r:embed="rId3" cstate="print"/>
          <a:stretch>
            <a:fillRect/>
          </a:stretch>
        </p:blipFill>
        <p:spPr>
          <a:xfrm>
            <a:off x="6677155" y="2639266"/>
            <a:ext cx="1540734" cy="2160000"/>
          </a:xfrm>
          <a:prstGeom prst="rect">
            <a:avLst/>
          </a:prstGeom>
          <a:scene3d>
            <a:camera prst="orthographicFront"/>
            <a:lightRig rig="threePt" dir="t"/>
          </a:scene3d>
          <a:sp3d>
            <a:bevelT/>
          </a:sp3d>
        </p:spPr>
      </p:pic>
    </p:spTree>
    <p:extLst>
      <p:ext uri="{BB962C8B-B14F-4D97-AF65-F5344CB8AC3E}">
        <p14:creationId xmlns:p14="http://schemas.microsoft.com/office/powerpoint/2010/main" xmlns="" val="783597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995" y="4260829"/>
            <a:ext cx="1931831" cy="698373"/>
          </a:xfrm>
        </p:spPr>
        <p:txBody>
          <a:bodyPr/>
          <a:lstStyle/>
          <a:p>
            <a:r>
              <a:rPr lang="en-US" dirty="0" smtClean="0"/>
              <a:t>Thank you</a:t>
            </a:r>
            <a:br>
              <a:rPr lang="en-US" dirty="0" smtClean="0"/>
            </a:br>
            <a:r>
              <a:rPr lang="en-US" dirty="0"/>
              <a:t/>
            </a:r>
            <a:br>
              <a:rPr lang="en-US" dirty="0"/>
            </a:br>
            <a:r>
              <a:rPr lang="en-ZA" sz="1800" dirty="0" err="1"/>
              <a:t>cidb</a:t>
            </a:r>
            <a:r>
              <a:rPr lang="en-ZA" sz="1800" dirty="0"/>
              <a:t/>
            </a:r>
            <a:br>
              <a:rPr lang="en-ZA" sz="1800" dirty="0"/>
            </a:br>
            <a:r>
              <a:rPr lang="en-ZA" sz="1800" dirty="0"/>
              <a:t>2 Dr </a:t>
            </a:r>
            <a:r>
              <a:rPr lang="en-ZA" sz="1800" dirty="0" err="1"/>
              <a:t>Lategan</a:t>
            </a:r>
            <a:r>
              <a:rPr lang="en-ZA" sz="1800" dirty="0"/>
              <a:t> Road</a:t>
            </a:r>
            <a:br>
              <a:rPr lang="en-ZA" sz="1800" dirty="0"/>
            </a:br>
            <a:r>
              <a:rPr lang="en-ZA" sz="1800" dirty="0"/>
              <a:t>SABS Campus</a:t>
            </a:r>
            <a:br>
              <a:rPr lang="en-ZA" sz="1800" dirty="0"/>
            </a:br>
            <a:r>
              <a:rPr lang="en-ZA" sz="1800" dirty="0" err="1"/>
              <a:t>Groenkloof</a:t>
            </a:r>
            <a:r>
              <a:rPr lang="en-ZA" sz="1800" dirty="0"/>
              <a:t/>
            </a:r>
            <a:br>
              <a:rPr lang="en-ZA" sz="1800" dirty="0"/>
            </a:br>
            <a:r>
              <a:rPr lang="en-ZA" sz="1800" dirty="0">
                <a:hlinkClick r:id="rId2"/>
              </a:rPr>
              <a:t>www.cidb.org.za</a:t>
            </a:r>
            <a:r>
              <a:rPr lang="en-ZA" sz="1800" dirty="0"/>
              <a:t/>
            </a:r>
            <a:br>
              <a:rPr lang="en-ZA" sz="1800" dirty="0"/>
            </a:br>
            <a:r>
              <a:rPr lang="en-ZA" sz="1800" dirty="0"/>
              <a:t>012 482 7200 </a:t>
            </a:r>
            <a:br>
              <a:rPr lang="en-ZA" sz="1800" dirty="0"/>
            </a:br>
            <a:r>
              <a:rPr lang="en-US" sz="1800" dirty="0"/>
              <a:t/>
            </a:r>
            <a:br>
              <a:rPr lang="en-US" sz="1800" dirty="0"/>
            </a:br>
            <a:r>
              <a:rPr lang="en-US" dirty="0"/>
              <a:t/>
            </a:r>
            <a:br>
              <a:rPr lang="en-US" dirty="0"/>
            </a:br>
            <a:endParaRPr lang="en-ZA" dirty="0"/>
          </a:p>
        </p:txBody>
      </p:sp>
    </p:spTree>
    <p:extLst>
      <p:ext uri="{BB962C8B-B14F-4D97-AF65-F5344CB8AC3E}">
        <p14:creationId xmlns:p14="http://schemas.microsoft.com/office/powerpoint/2010/main" xmlns="" val="1782531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Mandate – Registers of Contractors</a:t>
            </a:r>
          </a:p>
        </p:txBody>
      </p:sp>
      <p:sp>
        <p:nvSpPr>
          <p:cNvPr id="5123" name="Rectangle 4"/>
          <p:cNvSpPr>
            <a:spLocks noGrp="1" noChangeArrowheads="1"/>
          </p:cNvSpPr>
          <p:nvPr>
            <p:ph type="body" sz="half" idx="1"/>
          </p:nvPr>
        </p:nvSpPr>
        <p:spPr>
          <a:xfrm>
            <a:off x="457200" y="1417638"/>
            <a:ext cx="8316912" cy="4464050"/>
          </a:xfrm>
        </p:spPr>
        <p:txBody>
          <a:bodyPr>
            <a:normAutofit fontScale="70000" lnSpcReduction="20000"/>
          </a:bodyPr>
          <a:lstStyle/>
          <a:p>
            <a:pPr marL="0" indent="0" algn="just">
              <a:lnSpc>
                <a:spcPct val="90000"/>
              </a:lnSpc>
              <a:buNone/>
            </a:pPr>
            <a:r>
              <a:rPr lang="en-US" b="0" dirty="0" smtClean="0"/>
              <a:t>The Register of Contractors has been established in terms of Chapter 3 of the Construction Industry Development Act (CIDB Act) and it provides for the categories of contractors in a manner that facilitates public sector procurement. </a:t>
            </a:r>
          </a:p>
          <a:p>
            <a:pPr marL="0" indent="0">
              <a:lnSpc>
                <a:spcPct val="90000"/>
              </a:lnSpc>
              <a:buNone/>
            </a:pPr>
            <a:endParaRPr lang="en-US" sz="1300" dirty="0"/>
          </a:p>
          <a:p>
            <a:pPr marL="0" indent="0" algn="just">
              <a:lnSpc>
                <a:spcPct val="90000"/>
              </a:lnSpc>
              <a:buNone/>
            </a:pPr>
            <a:r>
              <a:rPr lang="en-US" b="0" dirty="0" smtClean="0"/>
              <a:t>The objectives of the Register is to:</a:t>
            </a:r>
          </a:p>
          <a:p>
            <a:pPr marL="0" indent="0" algn="just">
              <a:lnSpc>
                <a:spcPct val="90000"/>
              </a:lnSpc>
              <a:buNone/>
            </a:pPr>
            <a:endParaRPr lang="en-US" sz="1300" b="0" dirty="0"/>
          </a:p>
          <a:p>
            <a:pPr algn="just">
              <a:lnSpc>
                <a:spcPct val="90000"/>
              </a:lnSpc>
            </a:pPr>
            <a:r>
              <a:rPr lang="en-US" sz="2400" b="0" dirty="0" smtClean="0"/>
              <a:t>Support </a:t>
            </a:r>
            <a:r>
              <a:rPr lang="en-US" sz="2400" b="0" dirty="0" smtClean="0">
                <a:solidFill>
                  <a:srgbClr val="990000"/>
                </a:solidFill>
              </a:rPr>
              <a:t>risk management</a:t>
            </a:r>
            <a:r>
              <a:rPr lang="en-US" sz="2400" b="0" dirty="0" smtClean="0"/>
              <a:t> in the tendering process</a:t>
            </a:r>
          </a:p>
          <a:p>
            <a:pPr lvl="1" algn="just">
              <a:lnSpc>
                <a:spcPct val="90000"/>
              </a:lnSpc>
              <a:buFont typeface="Arial" panose="020B0604020202020204" pitchFamily="34" charset="0"/>
              <a:buChar char="•"/>
            </a:pPr>
            <a:r>
              <a:rPr lang="en-US" sz="2000" b="0" dirty="0" smtClean="0"/>
              <a:t>Contractors are graded according to financial and works capability, including experience in the relevant classes of work</a:t>
            </a:r>
          </a:p>
          <a:p>
            <a:pPr lvl="1" algn="just">
              <a:lnSpc>
                <a:spcPct val="90000"/>
              </a:lnSpc>
              <a:buFont typeface="Arial" panose="020B0604020202020204" pitchFamily="34" charset="0"/>
              <a:buChar char="•"/>
            </a:pPr>
            <a:r>
              <a:rPr lang="en-US" b="0" dirty="0" smtClean="0"/>
              <a:t>It is mandatory for public sector clients to apply the Register in procurement for construction works projects</a:t>
            </a:r>
          </a:p>
          <a:p>
            <a:pPr marL="457200" lvl="1" indent="0" algn="just">
              <a:lnSpc>
                <a:spcPct val="90000"/>
              </a:lnSpc>
              <a:buNone/>
            </a:pPr>
            <a:endParaRPr lang="en-US" sz="1300" b="0" dirty="0" smtClean="0"/>
          </a:p>
          <a:p>
            <a:pPr algn="just">
              <a:lnSpc>
                <a:spcPct val="90000"/>
              </a:lnSpc>
            </a:pPr>
            <a:r>
              <a:rPr lang="en-US" sz="2400" b="0" dirty="0" smtClean="0"/>
              <a:t>Reduce the </a:t>
            </a:r>
            <a:r>
              <a:rPr lang="en-US" sz="2400" b="0" dirty="0" smtClean="0">
                <a:solidFill>
                  <a:srgbClr val="990000"/>
                </a:solidFill>
              </a:rPr>
              <a:t>administrative burden</a:t>
            </a:r>
          </a:p>
          <a:p>
            <a:pPr lvl="1" algn="just">
              <a:lnSpc>
                <a:spcPct val="90000"/>
              </a:lnSpc>
              <a:buFont typeface="Arial" panose="020B0604020202020204" pitchFamily="34" charset="0"/>
              <a:buChar char="•"/>
            </a:pPr>
            <a:r>
              <a:rPr lang="en-US" sz="2100" b="0" dirty="0" err="1" smtClean="0"/>
              <a:t>cidb</a:t>
            </a:r>
            <a:r>
              <a:rPr lang="en-US" sz="2100" b="0" dirty="0" smtClean="0"/>
              <a:t> administers the National Register of Contractors through the application and verification of documentation</a:t>
            </a:r>
          </a:p>
          <a:p>
            <a:pPr lvl="1" algn="just">
              <a:lnSpc>
                <a:spcPct val="90000"/>
              </a:lnSpc>
              <a:buFont typeface="Arial" panose="020B0604020202020204" pitchFamily="34" charset="0"/>
              <a:buChar char="•"/>
            </a:pPr>
            <a:r>
              <a:rPr lang="en-US" sz="2100" b="0" dirty="0" smtClean="0"/>
              <a:t>Costs </a:t>
            </a:r>
            <a:r>
              <a:rPr lang="en-US" sz="2100" b="0" dirty="0"/>
              <a:t>are reduced for </a:t>
            </a:r>
            <a:r>
              <a:rPr lang="en-US" sz="2100" b="0" dirty="0" smtClean="0"/>
              <a:t>clients </a:t>
            </a:r>
            <a:r>
              <a:rPr lang="en-US" sz="2100" b="0" dirty="0"/>
              <a:t>in terms of </a:t>
            </a:r>
            <a:r>
              <a:rPr lang="en-US" sz="2100" b="0" dirty="0" smtClean="0"/>
              <a:t>evaluating eligibility of tenders and for contractors </a:t>
            </a:r>
            <a:r>
              <a:rPr lang="en-US" sz="2100" b="0" dirty="0"/>
              <a:t>in </a:t>
            </a:r>
            <a:r>
              <a:rPr lang="en-US" sz="2100" b="0" dirty="0" smtClean="0"/>
              <a:t>terms of responding </a:t>
            </a:r>
            <a:r>
              <a:rPr lang="en-US" sz="2100" b="0" dirty="0"/>
              <a:t>to tenders </a:t>
            </a:r>
            <a:endParaRPr lang="en-US" sz="2100" b="0" dirty="0" smtClean="0"/>
          </a:p>
          <a:p>
            <a:pPr marL="742950" lvl="1" indent="-285750" algn="just">
              <a:lnSpc>
                <a:spcPct val="90000"/>
              </a:lnSpc>
              <a:buFont typeface="Arial" panose="020B0604020202020204" pitchFamily="34" charset="0"/>
              <a:buChar char="•"/>
            </a:pPr>
            <a:endParaRPr lang="en-US" sz="1300" b="0" dirty="0"/>
          </a:p>
          <a:p>
            <a:pPr algn="just">
              <a:lnSpc>
                <a:spcPct val="90000"/>
              </a:lnSpc>
            </a:pPr>
            <a:r>
              <a:rPr lang="en-US" sz="2400" b="0" dirty="0" smtClean="0"/>
              <a:t>To facilitate sustainable </a:t>
            </a:r>
            <a:r>
              <a:rPr lang="en-US" sz="2400" b="0" dirty="0" smtClean="0">
                <a:solidFill>
                  <a:srgbClr val="990000"/>
                </a:solidFill>
              </a:rPr>
              <a:t>growth and transformation</a:t>
            </a:r>
            <a:r>
              <a:rPr lang="en-US" sz="2400" b="0" dirty="0" smtClean="0"/>
              <a:t> of contractors and enable effective access by the </a:t>
            </a:r>
            <a:r>
              <a:rPr lang="en-US" sz="2400" b="0" dirty="0" smtClean="0">
                <a:solidFill>
                  <a:srgbClr val="990000"/>
                </a:solidFill>
              </a:rPr>
              <a:t>emerging sector</a:t>
            </a:r>
          </a:p>
          <a:p>
            <a:pPr lvl="1" algn="just">
              <a:lnSpc>
                <a:spcPct val="90000"/>
              </a:lnSpc>
              <a:buFont typeface="Arial" panose="020B0604020202020204" pitchFamily="34" charset="0"/>
              <a:buChar char="•"/>
            </a:pPr>
            <a:r>
              <a:rPr lang="en-US" sz="2000" b="0" dirty="0" smtClean="0"/>
              <a:t>The Register enables the monitoring the growth of contractors in targeted categories and grades on the Register</a:t>
            </a:r>
          </a:p>
          <a:p>
            <a:pPr lvl="1" algn="just">
              <a:lnSpc>
                <a:spcPct val="90000"/>
              </a:lnSpc>
              <a:buFont typeface="Arial" panose="020B0604020202020204" pitchFamily="34" charset="0"/>
              <a:buChar char="•"/>
            </a:pPr>
            <a:r>
              <a:rPr lang="en-US" b="0" dirty="0" smtClean="0"/>
              <a:t>The Register tracks ownership trends and transformation</a:t>
            </a:r>
            <a:endParaRPr lang="en-US" b="0" dirty="0"/>
          </a:p>
          <a:p>
            <a:pPr marL="457200" lvl="1" indent="0" algn="just">
              <a:lnSpc>
                <a:spcPct val="90000"/>
              </a:lnSpc>
              <a:buNone/>
            </a:pPr>
            <a:endParaRPr lang="en-US" b="0" dirty="0" smtClean="0"/>
          </a:p>
        </p:txBody>
      </p:sp>
    </p:spTree>
    <p:extLst>
      <p:ext uri="{BB962C8B-B14F-4D97-AF65-F5344CB8AC3E}">
        <p14:creationId xmlns:p14="http://schemas.microsoft.com/office/powerpoint/2010/main" xmlns="" val="35766988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t>Mandate – Registers of Contractors </a:t>
            </a:r>
            <a:r>
              <a:rPr lang="en-US" b="1" dirty="0" err="1" smtClean="0"/>
              <a:t>cont</a:t>
            </a:r>
            <a:r>
              <a:rPr lang="en-US" b="1" dirty="0" smtClean="0"/>
              <a:t>…</a:t>
            </a:r>
          </a:p>
        </p:txBody>
      </p:sp>
      <p:sp>
        <p:nvSpPr>
          <p:cNvPr id="5123" name="Rectangle 4"/>
          <p:cNvSpPr>
            <a:spLocks noGrp="1" noChangeArrowheads="1"/>
          </p:cNvSpPr>
          <p:nvPr>
            <p:ph type="body" sz="half" idx="1"/>
          </p:nvPr>
        </p:nvSpPr>
        <p:spPr>
          <a:xfrm>
            <a:off x="461320" y="1534607"/>
            <a:ext cx="8316912" cy="4464050"/>
          </a:xfrm>
        </p:spPr>
        <p:txBody>
          <a:bodyPr>
            <a:normAutofit fontScale="92500" lnSpcReduction="10000"/>
          </a:bodyPr>
          <a:lstStyle/>
          <a:p>
            <a:pPr algn="just">
              <a:lnSpc>
                <a:spcPct val="90000"/>
              </a:lnSpc>
              <a:buFont typeface="+mj-lt"/>
              <a:buAutoNum type="arabicParenR" startAt="4"/>
            </a:pPr>
            <a:r>
              <a:rPr lang="en-US" sz="2400" b="0" dirty="0" smtClean="0"/>
              <a:t>Promote minimum standards and contractor </a:t>
            </a:r>
            <a:r>
              <a:rPr lang="en-US" sz="2400" b="0" dirty="0" smtClean="0">
                <a:solidFill>
                  <a:srgbClr val="990000"/>
                </a:solidFill>
              </a:rPr>
              <a:t>best practice</a:t>
            </a:r>
          </a:p>
          <a:p>
            <a:pPr lvl="1" algn="just">
              <a:lnSpc>
                <a:spcPct val="90000"/>
              </a:lnSpc>
              <a:buFont typeface="Arial" panose="020B0604020202020204" pitchFamily="34" charset="0"/>
              <a:buChar char="•"/>
            </a:pPr>
            <a:r>
              <a:rPr lang="en-US" sz="2000" b="0" dirty="0" smtClean="0"/>
              <a:t>Phase two of the Registers involves the implementation of the Best Practice Contractor Recognition Schem</a:t>
            </a:r>
            <a:r>
              <a:rPr lang="en-US" b="0" dirty="0" smtClean="0"/>
              <a:t>e. The performance of contractors will be tracked and reflected on the Register. </a:t>
            </a:r>
          </a:p>
          <a:p>
            <a:pPr lvl="1" algn="just">
              <a:lnSpc>
                <a:spcPct val="90000"/>
              </a:lnSpc>
            </a:pPr>
            <a:endParaRPr lang="en-US" sz="1000" b="0" dirty="0" smtClean="0"/>
          </a:p>
          <a:p>
            <a:pPr algn="just">
              <a:lnSpc>
                <a:spcPct val="90000"/>
              </a:lnSpc>
              <a:buAutoNum type="arabicParenR" startAt="4"/>
            </a:pPr>
            <a:r>
              <a:rPr lang="en-US" sz="2400" b="0" dirty="0" smtClean="0"/>
              <a:t>Enable access by the </a:t>
            </a:r>
            <a:r>
              <a:rPr lang="en-US" sz="2400" b="0" dirty="0" smtClean="0">
                <a:solidFill>
                  <a:srgbClr val="990000"/>
                </a:solidFill>
              </a:rPr>
              <a:t>private sector</a:t>
            </a:r>
          </a:p>
          <a:p>
            <a:pPr lvl="1" algn="just">
              <a:lnSpc>
                <a:spcPct val="90000"/>
              </a:lnSpc>
              <a:buFont typeface="Arial" panose="020B0604020202020204" pitchFamily="34" charset="0"/>
              <a:buChar char="•"/>
            </a:pPr>
            <a:r>
              <a:rPr lang="en-US" sz="2000" b="0" dirty="0" smtClean="0"/>
              <a:t>The Register is available to the general public. Private sector clients may apply the Register on construction projects. The link to contractor performance has an important bearing on the private sector application of the Register.</a:t>
            </a:r>
          </a:p>
          <a:p>
            <a:pPr marL="457200" lvl="1" indent="0" algn="just">
              <a:lnSpc>
                <a:spcPct val="90000"/>
              </a:lnSpc>
              <a:buNone/>
            </a:pPr>
            <a:endParaRPr lang="en-US" sz="1000" b="0" dirty="0" smtClean="0"/>
          </a:p>
          <a:p>
            <a:pPr algn="just">
              <a:lnSpc>
                <a:spcPct val="90000"/>
              </a:lnSpc>
              <a:buAutoNum type="arabicParenR" startAt="4"/>
            </a:pPr>
            <a:r>
              <a:rPr lang="en-US" sz="2400" b="0" dirty="0" smtClean="0"/>
              <a:t>Provide </a:t>
            </a:r>
            <a:r>
              <a:rPr lang="en-US" sz="2400" b="0" dirty="0" smtClean="0">
                <a:solidFill>
                  <a:srgbClr val="990000"/>
                </a:solidFill>
              </a:rPr>
              <a:t>information</a:t>
            </a:r>
            <a:r>
              <a:rPr lang="en-US" sz="2400" b="0" dirty="0" smtClean="0"/>
              <a:t> on the size, distribution, nature and development of contractors</a:t>
            </a:r>
          </a:p>
          <a:p>
            <a:pPr lvl="1" algn="just">
              <a:lnSpc>
                <a:spcPct val="90000"/>
              </a:lnSpc>
              <a:buFont typeface="Arial" panose="020B0604020202020204" pitchFamily="34" charset="0"/>
              <a:buChar char="•"/>
            </a:pPr>
            <a:r>
              <a:rPr lang="en-US" b="0" dirty="0" err="1" smtClean="0"/>
              <a:t>cidb</a:t>
            </a:r>
            <a:r>
              <a:rPr lang="en-US" b="0" dirty="0" smtClean="0"/>
              <a:t> </a:t>
            </a:r>
            <a:r>
              <a:rPr lang="en-US" b="0" dirty="0"/>
              <a:t>tracks the </a:t>
            </a:r>
            <a:r>
              <a:rPr lang="en-US" b="0" dirty="0" smtClean="0"/>
              <a:t>growth of contractors in terms of upgrading (vertical growth). A focus area for the </a:t>
            </a:r>
            <a:r>
              <a:rPr lang="en-US" b="0" dirty="0" err="1" smtClean="0"/>
              <a:t>cidb</a:t>
            </a:r>
            <a:r>
              <a:rPr lang="en-US" b="0" dirty="0" smtClean="0"/>
              <a:t> would be to track the horizontal growth of contractors i.e. through registrations across the specialist classes of work)</a:t>
            </a:r>
            <a:endParaRPr lang="en-US" sz="2000" b="0" dirty="0" smtClean="0"/>
          </a:p>
        </p:txBody>
      </p:sp>
    </p:spTree>
    <p:extLst>
      <p:ext uri="{BB962C8B-B14F-4D97-AF65-F5344CB8AC3E}">
        <p14:creationId xmlns:p14="http://schemas.microsoft.com/office/powerpoint/2010/main" xmlns="" val="9634074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36" y="228064"/>
            <a:ext cx="8487952" cy="99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The </a:t>
            </a:r>
            <a:endParaRPr lang="en-US" sz="3200" dirty="0" smtClean="0"/>
          </a:p>
          <a:p>
            <a:r>
              <a:rPr lang="en-US" sz="3200" b="1" dirty="0" smtClean="0">
                <a:solidFill>
                  <a:srgbClr val="B60305"/>
                </a:solidFill>
                <a:latin typeface="Arial"/>
                <a:ea typeface="+mj-ea"/>
                <a:cs typeface="Arial"/>
              </a:rPr>
              <a:t>Statistics of Black Ownership </a:t>
            </a:r>
            <a:r>
              <a:rPr lang="en-US" sz="3200" dirty="0" smtClean="0"/>
              <a:t>1 </a:t>
            </a:r>
            <a:r>
              <a:rPr lang="en-US" sz="3200" dirty="0"/>
              <a:t>– 9) </a:t>
            </a:r>
          </a:p>
          <a:p>
            <a:endParaRPr lang="en-US" sz="3200" dirty="0"/>
          </a:p>
        </p:txBody>
      </p:sp>
      <p:pic>
        <p:nvPicPr>
          <p:cNvPr id="5" name="Picture 4"/>
          <p:cNvPicPr>
            <a:picLocks noChangeAspect="1"/>
          </p:cNvPicPr>
          <p:nvPr/>
        </p:nvPicPr>
        <p:blipFill>
          <a:blip r:embed="rId2" cstate="print"/>
          <a:stretch>
            <a:fillRect/>
          </a:stretch>
        </p:blipFill>
        <p:spPr>
          <a:xfrm>
            <a:off x="119660" y="1638666"/>
            <a:ext cx="8892687" cy="2803796"/>
          </a:xfrm>
          <a:prstGeom prst="rect">
            <a:avLst/>
          </a:prstGeom>
        </p:spPr>
      </p:pic>
      <p:sp>
        <p:nvSpPr>
          <p:cNvPr id="6" name="Rectangle 1"/>
          <p:cNvSpPr>
            <a:spLocks noChangeArrowheads="1"/>
          </p:cNvSpPr>
          <p:nvPr/>
        </p:nvSpPr>
        <p:spPr bwMode="auto">
          <a:xfrm>
            <a:off x="228536" y="5709893"/>
            <a:ext cx="8811689" cy="784830"/>
          </a:xfrm>
          <a:prstGeom prst="rect">
            <a:avLst/>
          </a:prstGeom>
          <a:solidFill>
            <a:schemeClr val="accent1">
              <a:lumMod val="20000"/>
              <a:lumOff val="80000"/>
            </a:schemeClr>
          </a:solidFill>
          <a:ln>
            <a:noFill/>
          </a:ln>
          <a:effectLst/>
          <a:extLst/>
        </p:spPr>
        <p:txBody>
          <a:bodyPr vert="horz" wrap="square" lIns="91440" tIns="45720" rIns="91440" bIns="45720" numCol="1" anchor="ctr" anchorCtr="0" compatLnSpc="1">
            <a:prstTxWarp prst="textNoShape">
              <a:avLst/>
            </a:prstTxWarp>
            <a:spAutoFit/>
          </a:bodyPr>
          <a:lstStyle/>
          <a:p>
            <a:pPr eaLnBrk="0" hangingPunct="0"/>
            <a:r>
              <a:rPr lang="en-GB" altLang="en-US" sz="900" dirty="0">
                <a:ea typeface="MS Mincho" panose="02020609040205080304" pitchFamily="49" charset="-128"/>
              </a:rPr>
              <a:t>CE – Civil Engineering; EB – Electrical Installation: Buildings; EP – Electrical Infrastructure;  GB – General Building;  ME – Mechanical Works; SW – Other Specialist classes</a:t>
            </a:r>
            <a:r>
              <a:rPr lang="en-GB" altLang="en-US" sz="900" dirty="0" smtClean="0">
                <a:ea typeface="MS Mincho" panose="02020609040205080304" pitchFamily="49" charset="-128"/>
              </a:rPr>
              <a:t>. </a:t>
            </a:r>
            <a:r>
              <a:rPr lang="en-US" sz="900" dirty="0" smtClean="0">
                <a:ea typeface="MS Mincho" panose="02020609040205080304" pitchFamily="49" charset="-128"/>
              </a:rPr>
              <a:t>Black </a:t>
            </a:r>
            <a:r>
              <a:rPr lang="en-US" sz="900" dirty="0">
                <a:ea typeface="MS Mincho" panose="02020609040205080304" pitchFamily="49" charset="-128"/>
              </a:rPr>
              <a:t>Ownership is defined here as 50</a:t>
            </a:r>
            <a:r>
              <a:rPr lang="en-US" sz="900" dirty="0" smtClean="0">
                <a:ea typeface="MS Mincho" panose="02020609040205080304" pitchFamily="49" charset="-128"/>
              </a:rPr>
              <a:t>%+ black owned. </a:t>
            </a:r>
            <a:r>
              <a:rPr lang="en-US" sz="900" dirty="0">
                <a:ea typeface="MS Mincho" panose="02020609040205080304" pitchFamily="49" charset="-128"/>
              </a:rPr>
              <a:t>Black </a:t>
            </a:r>
            <a:r>
              <a:rPr lang="en-US" sz="900" dirty="0" smtClean="0">
                <a:ea typeface="MS Mincho" panose="02020609040205080304" pitchFamily="49" charset="-128"/>
              </a:rPr>
              <a:t>people defined in terms of the </a:t>
            </a:r>
            <a:r>
              <a:rPr lang="en-US" sz="900" dirty="0">
                <a:ea typeface="MS Mincho" panose="02020609040205080304" pitchFamily="49" charset="-128"/>
              </a:rPr>
              <a:t>Broad-Based Black Economic Empowerment Amendment Act, </a:t>
            </a:r>
            <a:r>
              <a:rPr lang="en-US" sz="900" dirty="0" smtClean="0">
                <a:ea typeface="MS Mincho" panose="02020609040205080304" pitchFamily="49" charset="-128"/>
              </a:rPr>
              <a:t>2013</a:t>
            </a:r>
          </a:p>
          <a:p>
            <a:pPr lvl="0" eaLnBrk="0" hangingPunct="0"/>
            <a:endParaRPr lang="en-US" sz="900" b="1" u="sng" dirty="0" smtClean="0">
              <a:ea typeface="MS Mincho" panose="02020609040205080304" pitchFamily="49" charset="-128"/>
            </a:endParaRPr>
          </a:p>
          <a:p>
            <a:pPr marL="285750" indent="-285750">
              <a:buFont typeface="Arial" panose="020B0604020202020204" pitchFamily="34" charset="0"/>
              <a:buChar char="•"/>
            </a:pPr>
            <a:r>
              <a:rPr lang="en-US" sz="900" dirty="0" smtClean="0"/>
              <a:t>Inadequate black ownership Grades 5 to 9 which is more acute in the specialist classes of work. In terms of the demographics of South Africa black people make up 92% of the population.</a:t>
            </a:r>
          </a:p>
        </p:txBody>
      </p:sp>
    </p:spTree>
    <p:extLst>
      <p:ext uri="{BB962C8B-B14F-4D97-AF65-F5344CB8AC3E}">
        <p14:creationId xmlns:p14="http://schemas.microsoft.com/office/powerpoint/2010/main" xmlns="" val="7620950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878"/>
            <a:ext cx="8229600" cy="1033153"/>
          </a:xfrm>
        </p:spPr>
        <p:txBody>
          <a:bodyPr/>
          <a:lstStyle/>
          <a:p>
            <a:r>
              <a:rPr lang="en-US" dirty="0" smtClean="0"/>
              <a:t>Statistics of Women Ownership</a:t>
            </a:r>
            <a:endParaRPr lang="en-ZA" dirty="0"/>
          </a:p>
        </p:txBody>
      </p:sp>
      <p:sp>
        <p:nvSpPr>
          <p:cNvPr id="9" name="Rectangle 1"/>
          <p:cNvSpPr>
            <a:spLocks noChangeArrowheads="1"/>
          </p:cNvSpPr>
          <p:nvPr/>
        </p:nvSpPr>
        <p:spPr bwMode="auto">
          <a:xfrm>
            <a:off x="194348" y="5675848"/>
            <a:ext cx="8492452" cy="646331"/>
          </a:xfrm>
          <a:prstGeom prst="rect">
            <a:avLst/>
          </a:prstGeom>
          <a:solidFill>
            <a:schemeClr val="accent1">
              <a:lumMod val="20000"/>
              <a:lumOff val="8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i="0" strike="noStrike" cap="none" normalizeH="0" baseline="0" dirty="0" smtClean="0">
                <a:ln>
                  <a:noFill/>
                </a:ln>
                <a:effectLst/>
                <a:ea typeface="MS Mincho" panose="02020609040205080304" pitchFamily="49" charset="-128"/>
              </a:rPr>
              <a:t>CE – Civil Engineering; EB – Electrical Installation: Buildings; EP – Electrical Infrastructure;  GB – General Building;  ME – Mechanical Works; SW – Other Specialist classes.  Women</a:t>
            </a:r>
            <a:r>
              <a:rPr kumimoji="0" lang="en-GB" altLang="en-US" sz="900" i="0" strike="noStrike" cap="none" normalizeH="0" dirty="0" smtClean="0">
                <a:ln>
                  <a:noFill/>
                </a:ln>
                <a:effectLst/>
                <a:ea typeface="MS Mincho" panose="02020609040205080304" pitchFamily="49" charset="-128"/>
              </a:rPr>
              <a:t> owned </a:t>
            </a:r>
            <a:r>
              <a:rPr lang="en-GB" altLang="en-US" sz="900" dirty="0" smtClean="0">
                <a:ea typeface="MS Mincho" panose="02020609040205080304" pitchFamily="49" charset="-128"/>
              </a:rPr>
              <a:t>defined </a:t>
            </a:r>
            <a:r>
              <a:rPr lang="en-GB" altLang="en-US" sz="900" dirty="0">
                <a:ea typeface="MS Mincho" panose="02020609040205080304" pitchFamily="49" charset="-128"/>
              </a:rPr>
              <a:t>as </a:t>
            </a:r>
            <a:r>
              <a:rPr lang="en-US" sz="900" dirty="0">
                <a:ea typeface="MS Mincho" panose="02020609040205080304" pitchFamily="49" charset="-128"/>
              </a:rPr>
              <a:t>50%+ women owned</a:t>
            </a:r>
            <a:r>
              <a:rPr lang="en-US" sz="900" dirty="0" smtClean="0">
                <a:ea typeface="MS Mincho" panose="02020609040205080304" pitchFamily="49" charset="-128"/>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900" b="1" u="sng" dirty="0" smtClean="0">
              <a:ea typeface="MS Mincho" panose="02020609040205080304" pitchFamily="49" charset="-128"/>
            </a:endParaRPr>
          </a:p>
          <a:p>
            <a:pPr marL="285750" indent="-285750">
              <a:buFont typeface="Arial" panose="020B0604020202020204" pitchFamily="34" charset="0"/>
              <a:buChar char="•"/>
            </a:pPr>
            <a:r>
              <a:rPr lang="en-US" sz="900" dirty="0" smtClean="0"/>
              <a:t>Low concentration of women contractors across all grades. More acute in the specialist class of work</a:t>
            </a:r>
            <a:endParaRPr lang="en-GB" altLang="en-US" sz="900" b="1" u="sng" dirty="0">
              <a:ea typeface="MS Mincho" panose="02020609040205080304" pitchFamily="49" charset="-128"/>
            </a:endParaRPr>
          </a:p>
        </p:txBody>
      </p:sp>
      <p:pic>
        <p:nvPicPr>
          <p:cNvPr id="2" name="Picture 1"/>
          <p:cNvPicPr>
            <a:picLocks noChangeAspect="1"/>
          </p:cNvPicPr>
          <p:nvPr/>
        </p:nvPicPr>
        <p:blipFill>
          <a:blip r:embed="rId2" cstate="print"/>
          <a:stretch>
            <a:fillRect/>
          </a:stretch>
        </p:blipFill>
        <p:spPr>
          <a:xfrm>
            <a:off x="359947" y="1320335"/>
            <a:ext cx="8326853" cy="3502664"/>
          </a:xfrm>
          <a:prstGeom prst="rect">
            <a:avLst/>
          </a:prstGeom>
        </p:spPr>
      </p:pic>
    </p:spTree>
    <p:extLst>
      <p:ext uri="{BB962C8B-B14F-4D97-AF65-F5344CB8AC3E}">
        <p14:creationId xmlns:p14="http://schemas.microsoft.com/office/powerpoint/2010/main" xmlns="" val="197100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07" y="4994085"/>
            <a:ext cx="6812924" cy="1599895"/>
          </a:xfrm>
        </p:spPr>
        <p:txBody>
          <a:bodyPr/>
          <a:lstStyle/>
          <a:p>
            <a:pPr algn="l"/>
            <a:r>
              <a:rPr lang="en-US" dirty="0" smtClean="0"/>
              <a:t>Strategy </a:t>
            </a:r>
            <a:r>
              <a:rPr lang="en-US" dirty="0"/>
              <a:t>to upgrade and ensure access to lower - grade contractors especially those in rural </a:t>
            </a:r>
            <a:r>
              <a:rPr lang="en-US" dirty="0" smtClean="0"/>
              <a:t>areas </a:t>
            </a:r>
            <a:r>
              <a:rPr lang="en-US" dirty="0"/>
              <a:t/>
            </a:r>
            <a:br>
              <a:rPr lang="en-US" dirty="0"/>
            </a:br>
            <a:r>
              <a:rPr lang="en-US" dirty="0"/>
              <a:t/>
            </a:r>
            <a:br>
              <a:rPr lang="en-US" dirty="0"/>
            </a:br>
            <a:endParaRPr lang="en-ZA" dirty="0"/>
          </a:p>
        </p:txBody>
      </p:sp>
    </p:spTree>
    <p:extLst>
      <p:ext uri="{BB962C8B-B14F-4D97-AF65-F5344CB8AC3E}">
        <p14:creationId xmlns:p14="http://schemas.microsoft.com/office/powerpoint/2010/main" xmlns="" val="3855114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5393"/>
          </a:xfrm>
        </p:spPr>
        <p:txBody>
          <a:bodyPr/>
          <a:lstStyle/>
          <a:p>
            <a:r>
              <a:rPr lang="en-US" b="1" dirty="0" smtClean="0"/>
              <a:t>Developmental Approach Strategy </a:t>
            </a:r>
          </a:p>
        </p:txBody>
      </p:sp>
      <p:sp>
        <p:nvSpPr>
          <p:cNvPr id="5123" name="Rectangle 4"/>
          <p:cNvSpPr>
            <a:spLocks noGrp="1" noChangeArrowheads="1"/>
          </p:cNvSpPr>
          <p:nvPr>
            <p:ph type="body" sz="half" idx="1"/>
          </p:nvPr>
        </p:nvSpPr>
        <p:spPr>
          <a:xfrm>
            <a:off x="461320" y="1140031"/>
            <a:ext cx="8316912" cy="4631377"/>
          </a:xfrm>
        </p:spPr>
        <p:txBody>
          <a:bodyPr>
            <a:normAutofit fontScale="92500" lnSpcReduction="10000"/>
          </a:bodyPr>
          <a:lstStyle/>
          <a:p>
            <a:pPr marL="0" indent="0" algn="just">
              <a:lnSpc>
                <a:spcPct val="90000"/>
              </a:lnSpc>
              <a:buNone/>
            </a:pPr>
            <a:r>
              <a:rPr lang="en-US" sz="2000" b="0" dirty="0" smtClean="0"/>
              <a:t>The </a:t>
            </a:r>
            <a:r>
              <a:rPr lang="en-US" sz="2000" b="0" dirty="0" err="1" smtClean="0"/>
              <a:t>cidb</a:t>
            </a:r>
            <a:r>
              <a:rPr lang="en-US" sz="2000" b="0" dirty="0" smtClean="0"/>
              <a:t> performs its administrative </a:t>
            </a:r>
            <a:r>
              <a:rPr lang="en-US" sz="2000" b="0" dirty="0"/>
              <a:t>function to develop all contractors registered on the Register as </a:t>
            </a:r>
            <a:r>
              <a:rPr lang="en-US" sz="2000" b="0" dirty="0" smtClean="0"/>
              <a:t>mandated by the CIDB Act.</a:t>
            </a:r>
          </a:p>
          <a:p>
            <a:pPr marL="0" indent="0" algn="just">
              <a:lnSpc>
                <a:spcPct val="90000"/>
              </a:lnSpc>
              <a:buNone/>
            </a:pPr>
            <a:endParaRPr lang="en-US" sz="1000" b="0" dirty="0"/>
          </a:p>
          <a:p>
            <a:pPr marL="0" indent="0" algn="just">
              <a:lnSpc>
                <a:spcPct val="90000"/>
              </a:lnSpc>
              <a:buNone/>
            </a:pPr>
            <a:r>
              <a:rPr lang="en-US" sz="2000" b="0" dirty="0" smtClean="0"/>
              <a:t>The </a:t>
            </a:r>
            <a:r>
              <a:rPr lang="en-US" sz="2000" b="0" dirty="0" err="1" smtClean="0"/>
              <a:t>cidb</a:t>
            </a:r>
            <a:r>
              <a:rPr lang="en-US" sz="2000" b="0" dirty="0" smtClean="0"/>
              <a:t> has endorsed and agreed on a developmental approach strategy that focuses on increasing the representative of contractors in all categories and grades by:</a:t>
            </a:r>
            <a:endParaRPr lang="en-US" sz="2000" b="0" dirty="0"/>
          </a:p>
          <a:p>
            <a:pPr marL="342900" indent="-342900" algn="just">
              <a:lnSpc>
                <a:spcPct val="90000"/>
              </a:lnSpc>
              <a:buFont typeface="Arial" panose="020B0604020202020204" pitchFamily="34" charset="0"/>
              <a:buChar char="•"/>
            </a:pPr>
            <a:r>
              <a:rPr lang="en-US" sz="2000" b="0" dirty="0" smtClean="0"/>
              <a:t>Developing a business plan towards establishing the business advisory services, to be implemented in 2019/20 financial year;</a:t>
            </a:r>
          </a:p>
          <a:p>
            <a:pPr marL="342900" indent="-342900" algn="just">
              <a:lnSpc>
                <a:spcPct val="90000"/>
              </a:lnSpc>
              <a:buFont typeface="Arial" panose="020B0604020202020204" pitchFamily="34" charset="0"/>
              <a:buChar char="•"/>
            </a:pPr>
            <a:r>
              <a:rPr lang="en-US" sz="2000" b="0" dirty="0" smtClean="0"/>
              <a:t>Providing development support through mentoring support, construction management systems, training and other interventions;</a:t>
            </a:r>
          </a:p>
          <a:p>
            <a:pPr marL="342900" indent="-342900" algn="just">
              <a:lnSpc>
                <a:spcPct val="90000"/>
              </a:lnSpc>
              <a:buFont typeface="Arial" panose="020B0604020202020204" pitchFamily="34" charset="0"/>
              <a:buChar char="•"/>
            </a:pPr>
            <a:r>
              <a:rPr lang="en-US" sz="2000" b="0" dirty="0" smtClean="0"/>
              <a:t>Facilitating access to finance with mainstream banks and other financiers;</a:t>
            </a:r>
          </a:p>
          <a:p>
            <a:pPr marL="342900" indent="-342900" algn="just">
              <a:lnSpc>
                <a:spcPct val="90000"/>
              </a:lnSpc>
              <a:buFont typeface="Arial" panose="020B0604020202020204" pitchFamily="34" charset="0"/>
              <a:buChar char="•"/>
            </a:pPr>
            <a:r>
              <a:rPr lang="en-US" sz="2000" b="0" dirty="0" smtClean="0"/>
              <a:t>Accrediting the implementation of the Contractor Development </a:t>
            </a:r>
            <a:r>
              <a:rPr lang="en-US" sz="2000" b="0" dirty="0" err="1" smtClean="0"/>
              <a:t>Programme</a:t>
            </a:r>
            <a:r>
              <a:rPr lang="en-US" sz="2000" b="0" dirty="0" smtClean="0"/>
              <a:t>; and</a:t>
            </a:r>
          </a:p>
          <a:p>
            <a:pPr marL="342900" indent="-342900" algn="just">
              <a:lnSpc>
                <a:spcPct val="90000"/>
              </a:lnSpc>
              <a:buFont typeface="Arial" panose="020B0604020202020204" pitchFamily="34" charset="0"/>
              <a:buChar char="•"/>
            </a:pPr>
            <a:r>
              <a:rPr lang="en-US" sz="2000" b="0" dirty="0" smtClean="0"/>
              <a:t>Monitoring the performance of the contractors.</a:t>
            </a:r>
          </a:p>
          <a:p>
            <a:pPr marL="0" indent="0" algn="just">
              <a:lnSpc>
                <a:spcPct val="90000"/>
              </a:lnSpc>
              <a:buNone/>
            </a:pPr>
            <a:endParaRPr lang="en-US" sz="2000" b="0" dirty="0" smtClean="0"/>
          </a:p>
          <a:p>
            <a:pPr marL="0" indent="0" algn="just">
              <a:lnSpc>
                <a:spcPct val="90000"/>
              </a:lnSpc>
              <a:buNone/>
            </a:pPr>
            <a:r>
              <a:rPr lang="en-US" sz="2000" b="0" dirty="0" smtClean="0"/>
              <a:t>The infrastructure client to account for rural investment and the budget spent in rural areas.</a:t>
            </a:r>
          </a:p>
        </p:txBody>
      </p:sp>
    </p:spTree>
    <p:extLst>
      <p:ext uri="{BB962C8B-B14F-4D97-AF65-F5344CB8AC3E}">
        <p14:creationId xmlns:p14="http://schemas.microsoft.com/office/powerpoint/2010/main" xmlns="" val="15995733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82658</TotalTime>
  <Words>2476</Words>
  <Application>Microsoft Office PowerPoint</Application>
  <PresentationFormat>On-screen Show (4:3)</PresentationFormat>
  <Paragraphs>532</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Powerpoint template</vt:lpstr>
      <vt:lpstr>Briefing to Parliamentary Portfolio  Committee on Public Works   22 November 2017  </vt:lpstr>
      <vt:lpstr>Slide 2</vt:lpstr>
      <vt:lpstr>The national contractors grading register (from grades 1 – 9)  </vt:lpstr>
      <vt:lpstr>Mandate – Registers of Contractors</vt:lpstr>
      <vt:lpstr>Mandate – Registers of Contractors cont…</vt:lpstr>
      <vt:lpstr>Slide 6</vt:lpstr>
      <vt:lpstr>Statistics of Women Ownership</vt:lpstr>
      <vt:lpstr>Strategy to upgrade and ensure access to lower - grade contractors especially those in rural areas   </vt:lpstr>
      <vt:lpstr>Developmental Approach Strategy </vt:lpstr>
      <vt:lpstr>Proposed Tender Value Limit (TVL) Adjustments (Rounded for easy application of the RoC)</vt:lpstr>
      <vt:lpstr>Grading Methods and Criteria</vt:lpstr>
      <vt:lpstr>RoC: Tender Value Limits and Classes of Work</vt:lpstr>
      <vt:lpstr>Registration Criteria and Requirements</vt:lpstr>
      <vt:lpstr>Slide 14</vt:lpstr>
      <vt:lpstr>Registration Methods and Plans Ahead</vt:lpstr>
      <vt:lpstr>Registration Criteria Review</vt:lpstr>
      <vt:lpstr>Registration Criteria Review</vt:lpstr>
      <vt:lpstr>Registration Criteria Review cont…</vt:lpstr>
      <vt:lpstr>Breakdown of lower grade contractors (grades 1 – 4) in construction projects of each municipality in the country </vt:lpstr>
      <vt:lpstr>Register of Projects</vt:lpstr>
      <vt:lpstr>cidb Register of Projects; Tender Notices (2016Q2)</vt:lpstr>
      <vt:lpstr>cidb Register of Projects; Tender Awards (in terms of Tender Notices) (2017Q2)</vt:lpstr>
      <vt:lpstr>Contract Awards by Grade; % (2016Q3 to 2017Q2) (limited data) </vt:lpstr>
      <vt:lpstr>Contract Awards by Grade; % Number (2016Q3 to 2017Q2) (limited data)</vt:lpstr>
      <vt:lpstr>Contract Awards by Grade; Number (2016Q3 to 2017Q2) (limited data)</vt:lpstr>
      <vt:lpstr>Contract Awards; Public and Private (2016)</vt:lpstr>
      <vt:lpstr>Contract Awards; Public and Private (2016)</vt:lpstr>
      <vt:lpstr>Reasons and remedial actions for the reported 140 000 job losses within the 1st and 3rd quarter of 2017 in the construction industry   </vt:lpstr>
      <vt:lpstr>cidb Construction Monitor</vt:lpstr>
      <vt:lpstr>Employment in the Construction Industry</vt:lpstr>
      <vt:lpstr>Growth by Sector in 2017Q2 - Annualised</vt:lpstr>
      <vt:lpstr>State of the Construction Industry</vt:lpstr>
      <vt:lpstr>State of the Construction Industry</vt:lpstr>
      <vt:lpstr>A Key Contributor -  Underspending (but not new)</vt:lpstr>
      <vt:lpstr>Infrastructure Spend</vt:lpstr>
      <vt:lpstr>Remedial Actions</vt:lpstr>
      <vt:lpstr>Remedial Actions cont…</vt:lpstr>
      <vt:lpstr>Thank you  cidb 2 Dr Lategan Road SABS Campus Groenkloof www.cidb.org.za 012 482 7200    </vt:lpstr>
    </vt:vector>
  </TitlesOfParts>
  <Company>cidb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cidb Strat Sept 2017</dc:title>
  <dc:creator>Rodney Milford</dc:creator>
  <cp:lastModifiedBy>PUMZA</cp:lastModifiedBy>
  <cp:revision>1810</cp:revision>
  <cp:lastPrinted>2015-06-30T06:22:48Z</cp:lastPrinted>
  <dcterms:created xsi:type="dcterms:W3CDTF">2004-10-04T11:33:29Z</dcterms:created>
  <dcterms:modified xsi:type="dcterms:W3CDTF">2017-11-23T12:01:46Z</dcterms:modified>
</cp:coreProperties>
</file>