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434" r:id="rId2"/>
    <p:sldId id="396" r:id="rId3"/>
    <p:sldId id="569" r:id="rId4"/>
    <p:sldId id="397" r:id="rId5"/>
    <p:sldId id="571" r:id="rId6"/>
    <p:sldId id="600" r:id="rId7"/>
    <p:sldId id="572" r:id="rId8"/>
    <p:sldId id="573" r:id="rId9"/>
    <p:sldId id="574" r:id="rId10"/>
    <p:sldId id="520" r:id="rId11"/>
    <p:sldId id="578" r:id="rId12"/>
    <p:sldId id="579" r:id="rId13"/>
    <p:sldId id="580" r:id="rId14"/>
    <p:sldId id="474" r:id="rId15"/>
    <p:sldId id="476" r:id="rId16"/>
    <p:sldId id="482" r:id="rId17"/>
    <p:sldId id="483" r:id="rId18"/>
    <p:sldId id="484" r:id="rId19"/>
    <p:sldId id="552" r:id="rId20"/>
    <p:sldId id="513" r:id="rId21"/>
    <p:sldId id="514" r:id="rId22"/>
    <p:sldId id="553" r:id="rId23"/>
    <p:sldId id="516" r:id="rId24"/>
    <p:sldId id="565" r:id="rId25"/>
    <p:sldId id="554" r:id="rId26"/>
    <p:sldId id="595" r:id="rId27"/>
    <p:sldId id="596" r:id="rId28"/>
    <p:sldId id="594" r:id="rId29"/>
    <p:sldId id="587" r:id="rId30"/>
    <p:sldId id="543" r:id="rId31"/>
    <p:sldId id="567" r:id="rId32"/>
    <p:sldId id="582" r:id="rId33"/>
    <p:sldId id="542" r:id="rId34"/>
    <p:sldId id="597" r:id="rId35"/>
    <p:sldId id="598" r:id="rId36"/>
    <p:sldId id="599" r:id="rId37"/>
    <p:sldId id="583" r:id="rId38"/>
    <p:sldId id="585" r:id="rId39"/>
    <p:sldId id="605" r:id="rId40"/>
    <p:sldId id="602" r:id="rId41"/>
    <p:sldId id="603" r:id="rId42"/>
    <p:sldId id="604" r:id="rId43"/>
    <p:sldId id="545" r:id="rId44"/>
    <p:sldId id="601" r:id="rId45"/>
    <p:sldId id="559" r:id="rId46"/>
    <p:sldId id="560" r:id="rId47"/>
    <p:sldId id="561" r:id="rId48"/>
    <p:sldId id="436" r:id="rId49"/>
    <p:sldId id="588" r:id="rId50"/>
    <p:sldId id="589" r:id="rId51"/>
    <p:sldId id="432"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0409" autoAdjust="0"/>
  </p:normalViewPr>
  <p:slideViewPr>
    <p:cSldViewPr>
      <p:cViewPr varScale="1">
        <p:scale>
          <a:sx n="105" d="100"/>
          <a:sy n="105" d="100"/>
        </p:scale>
        <p:origin x="-1794" y="-84"/>
      </p:cViewPr>
      <p:guideLst>
        <p:guide orient="horz" pos="2160"/>
        <p:guide pos="2880"/>
      </p:guideLst>
    </p:cSldViewPr>
  </p:slideViewPr>
  <p:outlineViewPr>
    <p:cViewPr>
      <p:scale>
        <a:sx n="33" d="100"/>
        <a:sy n="33" d="100"/>
      </p:scale>
      <p:origin x="0" y="288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1" d="100"/>
          <a:sy n="51" d="100"/>
        </p:scale>
        <p:origin x="-2994"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mkhize\Documents\DATA\WSP\CHIETA%202016%20DATA\CHIETA%20SSP%20Update\SSP%20Update%20Chapter%201%20with%202016%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mkhize\Documents\DATA\WSP\CHIETA%202016%20DATA\CHIETA%20SSP%20Update\SSP%20Update%20Chapter%201%20with%202016%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omkhize\Documents\DATA\WSP\CHIETA%202016%20DATA\CHIETA%20SSP%20Update\SSP%20Update%20Chapter%201%20with%202016%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mkhize\Documents\DATA\WSP\CHIETA%202016%20DATA\CHIETA%20SSP%20Update\SSP%20Update%20Chapter%201%20with%202016%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5"/>
  <c:chart>
    <c:autoTitleDeleted val="1"/>
    <c:view3D>
      <c:rAngAx val="1"/>
    </c:view3D>
    <c:plotArea>
      <c:layout>
        <c:manualLayout>
          <c:layoutTarget val="inner"/>
          <c:xMode val="edge"/>
          <c:yMode val="edge"/>
          <c:x val="0.11011094099348694"/>
          <c:y val="3.7264534084997539E-2"/>
          <c:w val="0.8636544911052787"/>
          <c:h val="0.83954918181629179"/>
        </c:manualLayout>
      </c:layout>
      <c:bar3DChart>
        <c:barDir val="col"/>
        <c:grouping val="clustered"/>
        <c:ser>
          <c:idx val="0"/>
          <c:order val="0"/>
          <c:tx>
            <c:strRef>
              <c:f>'Figure 2-1 Data'!$B$2</c:f>
              <c:strCache>
                <c:ptCount val="1"/>
                <c:pt idx="0">
                  <c:v>N</c:v>
                </c:pt>
              </c:strCache>
            </c:strRef>
          </c:tx>
          <c:spPr>
            <a:solidFill>
              <a:srgbClr val="9900CC"/>
            </a:solidFill>
          </c:spPr>
          <c:cat>
            <c:strRef>
              <c:f>'Figure 2-1 Data'!$A$3:$A$7</c:f>
              <c:strCache>
                <c:ptCount val="5"/>
                <c:pt idx="0">
                  <c:v>2011/2012</c:v>
                </c:pt>
                <c:pt idx="1">
                  <c:v>2012/2013</c:v>
                </c:pt>
                <c:pt idx="2">
                  <c:v>2013/2014</c:v>
                </c:pt>
                <c:pt idx="3">
                  <c:v>2014/2015</c:v>
                </c:pt>
                <c:pt idx="4">
                  <c:v>2015/2016</c:v>
                </c:pt>
              </c:strCache>
            </c:strRef>
          </c:cat>
          <c:val>
            <c:numRef>
              <c:f>'Figure 2-1 Data'!$B$3:$B$7</c:f>
              <c:numCache>
                <c:formatCode>#,##0</c:formatCode>
                <c:ptCount val="5"/>
                <c:pt idx="0">
                  <c:v>1542</c:v>
                </c:pt>
                <c:pt idx="1">
                  <c:v>1785</c:v>
                </c:pt>
                <c:pt idx="2">
                  <c:v>1921</c:v>
                </c:pt>
                <c:pt idx="3">
                  <c:v>2010</c:v>
                </c:pt>
                <c:pt idx="4" formatCode="General">
                  <c:v>2180</c:v>
                </c:pt>
              </c:numCache>
            </c:numRef>
          </c:val>
          <c:extLst xmlns:c16r2="http://schemas.microsoft.com/office/drawing/2015/06/chart">
            <c:ext xmlns:c16="http://schemas.microsoft.com/office/drawing/2014/chart" uri="{C3380CC4-5D6E-409C-BE32-E72D297353CC}">
              <c16:uniqueId val="{00000000-2A8D-4863-930D-8AFE1FC3F308}"/>
            </c:ext>
          </c:extLst>
        </c:ser>
        <c:dLbls/>
        <c:shape val="box"/>
        <c:axId val="55361536"/>
        <c:axId val="55363072"/>
        <c:axId val="0"/>
      </c:bar3DChart>
      <c:catAx>
        <c:axId val="55361536"/>
        <c:scaling>
          <c:orientation val="minMax"/>
        </c:scaling>
        <c:axPos val="b"/>
        <c:numFmt formatCode="General" sourceLinked="0"/>
        <c:majorTickMark val="none"/>
        <c:tickLblPos val="nextTo"/>
        <c:crossAx val="55363072"/>
        <c:crosses val="autoZero"/>
        <c:auto val="1"/>
        <c:lblAlgn val="ctr"/>
        <c:lblOffset val="100"/>
      </c:catAx>
      <c:valAx>
        <c:axId val="55363072"/>
        <c:scaling>
          <c:orientation val="minMax"/>
        </c:scaling>
        <c:axPos val="l"/>
        <c:majorGridlines/>
        <c:title>
          <c:tx>
            <c:rich>
              <a:bodyPr/>
              <a:lstStyle/>
              <a:p>
                <a:pPr>
                  <a:defRPr/>
                </a:pPr>
                <a:r>
                  <a:rPr lang="en-ZA"/>
                  <a:t>Number of organisations</a:t>
                </a:r>
              </a:p>
              <a:p>
                <a:pPr>
                  <a:defRPr/>
                </a:pPr>
                <a:endParaRPr lang="en-ZA"/>
              </a:p>
            </c:rich>
          </c:tx>
          <c:layout>
            <c:manualLayout>
              <c:xMode val="edge"/>
              <c:yMode val="edge"/>
              <c:x val="0"/>
              <c:y val="0.15266559350472372"/>
            </c:manualLayout>
          </c:layout>
        </c:title>
        <c:numFmt formatCode="#,##0" sourceLinked="1"/>
        <c:majorTickMark val="none"/>
        <c:tickLblPos val="nextTo"/>
        <c:crossAx val="55361536"/>
        <c:crosses val="autoZero"/>
        <c:crossBetween val="between"/>
      </c:valAx>
      <c:dTable>
        <c:showHorzBorder val="1"/>
        <c:showVertBorder val="1"/>
        <c:showOutline val="1"/>
        <c:showKeys val="1"/>
      </c:dTable>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5"/>
  <c:chart>
    <c:autoTitleDeleted val="1"/>
    <c:view3D>
      <c:rAngAx val="1"/>
    </c:view3D>
    <c:plotArea>
      <c:layout/>
      <c:bar3DChart>
        <c:barDir val="col"/>
        <c:grouping val="clustered"/>
        <c:ser>
          <c:idx val="0"/>
          <c:order val="0"/>
          <c:tx>
            <c:strRef>
              <c:f>'Figure 3-1 Data'!$B$1</c:f>
              <c:strCache>
                <c:ptCount val="1"/>
                <c:pt idx="0">
                  <c:v>Number of employees</c:v>
                </c:pt>
              </c:strCache>
            </c:strRef>
          </c:tx>
          <c:spPr>
            <a:solidFill>
              <a:srgbClr val="9900CC"/>
            </a:solidFill>
          </c:spPr>
          <c:cat>
            <c:numRef>
              <c:f>'Figure 3-1 Data'!$A$2:$A$6</c:f>
              <c:numCache>
                <c:formatCode>General</c:formatCode>
                <c:ptCount val="5"/>
                <c:pt idx="0">
                  <c:v>2012</c:v>
                </c:pt>
                <c:pt idx="1">
                  <c:v>2013</c:v>
                </c:pt>
                <c:pt idx="2">
                  <c:v>2014</c:v>
                </c:pt>
                <c:pt idx="3">
                  <c:v>2015</c:v>
                </c:pt>
                <c:pt idx="4">
                  <c:v>2016</c:v>
                </c:pt>
              </c:numCache>
            </c:numRef>
          </c:cat>
          <c:val>
            <c:numRef>
              <c:f>'Figure 3-1 Data'!$B$2:$B$6</c:f>
              <c:numCache>
                <c:formatCode>#,##0</c:formatCode>
                <c:ptCount val="5"/>
                <c:pt idx="0">
                  <c:v>156078</c:v>
                </c:pt>
                <c:pt idx="1">
                  <c:v>156548</c:v>
                </c:pt>
                <c:pt idx="2">
                  <c:v>157992</c:v>
                </c:pt>
                <c:pt idx="3">
                  <c:v>160309.10899247546</c:v>
                </c:pt>
                <c:pt idx="4" formatCode="_-* #,##0_-;\-* #,##0_-;_-* &quot;-&quot;??_-;_-@_-">
                  <c:v>165781.72759968802</c:v>
                </c:pt>
              </c:numCache>
            </c:numRef>
          </c:val>
          <c:extLst xmlns:c16r2="http://schemas.microsoft.com/office/drawing/2015/06/chart">
            <c:ext xmlns:c16="http://schemas.microsoft.com/office/drawing/2014/chart" uri="{C3380CC4-5D6E-409C-BE32-E72D297353CC}">
              <c16:uniqueId val="{00000000-2744-4074-915C-4FDD3B905281}"/>
            </c:ext>
          </c:extLst>
        </c:ser>
        <c:dLbls/>
        <c:shape val="box"/>
        <c:axId val="27542272"/>
        <c:axId val="27543808"/>
        <c:axId val="0"/>
      </c:bar3DChart>
      <c:catAx>
        <c:axId val="27542272"/>
        <c:scaling>
          <c:orientation val="minMax"/>
        </c:scaling>
        <c:axPos val="b"/>
        <c:numFmt formatCode="General" sourceLinked="1"/>
        <c:majorTickMark val="none"/>
        <c:tickLblPos val="nextTo"/>
        <c:crossAx val="27543808"/>
        <c:crosses val="autoZero"/>
        <c:auto val="1"/>
        <c:lblAlgn val="ctr"/>
        <c:lblOffset val="100"/>
      </c:catAx>
      <c:valAx>
        <c:axId val="27543808"/>
        <c:scaling>
          <c:orientation val="minMax"/>
          <c:max val="160000"/>
          <c:min val="100000"/>
        </c:scaling>
        <c:axPos val="l"/>
        <c:majorGridlines/>
        <c:title>
          <c:tx>
            <c:rich>
              <a:bodyPr/>
              <a:lstStyle/>
              <a:p>
                <a:pPr>
                  <a:defRPr/>
                </a:pPr>
                <a:r>
                  <a:rPr lang="en-ZA"/>
                  <a:t>Number of employees</a:t>
                </a:r>
              </a:p>
            </c:rich>
          </c:tx>
        </c:title>
        <c:numFmt formatCode="#,##0" sourceLinked="1"/>
        <c:majorTickMark val="none"/>
        <c:tickLblPos val="nextTo"/>
        <c:crossAx val="27542272"/>
        <c:crosses val="autoZero"/>
        <c:crossBetween val="between"/>
      </c:valAx>
      <c:dTable>
        <c:showHorzBorder val="1"/>
        <c:showVertBorder val="1"/>
        <c:showOutline val="1"/>
        <c:showKeys val="1"/>
      </c:dTable>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stacked"/>
        <c:ser>
          <c:idx val="0"/>
          <c:order val="0"/>
          <c:tx>
            <c:strRef>
              <c:f>'Figure 3-6  Data'!$A$17</c:f>
              <c:strCache>
                <c:ptCount val="1"/>
                <c:pt idx="0">
                  <c:v>African</c:v>
                </c:pt>
              </c:strCache>
            </c:strRef>
          </c:tx>
          <c:cat>
            <c:numRef>
              <c:f>'Figure 3-6  Data'!$B$16:$F$16</c:f>
              <c:numCache>
                <c:formatCode>General</c:formatCode>
                <c:ptCount val="5"/>
                <c:pt idx="0">
                  <c:v>2012</c:v>
                </c:pt>
                <c:pt idx="1">
                  <c:v>2013</c:v>
                </c:pt>
                <c:pt idx="2">
                  <c:v>2014</c:v>
                </c:pt>
                <c:pt idx="3">
                  <c:v>2015</c:v>
                </c:pt>
                <c:pt idx="4">
                  <c:v>2016</c:v>
                </c:pt>
              </c:numCache>
            </c:numRef>
          </c:cat>
          <c:val>
            <c:numRef>
              <c:f>'Figure 3-6  Data'!$B$17:$F$17</c:f>
              <c:numCache>
                <c:formatCode>#,##0</c:formatCode>
                <c:ptCount val="5"/>
                <c:pt idx="0">
                  <c:v>53.262055902940098</c:v>
                </c:pt>
                <c:pt idx="1">
                  <c:v>53.99630519835884</c:v>
                </c:pt>
                <c:pt idx="2">
                  <c:v>54.262620104695877</c:v>
                </c:pt>
                <c:pt idx="3">
                  <c:v>55.770431431433096</c:v>
                </c:pt>
                <c:pt idx="4" formatCode="0">
                  <c:v>56.937203365718865</c:v>
                </c:pt>
              </c:numCache>
            </c:numRef>
          </c:val>
          <c:extLst xmlns:c16r2="http://schemas.microsoft.com/office/drawing/2015/06/chart">
            <c:ext xmlns:c16="http://schemas.microsoft.com/office/drawing/2014/chart" uri="{C3380CC4-5D6E-409C-BE32-E72D297353CC}">
              <c16:uniqueId val="{00000000-BA12-489A-B3CB-85AA772B70AC}"/>
            </c:ext>
          </c:extLst>
        </c:ser>
        <c:ser>
          <c:idx val="1"/>
          <c:order val="1"/>
          <c:tx>
            <c:strRef>
              <c:f>'Figure 3-6  Data'!$A$18</c:f>
              <c:strCache>
                <c:ptCount val="1"/>
                <c:pt idx="0">
                  <c:v>Coloured</c:v>
                </c:pt>
              </c:strCache>
            </c:strRef>
          </c:tx>
          <c:spPr>
            <a:solidFill>
              <a:srgbClr val="FFFF00"/>
            </a:solidFill>
          </c:spPr>
          <c:cat>
            <c:numRef>
              <c:f>'Figure 3-6  Data'!$B$16:$F$16</c:f>
              <c:numCache>
                <c:formatCode>General</c:formatCode>
                <c:ptCount val="5"/>
                <c:pt idx="0">
                  <c:v>2012</c:v>
                </c:pt>
                <c:pt idx="1">
                  <c:v>2013</c:v>
                </c:pt>
                <c:pt idx="2">
                  <c:v>2014</c:v>
                </c:pt>
                <c:pt idx="3">
                  <c:v>2015</c:v>
                </c:pt>
                <c:pt idx="4">
                  <c:v>2016</c:v>
                </c:pt>
              </c:numCache>
            </c:numRef>
          </c:cat>
          <c:val>
            <c:numRef>
              <c:f>'Figure 3-6  Data'!$B$18:$F$18</c:f>
              <c:numCache>
                <c:formatCode>#,##0</c:formatCode>
                <c:ptCount val="5"/>
                <c:pt idx="0">
                  <c:v>10.637341382780129</c:v>
                </c:pt>
                <c:pt idx="1">
                  <c:v>11.131801735666837</c:v>
                </c:pt>
                <c:pt idx="2">
                  <c:v>11.212399251524767</c:v>
                </c:pt>
                <c:pt idx="3">
                  <c:v>11.254458720800269</c:v>
                </c:pt>
                <c:pt idx="4" formatCode="0">
                  <c:v>11.002752759060806</c:v>
                </c:pt>
              </c:numCache>
            </c:numRef>
          </c:val>
          <c:extLst xmlns:c16r2="http://schemas.microsoft.com/office/drawing/2015/06/chart">
            <c:ext xmlns:c16="http://schemas.microsoft.com/office/drawing/2014/chart" uri="{C3380CC4-5D6E-409C-BE32-E72D297353CC}">
              <c16:uniqueId val="{00000001-BA12-489A-B3CB-85AA772B70AC}"/>
            </c:ext>
          </c:extLst>
        </c:ser>
        <c:ser>
          <c:idx val="2"/>
          <c:order val="2"/>
          <c:tx>
            <c:strRef>
              <c:f>'Figure 3-6  Data'!$A$19</c:f>
              <c:strCache>
                <c:ptCount val="1"/>
                <c:pt idx="0">
                  <c:v>Indian</c:v>
                </c:pt>
              </c:strCache>
            </c:strRef>
          </c:tx>
          <c:cat>
            <c:numRef>
              <c:f>'Figure 3-6  Data'!$B$16:$F$16</c:f>
              <c:numCache>
                <c:formatCode>General</c:formatCode>
                <c:ptCount val="5"/>
                <c:pt idx="0">
                  <c:v>2012</c:v>
                </c:pt>
                <c:pt idx="1">
                  <c:v>2013</c:v>
                </c:pt>
                <c:pt idx="2">
                  <c:v>2014</c:v>
                </c:pt>
                <c:pt idx="3">
                  <c:v>2015</c:v>
                </c:pt>
                <c:pt idx="4">
                  <c:v>2016</c:v>
                </c:pt>
              </c:numCache>
            </c:numRef>
          </c:cat>
          <c:val>
            <c:numRef>
              <c:f>'Figure 3-6  Data'!$B$19:$F$19</c:f>
              <c:numCache>
                <c:formatCode>#,##0</c:formatCode>
                <c:ptCount val="5"/>
                <c:pt idx="0">
                  <c:v>8.7860637738670011</c:v>
                </c:pt>
                <c:pt idx="1">
                  <c:v>7.8409626998112349</c:v>
                </c:pt>
                <c:pt idx="2">
                  <c:v>8.3922686660572783</c:v>
                </c:pt>
                <c:pt idx="3">
                  <c:v>8.037461547012196</c:v>
                </c:pt>
                <c:pt idx="4" formatCode="0">
                  <c:v>8.9020382990468114</c:v>
                </c:pt>
              </c:numCache>
            </c:numRef>
          </c:val>
          <c:extLst xmlns:c16r2="http://schemas.microsoft.com/office/drawing/2015/06/chart">
            <c:ext xmlns:c16="http://schemas.microsoft.com/office/drawing/2014/chart" uri="{C3380CC4-5D6E-409C-BE32-E72D297353CC}">
              <c16:uniqueId val="{00000002-BA12-489A-B3CB-85AA772B70AC}"/>
            </c:ext>
          </c:extLst>
        </c:ser>
        <c:ser>
          <c:idx val="3"/>
          <c:order val="3"/>
          <c:tx>
            <c:strRef>
              <c:f>'Figure 3-6  Data'!$A$20</c:f>
              <c:strCache>
                <c:ptCount val="1"/>
                <c:pt idx="0">
                  <c:v>White</c:v>
                </c:pt>
              </c:strCache>
            </c:strRef>
          </c:tx>
          <c:spPr>
            <a:solidFill>
              <a:srgbClr val="9900CC"/>
            </a:solidFill>
          </c:spPr>
          <c:cat>
            <c:numRef>
              <c:f>'Figure 3-6  Data'!$B$16:$F$16</c:f>
              <c:numCache>
                <c:formatCode>General</c:formatCode>
                <c:ptCount val="5"/>
                <c:pt idx="0">
                  <c:v>2012</c:v>
                </c:pt>
                <c:pt idx="1">
                  <c:v>2013</c:v>
                </c:pt>
                <c:pt idx="2">
                  <c:v>2014</c:v>
                </c:pt>
                <c:pt idx="3">
                  <c:v>2015</c:v>
                </c:pt>
                <c:pt idx="4">
                  <c:v>2016</c:v>
                </c:pt>
              </c:numCache>
            </c:numRef>
          </c:cat>
          <c:val>
            <c:numRef>
              <c:f>'Figure 3-6  Data'!$B$20:$F$20</c:f>
              <c:numCache>
                <c:formatCode>#,##0</c:formatCode>
                <c:ptCount val="5"/>
                <c:pt idx="0">
                  <c:v>27.314538940412774</c:v>
                </c:pt>
                <c:pt idx="1">
                  <c:v>27.030930366163087</c:v>
                </c:pt>
                <c:pt idx="2">
                  <c:v>26.132711977722074</c:v>
                </c:pt>
                <c:pt idx="3">
                  <c:v>24.937648300754436</c:v>
                </c:pt>
                <c:pt idx="4" formatCode="0">
                  <c:v>23.158005576173512</c:v>
                </c:pt>
              </c:numCache>
            </c:numRef>
          </c:val>
          <c:extLst xmlns:c16r2="http://schemas.microsoft.com/office/drawing/2015/06/chart">
            <c:ext xmlns:c16="http://schemas.microsoft.com/office/drawing/2014/chart" uri="{C3380CC4-5D6E-409C-BE32-E72D297353CC}">
              <c16:uniqueId val="{00000003-BA12-489A-B3CB-85AA772B70AC}"/>
            </c:ext>
          </c:extLst>
        </c:ser>
        <c:dLbls/>
        <c:gapWidth val="95"/>
        <c:gapDepth val="95"/>
        <c:shape val="box"/>
        <c:axId val="50407680"/>
        <c:axId val="50425856"/>
        <c:axId val="0"/>
      </c:bar3DChart>
      <c:catAx>
        <c:axId val="50407680"/>
        <c:scaling>
          <c:orientation val="minMax"/>
        </c:scaling>
        <c:axPos val="b"/>
        <c:numFmt formatCode="General" sourceLinked="1"/>
        <c:majorTickMark val="none"/>
        <c:tickLblPos val="nextTo"/>
        <c:crossAx val="50425856"/>
        <c:crosses val="autoZero"/>
        <c:auto val="1"/>
        <c:lblAlgn val="ctr"/>
        <c:lblOffset val="100"/>
      </c:catAx>
      <c:valAx>
        <c:axId val="50425856"/>
        <c:scaling>
          <c:orientation val="minMax"/>
        </c:scaling>
        <c:axPos val="l"/>
        <c:majorGridlines/>
        <c:title>
          <c:tx>
            <c:rich>
              <a:bodyPr/>
              <a:lstStyle/>
              <a:p>
                <a:pPr>
                  <a:defRPr/>
                </a:pPr>
                <a:r>
                  <a:rPr lang="en-ZA"/>
                  <a:t>Percentage</a:t>
                </a:r>
              </a:p>
            </c:rich>
          </c:tx>
        </c:title>
        <c:numFmt formatCode="#,##0" sourceLinked="1"/>
        <c:majorTickMark val="none"/>
        <c:tickLblPos val="nextTo"/>
        <c:crossAx val="50407680"/>
        <c:crosses val="autoZero"/>
        <c:crossBetween val="between"/>
      </c:valAx>
      <c:dTable>
        <c:showHorzBorder val="1"/>
        <c:showVertBorder val="1"/>
        <c:showOutline val="1"/>
        <c:showKeys val="1"/>
      </c:dTable>
    </c:plotArea>
    <c:plotVisOnly val="1"/>
    <c:dispBlanksAs val="gap"/>
  </c:chart>
  <c:txPr>
    <a:bodyPr/>
    <a:lstStyle/>
    <a:p>
      <a:pPr>
        <a:defRPr sz="1100" baseline="0">
          <a:latin typeface="Calibri"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view3D>
      <c:rAngAx val="1"/>
    </c:view3D>
    <c:plotArea>
      <c:layout/>
      <c:bar3DChart>
        <c:barDir val="col"/>
        <c:grouping val="stacked"/>
        <c:ser>
          <c:idx val="0"/>
          <c:order val="0"/>
          <c:tx>
            <c:strRef>
              <c:f>'Figure 3-7 Data'!$A$9</c:f>
              <c:strCache>
                <c:ptCount val="1"/>
                <c:pt idx="0">
                  <c:v>Female</c:v>
                </c:pt>
              </c:strCache>
            </c:strRef>
          </c:tx>
          <c:cat>
            <c:numRef>
              <c:f>'Figure 3-7 Data'!$B$8:$F$8</c:f>
              <c:numCache>
                <c:formatCode>General</c:formatCode>
                <c:ptCount val="5"/>
                <c:pt idx="0">
                  <c:v>2012</c:v>
                </c:pt>
                <c:pt idx="1">
                  <c:v>2013</c:v>
                </c:pt>
                <c:pt idx="2">
                  <c:v>2014</c:v>
                </c:pt>
                <c:pt idx="3">
                  <c:v>2015</c:v>
                </c:pt>
                <c:pt idx="4">
                  <c:v>2016</c:v>
                </c:pt>
              </c:numCache>
            </c:numRef>
          </c:cat>
          <c:val>
            <c:numRef>
              <c:f>'Figure 3-7 Data'!$B$9:$F$9</c:f>
              <c:numCache>
                <c:formatCode>#,##0</c:formatCode>
                <c:ptCount val="5"/>
                <c:pt idx="0" formatCode="0">
                  <c:v>31.364621693668944</c:v>
                </c:pt>
                <c:pt idx="1">
                  <c:v>31.510490855169976</c:v>
                </c:pt>
                <c:pt idx="2">
                  <c:v>31.791611064214418</c:v>
                </c:pt>
                <c:pt idx="3" formatCode="0">
                  <c:v>33.584120291941375</c:v>
                </c:pt>
                <c:pt idx="4" formatCode="0">
                  <c:v>31.508914809334026</c:v>
                </c:pt>
              </c:numCache>
            </c:numRef>
          </c:val>
          <c:extLst xmlns:c16r2="http://schemas.microsoft.com/office/drawing/2015/06/chart">
            <c:ext xmlns:c16="http://schemas.microsoft.com/office/drawing/2014/chart" uri="{C3380CC4-5D6E-409C-BE32-E72D297353CC}">
              <c16:uniqueId val="{00000000-F659-49AE-95F6-3F37E3F139A6}"/>
            </c:ext>
          </c:extLst>
        </c:ser>
        <c:ser>
          <c:idx val="1"/>
          <c:order val="1"/>
          <c:tx>
            <c:strRef>
              <c:f>'Figure 3-7 Data'!$A$10</c:f>
              <c:strCache>
                <c:ptCount val="1"/>
                <c:pt idx="0">
                  <c:v>Male</c:v>
                </c:pt>
              </c:strCache>
            </c:strRef>
          </c:tx>
          <c:spPr>
            <a:solidFill>
              <a:srgbClr val="9900CC"/>
            </a:solidFill>
          </c:spPr>
          <c:cat>
            <c:numRef>
              <c:f>'Figure 3-7 Data'!$B$8:$F$8</c:f>
              <c:numCache>
                <c:formatCode>General</c:formatCode>
                <c:ptCount val="5"/>
                <c:pt idx="0">
                  <c:v>2012</c:v>
                </c:pt>
                <c:pt idx="1">
                  <c:v>2013</c:v>
                </c:pt>
                <c:pt idx="2">
                  <c:v>2014</c:v>
                </c:pt>
                <c:pt idx="3">
                  <c:v>2015</c:v>
                </c:pt>
                <c:pt idx="4">
                  <c:v>2016</c:v>
                </c:pt>
              </c:numCache>
            </c:numRef>
          </c:cat>
          <c:val>
            <c:numRef>
              <c:f>'Figure 3-7 Data'!$B$10:$F$10</c:f>
              <c:numCache>
                <c:formatCode>#,##0</c:formatCode>
                <c:ptCount val="5"/>
                <c:pt idx="0" formatCode="0">
                  <c:v>68.63537830633102</c:v>
                </c:pt>
                <c:pt idx="1">
                  <c:v>68.489509144830024</c:v>
                </c:pt>
                <c:pt idx="2">
                  <c:v>68.208388935785564</c:v>
                </c:pt>
                <c:pt idx="3" formatCode="0">
                  <c:v>66.415879708058611</c:v>
                </c:pt>
                <c:pt idx="4" formatCode="0">
                  <c:v>68.491085190665984</c:v>
                </c:pt>
              </c:numCache>
            </c:numRef>
          </c:val>
          <c:extLst xmlns:c16r2="http://schemas.microsoft.com/office/drawing/2015/06/chart">
            <c:ext xmlns:c16="http://schemas.microsoft.com/office/drawing/2014/chart" uri="{C3380CC4-5D6E-409C-BE32-E72D297353CC}">
              <c16:uniqueId val="{00000001-F659-49AE-95F6-3F37E3F139A6}"/>
            </c:ext>
          </c:extLst>
        </c:ser>
        <c:dLbls/>
        <c:gapWidth val="95"/>
        <c:gapDepth val="95"/>
        <c:shape val="box"/>
        <c:axId val="50549504"/>
        <c:axId val="50551040"/>
        <c:axId val="0"/>
      </c:bar3DChart>
      <c:catAx>
        <c:axId val="50549504"/>
        <c:scaling>
          <c:orientation val="minMax"/>
        </c:scaling>
        <c:axPos val="b"/>
        <c:numFmt formatCode="General" sourceLinked="1"/>
        <c:majorTickMark val="none"/>
        <c:tickLblPos val="nextTo"/>
        <c:crossAx val="50551040"/>
        <c:crosses val="autoZero"/>
        <c:auto val="1"/>
        <c:lblAlgn val="ctr"/>
        <c:lblOffset val="100"/>
      </c:catAx>
      <c:valAx>
        <c:axId val="50551040"/>
        <c:scaling>
          <c:orientation val="minMax"/>
        </c:scaling>
        <c:axPos val="l"/>
        <c:majorGridlines/>
        <c:title>
          <c:tx>
            <c:rich>
              <a:bodyPr/>
              <a:lstStyle/>
              <a:p>
                <a:pPr>
                  <a:defRPr/>
                </a:pPr>
                <a:r>
                  <a:rPr lang="en-ZA"/>
                  <a:t>Percentage</a:t>
                </a:r>
              </a:p>
              <a:p>
                <a:pPr>
                  <a:defRPr/>
                </a:pPr>
                <a:endParaRPr lang="en-ZA"/>
              </a:p>
            </c:rich>
          </c:tx>
        </c:title>
        <c:numFmt formatCode="0" sourceLinked="1"/>
        <c:majorTickMark val="none"/>
        <c:tickLblPos val="nextTo"/>
        <c:crossAx val="50549504"/>
        <c:crosses val="autoZero"/>
        <c:crossBetween val="between"/>
      </c:valAx>
      <c:dTable>
        <c:showHorzBorder val="1"/>
        <c:showVertBorder val="1"/>
        <c:showOutline val="1"/>
        <c:showKeys val="1"/>
      </c:dTable>
    </c:plotArea>
    <c:plotVisOnly val="1"/>
    <c:dispBlanksAs val="gap"/>
  </c:chart>
  <c:txPr>
    <a:bodyPr/>
    <a:lstStyle/>
    <a:p>
      <a:pPr>
        <a:defRPr sz="1100" baseline="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C8EF0656-E72C-400C-859D-0DF2B43D0EC1}" type="datetimeFigureOut">
              <a:rPr lang="en-ZA" smtClean="0"/>
              <a:pPr/>
              <a:t>2017/11/23</a:t>
            </a:fld>
            <a:endParaRPr lang="en-ZA" dirty="0"/>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25B1F254-AFD3-40D9-8F98-598E2F8B6C42}" type="slidenum">
              <a:rPr lang="en-ZA" smtClean="0"/>
              <a:pPr/>
              <a:t>‹#›</a:t>
            </a:fld>
            <a:endParaRPr lang="en-ZA" dirty="0"/>
          </a:p>
        </p:txBody>
      </p:sp>
    </p:spTree>
    <p:extLst>
      <p:ext uri="{BB962C8B-B14F-4D97-AF65-F5344CB8AC3E}">
        <p14:creationId xmlns:p14="http://schemas.microsoft.com/office/powerpoint/2010/main" xmlns="" val="356348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2" y="0"/>
            <a:ext cx="2945659" cy="496332"/>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ZA" sz="1200" b="0" i="0" u="none" strike="noStrike" kern="1200" cap="none" spc="0" baseline="0">
                <a:solidFill>
                  <a:srgbClr val="000000"/>
                </a:solidFill>
                <a:uFillTx/>
                <a:latin typeface="Calibri"/>
              </a:defRPr>
            </a:lvl1pPr>
          </a:lstStyle>
          <a:p>
            <a:pPr lvl="0"/>
            <a:endParaRPr lang="en-ZA" dirty="0"/>
          </a:p>
        </p:txBody>
      </p:sp>
      <p:sp>
        <p:nvSpPr>
          <p:cNvPr id="3" name="Date Placeholder 2"/>
          <p:cNvSpPr txBox="1">
            <a:spLocks noGrp="1"/>
          </p:cNvSpPr>
          <p:nvPr>
            <p:ph type="dt" idx="1"/>
          </p:nvPr>
        </p:nvSpPr>
        <p:spPr>
          <a:xfrm>
            <a:off x="3850440" y="0"/>
            <a:ext cx="2945659" cy="496332"/>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ZA" sz="1200" b="0" i="0" u="none" strike="noStrike" kern="1200" cap="none" spc="0" baseline="0">
                <a:solidFill>
                  <a:srgbClr val="000000"/>
                </a:solidFill>
                <a:uFillTx/>
                <a:latin typeface="Calibri"/>
              </a:defRPr>
            </a:lvl1pPr>
          </a:lstStyle>
          <a:p>
            <a:pPr lvl="0"/>
            <a:fld id="{024B1BBA-1D1D-46B8-BFC9-5CFD38CEB9D2}" type="datetime1">
              <a:rPr lang="en-ZA"/>
              <a:pPr lvl="0"/>
              <a:t>2017/11/23</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8" y="4715155"/>
            <a:ext cx="5438140" cy="4466987"/>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txBox="1">
            <a:spLocks noGrp="1"/>
          </p:cNvSpPr>
          <p:nvPr>
            <p:ph type="ftr" sz="quarter" idx="4"/>
          </p:nvPr>
        </p:nvSpPr>
        <p:spPr>
          <a:xfrm>
            <a:off x="2" y="9428578"/>
            <a:ext cx="2945659" cy="496332"/>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ZA" sz="1200" b="0" i="0" u="none" strike="noStrike" kern="1200" cap="none" spc="0" baseline="0">
                <a:solidFill>
                  <a:srgbClr val="000000"/>
                </a:solidFill>
                <a:uFillTx/>
                <a:latin typeface="Calibri"/>
              </a:defRPr>
            </a:lvl1pPr>
          </a:lstStyle>
          <a:p>
            <a:pPr lvl="0"/>
            <a:endParaRPr lang="en-ZA" dirty="0"/>
          </a:p>
        </p:txBody>
      </p:sp>
      <p:sp>
        <p:nvSpPr>
          <p:cNvPr id="7" name="Slide Number Placeholder 6"/>
          <p:cNvSpPr txBox="1">
            <a:spLocks noGrp="1"/>
          </p:cNvSpPr>
          <p:nvPr>
            <p:ph type="sldNum" sz="quarter" idx="5"/>
          </p:nvPr>
        </p:nvSpPr>
        <p:spPr>
          <a:xfrm>
            <a:off x="3850440" y="9428578"/>
            <a:ext cx="2945659" cy="496332"/>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ZA" sz="1200" b="0" i="0" u="none" strike="noStrike" kern="1200" cap="none" spc="0" baseline="0">
                <a:solidFill>
                  <a:srgbClr val="000000"/>
                </a:solidFill>
                <a:uFillTx/>
                <a:latin typeface="Calibri"/>
              </a:defRPr>
            </a:lvl1pPr>
          </a:lstStyle>
          <a:p>
            <a:pPr lvl="0"/>
            <a:fld id="{F1B10C1F-4FFD-4D08-9E45-542E2DB0DFA4}" type="slidenum">
              <a:rPr/>
              <a:pPr lvl="0"/>
              <a:t>‹#›</a:t>
            </a:fld>
            <a:endParaRPr lang="en-ZA" dirty="0"/>
          </a:p>
        </p:txBody>
      </p:sp>
    </p:spTree>
    <p:extLst>
      <p:ext uri="{BB962C8B-B14F-4D97-AF65-F5344CB8AC3E}">
        <p14:creationId xmlns:p14="http://schemas.microsoft.com/office/powerpoint/2010/main" xmlns="" val="46110451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07EBEC-7424-4C42-8B19-6B03AE8F1E22}" type="slidenum">
              <a:rPr lang="en-US" altLang="en-US" smtClean="0"/>
              <a:pPr eaLnBrk="1" hangingPunct="1">
                <a:spcBef>
                  <a:spcPct val="0"/>
                </a:spcBef>
              </a:pPr>
              <a:t>14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lvl="0"/>
            <a:fld id="{F1B10C1F-4FFD-4D08-9E45-542E2DB0DFA4}" type="slidenum">
              <a:rPr lang="en-ZA" smtClean="0"/>
              <a:pPr lvl="0"/>
              <a:t>24</a:t>
            </a:fld>
            <a:endParaRPr lang="en-ZA"/>
          </a:p>
        </p:txBody>
      </p:sp>
    </p:spTree>
    <p:extLst>
      <p:ext uri="{BB962C8B-B14F-4D97-AF65-F5344CB8AC3E}">
        <p14:creationId xmlns:p14="http://schemas.microsoft.com/office/powerpoint/2010/main" xmlns="" val="3498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lvl="0"/>
            <a:fld id="{F1B10C1F-4FFD-4D08-9E45-542E2DB0DFA4}" type="slidenum">
              <a:rPr lang="en-ZA" smtClean="0"/>
              <a:pPr lvl="0"/>
              <a:t>25</a:t>
            </a:fld>
            <a:endParaRPr lang="en-ZA"/>
          </a:p>
        </p:txBody>
      </p:sp>
    </p:spTree>
    <p:extLst>
      <p:ext uri="{BB962C8B-B14F-4D97-AF65-F5344CB8AC3E}">
        <p14:creationId xmlns:p14="http://schemas.microsoft.com/office/powerpoint/2010/main" xmlns="" val="3498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1B10C1F-4FFD-4D08-9E45-542E2DB0DFA4}" type="slidenum">
              <a:rPr lang="en-ZA" smtClean="0">
                <a:solidFill>
                  <a:prstClr val="black"/>
                </a:solidFill>
              </a:rPr>
              <a:pPr/>
              <a:t>30</a:t>
            </a:fld>
            <a:endParaRPr lang="en-ZA">
              <a:solidFill>
                <a:prstClr val="black"/>
              </a:solidFill>
            </a:endParaRPr>
          </a:p>
        </p:txBody>
      </p:sp>
    </p:spTree>
    <p:extLst>
      <p:ext uri="{BB962C8B-B14F-4D97-AF65-F5344CB8AC3E}">
        <p14:creationId xmlns:p14="http://schemas.microsoft.com/office/powerpoint/2010/main" xmlns="" val="34986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EDDFF23-B784-433F-AA22-5CBDBA157F9C}" type="slidenum">
              <a:rPr lang="en-ZA" smtClean="0"/>
              <a:pPr>
                <a:defRPr/>
              </a:pPr>
              <a:t>34</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584D1FD-EE88-48D1-A8C8-25A4AB93A29D}" type="slidenum">
              <a:rPr lang="en-ZA" smtClean="0"/>
              <a:pPr>
                <a:defRPr/>
              </a:pPr>
              <a:t>35</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464E79A-3FF5-44E2-B00B-C9A3A4BDEF50}" type="slidenum">
              <a:rPr lang="en-ZA" smtClean="0"/>
              <a:pPr>
                <a:defRPr/>
              </a:pPr>
              <a:t>36</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2DE11D-DE68-401B-AE33-796CCB4F7ED4}" type="slidenum">
              <a:rPr lang="en-US" altLang="en-US" smtClean="0"/>
              <a:pPr eaLnBrk="1" hangingPunct="1">
                <a:spcBef>
                  <a:spcPct val="0"/>
                </a:spcBef>
              </a:pPr>
              <a:t>15</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2DE11D-DE68-401B-AE33-796CCB4F7ED4}" type="slidenum">
              <a:rPr lang="en-US" altLang="en-US" smtClean="0"/>
              <a:pPr eaLnBrk="1" hangingPunct="1">
                <a:spcBef>
                  <a:spcPct val="0"/>
                </a:spcBef>
              </a:pPr>
              <a:t>16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2DE11D-DE68-401B-AE33-796CCB4F7ED4}"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2DE11D-DE68-401B-AE33-796CCB4F7ED4}" type="slidenum">
              <a:rPr lang="en-US" altLang="en-US" smtClean="0"/>
              <a:pPr eaLnBrk="1" hangingPunct="1">
                <a:spcBef>
                  <a:spcPct val="0"/>
                </a:spcBef>
              </a:pPr>
              <a:t>18</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lvl="0"/>
            <a:fld id="{F1B10C1F-4FFD-4D08-9E45-542E2DB0DFA4}" type="slidenum">
              <a:rPr lang="en-ZA" smtClean="0"/>
              <a:pPr lvl="0"/>
              <a:t>20</a:t>
            </a:fld>
            <a:endParaRPr lang="en-ZA" dirty="0"/>
          </a:p>
        </p:txBody>
      </p:sp>
    </p:spTree>
    <p:extLst>
      <p:ext uri="{BB962C8B-B14F-4D97-AF65-F5344CB8AC3E}">
        <p14:creationId xmlns:p14="http://schemas.microsoft.com/office/powerpoint/2010/main" xmlns="" val="3498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lvl="0"/>
            <a:fld id="{F1B10C1F-4FFD-4D08-9E45-542E2DB0DFA4}" type="slidenum">
              <a:rPr lang="en-ZA" smtClean="0"/>
              <a:pPr lvl="0"/>
              <a:t>21</a:t>
            </a:fld>
            <a:endParaRPr lang="en-ZA" dirty="0"/>
          </a:p>
        </p:txBody>
      </p:sp>
    </p:spTree>
    <p:extLst>
      <p:ext uri="{BB962C8B-B14F-4D97-AF65-F5344CB8AC3E}">
        <p14:creationId xmlns:p14="http://schemas.microsoft.com/office/powerpoint/2010/main" xmlns="" val="3498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lvl="0"/>
            <a:fld id="{F1B10C1F-4FFD-4D08-9E45-542E2DB0DFA4}" type="slidenum">
              <a:rPr lang="en-ZA" smtClean="0"/>
              <a:pPr lvl="0"/>
              <a:t>22</a:t>
            </a:fld>
            <a:endParaRPr lang="en-ZA" dirty="0"/>
          </a:p>
        </p:txBody>
      </p:sp>
    </p:spTree>
    <p:extLst>
      <p:ext uri="{BB962C8B-B14F-4D97-AF65-F5344CB8AC3E}">
        <p14:creationId xmlns:p14="http://schemas.microsoft.com/office/powerpoint/2010/main" xmlns="" val="3498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lvl="0"/>
            <a:fld id="{F1B10C1F-4FFD-4D08-9E45-542E2DB0DFA4}" type="slidenum">
              <a:rPr lang="en-ZA" smtClean="0"/>
              <a:pPr lvl="0"/>
              <a:t>23</a:t>
            </a:fld>
            <a:endParaRPr lang="en-ZA" dirty="0"/>
          </a:p>
        </p:txBody>
      </p:sp>
    </p:spTree>
    <p:extLst>
      <p:ext uri="{BB962C8B-B14F-4D97-AF65-F5344CB8AC3E}">
        <p14:creationId xmlns:p14="http://schemas.microsoft.com/office/powerpoint/2010/main" xmlns="" val="3498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ZA"/>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ZA"/>
          </a:p>
        </p:txBody>
      </p:sp>
      <p:sp>
        <p:nvSpPr>
          <p:cNvPr id="4" name="Date Placeholder 3"/>
          <p:cNvSpPr txBox="1">
            <a:spLocks noGrp="1"/>
          </p:cNvSpPr>
          <p:nvPr>
            <p:ph type="dt" sz="half" idx="7"/>
          </p:nvPr>
        </p:nvSpPr>
        <p:spPr/>
        <p:txBody>
          <a:bodyPr/>
          <a:lstStyle>
            <a:lvl1pPr>
              <a:defRPr/>
            </a:lvl1pPr>
          </a:lstStyle>
          <a:p>
            <a:fld id="{7E9F750B-709D-444C-88DE-12407AE6317D}" type="datetime1">
              <a:rPr lang="en-US"/>
              <a:pPr/>
              <a:t>11/23/2017</a:t>
            </a:fld>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600463D6-F204-43AF-A3B9-C3890BD247B1}" type="slidenum">
              <a:rPr/>
              <a:pPr/>
              <a:t>‹#›</a:t>
            </a:fld>
            <a:endParaRPr dirty="0"/>
          </a:p>
        </p:txBody>
      </p:sp>
    </p:spTree>
    <p:extLst>
      <p:ext uri="{BB962C8B-B14F-4D97-AF65-F5344CB8AC3E}">
        <p14:creationId xmlns:p14="http://schemas.microsoft.com/office/powerpoint/2010/main" xmlns="" val="3892059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txBox="1">
            <a:spLocks noGrp="1"/>
          </p:cNvSpPr>
          <p:nvPr>
            <p:ph type="dt" sz="half" idx="7"/>
          </p:nvPr>
        </p:nvSpPr>
        <p:spPr/>
        <p:txBody>
          <a:bodyPr/>
          <a:lstStyle>
            <a:lvl1pPr>
              <a:defRPr/>
            </a:lvl1pPr>
          </a:lstStyle>
          <a:p>
            <a:fld id="{659E6ED6-C29C-464F-AB34-109D6C6F947B}" type="datetime1">
              <a:rPr lang="en-US"/>
              <a:pPr/>
              <a:t>11/23/2017</a:t>
            </a:fld>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AA8F3E8F-925A-4D99-B8D9-48062BFE85C4}" type="slidenum">
              <a:rPr/>
              <a:pPr/>
              <a:t>‹#›</a:t>
            </a:fld>
            <a:endParaRPr dirty="0"/>
          </a:p>
        </p:txBody>
      </p:sp>
    </p:spTree>
    <p:extLst>
      <p:ext uri="{BB962C8B-B14F-4D97-AF65-F5344CB8AC3E}">
        <p14:creationId xmlns:p14="http://schemas.microsoft.com/office/powerpoint/2010/main" xmlns="" val="35401911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ZA"/>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txBox="1">
            <a:spLocks noGrp="1"/>
          </p:cNvSpPr>
          <p:nvPr>
            <p:ph type="dt" sz="half" idx="7"/>
          </p:nvPr>
        </p:nvSpPr>
        <p:spPr/>
        <p:txBody>
          <a:bodyPr/>
          <a:lstStyle>
            <a:lvl1pPr>
              <a:defRPr/>
            </a:lvl1pPr>
          </a:lstStyle>
          <a:p>
            <a:fld id="{E8630656-4B11-43A9-A5B1-827FCFF01125}" type="datetime1">
              <a:rPr lang="en-US"/>
              <a:pPr/>
              <a:t>11/23/2017</a:t>
            </a:fld>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0E6AB154-9F22-4ECB-AA43-5689F20C698E}" type="slidenum">
              <a:rPr/>
              <a:pPr/>
              <a:t>‹#›</a:t>
            </a:fld>
            <a:endParaRPr dirty="0"/>
          </a:p>
        </p:txBody>
      </p:sp>
    </p:spTree>
    <p:extLst>
      <p:ext uri="{BB962C8B-B14F-4D97-AF65-F5344CB8AC3E}">
        <p14:creationId xmlns:p14="http://schemas.microsoft.com/office/powerpoint/2010/main" xmlns="" val="345059776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412776"/>
            <a:ext cx="8229600" cy="710952"/>
          </a:xfrm>
        </p:spPr>
        <p:txBody>
          <a:bodyPr/>
          <a:lstStyle>
            <a:lvl1pPr>
              <a:defRPr sz="3200" cap="small" baseline="0"/>
            </a:lvl1pPr>
          </a:lstStyle>
          <a:p>
            <a:pPr lvl="0"/>
            <a:r>
              <a:rPr lang="en-US" dirty="0"/>
              <a:t>Click to edit Master title style</a:t>
            </a:r>
            <a:endParaRPr lang="en-ZA" dirty="0"/>
          </a:p>
        </p:txBody>
      </p:sp>
      <p:sp>
        <p:nvSpPr>
          <p:cNvPr id="3" name="Content Placeholder 2"/>
          <p:cNvSpPr txBox="1">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txBox="1">
            <a:spLocks noGrp="1"/>
          </p:cNvSpPr>
          <p:nvPr>
            <p:ph type="dt" sz="half" idx="7"/>
          </p:nvPr>
        </p:nvSpPr>
        <p:spPr/>
        <p:txBody>
          <a:bodyPr/>
          <a:lstStyle>
            <a:lvl1pPr>
              <a:defRPr/>
            </a:lvl1pPr>
          </a:lstStyle>
          <a:p>
            <a:fld id="{59767190-9D4D-458D-A303-08A5842816F5}" type="datetime1">
              <a:rPr lang="en-US"/>
              <a:pPr/>
              <a:t>11/23/2017</a:t>
            </a:fld>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1AA6D14B-7005-4822-BFF4-55372A2CBF5A}" type="slidenum">
              <a:rPr/>
              <a:pPr/>
              <a:t>‹#›</a:t>
            </a:fld>
            <a:endParaRPr dirty="0"/>
          </a:p>
        </p:txBody>
      </p:sp>
    </p:spTree>
    <p:extLst>
      <p:ext uri="{BB962C8B-B14F-4D97-AF65-F5344CB8AC3E}">
        <p14:creationId xmlns:p14="http://schemas.microsoft.com/office/powerpoint/2010/main" xmlns="" val="3743870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ZA"/>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5C316892-AB1D-45BA-A63F-B9948CAC4553}" type="datetime1">
              <a:rPr lang="en-US"/>
              <a:pPr/>
              <a:t>11/23/2017</a:t>
            </a:fld>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01E23CF2-2513-44C5-A6C5-304AA5C14E7F}" type="slidenum">
              <a:rPr/>
              <a:pPr/>
              <a:t>‹#›</a:t>
            </a:fld>
            <a:endParaRPr dirty="0"/>
          </a:p>
        </p:txBody>
      </p:sp>
    </p:spTree>
    <p:extLst>
      <p:ext uri="{BB962C8B-B14F-4D97-AF65-F5344CB8AC3E}">
        <p14:creationId xmlns:p14="http://schemas.microsoft.com/office/powerpoint/2010/main" xmlns="" val="39371717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txBox="1">
            <a:spLocks noGrp="1"/>
          </p:cNvSpPr>
          <p:nvPr>
            <p:ph type="dt" sz="half" idx="7"/>
          </p:nvPr>
        </p:nvSpPr>
        <p:spPr/>
        <p:txBody>
          <a:bodyPr/>
          <a:lstStyle>
            <a:lvl1pPr>
              <a:defRPr/>
            </a:lvl1pPr>
          </a:lstStyle>
          <a:p>
            <a:fld id="{56C97714-FD91-493E-81FB-2CB2B4AF131F}" type="datetime1">
              <a:rPr lang="en-US"/>
              <a:pPr/>
              <a:t>11/23/2017</a:t>
            </a:fld>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34EDC642-7324-4B58-BD4A-5E7E13D05B82}" type="slidenum">
              <a:rPr/>
              <a:pPr/>
              <a:t>‹#›</a:t>
            </a:fld>
            <a:endParaRPr dirty="0"/>
          </a:p>
        </p:txBody>
      </p:sp>
    </p:spTree>
    <p:extLst>
      <p:ext uri="{BB962C8B-B14F-4D97-AF65-F5344CB8AC3E}">
        <p14:creationId xmlns:p14="http://schemas.microsoft.com/office/powerpoint/2010/main" xmlns="" val="18462739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txBox="1">
            <a:spLocks noGrp="1"/>
          </p:cNvSpPr>
          <p:nvPr>
            <p:ph type="dt" sz="half" idx="7"/>
          </p:nvPr>
        </p:nvSpPr>
        <p:spPr/>
        <p:txBody>
          <a:bodyPr/>
          <a:lstStyle>
            <a:lvl1pPr>
              <a:defRPr/>
            </a:lvl1pPr>
          </a:lstStyle>
          <a:p>
            <a:fld id="{92D302E8-56FF-442F-BDA5-6790CA6F59AB}" type="datetime1">
              <a:rPr lang="en-US"/>
              <a:pPr/>
              <a:t>11/23/2017</a:t>
            </a:fld>
            <a:endParaRPr dirty="0"/>
          </a:p>
        </p:txBody>
      </p:sp>
      <p:sp>
        <p:nvSpPr>
          <p:cNvPr id="8" name="Footer Placeholder 7"/>
          <p:cNvSpPr txBox="1">
            <a:spLocks noGrp="1"/>
          </p:cNvSpPr>
          <p:nvPr>
            <p:ph type="ftr" sz="quarter" idx="9"/>
          </p:nvPr>
        </p:nvSpPr>
        <p:spPr/>
        <p:txBody>
          <a:bodyPr/>
          <a:lstStyle>
            <a:lvl1pPr>
              <a:defRPr/>
            </a:lvl1pPr>
          </a:lstStyle>
          <a:p>
            <a:endParaRPr dirty="0"/>
          </a:p>
        </p:txBody>
      </p:sp>
      <p:sp>
        <p:nvSpPr>
          <p:cNvPr id="9" name="Slide Number Placeholder 8"/>
          <p:cNvSpPr txBox="1">
            <a:spLocks noGrp="1"/>
          </p:cNvSpPr>
          <p:nvPr>
            <p:ph type="sldNum" sz="quarter" idx="8"/>
          </p:nvPr>
        </p:nvSpPr>
        <p:spPr/>
        <p:txBody>
          <a:bodyPr/>
          <a:lstStyle>
            <a:lvl1pPr>
              <a:defRPr/>
            </a:lvl1pPr>
          </a:lstStyle>
          <a:p>
            <a:fld id="{10447D9E-748A-4C96-8486-74E1BF8DE0B0}" type="slidenum">
              <a:rPr/>
              <a:pPr/>
              <a:t>‹#›</a:t>
            </a:fld>
            <a:endParaRPr dirty="0"/>
          </a:p>
        </p:txBody>
      </p:sp>
    </p:spTree>
    <p:extLst>
      <p:ext uri="{BB962C8B-B14F-4D97-AF65-F5344CB8AC3E}">
        <p14:creationId xmlns:p14="http://schemas.microsoft.com/office/powerpoint/2010/main" xmlns="" val="15570001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ZA"/>
          </a:p>
        </p:txBody>
      </p:sp>
      <p:sp>
        <p:nvSpPr>
          <p:cNvPr id="3" name="Date Placeholder 2"/>
          <p:cNvSpPr txBox="1">
            <a:spLocks noGrp="1"/>
          </p:cNvSpPr>
          <p:nvPr>
            <p:ph type="dt" sz="half" idx="7"/>
          </p:nvPr>
        </p:nvSpPr>
        <p:spPr/>
        <p:txBody>
          <a:bodyPr/>
          <a:lstStyle>
            <a:lvl1pPr>
              <a:defRPr/>
            </a:lvl1pPr>
          </a:lstStyle>
          <a:p>
            <a:fld id="{515B13C7-BB52-4605-984A-3EBF28ECF72F}" type="datetime1">
              <a:rPr lang="en-US"/>
              <a:pPr/>
              <a:t>11/23/2017</a:t>
            </a:fld>
            <a:endParaRPr dirty="0"/>
          </a:p>
        </p:txBody>
      </p:sp>
      <p:sp>
        <p:nvSpPr>
          <p:cNvPr id="4" name="Footer Placeholder 3"/>
          <p:cNvSpPr txBox="1">
            <a:spLocks noGrp="1"/>
          </p:cNvSpPr>
          <p:nvPr>
            <p:ph type="ftr" sz="quarter" idx="9"/>
          </p:nvPr>
        </p:nvSpPr>
        <p:spPr/>
        <p:txBody>
          <a:bodyPr/>
          <a:lstStyle>
            <a:lvl1pPr>
              <a:defRPr/>
            </a:lvl1pPr>
          </a:lstStyle>
          <a:p>
            <a:endParaRPr dirty="0"/>
          </a:p>
        </p:txBody>
      </p:sp>
      <p:sp>
        <p:nvSpPr>
          <p:cNvPr id="5" name="Slide Number Placeholder 4"/>
          <p:cNvSpPr txBox="1">
            <a:spLocks noGrp="1"/>
          </p:cNvSpPr>
          <p:nvPr>
            <p:ph type="sldNum" sz="quarter" idx="8"/>
          </p:nvPr>
        </p:nvSpPr>
        <p:spPr/>
        <p:txBody>
          <a:bodyPr/>
          <a:lstStyle>
            <a:lvl1pPr>
              <a:defRPr/>
            </a:lvl1pPr>
          </a:lstStyle>
          <a:p>
            <a:fld id="{3D56D7E4-1DF5-48DF-AC50-E7B5C658CF09}" type="slidenum">
              <a:rPr/>
              <a:pPr/>
              <a:t>‹#›</a:t>
            </a:fld>
            <a:endParaRPr dirty="0"/>
          </a:p>
        </p:txBody>
      </p:sp>
    </p:spTree>
    <p:extLst>
      <p:ext uri="{BB962C8B-B14F-4D97-AF65-F5344CB8AC3E}">
        <p14:creationId xmlns:p14="http://schemas.microsoft.com/office/powerpoint/2010/main" xmlns="" val="6974052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543B95D8-C0AF-425F-A926-2F5C564EE804}" type="datetime1">
              <a:rPr lang="en-US"/>
              <a:pPr/>
              <a:t>11/23/2017</a:t>
            </a:fld>
            <a:endParaRPr dirty="0"/>
          </a:p>
        </p:txBody>
      </p:sp>
      <p:sp>
        <p:nvSpPr>
          <p:cNvPr id="3" name="Footer Placeholder 2"/>
          <p:cNvSpPr txBox="1">
            <a:spLocks noGrp="1"/>
          </p:cNvSpPr>
          <p:nvPr>
            <p:ph type="ftr" sz="quarter" idx="9"/>
          </p:nvPr>
        </p:nvSpPr>
        <p:spPr/>
        <p:txBody>
          <a:bodyPr/>
          <a:lstStyle>
            <a:lvl1pPr>
              <a:defRPr/>
            </a:lvl1pPr>
          </a:lstStyle>
          <a:p>
            <a:endParaRPr dirty="0"/>
          </a:p>
        </p:txBody>
      </p:sp>
      <p:sp>
        <p:nvSpPr>
          <p:cNvPr id="4" name="Slide Number Placeholder 3"/>
          <p:cNvSpPr txBox="1">
            <a:spLocks noGrp="1"/>
          </p:cNvSpPr>
          <p:nvPr>
            <p:ph type="sldNum" sz="quarter" idx="8"/>
          </p:nvPr>
        </p:nvSpPr>
        <p:spPr/>
        <p:txBody>
          <a:bodyPr/>
          <a:lstStyle>
            <a:lvl1pPr>
              <a:defRPr/>
            </a:lvl1pPr>
          </a:lstStyle>
          <a:p>
            <a:fld id="{1FEF513A-2D4F-4D0E-9E31-E12183A3E4E9}" type="slidenum">
              <a:rPr/>
              <a:pPr/>
              <a:t>‹#›</a:t>
            </a:fld>
            <a:endParaRPr dirty="0"/>
          </a:p>
        </p:txBody>
      </p:sp>
    </p:spTree>
    <p:extLst>
      <p:ext uri="{BB962C8B-B14F-4D97-AF65-F5344CB8AC3E}">
        <p14:creationId xmlns:p14="http://schemas.microsoft.com/office/powerpoint/2010/main" xmlns="" val="6500616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ZA"/>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D1637E46-C5C5-4287-91D4-0F87B213C95B}" type="datetime1">
              <a:rPr lang="en-US"/>
              <a:pPr/>
              <a:t>11/23/2017</a:t>
            </a:fld>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030B6D74-6D0D-4FC0-9960-0A5E1AFBEB24}" type="slidenum">
              <a:rPr/>
              <a:pPr/>
              <a:t>‹#›</a:t>
            </a:fld>
            <a:endParaRPr dirty="0"/>
          </a:p>
        </p:txBody>
      </p:sp>
    </p:spTree>
    <p:extLst>
      <p:ext uri="{BB962C8B-B14F-4D97-AF65-F5344CB8AC3E}">
        <p14:creationId xmlns:p14="http://schemas.microsoft.com/office/powerpoint/2010/main" xmlns="" val="4140913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ZA"/>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ZA"/>
            </a:lvl1pPr>
          </a:lstStyle>
          <a:p>
            <a:pPr lvl="0"/>
            <a:endParaRPr lang="en-ZA"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25A0B399-0F05-40FB-BEC9-EDCE9CCF25F7}" type="datetime1">
              <a:rPr lang="en-US"/>
              <a:pPr/>
              <a:t>11/23/2017</a:t>
            </a:fld>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4DD7BD3B-E571-4084-9702-3F1F1CD408F3}" type="slidenum">
              <a:rPr/>
              <a:pPr/>
              <a:t>‹#›</a:t>
            </a:fld>
            <a:endParaRPr dirty="0"/>
          </a:p>
        </p:txBody>
      </p:sp>
    </p:spTree>
    <p:extLst>
      <p:ext uri="{BB962C8B-B14F-4D97-AF65-F5344CB8AC3E}">
        <p14:creationId xmlns:p14="http://schemas.microsoft.com/office/powerpoint/2010/main" xmlns="" val="37926091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980728"/>
            <a:ext cx="8229600" cy="1143000"/>
          </a:xfrm>
          <a:prstGeom prst="rect">
            <a:avLst/>
          </a:prstGeom>
          <a:noFill/>
          <a:ln>
            <a:noFill/>
          </a:ln>
        </p:spPr>
        <p:txBody>
          <a:bodyPr vert="horz" wrap="square" lIns="91440" tIns="45720" rIns="91440" bIns="45720" anchor="ctr" anchorCtr="1" compatLnSpc="1"/>
          <a:lstStyle/>
          <a:p>
            <a:pPr lvl="0"/>
            <a:r>
              <a:rPr lang="en-US" dirty="0"/>
              <a:t>Click to edit Master title style</a:t>
            </a:r>
            <a:endParaRPr lang="en-ZA" dirty="0"/>
          </a:p>
        </p:txBody>
      </p:sp>
      <p:sp>
        <p:nvSpPr>
          <p:cNvPr id="3" name="Text Placeholder 2"/>
          <p:cNvSpPr txBox="1">
            <a:spLocks noGrp="1"/>
          </p:cNvSpPr>
          <p:nvPr>
            <p:ph type="body" idx="1"/>
          </p:nvPr>
        </p:nvSpPr>
        <p:spPr>
          <a:xfrm>
            <a:off x="457200" y="2132856"/>
            <a:ext cx="8229600" cy="3993303"/>
          </a:xfrm>
          <a:prstGeom prst="rect">
            <a:avLst/>
          </a:prstGeom>
          <a:noFill/>
          <a:ln>
            <a:noFill/>
          </a:ln>
        </p:spPr>
        <p:txBody>
          <a:bodyPr vert="horz" wrap="square" lIns="91440" tIns="45720" rIns="91440" bIns="45720"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fld id="{381FCA7C-2DE5-48EB-9C3D-2EDEB1F3D43B}" type="datetime1">
              <a:rPr lang="en-US"/>
              <a:pPr/>
              <a:t>11/23/2017</a:t>
            </a:fld>
            <a:endParaRPr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endParaRPr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ZA" sz="1200" b="0" i="0" u="none" strike="noStrike" kern="1200" cap="none" spc="0" baseline="0">
                <a:solidFill>
                  <a:srgbClr val="898989"/>
                </a:solidFill>
                <a:uFillTx/>
                <a:latin typeface="Calibri"/>
              </a:defRPr>
            </a:lvl1pPr>
          </a:lstStyle>
          <a:p>
            <a:fld id="{2CB017D7-6AAA-47A6-92B6-747C16C5CF0F}" type="slidenum">
              <a:rPr/>
              <a:pPr/>
              <a:t>‹#›</a:t>
            </a:fld>
            <a:endParaRPr dirty="0"/>
          </a:p>
        </p:txBody>
      </p:sp>
      <p:sp>
        <p:nvSpPr>
          <p:cNvPr id="7" name="Rectangle 3"/>
          <p:cNvSpPr>
            <a:spLocks noChangeArrowheads="1"/>
          </p:cNvSpPr>
          <p:nvPr userDrawn="1"/>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ZA" kern="0" dirty="0" smtClean="0">
              <a:solidFill>
                <a:sysClr val="windowText" lastClr="000000"/>
              </a:solidFill>
            </a:endParaRPr>
          </a:p>
        </p:txBody>
      </p:sp>
      <p:sp>
        <p:nvSpPr>
          <p:cNvPr id="8" name="TextBox 4"/>
          <p:cNvSpPr txBox="1">
            <a:spLocks noChangeArrowheads="1"/>
          </p:cNvSpPr>
          <p:nvPr userDrawn="1"/>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ctr" eaLnBrk="1" hangingPunct="1">
              <a:defRPr/>
            </a:pPr>
            <a:r>
              <a:rPr lang="en-GB" sz="1400" b="1" i="1" kern="0" dirty="0" smtClean="0">
                <a:solidFill>
                  <a:srgbClr val="FFC000"/>
                </a:solidFill>
              </a:rPr>
              <a:t>CHIETA, The Catalyst for Enhanced Skills, Economic Growth and Employability</a:t>
            </a:r>
          </a:p>
        </p:txBody>
      </p:sp>
      <p:pic>
        <p:nvPicPr>
          <p:cNvPr id="9" name="Picture 5"/>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79389" y="493714"/>
            <a:ext cx="1584300" cy="481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6199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7030A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chemeClr val="tx2"/>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7030A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7030A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7030A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7030A0"/>
          </a:solidFill>
          <a:uFillTx/>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539552" y="1196752"/>
            <a:ext cx="8208912" cy="5300886"/>
            <a:chOff x="0" y="0"/>
            <a:chExt cx="6830291" cy="9670472"/>
          </a:xfrm>
        </p:grpSpPr>
        <p:pic>
          <p:nvPicPr>
            <p:cNvPr id="5"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830291" cy="9670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2"/>
            <p:cNvSpPr txBox="1">
              <a:spLocks noChangeArrowheads="1"/>
            </p:cNvSpPr>
            <p:nvPr/>
          </p:nvSpPr>
          <p:spPr bwMode="auto">
            <a:xfrm>
              <a:off x="0" y="6954982"/>
              <a:ext cx="6830291" cy="1427018"/>
            </a:xfrm>
            <a:prstGeom prst="rect">
              <a:avLst/>
            </a:prstGeom>
            <a:solidFill>
              <a:srgbClr val="FFFFFF"/>
            </a:solidFill>
            <a:ln w="25400">
              <a:solidFill>
                <a:srgbClr val="7030A0"/>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b="1" dirty="0" smtClean="0">
                  <a:latin typeface="Calibri" panose="020F0502020204030204" pitchFamily="34" charset="0"/>
                </a:rPr>
                <a:t>PORTFOLIO COMMITTEE ON HIGHER EDUCATION &amp; TRAINING </a:t>
              </a:r>
            </a:p>
            <a:p>
              <a:pPr algn="ctr" eaLnBrk="1" hangingPunct="1">
                <a:spcBef>
                  <a:spcPct val="0"/>
                </a:spcBef>
                <a:buFontTx/>
                <a:buNone/>
              </a:pPr>
              <a:r>
                <a:rPr lang="en-GB" altLang="en-US" sz="1400" b="1" dirty="0" smtClean="0">
                  <a:latin typeface="Calibri" panose="020F0502020204030204" pitchFamily="34" charset="0"/>
                </a:rPr>
                <a:t>CHIETA </a:t>
              </a:r>
              <a:r>
                <a:rPr lang="en-GB" altLang="en-US" sz="1400" b="1" dirty="0">
                  <a:latin typeface="Calibri" panose="020F0502020204030204" pitchFamily="34" charset="0"/>
                </a:rPr>
                <a:t>STRATEGIC PLAN </a:t>
              </a:r>
              <a:r>
                <a:rPr lang="en-GB" altLang="en-US" sz="1400" b="1" dirty="0" smtClean="0">
                  <a:latin typeface="Calibri" panose="020F0502020204030204" pitchFamily="34" charset="0"/>
                </a:rPr>
                <a:t>2015/16 </a:t>
              </a:r>
              <a:r>
                <a:rPr lang="en-GB" altLang="en-US" sz="1400" b="1" dirty="0">
                  <a:latin typeface="Calibri" panose="020F0502020204030204" pitchFamily="34" charset="0"/>
                </a:rPr>
                <a:t>TO </a:t>
              </a:r>
              <a:r>
                <a:rPr lang="en-GB" altLang="en-US" sz="1400" b="1" dirty="0" smtClean="0">
                  <a:latin typeface="Calibri" panose="020F0502020204030204" pitchFamily="34" charset="0"/>
                </a:rPr>
                <a:t>2019/20 </a:t>
              </a:r>
              <a:r>
                <a:rPr lang="en-GB" altLang="en-US" sz="1400" b="1" dirty="0">
                  <a:latin typeface="Calibri" panose="020F0502020204030204" pitchFamily="34" charset="0"/>
                </a:rPr>
                <a:t>AND </a:t>
              </a:r>
              <a:r>
                <a:rPr lang="en-GB" altLang="en-US" sz="1400" b="1" dirty="0" smtClean="0">
                  <a:latin typeface="Calibri" panose="020F0502020204030204" pitchFamily="34" charset="0"/>
                </a:rPr>
                <a:t>ANNUAL PERFORMANCE PLAN(APP) 2017/18</a:t>
              </a:r>
            </a:p>
            <a:p>
              <a:pPr algn="ctr" eaLnBrk="1" hangingPunct="1">
                <a:spcBef>
                  <a:spcPct val="0"/>
                </a:spcBef>
                <a:buFontTx/>
                <a:buNone/>
              </a:pPr>
              <a:r>
                <a:rPr lang="en-GB" altLang="en-US" sz="1400" b="1" dirty="0" smtClean="0">
                  <a:latin typeface="Calibri" panose="020F0502020204030204" pitchFamily="34" charset="0"/>
                </a:rPr>
                <a:t>22 NOVEMBER 2017   </a:t>
              </a:r>
              <a:endParaRPr lang="en-GB" altLang="en-US" sz="1400" b="1" dirty="0">
                <a:latin typeface="Calibri" panose="020F0502020204030204" pitchFamily="34" charset="0"/>
              </a:endParaRPr>
            </a:p>
          </p:txBody>
        </p:sp>
      </p:grpSp>
    </p:spTree>
    <p:extLst>
      <p:ext uri="{BB962C8B-B14F-4D97-AF65-F5344CB8AC3E}">
        <p14:creationId xmlns:p14="http://schemas.microsoft.com/office/powerpoint/2010/main" xmlns="" val="2958735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844824"/>
            <a:ext cx="8229600" cy="4353343"/>
          </a:xfrm>
        </p:spPr>
        <p:txBody>
          <a:bodyPr/>
          <a:lstStyle/>
          <a:p>
            <a:pPr marL="0" indent="0">
              <a:buNone/>
            </a:pPr>
            <a:endParaRPr lang="en-ZA" dirty="0" smtClean="0">
              <a:latin typeface="Arial" panose="020B0604020202020204" pitchFamily="34" charset="0"/>
              <a:cs typeface="Arial" panose="020B0604020202020204" pitchFamily="34" charset="0"/>
            </a:endParaRPr>
          </a:p>
          <a:p>
            <a:pPr marL="0" indent="0">
              <a:buNone/>
            </a:pPr>
            <a:endParaRPr lang="en-ZA" dirty="0" smtClean="0">
              <a:latin typeface="Arial" panose="020B0604020202020204" pitchFamily="34" charset="0"/>
              <a:cs typeface="Arial" panose="020B0604020202020204" pitchFamily="34" charset="0"/>
            </a:endParaRPr>
          </a:p>
          <a:p>
            <a:pPr marL="0" indent="0" algn="ctr">
              <a:buNone/>
            </a:pPr>
            <a:r>
              <a:rPr lang="en-ZA" b="1" dirty="0" smtClean="0">
                <a:latin typeface="Arial" panose="020B0604020202020204" pitchFamily="34" charset="0"/>
                <a:cs typeface="Arial" panose="020B0604020202020204" pitchFamily="34" charset="0"/>
              </a:rPr>
              <a:t>SOUTH AFRICAN CHEMICAL INDUSTRY</a:t>
            </a:r>
          </a:p>
          <a:p>
            <a:pPr marL="0" indent="0" algn="ctr">
              <a:buNone/>
            </a:pPr>
            <a:r>
              <a:rPr lang="en-ZA" b="1" dirty="0" smtClean="0">
                <a:latin typeface="Arial" panose="020B0604020202020204" pitchFamily="34" charset="0"/>
                <a:cs typeface="Arial" panose="020B0604020202020204" pitchFamily="34" charset="0"/>
              </a:rPr>
              <a:t>SITUATIONAL PERSPECTIVE</a:t>
            </a: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33132469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NINE ECONOMIC SECTORS WITHIN SOUTH AFRICAN CHEMICAL INDUSTRY</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772816"/>
            <a:ext cx="8229600" cy="3993303"/>
          </a:xfrm>
        </p:spPr>
        <p:txBody>
          <a:bodyPr/>
          <a:lstStyle/>
          <a:p>
            <a:pPr>
              <a:spcBef>
                <a:spcPct val="50000"/>
              </a:spcBef>
              <a:buSzPct val="120000"/>
            </a:pPr>
            <a:r>
              <a:rPr lang="en-ZA" altLang="en-US" sz="1800" dirty="0" smtClean="0">
                <a:latin typeface="+mn-lt"/>
                <a:cs typeface="Arial" panose="020B0604020202020204" pitchFamily="34" charset="0"/>
              </a:rPr>
              <a:t>Petroleum</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Base Chemicals </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Speciality Chemicals</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Surface Coatings</a:t>
            </a:r>
          </a:p>
          <a:p>
            <a:pPr>
              <a:spcBef>
                <a:spcPct val="50000"/>
              </a:spcBef>
              <a:buSzPct val="120000"/>
            </a:pPr>
            <a:r>
              <a:rPr lang="en-ZA" altLang="en-US" sz="1800" dirty="0" smtClean="0">
                <a:latin typeface="+mn-lt"/>
                <a:cs typeface="Arial" panose="020B0604020202020204" pitchFamily="34" charset="0"/>
              </a:rPr>
              <a:t>Fast Moving Consumer Goods</a:t>
            </a:r>
          </a:p>
          <a:p>
            <a:pPr>
              <a:spcBef>
                <a:spcPct val="50000"/>
              </a:spcBef>
              <a:buSzPct val="120000"/>
            </a:pPr>
            <a:r>
              <a:rPr lang="en-ZA" altLang="en-US" sz="1800" dirty="0" smtClean="0">
                <a:latin typeface="+mn-lt"/>
                <a:cs typeface="Arial" panose="020B0604020202020204" pitchFamily="34" charset="0"/>
              </a:rPr>
              <a:t>Pharmaceuticals</a:t>
            </a:r>
          </a:p>
          <a:p>
            <a:pPr>
              <a:spcBef>
                <a:spcPct val="50000"/>
              </a:spcBef>
              <a:buSzPct val="120000"/>
            </a:pPr>
            <a:r>
              <a:rPr lang="en-ZA" altLang="en-US" sz="1800" dirty="0" smtClean="0">
                <a:latin typeface="+mn-lt"/>
                <a:cs typeface="Arial" panose="020B0604020202020204" pitchFamily="34" charset="0"/>
              </a:rPr>
              <a:t>Explosives </a:t>
            </a:r>
          </a:p>
          <a:p>
            <a:pPr>
              <a:spcBef>
                <a:spcPct val="50000"/>
              </a:spcBef>
              <a:buSzPct val="120000"/>
            </a:pPr>
            <a:r>
              <a:rPr lang="en-ZA" altLang="en-US" sz="1800" dirty="0" smtClean="0">
                <a:latin typeface="+mn-lt"/>
                <a:cs typeface="Arial" panose="020B0604020202020204" pitchFamily="34" charset="0"/>
              </a:rPr>
              <a:t>Fertilisers</a:t>
            </a:r>
          </a:p>
          <a:p>
            <a:pPr>
              <a:spcBef>
                <a:spcPct val="50000"/>
              </a:spcBef>
              <a:buSzPct val="120000"/>
            </a:pPr>
            <a:r>
              <a:rPr lang="en-ZA" altLang="en-US" sz="1800" dirty="0" smtClean="0">
                <a:latin typeface="+mn-lt"/>
                <a:cs typeface="Arial" panose="020B0604020202020204" pitchFamily="34" charset="0"/>
              </a:rPr>
              <a:t>Glass</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39967525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4704"/>
            <a:ext cx="8229600" cy="710952"/>
          </a:xfrm>
        </p:spPr>
        <p:txBody>
          <a:bodyPr/>
          <a:lstStyle/>
          <a:p>
            <a:pPr marL="342900" lvl="1" indent="-342900"/>
            <a:r>
              <a:rPr lang="en-ZA" altLang="en-US" sz="1600" b="1" dirty="0" smtClean="0">
                <a:solidFill>
                  <a:schemeClr val="accent1">
                    <a:lumMod val="75000"/>
                  </a:schemeClr>
                </a:solidFill>
                <a:latin typeface="+mn-lt"/>
              </a:rPr>
              <a:t>SITUATIONAL ANALYSIS CONTINUED</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683568" y="1268760"/>
            <a:ext cx="8229600" cy="3993303"/>
          </a:xfrm>
        </p:spPr>
        <p:txBody>
          <a:bodyPr/>
          <a:lstStyle/>
          <a:p>
            <a:pPr>
              <a:spcBef>
                <a:spcPct val="50000"/>
              </a:spcBef>
              <a:buSzPct val="120000"/>
            </a:pPr>
            <a:r>
              <a:rPr lang="en-ZA" altLang="en-US" sz="1800" dirty="0" smtClean="0">
                <a:latin typeface="+mn-lt"/>
                <a:cs typeface="Arial" panose="020B0604020202020204" pitchFamily="34" charset="0"/>
              </a:rPr>
              <a:t>SA Chemcial Industry plays a critical role in SA economy – contribue 25% of SA  Manufacturing production and 3,5% of GDP </a:t>
            </a:r>
          </a:p>
          <a:p>
            <a:pPr>
              <a:spcBef>
                <a:spcPct val="50000"/>
              </a:spcBef>
              <a:buSzPct val="120000"/>
            </a:pPr>
            <a:r>
              <a:rPr lang="en-ZA" altLang="en-US" sz="1800" dirty="0" smtClean="0">
                <a:latin typeface="+mn-lt"/>
                <a:cs typeface="Arial" panose="020B0604020202020204" pitchFamily="34" charset="0"/>
              </a:rPr>
              <a:t>Contribute to 1.1% of total employment in SA</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2180 levy paying companies</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Petroleum Sector contributes 40 % of levies paid and only comprose 12% of employment</a:t>
            </a:r>
          </a:p>
          <a:p>
            <a:pPr>
              <a:spcBef>
                <a:spcPct val="50000"/>
              </a:spcBef>
              <a:buSzPct val="120000"/>
            </a:pPr>
            <a:r>
              <a:rPr lang="en-ZA" altLang="en-US" sz="1800" dirty="0" smtClean="0">
                <a:latin typeface="+mn-lt"/>
                <a:cs typeface="Arial" panose="020B0604020202020204" pitchFamily="34" charset="0"/>
              </a:rPr>
              <a:t>81% of companies in sector is small, 16% as medium and 35%  large </a:t>
            </a:r>
          </a:p>
          <a:p>
            <a:pPr>
              <a:spcBef>
                <a:spcPct val="50000"/>
              </a:spcBef>
              <a:buSzPct val="120000"/>
            </a:pPr>
            <a:r>
              <a:rPr lang="en-ZA" altLang="en-US" sz="1800" dirty="0" smtClean="0">
                <a:latin typeface="+mn-lt"/>
                <a:cs typeface="Arial" panose="020B0604020202020204" pitchFamily="34" charset="0"/>
              </a:rPr>
              <a:t>Net importer and almost double that of exports and Industry is capital intensive</a:t>
            </a:r>
          </a:p>
          <a:p>
            <a:pPr>
              <a:spcBef>
                <a:spcPct val="50000"/>
              </a:spcBef>
              <a:buSzPct val="120000"/>
            </a:pPr>
            <a:r>
              <a:rPr lang="en-ZA" altLang="en-US" sz="1800" dirty="0" smtClean="0">
                <a:latin typeface="+mn-lt"/>
                <a:cs typeface="Arial" panose="020B0604020202020204" pitchFamily="34" charset="0"/>
              </a:rPr>
              <a:t>Sector is also effected by economic growth, cost of raw material, exchange rates, compliance costs etc </a:t>
            </a:r>
          </a:p>
          <a:p>
            <a:pPr>
              <a:spcBef>
                <a:spcPct val="50000"/>
              </a:spcBef>
              <a:buSzPct val="120000"/>
            </a:pPr>
            <a:r>
              <a:rPr lang="en-ZA" altLang="en-US" sz="1800" dirty="0" smtClean="0">
                <a:latin typeface="+mn-lt"/>
                <a:cs typeface="Arial" panose="020B0604020202020204" pitchFamily="34" charset="0"/>
              </a:rPr>
              <a:t>Net employment growth in 2016 of over 5000 workers with seven of the economic sectors reporting growth in employment figures</a:t>
            </a:r>
          </a:p>
          <a:p>
            <a:pPr>
              <a:spcBef>
                <a:spcPct val="50000"/>
              </a:spcBef>
              <a:buSzPct val="120000"/>
            </a:pPr>
            <a:r>
              <a:rPr lang="en-ZA" altLang="en-US" sz="1800" dirty="0" smtClean="0">
                <a:latin typeface="+mn-lt"/>
                <a:cs typeface="Arial" panose="020B0604020202020204" pitchFamily="34" charset="0"/>
              </a:rPr>
              <a:t>Industruy employes 799 different occupations</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42002309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4704"/>
            <a:ext cx="8229600" cy="710952"/>
          </a:xfrm>
        </p:spPr>
        <p:txBody>
          <a:bodyPr/>
          <a:lstStyle/>
          <a:p>
            <a:pPr marL="342900" lvl="1" indent="-342900"/>
            <a:r>
              <a:rPr lang="en-ZA" altLang="en-US" sz="1600" b="1" dirty="0" smtClean="0">
                <a:solidFill>
                  <a:schemeClr val="accent1">
                    <a:lumMod val="75000"/>
                  </a:schemeClr>
                </a:solidFill>
                <a:latin typeface="+mn-lt"/>
              </a:rPr>
              <a:t>SITUATIONAL ANALYSIS CONTINUED</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683568" y="1268760"/>
            <a:ext cx="8229600" cy="3993303"/>
          </a:xfrm>
        </p:spPr>
        <p:txBody>
          <a:bodyPr/>
          <a:lstStyle/>
          <a:p>
            <a:pPr>
              <a:spcBef>
                <a:spcPct val="50000"/>
              </a:spcBef>
              <a:buSzPct val="120000"/>
            </a:pPr>
            <a:r>
              <a:rPr lang="en-ZA" altLang="en-US" sz="1800" dirty="0" smtClean="0">
                <a:latin typeface="+mn-lt"/>
                <a:cs typeface="Arial" panose="020B0604020202020204" pitchFamily="34" charset="0"/>
              </a:rPr>
              <a:t>Skills Requirements for the Industry has changed  gradually over the last few decades where the demand for semi and unsklilled workers declined and need for highly skilled workers increased</a:t>
            </a:r>
          </a:p>
          <a:p>
            <a:pPr>
              <a:spcBef>
                <a:spcPct val="50000"/>
              </a:spcBef>
              <a:buSzPct val="120000"/>
            </a:pPr>
            <a:r>
              <a:rPr lang="en-ZA" altLang="en-US" sz="1800" dirty="0" smtClean="0">
                <a:latin typeface="+mn-lt"/>
                <a:cs typeface="Arial" panose="020B0604020202020204" pitchFamily="34" charset="0"/>
              </a:rPr>
              <a:t>In terms of supply 38% of the Industry employees have HET qualifications (NQF 5 to 10) and  44% have NQF 4  qualification- highly educated sector</a:t>
            </a:r>
          </a:p>
          <a:p>
            <a:pPr>
              <a:spcBef>
                <a:spcPct val="50000"/>
              </a:spcBef>
              <a:buSzPct val="120000"/>
            </a:pPr>
            <a:r>
              <a:rPr lang="en-ZA" altLang="en-US" sz="1800" dirty="0" smtClean="0">
                <a:latin typeface="+mn-lt"/>
                <a:cs typeface="Arial" panose="020B0604020202020204" pitchFamily="34" charset="0"/>
              </a:rPr>
              <a:t>Skills Development needs also to be articluated within ever changing technology development and innovation </a:t>
            </a:r>
          </a:p>
          <a:p>
            <a:pPr>
              <a:spcBef>
                <a:spcPct val="50000"/>
              </a:spcBef>
              <a:buSzPct val="120000"/>
            </a:pPr>
            <a:r>
              <a:rPr lang="en-ZA" altLang="en-US" sz="1800" dirty="0" smtClean="0">
                <a:latin typeface="+mn-lt"/>
                <a:cs typeface="Arial" panose="020B0604020202020204" pitchFamily="34" charset="0"/>
              </a:rPr>
              <a:t>SMME’s support needed towards competitiveness and sustainability in Chemical Manufacturing </a:t>
            </a:r>
          </a:p>
          <a:p>
            <a:pPr>
              <a:spcBef>
                <a:spcPct val="50000"/>
              </a:spcBef>
              <a:buSzPct val="120000"/>
            </a:pPr>
            <a:r>
              <a:rPr lang="en-ZA" altLang="en-US" sz="1800" dirty="0" smtClean="0">
                <a:latin typeface="+mn-lt"/>
                <a:cs typeface="Arial" panose="020B0604020202020204" pitchFamily="34" charset="0"/>
              </a:rPr>
              <a:t>Green Skills requirements in support of green occupations</a:t>
            </a:r>
          </a:p>
          <a:p>
            <a:pPr>
              <a:spcBef>
                <a:spcPct val="50000"/>
              </a:spcBef>
              <a:buSzPct val="120000"/>
            </a:pPr>
            <a:r>
              <a:rPr lang="en-ZA" altLang="en-US" sz="1800" dirty="0" smtClean="0">
                <a:latin typeface="+mn-lt"/>
                <a:cs typeface="Arial" panose="020B0604020202020204" pitchFamily="34" charset="0"/>
              </a:rPr>
              <a:t>Despite current economic situation the need to retain medium to long term perspectives on skills development in areas such as shale gas for increased capacity on occupations such as drilling engineers, geophysicists and geochemists </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40879934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28675" y="890588"/>
            <a:ext cx="2303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400">
              <a:latin typeface="Times New Roman" pitchFamily="18" charset="0"/>
            </a:endParaRPr>
          </a:p>
        </p:txBody>
      </p:sp>
      <p:sp>
        <p:nvSpPr>
          <p:cNvPr id="20483" name="Rectangle 3"/>
          <p:cNvSpPr>
            <a:spLocks noChangeArrowheads="1"/>
          </p:cNvSpPr>
          <p:nvPr/>
        </p:nvSpPr>
        <p:spPr bwMode="auto">
          <a:xfrm>
            <a:off x="66675"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800"/>
          </a:p>
        </p:txBody>
      </p:sp>
      <p:sp>
        <p:nvSpPr>
          <p:cNvPr id="20484"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400" b="1" i="1">
                <a:solidFill>
                  <a:srgbClr val="FFC000"/>
                </a:solidFill>
              </a:rPr>
              <a:t>CHIETA, The Catalyst for Enhanced Skills, Economic Growth and Employability</a:t>
            </a:r>
          </a:p>
        </p:txBody>
      </p:sp>
      <p:sp>
        <p:nvSpPr>
          <p:cNvPr id="20485" name="Title 5"/>
          <p:cNvSpPr>
            <a:spLocks noGrp="1"/>
          </p:cNvSpPr>
          <p:nvPr>
            <p:ph type="title"/>
          </p:nvPr>
        </p:nvSpPr>
        <p:spPr>
          <a:xfrm>
            <a:off x="457200" y="548680"/>
            <a:ext cx="8229600" cy="794321"/>
          </a:xfrm>
        </p:spPr>
        <p:txBody>
          <a:bodyPr/>
          <a:lstStyle/>
          <a:p>
            <a:r>
              <a:rPr lang="en-ZA" altLang="en-US" sz="3600" b="1" dirty="0" smtClean="0">
                <a:solidFill>
                  <a:srgbClr val="990099"/>
                </a:solidFill>
              </a:rPr>
              <a:t>Employer Profile</a:t>
            </a:r>
          </a:p>
        </p:txBody>
      </p:sp>
      <p:sp>
        <p:nvSpPr>
          <p:cNvPr id="2" name="Rectangle 1"/>
          <p:cNvSpPr/>
          <p:nvPr/>
        </p:nvSpPr>
        <p:spPr>
          <a:xfrm>
            <a:off x="846138" y="6381328"/>
            <a:ext cx="4572000" cy="338554"/>
          </a:xfrm>
          <a:prstGeom prst="rect">
            <a:avLst/>
          </a:prstGeom>
        </p:spPr>
        <p:txBody>
          <a:bodyPr>
            <a:spAutoFit/>
          </a:bodyPr>
          <a:lstStyle/>
          <a:p>
            <a:pPr algn="just" eaLnBrk="0" hangingPunct="0"/>
            <a:r>
              <a:rPr lang="en-ZA" sz="1600" dirty="0" smtClean="0">
                <a:latin typeface="Calibri" pitchFamily="34" charset="0"/>
                <a:ea typeface="Calibri" pitchFamily="34" charset="0"/>
                <a:cs typeface="Arial" pitchFamily="34" charset="0"/>
              </a:rPr>
              <a:t>Source</a:t>
            </a:r>
            <a:r>
              <a:rPr lang="en-ZA" sz="1600" dirty="0">
                <a:latin typeface="Calibri" pitchFamily="34" charset="0"/>
                <a:ea typeface="Calibri" pitchFamily="34" charset="0"/>
                <a:cs typeface="Arial" pitchFamily="34" charset="0"/>
              </a:rPr>
              <a:t>: CHIETA data system, extracted June </a:t>
            </a:r>
            <a:r>
              <a:rPr lang="en-ZA" sz="1600" dirty="0" smtClean="0">
                <a:latin typeface="Calibri" pitchFamily="34" charset="0"/>
                <a:ea typeface="Calibri" pitchFamily="34" charset="0"/>
                <a:cs typeface="Arial" pitchFamily="34" charset="0"/>
              </a:rPr>
              <a:t>2016</a:t>
            </a:r>
            <a:endParaRPr lang="en-GB" sz="1600" dirty="0">
              <a:latin typeface="Calibri" pitchFamily="34" charset="0"/>
              <a:ea typeface="Calibri" pitchFamily="34" charset="0"/>
              <a:cs typeface="Arial" pitchFamily="34" charset="0"/>
            </a:endParaRPr>
          </a:p>
        </p:txBody>
      </p:sp>
      <p:sp>
        <p:nvSpPr>
          <p:cNvPr id="8" name="Rectangle 7"/>
          <p:cNvSpPr/>
          <p:nvPr/>
        </p:nvSpPr>
        <p:spPr>
          <a:xfrm>
            <a:off x="1619672" y="1268760"/>
            <a:ext cx="6552728" cy="369332"/>
          </a:xfrm>
          <a:prstGeom prst="rect">
            <a:avLst/>
          </a:prstGeom>
        </p:spPr>
        <p:txBody>
          <a:bodyPr wrap="square">
            <a:spAutoFit/>
          </a:bodyPr>
          <a:lstStyle/>
          <a:p>
            <a:pPr algn="ctr" eaLnBrk="0" hangingPunct="0"/>
            <a:r>
              <a:rPr lang="en-ZA" sz="1800" b="1" dirty="0" smtClean="0">
                <a:latin typeface="Calibri" panose="020F0502020204030204" pitchFamily="34" charset="0"/>
              </a:rPr>
              <a:t>Levy-paying organisations</a:t>
            </a:r>
            <a:r>
              <a:rPr lang="en-ZA" sz="1800" b="1" dirty="0" smtClean="0">
                <a:latin typeface="Calibri" pitchFamily="34" charset="0"/>
                <a:ea typeface="Calibri" pitchFamily="34" charset="0"/>
                <a:cs typeface="Arial" pitchFamily="34" charset="0"/>
              </a:rPr>
              <a:t>: 2015/2016</a:t>
            </a:r>
            <a:endParaRPr lang="en-GB" sz="1800" b="1" dirty="0" smtClean="0">
              <a:latin typeface="Calibri" pitchFamily="34" charset="0"/>
              <a:ea typeface="Calibri" pitchFamily="34" charset="0"/>
              <a:cs typeface="Arial" pitchFamily="34" charset="0"/>
            </a:endParaRPr>
          </a:p>
        </p:txBody>
      </p:sp>
      <p:graphicFrame>
        <p:nvGraphicFramePr>
          <p:cNvPr id="10" name="Content Placeholder 4"/>
          <p:cNvGraphicFramePr>
            <a:graphicFrameLocks noGrp="1"/>
          </p:cNvGraphicFramePr>
          <p:nvPr>
            <p:ph idx="1"/>
            <p:extLst>
              <p:ext uri="{D42A27DB-BD31-4B8C-83A1-F6EECF244321}">
                <p14:modId xmlns:p14="http://schemas.microsoft.com/office/powerpoint/2010/main" xmlns="" val="2738807584"/>
              </p:ext>
            </p:extLst>
          </p:nvPr>
        </p:nvGraphicFramePr>
        <p:xfrm>
          <a:off x="395536" y="2133600"/>
          <a:ext cx="8291264" cy="3992563"/>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xmlns="" val="10155149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28675" y="890588"/>
            <a:ext cx="2303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400">
              <a:latin typeface="Times New Roman" pitchFamily="18" charset="0"/>
            </a:endParaRPr>
          </a:p>
        </p:txBody>
      </p:sp>
      <p:sp>
        <p:nvSpPr>
          <p:cNvPr id="22531"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800"/>
          </a:p>
        </p:txBody>
      </p:sp>
      <p:sp>
        <p:nvSpPr>
          <p:cNvPr id="22532"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400" b="1" i="1">
                <a:solidFill>
                  <a:srgbClr val="FFC000"/>
                </a:solidFill>
              </a:rPr>
              <a:t>CHIETA, The Catalyst for Enhanced Skills, Economic Growth and Employability</a:t>
            </a:r>
          </a:p>
        </p:txBody>
      </p:sp>
      <p:sp>
        <p:nvSpPr>
          <p:cNvPr id="22533" name="Title 1"/>
          <p:cNvSpPr>
            <a:spLocks noGrp="1"/>
          </p:cNvSpPr>
          <p:nvPr>
            <p:ph type="title"/>
          </p:nvPr>
        </p:nvSpPr>
        <p:spPr>
          <a:xfrm>
            <a:off x="457200" y="493713"/>
            <a:ext cx="8229600" cy="710952"/>
          </a:xfrm>
        </p:spPr>
        <p:txBody>
          <a:bodyPr/>
          <a:lstStyle/>
          <a:p>
            <a:pPr lvl="2"/>
            <a:r>
              <a:rPr lang="en-GB" altLang="en-US" sz="3600" b="1" dirty="0" smtClean="0" bmk="_Toc421463042">
                <a:solidFill>
                  <a:srgbClr val="990099"/>
                </a:solidFill>
                <a:latin typeface="+mj-lt"/>
                <a:ea typeface="+mj-ea"/>
                <a:cs typeface="+mj-cs"/>
              </a:rPr>
              <a:t>Labour Market Profile</a:t>
            </a:r>
            <a:endParaRPr lang="en-ZA" altLang="en-US" sz="3600" b="1" dirty="0">
              <a:solidFill>
                <a:srgbClr val="990099"/>
              </a:solidFill>
              <a:latin typeface="+mj-lt"/>
              <a:ea typeface="+mj-ea"/>
              <a:cs typeface="+mj-cs"/>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753301810"/>
              </p:ext>
            </p:extLst>
          </p:nvPr>
        </p:nvGraphicFramePr>
        <p:xfrm>
          <a:off x="539552" y="6237312"/>
          <a:ext cx="3840480" cy="513474"/>
        </p:xfrm>
        <a:graphic>
          <a:graphicData uri="http://schemas.openxmlformats.org/drawingml/2006/table">
            <a:tbl>
              <a:tblPr firstRow="1" firstCol="1" bandRow="1"/>
              <a:tblGrid>
                <a:gridCol w="3840480">
                  <a:extLst>
                    <a:ext uri="{9D8B030D-6E8A-4147-A177-3AD203B41FA5}">
                      <a16:colId xmlns:a16="http://schemas.microsoft.com/office/drawing/2014/main" xmlns="" val="20000"/>
                    </a:ext>
                  </a:extLst>
                </a:gridCol>
              </a:tblGrid>
              <a:tr h="269634">
                <a:tc>
                  <a:txBody>
                    <a:bodyPr/>
                    <a:lstStyle/>
                    <a:p>
                      <a:pPr algn="just">
                        <a:spcAft>
                          <a:spcPts val="0"/>
                        </a:spcAft>
                      </a:pPr>
                      <a:endParaRPr lang="en-ZA" sz="1600" dirty="0">
                        <a:effectLst/>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5558">
                <a:tc>
                  <a:txBody>
                    <a:bodyPr/>
                    <a:lstStyle/>
                    <a:p>
                      <a:pPr algn="just">
                        <a:spcAft>
                          <a:spcPts val="0"/>
                        </a:spcAft>
                      </a:pPr>
                      <a:r>
                        <a:rPr lang="en-GB" sz="1600" dirty="0">
                          <a:effectLst/>
                          <a:latin typeface="Calibri"/>
                          <a:ea typeface="Times New Roman"/>
                          <a:cs typeface="Times New Roman"/>
                        </a:rPr>
                        <a:t>Source: CHIETA data system, June </a:t>
                      </a:r>
                      <a:r>
                        <a:rPr lang="en-GB" sz="1600" dirty="0" smtClean="0">
                          <a:effectLst/>
                          <a:latin typeface="Calibri"/>
                          <a:ea typeface="Times New Roman"/>
                          <a:cs typeface="Times New Roman"/>
                        </a:rPr>
                        <a:t>2016</a:t>
                      </a:r>
                      <a:endParaRPr lang="en-GB" sz="16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8" name="Content Placeholder 1"/>
          <p:cNvGraphicFramePr>
            <a:graphicFrameLocks/>
          </p:cNvGraphicFramePr>
          <p:nvPr>
            <p:extLst>
              <p:ext uri="{D42A27DB-BD31-4B8C-83A1-F6EECF244321}">
                <p14:modId xmlns:p14="http://schemas.microsoft.com/office/powerpoint/2010/main" xmlns="" val="3486721139"/>
              </p:ext>
            </p:extLst>
          </p:nvPr>
        </p:nvGraphicFramePr>
        <p:xfrm>
          <a:off x="1690538" y="1084356"/>
          <a:ext cx="6553869" cy="1005840"/>
        </p:xfrm>
        <a:graphic>
          <a:graphicData uri="http://schemas.openxmlformats.org/drawingml/2006/table">
            <a:tbl>
              <a:tblPr firstRow="1" firstCol="1" bandRow="1"/>
              <a:tblGrid>
                <a:gridCol w="6553869">
                  <a:extLst>
                    <a:ext uri="{9D8B030D-6E8A-4147-A177-3AD203B41FA5}">
                      <a16:colId xmlns:a16="http://schemas.microsoft.com/office/drawing/2014/main" xmlns="" val="20000"/>
                    </a:ext>
                  </a:extLst>
                </a:gridCol>
              </a:tblGrid>
              <a:tr h="559937">
                <a:tc>
                  <a:txBody>
                    <a:bodyPr/>
                    <a:lstStyle/>
                    <a:p>
                      <a:pPr algn="just">
                        <a:spcAft>
                          <a:spcPts val="0"/>
                        </a:spcAft>
                      </a:pPr>
                      <a:endParaRPr lang="en-ZA" sz="900" dirty="0">
                        <a:effectLst/>
                        <a:latin typeface="Calibri"/>
                        <a:ea typeface="Times New Roman"/>
                        <a:cs typeface="Times New Roman"/>
                      </a:endParaRPr>
                    </a:p>
                    <a:p>
                      <a:pPr algn="ctr">
                        <a:spcAft>
                          <a:spcPts val="0"/>
                        </a:spcAft>
                      </a:pPr>
                      <a:r>
                        <a:rPr lang="en-ZA" sz="2400" b="1" dirty="0" smtClean="0">
                          <a:solidFill>
                            <a:schemeClr val="tx1"/>
                          </a:solidFill>
                          <a:effectLst/>
                          <a:latin typeface="Calibri"/>
                          <a:ea typeface="Times New Roman"/>
                          <a:cs typeface="Times New Roman"/>
                        </a:rPr>
                        <a:t>Estimate </a:t>
                      </a:r>
                      <a:r>
                        <a:rPr lang="en-ZA" sz="2400" b="1" dirty="0">
                          <a:solidFill>
                            <a:schemeClr val="tx1"/>
                          </a:solidFill>
                          <a:effectLst/>
                          <a:latin typeface="Calibri"/>
                          <a:ea typeface="Times New Roman"/>
                          <a:cs typeface="Times New Roman"/>
                        </a:rPr>
                        <a:t>of total employment in the Chemical Sector: </a:t>
                      </a:r>
                      <a:r>
                        <a:rPr lang="en-ZA" sz="2400" b="1" dirty="0" smtClean="0">
                          <a:solidFill>
                            <a:schemeClr val="tx1"/>
                          </a:solidFill>
                          <a:effectLst/>
                          <a:latin typeface="Calibri"/>
                          <a:ea typeface="Times New Roman"/>
                          <a:cs typeface="Times New Roman"/>
                        </a:rPr>
                        <a:t>2012-2016</a:t>
                      </a:r>
                      <a:endParaRPr lang="en-GB" sz="2400" b="1" dirty="0">
                        <a:solidFill>
                          <a:schemeClr val="tx1"/>
                        </a:solidFill>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1987">
                <a:tc>
                  <a:txBody>
                    <a:bodyPr/>
                    <a:lstStyle/>
                    <a:p>
                      <a:pPr algn="just">
                        <a:spcAft>
                          <a:spcPts val="0"/>
                        </a:spcAft>
                      </a:pPr>
                      <a:endParaRPr lang="en-GB" sz="9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10" name="Chart 9"/>
          <p:cNvGraphicFramePr>
            <a:graphicFrameLocks noGrp="1"/>
          </p:cNvGraphicFramePr>
          <p:nvPr>
            <p:extLst>
              <p:ext uri="{D42A27DB-BD31-4B8C-83A1-F6EECF244321}">
                <p14:modId xmlns:p14="http://schemas.microsoft.com/office/powerpoint/2010/main" xmlns="" val="4066112086"/>
              </p:ext>
            </p:extLst>
          </p:nvPr>
        </p:nvGraphicFramePr>
        <p:xfrm>
          <a:off x="376647" y="1844824"/>
          <a:ext cx="8390706" cy="439248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xmlns="" val="30081851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28675" y="890588"/>
            <a:ext cx="2303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400">
              <a:latin typeface="Times New Roman" pitchFamily="18" charset="0"/>
            </a:endParaRPr>
          </a:p>
        </p:txBody>
      </p:sp>
      <p:sp>
        <p:nvSpPr>
          <p:cNvPr id="22531"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800"/>
          </a:p>
        </p:txBody>
      </p:sp>
      <p:sp>
        <p:nvSpPr>
          <p:cNvPr id="22532"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400" b="1" i="1">
                <a:solidFill>
                  <a:srgbClr val="FFC000"/>
                </a:solidFill>
              </a:rPr>
              <a:t>CHIETA, The Catalyst for Enhanced Skills, Economic Growth and Employability</a:t>
            </a:r>
          </a:p>
        </p:txBody>
      </p:sp>
      <p:sp>
        <p:nvSpPr>
          <p:cNvPr id="22533" name="Title 1"/>
          <p:cNvSpPr>
            <a:spLocks noGrp="1"/>
          </p:cNvSpPr>
          <p:nvPr>
            <p:ph type="title"/>
          </p:nvPr>
        </p:nvSpPr>
        <p:spPr>
          <a:xfrm>
            <a:off x="457200" y="493713"/>
            <a:ext cx="8229600" cy="710952"/>
          </a:xfrm>
        </p:spPr>
        <p:txBody>
          <a:bodyPr/>
          <a:lstStyle/>
          <a:p>
            <a:pPr lvl="2"/>
            <a:r>
              <a:rPr lang="en-GB" altLang="en-US" sz="3600" b="1" dirty="0" smtClean="0" bmk="_Toc421463042">
                <a:solidFill>
                  <a:srgbClr val="990099"/>
                </a:solidFill>
                <a:latin typeface="+mj-lt"/>
                <a:ea typeface="+mj-ea"/>
                <a:cs typeface="+mj-cs"/>
              </a:rPr>
              <a:t>Labour Market Profile</a:t>
            </a:r>
            <a:endParaRPr lang="en-ZA" altLang="en-US" sz="3600" b="1" dirty="0">
              <a:solidFill>
                <a:srgbClr val="990099"/>
              </a:solidFill>
              <a:latin typeface="+mj-lt"/>
              <a:ea typeface="+mj-ea"/>
              <a:cs typeface="+mj-cs"/>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403529249"/>
              </p:ext>
            </p:extLst>
          </p:nvPr>
        </p:nvGraphicFramePr>
        <p:xfrm>
          <a:off x="539552" y="6237312"/>
          <a:ext cx="3840480" cy="513474"/>
        </p:xfrm>
        <a:graphic>
          <a:graphicData uri="http://schemas.openxmlformats.org/drawingml/2006/table">
            <a:tbl>
              <a:tblPr firstRow="1" firstCol="1" bandRow="1"/>
              <a:tblGrid>
                <a:gridCol w="3840480">
                  <a:extLst>
                    <a:ext uri="{9D8B030D-6E8A-4147-A177-3AD203B41FA5}">
                      <a16:colId xmlns:a16="http://schemas.microsoft.com/office/drawing/2014/main" xmlns="" val="20000"/>
                    </a:ext>
                  </a:extLst>
                </a:gridCol>
              </a:tblGrid>
              <a:tr h="269634">
                <a:tc>
                  <a:txBody>
                    <a:bodyPr/>
                    <a:lstStyle/>
                    <a:p>
                      <a:pPr algn="just">
                        <a:spcAft>
                          <a:spcPts val="0"/>
                        </a:spcAft>
                      </a:pPr>
                      <a:endParaRPr lang="en-ZA" sz="1600" dirty="0">
                        <a:effectLst/>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5558">
                <a:tc>
                  <a:txBody>
                    <a:bodyPr/>
                    <a:lstStyle/>
                    <a:p>
                      <a:pPr algn="just">
                        <a:spcAft>
                          <a:spcPts val="0"/>
                        </a:spcAft>
                      </a:pPr>
                      <a:r>
                        <a:rPr lang="en-GB" sz="1600" dirty="0">
                          <a:effectLst/>
                          <a:latin typeface="Calibri"/>
                          <a:ea typeface="Times New Roman"/>
                          <a:cs typeface="Times New Roman"/>
                        </a:rPr>
                        <a:t>Source: CHIETA data system, June </a:t>
                      </a:r>
                      <a:r>
                        <a:rPr lang="en-GB" sz="1600" dirty="0" smtClean="0">
                          <a:effectLst/>
                          <a:latin typeface="Calibri"/>
                          <a:ea typeface="Times New Roman"/>
                          <a:cs typeface="Times New Roman"/>
                        </a:rPr>
                        <a:t>2016</a:t>
                      </a:r>
                      <a:endParaRPr lang="en-GB" sz="16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8" name="Content Placeholder 1"/>
          <p:cNvGraphicFramePr>
            <a:graphicFrameLocks/>
          </p:cNvGraphicFramePr>
          <p:nvPr>
            <p:extLst>
              <p:ext uri="{D42A27DB-BD31-4B8C-83A1-F6EECF244321}">
                <p14:modId xmlns:p14="http://schemas.microsoft.com/office/powerpoint/2010/main" xmlns="" val="1562691490"/>
              </p:ext>
            </p:extLst>
          </p:nvPr>
        </p:nvGraphicFramePr>
        <p:xfrm>
          <a:off x="1690538" y="1084356"/>
          <a:ext cx="6553869" cy="1005840"/>
        </p:xfrm>
        <a:graphic>
          <a:graphicData uri="http://schemas.openxmlformats.org/drawingml/2006/table">
            <a:tbl>
              <a:tblPr firstRow="1" firstCol="1" bandRow="1"/>
              <a:tblGrid>
                <a:gridCol w="6553869">
                  <a:extLst>
                    <a:ext uri="{9D8B030D-6E8A-4147-A177-3AD203B41FA5}">
                      <a16:colId xmlns:a16="http://schemas.microsoft.com/office/drawing/2014/main" xmlns="" val="20000"/>
                    </a:ext>
                  </a:extLst>
                </a:gridCol>
              </a:tblGrid>
              <a:tr h="559937">
                <a:tc>
                  <a:txBody>
                    <a:bodyPr/>
                    <a:lstStyle/>
                    <a:p>
                      <a:pPr algn="just">
                        <a:spcAft>
                          <a:spcPts val="0"/>
                        </a:spcAft>
                      </a:pPr>
                      <a:endParaRPr lang="en-ZA" sz="900" dirty="0" smtClean="0">
                        <a:effectLst/>
                        <a:latin typeface="Calibri"/>
                        <a:ea typeface="Times New Roman"/>
                        <a:cs typeface="Times New Roman"/>
                      </a:endParaRPr>
                    </a:p>
                    <a:p>
                      <a:pPr algn="ctr" eaLnBrk="0" hangingPunct="0"/>
                      <a:r>
                        <a:rPr lang="en-ZA" sz="2400" b="1" dirty="0" smtClean="0">
                          <a:latin typeface="Calibri" panose="020F0502020204030204" pitchFamily="34" charset="0"/>
                        </a:rPr>
                        <a:t>Race</a:t>
                      </a:r>
                      <a:r>
                        <a:rPr lang="en-ZA" sz="2400" b="1" baseline="0" dirty="0" smtClean="0">
                          <a:latin typeface="Calibri" panose="020F0502020204030204" pitchFamily="34" charset="0"/>
                        </a:rPr>
                        <a:t> </a:t>
                      </a:r>
                      <a:r>
                        <a:rPr lang="en-ZA" sz="2400" b="1" dirty="0" smtClean="0">
                          <a:latin typeface="Calibri" panose="020F0502020204030204" pitchFamily="34" charset="0"/>
                        </a:rPr>
                        <a:t>distribution of </a:t>
                      </a:r>
                      <a:r>
                        <a:rPr lang="en-ZA" sz="2400" b="1" dirty="0" smtClean="0">
                          <a:solidFill>
                            <a:schemeClr val="tx1"/>
                          </a:solidFill>
                          <a:effectLst/>
                          <a:latin typeface="+mn-lt"/>
                          <a:ea typeface="Times New Roman"/>
                          <a:cs typeface="Times New Roman"/>
                        </a:rPr>
                        <a:t>employment in the Chemical Sector</a:t>
                      </a:r>
                      <a:r>
                        <a:rPr lang="en-ZA" sz="2400" b="1" dirty="0" smtClean="0">
                          <a:latin typeface="Calibri" pitchFamily="34" charset="0"/>
                          <a:ea typeface="Calibri" pitchFamily="34" charset="0"/>
                          <a:cs typeface="Arial" pitchFamily="34" charset="0"/>
                        </a:rPr>
                        <a:t>: 2012 – 2016</a:t>
                      </a:r>
                      <a:endParaRPr lang="en-GB" sz="2400" b="1" dirty="0" smtClean="0">
                        <a:latin typeface="Calibri" pitchFamily="34" charset="0"/>
                        <a:ea typeface="Calibri" pitchFamily="34" charset="0"/>
                        <a:cs typeface="Arial"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1987">
                <a:tc>
                  <a:txBody>
                    <a:bodyPr/>
                    <a:lstStyle/>
                    <a:p>
                      <a:pPr algn="just">
                        <a:spcAft>
                          <a:spcPts val="0"/>
                        </a:spcAft>
                      </a:pPr>
                      <a:endParaRPr lang="en-GB" sz="9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10" name="Chart 9"/>
          <p:cNvGraphicFramePr>
            <a:graphicFrameLocks noGrp="1"/>
          </p:cNvGraphicFramePr>
          <p:nvPr>
            <p:extLst>
              <p:ext uri="{D42A27DB-BD31-4B8C-83A1-F6EECF244321}">
                <p14:modId xmlns:p14="http://schemas.microsoft.com/office/powerpoint/2010/main" xmlns="" val="2421857358"/>
              </p:ext>
            </p:extLst>
          </p:nvPr>
        </p:nvGraphicFramePr>
        <p:xfrm>
          <a:off x="107504" y="1916832"/>
          <a:ext cx="8928992" cy="439248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xmlns="" val="259628632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28675" y="890588"/>
            <a:ext cx="2303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400">
              <a:latin typeface="Times New Roman" pitchFamily="18" charset="0"/>
            </a:endParaRPr>
          </a:p>
        </p:txBody>
      </p:sp>
      <p:sp>
        <p:nvSpPr>
          <p:cNvPr id="22531"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800"/>
          </a:p>
        </p:txBody>
      </p:sp>
      <p:sp>
        <p:nvSpPr>
          <p:cNvPr id="22532"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400" b="1" i="1">
                <a:solidFill>
                  <a:srgbClr val="FFC000"/>
                </a:solidFill>
              </a:rPr>
              <a:t>CHIETA, The Catalyst for Enhanced Skills, Economic Growth and Employability</a:t>
            </a:r>
          </a:p>
        </p:txBody>
      </p:sp>
      <p:sp>
        <p:nvSpPr>
          <p:cNvPr id="22533" name="Title 1"/>
          <p:cNvSpPr>
            <a:spLocks noGrp="1"/>
          </p:cNvSpPr>
          <p:nvPr>
            <p:ph type="title"/>
          </p:nvPr>
        </p:nvSpPr>
        <p:spPr>
          <a:xfrm>
            <a:off x="457200" y="493713"/>
            <a:ext cx="8229600" cy="710952"/>
          </a:xfrm>
        </p:spPr>
        <p:txBody>
          <a:bodyPr/>
          <a:lstStyle/>
          <a:p>
            <a:pPr lvl="2"/>
            <a:r>
              <a:rPr lang="en-GB" altLang="en-US" sz="3600" b="1" dirty="0" smtClean="0" bmk="_Toc421463042">
                <a:solidFill>
                  <a:srgbClr val="990099"/>
                </a:solidFill>
                <a:latin typeface="+mj-lt"/>
                <a:ea typeface="+mj-ea"/>
                <a:cs typeface="+mj-cs"/>
              </a:rPr>
              <a:t>Labour Market Profile</a:t>
            </a:r>
            <a:endParaRPr lang="en-ZA" altLang="en-US" sz="3600" b="1" dirty="0">
              <a:solidFill>
                <a:srgbClr val="990099"/>
              </a:solidFill>
              <a:latin typeface="+mj-lt"/>
              <a:ea typeface="+mj-ea"/>
              <a:cs typeface="+mj-cs"/>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729711705"/>
              </p:ext>
            </p:extLst>
          </p:nvPr>
        </p:nvGraphicFramePr>
        <p:xfrm>
          <a:off x="539552" y="6237312"/>
          <a:ext cx="3840480" cy="513474"/>
        </p:xfrm>
        <a:graphic>
          <a:graphicData uri="http://schemas.openxmlformats.org/drawingml/2006/table">
            <a:tbl>
              <a:tblPr firstRow="1" firstCol="1" bandRow="1"/>
              <a:tblGrid>
                <a:gridCol w="3840480">
                  <a:extLst>
                    <a:ext uri="{9D8B030D-6E8A-4147-A177-3AD203B41FA5}">
                      <a16:colId xmlns:a16="http://schemas.microsoft.com/office/drawing/2014/main" xmlns="" val="20000"/>
                    </a:ext>
                  </a:extLst>
                </a:gridCol>
              </a:tblGrid>
              <a:tr h="269634">
                <a:tc>
                  <a:txBody>
                    <a:bodyPr/>
                    <a:lstStyle/>
                    <a:p>
                      <a:pPr algn="just">
                        <a:spcAft>
                          <a:spcPts val="0"/>
                        </a:spcAft>
                      </a:pPr>
                      <a:endParaRPr lang="en-ZA" sz="1600" dirty="0">
                        <a:effectLst/>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5558">
                <a:tc>
                  <a:txBody>
                    <a:bodyPr/>
                    <a:lstStyle/>
                    <a:p>
                      <a:pPr algn="just">
                        <a:spcAft>
                          <a:spcPts val="0"/>
                        </a:spcAft>
                      </a:pPr>
                      <a:r>
                        <a:rPr lang="en-GB" sz="1600" dirty="0">
                          <a:effectLst/>
                          <a:latin typeface="Calibri"/>
                          <a:ea typeface="Times New Roman"/>
                          <a:cs typeface="Times New Roman"/>
                        </a:rPr>
                        <a:t>Source: CHIETA data system, June </a:t>
                      </a:r>
                      <a:r>
                        <a:rPr lang="en-GB" sz="1600" dirty="0" smtClean="0">
                          <a:effectLst/>
                          <a:latin typeface="Calibri"/>
                          <a:ea typeface="Times New Roman"/>
                          <a:cs typeface="Times New Roman"/>
                        </a:rPr>
                        <a:t>2016</a:t>
                      </a:r>
                      <a:endParaRPr lang="en-GB" sz="16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8" name="Content Placeholder 1"/>
          <p:cNvGraphicFramePr>
            <a:graphicFrameLocks/>
          </p:cNvGraphicFramePr>
          <p:nvPr>
            <p:extLst>
              <p:ext uri="{D42A27DB-BD31-4B8C-83A1-F6EECF244321}">
                <p14:modId xmlns:p14="http://schemas.microsoft.com/office/powerpoint/2010/main" xmlns="" val="532163823"/>
              </p:ext>
            </p:extLst>
          </p:nvPr>
        </p:nvGraphicFramePr>
        <p:xfrm>
          <a:off x="1690538" y="1084356"/>
          <a:ext cx="6553869" cy="1005840"/>
        </p:xfrm>
        <a:graphic>
          <a:graphicData uri="http://schemas.openxmlformats.org/drawingml/2006/table">
            <a:tbl>
              <a:tblPr firstRow="1" firstCol="1" bandRow="1"/>
              <a:tblGrid>
                <a:gridCol w="6553869">
                  <a:extLst>
                    <a:ext uri="{9D8B030D-6E8A-4147-A177-3AD203B41FA5}">
                      <a16:colId xmlns:a16="http://schemas.microsoft.com/office/drawing/2014/main" xmlns="" val="20000"/>
                    </a:ext>
                  </a:extLst>
                </a:gridCol>
              </a:tblGrid>
              <a:tr h="559937">
                <a:tc>
                  <a:txBody>
                    <a:bodyPr/>
                    <a:lstStyle/>
                    <a:p>
                      <a:pPr algn="just">
                        <a:spcAft>
                          <a:spcPts val="0"/>
                        </a:spcAft>
                      </a:pPr>
                      <a:endParaRPr lang="en-ZA" sz="900" dirty="0" smtClean="0">
                        <a:effectLst/>
                        <a:latin typeface="Calibri"/>
                        <a:ea typeface="Times New Roman"/>
                        <a:cs typeface="Times New Roman"/>
                      </a:endParaRPr>
                    </a:p>
                    <a:p>
                      <a:pPr algn="ctr" eaLnBrk="0" hangingPunct="0"/>
                      <a:r>
                        <a:rPr lang="en-ZA" sz="2400" b="1" baseline="0" dirty="0" smtClean="0">
                          <a:latin typeface="Calibri" panose="020F0502020204030204" pitchFamily="34" charset="0"/>
                        </a:rPr>
                        <a:t>Gender </a:t>
                      </a:r>
                      <a:r>
                        <a:rPr lang="en-ZA" sz="2400" b="1" dirty="0" smtClean="0">
                          <a:latin typeface="Calibri" panose="020F0502020204030204" pitchFamily="34" charset="0"/>
                        </a:rPr>
                        <a:t>distribution of </a:t>
                      </a:r>
                      <a:r>
                        <a:rPr lang="en-ZA" sz="2400" b="1" dirty="0" smtClean="0">
                          <a:solidFill>
                            <a:schemeClr val="tx1"/>
                          </a:solidFill>
                          <a:effectLst/>
                          <a:latin typeface="+mn-lt"/>
                          <a:ea typeface="Times New Roman"/>
                          <a:cs typeface="Times New Roman"/>
                        </a:rPr>
                        <a:t>employment in the Chemical Sector</a:t>
                      </a:r>
                      <a:r>
                        <a:rPr lang="en-ZA" sz="2400" b="1" dirty="0" smtClean="0">
                          <a:latin typeface="Calibri" pitchFamily="34" charset="0"/>
                          <a:ea typeface="Calibri" pitchFamily="34" charset="0"/>
                          <a:cs typeface="Arial" pitchFamily="34" charset="0"/>
                        </a:rPr>
                        <a:t>: 2012 – 2016</a:t>
                      </a:r>
                      <a:endParaRPr lang="en-GB" sz="2400" b="1" dirty="0" smtClean="0">
                        <a:latin typeface="Calibri" pitchFamily="34" charset="0"/>
                        <a:ea typeface="Calibri" pitchFamily="34" charset="0"/>
                        <a:cs typeface="Arial"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1987">
                <a:tc>
                  <a:txBody>
                    <a:bodyPr/>
                    <a:lstStyle/>
                    <a:p>
                      <a:pPr algn="just">
                        <a:spcAft>
                          <a:spcPts val="0"/>
                        </a:spcAft>
                      </a:pPr>
                      <a:endParaRPr lang="en-GB" sz="9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9" name="Chart 8"/>
          <p:cNvGraphicFramePr>
            <a:graphicFrameLocks noGrp="1"/>
          </p:cNvGraphicFramePr>
          <p:nvPr>
            <p:extLst>
              <p:ext uri="{D42A27DB-BD31-4B8C-83A1-F6EECF244321}">
                <p14:modId xmlns:p14="http://schemas.microsoft.com/office/powerpoint/2010/main" xmlns="" val="2350772528"/>
              </p:ext>
            </p:extLst>
          </p:nvPr>
        </p:nvGraphicFramePr>
        <p:xfrm>
          <a:off x="-69850" y="1916832"/>
          <a:ext cx="9283700" cy="4534768"/>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xmlns="" val="39837639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828675" y="890588"/>
            <a:ext cx="2303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400">
              <a:latin typeface="Times New Roman" pitchFamily="18" charset="0"/>
            </a:endParaRPr>
          </a:p>
        </p:txBody>
      </p:sp>
      <p:sp>
        <p:nvSpPr>
          <p:cNvPr id="22531"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ZA" altLang="en-US" sz="2800"/>
          </a:p>
        </p:txBody>
      </p:sp>
      <p:sp>
        <p:nvSpPr>
          <p:cNvPr id="22532"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400" b="1" i="1">
                <a:solidFill>
                  <a:srgbClr val="FFC000"/>
                </a:solidFill>
              </a:rPr>
              <a:t>CHIETA, The Catalyst for Enhanced Skills, Economic Growth and Employability</a:t>
            </a:r>
          </a:p>
        </p:txBody>
      </p:sp>
      <p:sp>
        <p:nvSpPr>
          <p:cNvPr id="22533" name="Title 1"/>
          <p:cNvSpPr>
            <a:spLocks noGrp="1"/>
          </p:cNvSpPr>
          <p:nvPr>
            <p:ph type="title"/>
          </p:nvPr>
        </p:nvSpPr>
        <p:spPr>
          <a:xfrm>
            <a:off x="457200" y="493713"/>
            <a:ext cx="8229600" cy="710952"/>
          </a:xfrm>
        </p:spPr>
        <p:txBody>
          <a:bodyPr/>
          <a:lstStyle/>
          <a:p>
            <a:pPr lvl="2"/>
            <a:r>
              <a:rPr lang="en-GB" altLang="en-US" sz="3600" b="1" dirty="0" smtClean="0" bmk="_Toc421463042">
                <a:solidFill>
                  <a:srgbClr val="990099"/>
                </a:solidFill>
                <a:latin typeface="+mj-lt"/>
                <a:ea typeface="+mj-ea"/>
                <a:cs typeface="+mj-cs"/>
              </a:rPr>
              <a:t>Labour Market Profile</a:t>
            </a:r>
            <a:endParaRPr lang="en-ZA" altLang="en-US" sz="3600" b="1" dirty="0">
              <a:solidFill>
                <a:srgbClr val="990099"/>
              </a:solidFill>
              <a:latin typeface="+mj-lt"/>
              <a:ea typeface="+mj-ea"/>
              <a:cs typeface="+mj-cs"/>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966782221"/>
              </p:ext>
            </p:extLst>
          </p:nvPr>
        </p:nvGraphicFramePr>
        <p:xfrm>
          <a:off x="539552" y="6237312"/>
          <a:ext cx="3840480" cy="513474"/>
        </p:xfrm>
        <a:graphic>
          <a:graphicData uri="http://schemas.openxmlformats.org/drawingml/2006/table">
            <a:tbl>
              <a:tblPr firstRow="1" firstCol="1" bandRow="1"/>
              <a:tblGrid>
                <a:gridCol w="3840480">
                  <a:extLst>
                    <a:ext uri="{9D8B030D-6E8A-4147-A177-3AD203B41FA5}">
                      <a16:colId xmlns:a16="http://schemas.microsoft.com/office/drawing/2014/main" xmlns="" val="20000"/>
                    </a:ext>
                  </a:extLst>
                </a:gridCol>
              </a:tblGrid>
              <a:tr h="269634">
                <a:tc>
                  <a:txBody>
                    <a:bodyPr/>
                    <a:lstStyle/>
                    <a:p>
                      <a:pPr algn="just">
                        <a:spcAft>
                          <a:spcPts val="0"/>
                        </a:spcAft>
                      </a:pPr>
                      <a:endParaRPr lang="en-ZA" sz="1600" dirty="0">
                        <a:effectLst/>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115558">
                <a:tc>
                  <a:txBody>
                    <a:bodyPr/>
                    <a:lstStyle/>
                    <a:p>
                      <a:pPr algn="just">
                        <a:spcAft>
                          <a:spcPts val="0"/>
                        </a:spcAft>
                      </a:pPr>
                      <a:r>
                        <a:rPr lang="en-GB" sz="1600" dirty="0">
                          <a:effectLst/>
                          <a:latin typeface="Calibri"/>
                          <a:ea typeface="Times New Roman"/>
                          <a:cs typeface="Times New Roman"/>
                        </a:rPr>
                        <a:t>Source: CHIETA data system, June </a:t>
                      </a:r>
                      <a:r>
                        <a:rPr lang="en-GB" sz="1600" dirty="0" smtClean="0">
                          <a:effectLst/>
                          <a:latin typeface="Calibri"/>
                          <a:ea typeface="Times New Roman"/>
                          <a:cs typeface="Times New Roman"/>
                        </a:rPr>
                        <a:t>2016</a:t>
                      </a:r>
                      <a:endParaRPr lang="en-GB" sz="16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8" name="Content Placeholder 1"/>
          <p:cNvGraphicFramePr>
            <a:graphicFrameLocks/>
          </p:cNvGraphicFramePr>
          <p:nvPr>
            <p:extLst>
              <p:ext uri="{D42A27DB-BD31-4B8C-83A1-F6EECF244321}">
                <p14:modId xmlns:p14="http://schemas.microsoft.com/office/powerpoint/2010/main" xmlns="" val="2596292944"/>
              </p:ext>
            </p:extLst>
          </p:nvPr>
        </p:nvGraphicFramePr>
        <p:xfrm>
          <a:off x="1115616" y="1125880"/>
          <a:ext cx="7128791" cy="502920"/>
        </p:xfrm>
        <a:graphic>
          <a:graphicData uri="http://schemas.openxmlformats.org/drawingml/2006/table">
            <a:tbl>
              <a:tblPr firstRow="1" firstCol="1" bandRow="1"/>
              <a:tblGrid>
                <a:gridCol w="7128791">
                  <a:extLst>
                    <a:ext uri="{9D8B030D-6E8A-4147-A177-3AD203B41FA5}">
                      <a16:colId xmlns:a16="http://schemas.microsoft.com/office/drawing/2014/main" xmlns="" val="20000"/>
                    </a:ext>
                  </a:extLst>
                </a:gridCol>
              </a:tblGrid>
              <a:tr h="304823">
                <a:tc>
                  <a:txBody>
                    <a:bodyPr/>
                    <a:lstStyle/>
                    <a:p>
                      <a:pPr algn="ctr" eaLnBrk="0" hangingPunct="0"/>
                      <a:r>
                        <a:rPr lang="en-ZA" sz="2400" b="1" baseline="0" dirty="0" smtClean="0">
                          <a:latin typeface="Calibri" panose="020F0502020204030204" pitchFamily="34" charset="0"/>
                        </a:rPr>
                        <a:t>Disabled workers </a:t>
                      </a:r>
                      <a:r>
                        <a:rPr lang="en-ZA" sz="2400" b="1" dirty="0" smtClean="0">
                          <a:solidFill>
                            <a:schemeClr val="tx1"/>
                          </a:solidFill>
                          <a:effectLst/>
                          <a:latin typeface="+mn-lt"/>
                          <a:ea typeface="Times New Roman"/>
                          <a:cs typeface="Times New Roman"/>
                        </a:rPr>
                        <a:t>in the Chemical Sector</a:t>
                      </a:r>
                      <a:r>
                        <a:rPr lang="en-ZA" sz="2400" b="1" dirty="0" smtClean="0">
                          <a:latin typeface="Calibri" pitchFamily="34" charset="0"/>
                          <a:ea typeface="Calibri" pitchFamily="34" charset="0"/>
                          <a:cs typeface="Arial" pitchFamily="34" charset="0"/>
                        </a:rPr>
                        <a:t>: 2012 – 2016</a:t>
                      </a:r>
                      <a:endParaRPr lang="en-GB" sz="2400" b="1" dirty="0" smtClean="0">
                        <a:latin typeface="Calibri" pitchFamily="34" charset="0"/>
                        <a:ea typeface="Calibri" pitchFamily="34" charset="0"/>
                        <a:cs typeface="Arial"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95604">
                <a:tc>
                  <a:txBody>
                    <a:bodyPr/>
                    <a:lstStyle/>
                    <a:p>
                      <a:pPr algn="just">
                        <a:spcAft>
                          <a:spcPts val="0"/>
                        </a:spcAft>
                      </a:pPr>
                      <a:endParaRPr lang="en-GB" sz="900" dirty="0">
                        <a:effectLst/>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069323362"/>
              </p:ext>
            </p:extLst>
          </p:nvPr>
        </p:nvGraphicFramePr>
        <p:xfrm>
          <a:off x="285748" y="1628799"/>
          <a:ext cx="8606731" cy="4680520"/>
        </p:xfrm>
        <a:graphic>
          <a:graphicData uri="http://schemas.openxmlformats.org/drawingml/2006/table">
            <a:tbl>
              <a:tblPr firstRow="1" firstCol="1" lastRow="1" bandCol="1">
                <a:tableStyleId>{00A15C55-8517-42AA-B614-E9B94910E393}</a:tableStyleId>
              </a:tblPr>
              <a:tblGrid>
                <a:gridCol w="1144630">
                  <a:extLst>
                    <a:ext uri="{9D8B030D-6E8A-4147-A177-3AD203B41FA5}">
                      <a16:colId xmlns:a16="http://schemas.microsoft.com/office/drawing/2014/main" xmlns="" val="20000"/>
                    </a:ext>
                  </a:extLst>
                </a:gridCol>
                <a:gridCol w="1144630">
                  <a:extLst>
                    <a:ext uri="{9D8B030D-6E8A-4147-A177-3AD203B41FA5}">
                      <a16:colId xmlns:a16="http://schemas.microsoft.com/office/drawing/2014/main" xmlns="" val="20001"/>
                    </a:ext>
                  </a:extLst>
                </a:gridCol>
                <a:gridCol w="603761">
                  <a:extLst>
                    <a:ext uri="{9D8B030D-6E8A-4147-A177-3AD203B41FA5}">
                      <a16:colId xmlns:a16="http://schemas.microsoft.com/office/drawing/2014/main" xmlns="" val="20002"/>
                    </a:ext>
                  </a:extLst>
                </a:gridCol>
                <a:gridCol w="603761">
                  <a:extLst>
                    <a:ext uri="{9D8B030D-6E8A-4147-A177-3AD203B41FA5}">
                      <a16:colId xmlns:a16="http://schemas.microsoft.com/office/drawing/2014/main" xmlns="" val="20003"/>
                    </a:ext>
                  </a:extLst>
                </a:gridCol>
                <a:gridCol w="603761">
                  <a:extLst>
                    <a:ext uri="{9D8B030D-6E8A-4147-A177-3AD203B41FA5}">
                      <a16:colId xmlns:a16="http://schemas.microsoft.com/office/drawing/2014/main" xmlns="" val="20004"/>
                    </a:ext>
                  </a:extLst>
                </a:gridCol>
                <a:gridCol w="704386">
                  <a:extLst>
                    <a:ext uri="{9D8B030D-6E8A-4147-A177-3AD203B41FA5}">
                      <a16:colId xmlns:a16="http://schemas.microsoft.com/office/drawing/2014/main" xmlns="" val="20005"/>
                    </a:ext>
                  </a:extLst>
                </a:gridCol>
                <a:gridCol w="704386">
                  <a:extLst>
                    <a:ext uri="{9D8B030D-6E8A-4147-A177-3AD203B41FA5}">
                      <a16:colId xmlns:a16="http://schemas.microsoft.com/office/drawing/2014/main" xmlns="" val="20006"/>
                    </a:ext>
                  </a:extLst>
                </a:gridCol>
                <a:gridCol w="603761">
                  <a:extLst>
                    <a:ext uri="{9D8B030D-6E8A-4147-A177-3AD203B41FA5}">
                      <a16:colId xmlns:a16="http://schemas.microsoft.com/office/drawing/2014/main" xmlns="" val="20007"/>
                    </a:ext>
                  </a:extLst>
                </a:gridCol>
                <a:gridCol w="632060">
                  <a:extLst>
                    <a:ext uri="{9D8B030D-6E8A-4147-A177-3AD203B41FA5}">
                      <a16:colId xmlns:a16="http://schemas.microsoft.com/office/drawing/2014/main" xmlns="" val="20008"/>
                    </a:ext>
                  </a:extLst>
                </a:gridCol>
                <a:gridCol w="628917">
                  <a:extLst>
                    <a:ext uri="{9D8B030D-6E8A-4147-A177-3AD203B41FA5}">
                      <a16:colId xmlns:a16="http://schemas.microsoft.com/office/drawing/2014/main" xmlns="" val="20009"/>
                    </a:ext>
                  </a:extLst>
                </a:gridCol>
                <a:gridCol w="628917">
                  <a:extLst>
                    <a:ext uri="{9D8B030D-6E8A-4147-A177-3AD203B41FA5}">
                      <a16:colId xmlns:a16="http://schemas.microsoft.com/office/drawing/2014/main" xmlns="" val="20010"/>
                    </a:ext>
                  </a:extLst>
                </a:gridCol>
                <a:gridCol w="603761">
                  <a:extLst>
                    <a:ext uri="{9D8B030D-6E8A-4147-A177-3AD203B41FA5}">
                      <a16:colId xmlns:a16="http://schemas.microsoft.com/office/drawing/2014/main" xmlns="" val="20011"/>
                    </a:ext>
                  </a:extLst>
                </a:gridCol>
              </a:tblGrid>
              <a:tr h="181391">
                <a:tc rowSpan="2" gridSpan="2">
                  <a:txBody>
                    <a:bodyPr/>
                    <a:lstStyle/>
                    <a:p>
                      <a:pPr algn="ctr" fontAlgn="ctr"/>
                      <a:r>
                        <a:rPr lang="en-ZA" sz="1050" u="none" strike="noStrike" dirty="0">
                          <a:effectLst/>
                        </a:rPr>
                        <a:t>Disabled workers </a:t>
                      </a:r>
                      <a:endParaRPr lang="en-ZA" sz="1050" b="1" i="0" u="none" strike="noStrike" dirty="0">
                        <a:solidFill>
                          <a:srgbClr val="000000"/>
                        </a:solidFill>
                        <a:effectLst/>
                        <a:latin typeface="Calibri"/>
                      </a:endParaRPr>
                    </a:p>
                  </a:txBody>
                  <a:tcPr marL="0" marR="0" marT="0" marB="0" anchor="ctr"/>
                </a:tc>
                <a:tc rowSpan="2" hMerge="1">
                  <a:txBody>
                    <a:bodyPr/>
                    <a:lstStyle/>
                    <a:p>
                      <a:endParaRPr lang="en-ZA"/>
                    </a:p>
                  </a:txBody>
                  <a:tcPr/>
                </a:tc>
                <a:tc gridSpan="2">
                  <a:txBody>
                    <a:bodyPr/>
                    <a:lstStyle/>
                    <a:p>
                      <a:pPr algn="ctr" fontAlgn="ctr"/>
                      <a:r>
                        <a:rPr lang="en-ZA" sz="1050" u="none" strike="noStrike">
                          <a:effectLst/>
                        </a:rPr>
                        <a:t>2012</a:t>
                      </a:r>
                      <a:endParaRPr lang="en-ZA" sz="1050" b="1" i="0" u="none" strike="noStrike">
                        <a:solidFill>
                          <a:srgbClr val="000000"/>
                        </a:solidFill>
                        <a:effectLst/>
                        <a:latin typeface="Calibri"/>
                      </a:endParaRPr>
                    </a:p>
                  </a:txBody>
                  <a:tcPr marL="0" marR="0" marT="0" marB="0" anchor="ctr"/>
                </a:tc>
                <a:tc hMerge="1">
                  <a:txBody>
                    <a:bodyPr/>
                    <a:lstStyle/>
                    <a:p>
                      <a:endParaRPr lang="en-ZA"/>
                    </a:p>
                  </a:txBody>
                  <a:tcPr/>
                </a:tc>
                <a:tc gridSpan="2">
                  <a:txBody>
                    <a:bodyPr/>
                    <a:lstStyle/>
                    <a:p>
                      <a:pPr algn="ctr" fontAlgn="ctr"/>
                      <a:r>
                        <a:rPr lang="en-ZA" sz="1050" u="none" strike="noStrike">
                          <a:effectLst/>
                        </a:rPr>
                        <a:t>2013</a:t>
                      </a:r>
                      <a:endParaRPr lang="en-ZA" sz="1050" b="1" i="0" u="none" strike="noStrike">
                        <a:solidFill>
                          <a:srgbClr val="000000"/>
                        </a:solidFill>
                        <a:effectLst/>
                        <a:latin typeface="Calibri"/>
                      </a:endParaRPr>
                    </a:p>
                  </a:txBody>
                  <a:tcPr marL="0" marR="0" marT="0" marB="0" anchor="ctr"/>
                </a:tc>
                <a:tc hMerge="1">
                  <a:txBody>
                    <a:bodyPr/>
                    <a:lstStyle/>
                    <a:p>
                      <a:endParaRPr lang="en-ZA"/>
                    </a:p>
                  </a:txBody>
                  <a:tcPr/>
                </a:tc>
                <a:tc gridSpan="2">
                  <a:txBody>
                    <a:bodyPr/>
                    <a:lstStyle/>
                    <a:p>
                      <a:pPr algn="ctr" fontAlgn="b"/>
                      <a:r>
                        <a:rPr lang="en-ZA" sz="1050" u="none" strike="noStrike">
                          <a:effectLst/>
                        </a:rPr>
                        <a:t>2014</a:t>
                      </a:r>
                      <a:endParaRPr lang="en-ZA" sz="1050" b="1" i="0" u="none" strike="noStrike">
                        <a:solidFill>
                          <a:srgbClr val="000000"/>
                        </a:solidFill>
                        <a:effectLst/>
                        <a:latin typeface="Calibri"/>
                      </a:endParaRPr>
                    </a:p>
                  </a:txBody>
                  <a:tcPr marL="0" marR="0" marT="0" marB="0" anchor="b"/>
                </a:tc>
                <a:tc hMerge="1">
                  <a:txBody>
                    <a:bodyPr/>
                    <a:lstStyle/>
                    <a:p>
                      <a:endParaRPr lang="en-ZA"/>
                    </a:p>
                  </a:txBody>
                  <a:tcPr/>
                </a:tc>
                <a:tc gridSpan="2">
                  <a:txBody>
                    <a:bodyPr/>
                    <a:lstStyle/>
                    <a:p>
                      <a:pPr algn="ctr" fontAlgn="b"/>
                      <a:r>
                        <a:rPr lang="en-ZA" sz="1050" u="none" strike="noStrike">
                          <a:effectLst/>
                        </a:rPr>
                        <a:t>2015</a:t>
                      </a:r>
                      <a:endParaRPr lang="en-ZA" sz="1050" b="0" i="0" u="none" strike="noStrike">
                        <a:solidFill>
                          <a:srgbClr val="000000"/>
                        </a:solidFill>
                        <a:effectLst/>
                        <a:latin typeface="Calibri"/>
                      </a:endParaRPr>
                    </a:p>
                  </a:txBody>
                  <a:tcPr marL="0" marR="0" marT="0" marB="0" anchor="b"/>
                </a:tc>
                <a:tc hMerge="1">
                  <a:txBody>
                    <a:bodyPr/>
                    <a:lstStyle/>
                    <a:p>
                      <a:endParaRPr lang="en-ZA"/>
                    </a:p>
                  </a:txBody>
                  <a:tcPr/>
                </a:tc>
                <a:tc gridSpan="2">
                  <a:txBody>
                    <a:bodyPr/>
                    <a:lstStyle/>
                    <a:p>
                      <a:pPr algn="ctr" fontAlgn="b"/>
                      <a:r>
                        <a:rPr lang="en-ZA" sz="1050" u="none" strike="noStrike" dirty="0">
                          <a:effectLst/>
                        </a:rPr>
                        <a:t>2016</a:t>
                      </a:r>
                      <a:endParaRPr lang="en-ZA" sz="1050" b="0" i="0" u="none" strike="noStrike" dirty="0">
                        <a:solidFill>
                          <a:srgbClr val="000000"/>
                        </a:solidFill>
                        <a:effectLst/>
                        <a:latin typeface="Calibri"/>
                      </a:endParaRPr>
                    </a:p>
                  </a:txBody>
                  <a:tcPr marL="0" marR="0" marT="0" marB="0" anchor="b"/>
                </a:tc>
                <a:tc hMerge="1">
                  <a:txBody>
                    <a:bodyPr/>
                    <a:lstStyle/>
                    <a:p>
                      <a:endParaRPr lang="en-ZA"/>
                    </a:p>
                  </a:txBody>
                  <a:tcPr/>
                </a:tc>
                <a:extLst>
                  <a:ext uri="{0D108BD9-81ED-4DB2-BD59-A6C34878D82A}">
                    <a16:rowId xmlns:a16="http://schemas.microsoft.com/office/drawing/2014/main" xmlns="" val="10000"/>
                  </a:ext>
                </a:extLst>
              </a:tr>
              <a:tr h="181391">
                <a:tc gridSpan="2" vMerge="1">
                  <a:txBody>
                    <a:bodyPr/>
                    <a:lstStyle/>
                    <a:p>
                      <a:endParaRPr lang="en-ZA"/>
                    </a:p>
                  </a:txBody>
                  <a:tcPr/>
                </a:tc>
                <a:tc hMerge="1" vMerge="1">
                  <a:txBody>
                    <a:bodyPr/>
                    <a:lstStyle/>
                    <a:p>
                      <a:endParaRPr lang="en-ZA"/>
                    </a:p>
                  </a:txBody>
                  <a:tcPr/>
                </a:tc>
                <a:tc>
                  <a:txBody>
                    <a:bodyPr/>
                    <a:lstStyle/>
                    <a:p>
                      <a:pPr algn="ctr" fontAlgn="ctr"/>
                      <a:r>
                        <a:rPr lang="en-ZA" sz="1050" u="none" strike="noStrike">
                          <a:effectLst/>
                        </a:rPr>
                        <a:t>N</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N</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N</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N</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a:t>
                      </a:r>
                      <a:endParaRPr lang="en-ZA" sz="1050" b="1" i="0" u="none" strike="noStrike">
                        <a:solidFill>
                          <a:srgbClr val="000000"/>
                        </a:solidFill>
                        <a:effectLst/>
                        <a:latin typeface="Calibri"/>
                      </a:endParaRPr>
                    </a:p>
                  </a:txBody>
                  <a:tcPr marL="0" marR="0" marT="0" marB="0" anchor="ctr"/>
                </a:tc>
                <a:tc>
                  <a:txBody>
                    <a:bodyPr/>
                    <a:lstStyle/>
                    <a:p>
                      <a:pPr algn="ctr" fontAlgn="ctr"/>
                      <a:r>
                        <a:rPr lang="en-ZA" sz="1050" u="none" strike="noStrike" dirty="0">
                          <a:effectLst/>
                        </a:rPr>
                        <a:t>N</a:t>
                      </a:r>
                      <a:endParaRPr lang="en-ZA" sz="1050" b="1" i="0" u="none" strike="noStrike" dirty="0">
                        <a:solidFill>
                          <a:srgbClr val="000000"/>
                        </a:solidFill>
                        <a:effectLst/>
                        <a:latin typeface="Calibri"/>
                      </a:endParaRPr>
                    </a:p>
                  </a:txBody>
                  <a:tcPr marL="0" marR="0" marT="0" marB="0" anchor="ctr"/>
                </a:tc>
                <a:tc>
                  <a:txBody>
                    <a:bodyPr/>
                    <a:lstStyle/>
                    <a:p>
                      <a:pPr algn="ctr" fontAlgn="ctr"/>
                      <a:r>
                        <a:rPr lang="en-ZA" sz="1050" u="none" strike="noStrike" dirty="0">
                          <a:effectLst/>
                        </a:rPr>
                        <a:t>%</a:t>
                      </a:r>
                      <a:endParaRPr lang="en-ZA" sz="1050" b="1"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1"/>
                  </a:ext>
                </a:extLst>
              </a:tr>
              <a:tr h="181391">
                <a:tc rowSpan="5">
                  <a:txBody>
                    <a:bodyPr/>
                    <a:lstStyle/>
                    <a:p>
                      <a:pPr algn="ctr" fontAlgn="ctr"/>
                      <a:r>
                        <a:rPr lang="en-ZA" sz="1000" u="none" strike="noStrike" dirty="0">
                          <a:effectLst/>
                        </a:rPr>
                        <a:t>Population group</a:t>
                      </a:r>
                      <a:endParaRPr lang="en-ZA" sz="1000" b="0" i="0" u="none" strike="noStrike" dirty="0">
                        <a:solidFill>
                          <a:srgbClr val="000000"/>
                        </a:solidFill>
                        <a:effectLst/>
                        <a:latin typeface="Calibri"/>
                      </a:endParaRPr>
                    </a:p>
                  </a:txBody>
                  <a:tcPr marL="0" marR="0" marT="0" marB="0" vert="vert270" anchor="ctr"/>
                </a:tc>
                <a:tc>
                  <a:txBody>
                    <a:bodyPr/>
                    <a:lstStyle/>
                    <a:p>
                      <a:pPr algn="l" fontAlgn="ctr"/>
                      <a:r>
                        <a:rPr lang="en-ZA" sz="1050" u="none" strike="noStrike">
                          <a:effectLst/>
                        </a:rPr>
                        <a:t>African</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531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655</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56</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729</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59</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448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46</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601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48</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2"/>
                  </a:ext>
                </a:extLst>
              </a:tr>
              <a:tr h="181391">
                <a:tc vMerge="1">
                  <a:txBody>
                    <a:bodyPr/>
                    <a:lstStyle/>
                    <a:p>
                      <a:endParaRPr lang="en-ZA"/>
                    </a:p>
                  </a:txBody>
                  <a:tcPr/>
                </a:tc>
                <a:tc>
                  <a:txBody>
                    <a:bodyPr/>
                    <a:lstStyle/>
                    <a:p>
                      <a:pPr algn="l" fontAlgn="ctr"/>
                      <a:r>
                        <a:rPr lang="en-ZA" sz="1050" u="none" strike="noStrike">
                          <a:effectLst/>
                        </a:rPr>
                        <a:t>Coloured</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167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16</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120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138</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11</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138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14</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172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14</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3"/>
                  </a:ext>
                </a:extLst>
              </a:tr>
              <a:tr h="319251">
                <a:tc vMerge="1">
                  <a:txBody>
                    <a:bodyPr/>
                    <a:lstStyle/>
                    <a:p>
                      <a:endParaRPr lang="en-ZA"/>
                    </a:p>
                  </a:txBody>
                  <a:tcPr/>
                </a:tc>
                <a:tc>
                  <a:txBody>
                    <a:bodyPr/>
                    <a:lstStyle/>
                    <a:p>
                      <a:pPr algn="l" fontAlgn="ctr"/>
                      <a:r>
                        <a:rPr lang="en-ZA" sz="1050" u="none" strike="noStrike">
                          <a:effectLst/>
                        </a:rPr>
                        <a:t>Indian</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69</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76</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6</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83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8</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177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14</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4"/>
                  </a:ext>
                </a:extLst>
              </a:tr>
              <a:tr h="181391">
                <a:tc vMerge="1">
                  <a:txBody>
                    <a:bodyPr/>
                    <a:lstStyle/>
                    <a:p>
                      <a:endParaRPr lang="en-ZA"/>
                    </a:p>
                  </a:txBody>
                  <a:tcPr/>
                </a:tc>
                <a:tc>
                  <a:txBody>
                    <a:bodyPr/>
                    <a:lstStyle/>
                    <a:p>
                      <a:pPr algn="l" fontAlgn="ctr"/>
                      <a:r>
                        <a:rPr lang="en-ZA" sz="1050" u="none" strike="noStrike">
                          <a:effectLst/>
                        </a:rPr>
                        <a:t>White</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277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27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317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27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302</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24</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304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31</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306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24</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5"/>
                  </a:ext>
                </a:extLst>
              </a:tr>
              <a:tr h="319251">
                <a:tc vMerge="1">
                  <a:txBody>
                    <a:bodyPr/>
                    <a:lstStyle/>
                    <a:p>
                      <a:endParaRPr lang="en-ZA"/>
                    </a:p>
                  </a:txBody>
                  <a:tcPr/>
                </a:tc>
                <a:tc>
                  <a:txBody>
                    <a:bodyPr/>
                    <a:lstStyle/>
                    <a:p>
                      <a:pPr algn="ctr" fontAlgn="ctr"/>
                      <a:r>
                        <a:rPr lang="en-ZA" sz="1050" u="none" strike="noStrike">
                          <a:effectLst/>
                        </a:rPr>
                        <a:t>Total</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1 044</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1 169</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1 245</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            972 </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         1 256 </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dirty="0">
                          <a:effectLst/>
                        </a:rPr>
                        <a:t>100</a:t>
                      </a:r>
                      <a:endParaRPr lang="en-ZA" sz="1050" b="0"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06"/>
                  </a:ext>
                </a:extLst>
              </a:tr>
              <a:tr h="181391">
                <a:tc>
                  <a:txBody>
                    <a:bodyPr/>
                    <a:lstStyle/>
                    <a:p>
                      <a:pPr algn="l" fontAlgn="ctr"/>
                      <a:r>
                        <a:rPr lang="en-ZA" sz="1050" b="1" u="none" strike="noStrike">
                          <a:solidFill>
                            <a:schemeClr val="bg1"/>
                          </a:solidFill>
                          <a:effectLst/>
                        </a:rPr>
                        <a:t>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l" fontAlgn="ctr"/>
                      <a:r>
                        <a:rPr lang="en-ZA" sz="1050" b="1" u="none" strike="noStrike">
                          <a:solidFill>
                            <a:schemeClr val="bg1"/>
                          </a:solidFill>
                          <a:effectLst/>
                        </a:rPr>
                        <a:t>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N</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N</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N</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 N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 N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dirty="0">
                          <a:solidFill>
                            <a:schemeClr val="bg1"/>
                          </a:solidFill>
                          <a:effectLst/>
                        </a:rPr>
                        <a:t>%</a:t>
                      </a:r>
                      <a:endParaRPr lang="en-ZA" sz="1050" b="1" i="0" u="none" strike="noStrike" dirty="0">
                        <a:solidFill>
                          <a:schemeClr val="bg1"/>
                        </a:solidFill>
                        <a:effectLst/>
                        <a:latin typeface="Calibri"/>
                      </a:endParaRPr>
                    </a:p>
                  </a:txBody>
                  <a:tcPr marL="0" marR="0" marT="0" marB="0" anchor="ctr">
                    <a:solidFill>
                      <a:srgbClr val="7030A0"/>
                    </a:solidFill>
                  </a:tcPr>
                </a:tc>
                <a:extLst>
                  <a:ext uri="{0D108BD9-81ED-4DB2-BD59-A6C34878D82A}">
                    <a16:rowId xmlns:a16="http://schemas.microsoft.com/office/drawing/2014/main" xmlns="" val="10007"/>
                  </a:ext>
                </a:extLst>
              </a:tr>
              <a:tr h="181391">
                <a:tc rowSpan="3">
                  <a:txBody>
                    <a:bodyPr/>
                    <a:lstStyle/>
                    <a:p>
                      <a:pPr algn="ctr" fontAlgn="ctr"/>
                      <a:r>
                        <a:rPr lang="en-ZA" sz="1050" u="none" strike="noStrike">
                          <a:effectLst/>
                        </a:rPr>
                        <a:t>Gender</a:t>
                      </a:r>
                      <a:endParaRPr lang="en-ZA" sz="1050" b="0" i="0" u="none" strike="noStrike">
                        <a:solidFill>
                          <a:srgbClr val="000000"/>
                        </a:solidFill>
                        <a:effectLst/>
                        <a:latin typeface="Calibri"/>
                      </a:endParaRPr>
                    </a:p>
                  </a:txBody>
                  <a:tcPr marL="0" marR="0" marT="0" marB="0" vert="vert270" anchor="ctr"/>
                </a:tc>
                <a:tc>
                  <a:txBody>
                    <a:bodyPr/>
                    <a:lstStyle/>
                    <a:p>
                      <a:pPr algn="l" fontAlgn="ctr"/>
                      <a:r>
                        <a:rPr lang="en-ZA" sz="1050" u="none" strike="noStrike">
                          <a:effectLst/>
                        </a:rPr>
                        <a:t>Female</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324</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485</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41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480</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39</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426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44</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474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38</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8"/>
                  </a:ext>
                </a:extLst>
              </a:tr>
              <a:tr h="181391">
                <a:tc vMerge="1">
                  <a:txBody>
                    <a:bodyPr/>
                    <a:lstStyle/>
                    <a:p>
                      <a:endParaRPr lang="en-ZA"/>
                    </a:p>
                  </a:txBody>
                  <a:tcPr/>
                </a:tc>
                <a:tc>
                  <a:txBody>
                    <a:bodyPr/>
                    <a:lstStyle/>
                    <a:p>
                      <a:pPr algn="l" fontAlgn="ctr"/>
                      <a:r>
                        <a:rPr lang="en-ZA" sz="1050" u="none" strike="noStrike">
                          <a:effectLst/>
                        </a:rPr>
                        <a:t>Male</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720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69</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684</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59</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764</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61</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546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56</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782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62</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09"/>
                  </a:ext>
                </a:extLst>
              </a:tr>
              <a:tr h="319251">
                <a:tc vMerge="1">
                  <a:txBody>
                    <a:bodyPr/>
                    <a:lstStyle/>
                    <a:p>
                      <a:endParaRPr lang="en-ZA"/>
                    </a:p>
                  </a:txBody>
                  <a:tcPr/>
                </a:tc>
                <a:tc>
                  <a:txBody>
                    <a:bodyPr/>
                    <a:lstStyle/>
                    <a:p>
                      <a:pPr algn="ctr" fontAlgn="ctr"/>
                      <a:r>
                        <a:rPr lang="en-ZA" sz="1050" u="none" strike="noStrike">
                          <a:effectLst/>
                        </a:rPr>
                        <a:t>Total</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1 044</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dirty="0">
                          <a:effectLst/>
                        </a:rPr>
                        <a:t>1 169</a:t>
                      </a:r>
                      <a:endParaRPr lang="en-ZA" sz="1050" b="0" i="0" u="none" strike="noStrike" dirty="0">
                        <a:solidFill>
                          <a:srgbClr val="000000"/>
                        </a:solidFill>
                        <a:effectLst/>
                        <a:latin typeface="Calibri"/>
                      </a:endParaRPr>
                    </a:p>
                  </a:txBody>
                  <a:tcPr marL="0" marR="0" marT="0" marB="0" anchor="ctr"/>
                </a:tc>
                <a:tc>
                  <a:txBody>
                    <a:bodyPr/>
                    <a:lstStyle/>
                    <a:p>
                      <a:pPr algn="ctr" fontAlgn="ctr"/>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1 245</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            972 </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         1 256 </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dirty="0">
                          <a:effectLst/>
                        </a:rPr>
                        <a:t>100</a:t>
                      </a:r>
                      <a:endParaRPr lang="en-ZA" sz="1050" b="0"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10"/>
                  </a:ext>
                </a:extLst>
              </a:tr>
              <a:tr h="174742">
                <a:tc>
                  <a:txBody>
                    <a:bodyPr/>
                    <a:lstStyle/>
                    <a:p>
                      <a:pPr algn="l" fontAlgn="ctr"/>
                      <a:r>
                        <a:rPr lang="en-ZA" sz="1050" b="1" u="none" strike="noStrike">
                          <a:solidFill>
                            <a:schemeClr val="bg1"/>
                          </a:solidFill>
                          <a:effectLst/>
                        </a:rPr>
                        <a:t>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l" fontAlgn="ctr"/>
                      <a:r>
                        <a:rPr lang="en-ZA" sz="1050" b="1" u="none" strike="noStrike">
                          <a:solidFill>
                            <a:schemeClr val="bg1"/>
                          </a:solidFill>
                          <a:effectLst/>
                        </a:rPr>
                        <a:t>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N</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N</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N</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 N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a:solidFill>
                            <a:schemeClr val="bg1"/>
                          </a:solidFill>
                          <a:effectLst/>
                        </a:rPr>
                        <a:t> N </a:t>
                      </a:r>
                      <a:endParaRPr lang="en-ZA" sz="1050" b="1" i="0" u="none" strike="noStrike">
                        <a:solidFill>
                          <a:schemeClr val="bg1"/>
                        </a:solidFill>
                        <a:effectLst/>
                        <a:latin typeface="Calibri"/>
                      </a:endParaRPr>
                    </a:p>
                  </a:txBody>
                  <a:tcPr marL="0" marR="0" marT="0" marB="0" anchor="ctr">
                    <a:solidFill>
                      <a:srgbClr val="7030A0"/>
                    </a:solidFill>
                  </a:tcPr>
                </a:tc>
                <a:tc>
                  <a:txBody>
                    <a:bodyPr/>
                    <a:lstStyle/>
                    <a:p>
                      <a:pPr algn="ctr" fontAlgn="ctr"/>
                      <a:r>
                        <a:rPr lang="en-ZA" sz="1050" b="1" u="none" strike="noStrike" dirty="0">
                          <a:solidFill>
                            <a:schemeClr val="bg1"/>
                          </a:solidFill>
                          <a:effectLst/>
                        </a:rPr>
                        <a:t>%</a:t>
                      </a:r>
                      <a:endParaRPr lang="en-ZA" sz="1050" b="1" i="0" u="none" strike="noStrike" dirty="0">
                        <a:solidFill>
                          <a:schemeClr val="bg1"/>
                        </a:solidFill>
                        <a:effectLst/>
                        <a:latin typeface="Calibri"/>
                      </a:endParaRPr>
                    </a:p>
                  </a:txBody>
                  <a:tcPr marL="0" marR="0" marT="0" marB="0" anchor="ctr">
                    <a:solidFill>
                      <a:srgbClr val="7030A0"/>
                    </a:solidFill>
                  </a:tcPr>
                </a:tc>
                <a:extLst>
                  <a:ext uri="{0D108BD9-81ED-4DB2-BD59-A6C34878D82A}">
                    <a16:rowId xmlns:a16="http://schemas.microsoft.com/office/drawing/2014/main" xmlns="" val="10011"/>
                  </a:ext>
                </a:extLst>
              </a:tr>
              <a:tr h="319251">
                <a:tc rowSpan="6">
                  <a:txBody>
                    <a:bodyPr/>
                    <a:lstStyle/>
                    <a:p>
                      <a:pPr algn="ctr" fontAlgn="ctr"/>
                      <a:r>
                        <a:rPr lang="en-ZA" sz="1050" u="none" strike="noStrike">
                          <a:effectLst/>
                        </a:rPr>
                        <a:t>Age</a:t>
                      </a:r>
                      <a:endParaRPr lang="en-ZA" sz="1050" b="0" i="0" u="none" strike="noStrike">
                        <a:solidFill>
                          <a:srgbClr val="000000"/>
                        </a:solidFill>
                        <a:effectLst/>
                        <a:latin typeface="Calibri"/>
                      </a:endParaRPr>
                    </a:p>
                  </a:txBody>
                  <a:tcPr marL="0" marR="0" marT="0" marB="0" vert="vert270" anchor="ctr"/>
                </a:tc>
                <a:tc>
                  <a:txBody>
                    <a:bodyPr/>
                    <a:lstStyle/>
                    <a:p>
                      <a:pPr algn="l" fontAlgn="ctr"/>
                      <a:r>
                        <a:rPr lang="en-ZA" sz="1050" u="none" strike="noStrike">
                          <a:effectLst/>
                        </a:rPr>
                        <a:t>15-34</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243</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23</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396</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34</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391</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31</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305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31</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320 </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25 </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2"/>
                  </a:ext>
                </a:extLst>
              </a:tr>
              <a:tr h="319251">
                <a:tc vMerge="1">
                  <a:txBody>
                    <a:bodyPr/>
                    <a:lstStyle/>
                    <a:p>
                      <a:endParaRPr lang="en-ZA"/>
                    </a:p>
                  </a:txBody>
                  <a:tcPr/>
                </a:tc>
                <a:tc>
                  <a:txBody>
                    <a:bodyPr/>
                    <a:lstStyle/>
                    <a:p>
                      <a:pPr algn="l" fontAlgn="ctr"/>
                      <a:r>
                        <a:rPr lang="en-ZA" sz="1050" u="none" strike="noStrike">
                          <a:effectLst/>
                        </a:rPr>
                        <a:t>35-54</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520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553</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47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587</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47</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437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45</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647 </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51 </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3"/>
                  </a:ext>
                </a:extLst>
              </a:tr>
              <a:tr h="319251">
                <a:tc vMerge="1">
                  <a:txBody>
                    <a:bodyPr/>
                    <a:lstStyle/>
                    <a:p>
                      <a:endParaRPr lang="en-ZA"/>
                    </a:p>
                  </a:txBody>
                  <a:tcPr/>
                </a:tc>
                <a:tc>
                  <a:txBody>
                    <a:bodyPr/>
                    <a:lstStyle/>
                    <a:p>
                      <a:pPr algn="l" fontAlgn="ctr"/>
                      <a:r>
                        <a:rPr lang="en-ZA" sz="1050" u="none" strike="noStrike">
                          <a:effectLst/>
                        </a:rPr>
                        <a:t>55-59</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160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15</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131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162</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13</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118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12</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178 </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14 </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4"/>
                  </a:ext>
                </a:extLst>
              </a:tr>
              <a:tr h="319251">
                <a:tc vMerge="1">
                  <a:txBody>
                    <a:bodyPr/>
                    <a:lstStyle/>
                    <a:p>
                      <a:endParaRPr lang="en-ZA"/>
                    </a:p>
                  </a:txBody>
                  <a:tcPr/>
                </a:tc>
                <a:tc>
                  <a:txBody>
                    <a:bodyPr/>
                    <a:lstStyle/>
                    <a:p>
                      <a:pPr algn="l" fontAlgn="ctr"/>
                      <a:r>
                        <a:rPr lang="en-ZA" sz="1050" u="none" strike="noStrike">
                          <a:effectLst/>
                        </a:rPr>
                        <a:t>60-64</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120</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11</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89</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7</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104</a:t>
                      </a:r>
                      <a:endParaRPr lang="en-ZA" sz="1050" b="0" i="0" u="none" strike="noStrike">
                        <a:solidFill>
                          <a:srgbClr val="000000"/>
                        </a:solidFill>
                        <a:effectLst/>
                        <a:latin typeface="Calibri"/>
                      </a:endParaRPr>
                    </a:p>
                  </a:txBody>
                  <a:tcPr marL="0" marR="0" marT="0" marB="0" anchor="ctr"/>
                </a:tc>
                <a:tc>
                  <a:txBody>
                    <a:bodyPr/>
                    <a:lstStyle/>
                    <a:p>
                      <a:pPr algn="r" fontAlgn="b"/>
                      <a:r>
                        <a:rPr lang="en-ZA" sz="1050" u="none" strike="noStrike">
                          <a:effectLst/>
                        </a:rPr>
                        <a:t>8</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89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9</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              91 </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7 </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5"/>
                  </a:ext>
                </a:extLst>
              </a:tr>
              <a:tr h="319251">
                <a:tc vMerge="1">
                  <a:txBody>
                    <a:bodyPr/>
                    <a:lstStyle/>
                    <a:p>
                      <a:endParaRPr lang="en-ZA"/>
                    </a:p>
                  </a:txBody>
                  <a:tcPr/>
                </a:tc>
                <a:tc>
                  <a:txBody>
                    <a:bodyPr/>
                    <a:lstStyle/>
                    <a:p>
                      <a:pPr algn="l" fontAlgn="ctr"/>
                      <a:r>
                        <a:rPr lang="en-ZA" sz="1050" u="none" strike="noStrike">
                          <a:effectLst/>
                        </a:rPr>
                        <a:t>65+</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l" fontAlgn="b"/>
                      <a:r>
                        <a:rPr lang="en-ZA" sz="1050" u="none" strike="noStrike">
                          <a:effectLst/>
                        </a:rPr>
                        <a:t> </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22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2</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21 </a:t>
                      </a:r>
                      <a:endParaRPr lang="en-ZA" sz="1050" b="0" i="0" u="none" strike="noStrike">
                        <a:solidFill>
                          <a:srgbClr val="000000"/>
                        </a:solidFill>
                        <a:effectLst/>
                        <a:latin typeface="Calibri"/>
                      </a:endParaRPr>
                    </a:p>
                  </a:txBody>
                  <a:tcPr marL="0" marR="0" marT="0" marB="0" anchor="b"/>
                </a:tc>
                <a:tc>
                  <a:txBody>
                    <a:bodyPr/>
                    <a:lstStyle/>
                    <a:p>
                      <a:pPr algn="l" fontAlgn="b"/>
                      <a:r>
                        <a:rPr lang="en-ZA" sz="1050" u="none" strike="noStrike">
                          <a:effectLst/>
                        </a:rPr>
                        <a:t>                2 </a:t>
                      </a:r>
                      <a:endParaRPr lang="en-ZA" sz="105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xmlns="" val="10016"/>
                  </a:ext>
                </a:extLst>
              </a:tr>
              <a:tr h="319251">
                <a:tc vMerge="1">
                  <a:txBody>
                    <a:bodyPr/>
                    <a:lstStyle/>
                    <a:p>
                      <a:endParaRPr lang="en-ZA"/>
                    </a:p>
                  </a:txBody>
                  <a:tcPr/>
                </a:tc>
                <a:tc>
                  <a:txBody>
                    <a:bodyPr/>
                    <a:lstStyle/>
                    <a:p>
                      <a:pPr algn="ctr" fontAlgn="ctr"/>
                      <a:r>
                        <a:rPr lang="en-ZA" sz="1050" u="none" strike="noStrike">
                          <a:effectLst/>
                        </a:rPr>
                        <a:t>Total</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1 044</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1 169</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ctr"/>
                      <a:r>
                        <a:rPr lang="en-ZA" sz="1050" u="none" strike="noStrike">
                          <a:effectLst/>
                        </a:rPr>
                        <a:t>1 245</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dirty="0">
                          <a:effectLst/>
                        </a:rPr>
                        <a:t>            972 </a:t>
                      </a:r>
                      <a:endParaRPr lang="en-ZA" sz="1050" b="0" i="0" u="none" strike="noStrike" dirty="0">
                        <a:solidFill>
                          <a:srgbClr val="000000"/>
                        </a:solidFill>
                        <a:effectLst/>
                        <a:latin typeface="Calibri"/>
                      </a:endParaRPr>
                    </a:p>
                  </a:txBody>
                  <a:tcPr marL="0" marR="0" marT="0" marB="0" anchor="ctr"/>
                </a:tc>
                <a:tc>
                  <a:txBody>
                    <a:bodyPr/>
                    <a:lstStyle/>
                    <a:p>
                      <a:pPr algn="ctr" fontAlgn="b"/>
                      <a:r>
                        <a:rPr lang="en-ZA" sz="1050" u="none" strike="noStrike">
                          <a:effectLst/>
                        </a:rPr>
                        <a:t>100</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a:effectLst/>
                        </a:rPr>
                        <a:t>         1 256 </a:t>
                      </a:r>
                      <a:endParaRPr lang="en-ZA" sz="1050" b="0" i="0" u="none" strike="noStrike">
                        <a:solidFill>
                          <a:srgbClr val="000000"/>
                        </a:solidFill>
                        <a:effectLst/>
                        <a:latin typeface="Calibri"/>
                      </a:endParaRPr>
                    </a:p>
                  </a:txBody>
                  <a:tcPr marL="0" marR="0" marT="0" marB="0" anchor="ctr"/>
                </a:tc>
                <a:tc>
                  <a:txBody>
                    <a:bodyPr/>
                    <a:lstStyle/>
                    <a:p>
                      <a:pPr algn="ctr" fontAlgn="b"/>
                      <a:r>
                        <a:rPr lang="en-ZA" sz="1050" u="none" strike="noStrike" dirty="0">
                          <a:effectLst/>
                        </a:rPr>
                        <a:t>           100 </a:t>
                      </a:r>
                      <a:endParaRPr lang="en-ZA" sz="1050" b="0" i="0" u="none" strike="noStrike" dirty="0">
                        <a:solidFill>
                          <a:srgbClr val="000000"/>
                        </a:solidFill>
                        <a:effectLst/>
                        <a:latin typeface="Calibri"/>
                      </a:endParaRPr>
                    </a:p>
                  </a:txBody>
                  <a:tcPr marL="0" marR="0" marT="0" marB="0" anchor="ctr"/>
                </a:tc>
                <a:extLst>
                  <a:ext uri="{0D108BD9-81ED-4DB2-BD59-A6C34878D82A}">
                    <a16:rowId xmlns:a16="http://schemas.microsoft.com/office/drawing/2014/main" xmlns="" val="10017"/>
                  </a:ext>
                </a:extLst>
              </a:tr>
              <a:tr h="181391">
                <a:tc gridSpan="2">
                  <a:txBody>
                    <a:bodyPr/>
                    <a:lstStyle/>
                    <a:p>
                      <a:pPr algn="l" fontAlgn="ctr"/>
                      <a:r>
                        <a:rPr lang="en-ZA" sz="1050" u="none" strike="noStrike">
                          <a:effectLst/>
                        </a:rPr>
                        <a:t>Percentage of total employment</a:t>
                      </a:r>
                      <a:endParaRPr lang="en-ZA" sz="1050" b="0" i="0" u="none" strike="noStrike">
                        <a:solidFill>
                          <a:srgbClr val="000000"/>
                        </a:solidFill>
                        <a:effectLst/>
                        <a:latin typeface="Calibri"/>
                      </a:endParaRPr>
                    </a:p>
                  </a:txBody>
                  <a:tcPr marL="0" marR="0" marT="0" marB="0" anchor="ctr"/>
                </a:tc>
                <a:tc hMerge="1">
                  <a:txBody>
                    <a:bodyPr/>
                    <a:lstStyle/>
                    <a:p>
                      <a:endParaRPr lang="en-ZA"/>
                    </a:p>
                  </a:txBody>
                  <a:tcPr/>
                </a:tc>
                <a:tc>
                  <a:txBody>
                    <a:bodyPr/>
                    <a:lstStyle/>
                    <a:p>
                      <a:pPr algn="l"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0.7</a:t>
                      </a:r>
                      <a:endParaRPr lang="en-ZA" sz="1050" b="0" i="0" u="none" strike="noStrike">
                        <a:solidFill>
                          <a:srgbClr val="000000"/>
                        </a:solidFill>
                        <a:effectLst/>
                        <a:latin typeface="Calibri"/>
                      </a:endParaRPr>
                    </a:p>
                  </a:txBody>
                  <a:tcPr marL="0" marR="0" marT="0" marB="0" anchor="ctr"/>
                </a:tc>
                <a:tc>
                  <a:txBody>
                    <a:bodyPr/>
                    <a:lstStyle/>
                    <a:p>
                      <a:pPr algn="l" fontAlgn="ctr"/>
                      <a:r>
                        <a:rPr lang="en-ZA" sz="1050" u="none" strike="noStrike">
                          <a:effectLst/>
                        </a:rPr>
                        <a:t> </a:t>
                      </a:r>
                      <a:endParaRPr lang="en-ZA" sz="1050" b="0" i="0" u="none" strike="noStrike">
                        <a:solidFill>
                          <a:srgbClr val="000000"/>
                        </a:solidFill>
                        <a:effectLst/>
                        <a:latin typeface="Calibri"/>
                      </a:endParaRPr>
                    </a:p>
                  </a:txBody>
                  <a:tcPr marL="0" marR="0" marT="0" marB="0" anchor="ctr"/>
                </a:tc>
                <a:tc>
                  <a:txBody>
                    <a:bodyPr/>
                    <a:lstStyle/>
                    <a:p>
                      <a:pPr algn="r" fontAlgn="ctr"/>
                      <a:r>
                        <a:rPr lang="en-ZA" sz="1050" u="none" strike="noStrike">
                          <a:effectLst/>
                        </a:rPr>
                        <a:t>0.7</a:t>
                      </a:r>
                      <a:endParaRPr lang="en-ZA" sz="1050" b="0" i="0" u="none" strike="noStrike">
                        <a:solidFill>
                          <a:srgbClr val="000000"/>
                        </a:solidFill>
                        <a:effectLst/>
                        <a:latin typeface="Calibri"/>
                      </a:endParaRPr>
                    </a:p>
                  </a:txBody>
                  <a:tcPr marL="0" marR="0" marT="0" marB="0" anchor="ctr"/>
                </a:tc>
                <a:tc>
                  <a:txBody>
                    <a:bodyPr/>
                    <a:lstStyle/>
                    <a:p>
                      <a:pPr algn="l" fontAlgn="b"/>
                      <a:r>
                        <a:rPr lang="en-ZA" sz="1050" u="none" strike="noStrike">
                          <a:effectLst/>
                        </a:rPr>
                        <a:t> </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a:effectLst/>
                        </a:rPr>
                        <a:t>0.8</a:t>
                      </a:r>
                      <a:endParaRPr lang="en-ZA" sz="1050" b="0" i="0" u="none" strike="noStrike">
                        <a:solidFill>
                          <a:srgbClr val="000000"/>
                        </a:solidFill>
                        <a:effectLst/>
                        <a:latin typeface="Calibri"/>
                      </a:endParaRPr>
                    </a:p>
                  </a:txBody>
                  <a:tcPr marL="0" marR="0" marT="0" marB="0" anchor="b"/>
                </a:tc>
                <a:tc>
                  <a:txBody>
                    <a:bodyPr/>
                    <a:lstStyle/>
                    <a:p>
                      <a:pPr algn="r" fontAlgn="b"/>
                      <a:r>
                        <a:rPr lang="en-ZA" sz="1050" u="none" strike="noStrike" dirty="0">
                          <a:effectLst/>
                        </a:rPr>
                        <a:t> </a:t>
                      </a:r>
                      <a:endParaRPr lang="en-ZA" sz="1050" b="0" i="0" u="none" strike="noStrike" dirty="0">
                        <a:solidFill>
                          <a:srgbClr val="000000"/>
                        </a:solidFill>
                        <a:effectLst/>
                        <a:latin typeface="Calibri"/>
                      </a:endParaRPr>
                    </a:p>
                  </a:txBody>
                  <a:tcPr marL="0" marR="0" marT="0" marB="0" anchor="b"/>
                </a:tc>
                <a:tc>
                  <a:txBody>
                    <a:bodyPr/>
                    <a:lstStyle/>
                    <a:p>
                      <a:pPr lvl="2" algn="r" fontAlgn="b"/>
                      <a:r>
                        <a:rPr lang="en-ZA" sz="1050" u="none" strike="noStrike" dirty="0">
                          <a:effectLst/>
                        </a:rPr>
                        <a:t>0</a:t>
                      </a:r>
                      <a:r>
                        <a:rPr lang="en-ZA" sz="1050" u="none" strike="noStrike" dirty="0" smtClean="0">
                          <a:effectLst/>
                        </a:rPr>
                        <a:t>.6</a:t>
                      </a:r>
                      <a:endParaRPr lang="en-ZA" sz="1050" b="0" i="0" u="none" strike="noStrike" dirty="0">
                        <a:solidFill>
                          <a:srgbClr val="000000"/>
                        </a:solidFill>
                        <a:effectLst/>
                        <a:latin typeface="Calibri"/>
                      </a:endParaRPr>
                    </a:p>
                  </a:txBody>
                  <a:tcPr marL="0" marR="0" marT="0" marB="0" anchor="b"/>
                </a:tc>
                <a:tc>
                  <a:txBody>
                    <a:bodyPr/>
                    <a:lstStyle/>
                    <a:p>
                      <a:pPr algn="l" fontAlgn="b"/>
                      <a:r>
                        <a:rPr lang="en-ZA" sz="1050" u="none" strike="noStrike" dirty="0">
                          <a:effectLst/>
                        </a:rPr>
                        <a:t> </a:t>
                      </a:r>
                      <a:endParaRPr lang="en-ZA" sz="1050" b="0" i="0" u="none" strike="noStrike" dirty="0">
                        <a:solidFill>
                          <a:srgbClr val="000000"/>
                        </a:solidFill>
                        <a:effectLst/>
                        <a:latin typeface="Calibri"/>
                      </a:endParaRPr>
                    </a:p>
                  </a:txBody>
                  <a:tcPr marL="0" marR="0" marT="0" marB="0" anchor="b"/>
                </a:tc>
                <a:tc>
                  <a:txBody>
                    <a:bodyPr/>
                    <a:lstStyle/>
                    <a:p>
                      <a:pPr algn="l" fontAlgn="b"/>
                      <a:r>
                        <a:rPr lang="en-ZA" sz="1050" u="none" strike="noStrike" dirty="0">
                          <a:effectLst/>
                        </a:rPr>
                        <a:t>          </a:t>
                      </a:r>
                      <a:r>
                        <a:rPr lang="en-ZA" sz="1050" u="none" strike="noStrike" dirty="0" smtClean="0">
                          <a:effectLst/>
                        </a:rPr>
                        <a:t>0.8 </a:t>
                      </a:r>
                      <a:endParaRPr lang="en-ZA" sz="105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xmlns="" val="10018"/>
                  </a:ext>
                </a:extLst>
              </a:tr>
            </a:tbl>
          </a:graphicData>
        </a:graphic>
      </p:graphicFrame>
    </p:spTree>
    <p:custDataLst>
      <p:tags r:id="rId1"/>
    </p:custDataLst>
    <p:extLst>
      <p:ext uri="{BB962C8B-B14F-4D97-AF65-F5344CB8AC3E}">
        <p14:creationId xmlns:p14="http://schemas.microsoft.com/office/powerpoint/2010/main" xmlns="" val="19462028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7544" y="1124744"/>
            <a:ext cx="8424936" cy="792088"/>
          </a:xfrm>
        </p:spPr>
        <p:txBody>
          <a:bodyPr/>
          <a:lstStyle/>
          <a:p>
            <a:r>
              <a:rPr lang="en-US" altLang="en-US" sz="4400" b="1" dirty="0"/>
              <a:t>Extent and Nature of Supply</a:t>
            </a:r>
            <a:br>
              <a:rPr lang="en-US" altLang="en-US" sz="4400" b="1" dirty="0"/>
            </a:br>
            <a:r>
              <a:rPr lang="en-US" altLang="en-US" b="1" dirty="0"/>
              <a:t>Supply Problems Experienced in the Sector</a:t>
            </a:r>
            <a:endParaRPr lang="en-ZA" altLang="en-US" b="1" dirty="0" smtClean="0">
              <a:solidFill>
                <a:srgbClr val="7030A0"/>
              </a:solidFill>
            </a:endParaRPr>
          </a:p>
        </p:txBody>
      </p:sp>
      <p:sp>
        <p:nvSpPr>
          <p:cNvPr id="2" name="Content Placeholder 1"/>
          <p:cNvSpPr>
            <a:spLocks noGrp="1"/>
          </p:cNvSpPr>
          <p:nvPr>
            <p:ph idx="1"/>
          </p:nvPr>
        </p:nvSpPr>
        <p:spPr>
          <a:xfrm>
            <a:off x="457200" y="2204864"/>
            <a:ext cx="8229600" cy="4320480"/>
          </a:xfrm>
        </p:spPr>
        <p:txBody>
          <a:bodyPr/>
          <a:lstStyle/>
          <a:p>
            <a:pPr marL="342900" lvl="2" indent="-342900"/>
            <a:r>
              <a:rPr lang="en-ZA" sz="2400" dirty="0" smtClean="0">
                <a:solidFill>
                  <a:schemeClr val="tx1"/>
                </a:solidFill>
              </a:rPr>
              <a:t>Career </a:t>
            </a:r>
            <a:r>
              <a:rPr lang="en-ZA" sz="2400" dirty="0">
                <a:solidFill>
                  <a:schemeClr val="tx1"/>
                </a:solidFill>
              </a:rPr>
              <a:t>guidance</a:t>
            </a:r>
          </a:p>
          <a:p>
            <a:pPr marL="342900" lvl="2" indent="-342900"/>
            <a:r>
              <a:rPr lang="en-ZA" sz="2400" dirty="0">
                <a:solidFill>
                  <a:schemeClr val="tx1"/>
                </a:solidFill>
              </a:rPr>
              <a:t>The quality of education at school </a:t>
            </a:r>
            <a:r>
              <a:rPr lang="en-ZA" sz="2400" dirty="0" smtClean="0">
                <a:solidFill>
                  <a:schemeClr val="tx1"/>
                </a:solidFill>
              </a:rPr>
              <a:t>level, in specific maths and science</a:t>
            </a:r>
            <a:endParaRPr lang="en-ZA" sz="2400" dirty="0">
              <a:solidFill>
                <a:schemeClr val="tx1"/>
              </a:solidFill>
            </a:endParaRPr>
          </a:p>
          <a:p>
            <a:pPr marL="342900" lvl="2" indent="-342900"/>
            <a:r>
              <a:rPr lang="en-ZA" sz="2400" dirty="0">
                <a:solidFill>
                  <a:schemeClr val="tx1"/>
                </a:solidFill>
              </a:rPr>
              <a:t>The TVET college </a:t>
            </a:r>
            <a:r>
              <a:rPr lang="en-ZA" sz="2400" dirty="0" smtClean="0">
                <a:solidFill>
                  <a:schemeClr val="tx1"/>
                </a:solidFill>
              </a:rPr>
              <a:t>sector with low troughputs,insufficient resources and infrastructure.</a:t>
            </a:r>
            <a:endParaRPr lang="en-ZA" sz="2400" dirty="0">
              <a:solidFill>
                <a:schemeClr val="tx1"/>
              </a:solidFill>
            </a:endParaRPr>
          </a:p>
          <a:p>
            <a:pPr marL="342900" lvl="2" indent="-342900"/>
            <a:r>
              <a:rPr lang="en-ZA" sz="2400" dirty="0">
                <a:solidFill>
                  <a:schemeClr val="tx1"/>
                </a:solidFill>
              </a:rPr>
              <a:t>The Higher Education </a:t>
            </a:r>
            <a:r>
              <a:rPr lang="en-ZA" sz="2400" dirty="0" smtClean="0">
                <a:solidFill>
                  <a:schemeClr val="tx1"/>
                </a:solidFill>
              </a:rPr>
              <a:t>Sector were stronger collaboration with Industry is needed to provide industry relevant graduates </a:t>
            </a:r>
            <a:endParaRPr lang="en-ZA" sz="2400" dirty="0">
              <a:solidFill>
                <a:schemeClr val="tx1"/>
              </a:solidFill>
            </a:endParaRPr>
          </a:p>
          <a:p>
            <a:pPr marL="342900" lvl="2" indent="-342900"/>
            <a:r>
              <a:rPr lang="en-ZA" sz="2400" dirty="0">
                <a:solidFill>
                  <a:schemeClr val="tx1"/>
                </a:solidFill>
              </a:rPr>
              <a:t>Work integrated </a:t>
            </a:r>
            <a:r>
              <a:rPr lang="en-ZA" sz="2400" dirty="0" smtClean="0">
                <a:solidFill>
                  <a:schemeClr val="tx1"/>
                </a:solidFill>
              </a:rPr>
              <a:t>learning in terms of companies opening workplaces</a:t>
            </a:r>
            <a:endParaRPr lang="en-ZA" sz="2400" dirty="0">
              <a:solidFill>
                <a:schemeClr val="tx1"/>
              </a:solidFill>
            </a:endParaRPr>
          </a:p>
          <a:p>
            <a:pPr marL="0" lvl="2" indent="0">
              <a:buNone/>
            </a:pPr>
            <a:endParaRPr lang="en-ZA" sz="2400" b="1" dirty="0">
              <a:solidFill>
                <a:schemeClr val="tx1"/>
              </a:solidFill>
            </a:endParaRPr>
          </a:p>
          <a:p>
            <a:pPr marL="342900" lvl="2" indent="-342900"/>
            <a:endParaRPr lang="en-ZA" sz="2400" b="1" dirty="0">
              <a:solidFill>
                <a:schemeClr val="tx1"/>
              </a:solidFill>
            </a:endParaRPr>
          </a:p>
          <a:p>
            <a:endParaRPr lang="en-ZA" sz="2400" dirty="0"/>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ZA" altLang="en-US" sz="2800" b="0" i="0" u="none" strike="noStrike" kern="0" cap="none" spc="0" normalizeH="0" baseline="0" noProof="0" smtClean="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xmlns="" val="3918319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36712"/>
            <a:ext cx="8229600" cy="710952"/>
          </a:xfrm>
        </p:spPr>
        <p:txBody>
          <a:bodyPr/>
          <a:lstStyle/>
          <a:p>
            <a:pPr lvl="4" algn="ctr" rtl="0"/>
            <a:r>
              <a:rPr lang="en-ZA" altLang="en-US" dirty="0" smtClean="0"/>
              <a:t/>
            </a:r>
            <a:br>
              <a:rPr lang="en-ZA" altLang="en-US" dirty="0" smtClean="0"/>
            </a:br>
            <a:r>
              <a:rPr lang="en-ZA" altLang="en-US" b="1" dirty="0" smtClean="0">
                <a:solidFill>
                  <a:srgbClr val="002060"/>
                </a:solidFill>
                <a:latin typeface="+mn-lt"/>
              </a:rPr>
              <a:t>OUTLINE OF PRESENTATION</a:t>
            </a:r>
            <a:r>
              <a:rPr lang="en-ZA" altLang="en-US" b="1" dirty="0" smtClean="0">
                <a:solidFill>
                  <a:srgbClr val="0070C0"/>
                </a:solidFill>
                <a:latin typeface="+mn-lt"/>
              </a:rPr>
              <a:t/>
            </a:r>
            <a:br>
              <a:rPr lang="en-ZA" altLang="en-US" b="1" dirty="0" smtClean="0">
                <a:solidFill>
                  <a:srgbClr val="0070C0"/>
                </a:solidFill>
                <a:latin typeface="+mn-lt"/>
              </a:rPr>
            </a:br>
            <a:endParaRPr lang="en-ZA" altLang="en-US" sz="4000" b="1" dirty="0" smtClean="0">
              <a:solidFill>
                <a:srgbClr val="0070C0"/>
              </a:solidFill>
              <a:latin typeface="+mn-lt"/>
            </a:endParaRPr>
          </a:p>
        </p:txBody>
      </p:sp>
      <p:sp>
        <p:nvSpPr>
          <p:cNvPr id="2" name="Content Placeholder 1"/>
          <p:cNvSpPr>
            <a:spLocks noGrp="1"/>
          </p:cNvSpPr>
          <p:nvPr>
            <p:ph idx="1"/>
          </p:nvPr>
        </p:nvSpPr>
        <p:spPr>
          <a:xfrm>
            <a:off x="215008" y="1432348"/>
            <a:ext cx="8928992" cy="3993303"/>
          </a:xfrm>
        </p:spPr>
        <p:txBody>
          <a:bodyPr/>
          <a:lstStyle/>
          <a:p>
            <a:pPr>
              <a:spcBef>
                <a:spcPct val="50000"/>
              </a:spcBef>
              <a:buSzPct val="120000"/>
            </a:pPr>
            <a:r>
              <a:rPr lang="en-ZA" altLang="en-US" sz="1700" dirty="0">
                <a:solidFill>
                  <a:srgbClr val="002060"/>
                </a:solidFill>
                <a:latin typeface="+mn-lt"/>
                <a:cs typeface="Arial" panose="020B0604020202020204" pitchFamily="34" charset="0"/>
              </a:rPr>
              <a:t>L</a:t>
            </a:r>
            <a:r>
              <a:rPr lang="en-ZA" altLang="en-US" sz="1700" dirty="0" smtClean="0">
                <a:solidFill>
                  <a:srgbClr val="002060"/>
                </a:solidFill>
                <a:latin typeface="+mn-lt"/>
                <a:cs typeface="Arial" panose="020B0604020202020204" pitchFamily="34" charset="0"/>
              </a:rPr>
              <a:t>egislative framework</a:t>
            </a:r>
          </a:p>
          <a:p>
            <a:pPr>
              <a:spcBef>
                <a:spcPct val="50000"/>
              </a:spcBef>
              <a:buSzPct val="120000"/>
            </a:pPr>
            <a:r>
              <a:rPr lang="en-ZA" altLang="en-US" sz="1700" dirty="0">
                <a:solidFill>
                  <a:srgbClr val="002060"/>
                </a:solidFill>
                <a:latin typeface="+mn-lt"/>
                <a:cs typeface="Arial" panose="020B0604020202020204" pitchFamily="34" charset="0"/>
              </a:rPr>
              <a:t>P</a:t>
            </a:r>
            <a:r>
              <a:rPr lang="en-ZA" altLang="en-US" sz="1700" dirty="0" smtClean="0">
                <a:solidFill>
                  <a:srgbClr val="002060"/>
                </a:solidFill>
                <a:latin typeface="+mn-lt"/>
                <a:cs typeface="Arial" panose="020B0604020202020204" pitchFamily="34" charset="0"/>
              </a:rPr>
              <a:t>olicy framework</a:t>
            </a:r>
          </a:p>
          <a:p>
            <a:pPr>
              <a:spcBef>
                <a:spcPct val="50000"/>
              </a:spcBef>
              <a:buSzPct val="120000"/>
            </a:pPr>
            <a:r>
              <a:rPr lang="en-ZA" altLang="en-US" sz="1700" dirty="0" smtClean="0">
                <a:solidFill>
                  <a:srgbClr val="002060"/>
                </a:solidFill>
                <a:latin typeface="+mn-lt"/>
                <a:cs typeface="Arial" panose="020B0604020202020204" pitchFamily="34" charset="0"/>
              </a:rPr>
              <a:t>CHIETA vision and mission</a:t>
            </a:r>
          </a:p>
          <a:p>
            <a:pPr marL="355600" indent="-355600">
              <a:spcBef>
                <a:spcPct val="50000"/>
              </a:spcBef>
              <a:buSzPct val="120000"/>
            </a:pPr>
            <a:r>
              <a:rPr lang="en-ZA" altLang="en-US" sz="1700" dirty="0">
                <a:solidFill>
                  <a:srgbClr val="002060"/>
                </a:solidFill>
                <a:latin typeface="+mn-lt"/>
                <a:cs typeface="Arial" panose="020B0604020202020204" pitchFamily="34" charset="0"/>
              </a:rPr>
              <a:t>S</a:t>
            </a:r>
            <a:r>
              <a:rPr lang="en-ZA" altLang="en-US" sz="1700" dirty="0" smtClean="0">
                <a:solidFill>
                  <a:srgbClr val="002060"/>
                </a:solidFill>
                <a:latin typeface="+mn-lt"/>
                <a:cs typeface="Arial" panose="020B0604020202020204" pitchFamily="34" charset="0"/>
              </a:rPr>
              <a:t>trategic outcomes and strategic objectives</a:t>
            </a:r>
          </a:p>
          <a:p>
            <a:pPr marL="355600" indent="-355600">
              <a:spcBef>
                <a:spcPct val="50000"/>
              </a:spcBef>
              <a:buSzPct val="120000"/>
            </a:pPr>
            <a:r>
              <a:rPr lang="en-ZA" altLang="en-US" sz="1700" dirty="0">
                <a:solidFill>
                  <a:srgbClr val="002060"/>
                </a:solidFill>
                <a:latin typeface="+mn-lt"/>
                <a:cs typeface="Arial" panose="020B0604020202020204" pitchFamily="34" charset="0"/>
              </a:rPr>
              <a:t>S</a:t>
            </a:r>
            <a:r>
              <a:rPr lang="en-ZA" altLang="en-US" sz="1700" dirty="0" smtClean="0">
                <a:solidFill>
                  <a:srgbClr val="002060"/>
                </a:solidFill>
                <a:latin typeface="+mn-lt"/>
                <a:cs typeface="Arial" panose="020B0604020202020204" pitchFamily="34" charset="0"/>
              </a:rPr>
              <a:t>ituational analysis  chemical industry</a:t>
            </a:r>
          </a:p>
          <a:p>
            <a:pPr>
              <a:spcBef>
                <a:spcPct val="50000"/>
              </a:spcBef>
              <a:buSzPct val="120000"/>
            </a:pPr>
            <a:r>
              <a:rPr lang="en-ZA" altLang="en-US" sz="1700" dirty="0" smtClean="0">
                <a:solidFill>
                  <a:srgbClr val="002060"/>
                </a:solidFill>
                <a:latin typeface="+mn-lt"/>
                <a:cs typeface="Arial" panose="020B0604020202020204" pitchFamily="34" charset="0"/>
              </a:rPr>
              <a:t>CHIETA partnerships</a:t>
            </a:r>
          </a:p>
          <a:p>
            <a:pPr>
              <a:spcBef>
                <a:spcPct val="50000"/>
              </a:spcBef>
              <a:buSzPct val="120000"/>
            </a:pPr>
            <a:r>
              <a:rPr lang="en-ZA" altLang="en-US" sz="1700" dirty="0" smtClean="0">
                <a:solidFill>
                  <a:srgbClr val="002060"/>
                </a:solidFill>
                <a:latin typeface="+mn-lt"/>
                <a:cs typeface="Arial" panose="020B0604020202020204" pitchFamily="34" charset="0"/>
              </a:rPr>
              <a:t>2017\18 performance indicators and targets</a:t>
            </a:r>
          </a:p>
          <a:p>
            <a:pPr>
              <a:spcBef>
                <a:spcPct val="50000"/>
              </a:spcBef>
              <a:buSzPct val="120000"/>
            </a:pPr>
            <a:r>
              <a:rPr lang="en-ZA" altLang="en-US" sz="1700" dirty="0">
                <a:solidFill>
                  <a:srgbClr val="002060"/>
                </a:solidFill>
                <a:latin typeface="+mn-lt"/>
                <a:cs typeface="Arial" panose="020B0604020202020204" pitchFamily="34" charset="0"/>
              </a:rPr>
              <a:t>H</a:t>
            </a:r>
            <a:r>
              <a:rPr lang="en-ZA" altLang="en-US" sz="1700" dirty="0" smtClean="0">
                <a:solidFill>
                  <a:srgbClr val="002060"/>
                </a:solidFill>
                <a:latin typeface="+mn-lt"/>
                <a:cs typeface="Arial" panose="020B0604020202020204" pitchFamily="34" charset="0"/>
              </a:rPr>
              <a:t>ighlights of the CHIETA Strategic </a:t>
            </a:r>
            <a:r>
              <a:rPr lang="en-ZA" altLang="en-US" sz="1700" dirty="0">
                <a:solidFill>
                  <a:srgbClr val="002060"/>
                </a:solidFill>
                <a:latin typeface="+mn-lt"/>
                <a:cs typeface="Arial" panose="020B0604020202020204" pitchFamily="34" charset="0"/>
              </a:rPr>
              <a:t>P</a:t>
            </a:r>
            <a:r>
              <a:rPr lang="en-ZA" altLang="en-US" sz="1700" dirty="0" smtClean="0">
                <a:solidFill>
                  <a:srgbClr val="002060"/>
                </a:solidFill>
                <a:latin typeface="+mn-lt"/>
                <a:cs typeface="Arial" panose="020B0604020202020204" pitchFamily="34" charset="0"/>
              </a:rPr>
              <a:t>lan and APP 2017\18</a:t>
            </a:r>
          </a:p>
          <a:p>
            <a:pPr>
              <a:spcBef>
                <a:spcPct val="50000"/>
              </a:spcBef>
              <a:buSzPct val="120000"/>
            </a:pPr>
            <a:r>
              <a:rPr lang="en-ZA" altLang="en-US" sz="1700" dirty="0">
                <a:solidFill>
                  <a:srgbClr val="002060"/>
                </a:solidFill>
                <a:latin typeface="+mn-lt"/>
                <a:cs typeface="Arial" panose="020B0604020202020204" pitchFamily="34" charset="0"/>
              </a:rPr>
              <a:t>O</a:t>
            </a:r>
            <a:r>
              <a:rPr lang="en-ZA" altLang="en-US" sz="1700" dirty="0" smtClean="0">
                <a:solidFill>
                  <a:srgbClr val="002060"/>
                </a:solidFill>
                <a:latin typeface="+mn-lt"/>
                <a:cs typeface="Arial" panose="020B0604020202020204" pitchFamily="34" charset="0"/>
              </a:rPr>
              <a:t>rganisational environment</a:t>
            </a:r>
          </a:p>
          <a:p>
            <a:pPr>
              <a:spcBef>
                <a:spcPct val="50000"/>
              </a:spcBef>
              <a:buSzPct val="120000"/>
            </a:pPr>
            <a:r>
              <a:rPr lang="en-ZA" altLang="en-US" sz="1700" dirty="0" smtClean="0">
                <a:solidFill>
                  <a:srgbClr val="002060"/>
                </a:solidFill>
                <a:latin typeface="+mn-lt"/>
                <a:cs typeface="Arial" panose="020B0604020202020204" pitchFamily="34" charset="0"/>
              </a:rPr>
              <a:t>CHIETA 2017/18 budget</a:t>
            </a:r>
          </a:p>
          <a:p>
            <a:pPr>
              <a:spcBef>
                <a:spcPct val="50000"/>
              </a:spcBef>
              <a:buSzPct val="120000"/>
            </a:pPr>
            <a:r>
              <a:rPr lang="en-ZA" altLang="en-US" sz="1700" dirty="0">
                <a:solidFill>
                  <a:srgbClr val="002060"/>
                </a:solidFill>
                <a:latin typeface="+mn-lt"/>
                <a:cs typeface="Arial" panose="020B0604020202020204" pitchFamily="34" charset="0"/>
              </a:rPr>
              <a:t>C</a:t>
            </a:r>
            <a:r>
              <a:rPr lang="en-ZA" altLang="en-US" sz="1700" dirty="0" smtClean="0">
                <a:solidFill>
                  <a:srgbClr val="002060"/>
                </a:solidFill>
                <a:latin typeface="+mn-lt"/>
                <a:cs typeface="Arial" panose="020B0604020202020204" pitchFamily="34" charset="0"/>
              </a:rPr>
              <a:t>hallenges  and Opportunities</a:t>
            </a:r>
          </a:p>
          <a:p>
            <a:pPr>
              <a:spcBef>
                <a:spcPct val="50000"/>
              </a:spcBef>
              <a:buSzPct val="120000"/>
            </a:pPr>
            <a:r>
              <a:rPr lang="en-ZA" altLang="en-US" sz="1700" dirty="0">
                <a:solidFill>
                  <a:srgbClr val="002060"/>
                </a:solidFill>
                <a:latin typeface="+mn-lt"/>
                <a:cs typeface="Arial" panose="020B0604020202020204" pitchFamily="34" charset="0"/>
              </a:rPr>
              <a:t>F</a:t>
            </a:r>
            <a:r>
              <a:rPr lang="en-ZA" altLang="en-US" sz="1700" dirty="0" smtClean="0">
                <a:solidFill>
                  <a:srgbClr val="002060"/>
                </a:solidFill>
                <a:latin typeface="+mn-lt"/>
                <a:cs typeface="Arial" panose="020B0604020202020204" pitchFamily="34" charset="0"/>
              </a:rPr>
              <a:t>ocus </a:t>
            </a:r>
            <a:r>
              <a:rPr lang="en-ZA" altLang="en-US" sz="1700" dirty="0">
                <a:solidFill>
                  <a:srgbClr val="002060"/>
                </a:solidFill>
                <a:latin typeface="+mn-lt"/>
                <a:cs typeface="Arial" panose="020B0604020202020204" pitchFamily="34" charset="0"/>
              </a:rPr>
              <a:t>A</a:t>
            </a:r>
            <a:r>
              <a:rPr lang="en-ZA" altLang="en-US" sz="1700" dirty="0" smtClean="0">
                <a:solidFill>
                  <a:srgbClr val="002060"/>
                </a:solidFill>
                <a:latin typeface="+mn-lt"/>
                <a:cs typeface="Arial" panose="020B0604020202020204" pitchFamily="34" charset="0"/>
              </a:rPr>
              <a:t>reas 2017 TO 2020 </a:t>
            </a:r>
            <a:endParaRPr lang="en-ZA" altLang="en-US" sz="1700" dirty="0">
              <a:solidFill>
                <a:srgbClr val="002060"/>
              </a:solidFill>
              <a:latin typeface="+mn-lt"/>
              <a:cs typeface="Arial" panose="020B0604020202020204" pitchFamily="34" charset="0"/>
            </a:endParaRPr>
          </a:p>
          <a:p>
            <a:pPr>
              <a:spcBef>
                <a:spcPct val="50000"/>
              </a:spcBef>
              <a:buSzPct val="120000"/>
            </a:pPr>
            <a:r>
              <a:rPr lang="en-ZA" altLang="en-US" sz="1700" dirty="0">
                <a:solidFill>
                  <a:srgbClr val="002060"/>
                </a:solidFill>
                <a:latin typeface="+mn-lt"/>
                <a:cs typeface="Arial" panose="020B0604020202020204" pitchFamily="34" charset="0"/>
              </a:rPr>
              <a:t>QUESTIONS, ANSWERS AND CLARITY </a:t>
            </a:r>
            <a:endParaRPr lang="en-ZA" altLang="en-US" sz="1700" dirty="0" smtClean="0">
              <a:solidFill>
                <a:srgbClr val="002060"/>
              </a:solidFill>
              <a:latin typeface="+mn-lt"/>
              <a:cs typeface="Arial" panose="020B0604020202020204" pitchFamily="34" charset="0"/>
            </a:endParaRPr>
          </a:p>
          <a:p>
            <a:pPr>
              <a:spcBef>
                <a:spcPct val="50000"/>
              </a:spcBef>
              <a:buSzPct val="120000"/>
            </a:pPr>
            <a:endParaRPr lang="en-ZA" altLang="en-US" sz="1700" dirty="0">
              <a:solidFill>
                <a:srgbClr val="0070C0"/>
              </a:solidFill>
              <a:latin typeface="+mn-lt"/>
              <a:cs typeface="Arial" panose="020B0604020202020204" pitchFamily="34" charset="0"/>
            </a:endParaRPr>
          </a:p>
          <a:p>
            <a:endParaRPr lang="en-ZA" sz="1700"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ZA" altLang="en-US" sz="2800" b="0" i="0" u="none" strike="noStrike" kern="0" cap="none" spc="0" normalizeH="0" baseline="0" noProof="0" dirty="0" smtClean="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xmlns="" val="31837985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24744"/>
            <a:ext cx="8229600" cy="710952"/>
          </a:xfrm>
        </p:spPr>
        <p:txBody>
          <a:bodyPr/>
          <a:lstStyle/>
          <a:p>
            <a:r>
              <a:rPr lang="en-ZA" sz="3600" b="1" dirty="0"/>
              <a:t>KEY FINDINGS OF </a:t>
            </a:r>
            <a:r>
              <a:rPr lang="en-ZA" sz="3600" b="1" dirty="0" smtClean="0"/>
              <a:t>THE CHIETA SECTOR SKILLS PLAN (SSP)</a:t>
            </a:r>
            <a:endParaRPr lang="en-ZA" sz="3600" dirty="0"/>
          </a:p>
        </p:txBody>
      </p:sp>
      <p:sp>
        <p:nvSpPr>
          <p:cNvPr id="3" name="Content Placeholder 2"/>
          <p:cNvSpPr>
            <a:spLocks noGrp="1"/>
          </p:cNvSpPr>
          <p:nvPr>
            <p:ph idx="1"/>
          </p:nvPr>
        </p:nvSpPr>
        <p:spPr>
          <a:xfrm>
            <a:off x="395536" y="1916832"/>
            <a:ext cx="8291264" cy="5040560"/>
          </a:xfrm>
        </p:spPr>
        <p:txBody>
          <a:bodyPr/>
          <a:lstStyle/>
          <a:p>
            <a:r>
              <a:rPr lang="en-ZA" sz="2000" dirty="0">
                <a:solidFill>
                  <a:schemeClr val="tx1"/>
                </a:solidFill>
              </a:rPr>
              <a:t>T</a:t>
            </a:r>
            <a:r>
              <a:rPr lang="en-ZA" sz="2000" dirty="0" smtClean="0">
                <a:solidFill>
                  <a:schemeClr val="tx1"/>
                </a:solidFill>
              </a:rPr>
              <a:t>he </a:t>
            </a:r>
            <a:r>
              <a:rPr lang="en-ZA" sz="2000" dirty="0">
                <a:solidFill>
                  <a:schemeClr val="tx1"/>
                </a:solidFill>
              </a:rPr>
              <a:t>sector’s dependence on </a:t>
            </a:r>
            <a:r>
              <a:rPr lang="en-ZA" sz="2000" dirty="0" smtClean="0">
                <a:solidFill>
                  <a:schemeClr val="tx1"/>
                </a:solidFill>
              </a:rPr>
              <a:t>highly skilled human resources</a:t>
            </a:r>
          </a:p>
          <a:p>
            <a:r>
              <a:rPr lang="en-ZA" sz="2000" dirty="0">
                <a:solidFill>
                  <a:schemeClr val="tx1"/>
                </a:solidFill>
              </a:rPr>
              <a:t>T</a:t>
            </a:r>
            <a:r>
              <a:rPr lang="en-ZA" sz="2000" dirty="0" smtClean="0">
                <a:solidFill>
                  <a:schemeClr val="tx1"/>
                </a:solidFill>
              </a:rPr>
              <a:t>he </a:t>
            </a:r>
            <a:r>
              <a:rPr lang="en-ZA" sz="2000" dirty="0">
                <a:solidFill>
                  <a:schemeClr val="tx1"/>
                </a:solidFill>
              </a:rPr>
              <a:t>sector’s growth is closely linked to its R&amp;D </a:t>
            </a:r>
            <a:r>
              <a:rPr lang="en-ZA" sz="2000" dirty="0" smtClean="0">
                <a:solidFill>
                  <a:schemeClr val="tx1"/>
                </a:solidFill>
              </a:rPr>
              <a:t>capability</a:t>
            </a:r>
          </a:p>
          <a:p>
            <a:r>
              <a:rPr lang="en-ZA" sz="2000" dirty="0">
                <a:solidFill>
                  <a:schemeClr val="tx1"/>
                </a:solidFill>
              </a:rPr>
              <a:t>S</a:t>
            </a:r>
            <a:r>
              <a:rPr lang="en-ZA" sz="2000" dirty="0" smtClean="0">
                <a:solidFill>
                  <a:schemeClr val="tx1"/>
                </a:solidFill>
              </a:rPr>
              <a:t>kills </a:t>
            </a:r>
            <a:r>
              <a:rPr lang="en-ZA" sz="2000" dirty="0">
                <a:solidFill>
                  <a:schemeClr val="tx1"/>
                </a:solidFill>
              </a:rPr>
              <a:t>that are in short supply in the sector require people with advanced higher education qualifications as well as specialised, sector-specific training and work </a:t>
            </a:r>
            <a:r>
              <a:rPr lang="en-ZA" sz="2000" dirty="0" smtClean="0">
                <a:solidFill>
                  <a:schemeClr val="tx1"/>
                </a:solidFill>
              </a:rPr>
              <a:t>experience</a:t>
            </a:r>
          </a:p>
          <a:p>
            <a:r>
              <a:rPr lang="en-ZA" sz="2000" dirty="0" smtClean="0">
                <a:solidFill>
                  <a:schemeClr val="tx1"/>
                </a:solidFill>
              </a:rPr>
              <a:t>Usage of sophisticated </a:t>
            </a:r>
            <a:r>
              <a:rPr lang="en-ZA" sz="2000" dirty="0">
                <a:solidFill>
                  <a:schemeClr val="tx1"/>
                </a:solidFill>
              </a:rPr>
              <a:t>and expensive </a:t>
            </a:r>
            <a:r>
              <a:rPr lang="en-ZA" sz="2000" dirty="0" smtClean="0">
                <a:solidFill>
                  <a:schemeClr val="tx1"/>
                </a:solidFill>
              </a:rPr>
              <a:t>equipment, and </a:t>
            </a:r>
            <a:r>
              <a:rPr lang="en-ZA" sz="2000" dirty="0">
                <a:solidFill>
                  <a:schemeClr val="tx1"/>
                </a:solidFill>
              </a:rPr>
              <a:t>hazardous </a:t>
            </a:r>
            <a:r>
              <a:rPr lang="en-ZA" sz="2000" dirty="0" smtClean="0">
                <a:solidFill>
                  <a:schemeClr val="tx1"/>
                </a:solidFill>
              </a:rPr>
              <a:t>substances</a:t>
            </a:r>
          </a:p>
          <a:p>
            <a:r>
              <a:rPr lang="en-ZA" sz="2000" dirty="0">
                <a:solidFill>
                  <a:schemeClr val="tx1"/>
                </a:solidFill>
              </a:rPr>
              <a:t>O</a:t>
            </a:r>
            <a:r>
              <a:rPr lang="en-ZA" sz="2000" dirty="0" smtClean="0">
                <a:solidFill>
                  <a:schemeClr val="tx1"/>
                </a:solidFill>
              </a:rPr>
              <a:t>peration </a:t>
            </a:r>
            <a:r>
              <a:rPr lang="en-ZA" sz="2000" dirty="0">
                <a:solidFill>
                  <a:schemeClr val="tx1"/>
                </a:solidFill>
              </a:rPr>
              <a:t>and maintenance of plants and equipment is critically </a:t>
            </a:r>
            <a:r>
              <a:rPr lang="en-ZA" sz="2000" dirty="0" smtClean="0">
                <a:solidFill>
                  <a:schemeClr val="tx1"/>
                </a:solidFill>
              </a:rPr>
              <a:t>important, </a:t>
            </a:r>
            <a:r>
              <a:rPr lang="en-ZA" sz="2000" dirty="0">
                <a:solidFill>
                  <a:schemeClr val="tx1"/>
                </a:solidFill>
              </a:rPr>
              <a:t>as a consequence the sector depends on technical skills – especially those of artisans</a:t>
            </a:r>
            <a:endParaRPr lang="en-ZA" sz="2000" dirty="0" smtClean="0">
              <a:solidFill>
                <a:schemeClr val="tx1"/>
              </a:solidFill>
            </a:endParaRPr>
          </a:p>
          <a:p>
            <a:r>
              <a:rPr lang="en-ZA" sz="2000" dirty="0" smtClean="0">
                <a:solidFill>
                  <a:schemeClr val="tx1"/>
                </a:solidFill>
              </a:rPr>
              <a:t>Development </a:t>
            </a:r>
            <a:r>
              <a:rPr lang="en-ZA" sz="2000" dirty="0">
                <a:solidFill>
                  <a:schemeClr val="tx1"/>
                </a:solidFill>
              </a:rPr>
              <a:t>of many of the occupations in the sector require workplace experience</a:t>
            </a:r>
            <a:endParaRPr lang="en-ZA" sz="2000" dirty="0" smtClean="0">
              <a:solidFill>
                <a:schemeClr val="tx1"/>
              </a:solidFill>
            </a:endParaRPr>
          </a:p>
        </p:txBody>
      </p:sp>
    </p:spTree>
    <p:extLst>
      <p:ext uri="{BB962C8B-B14F-4D97-AF65-F5344CB8AC3E}">
        <p14:creationId xmlns:p14="http://schemas.microsoft.com/office/powerpoint/2010/main" xmlns="" val="19974494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89856"/>
            <a:ext cx="8229600" cy="710952"/>
          </a:xfrm>
        </p:spPr>
        <p:txBody>
          <a:bodyPr/>
          <a:lstStyle/>
          <a:p>
            <a:r>
              <a:rPr lang="en-ZA" sz="3600" b="1" dirty="0"/>
              <a:t>SKILLS PRIORITIES FOR THE SECTOR</a:t>
            </a:r>
            <a:endParaRPr lang="en-ZA" sz="3600" dirty="0"/>
          </a:p>
        </p:txBody>
      </p:sp>
      <p:sp>
        <p:nvSpPr>
          <p:cNvPr id="3" name="Content Placeholder 2"/>
          <p:cNvSpPr>
            <a:spLocks noGrp="1"/>
          </p:cNvSpPr>
          <p:nvPr>
            <p:ph idx="1"/>
          </p:nvPr>
        </p:nvSpPr>
        <p:spPr>
          <a:xfrm>
            <a:off x="457200" y="1700808"/>
            <a:ext cx="8229600" cy="5040560"/>
          </a:xfrm>
        </p:spPr>
        <p:txBody>
          <a:bodyPr/>
          <a:lstStyle/>
          <a:p>
            <a:r>
              <a:rPr lang="en-ZA" sz="2400" b="1" dirty="0"/>
              <a:t>Priority 1:  Enhancing the skills of the existing workforce of the Chemical </a:t>
            </a:r>
            <a:r>
              <a:rPr lang="en-ZA" sz="2400" b="1" dirty="0" smtClean="0"/>
              <a:t>Sector</a:t>
            </a:r>
          </a:p>
          <a:p>
            <a:pPr lvl="1"/>
            <a:r>
              <a:rPr lang="en-ZA" sz="2000" dirty="0">
                <a:solidFill>
                  <a:schemeClr val="tx1"/>
                </a:solidFill>
              </a:rPr>
              <a:t>F</a:t>
            </a:r>
            <a:r>
              <a:rPr lang="en-ZA" sz="2000" dirty="0" smtClean="0">
                <a:solidFill>
                  <a:schemeClr val="tx1"/>
                </a:solidFill>
              </a:rPr>
              <a:t>urther </a:t>
            </a:r>
            <a:r>
              <a:rPr lang="en-ZA" sz="2000" dirty="0">
                <a:solidFill>
                  <a:schemeClr val="tx1"/>
                </a:solidFill>
              </a:rPr>
              <a:t>development and maintenance of a labour market intelligence </a:t>
            </a:r>
            <a:r>
              <a:rPr lang="en-ZA" sz="2000" dirty="0" smtClean="0">
                <a:solidFill>
                  <a:schemeClr val="tx1"/>
                </a:solidFill>
              </a:rPr>
              <a:t>system</a:t>
            </a:r>
          </a:p>
          <a:p>
            <a:pPr lvl="1"/>
            <a:r>
              <a:rPr lang="en-ZA" sz="2000" dirty="0">
                <a:solidFill>
                  <a:schemeClr val="tx1"/>
                </a:solidFill>
              </a:rPr>
              <a:t>U</a:t>
            </a:r>
            <a:r>
              <a:rPr lang="en-ZA" sz="2000" dirty="0" smtClean="0">
                <a:solidFill>
                  <a:schemeClr val="tx1"/>
                </a:solidFill>
              </a:rPr>
              <a:t>pdating </a:t>
            </a:r>
            <a:r>
              <a:rPr lang="en-ZA" sz="2000" dirty="0">
                <a:solidFill>
                  <a:schemeClr val="tx1"/>
                </a:solidFill>
              </a:rPr>
              <a:t>and improvement of the CHIETA Occupations </a:t>
            </a:r>
            <a:r>
              <a:rPr lang="en-ZA" sz="2000" dirty="0" smtClean="0">
                <a:solidFill>
                  <a:schemeClr val="tx1"/>
                </a:solidFill>
              </a:rPr>
              <a:t>Handbook</a:t>
            </a:r>
            <a:endParaRPr lang="en-ZA" sz="2000" dirty="0">
              <a:solidFill>
                <a:schemeClr val="tx1"/>
              </a:solidFill>
            </a:endParaRPr>
          </a:p>
          <a:p>
            <a:pPr lvl="1"/>
            <a:r>
              <a:rPr lang="en-ZA" sz="2000" dirty="0">
                <a:solidFill>
                  <a:schemeClr val="tx1"/>
                </a:solidFill>
              </a:rPr>
              <a:t>O</a:t>
            </a:r>
            <a:r>
              <a:rPr lang="en-ZA" sz="2000" dirty="0" smtClean="0">
                <a:solidFill>
                  <a:schemeClr val="tx1"/>
                </a:solidFill>
              </a:rPr>
              <a:t>ccupational </a:t>
            </a:r>
            <a:r>
              <a:rPr lang="en-ZA" sz="2000" dirty="0">
                <a:solidFill>
                  <a:schemeClr val="tx1"/>
                </a:solidFill>
              </a:rPr>
              <a:t>profiling process </a:t>
            </a:r>
            <a:r>
              <a:rPr lang="en-ZA" sz="2000" dirty="0" smtClean="0">
                <a:solidFill>
                  <a:schemeClr val="tx1"/>
                </a:solidFill>
              </a:rPr>
              <a:t>that will culminate </a:t>
            </a:r>
            <a:r>
              <a:rPr lang="en-ZA" sz="2000" dirty="0">
                <a:solidFill>
                  <a:schemeClr val="tx1"/>
                </a:solidFill>
              </a:rPr>
              <a:t>in a Chemical Sector qualifications </a:t>
            </a:r>
            <a:r>
              <a:rPr lang="en-ZA" sz="2000" dirty="0" smtClean="0">
                <a:solidFill>
                  <a:schemeClr val="tx1"/>
                </a:solidFill>
              </a:rPr>
              <a:t>framework</a:t>
            </a:r>
          </a:p>
          <a:p>
            <a:pPr lvl="1"/>
            <a:r>
              <a:rPr lang="en-ZA" sz="2000" dirty="0">
                <a:solidFill>
                  <a:schemeClr val="tx1"/>
                </a:solidFill>
              </a:rPr>
              <a:t>R</a:t>
            </a:r>
            <a:r>
              <a:rPr lang="en-ZA" sz="2000" dirty="0" smtClean="0">
                <a:solidFill>
                  <a:schemeClr val="tx1"/>
                </a:solidFill>
              </a:rPr>
              <a:t>esearch </a:t>
            </a:r>
            <a:r>
              <a:rPr lang="en-ZA" sz="2000" dirty="0">
                <a:solidFill>
                  <a:schemeClr val="tx1"/>
                </a:solidFill>
              </a:rPr>
              <a:t>on existing skills and skills gaps of the workforce (skills survey</a:t>
            </a:r>
            <a:r>
              <a:rPr lang="en-ZA" sz="2000" dirty="0" smtClean="0">
                <a:solidFill>
                  <a:schemeClr val="tx1"/>
                </a:solidFill>
              </a:rPr>
              <a:t>)</a:t>
            </a:r>
          </a:p>
          <a:p>
            <a:pPr lvl="1"/>
            <a:r>
              <a:rPr lang="en-ZA" sz="2000" dirty="0" smtClean="0">
                <a:solidFill>
                  <a:schemeClr val="tx1"/>
                </a:solidFill>
              </a:rPr>
              <a:t>Better </a:t>
            </a:r>
            <a:r>
              <a:rPr lang="en-ZA" sz="2000" dirty="0">
                <a:solidFill>
                  <a:schemeClr val="tx1"/>
                </a:solidFill>
              </a:rPr>
              <a:t>utilisation of workplace based skills development and increased access to occupational learning programmes at the entry, intermediate and high </a:t>
            </a:r>
            <a:r>
              <a:rPr lang="en-ZA" sz="2000" dirty="0" smtClean="0">
                <a:solidFill>
                  <a:schemeClr val="tx1"/>
                </a:solidFill>
              </a:rPr>
              <a:t>level</a:t>
            </a:r>
          </a:p>
        </p:txBody>
      </p:sp>
    </p:spTree>
    <p:extLst>
      <p:ext uri="{BB962C8B-B14F-4D97-AF65-F5344CB8AC3E}">
        <p14:creationId xmlns:p14="http://schemas.microsoft.com/office/powerpoint/2010/main" xmlns="" val="28630037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764704"/>
            <a:ext cx="8229600" cy="710952"/>
          </a:xfrm>
        </p:spPr>
        <p:txBody>
          <a:bodyPr/>
          <a:lstStyle/>
          <a:p>
            <a:r>
              <a:rPr lang="en-ZA" sz="3600" b="1" dirty="0"/>
              <a:t>SKILLS PRIORITIES FOR THE SECTOR</a:t>
            </a:r>
            <a:endParaRPr lang="en-ZA" sz="3600" dirty="0"/>
          </a:p>
        </p:txBody>
      </p:sp>
      <p:sp>
        <p:nvSpPr>
          <p:cNvPr id="3" name="Content Placeholder 2"/>
          <p:cNvSpPr>
            <a:spLocks noGrp="1"/>
          </p:cNvSpPr>
          <p:nvPr>
            <p:ph idx="1"/>
          </p:nvPr>
        </p:nvSpPr>
        <p:spPr>
          <a:xfrm>
            <a:off x="457200" y="1412776"/>
            <a:ext cx="8229600" cy="5328592"/>
          </a:xfrm>
        </p:spPr>
        <p:txBody>
          <a:bodyPr/>
          <a:lstStyle/>
          <a:p>
            <a:r>
              <a:rPr lang="en-ZA" sz="2400" b="1" dirty="0"/>
              <a:t>Priority 2: Supporting skills development of new entrants to the Chemical </a:t>
            </a:r>
            <a:r>
              <a:rPr lang="en-ZA" sz="2400" b="1" dirty="0" smtClean="0"/>
              <a:t>Sector</a:t>
            </a:r>
          </a:p>
          <a:p>
            <a:pPr lvl="1"/>
            <a:r>
              <a:rPr lang="en-ZA" sz="2000" dirty="0">
                <a:solidFill>
                  <a:schemeClr val="tx1"/>
                </a:solidFill>
              </a:rPr>
              <a:t>CHIETA supports programmes to increase the pool of school leavers with maths and </a:t>
            </a:r>
            <a:r>
              <a:rPr lang="en-ZA" sz="2000" dirty="0" smtClean="0">
                <a:solidFill>
                  <a:schemeClr val="tx1"/>
                </a:solidFill>
              </a:rPr>
              <a:t>science</a:t>
            </a:r>
          </a:p>
          <a:p>
            <a:pPr lvl="1"/>
            <a:r>
              <a:rPr lang="en-ZA" sz="2000" dirty="0">
                <a:solidFill>
                  <a:schemeClr val="tx1"/>
                </a:solidFill>
              </a:rPr>
              <a:t>B</a:t>
            </a:r>
            <a:r>
              <a:rPr lang="en-ZA" sz="2000" dirty="0" smtClean="0">
                <a:solidFill>
                  <a:schemeClr val="tx1"/>
                </a:solidFill>
              </a:rPr>
              <a:t>ursaries made available </a:t>
            </a:r>
            <a:r>
              <a:rPr lang="en-ZA" sz="2000" dirty="0">
                <a:solidFill>
                  <a:schemeClr val="tx1"/>
                </a:solidFill>
              </a:rPr>
              <a:t>for learners to study in relevant chemical disciplines at tertiary </a:t>
            </a:r>
            <a:r>
              <a:rPr lang="en-ZA" sz="2000" dirty="0" smtClean="0">
                <a:solidFill>
                  <a:schemeClr val="tx1"/>
                </a:solidFill>
              </a:rPr>
              <a:t>institutions</a:t>
            </a:r>
            <a:endParaRPr lang="en-ZA" sz="2000" dirty="0">
              <a:solidFill>
                <a:schemeClr val="tx1"/>
              </a:solidFill>
            </a:endParaRPr>
          </a:p>
          <a:p>
            <a:pPr lvl="1"/>
            <a:r>
              <a:rPr lang="en-ZA" sz="2000" dirty="0">
                <a:solidFill>
                  <a:schemeClr val="tx1"/>
                </a:solidFill>
              </a:rPr>
              <a:t>Deepening and expanding career development and support opportunities through partnering with government and other professional or industry </a:t>
            </a:r>
            <a:r>
              <a:rPr lang="en-ZA" sz="2000" dirty="0" smtClean="0">
                <a:solidFill>
                  <a:schemeClr val="tx1"/>
                </a:solidFill>
              </a:rPr>
              <a:t>associations</a:t>
            </a:r>
          </a:p>
          <a:p>
            <a:pPr lvl="1"/>
            <a:r>
              <a:rPr lang="en-ZA" sz="2000" dirty="0" smtClean="0">
                <a:solidFill>
                  <a:schemeClr val="tx1"/>
                </a:solidFill>
              </a:rPr>
              <a:t>Enhance </a:t>
            </a:r>
            <a:r>
              <a:rPr lang="en-ZA" sz="2000" dirty="0">
                <a:solidFill>
                  <a:schemeClr val="tx1"/>
                </a:solidFill>
              </a:rPr>
              <a:t>the flow of new skills into the </a:t>
            </a:r>
            <a:r>
              <a:rPr lang="en-ZA" sz="2000" dirty="0" smtClean="0">
                <a:solidFill>
                  <a:schemeClr val="tx1"/>
                </a:solidFill>
              </a:rPr>
              <a:t>sector</a:t>
            </a:r>
          </a:p>
          <a:p>
            <a:pPr lvl="1"/>
            <a:r>
              <a:rPr lang="en-ZA" sz="2000" dirty="0" smtClean="0">
                <a:solidFill>
                  <a:schemeClr val="tx1"/>
                </a:solidFill>
              </a:rPr>
              <a:t>Respond </a:t>
            </a:r>
            <a:r>
              <a:rPr lang="en-ZA" sz="2000" dirty="0">
                <a:solidFill>
                  <a:schemeClr val="tx1"/>
                </a:solidFill>
              </a:rPr>
              <a:t>to the White Paper </a:t>
            </a:r>
            <a:r>
              <a:rPr lang="en-ZA" sz="2000" dirty="0" smtClean="0">
                <a:solidFill>
                  <a:schemeClr val="tx1"/>
                </a:solidFill>
              </a:rPr>
              <a:t>by </a:t>
            </a:r>
            <a:r>
              <a:rPr lang="en-ZA" sz="2000" dirty="0">
                <a:solidFill>
                  <a:schemeClr val="tx1"/>
                </a:solidFill>
              </a:rPr>
              <a:t>supporting </a:t>
            </a:r>
            <a:r>
              <a:rPr lang="en-ZA" sz="2000" dirty="0" smtClean="0">
                <a:solidFill>
                  <a:schemeClr val="tx1"/>
                </a:solidFill>
              </a:rPr>
              <a:t>WIL </a:t>
            </a:r>
          </a:p>
        </p:txBody>
      </p:sp>
    </p:spTree>
    <p:extLst>
      <p:ext uri="{BB962C8B-B14F-4D97-AF65-F5344CB8AC3E}">
        <p14:creationId xmlns:p14="http://schemas.microsoft.com/office/powerpoint/2010/main" xmlns="" val="11897382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89856"/>
            <a:ext cx="8229600" cy="710952"/>
          </a:xfrm>
        </p:spPr>
        <p:txBody>
          <a:bodyPr/>
          <a:lstStyle/>
          <a:p>
            <a:r>
              <a:rPr lang="en-ZA" sz="3600" b="1" dirty="0"/>
              <a:t>SKILLS PRIORITIES FOR THE SECTOR</a:t>
            </a:r>
            <a:endParaRPr lang="en-ZA" sz="3600" dirty="0"/>
          </a:p>
        </p:txBody>
      </p:sp>
      <p:sp>
        <p:nvSpPr>
          <p:cNvPr id="3" name="Content Placeholder 2"/>
          <p:cNvSpPr>
            <a:spLocks noGrp="1"/>
          </p:cNvSpPr>
          <p:nvPr>
            <p:ph idx="1"/>
          </p:nvPr>
        </p:nvSpPr>
        <p:spPr>
          <a:xfrm>
            <a:off x="457200" y="1700808"/>
            <a:ext cx="8229600" cy="5040560"/>
          </a:xfrm>
        </p:spPr>
        <p:txBody>
          <a:bodyPr/>
          <a:lstStyle/>
          <a:p>
            <a:r>
              <a:rPr lang="en-ZA" sz="2400" b="1" dirty="0"/>
              <a:t>Priority 3: Responding to changing sectoral needs and </a:t>
            </a:r>
            <a:r>
              <a:rPr lang="en-ZA" sz="2400" b="1" dirty="0" smtClean="0"/>
              <a:t>priorities</a:t>
            </a:r>
          </a:p>
          <a:p>
            <a:pPr lvl="1"/>
            <a:r>
              <a:rPr lang="en-ZA" sz="2000" dirty="0">
                <a:solidFill>
                  <a:schemeClr val="tx1"/>
                </a:solidFill>
              </a:rPr>
              <a:t>Through research and skills planning processes changing sectoral needs and priorities are </a:t>
            </a:r>
            <a:r>
              <a:rPr lang="en-ZA" sz="2000" dirty="0" smtClean="0">
                <a:solidFill>
                  <a:schemeClr val="tx1"/>
                </a:solidFill>
              </a:rPr>
              <a:t>identified</a:t>
            </a:r>
          </a:p>
          <a:p>
            <a:pPr lvl="1"/>
            <a:r>
              <a:rPr lang="en-ZA" sz="2000" dirty="0" smtClean="0">
                <a:solidFill>
                  <a:schemeClr val="tx1"/>
                </a:solidFill>
              </a:rPr>
              <a:t>Adaptations to </a:t>
            </a:r>
            <a:r>
              <a:rPr lang="en-ZA" sz="2000" dirty="0">
                <a:solidFill>
                  <a:schemeClr val="tx1"/>
                </a:solidFill>
              </a:rPr>
              <a:t>ever-changing modern environment </a:t>
            </a:r>
            <a:r>
              <a:rPr lang="en-ZA" sz="2000" dirty="0" smtClean="0">
                <a:solidFill>
                  <a:schemeClr val="tx1"/>
                </a:solidFill>
              </a:rPr>
              <a:t>s </a:t>
            </a:r>
            <a:r>
              <a:rPr lang="en-ZA" sz="2000" dirty="0">
                <a:solidFill>
                  <a:schemeClr val="tx1"/>
                </a:solidFill>
              </a:rPr>
              <a:t>often entail changes in the skills sets required in specific occupations or even the creation of new </a:t>
            </a:r>
            <a:r>
              <a:rPr lang="en-ZA" sz="2000" dirty="0" smtClean="0">
                <a:solidFill>
                  <a:schemeClr val="tx1"/>
                </a:solidFill>
              </a:rPr>
              <a:t>occupations</a:t>
            </a:r>
          </a:p>
          <a:p>
            <a:pPr lvl="1"/>
            <a:r>
              <a:rPr lang="en-ZA" sz="2000" dirty="0">
                <a:solidFill>
                  <a:schemeClr val="tx1"/>
                </a:solidFill>
              </a:rPr>
              <a:t>Technological </a:t>
            </a:r>
            <a:r>
              <a:rPr lang="en-ZA" sz="2000" dirty="0" smtClean="0">
                <a:solidFill>
                  <a:schemeClr val="tx1"/>
                </a:solidFill>
              </a:rPr>
              <a:t>changes leading </a:t>
            </a:r>
            <a:r>
              <a:rPr lang="en-ZA" sz="2000" dirty="0">
                <a:solidFill>
                  <a:schemeClr val="tx1"/>
                </a:solidFill>
              </a:rPr>
              <a:t>to changing skills </a:t>
            </a:r>
            <a:r>
              <a:rPr lang="en-ZA" sz="2000" dirty="0" smtClean="0">
                <a:solidFill>
                  <a:schemeClr val="tx1"/>
                </a:solidFill>
              </a:rPr>
              <a:t>needs</a:t>
            </a:r>
            <a:endParaRPr lang="en-ZA" sz="2000" dirty="0">
              <a:solidFill>
                <a:schemeClr val="tx1"/>
              </a:solidFill>
            </a:endParaRPr>
          </a:p>
          <a:p>
            <a:pPr lvl="1"/>
            <a:r>
              <a:rPr lang="en-ZA" sz="2000" dirty="0" smtClean="0">
                <a:solidFill>
                  <a:schemeClr val="tx1"/>
                </a:solidFill>
              </a:rPr>
              <a:t>The CHIETA </a:t>
            </a:r>
            <a:r>
              <a:rPr lang="en-ZA" sz="2000" dirty="0">
                <a:solidFill>
                  <a:schemeClr val="tx1"/>
                </a:solidFill>
              </a:rPr>
              <a:t>will need to establish whether sufficient skills will be available for the various phases of </a:t>
            </a:r>
            <a:r>
              <a:rPr lang="en-ZA" sz="2000" dirty="0" smtClean="0">
                <a:solidFill>
                  <a:schemeClr val="tx1"/>
                </a:solidFill>
              </a:rPr>
              <a:t>fracking</a:t>
            </a:r>
          </a:p>
          <a:p>
            <a:pPr lvl="1"/>
            <a:r>
              <a:rPr lang="en-ZA" sz="2000" dirty="0">
                <a:solidFill>
                  <a:schemeClr val="tx1"/>
                </a:solidFill>
              </a:rPr>
              <a:t>The CHIETA will work with industry players to identify other changing needs and  respond accordingly</a:t>
            </a:r>
          </a:p>
        </p:txBody>
      </p:sp>
    </p:spTree>
    <p:extLst>
      <p:ext uri="{BB962C8B-B14F-4D97-AF65-F5344CB8AC3E}">
        <p14:creationId xmlns:p14="http://schemas.microsoft.com/office/powerpoint/2010/main" xmlns="" val="38359417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1864"/>
            <a:ext cx="8229600" cy="710952"/>
          </a:xfrm>
        </p:spPr>
        <p:txBody>
          <a:bodyPr/>
          <a:lstStyle/>
          <a:p>
            <a:r>
              <a:rPr lang="en-ZA" sz="3600" b="1" dirty="0"/>
              <a:t>SKILLS PRIORITIES FOR THE SECTOR</a:t>
            </a:r>
            <a:endParaRPr lang="en-ZA" sz="3600" dirty="0"/>
          </a:p>
        </p:txBody>
      </p:sp>
      <p:sp>
        <p:nvSpPr>
          <p:cNvPr id="3" name="Content Placeholder 2"/>
          <p:cNvSpPr>
            <a:spLocks noGrp="1"/>
          </p:cNvSpPr>
          <p:nvPr>
            <p:ph idx="1"/>
          </p:nvPr>
        </p:nvSpPr>
        <p:spPr>
          <a:xfrm>
            <a:off x="457200" y="1772816"/>
            <a:ext cx="8229600" cy="4896544"/>
          </a:xfrm>
        </p:spPr>
        <p:txBody>
          <a:bodyPr/>
          <a:lstStyle/>
          <a:p>
            <a:r>
              <a:rPr lang="en-ZA" sz="2000" b="1" dirty="0"/>
              <a:t>Priority 4: Strengthening and expanding strategic partnerships to maximise sustainability and impact of skills development </a:t>
            </a:r>
            <a:r>
              <a:rPr lang="en-ZA" sz="2000" b="1" dirty="0" smtClean="0"/>
              <a:t>interventions</a:t>
            </a:r>
          </a:p>
          <a:p>
            <a:pPr lvl="1"/>
            <a:r>
              <a:rPr lang="en-ZA" sz="1800" dirty="0" smtClean="0">
                <a:solidFill>
                  <a:schemeClr val="tx1"/>
                </a:solidFill>
              </a:rPr>
              <a:t>The </a:t>
            </a:r>
            <a:r>
              <a:rPr lang="en-ZA" sz="1800" dirty="0">
                <a:solidFill>
                  <a:schemeClr val="tx1"/>
                </a:solidFill>
              </a:rPr>
              <a:t>CHIETA has a range of relationships with public TVETs, UoTs and universities as do some of the CHIETA </a:t>
            </a:r>
            <a:r>
              <a:rPr lang="en-ZA" sz="1800" dirty="0" smtClean="0">
                <a:solidFill>
                  <a:schemeClr val="tx1"/>
                </a:solidFill>
              </a:rPr>
              <a:t>companies</a:t>
            </a:r>
          </a:p>
          <a:p>
            <a:pPr lvl="1"/>
            <a:r>
              <a:rPr lang="en-ZA" sz="1800" dirty="0">
                <a:solidFill>
                  <a:schemeClr val="tx1"/>
                </a:solidFill>
              </a:rPr>
              <a:t>The SETA will continue to play a central role in facilitating conversations </a:t>
            </a:r>
            <a:endParaRPr lang="en-ZA" sz="1800" dirty="0" smtClean="0">
              <a:solidFill>
                <a:schemeClr val="tx1"/>
              </a:solidFill>
            </a:endParaRPr>
          </a:p>
          <a:p>
            <a:pPr lvl="1"/>
            <a:r>
              <a:rPr lang="en-ZA" sz="1800" dirty="0">
                <a:solidFill>
                  <a:schemeClr val="tx1"/>
                </a:solidFill>
              </a:rPr>
              <a:t>P</a:t>
            </a:r>
            <a:r>
              <a:rPr lang="en-ZA" sz="1800" dirty="0" smtClean="0">
                <a:solidFill>
                  <a:schemeClr val="tx1"/>
                </a:solidFill>
              </a:rPr>
              <a:t>romoting </a:t>
            </a:r>
            <a:r>
              <a:rPr lang="en-ZA" sz="1800" dirty="0">
                <a:solidFill>
                  <a:schemeClr val="tx1"/>
                </a:solidFill>
              </a:rPr>
              <a:t>the growth of the public TVET college system in various forms </a:t>
            </a:r>
            <a:endParaRPr lang="en-ZA" sz="1800" dirty="0" smtClean="0">
              <a:solidFill>
                <a:schemeClr val="tx1"/>
              </a:solidFill>
            </a:endParaRPr>
          </a:p>
          <a:p>
            <a:pPr lvl="2"/>
            <a:r>
              <a:rPr lang="en-ZA" sz="1400" dirty="0">
                <a:solidFill>
                  <a:schemeClr val="tx1"/>
                </a:solidFill>
              </a:rPr>
              <a:t>programme approval </a:t>
            </a:r>
            <a:endParaRPr lang="en-ZA" sz="1400" dirty="0" smtClean="0">
              <a:solidFill>
                <a:schemeClr val="tx1"/>
              </a:solidFill>
            </a:endParaRPr>
          </a:p>
          <a:p>
            <a:pPr lvl="2"/>
            <a:r>
              <a:rPr lang="en-ZA" sz="1400" dirty="0">
                <a:solidFill>
                  <a:schemeClr val="tx1"/>
                </a:solidFill>
              </a:rPr>
              <a:t>infrastructure support and development of TVET </a:t>
            </a:r>
            <a:r>
              <a:rPr lang="en-ZA" sz="1400" dirty="0" smtClean="0">
                <a:solidFill>
                  <a:schemeClr val="tx1"/>
                </a:solidFill>
              </a:rPr>
              <a:t>lecturers</a:t>
            </a:r>
          </a:p>
          <a:p>
            <a:pPr lvl="1"/>
            <a:r>
              <a:rPr lang="en-ZA" sz="1800" dirty="0" smtClean="0">
                <a:solidFill>
                  <a:schemeClr val="tx1"/>
                </a:solidFill>
              </a:rPr>
              <a:t>Supports </a:t>
            </a:r>
            <a:r>
              <a:rPr lang="en-ZA" sz="1800" dirty="0">
                <a:solidFill>
                  <a:schemeClr val="tx1"/>
                </a:solidFill>
              </a:rPr>
              <a:t>Operation Phakisa in the Maritime Industry &amp; Health through the CHIETA pharmaceutical </a:t>
            </a:r>
            <a:r>
              <a:rPr lang="en-ZA" sz="1800" dirty="0" smtClean="0">
                <a:solidFill>
                  <a:schemeClr val="tx1"/>
                </a:solidFill>
              </a:rPr>
              <a:t>sub-sector</a:t>
            </a:r>
          </a:p>
          <a:p>
            <a:pPr lvl="1"/>
            <a:r>
              <a:rPr lang="en-ZA" sz="1800" dirty="0">
                <a:solidFill>
                  <a:schemeClr val="tx1"/>
                </a:solidFill>
              </a:rPr>
              <a:t>Rolling out the flagship blue print CHIETA –Industry – TVET partnership to other TVETs and </a:t>
            </a:r>
            <a:r>
              <a:rPr lang="en-ZA" sz="1800" dirty="0" smtClean="0">
                <a:solidFill>
                  <a:schemeClr val="tx1"/>
                </a:solidFill>
              </a:rPr>
              <a:t>communities</a:t>
            </a:r>
          </a:p>
          <a:p>
            <a:pPr lvl="1"/>
            <a:r>
              <a:rPr lang="en-ZA" sz="1800" dirty="0">
                <a:solidFill>
                  <a:schemeClr val="tx1"/>
                </a:solidFill>
              </a:rPr>
              <a:t>Rural and community development is also a priority</a:t>
            </a:r>
            <a:endParaRPr lang="en-ZA" sz="1800" dirty="0" smtClean="0">
              <a:solidFill>
                <a:schemeClr val="tx1"/>
              </a:solidFill>
            </a:endParaRPr>
          </a:p>
          <a:p>
            <a:pPr lvl="1"/>
            <a:endParaRPr lang="en-ZA" sz="1800" dirty="0"/>
          </a:p>
        </p:txBody>
      </p:sp>
    </p:spTree>
    <p:extLst>
      <p:ext uri="{BB962C8B-B14F-4D97-AF65-F5344CB8AC3E}">
        <p14:creationId xmlns:p14="http://schemas.microsoft.com/office/powerpoint/2010/main" xmlns="" val="10647410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1864"/>
            <a:ext cx="8229600" cy="710952"/>
          </a:xfrm>
        </p:spPr>
        <p:txBody>
          <a:bodyPr/>
          <a:lstStyle/>
          <a:p>
            <a:r>
              <a:rPr lang="en-ZA" sz="3600" b="1" dirty="0"/>
              <a:t>SKILLS PRIORITIES FOR THE SECTOR</a:t>
            </a:r>
            <a:endParaRPr lang="en-ZA" sz="3600" dirty="0"/>
          </a:p>
        </p:txBody>
      </p:sp>
      <p:sp>
        <p:nvSpPr>
          <p:cNvPr id="3" name="Content Placeholder 2"/>
          <p:cNvSpPr>
            <a:spLocks noGrp="1"/>
          </p:cNvSpPr>
          <p:nvPr>
            <p:ph idx="1"/>
          </p:nvPr>
        </p:nvSpPr>
        <p:spPr>
          <a:xfrm>
            <a:off x="457200" y="1772816"/>
            <a:ext cx="8229600" cy="4896544"/>
          </a:xfrm>
        </p:spPr>
        <p:txBody>
          <a:bodyPr/>
          <a:lstStyle/>
          <a:p>
            <a:r>
              <a:rPr lang="en-ZA" sz="2400" b="1" dirty="0"/>
              <a:t>Priority 5: Support national imperatives in relation to skills development, with emphasis on the Chemical Sector   </a:t>
            </a:r>
            <a:endParaRPr lang="en-ZA" sz="2400" b="1" dirty="0" smtClean="0"/>
          </a:p>
          <a:p>
            <a:pPr lvl="1"/>
            <a:r>
              <a:rPr lang="en-ZA" sz="1800" dirty="0">
                <a:solidFill>
                  <a:schemeClr val="tx1"/>
                </a:solidFill>
              </a:rPr>
              <a:t>R</a:t>
            </a:r>
            <a:r>
              <a:rPr lang="en-ZA" sz="1800" dirty="0" smtClean="0">
                <a:solidFill>
                  <a:schemeClr val="tx1"/>
                </a:solidFill>
              </a:rPr>
              <a:t>esponsive </a:t>
            </a:r>
            <a:r>
              <a:rPr lang="en-ZA" sz="1800" dirty="0">
                <a:solidFill>
                  <a:schemeClr val="tx1"/>
                </a:solidFill>
              </a:rPr>
              <a:t>to the medium term priorities of government with dedicated projects in support of </a:t>
            </a:r>
            <a:r>
              <a:rPr lang="en-ZA" sz="1800" b="1" dirty="0">
                <a:solidFill>
                  <a:schemeClr val="tx1"/>
                </a:solidFill>
              </a:rPr>
              <a:t>specifically rural development </a:t>
            </a:r>
            <a:r>
              <a:rPr lang="en-ZA" sz="1800" dirty="0">
                <a:solidFill>
                  <a:schemeClr val="tx1"/>
                </a:solidFill>
              </a:rPr>
              <a:t>and the strengthening of the human resources and skills base of South </a:t>
            </a:r>
            <a:r>
              <a:rPr lang="en-ZA" sz="1800" dirty="0" smtClean="0">
                <a:solidFill>
                  <a:schemeClr val="tx1"/>
                </a:solidFill>
              </a:rPr>
              <a:t>Africa</a:t>
            </a:r>
          </a:p>
          <a:p>
            <a:pPr lvl="1"/>
            <a:r>
              <a:rPr lang="en-ZA" sz="1800" dirty="0">
                <a:solidFill>
                  <a:schemeClr val="tx1"/>
                </a:solidFill>
              </a:rPr>
              <a:t>Partnership with Lephalale TVET College and Eskom Medupi Station in support of SIP 1 in the training coded welders, riggers, fitters and electricians </a:t>
            </a:r>
            <a:endParaRPr lang="en-ZA" sz="1800" dirty="0" smtClean="0">
              <a:solidFill>
                <a:schemeClr val="tx1"/>
              </a:solidFill>
            </a:endParaRPr>
          </a:p>
          <a:p>
            <a:pPr lvl="1"/>
            <a:r>
              <a:rPr lang="en-ZA" sz="1800" dirty="0">
                <a:solidFill>
                  <a:schemeClr val="tx1"/>
                </a:solidFill>
              </a:rPr>
              <a:t>P</a:t>
            </a:r>
            <a:r>
              <a:rPr lang="en-ZA" sz="1800" dirty="0" smtClean="0">
                <a:solidFill>
                  <a:schemeClr val="tx1"/>
                </a:solidFill>
              </a:rPr>
              <a:t>artnerships </a:t>
            </a:r>
            <a:r>
              <a:rPr lang="en-ZA" sz="1800" dirty="0">
                <a:solidFill>
                  <a:schemeClr val="tx1"/>
                </a:solidFill>
              </a:rPr>
              <a:t>with Mpumalanga Department of Labour on the training of 200 unemployed youth in </a:t>
            </a:r>
            <a:r>
              <a:rPr lang="en-ZA" sz="1800" dirty="0" smtClean="0">
                <a:solidFill>
                  <a:schemeClr val="tx1"/>
                </a:solidFill>
              </a:rPr>
              <a:t>occupationally directed programmes</a:t>
            </a:r>
          </a:p>
          <a:p>
            <a:pPr lvl="1"/>
            <a:r>
              <a:rPr lang="en-ZA" sz="1800" dirty="0">
                <a:solidFill>
                  <a:schemeClr val="tx1"/>
                </a:solidFill>
              </a:rPr>
              <a:t>Planned skills development partnership on Operation Phakisa in the Maritime, Oil and Gas and in Health for the pharmaceutical </a:t>
            </a:r>
            <a:r>
              <a:rPr lang="en-ZA" sz="1800" dirty="0" smtClean="0">
                <a:solidFill>
                  <a:schemeClr val="tx1"/>
                </a:solidFill>
              </a:rPr>
              <a:t>subsector</a:t>
            </a:r>
          </a:p>
          <a:p>
            <a:pPr lvl="1"/>
            <a:r>
              <a:rPr lang="en-ZA" sz="1800" dirty="0">
                <a:solidFill>
                  <a:schemeClr val="tx1"/>
                </a:solidFill>
              </a:rPr>
              <a:t>Support to the </a:t>
            </a:r>
            <a:r>
              <a:rPr lang="en-ZA" sz="1800" dirty="0" err="1">
                <a:solidFill>
                  <a:schemeClr val="tx1"/>
                </a:solidFill>
              </a:rPr>
              <a:t>Saldanha</a:t>
            </a:r>
            <a:r>
              <a:rPr lang="en-ZA" sz="1800" dirty="0">
                <a:solidFill>
                  <a:schemeClr val="tx1"/>
                </a:solidFill>
              </a:rPr>
              <a:t> Bay </a:t>
            </a:r>
            <a:r>
              <a:rPr lang="en-ZA" sz="1800" dirty="0" smtClean="0">
                <a:solidFill>
                  <a:schemeClr val="tx1"/>
                </a:solidFill>
              </a:rPr>
              <a:t>IDZ &amp; </a:t>
            </a:r>
            <a:r>
              <a:rPr lang="en-ZA" sz="1800" dirty="0">
                <a:solidFill>
                  <a:schemeClr val="tx1"/>
                </a:solidFill>
              </a:rPr>
              <a:t>the Coega IDZ </a:t>
            </a:r>
            <a:r>
              <a:rPr lang="en-ZA" sz="1800" dirty="0" smtClean="0">
                <a:solidFill>
                  <a:srgbClr val="FF0000"/>
                </a:solidFill>
              </a:rPr>
              <a:t> </a:t>
            </a:r>
            <a:endParaRPr lang="en-ZA" sz="1800" strike="sngStrike" dirty="0" smtClean="0">
              <a:solidFill>
                <a:schemeClr val="tx1"/>
              </a:solidFill>
            </a:endParaRPr>
          </a:p>
          <a:p>
            <a:pPr lvl="1"/>
            <a:r>
              <a:rPr lang="en-ZA" sz="1800" dirty="0" smtClean="0">
                <a:solidFill>
                  <a:schemeClr val="tx1"/>
                </a:solidFill>
              </a:rPr>
              <a:t>Future plans of support to Gibela for Artisan Development Programmes</a:t>
            </a:r>
            <a:endParaRPr lang="en-ZA" sz="1800" dirty="0">
              <a:solidFill>
                <a:schemeClr val="tx1"/>
              </a:solidFill>
            </a:endParaRPr>
          </a:p>
        </p:txBody>
      </p:sp>
    </p:spTree>
    <p:extLst>
      <p:ext uri="{BB962C8B-B14F-4D97-AF65-F5344CB8AC3E}">
        <p14:creationId xmlns:p14="http://schemas.microsoft.com/office/powerpoint/2010/main" xmlns="" val="4199134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91264" cy="792088"/>
          </a:xfrm>
        </p:spPr>
        <p:txBody>
          <a:bodyPr>
            <a:normAutofit fontScale="90000"/>
          </a:bodyPr>
          <a:lstStyle/>
          <a:p>
            <a:r>
              <a:rPr lang="en-ZA" sz="3200" dirty="0" smtClean="0"/>
              <a:t> </a:t>
            </a:r>
            <a:r>
              <a:rPr lang="en-ZA" sz="2000" b="1" dirty="0" smtClean="0"/>
              <a:t>learners -AET level 1 Numeracy and Literacy – West Coast Disability Forum – Saldanha </a:t>
            </a:r>
            <a:r>
              <a:rPr lang="en-ZA" sz="2000" dirty="0" smtClean="0"/>
              <a:t>Bay</a:t>
            </a:r>
            <a:endParaRPr lang="en-ZA" sz="2000" dirty="0"/>
          </a:p>
        </p:txBody>
      </p:sp>
      <p:sp>
        <p:nvSpPr>
          <p:cNvPr id="3" name="Content Placeholder 2"/>
          <p:cNvSpPr>
            <a:spLocks noGrp="1"/>
          </p:cNvSpPr>
          <p:nvPr>
            <p:ph idx="1"/>
          </p:nvPr>
        </p:nvSpPr>
        <p:spPr/>
        <p:txBody>
          <a:bodyPr/>
          <a:lstStyle/>
          <a:p>
            <a:endParaRPr lang="en-ZA" dirty="0"/>
          </a:p>
        </p:txBody>
      </p:sp>
      <p:pic>
        <p:nvPicPr>
          <p:cNvPr id="2050" name="Picture 2" descr="F:\20170912_1037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412776"/>
            <a:ext cx="8280920" cy="5445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090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507288" cy="936104"/>
          </a:xfrm>
        </p:spPr>
        <p:txBody>
          <a:bodyPr>
            <a:normAutofit/>
          </a:bodyPr>
          <a:lstStyle/>
          <a:p>
            <a:r>
              <a:rPr lang="en-ZA" sz="1800" b="1" dirty="0" smtClean="0"/>
              <a:t>Partnership with West Coast Disability Forum to provide work opportunities for disabled learners</a:t>
            </a:r>
            <a:r>
              <a:rPr lang="en-ZA" sz="3200" b="1" dirty="0" smtClean="0"/>
              <a:t>.</a:t>
            </a:r>
            <a:endParaRPr lang="en-ZA" sz="3200" b="1" dirty="0"/>
          </a:p>
        </p:txBody>
      </p:sp>
      <p:sp>
        <p:nvSpPr>
          <p:cNvPr id="3" name="Content Placeholder 2"/>
          <p:cNvSpPr>
            <a:spLocks noGrp="1"/>
          </p:cNvSpPr>
          <p:nvPr>
            <p:ph idx="1"/>
          </p:nvPr>
        </p:nvSpPr>
        <p:spPr/>
        <p:txBody>
          <a:bodyPr/>
          <a:lstStyle/>
          <a:p>
            <a:pPr marL="0" indent="0">
              <a:buNone/>
            </a:pPr>
            <a:endParaRPr lang="en-ZA" dirty="0"/>
          </a:p>
        </p:txBody>
      </p:sp>
      <p:pic>
        <p:nvPicPr>
          <p:cNvPr id="1026" name="Picture 2" descr="F:\20170912_1110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40768"/>
            <a:ext cx="9144000" cy="55172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99991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616" y="404664"/>
            <a:ext cx="7772400" cy="1800200"/>
          </a:xfrm>
        </p:spPr>
        <p:txBody>
          <a:bodyPr>
            <a:noAutofit/>
          </a:bodyPr>
          <a:lstStyle/>
          <a:p>
            <a:r>
              <a:rPr lang="en-ZA" sz="3200" dirty="0" smtClean="0"/>
              <a:t>Media Works/CHIETA - 25 learners - AET level 1 Numeracy and Literacy – Hout Bay</a:t>
            </a:r>
            <a:endParaRPr lang="en-ZA" sz="3200" dirty="0"/>
          </a:p>
        </p:txBody>
      </p:sp>
      <p:sp>
        <p:nvSpPr>
          <p:cNvPr id="3" name="Subtitle 2"/>
          <p:cNvSpPr>
            <a:spLocks noGrp="1"/>
          </p:cNvSpPr>
          <p:nvPr>
            <p:ph type="subTitle" idx="1"/>
          </p:nvPr>
        </p:nvSpPr>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a:p>
        </p:txBody>
      </p:sp>
      <p:pic>
        <p:nvPicPr>
          <p:cNvPr id="1026" name="Picture 2" descr="C:\Users\radriaanse\AppData\Local\Microsoft\Windows\Temporary Internet Files\Content.Outlook\SKJJRFVC\DSC_06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708920"/>
            <a:ext cx="3888432" cy="33843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radriaanse\AppData\Local\Microsoft\Windows\Temporary Internet Files\Content.Outlook\SKJJRFVC\DSC_06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2708920"/>
            <a:ext cx="4032448"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87757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10952"/>
          </a:xfrm>
        </p:spPr>
        <p:txBody>
          <a:bodyPr/>
          <a:lstStyle/>
          <a:p>
            <a:r>
              <a:rPr lang="en-US" altLang="en-US" b="1" dirty="0" smtClean="0"/>
              <a:t>Pivotal List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6002510"/>
              </p:ext>
            </p:extLst>
          </p:nvPr>
        </p:nvGraphicFramePr>
        <p:xfrm>
          <a:off x="539551" y="1556792"/>
          <a:ext cx="8424937" cy="4883980"/>
        </p:xfrm>
        <a:graphic>
          <a:graphicData uri="http://schemas.openxmlformats.org/drawingml/2006/table">
            <a:tbl>
              <a:tblPr firstRow="1" firstCol="1" bandRow="1">
                <a:tableStyleId>{5C22544A-7EE6-4342-B048-85BDC9FD1C3A}</a:tableStyleId>
              </a:tblPr>
              <a:tblGrid>
                <a:gridCol w="798182">
                  <a:extLst>
                    <a:ext uri="{9D8B030D-6E8A-4147-A177-3AD203B41FA5}">
                      <a16:colId xmlns:a16="http://schemas.microsoft.com/office/drawing/2014/main" xmlns="" val="20000"/>
                    </a:ext>
                  </a:extLst>
                </a:gridCol>
                <a:gridCol w="847105">
                  <a:extLst>
                    <a:ext uri="{9D8B030D-6E8A-4147-A177-3AD203B41FA5}">
                      <a16:colId xmlns:a16="http://schemas.microsoft.com/office/drawing/2014/main" xmlns="" val="20001"/>
                    </a:ext>
                  </a:extLst>
                </a:gridCol>
                <a:gridCol w="632803">
                  <a:extLst>
                    <a:ext uri="{9D8B030D-6E8A-4147-A177-3AD203B41FA5}">
                      <a16:colId xmlns:a16="http://schemas.microsoft.com/office/drawing/2014/main" xmlns="" val="20002"/>
                    </a:ext>
                  </a:extLst>
                </a:gridCol>
                <a:gridCol w="885923">
                  <a:extLst>
                    <a:ext uri="{9D8B030D-6E8A-4147-A177-3AD203B41FA5}">
                      <a16:colId xmlns:a16="http://schemas.microsoft.com/office/drawing/2014/main" xmlns="" val="20003"/>
                    </a:ext>
                  </a:extLst>
                </a:gridCol>
                <a:gridCol w="1534546">
                  <a:extLst>
                    <a:ext uri="{9D8B030D-6E8A-4147-A177-3AD203B41FA5}">
                      <a16:colId xmlns:a16="http://schemas.microsoft.com/office/drawing/2014/main" xmlns="" val="20004"/>
                    </a:ext>
                  </a:extLst>
                </a:gridCol>
                <a:gridCol w="696083">
                  <a:extLst>
                    <a:ext uri="{9D8B030D-6E8A-4147-A177-3AD203B41FA5}">
                      <a16:colId xmlns:a16="http://schemas.microsoft.com/office/drawing/2014/main" xmlns="" val="20005"/>
                    </a:ext>
                  </a:extLst>
                </a:gridCol>
                <a:gridCol w="3030295">
                  <a:extLst>
                    <a:ext uri="{9D8B030D-6E8A-4147-A177-3AD203B41FA5}">
                      <a16:colId xmlns:a16="http://schemas.microsoft.com/office/drawing/2014/main" xmlns="" val="20006"/>
                    </a:ext>
                  </a:extLst>
                </a:gridCol>
              </a:tblGrid>
              <a:tr h="252819">
                <a:tc gridSpan="6">
                  <a:txBody>
                    <a:bodyPr/>
                    <a:lstStyle/>
                    <a:p>
                      <a:pPr algn="ctr">
                        <a:lnSpc>
                          <a:spcPct val="115000"/>
                        </a:lnSpc>
                        <a:spcAft>
                          <a:spcPts val="0"/>
                        </a:spcAft>
                      </a:pPr>
                      <a:r>
                        <a:rPr lang="en-ZA" sz="1400" dirty="0">
                          <a:effectLst/>
                        </a:rPr>
                        <a:t>CHIETA TOP 10 PIVOTAL OCCUPATIONS</a:t>
                      </a:r>
                      <a:endParaRPr lang="en-ZA" sz="1400" dirty="0">
                        <a:effectLst/>
                        <a:latin typeface="Calibri"/>
                        <a:ea typeface="Calibri"/>
                        <a:cs typeface="Times New Roman"/>
                      </a:endParaRPr>
                    </a:p>
                  </a:txBody>
                  <a:tcPr marL="23999" marR="23999"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nSpc>
                          <a:spcPct val="115000"/>
                        </a:lnSpc>
                      </a:pPr>
                      <a:endParaRPr lang="en-ZA" sz="700" dirty="0">
                        <a:effectLst/>
                        <a:latin typeface="Calibri"/>
                      </a:endParaRPr>
                    </a:p>
                  </a:txBody>
                  <a:tcPr marL="23999" marR="23999" marT="0" marB="0" anchor="ctr"/>
                </a:tc>
                <a:extLst>
                  <a:ext uri="{0D108BD9-81ED-4DB2-BD59-A6C34878D82A}">
                    <a16:rowId xmlns:a16="http://schemas.microsoft.com/office/drawing/2014/main" xmlns="" val="10000"/>
                  </a:ext>
                </a:extLst>
              </a:tr>
              <a:tr h="269669">
                <a:tc>
                  <a:txBody>
                    <a:bodyPr/>
                    <a:lstStyle/>
                    <a:p>
                      <a:pPr algn="ctr">
                        <a:lnSpc>
                          <a:spcPct val="115000"/>
                        </a:lnSpc>
                        <a:spcAft>
                          <a:spcPts val="0"/>
                        </a:spcAft>
                      </a:pPr>
                      <a:r>
                        <a:rPr lang="en-ZA" sz="700" dirty="0">
                          <a:effectLst/>
                        </a:rPr>
                        <a:t>SETA NAME </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Responsible Person</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Period</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Occupation Code</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Occupation</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SS</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Interventions</a:t>
                      </a:r>
                      <a:endParaRPr lang="en-ZA" sz="70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1"/>
                  </a:ext>
                </a:extLst>
              </a:tr>
              <a:tr h="703054">
                <a:tc>
                  <a:txBody>
                    <a:bodyPr/>
                    <a:lstStyle/>
                    <a:p>
                      <a:pPr algn="ctr">
                        <a:lnSpc>
                          <a:spcPct val="115000"/>
                        </a:lnSpc>
                        <a:spcAft>
                          <a:spcPts val="0"/>
                        </a:spcAft>
                      </a:pPr>
                      <a:r>
                        <a:rPr lang="en-ZA" sz="700">
                          <a:effectLst/>
                        </a:rPr>
                        <a:t>CHIETA</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Kedibone Moroane</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2016/17</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2015-651202</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Welder</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Y</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Apprenticeships Grant, Artisan Programmes Apprenticeships - Engineering Trades, FET College Lecturer Development, FET College Lecturer Development, Learnerships Grant - Artisan Related, Learnerships Grant - Non-Artisan Related, RPL - Artisan Related, Skills Programmes,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2"/>
                  </a:ext>
                </a:extLst>
              </a:tr>
              <a:tr h="502181">
                <a:tc>
                  <a:txBody>
                    <a:bodyPr/>
                    <a:lstStyle/>
                    <a:p>
                      <a:pPr algn="ctr">
                        <a:lnSpc>
                          <a:spcPct val="115000"/>
                        </a:lnSpc>
                        <a:spcAft>
                          <a:spcPts val="0"/>
                        </a:spcAft>
                      </a:pPr>
                      <a:r>
                        <a:rPr lang="en-ZA" sz="700">
                          <a:effectLst/>
                        </a:rPr>
                        <a:t>CHIETA</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Kedibone Moroane</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2016/17</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2015-671101</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Electrician</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Y</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Apprenticeships Grant, Artisan Programmes Apprenticeships - Engineering Trades, FET College Lecturer Development, FET College Lecturer Development, </a:t>
                      </a:r>
                      <a:r>
                        <a:rPr lang="en-ZA" sz="700" dirty="0" err="1">
                          <a:effectLst/>
                        </a:rPr>
                        <a:t>Learnerships</a:t>
                      </a:r>
                      <a:r>
                        <a:rPr lang="en-ZA" sz="700" dirty="0">
                          <a:effectLst/>
                        </a:rPr>
                        <a:t> Grant - Artisan Related, RPL - Artisan Related,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3"/>
                  </a:ext>
                </a:extLst>
              </a:tr>
              <a:tr h="401745">
                <a:tc>
                  <a:txBody>
                    <a:bodyPr/>
                    <a:lstStyle/>
                    <a:p>
                      <a:pPr algn="ctr">
                        <a:lnSpc>
                          <a:spcPct val="115000"/>
                        </a:lnSpc>
                        <a:spcAft>
                          <a:spcPts val="0"/>
                        </a:spcAft>
                      </a:pPr>
                      <a:r>
                        <a:rPr lang="en-ZA" sz="700">
                          <a:effectLst/>
                        </a:rPr>
                        <a:t>CHIETA</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Kedibone Moroane</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2016/17</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2015-226302</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Safety, Health, Environment and Quality (SHE&amp;Q) Practitioner</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Y</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Skills Programmes</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4"/>
                  </a:ext>
                </a:extLst>
              </a:tr>
              <a:tr h="371835">
                <a:tc>
                  <a:txBody>
                    <a:bodyPr/>
                    <a:lstStyle/>
                    <a:p>
                      <a:pPr algn="ctr">
                        <a:lnSpc>
                          <a:spcPct val="115000"/>
                        </a:lnSpc>
                        <a:spcAft>
                          <a:spcPts val="0"/>
                        </a:spcAft>
                      </a:pPr>
                      <a:r>
                        <a:rPr lang="en-ZA" sz="700">
                          <a:effectLst/>
                        </a:rPr>
                        <a:t>CHIETA</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Kedibone Moroane</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2016/17</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2015-651302</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Boiler Maker</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Y</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Apprenticeships Grant, Artisan Programmes Apprenticeships - Engineering Trades, </a:t>
                      </a:r>
                      <a:r>
                        <a:rPr lang="en-ZA" sz="700" dirty="0" err="1">
                          <a:effectLst/>
                        </a:rPr>
                        <a:t>Learnerships</a:t>
                      </a:r>
                      <a:r>
                        <a:rPr lang="en-ZA" sz="700" dirty="0">
                          <a:effectLst/>
                        </a:rPr>
                        <a:t> Grant - Artisan Related, RPL - Artisan Related</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5"/>
                  </a:ext>
                </a:extLst>
              </a:tr>
              <a:tr h="301309">
                <a:tc>
                  <a:txBody>
                    <a:bodyPr/>
                    <a:lstStyle/>
                    <a:p>
                      <a:pPr algn="ctr">
                        <a:lnSpc>
                          <a:spcPct val="115000"/>
                        </a:lnSpc>
                        <a:spcAft>
                          <a:spcPts val="0"/>
                        </a:spcAft>
                      </a:pPr>
                      <a:r>
                        <a:rPr lang="en-ZA" sz="700">
                          <a:effectLst/>
                        </a:rPr>
                        <a:t>CHIETA</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Kedibone Moroane</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2016/17</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2015-214502</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Chemical Engineering Technologist</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Y</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Bursaries,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6"/>
                  </a:ext>
                </a:extLst>
              </a:tr>
              <a:tr h="301309">
                <a:tc>
                  <a:txBody>
                    <a:bodyPr/>
                    <a:lstStyle/>
                    <a:p>
                      <a:pPr algn="ctr">
                        <a:lnSpc>
                          <a:spcPct val="115000"/>
                        </a:lnSpc>
                        <a:spcAft>
                          <a:spcPts val="0"/>
                        </a:spcAft>
                      </a:pPr>
                      <a:r>
                        <a:rPr lang="en-ZA" sz="700">
                          <a:effectLst/>
                        </a:rPr>
                        <a:t>CHIETA</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Kedibone Moroane</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2016/17</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2015-311301</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Electrical Engineering Technician</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a:effectLst/>
                        </a:rPr>
                        <a:t>Y</a:t>
                      </a:r>
                      <a:endParaRPr lang="en-ZA" sz="70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Bursaries, Learnerships Grant - Non-Artisan Related, Skills Programmes,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7"/>
                  </a:ext>
                </a:extLst>
              </a:tr>
              <a:tr h="361345">
                <a:tc>
                  <a:txBody>
                    <a:bodyPr/>
                    <a:lstStyle/>
                    <a:p>
                      <a:pPr algn="ctr">
                        <a:lnSpc>
                          <a:spcPct val="115000"/>
                        </a:lnSpc>
                        <a:spcAft>
                          <a:spcPts val="0"/>
                        </a:spcAft>
                      </a:pPr>
                      <a:r>
                        <a:rPr lang="en-ZA" sz="700" dirty="0">
                          <a:effectLst/>
                        </a:rPr>
                        <a:t>CHIETA</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Kedibone Moroane</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2016/17</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2015-733201</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Truck Driver (General)</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Y</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Learnerships Grant - Non-Artisan Related, Skills Programmes,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8"/>
                  </a:ext>
                </a:extLst>
              </a:tr>
              <a:tr h="371835">
                <a:tc>
                  <a:txBody>
                    <a:bodyPr/>
                    <a:lstStyle/>
                    <a:p>
                      <a:pPr algn="ctr">
                        <a:lnSpc>
                          <a:spcPct val="115000"/>
                        </a:lnSpc>
                        <a:spcAft>
                          <a:spcPts val="0"/>
                        </a:spcAft>
                      </a:pPr>
                      <a:r>
                        <a:rPr lang="en-ZA" sz="700" dirty="0">
                          <a:effectLst/>
                        </a:rPr>
                        <a:t>CHIETA</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Kedibone Moroane</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2016/17</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2015-652302</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Fitter and Turner</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Y</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Apprenticeships Grant, FET College Lecturer Development, FET College Lecturer Development, RPL - Artisan Related, Skills Programmes</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09"/>
                  </a:ext>
                </a:extLst>
              </a:tr>
              <a:tr h="544698">
                <a:tc>
                  <a:txBody>
                    <a:bodyPr/>
                    <a:lstStyle/>
                    <a:p>
                      <a:pPr algn="ctr">
                        <a:lnSpc>
                          <a:spcPct val="115000"/>
                        </a:lnSpc>
                        <a:spcAft>
                          <a:spcPts val="0"/>
                        </a:spcAft>
                      </a:pPr>
                      <a:r>
                        <a:rPr lang="en-ZA" sz="700" dirty="0">
                          <a:effectLst/>
                        </a:rPr>
                        <a:t>CHIETA</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Kedibone Moroane</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2016/17</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2015-214501</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Chemical Engineer</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Y</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Bursaries, Skills Programmes,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10"/>
                  </a:ext>
                </a:extLst>
              </a:tr>
              <a:tr h="502181">
                <a:tc>
                  <a:txBody>
                    <a:bodyPr/>
                    <a:lstStyle/>
                    <a:p>
                      <a:pPr algn="ctr">
                        <a:lnSpc>
                          <a:spcPct val="115000"/>
                        </a:lnSpc>
                        <a:spcAft>
                          <a:spcPts val="0"/>
                        </a:spcAft>
                      </a:pPr>
                      <a:r>
                        <a:rPr lang="en-ZA" sz="700" dirty="0">
                          <a:effectLst/>
                        </a:rPr>
                        <a:t>CHIETA</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Kedibone Moroane</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2016/17</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2015-313301</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Chemical Plant Controller</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Y</a:t>
                      </a:r>
                      <a:endParaRPr lang="en-ZA" sz="700" dirty="0">
                        <a:effectLst/>
                        <a:latin typeface="Calibri"/>
                        <a:ea typeface="Calibri"/>
                        <a:cs typeface="Times New Roman"/>
                      </a:endParaRPr>
                    </a:p>
                  </a:txBody>
                  <a:tcPr marL="23999" marR="23999" marT="0" marB="0" anchor="ctr"/>
                </a:tc>
                <a:tc>
                  <a:txBody>
                    <a:bodyPr/>
                    <a:lstStyle/>
                    <a:p>
                      <a:pPr algn="ctr">
                        <a:lnSpc>
                          <a:spcPct val="115000"/>
                        </a:lnSpc>
                        <a:spcAft>
                          <a:spcPts val="0"/>
                        </a:spcAft>
                      </a:pPr>
                      <a:r>
                        <a:rPr lang="en-ZA" sz="700" dirty="0">
                          <a:effectLst/>
                        </a:rPr>
                        <a:t>Bursaries, Learnerships Grant - Artisan Related, Learnerships Grant - Non-Artisan Related, Other Occupationally Directed Chemicals Industry Related Programmes, RPL - Non-Artisan Related, Skills Programmes, Work Integrated Learning</a:t>
                      </a:r>
                      <a:endParaRPr lang="en-ZA" sz="700" dirty="0">
                        <a:effectLst/>
                        <a:latin typeface="Calibri"/>
                        <a:ea typeface="Calibri"/>
                        <a:cs typeface="Times New Roman"/>
                      </a:endParaRPr>
                    </a:p>
                  </a:txBody>
                  <a:tcPr marL="23999" marR="23999"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4536041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LEGISLATIVE FRAMEWORK THAT INFORMS  CHIETA STRATEGY, PERFORMANCE PLANNING AND MANAGEMENT</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772816"/>
            <a:ext cx="8229600" cy="3993303"/>
          </a:xfrm>
        </p:spPr>
        <p:txBody>
          <a:bodyPr/>
          <a:lstStyle/>
          <a:p>
            <a:pPr>
              <a:spcBef>
                <a:spcPct val="50000"/>
              </a:spcBef>
              <a:buSzPct val="120000"/>
            </a:pPr>
            <a:r>
              <a:rPr lang="en-ZA" altLang="en-US" sz="1800" dirty="0" smtClean="0">
                <a:latin typeface="+mn-lt"/>
                <a:cs typeface="Arial" panose="020B0604020202020204" pitchFamily="34" charset="0"/>
              </a:rPr>
              <a:t>Skills Development Act and Regulations  (Act 97 of 1998)</a:t>
            </a:r>
          </a:p>
          <a:p>
            <a:pPr>
              <a:spcBef>
                <a:spcPct val="50000"/>
              </a:spcBef>
              <a:buSzPct val="120000"/>
            </a:pPr>
            <a:r>
              <a:rPr lang="en-ZA" altLang="en-US" sz="1800" dirty="0" smtClean="0">
                <a:latin typeface="+mn-lt"/>
                <a:cs typeface="Arial" panose="020B0604020202020204" pitchFamily="34" charset="0"/>
              </a:rPr>
              <a:t>Skills Development Levies Act and Regulations (Act 9 of 1999)</a:t>
            </a:r>
          </a:p>
          <a:p>
            <a:pPr>
              <a:spcBef>
                <a:spcPct val="50000"/>
              </a:spcBef>
              <a:buSzPct val="120000"/>
            </a:pPr>
            <a:r>
              <a:rPr lang="en-ZA" altLang="en-US" sz="1800" dirty="0" smtClean="0">
                <a:latin typeface="+mn-lt"/>
                <a:cs typeface="Arial" panose="020B0604020202020204" pitchFamily="34" charset="0"/>
              </a:rPr>
              <a:t>Public Finance Management Act - PFMA ( Act 1 of 1999)</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Treasury Regulations issued in terms of the PFMA </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Labour legislation with reference to LRA, Employment Equity, Basic Conditions of Service and Occupational Health and Safety</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Public Audit Act 2004 (Act 25 of 2004)</a:t>
            </a:r>
          </a:p>
          <a:p>
            <a:pPr>
              <a:spcBef>
                <a:spcPct val="50000"/>
              </a:spcBef>
              <a:buSzPct val="120000"/>
            </a:pPr>
            <a:r>
              <a:rPr lang="en-ZA" altLang="en-US" sz="1800" dirty="0" smtClean="0">
                <a:latin typeface="+mn-lt"/>
                <a:cs typeface="Arial" panose="020B0604020202020204" pitchFamily="34" charset="0"/>
              </a:rPr>
              <a:t>SETA Grant Regulations Government Notice R 990 dated 3 December 2012</a:t>
            </a:r>
          </a:p>
          <a:p>
            <a:pPr>
              <a:spcBef>
                <a:spcPct val="50000"/>
              </a:spcBef>
              <a:buSzPct val="120000"/>
            </a:pPr>
            <a:r>
              <a:rPr lang="en-ZA" altLang="en-US" sz="1800" dirty="0" smtClean="0">
                <a:latin typeface="+mn-lt"/>
                <a:cs typeface="Arial" panose="020B0604020202020204" pitchFamily="34" charset="0"/>
              </a:rPr>
              <a:t>Protection of Personal Information Act (9Act 4 of 2013)</a:t>
            </a:r>
          </a:p>
          <a:p>
            <a:pPr>
              <a:spcBef>
                <a:spcPct val="50000"/>
              </a:spcBef>
              <a:buSzPct val="120000"/>
            </a:pPr>
            <a:r>
              <a:rPr lang="en-ZA" altLang="en-US" sz="1800" dirty="0" smtClean="0">
                <a:latin typeface="+mn-lt"/>
                <a:cs typeface="Arial" panose="020B0604020202020204" pitchFamily="34" charset="0"/>
              </a:rPr>
              <a:t>BBB- EE Act (Act 53 of 2003)</a:t>
            </a:r>
          </a:p>
          <a:p>
            <a:pPr>
              <a:spcBef>
                <a:spcPct val="50000"/>
              </a:spcBef>
              <a:buSzPct val="120000"/>
            </a:pPr>
            <a:r>
              <a:rPr lang="en-ZA" altLang="en-US" sz="1800" dirty="0" smtClean="0">
                <a:latin typeface="+mn-lt"/>
                <a:cs typeface="Arial" panose="020B0604020202020204" pitchFamily="34" charset="0"/>
              </a:rPr>
              <a:t>Tax legislation</a:t>
            </a:r>
          </a:p>
          <a:p>
            <a:pPr>
              <a:spcBef>
                <a:spcPct val="50000"/>
              </a:spcBef>
              <a:buSzPct val="120000"/>
            </a:pPr>
            <a:r>
              <a:rPr lang="en-ZA" altLang="en-US" sz="1800" dirty="0" smtClean="0">
                <a:latin typeface="+mn-lt"/>
                <a:cs typeface="Arial" panose="020B0604020202020204" pitchFamily="34" charset="0"/>
              </a:rPr>
              <a:t>SAQA and QCTO</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ZA" altLang="en-US" sz="2800" b="0" i="0" u="none" strike="noStrike" kern="0" cap="none" spc="0" normalizeH="0" baseline="0" noProof="0" dirty="0" smtClean="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xmlns="" val="18241783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1864"/>
            <a:ext cx="8229600" cy="710952"/>
          </a:xfrm>
        </p:spPr>
        <p:txBody>
          <a:bodyPr/>
          <a:lstStyle/>
          <a:p>
            <a:r>
              <a:rPr lang="en-ZA" sz="3600" b="1" dirty="0" smtClean="0"/>
              <a:t> </a:t>
            </a:r>
            <a:r>
              <a:rPr lang="en-ZA" sz="3600" b="1" dirty="0"/>
              <a:t>CHIETA PARTNERSHIP </a:t>
            </a:r>
            <a:r>
              <a:rPr lang="en-ZA" sz="3600" b="1" dirty="0" smtClean="0"/>
              <a:t>MODEL AS DELIVERY INSTRUMENT</a:t>
            </a:r>
            <a:endParaRPr lang="en-ZA" sz="3600" b="1" dirty="0"/>
          </a:p>
        </p:txBody>
      </p:sp>
      <p:sp>
        <p:nvSpPr>
          <p:cNvPr id="3" name="Content Placeholder 2"/>
          <p:cNvSpPr>
            <a:spLocks noGrp="1"/>
          </p:cNvSpPr>
          <p:nvPr>
            <p:ph idx="1"/>
          </p:nvPr>
        </p:nvSpPr>
        <p:spPr/>
        <p:txBody>
          <a:bodyPr/>
          <a:lstStyle/>
          <a:p>
            <a:r>
              <a:rPr lang="en-ZA" sz="2400" dirty="0" smtClean="0">
                <a:solidFill>
                  <a:schemeClr val="tx1"/>
                </a:solidFill>
              </a:rPr>
              <a:t>Stakeholders </a:t>
            </a:r>
            <a:r>
              <a:rPr lang="en-ZA" sz="2400" dirty="0">
                <a:solidFill>
                  <a:schemeClr val="tx1"/>
                </a:solidFill>
              </a:rPr>
              <a:t>with shared interests and mutual benefits are brought together to achieve </a:t>
            </a:r>
            <a:r>
              <a:rPr lang="en-ZA" sz="2400" dirty="0" smtClean="0">
                <a:solidFill>
                  <a:schemeClr val="tx1"/>
                </a:solidFill>
              </a:rPr>
              <a:t>alignment</a:t>
            </a:r>
          </a:p>
          <a:p>
            <a:r>
              <a:rPr lang="en-ZA" sz="2400" dirty="0">
                <a:solidFill>
                  <a:schemeClr val="tx1"/>
                </a:solidFill>
              </a:rPr>
              <a:t>The CHIETA acts as the coordinator, funder, and facilitator in the </a:t>
            </a:r>
            <a:r>
              <a:rPr lang="en-ZA" sz="2400" dirty="0" smtClean="0">
                <a:solidFill>
                  <a:schemeClr val="tx1"/>
                </a:solidFill>
              </a:rPr>
              <a:t>process</a:t>
            </a:r>
            <a:endParaRPr lang="en-ZA" sz="2400" dirty="0">
              <a:solidFill>
                <a:schemeClr val="tx1"/>
              </a:solidFill>
            </a:endParaRPr>
          </a:p>
          <a:p>
            <a:r>
              <a:rPr lang="en-ZA" sz="2400" dirty="0" smtClean="0">
                <a:solidFill>
                  <a:schemeClr val="tx1"/>
                </a:solidFill>
              </a:rPr>
              <a:t>Outcome: correct </a:t>
            </a:r>
            <a:r>
              <a:rPr lang="en-ZA" sz="2400" dirty="0">
                <a:solidFill>
                  <a:schemeClr val="tx1"/>
                </a:solidFill>
              </a:rPr>
              <a:t>identification of supply side and demand side needs for fit for purpose projects and project outcomes</a:t>
            </a:r>
          </a:p>
          <a:p>
            <a:pPr lvl="1"/>
            <a:endParaRPr lang="en-ZA" dirty="0">
              <a:solidFill>
                <a:schemeClr val="tx1"/>
              </a:solidFill>
            </a:endParaRPr>
          </a:p>
          <a:p>
            <a:endParaRPr lang="en-ZA" dirty="0">
              <a:solidFill>
                <a:schemeClr val="tx1"/>
              </a:solidFill>
            </a:endParaRPr>
          </a:p>
        </p:txBody>
      </p:sp>
    </p:spTree>
    <p:extLst>
      <p:ext uri="{BB962C8B-B14F-4D97-AF65-F5344CB8AC3E}">
        <p14:creationId xmlns:p14="http://schemas.microsoft.com/office/powerpoint/2010/main" xmlns="" val="5033658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566936"/>
          </a:xfrm>
        </p:spPr>
        <p:txBody>
          <a:bodyPr/>
          <a:lstStyle/>
          <a:p>
            <a:r>
              <a:rPr lang="en-ZA" b="1" dirty="0" smtClean="0"/>
              <a:t/>
            </a:r>
            <a:br>
              <a:rPr lang="en-ZA" b="1" dirty="0" smtClean="0"/>
            </a:br>
            <a:r>
              <a:rPr lang="en-ZA" sz="2000" b="1" dirty="0" smtClean="0"/>
              <a:t>CHIETA </a:t>
            </a:r>
            <a:r>
              <a:rPr lang="en-ZA" sz="2000" b="1" dirty="0"/>
              <a:t>PARTNERSHIP MODEL AS DELIVERY </a:t>
            </a:r>
            <a:r>
              <a:rPr lang="en-ZA" sz="2000" b="1" dirty="0" smtClean="0"/>
              <a:t>INSTRUMENT Continued</a:t>
            </a:r>
            <a:r>
              <a:rPr lang="en-ZA" b="1" dirty="0" smtClean="0"/>
              <a:t>..</a:t>
            </a:r>
            <a:endParaRPr lang="en-ZA" dirty="0"/>
          </a:p>
        </p:txBody>
      </p:sp>
      <p:sp>
        <p:nvSpPr>
          <p:cNvPr id="3" name="Content Placeholder 2"/>
          <p:cNvSpPr>
            <a:spLocks noGrp="1"/>
          </p:cNvSpPr>
          <p:nvPr>
            <p:ph idx="1"/>
          </p:nvPr>
        </p:nvSpPr>
        <p:spPr>
          <a:xfrm>
            <a:off x="395536" y="1700808"/>
            <a:ext cx="8229600" cy="5040560"/>
          </a:xfrm>
        </p:spPr>
        <p:txBody>
          <a:bodyPr/>
          <a:lstStyle/>
          <a:p>
            <a:r>
              <a:rPr lang="en-ZA" sz="2400" dirty="0">
                <a:solidFill>
                  <a:schemeClr val="tx1"/>
                </a:solidFill>
              </a:rPr>
              <a:t>CHIETA partnership model has been benchmarked against international best practice. We seek the following elements in all partnerships, to ensure success:</a:t>
            </a:r>
          </a:p>
          <a:p>
            <a:pPr lvl="1"/>
            <a:r>
              <a:rPr lang="en-ZA" sz="1800" dirty="0" smtClean="0">
                <a:solidFill>
                  <a:schemeClr val="tx1"/>
                </a:solidFill>
              </a:rPr>
              <a:t>Partnerships are driven </a:t>
            </a:r>
            <a:r>
              <a:rPr lang="en-ZA" sz="1800" dirty="0">
                <a:solidFill>
                  <a:schemeClr val="tx1"/>
                </a:solidFill>
              </a:rPr>
              <a:t>by a need in the economy for a specific vocation</a:t>
            </a:r>
          </a:p>
          <a:p>
            <a:pPr lvl="1"/>
            <a:r>
              <a:rPr lang="en-ZA" sz="1800" dirty="0" smtClean="0">
                <a:solidFill>
                  <a:schemeClr val="tx1"/>
                </a:solidFill>
              </a:rPr>
              <a:t>Curriculum </a:t>
            </a:r>
            <a:r>
              <a:rPr lang="en-ZA" sz="1800" dirty="0">
                <a:solidFill>
                  <a:schemeClr val="tx1"/>
                </a:solidFill>
              </a:rPr>
              <a:t>is revised to meet the needs of industry</a:t>
            </a:r>
          </a:p>
          <a:p>
            <a:pPr lvl="1"/>
            <a:r>
              <a:rPr lang="en-ZA" sz="1800" dirty="0" smtClean="0">
                <a:solidFill>
                  <a:schemeClr val="tx1"/>
                </a:solidFill>
              </a:rPr>
              <a:t>College/University </a:t>
            </a:r>
            <a:r>
              <a:rPr lang="en-ZA" sz="1800" dirty="0">
                <a:solidFill>
                  <a:schemeClr val="tx1"/>
                </a:solidFill>
              </a:rPr>
              <a:t>staff are capacitated to align to the real activities of industry</a:t>
            </a:r>
          </a:p>
          <a:p>
            <a:pPr lvl="1"/>
            <a:r>
              <a:rPr lang="en-ZA" sz="1800" dirty="0" smtClean="0">
                <a:solidFill>
                  <a:schemeClr val="tx1"/>
                </a:solidFill>
              </a:rPr>
              <a:t>Learners </a:t>
            </a:r>
            <a:r>
              <a:rPr lang="en-ZA" sz="1800" dirty="0">
                <a:solidFill>
                  <a:schemeClr val="tx1"/>
                </a:solidFill>
              </a:rPr>
              <a:t>and </a:t>
            </a:r>
            <a:r>
              <a:rPr lang="en-ZA" sz="1800" dirty="0" smtClean="0">
                <a:solidFill>
                  <a:schemeClr val="tx1"/>
                </a:solidFill>
              </a:rPr>
              <a:t>colleges/universities </a:t>
            </a:r>
            <a:r>
              <a:rPr lang="en-ZA" sz="1800" dirty="0">
                <a:solidFill>
                  <a:schemeClr val="tx1"/>
                </a:solidFill>
              </a:rPr>
              <a:t>are supported with funding to ensure sustainability of the partnership and project</a:t>
            </a:r>
          </a:p>
          <a:p>
            <a:pPr lvl="1"/>
            <a:r>
              <a:rPr lang="en-ZA" sz="1800" dirty="0" smtClean="0">
                <a:solidFill>
                  <a:schemeClr val="tx1"/>
                </a:solidFill>
              </a:rPr>
              <a:t>Learners </a:t>
            </a:r>
            <a:r>
              <a:rPr lang="en-ZA" sz="1800" dirty="0">
                <a:solidFill>
                  <a:schemeClr val="tx1"/>
                </a:solidFill>
              </a:rPr>
              <a:t>have an opportunity to visit industry and have workplace experience</a:t>
            </a:r>
          </a:p>
          <a:p>
            <a:pPr lvl="1"/>
            <a:r>
              <a:rPr lang="en-ZA" sz="1800" dirty="0" smtClean="0">
                <a:solidFill>
                  <a:schemeClr val="tx1"/>
                </a:solidFill>
              </a:rPr>
              <a:t>Improved </a:t>
            </a:r>
            <a:r>
              <a:rPr lang="en-ZA" sz="1800" dirty="0">
                <a:solidFill>
                  <a:schemeClr val="tx1"/>
                </a:solidFill>
              </a:rPr>
              <a:t>Infrastructure for the TVET </a:t>
            </a:r>
            <a:r>
              <a:rPr lang="en-ZA" sz="1800" dirty="0" smtClean="0">
                <a:solidFill>
                  <a:schemeClr val="tx1"/>
                </a:solidFill>
              </a:rPr>
              <a:t>College/University </a:t>
            </a:r>
            <a:r>
              <a:rPr lang="en-ZA" sz="1800" dirty="0">
                <a:solidFill>
                  <a:schemeClr val="tx1"/>
                </a:solidFill>
              </a:rPr>
              <a:t>is promoted </a:t>
            </a:r>
          </a:p>
          <a:p>
            <a:pPr lvl="1"/>
            <a:r>
              <a:rPr lang="en-ZA" sz="1800" dirty="0" smtClean="0">
                <a:solidFill>
                  <a:schemeClr val="tx1"/>
                </a:solidFill>
              </a:rPr>
              <a:t>Partnerships </a:t>
            </a:r>
            <a:r>
              <a:rPr lang="en-ZA" sz="1800" dirty="0">
                <a:solidFill>
                  <a:schemeClr val="tx1"/>
                </a:solidFill>
              </a:rPr>
              <a:t>are led by a Steering Committee that includes industry and </a:t>
            </a:r>
            <a:r>
              <a:rPr lang="en-ZA" sz="1800" dirty="0" smtClean="0">
                <a:solidFill>
                  <a:schemeClr val="tx1"/>
                </a:solidFill>
              </a:rPr>
              <a:t>college/university </a:t>
            </a:r>
            <a:r>
              <a:rPr lang="en-ZA" sz="1800" dirty="0">
                <a:solidFill>
                  <a:schemeClr val="tx1"/>
                </a:solidFill>
              </a:rPr>
              <a:t>decision makers and CHIETA Governing Board </a:t>
            </a:r>
            <a:r>
              <a:rPr lang="en-ZA" sz="1800" dirty="0" smtClean="0">
                <a:solidFill>
                  <a:schemeClr val="tx1"/>
                </a:solidFill>
              </a:rPr>
              <a:t>members or </a:t>
            </a:r>
            <a:r>
              <a:rPr lang="en-ZA" sz="1800" dirty="0">
                <a:solidFill>
                  <a:schemeClr val="tx1"/>
                </a:solidFill>
              </a:rPr>
              <a:t>CHIETA Executives and Managers. </a:t>
            </a:r>
          </a:p>
          <a:p>
            <a:endParaRPr lang="en-ZA" sz="2400" dirty="0"/>
          </a:p>
        </p:txBody>
      </p:sp>
    </p:spTree>
    <p:extLst>
      <p:ext uri="{BB962C8B-B14F-4D97-AF65-F5344CB8AC3E}">
        <p14:creationId xmlns:p14="http://schemas.microsoft.com/office/powerpoint/2010/main" xmlns="" val="1428158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3073524"/>
            <a:ext cx="8229600" cy="710952"/>
          </a:xfrm>
        </p:spPr>
        <p:txBody>
          <a:bodyPr/>
          <a:lstStyle/>
          <a:p>
            <a:pPr marL="342900" lvl="1" indent="-342900"/>
            <a:r>
              <a:rPr lang="en-ZA" altLang="en-US" sz="2800" b="1" dirty="0" smtClean="0">
                <a:solidFill>
                  <a:schemeClr val="accent1">
                    <a:lumMod val="75000"/>
                  </a:schemeClr>
                </a:solidFill>
                <a:latin typeface="Calibri" panose="020F0502020204030204" pitchFamily="34" charset="0"/>
              </a:rPr>
              <a:t>PROGRAMME PERFORMANCE INDICATORS AND 2017\18 TARGETS</a:t>
            </a:r>
            <a:r>
              <a:rPr lang="en-ZA" altLang="en-US" sz="2800" dirty="0" smtClean="0">
                <a:solidFill>
                  <a:schemeClr val="accent1">
                    <a:lumMod val="75000"/>
                  </a:schemeClr>
                </a:solidFill>
                <a:latin typeface="Calibri" panose="020F0502020204030204" pitchFamily="34" charset="0"/>
              </a:rPr>
              <a:t/>
            </a:r>
            <a:br>
              <a:rPr lang="en-ZA" altLang="en-US" sz="2800" dirty="0" smtClean="0">
                <a:solidFill>
                  <a:schemeClr val="accent1">
                    <a:lumMod val="75000"/>
                  </a:schemeClr>
                </a:solidFill>
                <a:latin typeface="Calibri" panose="020F0502020204030204" pitchFamily="34" charset="0"/>
              </a:rPr>
            </a:br>
            <a:endParaRPr lang="en-ZA" sz="2800" b="1" dirty="0">
              <a:solidFill>
                <a:schemeClr val="accent1">
                  <a:lumMod val="75000"/>
                </a:schemeClr>
              </a:solidFill>
              <a:latin typeface="Calibri" panose="020F0502020204030204" pitchFamily="34" charset="0"/>
              <a:ea typeface="+mj-ea"/>
              <a:cs typeface="+mj-cs"/>
            </a:endParaRPr>
          </a:p>
        </p:txBody>
      </p:sp>
      <p:sp>
        <p:nvSpPr>
          <p:cNvPr id="2" name="Content Placeholder 1"/>
          <p:cNvSpPr>
            <a:spLocks noGrp="1"/>
          </p:cNvSpPr>
          <p:nvPr>
            <p:ph idx="1"/>
          </p:nvPr>
        </p:nvSpPr>
        <p:spPr>
          <a:xfrm>
            <a:off x="457200" y="1268760"/>
            <a:ext cx="8229600" cy="3993303"/>
          </a:xfrm>
        </p:spPr>
        <p:txBody>
          <a:bodyPr/>
          <a:lstStyle/>
          <a:p>
            <a:pPr marL="0" indent="0">
              <a:spcBef>
                <a:spcPct val="50000"/>
              </a:spcBef>
              <a:buSzPct val="120000"/>
              <a:buNone/>
            </a:pPr>
            <a:r>
              <a:rPr lang="en-ZA" altLang="en-US" sz="1600" dirty="0" smtClean="0"/>
              <a:t>                                                                </a:t>
            </a:r>
          </a:p>
          <a:p>
            <a:pPr>
              <a:spcBef>
                <a:spcPct val="50000"/>
              </a:spcBef>
              <a:buSzPct val="120000"/>
            </a:pPr>
            <a:endParaRPr lang="en-ZA" altLang="en-US" sz="1600" dirty="0" smtClean="0"/>
          </a:p>
          <a:p>
            <a:pPr marL="0" indent="0">
              <a:spcBef>
                <a:spcPct val="50000"/>
              </a:spcBef>
              <a:buSzPct val="120000"/>
              <a:buNone/>
            </a:pPr>
            <a:endParaRPr lang="en-ZA" altLang="en-US" sz="1800" dirty="0" smtClean="0"/>
          </a:p>
          <a:p>
            <a:pPr>
              <a:spcBef>
                <a:spcPct val="50000"/>
              </a:spcBef>
              <a:buSzPct val="120000"/>
            </a:pPr>
            <a:endParaRPr lang="en-ZA" altLang="en-US" sz="1800" dirty="0"/>
          </a:p>
          <a:p>
            <a:pPr marL="0" indent="0">
              <a:buNone/>
            </a:pPr>
            <a:endParaRPr lang="en-ZA" b="1" dirty="0"/>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39078388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a:spLocks/>
          </p:cNvSpPr>
          <p:nvPr/>
        </p:nvSpPr>
        <p:spPr>
          <a:xfrm>
            <a:off x="3348038" y="908720"/>
            <a:ext cx="2371725" cy="419100"/>
          </a:xfrm>
          <a:prstGeom prst="rect">
            <a:avLst/>
          </a:prstGeom>
          <a:solidFill>
            <a:srgbClr val="FFC0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dirty="0">
                <a:solidFill>
                  <a:srgbClr val="000000"/>
                </a:solidFill>
              </a:rPr>
              <a:t>NSDSIII, GOVERNMENT, STAKEHOLDER AND LEGISLATIVE CONTEXT, GOVERNING BOARD</a:t>
            </a:r>
            <a:endParaRPr lang="en-ZA" sz="1200" dirty="0">
              <a:solidFill>
                <a:prstClr val="black"/>
              </a:solidFill>
              <a:latin typeface="Times New Roman"/>
              <a:ea typeface="Times New Roman"/>
            </a:endParaRPr>
          </a:p>
        </p:txBody>
      </p:sp>
      <p:sp>
        <p:nvSpPr>
          <p:cNvPr id="56" name="Rectangle 55"/>
          <p:cNvSpPr>
            <a:spLocks/>
          </p:cNvSpPr>
          <p:nvPr/>
        </p:nvSpPr>
        <p:spPr>
          <a:xfrm>
            <a:off x="3348038" y="1412776"/>
            <a:ext cx="2371725" cy="419100"/>
          </a:xfrm>
          <a:prstGeom prst="rect">
            <a:avLst/>
          </a:prstGeom>
          <a:solidFill>
            <a:srgbClr val="FFC0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a:solidFill>
                  <a:srgbClr val="000000"/>
                </a:solidFill>
              </a:rPr>
              <a:t>CHIETA UPDATED SSP 2017-2022</a:t>
            </a:r>
            <a:endParaRPr lang="en-ZA" sz="1200">
              <a:solidFill>
                <a:prstClr val="black"/>
              </a:solidFill>
              <a:latin typeface="Times New Roman"/>
              <a:ea typeface="Times New Roman"/>
            </a:endParaRPr>
          </a:p>
        </p:txBody>
      </p:sp>
      <p:sp>
        <p:nvSpPr>
          <p:cNvPr id="57" name="Rectangle 56"/>
          <p:cNvSpPr>
            <a:spLocks/>
          </p:cNvSpPr>
          <p:nvPr/>
        </p:nvSpPr>
        <p:spPr>
          <a:xfrm>
            <a:off x="3348038" y="1916832"/>
            <a:ext cx="2371725" cy="419100"/>
          </a:xfrm>
          <a:prstGeom prst="rect">
            <a:avLst/>
          </a:prstGeom>
          <a:solidFill>
            <a:srgbClr val="FFC0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a:solidFill>
                  <a:srgbClr val="000000"/>
                </a:solidFill>
              </a:rPr>
              <a:t>CHIETA STRATEGIC PLAN 2015/16 – 2019/20 AND ANNUAL PERFORMANCE PLAN 2017/18</a:t>
            </a:r>
            <a:endParaRPr lang="en-ZA" sz="1200">
              <a:solidFill>
                <a:prstClr val="black"/>
              </a:solidFill>
              <a:latin typeface="Times New Roman"/>
              <a:ea typeface="Times New Roman"/>
            </a:endParaRPr>
          </a:p>
        </p:txBody>
      </p:sp>
      <p:sp>
        <p:nvSpPr>
          <p:cNvPr id="58" name="Rectangle 57"/>
          <p:cNvSpPr>
            <a:spLocks/>
          </p:cNvSpPr>
          <p:nvPr/>
        </p:nvSpPr>
        <p:spPr>
          <a:xfrm>
            <a:off x="3348038" y="2407940"/>
            <a:ext cx="2371725" cy="419100"/>
          </a:xfrm>
          <a:prstGeom prst="rect">
            <a:avLst/>
          </a:prstGeom>
          <a:solidFill>
            <a:srgbClr val="FFC0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a:solidFill>
                  <a:srgbClr val="000000"/>
                </a:solidFill>
              </a:rPr>
              <a:t>FOUR STRATEGIC PROGRAMMES / DEDICATED BUDGETS AND PEFORMANCE TARGETS</a:t>
            </a:r>
            <a:endParaRPr lang="en-ZA" sz="1200">
              <a:solidFill>
                <a:prstClr val="black"/>
              </a:solidFill>
              <a:latin typeface="Times New Roman"/>
              <a:ea typeface="Times New Roman"/>
            </a:endParaRPr>
          </a:p>
        </p:txBody>
      </p:sp>
      <p:sp>
        <p:nvSpPr>
          <p:cNvPr id="59" name="Rectangle 58"/>
          <p:cNvSpPr>
            <a:spLocks/>
          </p:cNvSpPr>
          <p:nvPr/>
        </p:nvSpPr>
        <p:spPr>
          <a:xfrm>
            <a:off x="233363" y="2905324"/>
            <a:ext cx="2085975" cy="419100"/>
          </a:xfrm>
          <a:prstGeom prst="rect">
            <a:avLst/>
          </a:prstGeom>
          <a:solidFill>
            <a:srgbClr val="8064A2">
              <a:lumMod val="75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FFFFFF"/>
                </a:solidFill>
              </a:rPr>
              <a:t>P R O G R A M M E  1</a:t>
            </a:r>
            <a:endParaRPr lang="en-ZA" sz="1200">
              <a:solidFill>
                <a:prstClr val="black"/>
              </a:solidFill>
              <a:latin typeface="Times New Roman"/>
              <a:ea typeface="Times New Roman"/>
            </a:endParaRPr>
          </a:p>
          <a:p>
            <a:pPr algn="ctr"/>
            <a:r>
              <a:rPr lang="en-US" sz="800">
                <a:solidFill>
                  <a:srgbClr val="FFFFFF"/>
                </a:solidFill>
              </a:rPr>
              <a:t>ADMINISTRATION</a:t>
            </a:r>
            <a:endParaRPr lang="en-ZA" sz="1200">
              <a:solidFill>
                <a:prstClr val="black"/>
              </a:solidFill>
              <a:latin typeface="Times New Roman"/>
              <a:ea typeface="Times New Roman"/>
            </a:endParaRPr>
          </a:p>
        </p:txBody>
      </p:sp>
      <p:sp>
        <p:nvSpPr>
          <p:cNvPr id="60" name="Rectangle 59"/>
          <p:cNvSpPr>
            <a:spLocks/>
          </p:cNvSpPr>
          <p:nvPr/>
        </p:nvSpPr>
        <p:spPr>
          <a:xfrm>
            <a:off x="2424113" y="2905324"/>
            <a:ext cx="2085975" cy="419100"/>
          </a:xfrm>
          <a:prstGeom prst="rect">
            <a:avLst/>
          </a:prstGeom>
          <a:solidFill>
            <a:srgbClr val="8064A2">
              <a:lumMod val="75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dirty="0">
                <a:solidFill>
                  <a:srgbClr val="FFFFFF"/>
                </a:solidFill>
              </a:rPr>
              <a:t>P R O G R A M </a:t>
            </a:r>
            <a:r>
              <a:rPr lang="en-US" sz="800" b="1" dirty="0" err="1">
                <a:solidFill>
                  <a:srgbClr val="FFFFFF"/>
                </a:solidFill>
              </a:rPr>
              <a:t>M</a:t>
            </a:r>
            <a:r>
              <a:rPr lang="en-US" sz="800" b="1" dirty="0">
                <a:solidFill>
                  <a:srgbClr val="FFFFFF"/>
                </a:solidFill>
              </a:rPr>
              <a:t> E  2</a:t>
            </a:r>
            <a:endParaRPr lang="en-ZA" sz="1200" dirty="0">
              <a:solidFill>
                <a:prstClr val="black"/>
              </a:solidFill>
              <a:latin typeface="Times New Roman"/>
              <a:ea typeface="Times New Roman"/>
            </a:endParaRPr>
          </a:p>
          <a:p>
            <a:pPr algn="ctr"/>
            <a:r>
              <a:rPr lang="en-US" sz="800" dirty="0">
                <a:solidFill>
                  <a:srgbClr val="FFFFFF"/>
                </a:solidFill>
              </a:rPr>
              <a:t>RESEARCH AND SKILLS PLANNING</a:t>
            </a:r>
            <a:endParaRPr lang="en-ZA" sz="1200" dirty="0">
              <a:solidFill>
                <a:prstClr val="black"/>
              </a:solidFill>
              <a:latin typeface="Times New Roman"/>
              <a:ea typeface="Times New Roman"/>
            </a:endParaRPr>
          </a:p>
        </p:txBody>
      </p:sp>
      <p:sp>
        <p:nvSpPr>
          <p:cNvPr id="61" name="Rectangle 60"/>
          <p:cNvSpPr>
            <a:spLocks/>
          </p:cNvSpPr>
          <p:nvPr/>
        </p:nvSpPr>
        <p:spPr>
          <a:xfrm>
            <a:off x="4614863" y="2905324"/>
            <a:ext cx="2085975" cy="419100"/>
          </a:xfrm>
          <a:prstGeom prst="rect">
            <a:avLst/>
          </a:prstGeom>
          <a:solidFill>
            <a:srgbClr val="8064A2">
              <a:lumMod val="75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FFFFFF"/>
                </a:solidFill>
              </a:rPr>
              <a:t>P R O G R A M M E  3</a:t>
            </a:r>
            <a:endParaRPr lang="en-ZA" sz="1200">
              <a:solidFill>
                <a:prstClr val="black"/>
              </a:solidFill>
              <a:latin typeface="Times New Roman"/>
              <a:ea typeface="Times New Roman"/>
            </a:endParaRPr>
          </a:p>
          <a:p>
            <a:pPr algn="ctr"/>
            <a:r>
              <a:rPr lang="en-US" sz="800">
                <a:solidFill>
                  <a:srgbClr val="FFFFFF"/>
                </a:solidFill>
              </a:rPr>
              <a:t>LEARNING PROGRAMMES AND PROJECTS</a:t>
            </a:r>
            <a:endParaRPr lang="en-ZA" sz="1200">
              <a:solidFill>
                <a:prstClr val="black"/>
              </a:solidFill>
              <a:latin typeface="Times New Roman"/>
              <a:ea typeface="Times New Roman"/>
            </a:endParaRPr>
          </a:p>
        </p:txBody>
      </p:sp>
      <p:sp>
        <p:nvSpPr>
          <p:cNvPr id="62" name="Rectangle 61"/>
          <p:cNvSpPr>
            <a:spLocks/>
          </p:cNvSpPr>
          <p:nvPr/>
        </p:nvSpPr>
        <p:spPr>
          <a:xfrm>
            <a:off x="6824663" y="2905324"/>
            <a:ext cx="2085975" cy="419100"/>
          </a:xfrm>
          <a:prstGeom prst="rect">
            <a:avLst/>
          </a:prstGeom>
          <a:solidFill>
            <a:srgbClr val="8064A2">
              <a:lumMod val="75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FFFFFF"/>
                </a:solidFill>
              </a:rPr>
              <a:t>P R O G R A M M E  4</a:t>
            </a:r>
            <a:endParaRPr lang="en-ZA" sz="1200">
              <a:solidFill>
                <a:prstClr val="black"/>
              </a:solidFill>
              <a:latin typeface="Times New Roman"/>
              <a:ea typeface="Times New Roman"/>
            </a:endParaRPr>
          </a:p>
          <a:p>
            <a:pPr algn="ctr"/>
            <a:r>
              <a:rPr lang="en-US" sz="800">
                <a:solidFill>
                  <a:srgbClr val="FFFFFF"/>
                </a:solidFill>
              </a:rPr>
              <a:t>LPDI QUALITY ASSURANCE</a:t>
            </a:r>
            <a:endParaRPr lang="en-ZA" sz="1200">
              <a:solidFill>
                <a:prstClr val="black"/>
              </a:solidFill>
              <a:latin typeface="Times New Roman"/>
              <a:ea typeface="Times New Roman"/>
            </a:endParaRPr>
          </a:p>
        </p:txBody>
      </p:sp>
      <p:sp>
        <p:nvSpPr>
          <p:cNvPr id="63" name="Rectangle 62"/>
          <p:cNvSpPr>
            <a:spLocks noChangeArrowheads="1"/>
          </p:cNvSpPr>
          <p:nvPr/>
        </p:nvSpPr>
        <p:spPr bwMode="auto">
          <a:xfrm>
            <a:off x="233363" y="3369569"/>
            <a:ext cx="2085975" cy="2091690"/>
          </a:xfrm>
          <a:prstGeom prst="rect">
            <a:avLst/>
          </a:prstGeom>
          <a:solidFill>
            <a:srgbClr val="1737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lgn="ctr">
                <a:solidFill>
                  <a:srgbClr val="000000"/>
                </a:solidFill>
                <a:miter lim="800000"/>
                <a:headEnd/>
                <a:tailEnd/>
              </a14:hiddenLine>
            </a:ext>
          </a:extLst>
        </p:spPr>
        <p:txBody>
          <a:bodyPr rot="0" vert="horz" wrap="square" lIns="91440" tIns="45720" rIns="91440" bIns="45720" anchor="t" anchorCtr="0" upright="1">
            <a:noAutofit/>
          </a:bodyPr>
          <a:lstStyle/>
          <a:p>
            <a:pPr marL="342900" indent="-342900">
              <a:buFont typeface="Arial"/>
              <a:buChar char="•"/>
              <a:tabLst>
                <a:tab pos="457200" algn="l"/>
              </a:tabLst>
            </a:pPr>
            <a:r>
              <a:rPr lang="en-ZA" sz="800">
                <a:solidFill>
                  <a:srgbClr val="FFFFFF"/>
                </a:solidFill>
              </a:rPr>
              <a:t>Finance &amp; Supply Chain </a:t>
            </a:r>
            <a:endParaRPr lang="en-ZA" sz="1200">
              <a:solidFill>
                <a:prstClr val="black"/>
              </a:solidFill>
              <a:latin typeface="Times New Roman"/>
              <a:ea typeface="Times New Roman"/>
              <a:cs typeface="Times New Roman"/>
            </a:endParaRPr>
          </a:p>
          <a:p>
            <a:pPr marL="342900" indent="-342900">
              <a:buFont typeface="Arial"/>
              <a:buChar char="•"/>
              <a:tabLst>
                <a:tab pos="457200" algn="l"/>
              </a:tabLst>
            </a:pPr>
            <a:r>
              <a:rPr lang="en-ZA" sz="800">
                <a:solidFill>
                  <a:srgbClr val="FFFFFF"/>
                </a:solidFill>
              </a:rPr>
              <a:t>Governance, Risk &amp; ICT</a:t>
            </a:r>
            <a:endParaRPr lang="en-ZA" sz="1200">
              <a:solidFill>
                <a:prstClr val="black"/>
              </a:solidFill>
              <a:latin typeface="Times New Roman"/>
              <a:ea typeface="Times New Roman"/>
              <a:cs typeface="Times New Roman"/>
            </a:endParaRPr>
          </a:p>
          <a:p>
            <a:pPr marL="342900" indent="-342900">
              <a:buFont typeface="Arial"/>
              <a:buChar char="•"/>
              <a:tabLst>
                <a:tab pos="457200" algn="l"/>
              </a:tabLst>
            </a:pPr>
            <a:r>
              <a:rPr lang="en-ZA" sz="800">
                <a:solidFill>
                  <a:srgbClr val="FFFFFF"/>
                </a:solidFill>
              </a:rPr>
              <a:t>Human Resources</a:t>
            </a:r>
            <a:endParaRPr lang="en-ZA" sz="1200">
              <a:solidFill>
                <a:prstClr val="black"/>
              </a:solidFill>
              <a:latin typeface="Times New Roman"/>
              <a:ea typeface="Times New Roman"/>
              <a:cs typeface="Times New Roman"/>
            </a:endParaRPr>
          </a:p>
        </p:txBody>
      </p:sp>
      <p:sp>
        <p:nvSpPr>
          <p:cNvPr id="64" name="Rectangle 63"/>
          <p:cNvSpPr>
            <a:spLocks noChangeArrowheads="1"/>
          </p:cNvSpPr>
          <p:nvPr/>
        </p:nvSpPr>
        <p:spPr bwMode="auto">
          <a:xfrm>
            <a:off x="2424113" y="3369569"/>
            <a:ext cx="2085975" cy="2091690"/>
          </a:xfrm>
          <a:prstGeom prst="rect">
            <a:avLst/>
          </a:prstGeom>
          <a:solidFill>
            <a:srgbClr val="1737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lgn="ctr">
                <a:solidFill>
                  <a:srgbClr val="000000"/>
                </a:solidFill>
                <a:miter lim="800000"/>
                <a:headEnd/>
                <a:tailEnd/>
              </a14:hiddenLine>
            </a:ext>
          </a:extLst>
        </p:spPr>
        <p:txBody>
          <a:bodyPr rot="0" vert="horz" wrap="square" lIns="91440" tIns="45720" rIns="91440" bIns="45720" anchor="t" anchorCtr="0" upright="1">
            <a:noAutofit/>
          </a:bodyPr>
          <a:lstStyle/>
          <a:p>
            <a:pPr marL="342900" indent="-342900">
              <a:buFont typeface="Arial"/>
              <a:buChar char="•"/>
              <a:tabLst>
                <a:tab pos="457200" algn="l"/>
              </a:tabLst>
            </a:pPr>
            <a:r>
              <a:rPr lang="en-ZA" sz="800" dirty="0">
                <a:solidFill>
                  <a:srgbClr val="FFFFFF"/>
                </a:solidFill>
              </a:rPr>
              <a:t>Research Agenda</a:t>
            </a:r>
            <a:endParaRPr lang="en-ZA" sz="1200" dirty="0">
              <a:solidFill>
                <a:prstClr val="black"/>
              </a:solidFill>
              <a:latin typeface="Times New Roman"/>
              <a:ea typeface="Times New Roman"/>
              <a:cs typeface="Times New Roman"/>
            </a:endParaRPr>
          </a:p>
          <a:p>
            <a:pPr marL="342900" indent="-342900">
              <a:buFont typeface="Arial"/>
              <a:buChar char="•"/>
              <a:tabLst>
                <a:tab pos="457200" algn="l"/>
              </a:tabLst>
            </a:pPr>
            <a:r>
              <a:rPr lang="en-ZA" sz="800" dirty="0">
                <a:solidFill>
                  <a:srgbClr val="FFFFFF"/>
                </a:solidFill>
              </a:rPr>
              <a:t>Sector Skills Plan</a:t>
            </a:r>
            <a:endParaRPr lang="en-ZA" sz="1200" dirty="0">
              <a:solidFill>
                <a:prstClr val="black"/>
              </a:solidFill>
              <a:latin typeface="Times New Roman"/>
              <a:ea typeface="Times New Roman"/>
              <a:cs typeface="Times New Roman"/>
            </a:endParaRPr>
          </a:p>
          <a:p>
            <a:pPr marL="342900" indent="-342900">
              <a:buFont typeface="Arial"/>
              <a:buChar char="•"/>
              <a:tabLst>
                <a:tab pos="457200" algn="l"/>
              </a:tabLst>
            </a:pPr>
            <a:r>
              <a:rPr lang="en-ZA" sz="800" dirty="0">
                <a:solidFill>
                  <a:srgbClr val="FFFFFF"/>
                </a:solidFill>
              </a:rPr>
              <a:t>WSP/ATR Data Analysis Reporting</a:t>
            </a:r>
            <a:endParaRPr lang="en-ZA" sz="1200" dirty="0">
              <a:solidFill>
                <a:prstClr val="black"/>
              </a:solidFill>
              <a:latin typeface="Times New Roman"/>
              <a:ea typeface="Times New Roman"/>
              <a:cs typeface="Times New Roman"/>
            </a:endParaRPr>
          </a:p>
        </p:txBody>
      </p:sp>
      <p:sp>
        <p:nvSpPr>
          <p:cNvPr id="65" name="Rectangle 64"/>
          <p:cNvSpPr>
            <a:spLocks noChangeArrowheads="1"/>
          </p:cNvSpPr>
          <p:nvPr/>
        </p:nvSpPr>
        <p:spPr bwMode="auto">
          <a:xfrm>
            <a:off x="4614863" y="3369569"/>
            <a:ext cx="2085975" cy="2091690"/>
          </a:xfrm>
          <a:prstGeom prst="rect">
            <a:avLst/>
          </a:prstGeom>
          <a:solidFill>
            <a:srgbClr val="1737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lgn="ctr">
                <a:solidFill>
                  <a:srgbClr val="000000"/>
                </a:solidFill>
                <a:miter lim="800000"/>
                <a:headEnd/>
                <a:tailEnd/>
              </a14:hiddenLine>
            </a:ext>
          </a:extLst>
        </p:spPr>
        <p:txBody>
          <a:bodyPr rot="0" vert="horz" wrap="square" lIns="91440" tIns="45720" rIns="91440" bIns="45720" anchor="t" anchorCtr="0" upright="1">
            <a:noAutofit/>
          </a:bodyPr>
          <a:lstStyle/>
          <a:p>
            <a:pPr marL="342900" indent="-342900">
              <a:buFont typeface="Arial"/>
              <a:buChar char="•"/>
            </a:pPr>
            <a:r>
              <a:rPr lang="en-ZA" sz="800">
                <a:solidFill>
                  <a:srgbClr val="FFFFFF"/>
                </a:solidFill>
              </a:rPr>
              <a:t>Employed / unemployed learnerships, internships, skills programmes, bursaries, artisans entered and certified</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Workplace Integrated Learning HET</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AET, ABET, FLC, Bridging and foundational programmes</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Support to co-ops, SMME, NGO’s, CBO’s, CBC’s and worker initiated training</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Public Sector Partnerships</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Number of career guides inclusive of maths &amp; science </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Number of career guidance events</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Partnership with professional bodies in vocational and career guidance</a:t>
            </a:r>
            <a:endParaRPr lang="en-ZA" sz="1200">
              <a:solidFill>
                <a:prstClr val="black"/>
              </a:solidFill>
              <a:latin typeface="Times New Roman"/>
              <a:ea typeface="Times New Roman"/>
              <a:cs typeface="Times New Roman"/>
            </a:endParaRPr>
          </a:p>
          <a:p>
            <a:pPr marL="342900" indent="-342900">
              <a:buFont typeface="Arial"/>
              <a:buChar char="•"/>
            </a:pPr>
            <a:r>
              <a:rPr lang="en-ZA" sz="800">
                <a:solidFill>
                  <a:srgbClr val="FFFFFF"/>
                </a:solidFill>
              </a:rPr>
              <a:t>Dedicated strategic projects in support of Government imperatives</a:t>
            </a:r>
            <a:endParaRPr lang="en-ZA" sz="1200">
              <a:solidFill>
                <a:prstClr val="black"/>
              </a:solidFill>
              <a:latin typeface="Times New Roman"/>
              <a:ea typeface="Times New Roman"/>
              <a:cs typeface="Times New Roman"/>
            </a:endParaRPr>
          </a:p>
          <a:p>
            <a:r>
              <a:rPr lang="en-US" sz="800">
                <a:solidFill>
                  <a:srgbClr val="FFFFFF"/>
                </a:solidFill>
              </a:rPr>
              <a:t> </a:t>
            </a:r>
            <a:endParaRPr lang="en-ZA" sz="1200">
              <a:solidFill>
                <a:prstClr val="black"/>
              </a:solidFill>
              <a:latin typeface="Times New Roman"/>
              <a:ea typeface="Times New Roman"/>
            </a:endParaRPr>
          </a:p>
          <a:p>
            <a:r>
              <a:rPr lang="en-US" sz="800">
                <a:solidFill>
                  <a:srgbClr val="FFFFFF"/>
                </a:solidFill>
              </a:rPr>
              <a:t> </a:t>
            </a:r>
            <a:endParaRPr lang="en-ZA" sz="1200">
              <a:solidFill>
                <a:prstClr val="black"/>
              </a:solidFill>
              <a:latin typeface="Times New Roman"/>
              <a:ea typeface="Times New Roman"/>
            </a:endParaRPr>
          </a:p>
          <a:p>
            <a:r>
              <a:rPr lang="en-US" sz="800">
                <a:solidFill>
                  <a:srgbClr val="FFFFFF"/>
                </a:solidFill>
              </a:rPr>
              <a:t> </a:t>
            </a:r>
            <a:endParaRPr lang="en-ZA" sz="1200">
              <a:solidFill>
                <a:prstClr val="black"/>
              </a:solidFill>
              <a:latin typeface="Times New Roman"/>
              <a:ea typeface="Times New Roman"/>
            </a:endParaRPr>
          </a:p>
        </p:txBody>
      </p:sp>
      <p:sp>
        <p:nvSpPr>
          <p:cNvPr id="66" name="Rectangle 65"/>
          <p:cNvSpPr>
            <a:spLocks noChangeArrowheads="1"/>
          </p:cNvSpPr>
          <p:nvPr/>
        </p:nvSpPr>
        <p:spPr bwMode="auto">
          <a:xfrm>
            <a:off x="6824663" y="3369569"/>
            <a:ext cx="2085975" cy="2091690"/>
          </a:xfrm>
          <a:prstGeom prst="rect">
            <a:avLst/>
          </a:prstGeom>
          <a:solidFill>
            <a:srgbClr val="17375E"/>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xmlns="" w="9525" algn="ctr">
                <a:solidFill>
                  <a:srgbClr val="000000"/>
                </a:solidFill>
                <a:miter lim="800000"/>
                <a:headEnd/>
                <a:tailEnd/>
              </a14:hiddenLine>
            </a:ext>
          </a:extLst>
        </p:spPr>
        <p:txBody>
          <a:bodyPr rot="0" vert="horz" wrap="square" lIns="91440" tIns="45720" rIns="91440" bIns="45720" anchor="t" anchorCtr="0" upright="1">
            <a:noAutofit/>
          </a:bodyPr>
          <a:lstStyle/>
          <a:p>
            <a:pPr marL="342900" indent="-342900">
              <a:buFont typeface="Arial"/>
              <a:buChar char="•"/>
              <a:tabLst>
                <a:tab pos="457200" algn="l"/>
              </a:tabLst>
            </a:pPr>
            <a:r>
              <a:rPr lang="en-ZA" sz="800">
                <a:solidFill>
                  <a:srgbClr val="FFFFFF"/>
                </a:solidFill>
              </a:rPr>
              <a:t>Provider Accreditation</a:t>
            </a:r>
            <a:endParaRPr lang="en-ZA" sz="1200">
              <a:solidFill>
                <a:prstClr val="black"/>
              </a:solidFill>
              <a:latin typeface="Times New Roman"/>
              <a:ea typeface="Times New Roman"/>
              <a:cs typeface="Times New Roman"/>
            </a:endParaRPr>
          </a:p>
          <a:p>
            <a:pPr marL="342900" indent="-342900">
              <a:buFont typeface="Arial"/>
              <a:buChar char="•"/>
              <a:tabLst>
                <a:tab pos="457200" algn="l"/>
              </a:tabLst>
            </a:pPr>
            <a:r>
              <a:rPr lang="en-ZA" sz="800">
                <a:solidFill>
                  <a:srgbClr val="FFFFFF"/>
                </a:solidFill>
              </a:rPr>
              <a:t>Qualification Development</a:t>
            </a:r>
            <a:endParaRPr lang="en-ZA" sz="1200">
              <a:solidFill>
                <a:prstClr val="black"/>
              </a:solidFill>
              <a:latin typeface="Times New Roman"/>
              <a:ea typeface="Times New Roman"/>
              <a:cs typeface="Times New Roman"/>
            </a:endParaRPr>
          </a:p>
          <a:p>
            <a:pPr marL="342900" indent="-342900">
              <a:buFont typeface="Arial"/>
              <a:buChar char="•"/>
              <a:tabLst>
                <a:tab pos="457200" algn="l"/>
              </a:tabLst>
            </a:pPr>
            <a:r>
              <a:rPr lang="en-ZA" sz="800">
                <a:solidFill>
                  <a:srgbClr val="FFFFFF"/>
                </a:solidFill>
              </a:rPr>
              <a:t>Certification</a:t>
            </a:r>
            <a:endParaRPr lang="en-ZA" sz="1200">
              <a:solidFill>
                <a:prstClr val="black"/>
              </a:solidFill>
              <a:latin typeface="Times New Roman"/>
              <a:ea typeface="Times New Roman"/>
              <a:cs typeface="Times New Roman"/>
            </a:endParaRPr>
          </a:p>
        </p:txBody>
      </p:sp>
      <p:sp>
        <p:nvSpPr>
          <p:cNvPr id="67" name="Rectangle 66"/>
          <p:cNvSpPr>
            <a:spLocks/>
          </p:cNvSpPr>
          <p:nvPr/>
        </p:nvSpPr>
        <p:spPr>
          <a:xfrm>
            <a:off x="233363" y="5493481"/>
            <a:ext cx="2085975" cy="361950"/>
          </a:xfrm>
          <a:prstGeom prst="rect">
            <a:avLst/>
          </a:prstGeom>
          <a:solidFill>
            <a:srgbClr val="FFFF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000000"/>
                </a:solidFill>
              </a:rPr>
              <a:t>B A S E L I N E   T A R G E T </a:t>
            </a:r>
            <a:endParaRPr lang="en-ZA" sz="1200">
              <a:solidFill>
                <a:prstClr val="black"/>
              </a:solidFill>
              <a:latin typeface="Times New Roman"/>
              <a:ea typeface="Times New Roman"/>
            </a:endParaRPr>
          </a:p>
          <a:p>
            <a:pPr algn="ctr"/>
            <a:r>
              <a:rPr lang="en-US" sz="800">
                <a:solidFill>
                  <a:srgbClr val="000000"/>
                </a:solidFill>
              </a:rPr>
              <a:t>2017/18: R 65 531 534</a:t>
            </a:r>
            <a:endParaRPr lang="en-ZA" sz="1200">
              <a:solidFill>
                <a:prstClr val="black"/>
              </a:solidFill>
              <a:latin typeface="Times New Roman"/>
              <a:ea typeface="Times New Roman"/>
            </a:endParaRPr>
          </a:p>
        </p:txBody>
      </p:sp>
      <p:sp>
        <p:nvSpPr>
          <p:cNvPr id="68" name="Rectangle 67"/>
          <p:cNvSpPr>
            <a:spLocks/>
          </p:cNvSpPr>
          <p:nvPr/>
        </p:nvSpPr>
        <p:spPr>
          <a:xfrm>
            <a:off x="2424113" y="5493481"/>
            <a:ext cx="2085975" cy="361950"/>
          </a:xfrm>
          <a:prstGeom prst="rect">
            <a:avLst/>
          </a:prstGeom>
          <a:solidFill>
            <a:srgbClr val="FFFF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000000"/>
                </a:solidFill>
              </a:rPr>
              <a:t>B A S E L I N E   T A R G E T </a:t>
            </a:r>
            <a:endParaRPr lang="en-ZA" sz="1200">
              <a:solidFill>
                <a:prstClr val="black"/>
              </a:solidFill>
              <a:latin typeface="Times New Roman"/>
              <a:ea typeface="Times New Roman"/>
            </a:endParaRPr>
          </a:p>
          <a:p>
            <a:pPr algn="ctr"/>
            <a:r>
              <a:rPr lang="en-US" sz="800">
                <a:solidFill>
                  <a:srgbClr val="000000"/>
                </a:solidFill>
              </a:rPr>
              <a:t>2017/18: R 9 751 928</a:t>
            </a:r>
            <a:endParaRPr lang="en-ZA" sz="1200">
              <a:solidFill>
                <a:prstClr val="black"/>
              </a:solidFill>
              <a:latin typeface="Times New Roman"/>
              <a:ea typeface="Times New Roman"/>
            </a:endParaRPr>
          </a:p>
        </p:txBody>
      </p:sp>
      <p:sp>
        <p:nvSpPr>
          <p:cNvPr id="69" name="Rectangle 68"/>
          <p:cNvSpPr>
            <a:spLocks/>
          </p:cNvSpPr>
          <p:nvPr/>
        </p:nvSpPr>
        <p:spPr>
          <a:xfrm>
            <a:off x="4614863" y="5493481"/>
            <a:ext cx="2085975" cy="361950"/>
          </a:xfrm>
          <a:prstGeom prst="rect">
            <a:avLst/>
          </a:prstGeom>
          <a:solidFill>
            <a:srgbClr val="FFFF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000000"/>
                </a:solidFill>
              </a:rPr>
              <a:t>B A S E L I N E   T A R G E T </a:t>
            </a:r>
            <a:endParaRPr lang="en-ZA" sz="1200">
              <a:solidFill>
                <a:prstClr val="black"/>
              </a:solidFill>
              <a:latin typeface="Times New Roman"/>
              <a:ea typeface="Times New Roman"/>
            </a:endParaRPr>
          </a:p>
          <a:p>
            <a:pPr algn="ctr"/>
            <a:r>
              <a:rPr lang="en-US" sz="800">
                <a:solidFill>
                  <a:srgbClr val="000000"/>
                </a:solidFill>
              </a:rPr>
              <a:t>2017/18: R 404 666 130</a:t>
            </a:r>
            <a:endParaRPr lang="en-ZA" sz="1200">
              <a:solidFill>
                <a:prstClr val="black"/>
              </a:solidFill>
              <a:latin typeface="Times New Roman"/>
              <a:ea typeface="Times New Roman"/>
            </a:endParaRPr>
          </a:p>
        </p:txBody>
      </p:sp>
      <p:sp>
        <p:nvSpPr>
          <p:cNvPr id="70" name="Rectangle 69"/>
          <p:cNvSpPr>
            <a:spLocks/>
          </p:cNvSpPr>
          <p:nvPr/>
        </p:nvSpPr>
        <p:spPr>
          <a:xfrm>
            <a:off x="6824663" y="5493481"/>
            <a:ext cx="2085975" cy="361950"/>
          </a:xfrm>
          <a:prstGeom prst="rect">
            <a:avLst/>
          </a:prstGeom>
          <a:solidFill>
            <a:srgbClr val="FFFF0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srgbClr val="000000"/>
                </a:solidFill>
              </a:rPr>
              <a:t>B A S E L I N E   T A R G E T </a:t>
            </a:r>
            <a:endParaRPr lang="en-ZA" sz="1200">
              <a:solidFill>
                <a:prstClr val="black"/>
              </a:solidFill>
              <a:latin typeface="Times New Roman"/>
              <a:ea typeface="Times New Roman"/>
            </a:endParaRPr>
          </a:p>
          <a:p>
            <a:pPr algn="ctr"/>
            <a:r>
              <a:rPr lang="en-US" sz="800">
                <a:solidFill>
                  <a:srgbClr val="000000"/>
                </a:solidFill>
              </a:rPr>
              <a:t>2017/18: R </a:t>
            </a:r>
            <a:r>
              <a:rPr lang="en-ZA" sz="800">
                <a:solidFill>
                  <a:prstClr val="black"/>
                </a:solidFill>
                <a:ea typeface="Calibri"/>
              </a:rPr>
              <a:t>49 560 158</a:t>
            </a:r>
            <a:endParaRPr lang="en-ZA" sz="1200">
              <a:solidFill>
                <a:prstClr val="black"/>
              </a:solidFill>
              <a:latin typeface="Times New Roman"/>
              <a:ea typeface="Times New Roman"/>
            </a:endParaRPr>
          </a:p>
        </p:txBody>
      </p:sp>
      <p:sp>
        <p:nvSpPr>
          <p:cNvPr id="71" name="Rectangle 70"/>
          <p:cNvSpPr>
            <a:spLocks/>
          </p:cNvSpPr>
          <p:nvPr/>
        </p:nvSpPr>
        <p:spPr>
          <a:xfrm>
            <a:off x="233363" y="5893307"/>
            <a:ext cx="2085975" cy="514350"/>
          </a:xfrm>
          <a:prstGeom prst="rect">
            <a:avLst/>
          </a:prstGeom>
          <a:solidFill>
            <a:srgbClr val="C00000"/>
          </a:solidFill>
          <a:ln w="9525" cap="flat" cmpd="sng" algn="ctr">
            <a:noFill/>
            <a:prstDash val="solid"/>
          </a:ln>
          <a:effectLst>
            <a:outerShdw blurRad="50800" dist="38100" dir="2700000" algn="tl" rotWithShape="0">
              <a:prstClr val="black">
                <a:alpha val="40000"/>
              </a:prstClr>
            </a:outerShdw>
          </a:effectLst>
        </p:spPr>
        <p:txBody>
          <a:bodyPr rtlCol="0" anchor="t"/>
          <a:lstStyle/>
          <a:p>
            <a:pPr algn="ctr"/>
            <a:r>
              <a:rPr lang="en-US" sz="800" b="1" dirty="0">
                <a:solidFill>
                  <a:srgbClr val="FFFFFF"/>
                </a:solidFill>
              </a:rPr>
              <a:t>B U S I N E S </a:t>
            </a:r>
            <a:r>
              <a:rPr lang="en-US" sz="800" b="1" dirty="0" err="1">
                <a:solidFill>
                  <a:srgbClr val="FFFFFF"/>
                </a:solidFill>
              </a:rPr>
              <a:t>S</a:t>
            </a:r>
            <a:r>
              <a:rPr lang="en-US" sz="800" b="1" dirty="0">
                <a:solidFill>
                  <a:srgbClr val="FFFFFF"/>
                </a:solidFill>
              </a:rPr>
              <a:t>   U N I T</a:t>
            </a:r>
            <a:endParaRPr lang="en-ZA" sz="1200" dirty="0">
              <a:solidFill>
                <a:prstClr val="black"/>
              </a:solidFill>
              <a:latin typeface="Times New Roman"/>
              <a:ea typeface="Times New Roman"/>
            </a:endParaRPr>
          </a:p>
          <a:p>
            <a:pPr algn="ctr"/>
            <a:r>
              <a:rPr lang="en-US" sz="800" dirty="0">
                <a:solidFill>
                  <a:srgbClr val="FFFFFF"/>
                </a:solidFill>
              </a:rPr>
              <a:t>Research and Skills Planning, Grants, Regions</a:t>
            </a:r>
            <a:endParaRPr lang="en-ZA" sz="1200" dirty="0">
              <a:solidFill>
                <a:prstClr val="black"/>
              </a:solidFill>
              <a:latin typeface="Times New Roman"/>
              <a:ea typeface="Times New Roman"/>
            </a:endParaRPr>
          </a:p>
        </p:txBody>
      </p:sp>
      <p:sp>
        <p:nvSpPr>
          <p:cNvPr id="72" name="Rectangle 71"/>
          <p:cNvSpPr>
            <a:spLocks/>
          </p:cNvSpPr>
          <p:nvPr/>
        </p:nvSpPr>
        <p:spPr>
          <a:xfrm>
            <a:off x="2424113" y="5893307"/>
            <a:ext cx="2085975" cy="514350"/>
          </a:xfrm>
          <a:prstGeom prst="rect">
            <a:avLst/>
          </a:prstGeom>
          <a:solidFill>
            <a:srgbClr val="C00000"/>
          </a:solidFill>
          <a:ln w="9525" cap="flat" cmpd="sng" algn="ctr">
            <a:noFill/>
            <a:prstDash val="solid"/>
          </a:ln>
          <a:effectLst>
            <a:outerShdw blurRad="50800" dist="38100" dir="2700000" algn="tl" rotWithShape="0">
              <a:prstClr val="black">
                <a:alpha val="40000"/>
              </a:prstClr>
            </a:outerShdw>
          </a:effectLst>
        </p:spPr>
        <p:txBody>
          <a:bodyPr rtlCol="0" anchor="t"/>
          <a:lstStyle/>
          <a:p>
            <a:pPr algn="ctr"/>
            <a:r>
              <a:rPr lang="en-US" sz="800" b="1">
                <a:solidFill>
                  <a:srgbClr val="FFFFFF"/>
                </a:solidFill>
              </a:rPr>
              <a:t>B U S I N E S S   U N I T</a:t>
            </a:r>
            <a:endParaRPr lang="en-ZA" sz="1200">
              <a:solidFill>
                <a:prstClr val="black"/>
              </a:solidFill>
              <a:latin typeface="Times New Roman"/>
              <a:ea typeface="Times New Roman"/>
            </a:endParaRPr>
          </a:p>
          <a:p>
            <a:pPr algn="ctr"/>
            <a:r>
              <a:rPr lang="en-US" sz="800">
                <a:solidFill>
                  <a:srgbClr val="FFFFFF"/>
                </a:solidFill>
              </a:rPr>
              <a:t>Grants, Regions, ETQA, Apprenticeship, Projects (Bursaries)</a:t>
            </a:r>
            <a:endParaRPr lang="en-ZA" sz="1200">
              <a:solidFill>
                <a:prstClr val="black"/>
              </a:solidFill>
              <a:latin typeface="Times New Roman"/>
              <a:ea typeface="Times New Roman"/>
            </a:endParaRPr>
          </a:p>
        </p:txBody>
      </p:sp>
      <p:sp>
        <p:nvSpPr>
          <p:cNvPr id="73" name="Rectangle 72"/>
          <p:cNvSpPr>
            <a:spLocks/>
          </p:cNvSpPr>
          <p:nvPr/>
        </p:nvSpPr>
        <p:spPr>
          <a:xfrm>
            <a:off x="4614863" y="5893307"/>
            <a:ext cx="2085975" cy="514350"/>
          </a:xfrm>
          <a:prstGeom prst="rect">
            <a:avLst/>
          </a:prstGeom>
          <a:solidFill>
            <a:srgbClr val="C00000"/>
          </a:solidFill>
          <a:ln w="9525" cap="flat" cmpd="sng" algn="ctr">
            <a:noFill/>
            <a:prstDash val="solid"/>
          </a:ln>
          <a:effectLst>
            <a:outerShdw blurRad="50800" dist="38100" dir="2700000" algn="tl" rotWithShape="0">
              <a:prstClr val="black">
                <a:alpha val="40000"/>
              </a:prstClr>
            </a:outerShdw>
          </a:effectLst>
        </p:spPr>
        <p:txBody>
          <a:bodyPr rtlCol="0" anchor="t"/>
          <a:lstStyle/>
          <a:p>
            <a:pPr algn="ctr"/>
            <a:r>
              <a:rPr lang="en-US" sz="800" b="1">
                <a:solidFill>
                  <a:srgbClr val="FFFFFF"/>
                </a:solidFill>
              </a:rPr>
              <a:t>B U S I N E S S   U N I T</a:t>
            </a:r>
            <a:endParaRPr lang="en-ZA" sz="1200">
              <a:solidFill>
                <a:prstClr val="black"/>
              </a:solidFill>
              <a:latin typeface="Times New Roman"/>
              <a:ea typeface="Times New Roman"/>
            </a:endParaRPr>
          </a:p>
          <a:p>
            <a:pPr algn="ctr"/>
            <a:r>
              <a:rPr lang="en-US" sz="800">
                <a:solidFill>
                  <a:srgbClr val="FFFFFF"/>
                </a:solidFill>
              </a:rPr>
              <a:t>Grants, Projects, Regions</a:t>
            </a:r>
            <a:endParaRPr lang="en-ZA" sz="1200">
              <a:solidFill>
                <a:prstClr val="black"/>
              </a:solidFill>
              <a:latin typeface="Times New Roman"/>
              <a:ea typeface="Times New Roman"/>
            </a:endParaRPr>
          </a:p>
        </p:txBody>
      </p:sp>
      <p:sp>
        <p:nvSpPr>
          <p:cNvPr id="74" name="Rectangle 73"/>
          <p:cNvSpPr>
            <a:spLocks/>
          </p:cNvSpPr>
          <p:nvPr/>
        </p:nvSpPr>
        <p:spPr>
          <a:xfrm>
            <a:off x="6824663" y="5893307"/>
            <a:ext cx="2085975" cy="514350"/>
          </a:xfrm>
          <a:prstGeom prst="rect">
            <a:avLst/>
          </a:prstGeom>
          <a:solidFill>
            <a:srgbClr val="C00000"/>
          </a:solidFill>
          <a:ln w="9525" cap="flat" cmpd="sng" algn="ctr">
            <a:noFill/>
            <a:prstDash val="solid"/>
          </a:ln>
          <a:effectLst>
            <a:outerShdw blurRad="50800" dist="38100" dir="2700000" algn="tl" rotWithShape="0">
              <a:prstClr val="black">
                <a:alpha val="40000"/>
              </a:prstClr>
            </a:outerShdw>
          </a:effectLst>
        </p:spPr>
        <p:txBody>
          <a:bodyPr rtlCol="0" anchor="t"/>
          <a:lstStyle/>
          <a:p>
            <a:pPr algn="ctr"/>
            <a:r>
              <a:rPr lang="en-US" sz="800" b="1">
                <a:solidFill>
                  <a:srgbClr val="FFFFFF"/>
                </a:solidFill>
              </a:rPr>
              <a:t>B U S I N E S S   U N I T</a:t>
            </a:r>
            <a:endParaRPr lang="en-ZA" sz="1200">
              <a:solidFill>
                <a:prstClr val="black"/>
              </a:solidFill>
              <a:latin typeface="Times New Roman"/>
              <a:ea typeface="Times New Roman"/>
            </a:endParaRPr>
          </a:p>
          <a:p>
            <a:pPr algn="ctr"/>
            <a:r>
              <a:rPr lang="en-US" sz="800">
                <a:solidFill>
                  <a:srgbClr val="FFFFFF"/>
                </a:solidFill>
              </a:rPr>
              <a:t>Grants, Regions</a:t>
            </a:r>
            <a:endParaRPr lang="en-ZA" sz="1200">
              <a:solidFill>
                <a:prstClr val="black"/>
              </a:solidFill>
              <a:latin typeface="Times New Roman"/>
              <a:ea typeface="Times New Roman"/>
            </a:endParaRPr>
          </a:p>
        </p:txBody>
      </p:sp>
      <p:sp>
        <p:nvSpPr>
          <p:cNvPr id="75" name="Rectangle 74"/>
          <p:cNvSpPr>
            <a:spLocks/>
          </p:cNvSpPr>
          <p:nvPr/>
        </p:nvSpPr>
        <p:spPr>
          <a:xfrm>
            <a:off x="233363" y="6453336"/>
            <a:ext cx="8686800" cy="295275"/>
          </a:xfrm>
          <a:prstGeom prst="rect">
            <a:avLst/>
          </a:prstGeom>
          <a:solidFill>
            <a:srgbClr val="00B050"/>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a:r>
              <a:rPr lang="en-US" sz="800" b="1">
                <a:solidFill>
                  <a:prstClr val="white"/>
                </a:solidFill>
              </a:rPr>
              <a:t>CEO, FINANCE, HR, GOVERNANCE CROSS CUTTING ON STRATEGIC AND FUNCTIONAL LEVEL OVER ALL FOUR STRATEGIC PROGRAMMES</a:t>
            </a:r>
            <a:endParaRPr lang="en-ZA" sz="1200">
              <a:solidFill>
                <a:prstClr val="white"/>
              </a:solidFill>
              <a:latin typeface="Times New Roman"/>
              <a:ea typeface="Times New Roman"/>
            </a:endParaRPr>
          </a:p>
        </p:txBody>
      </p:sp>
      <p:sp>
        <p:nvSpPr>
          <p:cNvPr id="52" name="Rectangle 51"/>
          <p:cNvSpPr/>
          <p:nvPr/>
        </p:nvSpPr>
        <p:spPr>
          <a:xfrm>
            <a:off x="1855490" y="548680"/>
            <a:ext cx="6012160" cy="276999"/>
          </a:xfrm>
          <a:prstGeom prst="rect">
            <a:avLst/>
          </a:prstGeom>
        </p:spPr>
        <p:txBody>
          <a:bodyPr wrap="square">
            <a:spAutoFit/>
          </a:bodyPr>
          <a:lstStyle/>
          <a:p>
            <a:r>
              <a:rPr lang="pt-BR" sz="1200" dirty="0">
                <a:solidFill>
                  <a:prstClr val="black"/>
                </a:solidFill>
              </a:rPr>
              <a:t>M  I  N  D  M  A  P     C  H  I  E  T  A     O  R  G  A  N  I  S  A  T  I  O  N  A  L     A  L  I  G  N  M  E  N  T</a:t>
            </a:r>
            <a:endParaRPr lang="en-ZA" sz="1200" dirty="0">
              <a:solidFill>
                <a:prstClr val="black"/>
              </a:solidFill>
            </a:endParaRPr>
          </a:p>
        </p:txBody>
      </p:sp>
    </p:spTree>
    <p:extLst>
      <p:ext uri="{BB962C8B-B14F-4D97-AF65-F5344CB8AC3E}">
        <p14:creationId xmlns:p14="http://schemas.microsoft.com/office/powerpoint/2010/main" xmlns="" val="18065678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55650" y="1268413"/>
            <a:ext cx="784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endParaRPr lang="en-ZA" altLang="en-US" sz="2400">
              <a:latin typeface="Times New Roman" pitchFamily="18" charset="0"/>
            </a:endParaRPr>
          </a:p>
        </p:txBody>
      </p:sp>
      <p:sp>
        <p:nvSpPr>
          <p:cNvPr id="65539" name="Rectangle 3"/>
          <p:cNvSpPr>
            <a:spLocks noChangeArrowheads="1"/>
          </p:cNvSpPr>
          <p:nvPr/>
        </p:nvSpPr>
        <p:spPr bwMode="auto">
          <a:xfrm>
            <a:off x="755650" y="2349500"/>
            <a:ext cx="7467600"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US" altLang="en-US" sz="2400" b="1">
              <a:solidFill>
                <a:srgbClr val="990099"/>
              </a:solidFill>
              <a:latin typeface="Arial Rounded MT Bold" pitchFamily="34" charset="0"/>
            </a:endParaRPr>
          </a:p>
          <a:p>
            <a:pPr algn="ctr"/>
            <a:endParaRPr lang="en-US" altLang="en-US" sz="2400" b="1">
              <a:solidFill>
                <a:srgbClr val="990099"/>
              </a:solidFill>
              <a:latin typeface="Arial Rounded MT Bold" pitchFamily="34" charset="0"/>
            </a:endParaRPr>
          </a:p>
          <a:p>
            <a:pPr algn="ctr"/>
            <a:endParaRPr lang="en-US" altLang="en-US" sz="2400" b="1">
              <a:solidFill>
                <a:srgbClr val="990099"/>
              </a:solidFill>
              <a:latin typeface="Arial Rounded MT Bold" pitchFamily="34" charset="0"/>
            </a:endParaRPr>
          </a:p>
          <a:p>
            <a:pPr algn="ctr"/>
            <a:endParaRPr lang="en-US" altLang="en-US" sz="4000" b="1">
              <a:solidFill>
                <a:schemeClr val="accent2"/>
              </a:solidFill>
              <a:latin typeface="Arial Rounded MT Bold" pitchFamily="34" charset="0"/>
            </a:endParaRPr>
          </a:p>
        </p:txBody>
      </p:sp>
      <p:sp>
        <p:nvSpPr>
          <p:cNvPr id="2052" name="Rectangle 4"/>
          <p:cNvSpPr>
            <a:spLocks noChangeArrowheads="1"/>
          </p:cNvSpPr>
          <p:nvPr/>
        </p:nvSpPr>
        <p:spPr bwMode="auto">
          <a:xfrm>
            <a:off x="0" y="0"/>
            <a:ext cx="9144000" cy="6858000"/>
          </a:xfrm>
          <a:prstGeom prst="rect">
            <a:avLst/>
          </a:prstGeom>
          <a:noFill/>
          <a:ln w="889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ZA" altLang="en-US"/>
          </a:p>
        </p:txBody>
      </p:sp>
      <p:pic>
        <p:nvPicPr>
          <p:cNvPr id="2053"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 y="493713"/>
            <a:ext cx="1981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4"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GB" altLang="en-US" sz="1400" b="1" i="1">
                <a:solidFill>
                  <a:srgbClr val="FFC000"/>
                </a:solidFill>
                <a:latin typeface="Arial" charset="0"/>
              </a:rPr>
              <a:t>CHIETA, The Catalyst for Enhanced Skills, Economic Growth and Employability</a:t>
            </a:r>
          </a:p>
        </p:txBody>
      </p:sp>
      <p:sp>
        <p:nvSpPr>
          <p:cNvPr id="2055" name="Title 2"/>
          <p:cNvSpPr>
            <a:spLocks noGrp="1"/>
          </p:cNvSpPr>
          <p:nvPr>
            <p:ph type="title"/>
          </p:nvPr>
        </p:nvSpPr>
        <p:spPr>
          <a:xfrm>
            <a:off x="539750" y="749300"/>
            <a:ext cx="8064500" cy="663575"/>
          </a:xfrm>
        </p:spPr>
        <p:txBody>
          <a:bodyPr/>
          <a:lstStyle/>
          <a:p>
            <a:pPr eaLnBrk="1" hangingPunct="1"/>
            <a:r>
              <a:rPr lang="en-US" altLang="en-US" sz="2400" b="1" smtClean="0">
                <a:solidFill>
                  <a:srgbClr val="5A2781"/>
                </a:solidFill>
                <a:cs typeface="Arial" charset="0"/>
              </a:rPr>
              <a:t>CHIETA Performance Information 2017/18</a:t>
            </a:r>
            <a:endParaRPr lang="en-ZA" altLang="en-US" sz="2400" b="1" smtClean="0">
              <a:solidFill>
                <a:srgbClr val="5A2781"/>
              </a:solidFill>
              <a:cs typeface="Arial" charset="0"/>
            </a:endParaRPr>
          </a:p>
        </p:txBody>
      </p:sp>
      <p:graphicFrame>
        <p:nvGraphicFramePr>
          <p:cNvPr id="13" name="Content Placeholder 6"/>
          <p:cNvGraphicFramePr>
            <a:graphicFrameLocks noGrp="1"/>
          </p:cNvGraphicFramePr>
          <p:nvPr>
            <p:ph idx="1"/>
          </p:nvPr>
        </p:nvGraphicFramePr>
        <p:xfrm>
          <a:off x="285750" y="1376363"/>
          <a:ext cx="8678863" cy="4760912"/>
        </p:xfrm>
        <a:graphic>
          <a:graphicData uri="http://schemas.openxmlformats.org/drawingml/2006/table">
            <a:tbl>
              <a:tblPr/>
              <a:tblGrid>
                <a:gridCol w="147793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656309">
                  <a:extLst>
                    <a:ext uri="{9D8B030D-6E8A-4147-A177-3AD203B41FA5}">
                      <a16:colId xmlns:a16="http://schemas.microsoft.com/office/drawing/2014/main" xmlns="" val="20005"/>
                    </a:ext>
                  </a:extLst>
                </a:gridCol>
              </a:tblGrid>
              <a:tr h="137166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Performance Indicator(Learnerships, Skills Programmes, bursaries and internships)</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Annual Target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 </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Six Monthly</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 Target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Six Monthly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Projected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Projected 2018/19</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71976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Employed learners entered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5 540</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2 000</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3 174</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(159%)</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651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Employed certificated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2 735</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875</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1 481</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(169%)</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767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Unemployed entered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4 967</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1 375</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3 363</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(245%)</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7529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Unemployed certificated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2 424</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825</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2 811</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(341%)</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7657D388-F9CE-47CC-BC50-7713245BFAED}" type="slidenum">
              <a:rPr lang="en-ZA" smtClean="0"/>
              <a:pPr>
                <a:defRPr/>
              </a:pPr>
              <a:t>34</a:t>
            </a:fld>
            <a:endParaRPr lang="en-ZA"/>
          </a:p>
        </p:txBody>
      </p:sp>
      <p:grpSp>
        <p:nvGrpSpPr>
          <p:cNvPr id="2101" name="Group 9"/>
          <p:cNvGrpSpPr>
            <a:grpSpLocks/>
          </p:cNvGrpSpPr>
          <p:nvPr/>
        </p:nvGrpSpPr>
        <p:grpSpPr bwMode="auto">
          <a:xfrm>
            <a:off x="7862888" y="2932113"/>
            <a:ext cx="312737" cy="320675"/>
            <a:chOff x="0" y="0"/>
            <a:chExt cx="1525" cy="1519"/>
          </a:xfrm>
        </p:grpSpPr>
        <p:sp>
          <p:nvSpPr>
            <p:cNvPr id="2123" name="Oval 10"/>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24" name="Oval 11"/>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2125" name="Oval 13"/>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2126" name="Group 14"/>
            <p:cNvGrpSpPr>
              <a:grpSpLocks/>
            </p:cNvGrpSpPr>
            <p:nvPr/>
          </p:nvGrpSpPr>
          <p:grpSpPr bwMode="auto">
            <a:xfrm>
              <a:off x="273" y="729"/>
              <a:ext cx="980" cy="480"/>
              <a:chOff x="273" y="729"/>
              <a:chExt cx="980" cy="480"/>
            </a:xfrm>
          </p:grpSpPr>
          <p:sp>
            <p:nvSpPr>
              <p:cNvPr id="2127" name="Oval 15"/>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28" name="Rectangle 16"/>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2102" name="Group 17"/>
          <p:cNvGrpSpPr>
            <a:grpSpLocks/>
          </p:cNvGrpSpPr>
          <p:nvPr/>
        </p:nvGrpSpPr>
        <p:grpSpPr bwMode="auto">
          <a:xfrm>
            <a:off x="7834313" y="5373688"/>
            <a:ext cx="312737" cy="320675"/>
            <a:chOff x="0" y="0"/>
            <a:chExt cx="1525" cy="1519"/>
          </a:xfrm>
        </p:grpSpPr>
        <p:sp>
          <p:nvSpPr>
            <p:cNvPr id="2117" name="Oval 18"/>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18" name="Oval 19"/>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2119" name="Oval 20"/>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2120" name="Group 21"/>
            <p:cNvGrpSpPr>
              <a:grpSpLocks/>
            </p:cNvGrpSpPr>
            <p:nvPr/>
          </p:nvGrpSpPr>
          <p:grpSpPr bwMode="auto">
            <a:xfrm>
              <a:off x="273" y="729"/>
              <a:ext cx="980" cy="480"/>
              <a:chOff x="273" y="729"/>
              <a:chExt cx="980" cy="480"/>
            </a:xfrm>
          </p:grpSpPr>
          <p:sp>
            <p:nvSpPr>
              <p:cNvPr id="2121" name="Oval 22"/>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22" name="Rectangle 23"/>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2103" name="Group 24"/>
          <p:cNvGrpSpPr>
            <a:grpSpLocks/>
          </p:cNvGrpSpPr>
          <p:nvPr/>
        </p:nvGrpSpPr>
        <p:grpSpPr bwMode="auto">
          <a:xfrm>
            <a:off x="7845425" y="4508500"/>
            <a:ext cx="312738" cy="322263"/>
            <a:chOff x="0" y="0"/>
            <a:chExt cx="1525" cy="1519"/>
          </a:xfrm>
        </p:grpSpPr>
        <p:sp>
          <p:nvSpPr>
            <p:cNvPr id="2111" name="Oval 25"/>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12" name="Oval 26"/>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2113" name="Oval 27"/>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2114" name="Group 28"/>
            <p:cNvGrpSpPr>
              <a:grpSpLocks/>
            </p:cNvGrpSpPr>
            <p:nvPr/>
          </p:nvGrpSpPr>
          <p:grpSpPr bwMode="auto">
            <a:xfrm>
              <a:off x="273" y="729"/>
              <a:ext cx="980" cy="480"/>
              <a:chOff x="273" y="729"/>
              <a:chExt cx="980" cy="480"/>
            </a:xfrm>
          </p:grpSpPr>
          <p:sp>
            <p:nvSpPr>
              <p:cNvPr id="2115" name="Oval 29"/>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16" name="Rectangle 30"/>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2104" name="Group 31"/>
          <p:cNvGrpSpPr>
            <a:grpSpLocks/>
          </p:cNvGrpSpPr>
          <p:nvPr/>
        </p:nvGrpSpPr>
        <p:grpSpPr bwMode="auto">
          <a:xfrm>
            <a:off x="7847013" y="3668713"/>
            <a:ext cx="314325" cy="320675"/>
            <a:chOff x="0" y="0"/>
            <a:chExt cx="1525" cy="1519"/>
          </a:xfrm>
        </p:grpSpPr>
        <p:sp>
          <p:nvSpPr>
            <p:cNvPr id="2105" name="Oval 32"/>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06" name="Oval 33"/>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2107" name="Oval 34"/>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2108" name="Group 35"/>
            <p:cNvGrpSpPr>
              <a:grpSpLocks/>
            </p:cNvGrpSpPr>
            <p:nvPr/>
          </p:nvGrpSpPr>
          <p:grpSpPr bwMode="auto">
            <a:xfrm>
              <a:off x="273" y="729"/>
              <a:ext cx="980" cy="480"/>
              <a:chOff x="273" y="729"/>
              <a:chExt cx="980" cy="480"/>
            </a:xfrm>
          </p:grpSpPr>
          <p:sp>
            <p:nvSpPr>
              <p:cNvPr id="2109" name="Oval 36"/>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2110" name="Rectangle 37"/>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85983" y="5369719"/>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85983" y="4509071"/>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199" y="3695250"/>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2934617"/>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806729074"/>
      </p:ext>
    </p:extLst>
  </p:cSld>
  <p:clrMapOvr>
    <a:masterClrMapping/>
  </p:clrMapOvr>
  <p:transition advTm="2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FFCC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55650" y="1268413"/>
            <a:ext cx="784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endParaRPr lang="en-ZA" altLang="en-US" sz="2400">
              <a:latin typeface="Times New Roman" pitchFamily="18" charset="0"/>
            </a:endParaRPr>
          </a:p>
        </p:txBody>
      </p:sp>
      <p:sp>
        <p:nvSpPr>
          <p:cNvPr id="65539" name="Rectangle 3"/>
          <p:cNvSpPr>
            <a:spLocks noChangeArrowheads="1"/>
          </p:cNvSpPr>
          <p:nvPr/>
        </p:nvSpPr>
        <p:spPr bwMode="auto">
          <a:xfrm>
            <a:off x="755650" y="2349500"/>
            <a:ext cx="7467600"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US" altLang="en-US" sz="2400" b="1">
              <a:solidFill>
                <a:srgbClr val="990099"/>
              </a:solidFill>
              <a:latin typeface="Arial Rounded MT Bold" pitchFamily="34" charset="0"/>
            </a:endParaRPr>
          </a:p>
          <a:p>
            <a:pPr algn="ctr"/>
            <a:endParaRPr lang="en-US" altLang="en-US" sz="2400" b="1">
              <a:solidFill>
                <a:srgbClr val="990099"/>
              </a:solidFill>
              <a:latin typeface="Arial Rounded MT Bold" pitchFamily="34" charset="0"/>
            </a:endParaRPr>
          </a:p>
          <a:p>
            <a:pPr algn="ctr"/>
            <a:endParaRPr lang="en-US" altLang="en-US" sz="2400" b="1">
              <a:solidFill>
                <a:srgbClr val="990099"/>
              </a:solidFill>
              <a:latin typeface="Arial Rounded MT Bold" pitchFamily="34" charset="0"/>
            </a:endParaRPr>
          </a:p>
          <a:p>
            <a:pPr algn="ctr"/>
            <a:endParaRPr lang="en-US" altLang="en-US" sz="4000" b="1">
              <a:solidFill>
                <a:schemeClr val="accent2"/>
              </a:solidFill>
              <a:latin typeface="Arial Rounded MT Bold" pitchFamily="34" charset="0"/>
            </a:endParaRPr>
          </a:p>
        </p:txBody>
      </p:sp>
      <p:sp>
        <p:nvSpPr>
          <p:cNvPr id="3076" name="Rectangle 4"/>
          <p:cNvSpPr>
            <a:spLocks noChangeArrowheads="1"/>
          </p:cNvSpPr>
          <p:nvPr/>
        </p:nvSpPr>
        <p:spPr bwMode="auto">
          <a:xfrm>
            <a:off x="0" y="0"/>
            <a:ext cx="9144000" cy="6858000"/>
          </a:xfrm>
          <a:prstGeom prst="rect">
            <a:avLst/>
          </a:prstGeom>
          <a:noFill/>
          <a:ln w="889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ZA" altLang="en-US"/>
          </a:p>
        </p:txBody>
      </p:sp>
      <p:pic>
        <p:nvPicPr>
          <p:cNvPr id="307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 y="493713"/>
            <a:ext cx="1981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GB" altLang="en-US" sz="1400" b="1" i="1">
                <a:solidFill>
                  <a:srgbClr val="FFC000"/>
                </a:solidFill>
                <a:latin typeface="Arial" charset="0"/>
              </a:rPr>
              <a:t>CHIETA, The Catalyst for Enhanced Skills, Economic Growth and Employability</a:t>
            </a:r>
          </a:p>
        </p:txBody>
      </p:sp>
      <p:sp>
        <p:nvSpPr>
          <p:cNvPr id="3079" name="Title 2"/>
          <p:cNvSpPr>
            <a:spLocks noGrp="1"/>
          </p:cNvSpPr>
          <p:nvPr>
            <p:ph type="title"/>
          </p:nvPr>
        </p:nvSpPr>
        <p:spPr>
          <a:xfrm>
            <a:off x="539750" y="749300"/>
            <a:ext cx="8064500" cy="663575"/>
          </a:xfrm>
        </p:spPr>
        <p:txBody>
          <a:bodyPr/>
          <a:lstStyle/>
          <a:p>
            <a:pPr eaLnBrk="1" hangingPunct="1"/>
            <a:r>
              <a:rPr lang="en-US" altLang="en-US" sz="2400" b="1" smtClean="0">
                <a:solidFill>
                  <a:srgbClr val="5A2781"/>
                </a:solidFill>
                <a:cs typeface="Arial" charset="0"/>
              </a:rPr>
              <a:t>CHIETA Performance Information 2017/18</a:t>
            </a:r>
            <a:endParaRPr lang="en-ZA" altLang="en-US" sz="2400" b="1" smtClean="0">
              <a:solidFill>
                <a:srgbClr val="5A2781"/>
              </a:solidFill>
              <a:cs typeface="Arial" charset="0"/>
            </a:endParaRPr>
          </a:p>
        </p:txBody>
      </p:sp>
      <p:graphicFrame>
        <p:nvGraphicFramePr>
          <p:cNvPr id="13" name="Content Placeholder 6"/>
          <p:cNvGraphicFramePr>
            <a:graphicFrameLocks noGrp="1"/>
          </p:cNvGraphicFramePr>
          <p:nvPr>
            <p:ph idx="1"/>
          </p:nvPr>
        </p:nvGraphicFramePr>
        <p:xfrm>
          <a:off x="285750" y="1376363"/>
          <a:ext cx="8678863" cy="4760912"/>
        </p:xfrm>
        <a:graphic>
          <a:graphicData uri="http://schemas.openxmlformats.org/drawingml/2006/table">
            <a:tbl>
              <a:tblPr/>
              <a:tblGrid>
                <a:gridCol w="1477938">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440160">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656309">
                  <a:extLst>
                    <a:ext uri="{9D8B030D-6E8A-4147-A177-3AD203B41FA5}">
                      <a16:colId xmlns:a16="http://schemas.microsoft.com/office/drawing/2014/main" xmlns="" val="20005"/>
                    </a:ext>
                  </a:extLst>
                </a:gridCol>
              </a:tblGrid>
              <a:tr h="1371664">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Performance Indicator(Learnerships, Skills Programmes, bursaries and internships)</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Annual Target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 </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Six Monthly</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 Target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Six Monthly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Projected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Projected 2018/19</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71976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Artisans Entered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1 830</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830</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951</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(115%)</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6518">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Artisans Certified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479</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178</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356</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(200%)</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767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TVET College Partnerships</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18</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75296">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TVET Workplace Experience Entered</a:t>
                      </a:r>
                    </a:p>
                  </a:txBody>
                  <a:tcPr marL="91441" marR="91441"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800</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434</a:t>
                      </a: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41" marR="91441"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F9EDCC46-7F8C-4CC4-A378-2848BCB8BD60}" type="slidenum">
              <a:rPr lang="en-ZA" smtClean="0"/>
              <a:pPr>
                <a:defRPr/>
              </a:pPr>
              <a:t>35</a:t>
            </a:fld>
            <a:endParaRPr lang="en-ZA"/>
          </a:p>
        </p:txBody>
      </p:sp>
      <p:grpSp>
        <p:nvGrpSpPr>
          <p:cNvPr id="3125" name="Group 9"/>
          <p:cNvGrpSpPr>
            <a:grpSpLocks/>
          </p:cNvGrpSpPr>
          <p:nvPr/>
        </p:nvGrpSpPr>
        <p:grpSpPr bwMode="auto">
          <a:xfrm>
            <a:off x="7908925" y="5417030"/>
            <a:ext cx="314325" cy="322262"/>
            <a:chOff x="0" y="0"/>
            <a:chExt cx="1525" cy="1519"/>
          </a:xfrm>
        </p:grpSpPr>
        <p:sp>
          <p:nvSpPr>
            <p:cNvPr id="3147" name="Oval 10"/>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48" name="Oval 11"/>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3149" name="Oval 13"/>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3150" name="Group 14"/>
            <p:cNvGrpSpPr>
              <a:grpSpLocks/>
            </p:cNvGrpSpPr>
            <p:nvPr/>
          </p:nvGrpSpPr>
          <p:grpSpPr bwMode="auto">
            <a:xfrm>
              <a:off x="273" y="729"/>
              <a:ext cx="980" cy="480"/>
              <a:chOff x="273" y="729"/>
              <a:chExt cx="980" cy="480"/>
            </a:xfrm>
          </p:grpSpPr>
          <p:sp>
            <p:nvSpPr>
              <p:cNvPr id="3151" name="Oval 15"/>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52" name="Rectangle 16"/>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3126" name="Group 17"/>
          <p:cNvGrpSpPr>
            <a:grpSpLocks/>
          </p:cNvGrpSpPr>
          <p:nvPr/>
        </p:nvGrpSpPr>
        <p:grpSpPr bwMode="auto">
          <a:xfrm>
            <a:off x="7923213" y="4437063"/>
            <a:ext cx="314325" cy="320675"/>
            <a:chOff x="0" y="0"/>
            <a:chExt cx="1525" cy="1519"/>
          </a:xfrm>
        </p:grpSpPr>
        <p:sp>
          <p:nvSpPr>
            <p:cNvPr id="3141" name="Oval 18"/>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42" name="Oval 19"/>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3143" name="Oval 20"/>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3144" name="Group 21"/>
            <p:cNvGrpSpPr>
              <a:grpSpLocks/>
            </p:cNvGrpSpPr>
            <p:nvPr/>
          </p:nvGrpSpPr>
          <p:grpSpPr bwMode="auto">
            <a:xfrm>
              <a:off x="273" y="729"/>
              <a:ext cx="980" cy="480"/>
              <a:chOff x="273" y="729"/>
              <a:chExt cx="980" cy="480"/>
            </a:xfrm>
          </p:grpSpPr>
          <p:sp>
            <p:nvSpPr>
              <p:cNvPr id="3145" name="Oval 22"/>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46" name="Rectangle 23"/>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3127" name="Group 24"/>
          <p:cNvGrpSpPr>
            <a:grpSpLocks/>
          </p:cNvGrpSpPr>
          <p:nvPr/>
        </p:nvGrpSpPr>
        <p:grpSpPr bwMode="auto">
          <a:xfrm>
            <a:off x="7908925" y="3657600"/>
            <a:ext cx="314325" cy="322263"/>
            <a:chOff x="0" y="0"/>
            <a:chExt cx="1525" cy="1519"/>
          </a:xfrm>
        </p:grpSpPr>
        <p:sp>
          <p:nvSpPr>
            <p:cNvPr id="3135" name="Oval 25"/>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36" name="Oval 26"/>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3137" name="Oval 27"/>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3138" name="Group 28"/>
            <p:cNvGrpSpPr>
              <a:grpSpLocks/>
            </p:cNvGrpSpPr>
            <p:nvPr/>
          </p:nvGrpSpPr>
          <p:grpSpPr bwMode="auto">
            <a:xfrm>
              <a:off x="273" y="729"/>
              <a:ext cx="980" cy="480"/>
              <a:chOff x="273" y="729"/>
              <a:chExt cx="980" cy="480"/>
            </a:xfrm>
          </p:grpSpPr>
          <p:sp>
            <p:nvSpPr>
              <p:cNvPr id="3139" name="Oval 29"/>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40" name="Rectangle 30"/>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3128" name="Group 31"/>
          <p:cNvGrpSpPr>
            <a:grpSpLocks/>
          </p:cNvGrpSpPr>
          <p:nvPr/>
        </p:nvGrpSpPr>
        <p:grpSpPr bwMode="auto">
          <a:xfrm>
            <a:off x="7908925" y="2927350"/>
            <a:ext cx="314325" cy="320675"/>
            <a:chOff x="0" y="0"/>
            <a:chExt cx="1525" cy="1519"/>
          </a:xfrm>
        </p:grpSpPr>
        <p:sp>
          <p:nvSpPr>
            <p:cNvPr id="3129" name="Oval 32"/>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30" name="Oval 33"/>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3131" name="Oval 34"/>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3132" name="Group 35"/>
            <p:cNvGrpSpPr>
              <a:grpSpLocks/>
            </p:cNvGrpSpPr>
            <p:nvPr/>
          </p:nvGrpSpPr>
          <p:grpSpPr bwMode="auto">
            <a:xfrm>
              <a:off x="273" y="729"/>
              <a:ext cx="980" cy="480"/>
              <a:chOff x="273" y="729"/>
              <a:chExt cx="980" cy="480"/>
            </a:xfrm>
          </p:grpSpPr>
          <p:sp>
            <p:nvSpPr>
              <p:cNvPr id="3133" name="Oval 36"/>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3134" name="Rectangle 37"/>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93513" y="5351481"/>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2353" y="4426656"/>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2353" y="3651251"/>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2893720"/>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230179841"/>
      </p:ext>
    </p:extLst>
  </p:cSld>
  <p:clrMapOvr>
    <a:masterClrMapping/>
  </p:clrMapOvr>
  <p:transition advTm="2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FFCC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55650" y="1268413"/>
            <a:ext cx="784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endParaRPr lang="en-ZA" altLang="en-US" sz="2400">
              <a:latin typeface="Times New Roman" pitchFamily="18" charset="0"/>
            </a:endParaRPr>
          </a:p>
        </p:txBody>
      </p:sp>
      <p:sp>
        <p:nvSpPr>
          <p:cNvPr id="65539" name="Rectangle 3"/>
          <p:cNvSpPr>
            <a:spLocks noChangeArrowheads="1"/>
          </p:cNvSpPr>
          <p:nvPr/>
        </p:nvSpPr>
        <p:spPr bwMode="auto">
          <a:xfrm>
            <a:off x="755650" y="2349500"/>
            <a:ext cx="7467600"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US" altLang="en-US" sz="2400" b="1">
              <a:solidFill>
                <a:srgbClr val="990099"/>
              </a:solidFill>
              <a:latin typeface="Arial Rounded MT Bold" pitchFamily="34" charset="0"/>
            </a:endParaRPr>
          </a:p>
          <a:p>
            <a:pPr algn="ctr"/>
            <a:endParaRPr lang="en-US" altLang="en-US" sz="2400" b="1">
              <a:solidFill>
                <a:srgbClr val="990099"/>
              </a:solidFill>
              <a:latin typeface="Arial Rounded MT Bold" pitchFamily="34" charset="0"/>
            </a:endParaRPr>
          </a:p>
          <a:p>
            <a:pPr algn="ctr"/>
            <a:endParaRPr lang="en-US" altLang="en-US" sz="2400" b="1">
              <a:solidFill>
                <a:srgbClr val="990099"/>
              </a:solidFill>
              <a:latin typeface="Arial Rounded MT Bold" pitchFamily="34" charset="0"/>
            </a:endParaRPr>
          </a:p>
          <a:p>
            <a:pPr algn="ctr"/>
            <a:endParaRPr lang="en-US" altLang="en-US" sz="4000" b="1">
              <a:solidFill>
                <a:schemeClr val="accent2"/>
              </a:solidFill>
              <a:latin typeface="Arial Rounded MT Bold" pitchFamily="34" charset="0"/>
            </a:endParaRPr>
          </a:p>
        </p:txBody>
      </p:sp>
      <p:sp>
        <p:nvSpPr>
          <p:cNvPr id="4100" name="Rectangle 4"/>
          <p:cNvSpPr>
            <a:spLocks noChangeArrowheads="1"/>
          </p:cNvSpPr>
          <p:nvPr/>
        </p:nvSpPr>
        <p:spPr bwMode="auto">
          <a:xfrm>
            <a:off x="0" y="0"/>
            <a:ext cx="9144000" cy="6858000"/>
          </a:xfrm>
          <a:prstGeom prst="rect">
            <a:avLst/>
          </a:prstGeom>
          <a:noFill/>
          <a:ln w="889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ZA" altLang="en-US"/>
          </a:p>
        </p:txBody>
      </p:sp>
      <p:pic>
        <p:nvPicPr>
          <p:cNvPr id="4101"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 y="493713"/>
            <a:ext cx="1981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GB" altLang="en-US" sz="1400" b="1" i="1">
                <a:solidFill>
                  <a:srgbClr val="FFC000"/>
                </a:solidFill>
                <a:latin typeface="Arial" charset="0"/>
              </a:rPr>
              <a:t>CHIETA, The Catalyst for Enhanced Skills, Economic Growth and Employability</a:t>
            </a:r>
          </a:p>
        </p:txBody>
      </p:sp>
      <p:sp>
        <p:nvSpPr>
          <p:cNvPr id="4103" name="Title 2"/>
          <p:cNvSpPr>
            <a:spLocks noGrp="1"/>
          </p:cNvSpPr>
          <p:nvPr>
            <p:ph type="title"/>
          </p:nvPr>
        </p:nvSpPr>
        <p:spPr>
          <a:xfrm>
            <a:off x="539750" y="749300"/>
            <a:ext cx="8064500" cy="663575"/>
          </a:xfrm>
        </p:spPr>
        <p:txBody>
          <a:bodyPr/>
          <a:lstStyle/>
          <a:p>
            <a:pPr eaLnBrk="1" hangingPunct="1"/>
            <a:r>
              <a:rPr lang="en-US" altLang="en-US" sz="2400" b="1" smtClean="0">
                <a:solidFill>
                  <a:srgbClr val="5A2781"/>
                </a:solidFill>
                <a:cs typeface="Arial" charset="0"/>
              </a:rPr>
              <a:t>CHIETA Performance Information 2017/18</a:t>
            </a:r>
            <a:endParaRPr lang="en-ZA" altLang="en-US" sz="2400" b="1" smtClean="0">
              <a:solidFill>
                <a:srgbClr val="5A2781"/>
              </a:solidFill>
              <a:cs typeface="Arial" charset="0"/>
            </a:endParaRPr>
          </a:p>
        </p:txBody>
      </p:sp>
      <p:graphicFrame>
        <p:nvGraphicFramePr>
          <p:cNvPr id="13" name="Content Placeholder 6"/>
          <p:cNvGraphicFramePr>
            <a:graphicFrameLocks noGrp="1"/>
          </p:cNvGraphicFramePr>
          <p:nvPr>
            <p:ph idx="1"/>
            <p:extLst>
              <p:ext uri="{D42A27DB-BD31-4B8C-83A1-F6EECF244321}">
                <p14:modId xmlns:p14="http://schemas.microsoft.com/office/powerpoint/2010/main" xmlns="" val="2889645983"/>
              </p:ext>
            </p:extLst>
          </p:nvPr>
        </p:nvGraphicFramePr>
        <p:xfrm>
          <a:off x="107950" y="1376363"/>
          <a:ext cx="8856662" cy="2532090"/>
        </p:xfrm>
        <a:graphic>
          <a:graphicData uri="http://schemas.openxmlformats.org/drawingml/2006/table">
            <a:tbl>
              <a:tblPr/>
              <a:tblGrid>
                <a:gridCol w="2736166">
                  <a:extLst>
                    <a:ext uri="{9D8B030D-6E8A-4147-A177-3AD203B41FA5}">
                      <a16:colId xmlns:a16="http://schemas.microsoft.com/office/drawing/2014/main" xmlns="" val="20000"/>
                    </a:ext>
                  </a:extLst>
                </a:gridCol>
                <a:gridCol w="1008061">
                  <a:extLst>
                    <a:ext uri="{9D8B030D-6E8A-4147-A177-3AD203B41FA5}">
                      <a16:colId xmlns:a16="http://schemas.microsoft.com/office/drawing/2014/main" xmlns="" val="20001"/>
                    </a:ext>
                  </a:extLst>
                </a:gridCol>
                <a:gridCol w="1217699">
                  <a:extLst>
                    <a:ext uri="{9D8B030D-6E8A-4147-A177-3AD203B41FA5}">
                      <a16:colId xmlns:a16="http://schemas.microsoft.com/office/drawing/2014/main" xmlns="" val="20002"/>
                    </a:ext>
                  </a:extLst>
                </a:gridCol>
                <a:gridCol w="1374332">
                  <a:extLst>
                    <a:ext uri="{9D8B030D-6E8A-4147-A177-3AD203B41FA5}">
                      <a16:colId xmlns:a16="http://schemas.microsoft.com/office/drawing/2014/main" xmlns="" val="20003"/>
                    </a:ext>
                  </a:extLst>
                </a:gridCol>
                <a:gridCol w="1271062">
                  <a:extLst>
                    <a:ext uri="{9D8B030D-6E8A-4147-A177-3AD203B41FA5}">
                      <a16:colId xmlns:a16="http://schemas.microsoft.com/office/drawing/2014/main" xmlns="" val="20004"/>
                    </a:ext>
                  </a:extLst>
                </a:gridCol>
                <a:gridCol w="1249342">
                  <a:extLst>
                    <a:ext uri="{9D8B030D-6E8A-4147-A177-3AD203B41FA5}">
                      <a16:colId xmlns:a16="http://schemas.microsoft.com/office/drawing/2014/main" xmlns="" val="20005"/>
                    </a:ext>
                  </a:extLst>
                </a:gridCol>
              </a:tblGrid>
              <a:tr h="1044301">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Performance Indicator(Learnerships, Skills Programmes, bursaries and internships)</a:t>
                      </a:r>
                    </a:p>
                  </a:txBody>
                  <a:tcPr marL="91436" marR="91436"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Annual Target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 </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Six Monthly</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 Target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Six Monthly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Projected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2017/18 </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Projected 2018/19</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rPr>
                        <a:t>Achievement</a:t>
                      </a:r>
                    </a:p>
                  </a:txBody>
                  <a:tcPr marL="91436" marR="91436"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xmlns="" val="10000"/>
                  </a:ext>
                </a:extLst>
              </a:tr>
              <a:tr h="731452">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Support to Co operatives,NGOs,Worker Initiated Training &amp; Small Businesses</a:t>
                      </a:r>
                    </a:p>
                  </a:txBody>
                  <a:tcPr marL="91436" marR="91436"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180</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3</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36" marR="91436"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6309">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Support to Large,Meduim &amp; Small Companies</a:t>
                      </a:r>
                    </a:p>
                  </a:txBody>
                  <a:tcPr marL="91436" marR="91436"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564</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Calibri" pitchFamily="34" charset="0"/>
                        </a:rPr>
                        <a:t>-</a:t>
                      </a: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36" marR="91436"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Calibri" pitchFamily="34" charset="0"/>
                      </a:endParaRPr>
                    </a:p>
                  </a:txBody>
                  <a:tcPr marL="91436" marR="91436"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0CD484E9-3F21-42D2-93FA-888FDB145F95}" type="slidenum">
              <a:rPr lang="en-ZA" smtClean="0"/>
              <a:pPr>
                <a:defRPr/>
              </a:pPr>
              <a:t>36</a:t>
            </a:fld>
            <a:endParaRPr lang="en-ZA"/>
          </a:p>
        </p:txBody>
      </p:sp>
      <p:grpSp>
        <p:nvGrpSpPr>
          <p:cNvPr id="4135" name="Group 9"/>
          <p:cNvGrpSpPr>
            <a:grpSpLocks/>
          </p:cNvGrpSpPr>
          <p:nvPr/>
        </p:nvGrpSpPr>
        <p:grpSpPr bwMode="auto">
          <a:xfrm>
            <a:off x="8066189" y="3349174"/>
            <a:ext cx="314325" cy="320675"/>
            <a:chOff x="0" y="0"/>
            <a:chExt cx="1525" cy="1519"/>
          </a:xfrm>
        </p:grpSpPr>
        <p:sp>
          <p:nvSpPr>
            <p:cNvPr id="4143" name="Oval 10"/>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4144" name="Oval 11"/>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4145" name="Oval 13"/>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4146" name="Group 14"/>
            <p:cNvGrpSpPr>
              <a:grpSpLocks/>
            </p:cNvGrpSpPr>
            <p:nvPr/>
          </p:nvGrpSpPr>
          <p:grpSpPr bwMode="auto">
            <a:xfrm>
              <a:off x="273" y="729"/>
              <a:ext cx="980" cy="480"/>
              <a:chOff x="273" y="729"/>
              <a:chExt cx="980" cy="480"/>
            </a:xfrm>
          </p:grpSpPr>
          <p:sp>
            <p:nvSpPr>
              <p:cNvPr id="4147" name="Oval 15"/>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4148" name="Rectangle 16"/>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grpSp>
        <p:nvGrpSpPr>
          <p:cNvPr id="4136" name="Group 17"/>
          <p:cNvGrpSpPr>
            <a:grpSpLocks/>
          </p:cNvGrpSpPr>
          <p:nvPr/>
        </p:nvGrpSpPr>
        <p:grpSpPr bwMode="auto">
          <a:xfrm>
            <a:off x="8077981" y="2624607"/>
            <a:ext cx="314325" cy="320675"/>
            <a:chOff x="0" y="0"/>
            <a:chExt cx="1525" cy="1519"/>
          </a:xfrm>
        </p:grpSpPr>
        <p:sp>
          <p:nvSpPr>
            <p:cNvPr id="4137" name="Oval 18"/>
            <p:cNvSpPr>
              <a:spLocks noChangeArrowheads="1"/>
            </p:cNvSpPr>
            <p:nvPr/>
          </p:nvSpPr>
          <p:spPr bwMode="auto">
            <a:xfrm>
              <a:off x="0" y="0"/>
              <a:ext cx="1525" cy="1519"/>
            </a:xfrm>
            <a:prstGeom prst="ellipse">
              <a:avLst/>
            </a:prstGeom>
            <a:solidFill>
              <a:srgbClr val="00CC00"/>
            </a:solidFill>
            <a:ln w="9525">
              <a:solidFill>
                <a:srgbClr val="000000"/>
              </a:solidFill>
              <a:round/>
              <a:headEnd/>
              <a:tailEnd/>
            </a:ln>
          </p:spPr>
          <p:txBody>
            <a:bodyPr/>
            <a:lstStyle/>
            <a:p>
              <a:endParaRPr lang="en-ZA" altLang="en-US" sz="1100"/>
            </a:p>
          </p:txBody>
        </p:sp>
        <p:sp>
          <p:nvSpPr>
            <p:cNvPr id="4138" name="Oval 19"/>
            <p:cNvSpPr>
              <a:spLocks noChangeArrowheads="1"/>
            </p:cNvSpPr>
            <p:nvPr/>
          </p:nvSpPr>
          <p:spPr bwMode="auto">
            <a:xfrm>
              <a:off x="443"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sp>
          <p:nvSpPr>
            <p:cNvPr id="4139" name="Oval 20"/>
            <p:cNvSpPr>
              <a:spLocks noChangeArrowheads="1"/>
            </p:cNvSpPr>
            <p:nvPr/>
          </p:nvSpPr>
          <p:spPr bwMode="auto">
            <a:xfrm>
              <a:off x="934" y="478"/>
              <a:ext cx="144" cy="141"/>
            </a:xfrm>
            <a:prstGeom prst="ellipse">
              <a:avLst/>
            </a:prstGeom>
            <a:solidFill>
              <a:srgbClr val="008000"/>
            </a:solidFill>
            <a:ln w="9525">
              <a:solidFill>
                <a:srgbClr val="000000"/>
              </a:solidFill>
              <a:round/>
              <a:headEnd/>
              <a:tailEnd/>
            </a:ln>
          </p:spPr>
          <p:txBody>
            <a:bodyPr/>
            <a:lstStyle/>
            <a:p>
              <a:endParaRPr lang="en-ZA" altLang="en-US" sz="1100"/>
            </a:p>
          </p:txBody>
        </p:sp>
        <p:grpSp>
          <p:nvGrpSpPr>
            <p:cNvPr id="4140" name="Group 21"/>
            <p:cNvGrpSpPr>
              <a:grpSpLocks/>
            </p:cNvGrpSpPr>
            <p:nvPr/>
          </p:nvGrpSpPr>
          <p:grpSpPr bwMode="auto">
            <a:xfrm>
              <a:off x="273" y="729"/>
              <a:ext cx="980" cy="480"/>
              <a:chOff x="273" y="729"/>
              <a:chExt cx="980" cy="480"/>
            </a:xfrm>
          </p:grpSpPr>
          <p:sp>
            <p:nvSpPr>
              <p:cNvPr id="4141" name="Oval 22"/>
              <p:cNvSpPr>
                <a:spLocks noChangeArrowheads="1"/>
              </p:cNvSpPr>
              <p:nvPr/>
            </p:nvSpPr>
            <p:spPr bwMode="auto">
              <a:xfrm>
                <a:off x="333" y="819"/>
                <a:ext cx="830" cy="390"/>
              </a:xfrm>
              <a:prstGeom prst="ellipse">
                <a:avLst/>
              </a:prstGeom>
              <a:solidFill>
                <a:srgbClr val="00CC00"/>
              </a:solidFill>
              <a:ln w="9525">
                <a:solidFill>
                  <a:srgbClr val="000000"/>
                </a:solidFill>
                <a:round/>
                <a:headEnd/>
                <a:tailEnd/>
              </a:ln>
            </p:spPr>
            <p:txBody>
              <a:bodyPr/>
              <a:lstStyle/>
              <a:p>
                <a:endParaRPr lang="en-ZA" altLang="en-US" sz="1100"/>
              </a:p>
            </p:txBody>
          </p:sp>
          <p:sp>
            <p:nvSpPr>
              <p:cNvPr id="4142" name="Rectangle 23"/>
              <p:cNvSpPr>
                <a:spLocks noChangeArrowheads="1"/>
              </p:cNvSpPr>
              <p:nvPr/>
            </p:nvSpPr>
            <p:spPr bwMode="auto">
              <a:xfrm>
                <a:off x="273" y="729"/>
                <a:ext cx="980" cy="350"/>
              </a:xfrm>
              <a:prstGeom prst="rect">
                <a:avLst/>
              </a:prstGeom>
              <a:solidFill>
                <a:srgbClr val="00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z="1100"/>
              </a:p>
            </p:txBody>
          </p:sp>
        </p:gr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264" y="2615159"/>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8263" y="3348584"/>
            <a:ext cx="328613" cy="32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098831531"/>
      </p:ext>
    </p:extLst>
  </p:cSld>
  <p:clrMapOvr>
    <a:masterClrMapping/>
  </p:clrMapOvr>
  <p:transition advTm="2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FFCC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908720"/>
            <a:ext cx="8229600" cy="710952"/>
          </a:xfrm>
        </p:spPr>
        <p:txBody>
          <a:bodyPr/>
          <a:lstStyle/>
          <a:p>
            <a:pPr marL="342900" lvl="1" indent="-342900"/>
            <a:r>
              <a:rPr lang="en-ZA" altLang="en-US" sz="1600" b="1" dirty="0" smtClean="0">
                <a:solidFill>
                  <a:schemeClr val="accent1">
                    <a:lumMod val="75000"/>
                  </a:schemeClr>
                </a:solidFill>
                <a:latin typeface="+mn-lt"/>
              </a:rPr>
              <a:t>HIGHLIGHTS OF THE CHIETA STRATEGY  AND APP 2017\18</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611560" y="1196752"/>
            <a:ext cx="8229600" cy="3993303"/>
          </a:xfrm>
        </p:spPr>
        <p:txBody>
          <a:bodyPr/>
          <a:lstStyle/>
          <a:p>
            <a:pPr>
              <a:spcBef>
                <a:spcPct val="50000"/>
              </a:spcBef>
              <a:buSzPct val="120000"/>
            </a:pPr>
            <a:r>
              <a:rPr lang="en-ZA" altLang="en-US" sz="1600" dirty="0" smtClean="0">
                <a:latin typeface="+mn-lt"/>
                <a:cs typeface="Arial" panose="020B0604020202020204" pitchFamily="34" charset="0"/>
              </a:rPr>
              <a:t>Integration with CHIETA Sector Skills Plan and Government policy frameworks- refer to supplementary pack which illustrate levels of integration</a:t>
            </a:r>
          </a:p>
          <a:p>
            <a:pPr>
              <a:spcBef>
                <a:spcPct val="50000"/>
              </a:spcBef>
              <a:buSzPct val="120000"/>
            </a:pPr>
            <a:r>
              <a:rPr lang="en-ZA" altLang="en-US" sz="1600" dirty="0" smtClean="0">
                <a:latin typeface="+mn-lt"/>
                <a:cs typeface="Arial" panose="020B0604020202020204" pitchFamily="34" charset="0"/>
              </a:rPr>
              <a:t>Funding alignment to identified prioirty areas</a:t>
            </a:r>
          </a:p>
          <a:p>
            <a:pPr>
              <a:spcBef>
                <a:spcPct val="50000"/>
              </a:spcBef>
              <a:buSzPct val="120000"/>
            </a:pPr>
            <a:r>
              <a:rPr lang="en-ZA" altLang="en-US" sz="1600" dirty="0" smtClean="0">
                <a:latin typeface="+mn-lt"/>
                <a:cs typeface="Arial" panose="020B0604020202020204" pitchFamily="34" charset="0"/>
              </a:rPr>
              <a:t>Effective Partnership delivery models with Industry and training providers</a:t>
            </a:r>
          </a:p>
          <a:p>
            <a:pPr>
              <a:spcBef>
                <a:spcPct val="50000"/>
              </a:spcBef>
              <a:buSzPct val="120000"/>
            </a:pPr>
            <a:r>
              <a:rPr lang="en-ZA" altLang="en-US" sz="1600" dirty="0" smtClean="0">
                <a:latin typeface="+mn-lt"/>
                <a:cs typeface="Arial" panose="020B0604020202020204" pitchFamily="34" charset="0"/>
              </a:rPr>
              <a:t>Credible Research and Skills Planning processes to ensure relevance and accuracy</a:t>
            </a:r>
          </a:p>
          <a:p>
            <a:pPr>
              <a:spcBef>
                <a:spcPct val="50000"/>
              </a:spcBef>
              <a:buSzPct val="120000"/>
            </a:pPr>
            <a:r>
              <a:rPr lang="en-ZA" altLang="en-US" sz="1600" dirty="0" smtClean="0">
                <a:latin typeface="+mn-lt"/>
                <a:cs typeface="Arial" panose="020B0604020202020204" pitchFamily="34" charset="0"/>
              </a:rPr>
              <a:t>Substantial allocation of funds to Occupationaly Directed Programmes with work integrated learning</a:t>
            </a:r>
          </a:p>
          <a:p>
            <a:pPr>
              <a:spcBef>
                <a:spcPct val="50000"/>
              </a:spcBef>
              <a:buSzPct val="120000"/>
            </a:pPr>
            <a:r>
              <a:rPr lang="en-ZA" altLang="en-US" sz="1600" dirty="0" smtClean="0">
                <a:latin typeface="+mn-lt"/>
                <a:cs typeface="Arial" panose="020B0604020202020204" pitchFamily="34" charset="0"/>
              </a:rPr>
              <a:t>Strong focus on Transformational imperatives </a:t>
            </a:r>
          </a:p>
          <a:p>
            <a:pPr>
              <a:spcBef>
                <a:spcPct val="50000"/>
              </a:spcBef>
              <a:buSzPct val="120000"/>
            </a:pPr>
            <a:r>
              <a:rPr lang="en-ZA" altLang="en-US" sz="1600" dirty="0" smtClean="0">
                <a:latin typeface="+mn-lt"/>
                <a:cs typeface="Arial" panose="020B0604020202020204" pitchFamily="34" charset="0"/>
              </a:rPr>
              <a:t>Co- funding models with Industry and  to ensure maximum impact and value for money</a:t>
            </a:r>
          </a:p>
          <a:p>
            <a:pPr>
              <a:spcBef>
                <a:spcPct val="50000"/>
              </a:spcBef>
              <a:buSzPct val="120000"/>
            </a:pPr>
            <a:r>
              <a:rPr lang="en-ZA" altLang="en-US" sz="1600" dirty="0" smtClean="0">
                <a:latin typeface="+mn-lt"/>
                <a:cs typeface="Arial" panose="020B0604020202020204" pitchFamily="34" charset="0"/>
              </a:rPr>
              <a:t>Monitoring and Evaluation which will also to start to include Impact Assessment Studies and tracking and tracing of of learners through a skills supply and demand database </a:t>
            </a:r>
          </a:p>
          <a:p>
            <a:pPr>
              <a:spcBef>
                <a:spcPct val="50000"/>
              </a:spcBef>
              <a:buSzPct val="120000"/>
            </a:pPr>
            <a:r>
              <a:rPr lang="en-ZA" altLang="en-US" sz="1600" dirty="0" smtClean="0">
                <a:latin typeface="+mn-lt"/>
                <a:cs typeface="Arial" panose="020B0604020202020204" pitchFamily="34" charset="0"/>
              </a:rPr>
              <a:t>Supporting Co-ops, SMME’s, worker iniated NGO’s and community training initiatives</a:t>
            </a:r>
          </a:p>
          <a:p>
            <a:pPr>
              <a:spcBef>
                <a:spcPct val="50000"/>
              </a:spcBef>
              <a:buSzPct val="120000"/>
            </a:pPr>
            <a:r>
              <a:rPr lang="en-ZA" altLang="en-US" sz="1600" dirty="0" smtClean="0">
                <a:latin typeface="+mn-lt"/>
                <a:cs typeface="Arial" panose="020B0604020202020204" pitchFamily="34" charset="0"/>
              </a:rPr>
              <a:t>Upskilling current workforce to ensure National and International Competetiveness</a:t>
            </a:r>
            <a:endParaRPr lang="en-ZA" altLang="en-US" sz="16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19757592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4704"/>
            <a:ext cx="8229600" cy="710952"/>
          </a:xfrm>
        </p:spPr>
        <p:txBody>
          <a:bodyPr/>
          <a:lstStyle/>
          <a:p>
            <a:pPr marL="342900" lvl="1" indent="-342900"/>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CHIETA PERFORMANCE ENVIRONMENT</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340768"/>
            <a:ext cx="8229600" cy="3993303"/>
          </a:xfrm>
        </p:spPr>
        <p:txBody>
          <a:bodyPr/>
          <a:lstStyle/>
          <a:p>
            <a:pPr>
              <a:spcBef>
                <a:spcPct val="50000"/>
              </a:spcBef>
              <a:buSzPct val="120000"/>
            </a:pPr>
            <a:r>
              <a:rPr lang="en-ZA" altLang="en-US" sz="1600" dirty="0" smtClean="0">
                <a:latin typeface="+mn-lt"/>
                <a:cs typeface="Arial" panose="020B0604020202020204" pitchFamily="34" charset="0"/>
              </a:rPr>
              <a:t>Effective Governance structure which leads by excample and setting the correct tone at the top through strategic and ethical leadership</a:t>
            </a:r>
          </a:p>
          <a:p>
            <a:pPr>
              <a:spcBef>
                <a:spcPct val="50000"/>
              </a:spcBef>
              <a:buSzPct val="120000"/>
            </a:pPr>
            <a:r>
              <a:rPr lang="en-ZA" altLang="en-US" sz="1600" dirty="0" smtClean="0">
                <a:latin typeface="+mn-lt"/>
                <a:cs typeface="Arial" panose="020B0604020202020204" pitchFamily="34" charset="0"/>
              </a:rPr>
              <a:t>Strong Integrated Risk Management Framework with a functional internal control environment</a:t>
            </a:r>
          </a:p>
          <a:p>
            <a:pPr>
              <a:spcBef>
                <a:spcPct val="50000"/>
              </a:spcBef>
              <a:buSzPct val="120000"/>
            </a:pPr>
            <a:r>
              <a:rPr lang="en-ZA" altLang="en-US" sz="1600" dirty="0" smtClean="0">
                <a:latin typeface="+mn-lt"/>
                <a:cs typeface="Arial" panose="020B0604020202020204" pitchFamily="34" charset="0"/>
              </a:rPr>
              <a:t>Functional and efficient business processes in support of stakeholder delivery and performance</a:t>
            </a:r>
          </a:p>
          <a:p>
            <a:pPr>
              <a:spcBef>
                <a:spcPct val="50000"/>
              </a:spcBef>
              <a:buSzPct val="120000"/>
            </a:pPr>
            <a:r>
              <a:rPr lang="en-ZA" altLang="en-US" sz="1600" dirty="0" smtClean="0">
                <a:latin typeface="+mn-lt"/>
                <a:cs typeface="Arial" panose="020B0604020202020204" pitchFamily="34" charset="0"/>
              </a:rPr>
              <a:t>Strong and efficent Grants management processes to ensure funding and delivery moves within agreed timeframes</a:t>
            </a:r>
          </a:p>
          <a:p>
            <a:pPr>
              <a:spcBef>
                <a:spcPct val="50000"/>
              </a:spcBef>
              <a:buSzPct val="120000"/>
            </a:pPr>
            <a:r>
              <a:rPr lang="en-ZA" altLang="en-US" sz="1600" dirty="0" smtClean="0">
                <a:latin typeface="+mn-lt"/>
                <a:cs typeface="Arial" panose="020B0604020202020204" pitchFamily="34" charset="0"/>
              </a:rPr>
              <a:t>Skilled, competent, motivated and experienced staff on all collective levels in the organisation </a:t>
            </a:r>
          </a:p>
          <a:p>
            <a:pPr>
              <a:spcBef>
                <a:spcPct val="50000"/>
              </a:spcBef>
              <a:buSzPct val="120000"/>
            </a:pPr>
            <a:r>
              <a:rPr lang="en-ZA" altLang="en-US" sz="1600" dirty="0" smtClean="0">
                <a:latin typeface="+mn-lt"/>
                <a:cs typeface="Arial" panose="020B0604020202020204" pitchFamily="34" charset="0"/>
              </a:rPr>
              <a:t>Sustained track record of meeting and exceeding our organisational performance targets</a:t>
            </a:r>
          </a:p>
          <a:p>
            <a:pPr>
              <a:spcBef>
                <a:spcPct val="50000"/>
              </a:spcBef>
              <a:buSzPct val="120000"/>
            </a:pPr>
            <a:r>
              <a:rPr lang="en-ZA" altLang="en-US" sz="1600" dirty="0" smtClean="0">
                <a:latin typeface="+mn-lt"/>
                <a:cs typeface="Arial" panose="020B0604020202020204" pitchFamily="34" charset="0"/>
              </a:rPr>
              <a:t>Sixtheen(16) years of an unqualified audit opinion and received in 2014\15 , 2015\16  and 2016/17 clean audit awards from AGSA</a:t>
            </a:r>
          </a:p>
          <a:p>
            <a:pPr>
              <a:spcBef>
                <a:spcPct val="50000"/>
              </a:spcBef>
              <a:buSzPct val="120000"/>
            </a:pPr>
            <a:r>
              <a:rPr lang="en-ZA" altLang="en-US" sz="1600" dirty="0" smtClean="0">
                <a:latin typeface="+mn-lt"/>
                <a:cs typeface="Arial" panose="020B0604020202020204" pitchFamily="34" charset="0"/>
              </a:rPr>
              <a:t>Integrated performance management culture within the organisation with clear roles and accounatbility</a:t>
            </a:r>
          </a:p>
          <a:p>
            <a:pPr>
              <a:spcBef>
                <a:spcPct val="50000"/>
              </a:spcBef>
              <a:buSzPct val="120000"/>
            </a:pPr>
            <a:r>
              <a:rPr lang="en-ZA" altLang="en-US" sz="1600" dirty="0" smtClean="0">
                <a:latin typeface="+mn-lt"/>
                <a:cs typeface="Arial" panose="020B0604020202020204" pitchFamily="34" charset="0"/>
              </a:rPr>
              <a:t>Strong, supportive and healthy relationship with DHET and CHIETA Stakeholders </a:t>
            </a:r>
            <a:endParaRPr lang="en-ZA" altLang="en-US" sz="16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29267529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ZA" dirty="0"/>
          </a:p>
          <a:p>
            <a:r>
              <a:rPr lang="en-ZA" sz="3200" dirty="0" smtClean="0"/>
              <a:t>Auditor- General (SA) evaluation of CHIETA Leadership, Financial and Performance management and Governance for the 2016/17 financial year audit</a:t>
            </a:r>
            <a:endParaRPr lang="en-ZA" sz="3200" dirty="0"/>
          </a:p>
        </p:txBody>
      </p:sp>
    </p:spTree>
    <p:extLst>
      <p:ext uri="{BB962C8B-B14F-4D97-AF65-F5344CB8AC3E}">
        <p14:creationId xmlns:p14="http://schemas.microsoft.com/office/powerpoint/2010/main" xmlns="" val="18279177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POLICY FRAMEWORKS THAT  DRIVE CHIETA STRATEGY, PERFROMANCE PLANNING AND MANAGEMENT</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772816"/>
            <a:ext cx="8229600" cy="3993303"/>
          </a:xfrm>
        </p:spPr>
        <p:txBody>
          <a:bodyPr/>
          <a:lstStyle/>
          <a:p>
            <a:pPr>
              <a:spcBef>
                <a:spcPct val="50000"/>
              </a:spcBef>
              <a:buSzPct val="120000"/>
            </a:pPr>
            <a:r>
              <a:rPr lang="en-ZA" altLang="en-US" sz="1800" dirty="0" smtClean="0">
                <a:latin typeface="+mn-lt"/>
                <a:cs typeface="Arial" panose="020B0604020202020204" pitchFamily="34" charset="0"/>
              </a:rPr>
              <a:t>National Skills Development Strategy (NSDS III)</a:t>
            </a:r>
          </a:p>
          <a:p>
            <a:pPr>
              <a:spcBef>
                <a:spcPct val="50000"/>
              </a:spcBef>
              <a:buSzPct val="120000"/>
            </a:pPr>
            <a:r>
              <a:rPr lang="en-ZA" altLang="en-US" sz="1800" dirty="0" smtClean="0">
                <a:latin typeface="+mn-lt"/>
                <a:cs typeface="Arial" panose="020B0604020202020204" pitchFamily="34" charset="0"/>
              </a:rPr>
              <a:t>Human Resource Development Strategy </a:t>
            </a:r>
          </a:p>
          <a:p>
            <a:pPr>
              <a:spcBef>
                <a:spcPct val="50000"/>
              </a:spcBef>
              <a:buSzPct val="120000"/>
            </a:pPr>
            <a:r>
              <a:rPr lang="en-ZA" altLang="en-US" sz="1800" dirty="0" smtClean="0">
                <a:latin typeface="+mn-lt"/>
                <a:cs typeface="Arial" panose="020B0604020202020204" pitchFamily="34" charset="0"/>
              </a:rPr>
              <a:t>SONA prioirty areas</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CHIETA Sector Skills Plan- Skills Priority for Chemical Industry </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Performance areas of Minister of Higher Education and Training- DHET priorities</a:t>
            </a:r>
            <a:endParaRPr lang="en-ZA" altLang="en-US" sz="1800" dirty="0">
              <a:latin typeface="+mn-lt"/>
              <a:cs typeface="Arial" panose="020B0604020202020204" pitchFamily="34" charset="0"/>
            </a:endParaRPr>
          </a:p>
          <a:p>
            <a:pPr>
              <a:spcBef>
                <a:spcPct val="50000"/>
              </a:spcBef>
              <a:buSzPct val="120000"/>
            </a:pPr>
            <a:r>
              <a:rPr lang="en-ZA" altLang="en-US" sz="1800" dirty="0" smtClean="0">
                <a:latin typeface="+mn-lt"/>
                <a:cs typeface="Arial" panose="020B0604020202020204" pitchFamily="34" charset="0"/>
              </a:rPr>
              <a:t>National Development Plan 2030</a:t>
            </a:r>
          </a:p>
          <a:p>
            <a:pPr>
              <a:spcBef>
                <a:spcPct val="50000"/>
              </a:spcBef>
              <a:buSzPct val="120000"/>
            </a:pPr>
            <a:r>
              <a:rPr lang="en-ZA" altLang="en-US" sz="1800" dirty="0" smtClean="0">
                <a:latin typeface="+mn-lt"/>
                <a:cs typeface="Arial" panose="020B0604020202020204" pitchFamily="34" charset="0"/>
              </a:rPr>
              <a:t>Government Medium Term Priorities and Expenditure Framework</a:t>
            </a:r>
          </a:p>
          <a:p>
            <a:pPr>
              <a:spcBef>
                <a:spcPct val="50000"/>
              </a:spcBef>
              <a:buSzPct val="120000"/>
            </a:pPr>
            <a:r>
              <a:rPr lang="en-ZA" altLang="en-US" sz="1800" dirty="0" smtClean="0">
                <a:latin typeface="+mn-lt"/>
                <a:cs typeface="Arial" panose="020B0604020202020204" pitchFamily="34" charset="0"/>
              </a:rPr>
              <a:t>Industry Policy Action Plan II (IPAP II)</a:t>
            </a:r>
          </a:p>
          <a:p>
            <a:pPr>
              <a:spcBef>
                <a:spcPct val="50000"/>
              </a:spcBef>
              <a:buSzPct val="120000"/>
            </a:pPr>
            <a:r>
              <a:rPr lang="en-ZA" altLang="en-US" sz="1800" dirty="0" smtClean="0">
                <a:latin typeface="+mn-lt"/>
                <a:cs typeface="Arial" panose="020B0604020202020204" pitchFamily="34" charset="0"/>
              </a:rPr>
              <a:t>National Infrastructure Plan and Strategic Integrated Projects (SIPS)</a:t>
            </a:r>
          </a:p>
          <a:p>
            <a:pPr>
              <a:spcBef>
                <a:spcPct val="50000"/>
              </a:spcBef>
              <a:buSzPct val="120000"/>
            </a:pPr>
            <a:r>
              <a:rPr lang="en-ZA" altLang="en-US" sz="1800" dirty="0" smtClean="0">
                <a:latin typeface="+mn-lt"/>
                <a:cs typeface="Arial" panose="020B0604020202020204" pitchFamily="34" charset="0"/>
              </a:rPr>
              <a:t>Strategies on energy provision namely Biofuels, Integrated Resource Plan and Nuclear</a:t>
            </a:r>
          </a:p>
          <a:p>
            <a:pPr>
              <a:spcBef>
                <a:spcPct val="50000"/>
              </a:spcBef>
              <a:buSzPct val="120000"/>
            </a:pPr>
            <a:r>
              <a:rPr lang="en-ZA" altLang="en-US" sz="1800" dirty="0" smtClean="0">
                <a:latin typeface="+mn-lt"/>
                <a:cs typeface="Arial" panose="020B0604020202020204" pitchFamily="34" charset="0"/>
              </a:rPr>
              <a:t>White Paper on Post School Education and Training</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ZA" altLang="en-US" sz="2800" b="0" i="0" u="none" strike="noStrike" kern="0" cap="none" spc="0" normalizeH="0" baseline="0" noProof="0" dirty="0" smtClean="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xmlns="" val="34663593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 name="Picture 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264" y="404664"/>
            <a:ext cx="9144000"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2" name="Object 11"/>
          <p:cNvGraphicFramePr>
            <a:graphicFrameLocks noChangeAspect="1"/>
          </p:cNvGraphicFramePr>
          <p:nvPr>
            <p:extLst>
              <p:ext uri="{D42A27DB-BD31-4B8C-83A1-F6EECF244321}">
                <p14:modId xmlns:p14="http://schemas.microsoft.com/office/powerpoint/2010/main" xmlns="" val="4011829196"/>
              </p:ext>
            </p:extLst>
          </p:nvPr>
        </p:nvGraphicFramePr>
        <p:xfrm>
          <a:off x="0" y="1238303"/>
          <a:ext cx="9053736" cy="5594297"/>
        </p:xfrm>
        <a:graphic>
          <a:graphicData uri="http://schemas.openxmlformats.org/presentationml/2006/ole">
            <p:oleObj spid="_x0000_s1032" name="Document" r:id="rId4" imgW="5906101" imgH="5643332" progId="Word.Document.12">
              <p:embed/>
            </p:oleObj>
          </a:graphicData>
        </a:graphic>
      </p:graphicFrame>
    </p:spTree>
    <p:extLst>
      <p:ext uri="{BB962C8B-B14F-4D97-AF65-F5344CB8AC3E}">
        <p14:creationId xmlns:p14="http://schemas.microsoft.com/office/powerpoint/2010/main" xmlns="" val="31579777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graphicFrame>
        <p:nvGraphicFramePr>
          <p:cNvPr id="8" name="Object 7"/>
          <p:cNvGraphicFramePr>
            <a:graphicFrameLocks noChangeAspect="1"/>
          </p:cNvGraphicFramePr>
          <p:nvPr>
            <p:extLst>
              <p:ext uri="{D42A27DB-BD31-4B8C-83A1-F6EECF244321}">
                <p14:modId xmlns:p14="http://schemas.microsoft.com/office/powerpoint/2010/main" xmlns="" val="2380505945"/>
              </p:ext>
            </p:extLst>
          </p:nvPr>
        </p:nvGraphicFramePr>
        <p:xfrm>
          <a:off x="0" y="1268760"/>
          <a:ext cx="9108504" cy="5589240"/>
        </p:xfrm>
        <a:graphic>
          <a:graphicData uri="http://schemas.openxmlformats.org/presentationml/2006/ole">
            <p:oleObj spid="_x0000_s2056" name="Document" r:id="rId3" imgW="5906101" imgH="4047329" progId="Word.Document.12">
              <p:embed/>
            </p:oleObj>
          </a:graphicData>
        </a:graphic>
      </p:graphicFrame>
      <p:pic>
        <p:nvPicPr>
          <p:cNvPr id="2083" name="Picture 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97" y="260648"/>
            <a:ext cx="9144001"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392682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96752"/>
            <a:ext cx="8928992" cy="5328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7" y="260648"/>
            <a:ext cx="9144001"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4794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23528" y="3073524"/>
            <a:ext cx="8229600" cy="710952"/>
          </a:xfrm>
        </p:spPr>
        <p:txBody>
          <a:bodyPr/>
          <a:lstStyle/>
          <a:p>
            <a:pPr marL="342900" lvl="1" indent="-342900"/>
            <a:r>
              <a:rPr lang="en-ZA" altLang="en-US" sz="2800" b="1" dirty="0" smtClean="0">
                <a:solidFill>
                  <a:schemeClr val="accent1">
                    <a:lumMod val="75000"/>
                  </a:schemeClr>
                </a:solidFill>
                <a:latin typeface="Calibri" panose="020F0502020204030204" pitchFamily="34" charset="0"/>
              </a:rPr>
              <a:t>CHIETA BUDGET 2017\18</a:t>
            </a:r>
            <a:r>
              <a:rPr lang="en-ZA" altLang="en-US" sz="2800" dirty="0" smtClean="0">
                <a:solidFill>
                  <a:schemeClr val="accent1">
                    <a:lumMod val="75000"/>
                  </a:schemeClr>
                </a:solidFill>
                <a:latin typeface="Calibri" panose="020F0502020204030204" pitchFamily="34" charset="0"/>
              </a:rPr>
              <a:t/>
            </a:r>
            <a:br>
              <a:rPr lang="en-ZA" altLang="en-US" sz="2800" dirty="0" smtClean="0">
                <a:solidFill>
                  <a:schemeClr val="accent1">
                    <a:lumMod val="75000"/>
                  </a:schemeClr>
                </a:solidFill>
                <a:latin typeface="Calibri" panose="020F0502020204030204" pitchFamily="34" charset="0"/>
              </a:rPr>
            </a:br>
            <a:endParaRPr lang="en-ZA" sz="2800" b="1" dirty="0">
              <a:solidFill>
                <a:schemeClr val="accent1">
                  <a:lumMod val="75000"/>
                </a:schemeClr>
              </a:solidFill>
              <a:latin typeface="Calibri" panose="020F0502020204030204" pitchFamily="34" charset="0"/>
              <a:ea typeface="+mj-ea"/>
              <a:cs typeface="+mj-cs"/>
            </a:endParaRPr>
          </a:p>
        </p:txBody>
      </p:sp>
      <p:sp>
        <p:nvSpPr>
          <p:cNvPr id="2" name="Content Placeholder 1"/>
          <p:cNvSpPr>
            <a:spLocks noGrp="1"/>
          </p:cNvSpPr>
          <p:nvPr>
            <p:ph idx="1"/>
          </p:nvPr>
        </p:nvSpPr>
        <p:spPr>
          <a:xfrm>
            <a:off x="457200" y="1268760"/>
            <a:ext cx="8229600" cy="3993303"/>
          </a:xfrm>
        </p:spPr>
        <p:txBody>
          <a:bodyPr/>
          <a:lstStyle/>
          <a:p>
            <a:pPr marL="0" indent="0">
              <a:spcBef>
                <a:spcPct val="50000"/>
              </a:spcBef>
              <a:buSzPct val="120000"/>
              <a:buNone/>
            </a:pPr>
            <a:r>
              <a:rPr lang="en-ZA" altLang="en-US" sz="1600" dirty="0" smtClean="0"/>
              <a:t>                                                                </a:t>
            </a:r>
          </a:p>
          <a:p>
            <a:pPr>
              <a:spcBef>
                <a:spcPct val="50000"/>
              </a:spcBef>
              <a:buSzPct val="120000"/>
            </a:pPr>
            <a:endParaRPr lang="en-ZA" altLang="en-US" sz="1600" dirty="0" smtClean="0"/>
          </a:p>
          <a:p>
            <a:pPr marL="0" indent="0">
              <a:spcBef>
                <a:spcPct val="50000"/>
              </a:spcBef>
              <a:buSzPct val="120000"/>
              <a:buNone/>
            </a:pPr>
            <a:endParaRPr lang="en-ZA" altLang="en-US" sz="1800" dirty="0" smtClean="0"/>
          </a:p>
          <a:p>
            <a:pPr>
              <a:spcBef>
                <a:spcPct val="50000"/>
              </a:spcBef>
              <a:buSzPct val="120000"/>
            </a:pPr>
            <a:endParaRPr lang="en-ZA" altLang="en-US" sz="1800" dirty="0"/>
          </a:p>
          <a:p>
            <a:pPr marL="0" indent="0">
              <a:buNone/>
            </a:pPr>
            <a:endParaRPr lang="en-ZA" dirty="0"/>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39184691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938"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100"/>
          </a:p>
        </p:txBody>
      </p:sp>
      <p:sp>
        <p:nvSpPr>
          <p:cNvPr id="8195" name="TextBox 4"/>
          <p:cNvSpPr txBox="1">
            <a:spLocks noChangeArrowheads="1"/>
          </p:cNvSpPr>
          <p:nvPr/>
        </p:nvSpPr>
        <p:spPr bwMode="auto">
          <a:xfrm>
            <a:off x="285750" y="188913"/>
            <a:ext cx="8858250" cy="261937"/>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1100" b="1" i="1">
                <a:solidFill>
                  <a:srgbClr val="FFC000"/>
                </a:solidFill>
                <a:latin typeface="Arial" charset="0"/>
              </a:rPr>
              <a:t>CHIETA, The Catalyst for Enhanced Skills, Economic Growth and Employability</a:t>
            </a:r>
          </a:p>
        </p:txBody>
      </p:sp>
      <p:graphicFrame>
        <p:nvGraphicFramePr>
          <p:cNvPr id="3" name="Table 2"/>
          <p:cNvGraphicFramePr>
            <a:graphicFrameLocks noGrp="1"/>
          </p:cNvGraphicFramePr>
          <p:nvPr>
            <p:extLst>
              <p:ext uri="{D42A27DB-BD31-4B8C-83A1-F6EECF244321}">
                <p14:modId xmlns:p14="http://schemas.microsoft.com/office/powerpoint/2010/main" xmlns="" val="2304813399"/>
              </p:ext>
            </p:extLst>
          </p:nvPr>
        </p:nvGraphicFramePr>
        <p:xfrm>
          <a:off x="279174" y="764704"/>
          <a:ext cx="8856986" cy="5830365"/>
        </p:xfrm>
        <a:graphic>
          <a:graphicData uri="http://schemas.openxmlformats.org/drawingml/2006/table">
            <a:tbl>
              <a:tblPr firstRow="1" bandRow="1">
                <a:tableStyleId>{5C22544A-7EE6-4342-B048-85BDC9FD1C3A}</a:tableStyleId>
              </a:tblPr>
              <a:tblGrid>
                <a:gridCol w="1977007">
                  <a:extLst>
                    <a:ext uri="{9D8B030D-6E8A-4147-A177-3AD203B41FA5}">
                      <a16:colId xmlns:a16="http://schemas.microsoft.com/office/drawing/2014/main" xmlns="" val="20000"/>
                    </a:ext>
                  </a:extLst>
                </a:gridCol>
                <a:gridCol w="1565788">
                  <a:extLst>
                    <a:ext uri="{9D8B030D-6E8A-4147-A177-3AD203B41FA5}">
                      <a16:colId xmlns:a16="http://schemas.microsoft.com/office/drawing/2014/main" xmlns="" val="20001"/>
                    </a:ext>
                  </a:extLst>
                </a:gridCol>
                <a:gridCol w="1771397">
                  <a:extLst>
                    <a:ext uri="{9D8B030D-6E8A-4147-A177-3AD203B41FA5}">
                      <a16:colId xmlns:a16="http://schemas.microsoft.com/office/drawing/2014/main" xmlns="" val="20002"/>
                    </a:ext>
                  </a:extLst>
                </a:gridCol>
                <a:gridCol w="1771397">
                  <a:extLst>
                    <a:ext uri="{9D8B030D-6E8A-4147-A177-3AD203B41FA5}">
                      <a16:colId xmlns:a16="http://schemas.microsoft.com/office/drawing/2014/main" xmlns="" val="20003"/>
                    </a:ext>
                  </a:extLst>
                </a:gridCol>
                <a:gridCol w="1771397">
                  <a:extLst>
                    <a:ext uri="{9D8B030D-6E8A-4147-A177-3AD203B41FA5}">
                      <a16:colId xmlns:a16="http://schemas.microsoft.com/office/drawing/2014/main" xmlns="" val="20004"/>
                    </a:ext>
                  </a:extLst>
                </a:gridCol>
              </a:tblGrid>
              <a:tr h="1021499">
                <a:tc>
                  <a:txBody>
                    <a:bodyPr/>
                    <a:lstStyle/>
                    <a:p>
                      <a:r>
                        <a:rPr lang="en-ZA" b="1" dirty="0" smtClean="0">
                          <a:solidFill>
                            <a:schemeClr val="bg1"/>
                          </a:solidFill>
                        </a:rPr>
                        <a:t>DG</a:t>
                      </a:r>
                      <a:r>
                        <a:rPr lang="en-ZA" b="1" baseline="0" dirty="0" smtClean="0">
                          <a:solidFill>
                            <a:schemeClr val="bg1"/>
                          </a:solidFill>
                        </a:rPr>
                        <a:t> Program – Sector Skills  / NSDS Priority</a:t>
                      </a:r>
                      <a:endParaRPr lang="en-ZA" b="1" dirty="0">
                        <a:solidFill>
                          <a:schemeClr val="bg1"/>
                        </a:solidFill>
                      </a:endParaRPr>
                    </a:p>
                  </a:txBody>
                  <a:tcPr/>
                </a:tc>
                <a:tc>
                  <a:txBody>
                    <a:bodyPr/>
                    <a:lstStyle/>
                    <a:p>
                      <a:r>
                        <a:rPr lang="en-ZA" b="1" dirty="0" smtClean="0">
                          <a:solidFill>
                            <a:schemeClr val="bg1"/>
                          </a:solidFill>
                        </a:rPr>
                        <a:t>Expenditure</a:t>
                      </a:r>
                      <a:r>
                        <a:rPr lang="en-ZA" b="1" baseline="0" dirty="0" smtClean="0">
                          <a:solidFill>
                            <a:schemeClr val="bg1"/>
                          </a:solidFill>
                        </a:rPr>
                        <a:t> 2016/17</a:t>
                      </a:r>
                    </a:p>
                    <a:p>
                      <a:r>
                        <a:rPr lang="en-ZA" b="1" baseline="0" dirty="0" smtClean="0">
                          <a:solidFill>
                            <a:schemeClr val="bg1"/>
                          </a:solidFill>
                        </a:rPr>
                        <a:t>(R’000)</a:t>
                      </a:r>
                      <a:endParaRPr lang="en-ZA" b="1" dirty="0">
                        <a:solidFill>
                          <a:schemeClr val="bg1"/>
                        </a:solidFill>
                      </a:endParaRPr>
                    </a:p>
                  </a:txBody>
                  <a:tcPr/>
                </a:tc>
                <a:tc>
                  <a:txBody>
                    <a:bodyPr/>
                    <a:lstStyle/>
                    <a:p>
                      <a:r>
                        <a:rPr lang="en-ZA" b="1" dirty="0" smtClean="0">
                          <a:solidFill>
                            <a:schemeClr val="bg1"/>
                          </a:solidFill>
                        </a:rPr>
                        <a:t>No. of Beneficiaries</a:t>
                      </a:r>
                      <a:endParaRPr lang="en-ZA" b="1" dirty="0">
                        <a:solidFill>
                          <a:schemeClr val="bg1"/>
                        </a:solidFill>
                      </a:endParaRPr>
                    </a:p>
                  </a:txBody>
                  <a:tcPr/>
                </a:tc>
                <a:tc>
                  <a:txBody>
                    <a:bodyPr/>
                    <a:lstStyle/>
                    <a:p>
                      <a:r>
                        <a:rPr lang="en-ZA" b="1" dirty="0" smtClean="0">
                          <a:solidFill>
                            <a:schemeClr val="bg1"/>
                          </a:solidFill>
                        </a:rPr>
                        <a:t>Average  Cost</a:t>
                      </a:r>
                      <a:r>
                        <a:rPr lang="en-ZA" b="1" baseline="0" dirty="0" smtClean="0">
                          <a:solidFill>
                            <a:schemeClr val="bg1"/>
                          </a:solidFill>
                        </a:rPr>
                        <a:t> per Learner</a:t>
                      </a:r>
                      <a:endParaRPr lang="en-ZA" b="1" dirty="0">
                        <a:solidFill>
                          <a:schemeClr val="bg1"/>
                        </a:solidFill>
                      </a:endParaRPr>
                    </a:p>
                  </a:txBody>
                  <a:tcPr/>
                </a:tc>
                <a:tc>
                  <a:txBody>
                    <a:bodyPr/>
                    <a:lstStyle/>
                    <a:p>
                      <a:r>
                        <a:rPr lang="en-ZA" b="1" dirty="0" smtClean="0">
                          <a:solidFill>
                            <a:schemeClr val="bg1"/>
                          </a:solidFill>
                        </a:rPr>
                        <a:t>% of Total DG expenditure</a:t>
                      </a:r>
                    </a:p>
                    <a:p>
                      <a:endParaRPr lang="en-ZA" b="1" dirty="0">
                        <a:solidFill>
                          <a:schemeClr val="bg1"/>
                        </a:solidFill>
                      </a:endParaRPr>
                    </a:p>
                  </a:txBody>
                  <a:tcPr/>
                </a:tc>
                <a:extLst>
                  <a:ext uri="{0D108BD9-81ED-4DB2-BD59-A6C34878D82A}">
                    <a16:rowId xmlns:a16="http://schemas.microsoft.com/office/drawing/2014/main" xmlns="" val="10000"/>
                  </a:ext>
                </a:extLst>
              </a:tr>
              <a:tr h="715050">
                <a:tc>
                  <a:txBody>
                    <a:bodyPr/>
                    <a:lstStyle/>
                    <a:p>
                      <a:r>
                        <a:rPr lang="en-ZA" b="1" dirty="0" smtClean="0">
                          <a:solidFill>
                            <a:schemeClr val="tx1"/>
                          </a:solidFill>
                        </a:rPr>
                        <a:t>Work Integrated Learning </a:t>
                      </a:r>
                      <a:endParaRPr lang="en-ZA" b="1" dirty="0">
                        <a:solidFill>
                          <a:schemeClr val="tx1"/>
                        </a:solidFill>
                      </a:endParaRPr>
                    </a:p>
                  </a:txBody>
                  <a:tcPr/>
                </a:tc>
                <a:tc>
                  <a:txBody>
                    <a:bodyPr/>
                    <a:lstStyle/>
                    <a:p>
                      <a:r>
                        <a:rPr lang="en-ZA" b="1" dirty="0" smtClean="0">
                          <a:solidFill>
                            <a:schemeClr val="tx1"/>
                          </a:solidFill>
                        </a:rPr>
                        <a:t>R46,698</a:t>
                      </a:r>
                      <a:endParaRPr lang="en-ZA" b="1" dirty="0">
                        <a:solidFill>
                          <a:schemeClr val="tx1"/>
                        </a:solidFill>
                      </a:endParaRPr>
                    </a:p>
                  </a:txBody>
                  <a:tcPr/>
                </a:tc>
                <a:tc>
                  <a:txBody>
                    <a:bodyPr/>
                    <a:lstStyle/>
                    <a:p>
                      <a:r>
                        <a:rPr lang="en-ZA" b="1" dirty="0" smtClean="0">
                          <a:solidFill>
                            <a:schemeClr val="tx1"/>
                          </a:solidFill>
                        </a:rPr>
                        <a:t>3</a:t>
                      </a:r>
                      <a:r>
                        <a:rPr lang="en-ZA" b="1" baseline="0" dirty="0" smtClean="0">
                          <a:solidFill>
                            <a:schemeClr val="tx1"/>
                          </a:solidFill>
                        </a:rPr>
                        <a:t> 366</a:t>
                      </a:r>
                      <a:endParaRPr lang="en-ZA" b="1" dirty="0">
                        <a:solidFill>
                          <a:schemeClr val="tx1"/>
                        </a:solidFill>
                      </a:endParaRPr>
                    </a:p>
                  </a:txBody>
                  <a:tcPr/>
                </a:tc>
                <a:tc>
                  <a:txBody>
                    <a:bodyPr/>
                    <a:lstStyle/>
                    <a:p>
                      <a:r>
                        <a:rPr lang="en-ZA" b="1" dirty="0" smtClean="0">
                          <a:solidFill>
                            <a:schemeClr val="tx1"/>
                          </a:solidFill>
                        </a:rPr>
                        <a:t>R13,874</a:t>
                      </a:r>
                      <a:endParaRPr lang="en-ZA" b="1" dirty="0">
                        <a:solidFill>
                          <a:schemeClr val="tx1"/>
                        </a:solidFill>
                      </a:endParaRPr>
                    </a:p>
                  </a:txBody>
                  <a:tcPr/>
                </a:tc>
                <a:tc>
                  <a:txBody>
                    <a:bodyPr/>
                    <a:lstStyle/>
                    <a:p>
                      <a:r>
                        <a:rPr lang="en-ZA" b="1" dirty="0" smtClean="0">
                          <a:solidFill>
                            <a:schemeClr val="tx1"/>
                          </a:solidFill>
                        </a:rPr>
                        <a:t>13.3%</a:t>
                      </a:r>
                      <a:endParaRPr lang="en-ZA" b="1" dirty="0">
                        <a:solidFill>
                          <a:schemeClr val="tx1"/>
                        </a:solidFill>
                      </a:endParaRPr>
                    </a:p>
                  </a:txBody>
                  <a:tcPr/>
                </a:tc>
                <a:extLst>
                  <a:ext uri="{0D108BD9-81ED-4DB2-BD59-A6C34878D82A}">
                    <a16:rowId xmlns:a16="http://schemas.microsoft.com/office/drawing/2014/main" xmlns="" val="10001"/>
                  </a:ext>
                </a:extLst>
              </a:tr>
              <a:tr h="657797">
                <a:tc>
                  <a:txBody>
                    <a:bodyPr/>
                    <a:lstStyle/>
                    <a:p>
                      <a:r>
                        <a:rPr lang="en-ZA" b="1" baseline="0" dirty="0" err="1" smtClean="0">
                          <a:solidFill>
                            <a:schemeClr val="tx1"/>
                          </a:solidFill>
                        </a:rPr>
                        <a:t>Learnerships</a:t>
                      </a:r>
                      <a:endParaRPr lang="en-ZA" b="1" dirty="0">
                        <a:solidFill>
                          <a:schemeClr val="tx1"/>
                        </a:solidFill>
                      </a:endParaRPr>
                    </a:p>
                  </a:txBody>
                  <a:tcPr/>
                </a:tc>
                <a:tc>
                  <a:txBody>
                    <a:bodyPr/>
                    <a:lstStyle/>
                    <a:p>
                      <a:r>
                        <a:rPr lang="en-ZA" b="1" dirty="0" smtClean="0">
                          <a:solidFill>
                            <a:schemeClr val="tx1"/>
                          </a:solidFill>
                        </a:rPr>
                        <a:t>R115,888</a:t>
                      </a:r>
                      <a:endParaRPr lang="en-ZA" b="1" dirty="0">
                        <a:solidFill>
                          <a:schemeClr val="tx1"/>
                        </a:solidFill>
                      </a:endParaRPr>
                    </a:p>
                  </a:txBody>
                  <a:tcPr/>
                </a:tc>
                <a:tc>
                  <a:txBody>
                    <a:bodyPr/>
                    <a:lstStyle/>
                    <a:p>
                      <a:r>
                        <a:rPr lang="en-ZA" b="1" dirty="0" smtClean="0">
                          <a:solidFill>
                            <a:schemeClr val="tx1"/>
                          </a:solidFill>
                        </a:rPr>
                        <a:t>7</a:t>
                      </a:r>
                      <a:r>
                        <a:rPr lang="en-ZA" b="1" baseline="0" dirty="0" smtClean="0">
                          <a:solidFill>
                            <a:schemeClr val="tx1"/>
                          </a:solidFill>
                        </a:rPr>
                        <a:t> 991</a:t>
                      </a:r>
                      <a:endParaRPr lang="en-ZA" b="1" dirty="0">
                        <a:solidFill>
                          <a:schemeClr val="tx1"/>
                        </a:solidFill>
                      </a:endParaRPr>
                    </a:p>
                  </a:txBody>
                  <a:tcPr/>
                </a:tc>
                <a:tc>
                  <a:txBody>
                    <a:bodyPr/>
                    <a:lstStyle/>
                    <a:p>
                      <a:r>
                        <a:rPr lang="en-ZA" b="1" dirty="0" smtClean="0">
                          <a:solidFill>
                            <a:schemeClr val="tx1"/>
                          </a:solidFill>
                        </a:rPr>
                        <a:t>R14,502</a:t>
                      </a:r>
                      <a:endParaRPr lang="en-ZA" b="1" dirty="0">
                        <a:solidFill>
                          <a:schemeClr val="tx1"/>
                        </a:solidFill>
                      </a:endParaRPr>
                    </a:p>
                  </a:txBody>
                  <a:tcPr/>
                </a:tc>
                <a:tc>
                  <a:txBody>
                    <a:bodyPr/>
                    <a:lstStyle/>
                    <a:p>
                      <a:r>
                        <a:rPr lang="en-ZA" b="1" dirty="0" smtClean="0">
                          <a:solidFill>
                            <a:schemeClr val="tx1"/>
                          </a:solidFill>
                        </a:rPr>
                        <a:t>39.5%</a:t>
                      </a:r>
                    </a:p>
                  </a:txBody>
                  <a:tcPr/>
                </a:tc>
                <a:extLst>
                  <a:ext uri="{0D108BD9-81ED-4DB2-BD59-A6C34878D82A}">
                    <a16:rowId xmlns:a16="http://schemas.microsoft.com/office/drawing/2014/main" xmlns="" val="10002"/>
                  </a:ext>
                </a:extLst>
              </a:tr>
              <a:tr h="1021499">
                <a:tc>
                  <a:txBody>
                    <a:bodyPr/>
                    <a:lstStyle/>
                    <a:p>
                      <a:r>
                        <a:rPr lang="en-ZA" b="1" dirty="0" smtClean="0">
                          <a:solidFill>
                            <a:schemeClr val="tx1"/>
                          </a:solidFill>
                        </a:rPr>
                        <a:t>Artisans  / Apprenticeships including RPL</a:t>
                      </a:r>
                      <a:endParaRPr lang="en-ZA" b="1" dirty="0">
                        <a:solidFill>
                          <a:schemeClr val="tx1"/>
                        </a:solidFill>
                      </a:endParaRPr>
                    </a:p>
                  </a:txBody>
                  <a:tcPr/>
                </a:tc>
                <a:tc>
                  <a:txBody>
                    <a:bodyPr/>
                    <a:lstStyle/>
                    <a:p>
                      <a:r>
                        <a:rPr lang="en-ZA" b="1" dirty="0" smtClean="0">
                          <a:solidFill>
                            <a:schemeClr val="tx1"/>
                          </a:solidFill>
                        </a:rPr>
                        <a:t>R73,201</a:t>
                      </a:r>
                      <a:endParaRPr lang="en-ZA" b="1" dirty="0">
                        <a:solidFill>
                          <a:schemeClr val="tx1"/>
                        </a:solidFill>
                      </a:endParaRPr>
                    </a:p>
                  </a:txBody>
                  <a:tcPr/>
                </a:tc>
                <a:tc>
                  <a:txBody>
                    <a:bodyPr/>
                    <a:lstStyle/>
                    <a:p>
                      <a:r>
                        <a:rPr lang="en-ZA" b="1" baseline="0" dirty="0" smtClean="0">
                          <a:solidFill>
                            <a:schemeClr val="tx1"/>
                          </a:solidFill>
                        </a:rPr>
                        <a:t>2 729</a:t>
                      </a:r>
                      <a:endParaRPr lang="en-ZA" b="1" dirty="0">
                        <a:solidFill>
                          <a:schemeClr val="tx1"/>
                        </a:solidFill>
                      </a:endParaRPr>
                    </a:p>
                  </a:txBody>
                  <a:tcPr/>
                </a:tc>
                <a:tc>
                  <a:txBody>
                    <a:bodyPr/>
                    <a:lstStyle/>
                    <a:p>
                      <a:r>
                        <a:rPr lang="en-ZA" b="1" dirty="0" smtClean="0">
                          <a:solidFill>
                            <a:schemeClr val="tx1"/>
                          </a:solidFill>
                        </a:rPr>
                        <a:t>R20.039</a:t>
                      </a:r>
                      <a:endParaRPr lang="en-ZA" b="1" dirty="0">
                        <a:solidFill>
                          <a:schemeClr val="tx1"/>
                        </a:solidFill>
                      </a:endParaRPr>
                    </a:p>
                  </a:txBody>
                  <a:tcPr/>
                </a:tc>
                <a:tc>
                  <a:txBody>
                    <a:bodyPr/>
                    <a:lstStyle/>
                    <a:p>
                      <a:r>
                        <a:rPr lang="en-ZA" b="1" dirty="0" smtClean="0">
                          <a:solidFill>
                            <a:schemeClr val="tx1"/>
                          </a:solidFill>
                        </a:rPr>
                        <a:t>16.8%</a:t>
                      </a:r>
                      <a:endParaRPr lang="en-ZA" b="1" dirty="0">
                        <a:solidFill>
                          <a:schemeClr val="tx1"/>
                        </a:solidFill>
                      </a:endParaRPr>
                    </a:p>
                  </a:txBody>
                  <a:tcPr/>
                </a:tc>
                <a:extLst>
                  <a:ext uri="{0D108BD9-81ED-4DB2-BD59-A6C34878D82A}">
                    <a16:rowId xmlns:a16="http://schemas.microsoft.com/office/drawing/2014/main" xmlns="" val="10003"/>
                  </a:ext>
                </a:extLst>
              </a:tr>
              <a:tr h="408600">
                <a:tc>
                  <a:txBody>
                    <a:bodyPr/>
                    <a:lstStyle/>
                    <a:p>
                      <a:r>
                        <a:rPr lang="en-ZA" b="1" dirty="0" smtClean="0">
                          <a:solidFill>
                            <a:schemeClr val="tx1"/>
                          </a:solidFill>
                        </a:rPr>
                        <a:t>Bursaries</a:t>
                      </a:r>
                      <a:endParaRPr lang="en-ZA" b="1" dirty="0">
                        <a:solidFill>
                          <a:schemeClr val="tx1"/>
                        </a:solidFill>
                      </a:endParaRPr>
                    </a:p>
                  </a:txBody>
                  <a:tcPr/>
                </a:tc>
                <a:tc>
                  <a:txBody>
                    <a:bodyPr/>
                    <a:lstStyle/>
                    <a:p>
                      <a:r>
                        <a:rPr lang="en-ZA" b="1" dirty="0" smtClean="0">
                          <a:solidFill>
                            <a:schemeClr val="tx1"/>
                          </a:solidFill>
                        </a:rPr>
                        <a:t>R53,170</a:t>
                      </a:r>
                      <a:endParaRPr lang="en-ZA" b="1" dirty="0">
                        <a:solidFill>
                          <a:schemeClr val="tx1"/>
                        </a:solidFill>
                      </a:endParaRPr>
                    </a:p>
                  </a:txBody>
                  <a:tcPr/>
                </a:tc>
                <a:tc>
                  <a:txBody>
                    <a:bodyPr/>
                    <a:lstStyle/>
                    <a:p>
                      <a:r>
                        <a:rPr lang="en-ZA" b="1" dirty="0" smtClean="0">
                          <a:solidFill>
                            <a:schemeClr val="tx1"/>
                          </a:solidFill>
                        </a:rPr>
                        <a:t>2 034</a:t>
                      </a:r>
                      <a:endParaRPr lang="en-ZA" b="1" dirty="0">
                        <a:solidFill>
                          <a:schemeClr val="tx1"/>
                        </a:solidFill>
                      </a:endParaRPr>
                    </a:p>
                  </a:txBody>
                  <a:tcPr/>
                </a:tc>
                <a:tc>
                  <a:txBody>
                    <a:bodyPr/>
                    <a:lstStyle/>
                    <a:p>
                      <a:r>
                        <a:rPr lang="en-ZA" b="1" dirty="0" smtClean="0">
                          <a:solidFill>
                            <a:schemeClr val="tx1"/>
                          </a:solidFill>
                        </a:rPr>
                        <a:t>R26,141</a:t>
                      </a:r>
                      <a:endParaRPr lang="en-ZA" b="1" dirty="0">
                        <a:solidFill>
                          <a:schemeClr val="tx1"/>
                        </a:solidFill>
                      </a:endParaRPr>
                    </a:p>
                  </a:txBody>
                  <a:tcPr/>
                </a:tc>
                <a:tc>
                  <a:txBody>
                    <a:bodyPr/>
                    <a:lstStyle/>
                    <a:p>
                      <a:r>
                        <a:rPr lang="en-ZA" b="1" dirty="0" smtClean="0">
                          <a:solidFill>
                            <a:schemeClr val="tx1"/>
                          </a:solidFill>
                        </a:rPr>
                        <a:t>16.7%</a:t>
                      </a:r>
                      <a:endParaRPr lang="en-ZA" b="1" dirty="0">
                        <a:solidFill>
                          <a:schemeClr val="tx1"/>
                        </a:solidFill>
                      </a:endParaRPr>
                    </a:p>
                  </a:txBody>
                  <a:tcPr/>
                </a:tc>
                <a:extLst>
                  <a:ext uri="{0D108BD9-81ED-4DB2-BD59-A6C34878D82A}">
                    <a16:rowId xmlns:a16="http://schemas.microsoft.com/office/drawing/2014/main" xmlns="" val="10004"/>
                  </a:ext>
                </a:extLst>
              </a:tr>
              <a:tr h="408600">
                <a:tc>
                  <a:txBody>
                    <a:bodyPr/>
                    <a:lstStyle/>
                    <a:p>
                      <a:r>
                        <a:rPr lang="en-ZA" b="1" dirty="0" smtClean="0">
                          <a:solidFill>
                            <a:schemeClr val="tx1"/>
                          </a:solidFill>
                        </a:rPr>
                        <a:t>Skills Programs</a:t>
                      </a:r>
                      <a:endParaRPr lang="en-ZA" b="1" dirty="0">
                        <a:solidFill>
                          <a:schemeClr val="tx1"/>
                        </a:solidFill>
                      </a:endParaRPr>
                    </a:p>
                  </a:txBody>
                  <a:tcPr/>
                </a:tc>
                <a:tc>
                  <a:txBody>
                    <a:bodyPr/>
                    <a:lstStyle/>
                    <a:p>
                      <a:r>
                        <a:rPr lang="en-ZA" b="1" dirty="0" smtClean="0">
                          <a:solidFill>
                            <a:schemeClr val="tx1"/>
                          </a:solidFill>
                        </a:rPr>
                        <a:t>R16,491</a:t>
                      </a:r>
                      <a:endParaRPr lang="en-ZA" b="1" dirty="0">
                        <a:solidFill>
                          <a:schemeClr val="tx1"/>
                        </a:solidFill>
                      </a:endParaRPr>
                    </a:p>
                  </a:txBody>
                  <a:tcPr/>
                </a:tc>
                <a:tc>
                  <a:txBody>
                    <a:bodyPr/>
                    <a:lstStyle/>
                    <a:p>
                      <a:r>
                        <a:rPr lang="en-ZA" b="1" dirty="0" smtClean="0">
                          <a:solidFill>
                            <a:schemeClr val="tx1"/>
                          </a:solidFill>
                        </a:rPr>
                        <a:t>8</a:t>
                      </a:r>
                      <a:r>
                        <a:rPr lang="en-ZA" b="1" baseline="0" dirty="0" smtClean="0">
                          <a:solidFill>
                            <a:schemeClr val="tx1"/>
                          </a:solidFill>
                        </a:rPr>
                        <a:t> 768</a:t>
                      </a:r>
                      <a:endParaRPr lang="en-ZA" b="1" dirty="0" smtClean="0">
                        <a:solidFill>
                          <a:schemeClr val="tx1"/>
                        </a:solidFill>
                      </a:endParaRPr>
                    </a:p>
                  </a:txBody>
                  <a:tcPr/>
                </a:tc>
                <a:tc>
                  <a:txBody>
                    <a:bodyPr/>
                    <a:lstStyle/>
                    <a:p>
                      <a:r>
                        <a:rPr lang="en-ZA" b="1" dirty="0" smtClean="0">
                          <a:solidFill>
                            <a:schemeClr val="tx1"/>
                          </a:solidFill>
                        </a:rPr>
                        <a:t>R1</a:t>
                      </a:r>
                      <a:r>
                        <a:rPr lang="en-ZA" b="1" baseline="0" dirty="0" smtClean="0">
                          <a:solidFill>
                            <a:schemeClr val="tx1"/>
                          </a:solidFill>
                        </a:rPr>
                        <a:t>,881</a:t>
                      </a:r>
                      <a:endParaRPr lang="en-ZA" b="1" dirty="0">
                        <a:solidFill>
                          <a:schemeClr val="tx1"/>
                        </a:solidFill>
                      </a:endParaRPr>
                    </a:p>
                  </a:txBody>
                  <a:tcPr/>
                </a:tc>
                <a:tc>
                  <a:txBody>
                    <a:bodyPr/>
                    <a:lstStyle/>
                    <a:p>
                      <a:r>
                        <a:rPr lang="en-ZA" b="1" dirty="0" smtClean="0">
                          <a:solidFill>
                            <a:schemeClr val="tx1"/>
                          </a:solidFill>
                        </a:rPr>
                        <a:t>5.3%</a:t>
                      </a:r>
                      <a:endParaRPr lang="en-ZA" b="1" dirty="0">
                        <a:solidFill>
                          <a:schemeClr val="tx1"/>
                        </a:solidFill>
                      </a:endParaRPr>
                    </a:p>
                  </a:txBody>
                  <a:tcPr/>
                </a:tc>
                <a:extLst>
                  <a:ext uri="{0D108BD9-81ED-4DB2-BD59-A6C34878D82A}">
                    <a16:rowId xmlns:a16="http://schemas.microsoft.com/office/drawing/2014/main" xmlns="" val="10005"/>
                  </a:ext>
                </a:extLst>
              </a:tr>
              <a:tr h="408600">
                <a:tc>
                  <a:txBody>
                    <a:bodyPr/>
                    <a:lstStyle/>
                    <a:p>
                      <a:r>
                        <a:rPr lang="en-ZA" b="1" dirty="0" smtClean="0">
                          <a:solidFill>
                            <a:schemeClr val="tx1"/>
                          </a:solidFill>
                        </a:rPr>
                        <a:t>ABET</a:t>
                      </a:r>
                      <a:endParaRPr lang="en-ZA" b="1" dirty="0">
                        <a:solidFill>
                          <a:schemeClr val="tx1"/>
                        </a:solidFill>
                      </a:endParaRPr>
                    </a:p>
                  </a:txBody>
                  <a:tcPr/>
                </a:tc>
                <a:tc>
                  <a:txBody>
                    <a:bodyPr/>
                    <a:lstStyle/>
                    <a:p>
                      <a:r>
                        <a:rPr lang="en-ZA" b="1" dirty="0" smtClean="0">
                          <a:solidFill>
                            <a:schemeClr val="tx1"/>
                          </a:solidFill>
                        </a:rPr>
                        <a:t>R5,780</a:t>
                      </a:r>
                      <a:endParaRPr lang="en-ZA" b="1" dirty="0">
                        <a:solidFill>
                          <a:schemeClr val="tx1"/>
                        </a:solidFill>
                      </a:endParaRPr>
                    </a:p>
                  </a:txBody>
                  <a:tcPr/>
                </a:tc>
                <a:tc>
                  <a:txBody>
                    <a:bodyPr/>
                    <a:lstStyle/>
                    <a:p>
                      <a:r>
                        <a:rPr lang="en-ZA" b="1" dirty="0" smtClean="0">
                          <a:solidFill>
                            <a:schemeClr val="tx1"/>
                          </a:solidFill>
                        </a:rPr>
                        <a:t>588</a:t>
                      </a:r>
                      <a:endParaRPr lang="en-ZA" b="1" dirty="0">
                        <a:solidFill>
                          <a:schemeClr val="tx1"/>
                        </a:solidFill>
                      </a:endParaRPr>
                    </a:p>
                  </a:txBody>
                  <a:tcPr/>
                </a:tc>
                <a:tc>
                  <a:txBody>
                    <a:bodyPr/>
                    <a:lstStyle/>
                    <a:p>
                      <a:r>
                        <a:rPr lang="en-ZA" b="1" dirty="0" smtClean="0">
                          <a:solidFill>
                            <a:schemeClr val="tx1"/>
                          </a:solidFill>
                        </a:rPr>
                        <a:t>R9</a:t>
                      </a:r>
                      <a:r>
                        <a:rPr lang="en-ZA" b="1" baseline="0" dirty="0" smtClean="0">
                          <a:solidFill>
                            <a:schemeClr val="tx1"/>
                          </a:solidFill>
                        </a:rPr>
                        <a:t>,830</a:t>
                      </a:r>
                      <a:endParaRPr lang="en-ZA" b="1" dirty="0">
                        <a:solidFill>
                          <a:schemeClr val="tx1"/>
                        </a:solidFill>
                      </a:endParaRPr>
                    </a:p>
                  </a:txBody>
                  <a:tcPr/>
                </a:tc>
                <a:tc>
                  <a:txBody>
                    <a:bodyPr/>
                    <a:lstStyle/>
                    <a:p>
                      <a:r>
                        <a:rPr lang="en-ZA" b="1" dirty="0" smtClean="0">
                          <a:solidFill>
                            <a:schemeClr val="tx1"/>
                          </a:solidFill>
                        </a:rPr>
                        <a:t>1.6%</a:t>
                      </a:r>
                      <a:endParaRPr lang="en-ZA" b="1" dirty="0">
                        <a:solidFill>
                          <a:schemeClr val="tx1"/>
                        </a:solidFill>
                      </a:endParaRPr>
                    </a:p>
                  </a:txBody>
                  <a:tcPr/>
                </a:tc>
                <a:extLst>
                  <a:ext uri="{0D108BD9-81ED-4DB2-BD59-A6C34878D82A}">
                    <a16:rowId xmlns:a16="http://schemas.microsoft.com/office/drawing/2014/main" xmlns="" val="10006"/>
                  </a:ext>
                </a:extLst>
              </a:tr>
              <a:tr h="852774">
                <a:tc>
                  <a:txBody>
                    <a:bodyPr/>
                    <a:lstStyle/>
                    <a:p>
                      <a:r>
                        <a:rPr lang="en-ZA" b="1" baseline="0" dirty="0" smtClean="0">
                          <a:solidFill>
                            <a:schemeClr val="tx1"/>
                          </a:solidFill>
                        </a:rPr>
                        <a:t>TVET Support  (Partnerships and lecturer capacitation)</a:t>
                      </a:r>
                    </a:p>
                  </a:txBody>
                  <a:tcPr/>
                </a:tc>
                <a:tc>
                  <a:txBody>
                    <a:bodyPr/>
                    <a:lstStyle/>
                    <a:p>
                      <a:r>
                        <a:rPr lang="en-ZA" b="1" dirty="0" smtClean="0">
                          <a:solidFill>
                            <a:schemeClr val="tx1"/>
                          </a:solidFill>
                        </a:rPr>
                        <a:t>R1,643</a:t>
                      </a:r>
                      <a:endParaRPr lang="en-ZA" b="1" dirty="0">
                        <a:solidFill>
                          <a:schemeClr val="tx1"/>
                        </a:solidFill>
                      </a:endParaRPr>
                    </a:p>
                  </a:txBody>
                  <a:tcPr/>
                </a:tc>
                <a:tc>
                  <a:txBody>
                    <a:bodyPr/>
                    <a:lstStyle/>
                    <a:p>
                      <a:r>
                        <a:rPr lang="en-ZA" b="1" dirty="0" smtClean="0">
                          <a:solidFill>
                            <a:schemeClr val="tx1"/>
                          </a:solidFill>
                        </a:rPr>
                        <a:t>88</a:t>
                      </a:r>
                      <a:endParaRPr lang="en-ZA" b="1" dirty="0">
                        <a:solidFill>
                          <a:schemeClr val="tx1"/>
                        </a:solidFill>
                      </a:endParaRPr>
                    </a:p>
                  </a:txBody>
                  <a:tcPr/>
                </a:tc>
                <a:tc>
                  <a:txBody>
                    <a:bodyPr/>
                    <a:lstStyle/>
                    <a:p>
                      <a:r>
                        <a:rPr lang="en-ZA" b="1" dirty="0" smtClean="0">
                          <a:solidFill>
                            <a:schemeClr val="tx1"/>
                          </a:solidFill>
                        </a:rPr>
                        <a:t>R18,669</a:t>
                      </a:r>
                      <a:endParaRPr lang="en-ZA" b="1" dirty="0">
                        <a:solidFill>
                          <a:schemeClr val="tx1"/>
                        </a:solidFill>
                      </a:endParaRPr>
                    </a:p>
                  </a:txBody>
                  <a:tcPr/>
                </a:tc>
                <a:tc>
                  <a:txBody>
                    <a:bodyPr/>
                    <a:lstStyle/>
                    <a:p>
                      <a:r>
                        <a:rPr lang="en-ZA" b="1" dirty="0" smtClean="0">
                          <a:solidFill>
                            <a:schemeClr val="tx1"/>
                          </a:solidFill>
                        </a:rPr>
                        <a:t>0.6%</a:t>
                      </a:r>
                      <a:endParaRPr lang="en-ZA" b="1" dirty="0">
                        <a:solidFill>
                          <a:schemeClr val="tx1"/>
                        </a:solidFill>
                      </a:endParaRPr>
                    </a:p>
                  </a:txBody>
                  <a:tcPr/>
                </a:tc>
                <a:extLst>
                  <a:ext uri="{0D108BD9-81ED-4DB2-BD59-A6C34878D82A}">
                    <a16:rowId xmlns:a16="http://schemas.microsoft.com/office/drawing/2014/main" xmlns="" val="10007"/>
                  </a:ext>
                </a:extLst>
              </a:tr>
            </a:tbl>
          </a:graphicData>
        </a:graphic>
      </p:graphicFrame>
    </p:spTree>
    <p:custDataLst>
      <p:tags r:id="rId1"/>
    </p:custDataLst>
    <p:extLst>
      <p:ext uri="{BB962C8B-B14F-4D97-AF65-F5344CB8AC3E}">
        <p14:creationId xmlns:p14="http://schemas.microsoft.com/office/powerpoint/2010/main" xmlns="" val="1586745821"/>
      </p:ext>
    </p:extLst>
  </p:cSld>
  <p:clrMapOvr>
    <a:masterClrMapping/>
  </p:clrMapOvr>
  <p:transition advTm="2816"/>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938"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100"/>
          </a:p>
        </p:txBody>
      </p:sp>
      <p:sp>
        <p:nvSpPr>
          <p:cNvPr id="8195" name="TextBox 4"/>
          <p:cNvSpPr txBox="1">
            <a:spLocks noChangeArrowheads="1"/>
          </p:cNvSpPr>
          <p:nvPr/>
        </p:nvSpPr>
        <p:spPr bwMode="auto">
          <a:xfrm>
            <a:off x="285750" y="188913"/>
            <a:ext cx="8858250" cy="261937"/>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1100" b="1" i="1">
                <a:solidFill>
                  <a:srgbClr val="FFC000"/>
                </a:solidFill>
                <a:latin typeface="Arial" charset="0"/>
              </a:rPr>
              <a:t>CHIETA, The Catalyst for Enhanced Skills, Economic Growth and Employability</a:t>
            </a:r>
          </a:p>
        </p:txBody>
      </p:sp>
      <p:graphicFrame>
        <p:nvGraphicFramePr>
          <p:cNvPr id="3" name="Table 2"/>
          <p:cNvGraphicFramePr>
            <a:graphicFrameLocks noGrp="1"/>
          </p:cNvGraphicFramePr>
          <p:nvPr>
            <p:extLst>
              <p:ext uri="{D42A27DB-BD31-4B8C-83A1-F6EECF244321}">
                <p14:modId xmlns:p14="http://schemas.microsoft.com/office/powerpoint/2010/main" xmlns="" val="789568435"/>
              </p:ext>
            </p:extLst>
          </p:nvPr>
        </p:nvGraphicFramePr>
        <p:xfrm>
          <a:off x="179513" y="548679"/>
          <a:ext cx="8856986" cy="6028941"/>
        </p:xfrm>
        <a:graphic>
          <a:graphicData uri="http://schemas.openxmlformats.org/drawingml/2006/table">
            <a:tbl>
              <a:tblPr firstRow="1" bandRow="1">
                <a:tableStyleId>{5C22544A-7EE6-4342-B048-85BDC9FD1C3A}</a:tableStyleId>
              </a:tblPr>
              <a:tblGrid>
                <a:gridCol w="1977007">
                  <a:extLst>
                    <a:ext uri="{9D8B030D-6E8A-4147-A177-3AD203B41FA5}">
                      <a16:colId xmlns:a16="http://schemas.microsoft.com/office/drawing/2014/main" xmlns="" val="20000"/>
                    </a:ext>
                  </a:extLst>
                </a:gridCol>
                <a:gridCol w="1565788">
                  <a:extLst>
                    <a:ext uri="{9D8B030D-6E8A-4147-A177-3AD203B41FA5}">
                      <a16:colId xmlns:a16="http://schemas.microsoft.com/office/drawing/2014/main" xmlns="" val="20001"/>
                    </a:ext>
                  </a:extLst>
                </a:gridCol>
                <a:gridCol w="1771397">
                  <a:extLst>
                    <a:ext uri="{9D8B030D-6E8A-4147-A177-3AD203B41FA5}">
                      <a16:colId xmlns:a16="http://schemas.microsoft.com/office/drawing/2014/main" xmlns="" val="20002"/>
                    </a:ext>
                  </a:extLst>
                </a:gridCol>
                <a:gridCol w="1771397">
                  <a:extLst>
                    <a:ext uri="{9D8B030D-6E8A-4147-A177-3AD203B41FA5}">
                      <a16:colId xmlns:a16="http://schemas.microsoft.com/office/drawing/2014/main" xmlns="" val="20003"/>
                    </a:ext>
                  </a:extLst>
                </a:gridCol>
                <a:gridCol w="1771397">
                  <a:extLst>
                    <a:ext uri="{9D8B030D-6E8A-4147-A177-3AD203B41FA5}">
                      <a16:colId xmlns:a16="http://schemas.microsoft.com/office/drawing/2014/main" xmlns="" val="20004"/>
                    </a:ext>
                  </a:extLst>
                </a:gridCol>
              </a:tblGrid>
              <a:tr h="970778">
                <a:tc>
                  <a:txBody>
                    <a:bodyPr/>
                    <a:lstStyle/>
                    <a:p>
                      <a:r>
                        <a:rPr lang="en-ZA" b="1" dirty="0" smtClean="0">
                          <a:solidFill>
                            <a:schemeClr val="bg1"/>
                          </a:solidFill>
                        </a:rPr>
                        <a:t>DG</a:t>
                      </a:r>
                      <a:r>
                        <a:rPr lang="en-ZA" b="1" baseline="0" dirty="0" smtClean="0">
                          <a:solidFill>
                            <a:schemeClr val="bg1"/>
                          </a:solidFill>
                        </a:rPr>
                        <a:t> Program – Sector Skills  / NSDS Priority</a:t>
                      </a:r>
                      <a:endParaRPr lang="en-ZA" b="1" dirty="0">
                        <a:solidFill>
                          <a:schemeClr val="bg1"/>
                        </a:solidFill>
                      </a:endParaRPr>
                    </a:p>
                  </a:txBody>
                  <a:tcPr/>
                </a:tc>
                <a:tc>
                  <a:txBody>
                    <a:bodyPr/>
                    <a:lstStyle/>
                    <a:p>
                      <a:r>
                        <a:rPr lang="en-ZA" b="1" dirty="0" smtClean="0">
                          <a:solidFill>
                            <a:schemeClr val="bg1"/>
                          </a:solidFill>
                        </a:rPr>
                        <a:t>Expenditure</a:t>
                      </a:r>
                      <a:r>
                        <a:rPr lang="en-ZA" b="1" baseline="0" dirty="0" smtClean="0">
                          <a:solidFill>
                            <a:schemeClr val="bg1"/>
                          </a:solidFill>
                        </a:rPr>
                        <a:t> 2015/16 (R’000)</a:t>
                      </a:r>
                      <a:endParaRPr lang="en-ZA" b="1" dirty="0">
                        <a:solidFill>
                          <a:schemeClr val="bg1"/>
                        </a:solidFill>
                      </a:endParaRPr>
                    </a:p>
                  </a:txBody>
                  <a:tcPr/>
                </a:tc>
                <a:tc>
                  <a:txBody>
                    <a:bodyPr/>
                    <a:lstStyle/>
                    <a:p>
                      <a:r>
                        <a:rPr lang="en-ZA" b="1" dirty="0" smtClean="0">
                          <a:solidFill>
                            <a:schemeClr val="bg1"/>
                          </a:solidFill>
                        </a:rPr>
                        <a:t>No. of Beneficiaries</a:t>
                      </a:r>
                      <a:endParaRPr lang="en-ZA" b="1" dirty="0">
                        <a:solidFill>
                          <a:schemeClr val="bg1"/>
                        </a:solidFill>
                      </a:endParaRPr>
                    </a:p>
                  </a:txBody>
                  <a:tcPr/>
                </a:tc>
                <a:tc>
                  <a:txBody>
                    <a:bodyPr/>
                    <a:lstStyle/>
                    <a:p>
                      <a:r>
                        <a:rPr lang="en-ZA" b="1" dirty="0" smtClean="0">
                          <a:solidFill>
                            <a:schemeClr val="bg1"/>
                          </a:solidFill>
                        </a:rPr>
                        <a:t>Average  Cost</a:t>
                      </a:r>
                      <a:r>
                        <a:rPr lang="en-ZA" b="1" baseline="0" dirty="0" smtClean="0">
                          <a:solidFill>
                            <a:schemeClr val="bg1"/>
                          </a:solidFill>
                        </a:rPr>
                        <a:t> per Learner</a:t>
                      </a:r>
                      <a:endParaRPr lang="en-ZA" b="1" dirty="0">
                        <a:solidFill>
                          <a:schemeClr val="bg1"/>
                        </a:solidFill>
                      </a:endParaRPr>
                    </a:p>
                  </a:txBody>
                  <a:tcPr/>
                </a:tc>
                <a:tc>
                  <a:txBody>
                    <a:bodyPr/>
                    <a:lstStyle/>
                    <a:p>
                      <a:r>
                        <a:rPr lang="en-ZA" b="1" dirty="0" smtClean="0">
                          <a:solidFill>
                            <a:schemeClr val="bg1"/>
                          </a:solidFill>
                        </a:rPr>
                        <a:t>% of Total DG expenditure</a:t>
                      </a:r>
                    </a:p>
                    <a:p>
                      <a:endParaRPr lang="en-ZA" b="1" dirty="0">
                        <a:solidFill>
                          <a:schemeClr val="bg1"/>
                        </a:solidFill>
                      </a:endParaRPr>
                    </a:p>
                  </a:txBody>
                  <a:tcPr/>
                </a:tc>
                <a:extLst>
                  <a:ext uri="{0D108BD9-81ED-4DB2-BD59-A6C34878D82A}">
                    <a16:rowId xmlns:a16="http://schemas.microsoft.com/office/drawing/2014/main" xmlns="" val="10000"/>
                  </a:ext>
                </a:extLst>
              </a:tr>
              <a:tr h="679544">
                <a:tc>
                  <a:txBody>
                    <a:bodyPr/>
                    <a:lstStyle/>
                    <a:p>
                      <a:r>
                        <a:rPr lang="en-ZA" b="1" dirty="0" smtClean="0">
                          <a:solidFill>
                            <a:schemeClr val="tx1"/>
                          </a:solidFill>
                        </a:rPr>
                        <a:t>Work Integrated Learning </a:t>
                      </a:r>
                      <a:endParaRPr lang="en-ZA" b="1" dirty="0">
                        <a:solidFill>
                          <a:schemeClr val="tx1"/>
                        </a:solidFill>
                      </a:endParaRPr>
                    </a:p>
                  </a:txBody>
                  <a:tcPr/>
                </a:tc>
                <a:tc>
                  <a:txBody>
                    <a:bodyPr/>
                    <a:lstStyle/>
                    <a:p>
                      <a:r>
                        <a:rPr lang="en-ZA" b="1" dirty="0" smtClean="0">
                          <a:solidFill>
                            <a:schemeClr val="tx1"/>
                          </a:solidFill>
                        </a:rPr>
                        <a:t>R62,668</a:t>
                      </a:r>
                      <a:endParaRPr lang="en-ZA" b="1" dirty="0">
                        <a:solidFill>
                          <a:schemeClr val="tx1"/>
                        </a:solidFill>
                      </a:endParaRPr>
                    </a:p>
                  </a:txBody>
                  <a:tcPr/>
                </a:tc>
                <a:tc>
                  <a:txBody>
                    <a:bodyPr/>
                    <a:lstStyle/>
                    <a:p>
                      <a:r>
                        <a:rPr lang="en-ZA" b="1" dirty="0" smtClean="0">
                          <a:solidFill>
                            <a:schemeClr val="tx1"/>
                          </a:solidFill>
                        </a:rPr>
                        <a:t>2</a:t>
                      </a:r>
                      <a:r>
                        <a:rPr lang="en-ZA" b="1" baseline="0" dirty="0" smtClean="0">
                          <a:solidFill>
                            <a:schemeClr val="tx1"/>
                          </a:solidFill>
                        </a:rPr>
                        <a:t> 087</a:t>
                      </a:r>
                      <a:endParaRPr lang="en-ZA" b="1" dirty="0">
                        <a:solidFill>
                          <a:schemeClr val="tx1"/>
                        </a:solidFill>
                      </a:endParaRPr>
                    </a:p>
                  </a:txBody>
                  <a:tcPr/>
                </a:tc>
                <a:tc>
                  <a:txBody>
                    <a:bodyPr/>
                    <a:lstStyle/>
                    <a:p>
                      <a:r>
                        <a:rPr lang="en-ZA" b="1" dirty="0" smtClean="0">
                          <a:solidFill>
                            <a:schemeClr val="tx1"/>
                          </a:solidFill>
                        </a:rPr>
                        <a:t>R30,027</a:t>
                      </a:r>
                      <a:endParaRPr lang="en-ZA" b="1" dirty="0">
                        <a:solidFill>
                          <a:schemeClr val="tx1"/>
                        </a:solidFill>
                      </a:endParaRPr>
                    </a:p>
                  </a:txBody>
                  <a:tcPr/>
                </a:tc>
                <a:tc>
                  <a:txBody>
                    <a:bodyPr/>
                    <a:lstStyle/>
                    <a:p>
                      <a:r>
                        <a:rPr lang="en-ZA" b="1" dirty="0" smtClean="0">
                          <a:solidFill>
                            <a:schemeClr val="tx1"/>
                          </a:solidFill>
                        </a:rPr>
                        <a:t>23.0%</a:t>
                      </a:r>
                      <a:endParaRPr lang="en-ZA" b="1" dirty="0">
                        <a:solidFill>
                          <a:schemeClr val="tx1"/>
                        </a:solidFill>
                      </a:endParaRPr>
                    </a:p>
                  </a:txBody>
                  <a:tcPr/>
                </a:tc>
                <a:extLst>
                  <a:ext uri="{0D108BD9-81ED-4DB2-BD59-A6C34878D82A}">
                    <a16:rowId xmlns:a16="http://schemas.microsoft.com/office/drawing/2014/main" xmlns="" val="10001"/>
                  </a:ext>
                </a:extLst>
              </a:tr>
              <a:tr h="679544">
                <a:tc>
                  <a:txBody>
                    <a:bodyPr/>
                    <a:lstStyle/>
                    <a:p>
                      <a:r>
                        <a:rPr lang="en-ZA" b="1" baseline="0" dirty="0" err="1" smtClean="0">
                          <a:solidFill>
                            <a:schemeClr val="tx1"/>
                          </a:solidFill>
                        </a:rPr>
                        <a:t>Learnerships</a:t>
                      </a:r>
                      <a:endParaRPr lang="en-ZA" b="1" dirty="0">
                        <a:solidFill>
                          <a:schemeClr val="tx1"/>
                        </a:solidFill>
                      </a:endParaRPr>
                    </a:p>
                  </a:txBody>
                  <a:tcPr/>
                </a:tc>
                <a:tc>
                  <a:txBody>
                    <a:bodyPr/>
                    <a:lstStyle/>
                    <a:p>
                      <a:r>
                        <a:rPr lang="en-ZA" b="1" dirty="0" smtClean="0">
                          <a:solidFill>
                            <a:schemeClr val="tx1"/>
                          </a:solidFill>
                        </a:rPr>
                        <a:t>R85</a:t>
                      </a:r>
                      <a:r>
                        <a:rPr lang="en-ZA" b="1" baseline="0" dirty="0" smtClean="0">
                          <a:solidFill>
                            <a:schemeClr val="tx1"/>
                          </a:solidFill>
                        </a:rPr>
                        <a:t>,568</a:t>
                      </a:r>
                      <a:endParaRPr lang="en-ZA" b="1" dirty="0">
                        <a:solidFill>
                          <a:schemeClr val="tx1"/>
                        </a:solidFill>
                      </a:endParaRPr>
                    </a:p>
                  </a:txBody>
                  <a:tcPr/>
                </a:tc>
                <a:tc>
                  <a:txBody>
                    <a:bodyPr/>
                    <a:lstStyle/>
                    <a:p>
                      <a:r>
                        <a:rPr lang="en-ZA" b="1" dirty="0" smtClean="0">
                          <a:solidFill>
                            <a:schemeClr val="tx1"/>
                          </a:solidFill>
                        </a:rPr>
                        <a:t>5</a:t>
                      </a:r>
                      <a:r>
                        <a:rPr lang="en-ZA" b="1" baseline="0" dirty="0" smtClean="0">
                          <a:solidFill>
                            <a:schemeClr val="tx1"/>
                          </a:solidFill>
                        </a:rPr>
                        <a:t> 811</a:t>
                      </a:r>
                      <a:endParaRPr lang="en-ZA" b="1" dirty="0">
                        <a:solidFill>
                          <a:schemeClr val="tx1"/>
                        </a:solidFill>
                      </a:endParaRPr>
                    </a:p>
                  </a:txBody>
                  <a:tcPr/>
                </a:tc>
                <a:tc>
                  <a:txBody>
                    <a:bodyPr/>
                    <a:lstStyle/>
                    <a:p>
                      <a:r>
                        <a:rPr lang="en-ZA" b="1" dirty="0" smtClean="0">
                          <a:solidFill>
                            <a:schemeClr val="tx1"/>
                          </a:solidFill>
                        </a:rPr>
                        <a:t>R14,725</a:t>
                      </a:r>
                      <a:endParaRPr lang="en-ZA" b="1" dirty="0">
                        <a:solidFill>
                          <a:schemeClr val="tx1"/>
                        </a:solidFill>
                      </a:endParaRPr>
                    </a:p>
                  </a:txBody>
                  <a:tcPr/>
                </a:tc>
                <a:tc>
                  <a:txBody>
                    <a:bodyPr/>
                    <a:lstStyle/>
                    <a:p>
                      <a:r>
                        <a:rPr lang="en-ZA" b="1" dirty="0" smtClean="0">
                          <a:solidFill>
                            <a:schemeClr val="tx1"/>
                          </a:solidFill>
                        </a:rPr>
                        <a:t>31.4%</a:t>
                      </a:r>
                    </a:p>
                  </a:txBody>
                  <a:tcPr/>
                </a:tc>
                <a:extLst>
                  <a:ext uri="{0D108BD9-81ED-4DB2-BD59-A6C34878D82A}">
                    <a16:rowId xmlns:a16="http://schemas.microsoft.com/office/drawing/2014/main" xmlns="" val="10002"/>
                  </a:ext>
                </a:extLst>
              </a:tr>
              <a:tr h="679544">
                <a:tc>
                  <a:txBody>
                    <a:bodyPr/>
                    <a:lstStyle/>
                    <a:p>
                      <a:r>
                        <a:rPr lang="en-ZA" b="1" dirty="0" smtClean="0">
                          <a:solidFill>
                            <a:schemeClr val="tx1"/>
                          </a:solidFill>
                        </a:rPr>
                        <a:t>Artisans  / Apprenticeships</a:t>
                      </a:r>
                      <a:endParaRPr lang="en-ZA" b="1" dirty="0">
                        <a:solidFill>
                          <a:schemeClr val="tx1"/>
                        </a:solidFill>
                      </a:endParaRPr>
                    </a:p>
                  </a:txBody>
                  <a:tcPr/>
                </a:tc>
                <a:tc>
                  <a:txBody>
                    <a:bodyPr/>
                    <a:lstStyle/>
                    <a:p>
                      <a:r>
                        <a:rPr lang="en-ZA" b="1" dirty="0" smtClean="0">
                          <a:solidFill>
                            <a:schemeClr val="tx1"/>
                          </a:solidFill>
                        </a:rPr>
                        <a:t>R44,468</a:t>
                      </a:r>
                      <a:endParaRPr lang="en-ZA" b="1" dirty="0">
                        <a:solidFill>
                          <a:schemeClr val="tx1"/>
                        </a:solidFill>
                      </a:endParaRPr>
                    </a:p>
                  </a:txBody>
                  <a:tcPr/>
                </a:tc>
                <a:tc>
                  <a:txBody>
                    <a:bodyPr/>
                    <a:lstStyle/>
                    <a:p>
                      <a:r>
                        <a:rPr lang="en-ZA" b="1" baseline="0" dirty="0" smtClean="0">
                          <a:solidFill>
                            <a:schemeClr val="tx1"/>
                          </a:solidFill>
                        </a:rPr>
                        <a:t>1 864</a:t>
                      </a:r>
                      <a:endParaRPr lang="en-ZA" b="1" dirty="0">
                        <a:solidFill>
                          <a:schemeClr val="tx1"/>
                        </a:solidFill>
                      </a:endParaRPr>
                    </a:p>
                  </a:txBody>
                  <a:tcPr/>
                </a:tc>
                <a:tc>
                  <a:txBody>
                    <a:bodyPr/>
                    <a:lstStyle/>
                    <a:p>
                      <a:r>
                        <a:rPr lang="en-ZA" b="1" dirty="0" smtClean="0">
                          <a:solidFill>
                            <a:schemeClr val="tx1"/>
                          </a:solidFill>
                        </a:rPr>
                        <a:t>R23,856</a:t>
                      </a:r>
                      <a:endParaRPr lang="en-ZA" b="1" dirty="0">
                        <a:solidFill>
                          <a:schemeClr val="tx1"/>
                        </a:solidFill>
                      </a:endParaRPr>
                    </a:p>
                  </a:txBody>
                  <a:tcPr/>
                </a:tc>
                <a:tc>
                  <a:txBody>
                    <a:bodyPr/>
                    <a:lstStyle/>
                    <a:p>
                      <a:r>
                        <a:rPr lang="en-ZA" b="1" dirty="0" smtClean="0">
                          <a:solidFill>
                            <a:schemeClr val="tx1"/>
                          </a:solidFill>
                        </a:rPr>
                        <a:t>16.3%</a:t>
                      </a:r>
                      <a:endParaRPr lang="en-ZA" b="1" dirty="0">
                        <a:solidFill>
                          <a:schemeClr val="tx1"/>
                        </a:solidFill>
                      </a:endParaRPr>
                    </a:p>
                  </a:txBody>
                  <a:tcPr/>
                </a:tc>
                <a:extLst>
                  <a:ext uri="{0D108BD9-81ED-4DB2-BD59-A6C34878D82A}">
                    <a16:rowId xmlns:a16="http://schemas.microsoft.com/office/drawing/2014/main" xmlns="" val="10003"/>
                  </a:ext>
                </a:extLst>
              </a:tr>
              <a:tr h="389262">
                <a:tc>
                  <a:txBody>
                    <a:bodyPr/>
                    <a:lstStyle/>
                    <a:p>
                      <a:r>
                        <a:rPr lang="en-ZA" b="1" dirty="0" smtClean="0">
                          <a:solidFill>
                            <a:schemeClr val="tx1"/>
                          </a:solidFill>
                        </a:rPr>
                        <a:t>Bursaries</a:t>
                      </a:r>
                      <a:endParaRPr lang="en-ZA" b="1" dirty="0">
                        <a:solidFill>
                          <a:schemeClr val="tx1"/>
                        </a:solidFill>
                      </a:endParaRPr>
                    </a:p>
                  </a:txBody>
                  <a:tcPr/>
                </a:tc>
                <a:tc>
                  <a:txBody>
                    <a:bodyPr/>
                    <a:lstStyle/>
                    <a:p>
                      <a:r>
                        <a:rPr lang="en-ZA" b="1" dirty="0" smtClean="0">
                          <a:solidFill>
                            <a:schemeClr val="tx1"/>
                          </a:solidFill>
                        </a:rPr>
                        <a:t>R43,095</a:t>
                      </a:r>
                      <a:endParaRPr lang="en-ZA" b="1" dirty="0">
                        <a:solidFill>
                          <a:schemeClr val="tx1"/>
                        </a:solidFill>
                      </a:endParaRPr>
                    </a:p>
                  </a:txBody>
                  <a:tcPr/>
                </a:tc>
                <a:tc>
                  <a:txBody>
                    <a:bodyPr/>
                    <a:lstStyle/>
                    <a:p>
                      <a:r>
                        <a:rPr lang="en-ZA" b="1" dirty="0" smtClean="0">
                          <a:solidFill>
                            <a:schemeClr val="tx1"/>
                          </a:solidFill>
                        </a:rPr>
                        <a:t>1751</a:t>
                      </a:r>
                      <a:endParaRPr lang="en-ZA" b="1" dirty="0">
                        <a:solidFill>
                          <a:schemeClr val="tx1"/>
                        </a:solidFill>
                      </a:endParaRPr>
                    </a:p>
                  </a:txBody>
                  <a:tcPr/>
                </a:tc>
                <a:tc>
                  <a:txBody>
                    <a:bodyPr/>
                    <a:lstStyle/>
                    <a:p>
                      <a:r>
                        <a:rPr lang="en-ZA" b="1" dirty="0" smtClean="0">
                          <a:solidFill>
                            <a:schemeClr val="tx1"/>
                          </a:solidFill>
                        </a:rPr>
                        <a:t>R24,611</a:t>
                      </a:r>
                      <a:endParaRPr lang="en-ZA" b="1" dirty="0">
                        <a:solidFill>
                          <a:schemeClr val="tx1"/>
                        </a:solidFill>
                      </a:endParaRPr>
                    </a:p>
                  </a:txBody>
                  <a:tcPr/>
                </a:tc>
                <a:tc>
                  <a:txBody>
                    <a:bodyPr/>
                    <a:lstStyle/>
                    <a:p>
                      <a:r>
                        <a:rPr lang="en-ZA" b="1" dirty="0" smtClean="0">
                          <a:solidFill>
                            <a:schemeClr val="tx1"/>
                          </a:solidFill>
                        </a:rPr>
                        <a:t>14.6%</a:t>
                      </a:r>
                      <a:endParaRPr lang="en-ZA" b="1" dirty="0">
                        <a:solidFill>
                          <a:schemeClr val="tx1"/>
                        </a:solidFill>
                      </a:endParaRPr>
                    </a:p>
                  </a:txBody>
                  <a:tcPr/>
                </a:tc>
                <a:extLst>
                  <a:ext uri="{0D108BD9-81ED-4DB2-BD59-A6C34878D82A}">
                    <a16:rowId xmlns:a16="http://schemas.microsoft.com/office/drawing/2014/main" xmlns="" val="10004"/>
                  </a:ext>
                </a:extLst>
              </a:tr>
              <a:tr h="389262">
                <a:tc>
                  <a:txBody>
                    <a:bodyPr/>
                    <a:lstStyle/>
                    <a:p>
                      <a:r>
                        <a:rPr lang="en-ZA" b="1" dirty="0" smtClean="0">
                          <a:solidFill>
                            <a:schemeClr val="tx1"/>
                          </a:solidFill>
                        </a:rPr>
                        <a:t>Skills Programs</a:t>
                      </a:r>
                      <a:endParaRPr lang="en-ZA" b="1" dirty="0">
                        <a:solidFill>
                          <a:schemeClr val="tx1"/>
                        </a:solidFill>
                      </a:endParaRPr>
                    </a:p>
                  </a:txBody>
                  <a:tcPr/>
                </a:tc>
                <a:tc>
                  <a:txBody>
                    <a:bodyPr/>
                    <a:lstStyle/>
                    <a:p>
                      <a:r>
                        <a:rPr lang="en-ZA" b="1" dirty="0" smtClean="0">
                          <a:solidFill>
                            <a:schemeClr val="tx1"/>
                          </a:solidFill>
                        </a:rPr>
                        <a:t>R24,437</a:t>
                      </a:r>
                      <a:endParaRPr lang="en-ZA" b="1" dirty="0">
                        <a:solidFill>
                          <a:schemeClr val="tx1"/>
                        </a:solidFill>
                      </a:endParaRPr>
                    </a:p>
                  </a:txBody>
                  <a:tcPr/>
                </a:tc>
                <a:tc>
                  <a:txBody>
                    <a:bodyPr/>
                    <a:lstStyle/>
                    <a:p>
                      <a:r>
                        <a:rPr lang="en-ZA" b="1" dirty="0" smtClean="0">
                          <a:solidFill>
                            <a:schemeClr val="tx1"/>
                          </a:solidFill>
                        </a:rPr>
                        <a:t>6792</a:t>
                      </a:r>
                    </a:p>
                  </a:txBody>
                  <a:tcPr/>
                </a:tc>
                <a:tc>
                  <a:txBody>
                    <a:bodyPr/>
                    <a:lstStyle/>
                    <a:p>
                      <a:r>
                        <a:rPr lang="en-ZA" b="1" dirty="0" smtClean="0">
                          <a:solidFill>
                            <a:schemeClr val="tx1"/>
                          </a:solidFill>
                        </a:rPr>
                        <a:t>R3,598</a:t>
                      </a:r>
                      <a:endParaRPr lang="en-ZA" b="1" dirty="0">
                        <a:solidFill>
                          <a:schemeClr val="tx1"/>
                        </a:solidFill>
                      </a:endParaRPr>
                    </a:p>
                  </a:txBody>
                  <a:tcPr/>
                </a:tc>
                <a:tc>
                  <a:txBody>
                    <a:bodyPr/>
                    <a:lstStyle/>
                    <a:p>
                      <a:r>
                        <a:rPr lang="en-ZA" b="1" dirty="0" smtClean="0">
                          <a:solidFill>
                            <a:schemeClr val="tx1"/>
                          </a:solidFill>
                        </a:rPr>
                        <a:t>9.0%</a:t>
                      </a:r>
                      <a:endParaRPr lang="en-ZA" b="1" dirty="0">
                        <a:solidFill>
                          <a:schemeClr val="tx1"/>
                        </a:solidFill>
                      </a:endParaRPr>
                    </a:p>
                  </a:txBody>
                  <a:tcPr/>
                </a:tc>
                <a:extLst>
                  <a:ext uri="{0D108BD9-81ED-4DB2-BD59-A6C34878D82A}">
                    <a16:rowId xmlns:a16="http://schemas.microsoft.com/office/drawing/2014/main" xmlns="" val="10005"/>
                  </a:ext>
                </a:extLst>
              </a:tr>
              <a:tr h="389262">
                <a:tc>
                  <a:txBody>
                    <a:bodyPr/>
                    <a:lstStyle/>
                    <a:p>
                      <a:r>
                        <a:rPr lang="en-ZA" b="1" dirty="0" smtClean="0">
                          <a:solidFill>
                            <a:schemeClr val="tx1"/>
                          </a:solidFill>
                        </a:rPr>
                        <a:t>ABET</a:t>
                      </a:r>
                      <a:endParaRPr lang="en-ZA" b="1" dirty="0">
                        <a:solidFill>
                          <a:schemeClr val="tx1"/>
                        </a:solidFill>
                      </a:endParaRPr>
                    </a:p>
                  </a:txBody>
                  <a:tcPr/>
                </a:tc>
                <a:tc>
                  <a:txBody>
                    <a:bodyPr/>
                    <a:lstStyle/>
                    <a:p>
                      <a:r>
                        <a:rPr lang="en-ZA" b="1" dirty="0" smtClean="0">
                          <a:solidFill>
                            <a:schemeClr val="tx1"/>
                          </a:solidFill>
                        </a:rPr>
                        <a:t>R2,053</a:t>
                      </a:r>
                      <a:endParaRPr lang="en-ZA" b="1" dirty="0">
                        <a:solidFill>
                          <a:schemeClr val="tx1"/>
                        </a:solidFill>
                      </a:endParaRPr>
                    </a:p>
                  </a:txBody>
                  <a:tcPr/>
                </a:tc>
                <a:tc>
                  <a:txBody>
                    <a:bodyPr/>
                    <a:lstStyle/>
                    <a:p>
                      <a:r>
                        <a:rPr lang="en-ZA" b="1" dirty="0" smtClean="0">
                          <a:solidFill>
                            <a:schemeClr val="tx1"/>
                          </a:solidFill>
                        </a:rPr>
                        <a:t>427</a:t>
                      </a:r>
                      <a:endParaRPr lang="en-ZA" b="1" dirty="0">
                        <a:solidFill>
                          <a:schemeClr val="tx1"/>
                        </a:solidFill>
                      </a:endParaRPr>
                    </a:p>
                  </a:txBody>
                  <a:tcPr/>
                </a:tc>
                <a:tc>
                  <a:txBody>
                    <a:bodyPr/>
                    <a:lstStyle/>
                    <a:p>
                      <a:r>
                        <a:rPr lang="en-ZA" b="1" dirty="0" smtClean="0">
                          <a:solidFill>
                            <a:schemeClr val="tx1"/>
                          </a:solidFill>
                        </a:rPr>
                        <a:t>R4,807</a:t>
                      </a:r>
                      <a:endParaRPr lang="en-ZA" b="1" dirty="0">
                        <a:solidFill>
                          <a:schemeClr val="tx1"/>
                        </a:solidFill>
                      </a:endParaRPr>
                    </a:p>
                  </a:txBody>
                  <a:tcPr/>
                </a:tc>
                <a:tc>
                  <a:txBody>
                    <a:bodyPr/>
                    <a:lstStyle/>
                    <a:p>
                      <a:r>
                        <a:rPr lang="en-ZA" b="1" dirty="0" smtClean="0">
                          <a:solidFill>
                            <a:schemeClr val="tx1"/>
                          </a:solidFill>
                        </a:rPr>
                        <a:t>0.8%</a:t>
                      </a:r>
                      <a:endParaRPr lang="en-ZA" b="1" dirty="0">
                        <a:solidFill>
                          <a:schemeClr val="tx1"/>
                        </a:solidFill>
                      </a:endParaRPr>
                    </a:p>
                  </a:txBody>
                  <a:tcPr/>
                </a:tc>
                <a:extLst>
                  <a:ext uri="{0D108BD9-81ED-4DB2-BD59-A6C34878D82A}">
                    <a16:rowId xmlns:a16="http://schemas.microsoft.com/office/drawing/2014/main" xmlns="" val="10006"/>
                  </a:ext>
                </a:extLst>
              </a:tr>
              <a:tr h="970778">
                <a:tc>
                  <a:txBody>
                    <a:bodyPr/>
                    <a:lstStyle/>
                    <a:p>
                      <a:r>
                        <a:rPr lang="en-ZA" b="1" dirty="0" smtClean="0">
                          <a:solidFill>
                            <a:schemeClr val="tx1"/>
                          </a:solidFill>
                        </a:rPr>
                        <a:t>Recognition of Prior Learning (RPL)</a:t>
                      </a:r>
                      <a:endParaRPr lang="en-ZA" b="1" dirty="0">
                        <a:solidFill>
                          <a:schemeClr val="tx1"/>
                        </a:solidFill>
                      </a:endParaRPr>
                    </a:p>
                  </a:txBody>
                  <a:tcPr/>
                </a:tc>
                <a:tc>
                  <a:txBody>
                    <a:bodyPr/>
                    <a:lstStyle/>
                    <a:p>
                      <a:r>
                        <a:rPr lang="en-ZA" b="1" dirty="0" smtClean="0">
                          <a:solidFill>
                            <a:schemeClr val="tx1"/>
                          </a:solidFill>
                        </a:rPr>
                        <a:t>R8,659</a:t>
                      </a:r>
                      <a:endParaRPr lang="en-ZA" b="1" dirty="0">
                        <a:solidFill>
                          <a:schemeClr val="tx1"/>
                        </a:solidFill>
                      </a:endParaRPr>
                    </a:p>
                  </a:txBody>
                  <a:tcPr/>
                </a:tc>
                <a:tc>
                  <a:txBody>
                    <a:bodyPr/>
                    <a:lstStyle/>
                    <a:p>
                      <a:r>
                        <a:rPr lang="en-ZA" b="1" dirty="0" smtClean="0">
                          <a:solidFill>
                            <a:schemeClr val="tx1"/>
                          </a:solidFill>
                        </a:rPr>
                        <a:t>1362</a:t>
                      </a:r>
                      <a:endParaRPr lang="en-ZA" b="1" dirty="0">
                        <a:solidFill>
                          <a:schemeClr val="tx1"/>
                        </a:solidFill>
                      </a:endParaRPr>
                    </a:p>
                  </a:txBody>
                  <a:tcPr/>
                </a:tc>
                <a:tc>
                  <a:txBody>
                    <a:bodyPr/>
                    <a:lstStyle/>
                    <a:p>
                      <a:r>
                        <a:rPr lang="en-ZA" b="1" dirty="0" smtClean="0">
                          <a:solidFill>
                            <a:schemeClr val="tx1"/>
                          </a:solidFill>
                        </a:rPr>
                        <a:t>R6,357</a:t>
                      </a:r>
                      <a:endParaRPr lang="en-ZA" b="1" dirty="0">
                        <a:solidFill>
                          <a:schemeClr val="tx1"/>
                        </a:solidFill>
                      </a:endParaRPr>
                    </a:p>
                  </a:txBody>
                  <a:tcPr/>
                </a:tc>
                <a:tc>
                  <a:txBody>
                    <a:bodyPr/>
                    <a:lstStyle/>
                    <a:p>
                      <a:r>
                        <a:rPr lang="en-ZA" b="1" dirty="0" smtClean="0">
                          <a:solidFill>
                            <a:schemeClr val="tx1"/>
                          </a:solidFill>
                        </a:rPr>
                        <a:t>3.2%</a:t>
                      </a:r>
                      <a:endParaRPr lang="en-ZA" b="1" dirty="0">
                        <a:solidFill>
                          <a:schemeClr val="tx1"/>
                        </a:solidFill>
                      </a:endParaRPr>
                    </a:p>
                  </a:txBody>
                  <a:tcPr/>
                </a:tc>
                <a:extLst>
                  <a:ext uri="{0D108BD9-81ED-4DB2-BD59-A6C34878D82A}">
                    <a16:rowId xmlns:a16="http://schemas.microsoft.com/office/drawing/2014/main" xmlns="" val="10007"/>
                  </a:ext>
                </a:extLst>
              </a:tr>
              <a:tr h="880967">
                <a:tc>
                  <a:txBody>
                    <a:bodyPr/>
                    <a:lstStyle/>
                    <a:p>
                      <a:r>
                        <a:rPr lang="en-ZA" b="1" baseline="0" dirty="0" smtClean="0">
                          <a:solidFill>
                            <a:schemeClr val="tx1"/>
                          </a:solidFill>
                        </a:rPr>
                        <a:t>TVET Support  (Partnerships)</a:t>
                      </a:r>
                    </a:p>
                  </a:txBody>
                  <a:tcPr/>
                </a:tc>
                <a:tc>
                  <a:txBody>
                    <a:bodyPr/>
                    <a:lstStyle/>
                    <a:p>
                      <a:r>
                        <a:rPr lang="en-ZA" b="1" dirty="0" smtClean="0">
                          <a:solidFill>
                            <a:schemeClr val="tx1"/>
                          </a:solidFill>
                        </a:rPr>
                        <a:t>R3,254</a:t>
                      </a:r>
                      <a:endParaRPr lang="en-ZA" b="1" dirty="0">
                        <a:solidFill>
                          <a:schemeClr val="tx1"/>
                        </a:solidFill>
                      </a:endParaRPr>
                    </a:p>
                  </a:txBody>
                  <a:tcPr/>
                </a:tc>
                <a:tc>
                  <a:txBody>
                    <a:bodyPr/>
                    <a:lstStyle/>
                    <a:p>
                      <a:r>
                        <a:rPr lang="en-ZA" b="1" dirty="0" smtClean="0">
                          <a:solidFill>
                            <a:schemeClr val="tx1"/>
                          </a:solidFill>
                        </a:rPr>
                        <a:t>195</a:t>
                      </a:r>
                      <a:endParaRPr lang="en-ZA" b="1" dirty="0">
                        <a:solidFill>
                          <a:schemeClr val="tx1"/>
                        </a:solidFill>
                      </a:endParaRPr>
                    </a:p>
                  </a:txBody>
                  <a:tcPr/>
                </a:tc>
                <a:tc>
                  <a:txBody>
                    <a:bodyPr/>
                    <a:lstStyle/>
                    <a:p>
                      <a:r>
                        <a:rPr lang="en-ZA" b="1" dirty="0" smtClean="0">
                          <a:solidFill>
                            <a:schemeClr val="tx1"/>
                          </a:solidFill>
                        </a:rPr>
                        <a:t>R16,688</a:t>
                      </a:r>
                      <a:endParaRPr lang="en-ZA" b="1" dirty="0">
                        <a:solidFill>
                          <a:schemeClr val="tx1"/>
                        </a:solidFill>
                      </a:endParaRPr>
                    </a:p>
                  </a:txBody>
                  <a:tcPr/>
                </a:tc>
                <a:tc>
                  <a:txBody>
                    <a:bodyPr/>
                    <a:lstStyle/>
                    <a:p>
                      <a:r>
                        <a:rPr lang="en-ZA" b="1" dirty="0" smtClean="0">
                          <a:solidFill>
                            <a:schemeClr val="tx1"/>
                          </a:solidFill>
                        </a:rPr>
                        <a:t>1.2%</a:t>
                      </a:r>
                      <a:endParaRPr lang="en-ZA" b="1" dirty="0">
                        <a:solidFill>
                          <a:schemeClr val="tx1"/>
                        </a:solidFill>
                      </a:endParaRPr>
                    </a:p>
                  </a:txBody>
                  <a:tcPr/>
                </a:tc>
                <a:extLst>
                  <a:ext uri="{0D108BD9-81ED-4DB2-BD59-A6C34878D82A}">
                    <a16:rowId xmlns:a16="http://schemas.microsoft.com/office/drawing/2014/main" xmlns="" val="10008"/>
                  </a:ext>
                </a:extLst>
              </a:tr>
            </a:tbl>
          </a:graphicData>
        </a:graphic>
      </p:graphicFrame>
    </p:spTree>
    <p:custDataLst>
      <p:tags r:id="rId1"/>
    </p:custDataLst>
    <p:extLst>
      <p:ext uri="{BB962C8B-B14F-4D97-AF65-F5344CB8AC3E}">
        <p14:creationId xmlns:p14="http://schemas.microsoft.com/office/powerpoint/2010/main" xmlns="" val="2159336945"/>
      </p:ext>
    </p:extLst>
  </p:cSld>
  <p:clrMapOvr>
    <a:masterClrMapping/>
  </p:clrMapOvr>
  <p:transition advTm="2816"/>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7938"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sz="1100"/>
          </a:p>
        </p:txBody>
      </p:sp>
      <p:sp>
        <p:nvSpPr>
          <p:cNvPr id="8195" name="TextBox 4"/>
          <p:cNvSpPr txBox="1">
            <a:spLocks noChangeArrowheads="1"/>
          </p:cNvSpPr>
          <p:nvPr/>
        </p:nvSpPr>
        <p:spPr bwMode="auto">
          <a:xfrm>
            <a:off x="285750" y="188913"/>
            <a:ext cx="8858250" cy="261937"/>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1100" b="1" i="1">
                <a:solidFill>
                  <a:srgbClr val="FFC000"/>
                </a:solidFill>
                <a:latin typeface="Arial" charset="0"/>
              </a:rPr>
              <a:t>CHIETA, The Catalyst for Enhanced Skills, Economic Growth and Employability</a:t>
            </a:r>
          </a:p>
        </p:txBody>
      </p:sp>
      <p:graphicFrame>
        <p:nvGraphicFramePr>
          <p:cNvPr id="3" name="Table 2"/>
          <p:cNvGraphicFramePr>
            <a:graphicFrameLocks noGrp="1"/>
          </p:cNvGraphicFramePr>
          <p:nvPr>
            <p:extLst>
              <p:ext uri="{D42A27DB-BD31-4B8C-83A1-F6EECF244321}">
                <p14:modId xmlns:p14="http://schemas.microsoft.com/office/powerpoint/2010/main" xmlns="" val="2852152640"/>
              </p:ext>
            </p:extLst>
          </p:nvPr>
        </p:nvGraphicFramePr>
        <p:xfrm>
          <a:off x="611559" y="620688"/>
          <a:ext cx="7920881" cy="5760639"/>
        </p:xfrm>
        <a:graphic>
          <a:graphicData uri="http://schemas.openxmlformats.org/drawingml/2006/table">
            <a:tbl>
              <a:tblPr firstRow="1" bandRow="1">
                <a:tableStyleId>{5C22544A-7EE6-4342-B048-85BDC9FD1C3A}</a:tableStyleId>
              </a:tblPr>
              <a:tblGrid>
                <a:gridCol w="1768055">
                  <a:extLst>
                    <a:ext uri="{9D8B030D-6E8A-4147-A177-3AD203B41FA5}">
                      <a16:colId xmlns:a16="http://schemas.microsoft.com/office/drawing/2014/main" xmlns="" val="20000"/>
                    </a:ext>
                  </a:extLst>
                </a:gridCol>
                <a:gridCol w="140029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tblGrid>
              <a:tr h="1130145">
                <a:tc>
                  <a:txBody>
                    <a:bodyPr/>
                    <a:lstStyle/>
                    <a:p>
                      <a:r>
                        <a:rPr lang="en-ZA" b="1" dirty="0" smtClean="0"/>
                        <a:t>DG</a:t>
                      </a:r>
                      <a:r>
                        <a:rPr lang="en-ZA" b="1" baseline="0" dirty="0" smtClean="0"/>
                        <a:t> Program – Sector Skills  / NSDS Priority</a:t>
                      </a:r>
                      <a:endParaRPr lang="en-ZA" b="1" dirty="0"/>
                    </a:p>
                  </a:txBody>
                  <a:tcPr/>
                </a:tc>
                <a:tc>
                  <a:txBody>
                    <a:bodyPr/>
                    <a:lstStyle/>
                    <a:p>
                      <a:r>
                        <a:rPr lang="en-ZA" b="1" dirty="0" smtClean="0"/>
                        <a:t>Expenditure</a:t>
                      </a:r>
                      <a:r>
                        <a:rPr lang="en-ZA" b="1" baseline="0" dirty="0" smtClean="0"/>
                        <a:t> 2014/15 (R’000)</a:t>
                      </a:r>
                      <a:endParaRPr lang="en-ZA" b="1" dirty="0"/>
                    </a:p>
                  </a:txBody>
                  <a:tcPr/>
                </a:tc>
                <a:tc>
                  <a:txBody>
                    <a:bodyPr/>
                    <a:lstStyle/>
                    <a:p>
                      <a:r>
                        <a:rPr lang="en-ZA" b="1" dirty="0" smtClean="0"/>
                        <a:t>No. of Beneficiaries</a:t>
                      </a:r>
                      <a:endParaRPr lang="en-ZA" b="1" dirty="0"/>
                    </a:p>
                  </a:txBody>
                  <a:tcPr/>
                </a:tc>
                <a:tc>
                  <a:txBody>
                    <a:bodyPr/>
                    <a:lstStyle/>
                    <a:p>
                      <a:r>
                        <a:rPr lang="en-ZA" b="1" dirty="0" smtClean="0"/>
                        <a:t>Average  Cost</a:t>
                      </a:r>
                      <a:r>
                        <a:rPr lang="en-ZA" b="1" baseline="0" dirty="0" smtClean="0"/>
                        <a:t> per Learner</a:t>
                      </a:r>
                      <a:endParaRPr lang="en-ZA" b="1" dirty="0"/>
                    </a:p>
                  </a:txBody>
                  <a:tcPr/>
                </a:tc>
                <a:tc>
                  <a:txBody>
                    <a:bodyPr/>
                    <a:lstStyle/>
                    <a:p>
                      <a:r>
                        <a:rPr lang="en-ZA" b="1" dirty="0" smtClean="0"/>
                        <a:t>% of Total DG expenditure</a:t>
                      </a:r>
                    </a:p>
                    <a:p>
                      <a:endParaRPr lang="en-ZA" b="1" dirty="0"/>
                    </a:p>
                  </a:txBody>
                  <a:tcPr/>
                </a:tc>
                <a:extLst>
                  <a:ext uri="{0D108BD9-81ED-4DB2-BD59-A6C34878D82A}">
                    <a16:rowId xmlns:a16="http://schemas.microsoft.com/office/drawing/2014/main" xmlns="" val="10000"/>
                  </a:ext>
                </a:extLst>
              </a:tr>
              <a:tr h="727430">
                <a:tc>
                  <a:txBody>
                    <a:bodyPr/>
                    <a:lstStyle/>
                    <a:p>
                      <a:r>
                        <a:rPr lang="en-ZA" b="1" dirty="0" smtClean="0"/>
                        <a:t>Work Integrated Learning </a:t>
                      </a:r>
                      <a:endParaRPr lang="en-ZA" b="1" dirty="0"/>
                    </a:p>
                  </a:txBody>
                  <a:tcPr/>
                </a:tc>
                <a:tc>
                  <a:txBody>
                    <a:bodyPr/>
                    <a:lstStyle/>
                    <a:p>
                      <a:r>
                        <a:rPr lang="en-US" b="1" dirty="0" smtClean="0"/>
                        <a:t>R49</a:t>
                      </a:r>
                      <a:r>
                        <a:rPr lang="en-US" b="1" baseline="0" dirty="0" smtClean="0"/>
                        <a:t>,463</a:t>
                      </a:r>
                      <a:endParaRPr lang="en-ZA" b="1" dirty="0"/>
                    </a:p>
                  </a:txBody>
                  <a:tcPr/>
                </a:tc>
                <a:tc>
                  <a:txBody>
                    <a:bodyPr/>
                    <a:lstStyle/>
                    <a:p>
                      <a:r>
                        <a:rPr lang="en-US" b="1" dirty="0" smtClean="0"/>
                        <a:t>1766</a:t>
                      </a:r>
                      <a:endParaRPr lang="en-ZA" b="1" dirty="0"/>
                    </a:p>
                  </a:txBody>
                  <a:tcPr/>
                </a:tc>
                <a:tc>
                  <a:txBody>
                    <a:bodyPr/>
                    <a:lstStyle/>
                    <a:p>
                      <a:r>
                        <a:rPr lang="en-ZA" b="1" dirty="0" smtClean="0"/>
                        <a:t>R28,008</a:t>
                      </a:r>
                      <a:endParaRPr lang="en-ZA" b="1" dirty="0"/>
                    </a:p>
                  </a:txBody>
                  <a:tcPr/>
                </a:tc>
                <a:tc>
                  <a:txBody>
                    <a:bodyPr/>
                    <a:lstStyle/>
                    <a:p>
                      <a:r>
                        <a:rPr lang="en-ZA" b="1" dirty="0" smtClean="0"/>
                        <a:t>20%</a:t>
                      </a:r>
                      <a:endParaRPr lang="en-ZA" b="1" dirty="0"/>
                    </a:p>
                  </a:txBody>
                  <a:tcPr/>
                </a:tc>
                <a:extLst>
                  <a:ext uri="{0D108BD9-81ED-4DB2-BD59-A6C34878D82A}">
                    <a16:rowId xmlns:a16="http://schemas.microsoft.com/office/drawing/2014/main" xmlns="" val="10001"/>
                  </a:ext>
                </a:extLst>
              </a:tr>
              <a:tr h="726877">
                <a:tc>
                  <a:txBody>
                    <a:bodyPr/>
                    <a:lstStyle/>
                    <a:p>
                      <a:r>
                        <a:rPr lang="en-ZA" b="1" baseline="0" dirty="0" err="1" smtClean="0"/>
                        <a:t>Learnerships</a:t>
                      </a:r>
                      <a:endParaRPr lang="en-ZA" b="1" dirty="0"/>
                    </a:p>
                  </a:txBody>
                  <a:tcPr/>
                </a:tc>
                <a:tc>
                  <a:txBody>
                    <a:bodyPr/>
                    <a:lstStyle/>
                    <a:p>
                      <a:r>
                        <a:rPr lang="en-ZA" b="1" dirty="0" smtClean="0"/>
                        <a:t>R87</a:t>
                      </a:r>
                      <a:r>
                        <a:rPr lang="en-ZA" b="1" baseline="0" dirty="0" smtClean="0"/>
                        <a:t>,786</a:t>
                      </a:r>
                      <a:endParaRPr lang="en-ZA" b="1" dirty="0"/>
                    </a:p>
                  </a:txBody>
                  <a:tcPr/>
                </a:tc>
                <a:tc>
                  <a:txBody>
                    <a:bodyPr/>
                    <a:lstStyle/>
                    <a:p>
                      <a:r>
                        <a:rPr lang="en-US" b="1" dirty="0" smtClean="0"/>
                        <a:t>5</a:t>
                      </a:r>
                      <a:r>
                        <a:rPr lang="en-US" b="1" baseline="0" dirty="0" smtClean="0"/>
                        <a:t> 671</a:t>
                      </a:r>
                      <a:endParaRPr lang="en-ZA" b="1" dirty="0"/>
                    </a:p>
                  </a:txBody>
                  <a:tcPr/>
                </a:tc>
                <a:tc>
                  <a:txBody>
                    <a:bodyPr/>
                    <a:lstStyle/>
                    <a:p>
                      <a:r>
                        <a:rPr lang="en-ZA" b="1" dirty="0" smtClean="0"/>
                        <a:t>R15,480</a:t>
                      </a:r>
                      <a:endParaRPr lang="en-ZA" b="1" dirty="0"/>
                    </a:p>
                  </a:txBody>
                  <a:tcPr/>
                </a:tc>
                <a:tc>
                  <a:txBody>
                    <a:bodyPr/>
                    <a:lstStyle/>
                    <a:p>
                      <a:r>
                        <a:rPr lang="en-ZA" b="1" dirty="0" smtClean="0"/>
                        <a:t>35.5%</a:t>
                      </a:r>
                      <a:endParaRPr lang="en-ZA" b="1" dirty="0"/>
                    </a:p>
                  </a:txBody>
                  <a:tcPr/>
                </a:tc>
                <a:extLst>
                  <a:ext uri="{0D108BD9-81ED-4DB2-BD59-A6C34878D82A}">
                    <a16:rowId xmlns:a16="http://schemas.microsoft.com/office/drawing/2014/main" xmlns="" val="10002"/>
                  </a:ext>
                </a:extLst>
              </a:tr>
              <a:tr h="1025591">
                <a:tc>
                  <a:txBody>
                    <a:bodyPr/>
                    <a:lstStyle/>
                    <a:p>
                      <a:r>
                        <a:rPr lang="en-ZA" b="1" dirty="0" smtClean="0"/>
                        <a:t>Artisans  / Apprenticeships (Including RPL)</a:t>
                      </a:r>
                      <a:endParaRPr lang="en-ZA" b="1" dirty="0"/>
                    </a:p>
                  </a:txBody>
                  <a:tcPr/>
                </a:tc>
                <a:tc>
                  <a:txBody>
                    <a:bodyPr/>
                    <a:lstStyle/>
                    <a:p>
                      <a:r>
                        <a:rPr lang="en-US" b="1" dirty="0" smtClean="0"/>
                        <a:t>R45,211</a:t>
                      </a:r>
                      <a:endParaRPr lang="en-ZA" b="1" dirty="0"/>
                    </a:p>
                  </a:txBody>
                  <a:tcPr/>
                </a:tc>
                <a:tc>
                  <a:txBody>
                    <a:bodyPr/>
                    <a:lstStyle/>
                    <a:p>
                      <a:r>
                        <a:rPr lang="en-US" b="1" dirty="0" smtClean="0"/>
                        <a:t>2</a:t>
                      </a:r>
                      <a:r>
                        <a:rPr lang="en-US" b="1" baseline="0" dirty="0" smtClean="0"/>
                        <a:t> 294</a:t>
                      </a:r>
                      <a:endParaRPr lang="en-ZA" b="1" dirty="0"/>
                    </a:p>
                  </a:txBody>
                  <a:tcPr/>
                </a:tc>
                <a:tc>
                  <a:txBody>
                    <a:bodyPr/>
                    <a:lstStyle/>
                    <a:p>
                      <a:r>
                        <a:rPr lang="en-ZA" b="1" dirty="0" smtClean="0"/>
                        <a:t>R19,708</a:t>
                      </a:r>
                      <a:endParaRPr lang="en-ZA"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t>18.3%</a:t>
                      </a:r>
                    </a:p>
                    <a:p>
                      <a:endParaRPr lang="en-ZA" b="1" dirty="0"/>
                    </a:p>
                  </a:txBody>
                  <a:tcPr/>
                </a:tc>
                <a:extLst>
                  <a:ext uri="{0D108BD9-81ED-4DB2-BD59-A6C34878D82A}">
                    <a16:rowId xmlns:a16="http://schemas.microsoft.com/office/drawing/2014/main" xmlns="" val="10003"/>
                  </a:ext>
                </a:extLst>
              </a:tr>
              <a:tr h="453165">
                <a:tc>
                  <a:txBody>
                    <a:bodyPr/>
                    <a:lstStyle/>
                    <a:p>
                      <a:r>
                        <a:rPr lang="en-ZA" b="1" dirty="0" smtClean="0"/>
                        <a:t>Bursaries</a:t>
                      </a:r>
                      <a:endParaRPr lang="en-ZA" b="1" dirty="0"/>
                    </a:p>
                  </a:txBody>
                  <a:tcPr/>
                </a:tc>
                <a:tc>
                  <a:txBody>
                    <a:bodyPr/>
                    <a:lstStyle/>
                    <a:p>
                      <a:r>
                        <a:rPr lang="en-US" b="1" dirty="0" smtClean="0"/>
                        <a:t>R25</a:t>
                      </a:r>
                      <a:r>
                        <a:rPr lang="en-US" b="1" baseline="0" dirty="0" smtClean="0"/>
                        <a:t>,669</a:t>
                      </a:r>
                      <a:endParaRPr lang="en-ZA" b="1" dirty="0"/>
                    </a:p>
                  </a:txBody>
                  <a:tcPr/>
                </a:tc>
                <a:tc>
                  <a:txBody>
                    <a:bodyPr/>
                    <a:lstStyle/>
                    <a:p>
                      <a:r>
                        <a:rPr lang="en-US" b="1" dirty="0" smtClean="0"/>
                        <a:t>948</a:t>
                      </a:r>
                      <a:endParaRPr lang="en-ZA" b="1" dirty="0"/>
                    </a:p>
                  </a:txBody>
                  <a:tcPr/>
                </a:tc>
                <a:tc>
                  <a:txBody>
                    <a:bodyPr/>
                    <a:lstStyle/>
                    <a:p>
                      <a:r>
                        <a:rPr lang="en-ZA" b="1" dirty="0" smtClean="0"/>
                        <a:t>R27,076</a:t>
                      </a:r>
                      <a:endParaRPr lang="en-ZA" b="1" dirty="0"/>
                    </a:p>
                  </a:txBody>
                  <a:tcPr/>
                </a:tc>
                <a:tc>
                  <a:txBody>
                    <a:bodyPr/>
                    <a:lstStyle/>
                    <a:p>
                      <a:r>
                        <a:rPr lang="en-ZA" b="1" dirty="0" smtClean="0"/>
                        <a:t>10.4%</a:t>
                      </a:r>
                      <a:endParaRPr lang="en-ZA" b="1" dirty="0"/>
                    </a:p>
                  </a:txBody>
                  <a:tcPr/>
                </a:tc>
                <a:extLst>
                  <a:ext uri="{0D108BD9-81ED-4DB2-BD59-A6C34878D82A}">
                    <a16:rowId xmlns:a16="http://schemas.microsoft.com/office/drawing/2014/main" xmlns="" val="10004"/>
                  </a:ext>
                </a:extLst>
              </a:tr>
              <a:tr h="453165">
                <a:tc>
                  <a:txBody>
                    <a:bodyPr/>
                    <a:lstStyle/>
                    <a:p>
                      <a:r>
                        <a:rPr lang="en-ZA" b="1" dirty="0" smtClean="0"/>
                        <a:t>Skills Programs</a:t>
                      </a:r>
                      <a:endParaRPr lang="en-ZA" b="1" dirty="0"/>
                    </a:p>
                  </a:txBody>
                  <a:tcPr/>
                </a:tc>
                <a:tc>
                  <a:txBody>
                    <a:bodyPr/>
                    <a:lstStyle/>
                    <a:p>
                      <a:r>
                        <a:rPr lang="en-US" b="1" dirty="0" smtClean="0"/>
                        <a:t>R21,649</a:t>
                      </a:r>
                      <a:endParaRPr lang="en-ZA" b="1" dirty="0"/>
                    </a:p>
                  </a:txBody>
                  <a:tcPr/>
                </a:tc>
                <a:tc>
                  <a:txBody>
                    <a:bodyPr/>
                    <a:lstStyle/>
                    <a:p>
                      <a:r>
                        <a:rPr lang="en-ZA" b="1" dirty="0" smtClean="0"/>
                        <a:t>8 559</a:t>
                      </a:r>
                      <a:endParaRPr lang="en-ZA" b="1" dirty="0"/>
                    </a:p>
                  </a:txBody>
                  <a:tcPr/>
                </a:tc>
                <a:tc>
                  <a:txBody>
                    <a:bodyPr/>
                    <a:lstStyle/>
                    <a:p>
                      <a:r>
                        <a:rPr lang="en-ZA" b="1" baseline="0" dirty="0" smtClean="0"/>
                        <a:t>R2,529</a:t>
                      </a:r>
                      <a:endParaRPr lang="en-ZA" b="1" dirty="0"/>
                    </a:p>
                  </a:txBody>
                  <a:tcPr/>
                </a:tc>
                <a:tc>
                  <a:txBody>
                    <a:bodyPr/>
                    <a:lstStyle/>
                    <a:p>
                      <a:r>
                        <a:rPr lang="en-ZA" b="1" dirty="0" smtClean="0"/>
                        <a:t>8.8%</a:t>
                      </a:r>
                      <a:endParaRPr lang="en-ZA" b="1" dirty="0"/>
                    </a:p>
                  </a:txBody>
                  <a:tcPr/>
                </a:tc>
                <a:extLst>
                  <a:ext uri="{0D108BD9-81ED-4DB2-BD59-A6C34878D82A}">
                    <a16:rowId xmlns:a16="http://schemas.microsoft.com/office/drawing/2014/main" xmlns="" val="10005"/>
                  </a:ext>
                </a:extLst>
              </a:tr>
              <a:tr h="453165">
                <a:tc>
                  <a:txBody>
                    <a:bodyPr/>
                    <a:lstStyle/>
                    <a:p>
                      <a:r>
                        <a:rPr lang="en-ZA" b="1" dirty="0" smtClean="0"/>
                        <a:t>ABET</a:t>
                      </a:r>
                      <a:endParaRPr lang="en-ZA" b="1" dirty="0"/>
                    </a:p>
                  </a:txBody>
                  <a:tcPr/>
                </a:tc>
                <a:tc>
                  <a:txBody>
                    <a:bodyPr/>
                    <a:lstStyle/>
                    <a:p>
                      <a:r>
                        <a:rPr lang="en-US" b="1" dirty="0" smtClean="0"/>
                        <a:t>R2</a:t>
                      </a:r>
                      <a:r>
                        <a:rPr lang="en-US" b="1" baseline="0" dirty="0" smtClean="0"/>
                        <a:t>,655</a:t>
                      </a:r>
                      <a:endParaRPr lang="en-ZA" b="1" dirty="0"/>
                    </a:p>
                  </a:txBody>
                  <a:tcPr/>
                </a:tc>
                <a:tc>
                  <a:txBody>
                    <a:bodyPr/>
                    <a:lstStyle/>
                    <a:p>
                      <a:r>
                        <a:rPr lang="en-US" b="1" dirty="0" smtClean="0"/>
                        <a:t>795</a:t>
                      </a:r>
                      <a:endParaRPr lang="en-ZA" b="1" dirty="0"/>
                    </a:p>
                  </a:txBody>
                  <a:tcPr/>
                </a:tc>
                <a:tc>
                  <a:txBody>
                    <a:bodyPr/>
                    <a:lstStyle/>
                    <a:p>
                      <a:r>
                        <a:rPr lang="en-ZA" b="1" dirty="0" smtClean="0"/>
                        <a:t>R3,340</a:t>
                      </a:r>
                      <a:endParaRPr lang="en-ZA" b="1" dirty="0"/>
                    </a:p>
                  </a:txBody>
                  <a:tcPr/>
                </a:tc>
                <a:tc>
                  <a:txBody>
                    <a:bodyPr/>
                    <a:lstStyle/>
                    <a:p>
                      <a:r>
                        <a:rPr lang="en-ZA" b="1" dirty="0" smtClean="0"/>
                        <a:t>1.1%</a:t>
                      </a:r>
                      <a:endParaRPr lang="en-ZA" b="1" dirty="0"/>
                    </a:p>
                  </a:txBody>
                  <a:tcPr/>
                </a:tc>
                <a:extLst>
                  <a:ext uri="{0D108BD9-81ED-4DB2-BD59-A6C34878D82A}">
                    <a16:rowId xmlns:a16="http://schemas.microsoft.com/office/drawing/2014/main" xmlns="" val="10006"/>
                  </a:ext>
                </a:extLst>
              </a:tr>
              <a:tr h="791101">
                <a:tc>
                  <a:txBody>
                    <a:bodyPr/>
                    <a:lstStyle/>
                    <a:p>
                      <a:r>
                        <a:rPr lang="en-ZA" b="1" dirty="0" smtClean="0"/>
                        <a:t>Career Guidance</a:t>
                      </a:r>
                      <a:endParaRPr lang="en-ZA" b="1" dirty="0"/>
                    </a:p>
                  </a:txBody>
                  <a:tcPr/>
                </a:tc>
                <a:tc>
                  <a:txBody>
                    <a:bodyPr/>
                    <a:lstStyle/>
                    <a:p>
                      <a:r>
                        <a:rPr lang="en-US" b="1" dirty="0" smtClean="0"/>
                        <a:t>R573</a:t>
                      </a:r>
                      <a:endParaRPr lang="en-ZA" b="1" dirty="0"/>
                    </a:p>
                  </a:txBody>
                  <a:tcPr/>
                </a:tc>
                <a:tc>
                  <a:txBody>
                    <a:bodyPr/>
                    <a:lstStyle/>
                    <a:p>
                      <a:r>
                        <a:rPr lang="en-ZA" b="1" dirty="0" smtClean="0"/>
                        <a:t>4291</a:t>
                      </a:r>
                      <a:endParaRPr lang="en-ZA" b="1" dirty="0"/>
                    </a:p>
                  </a:txBody>
                  <a:tcPr/>
                </a:tc>
                <a:tc>
                  <a:txBody>
                    <a:bodyPr/>
                    <a:lstStyle/>
                    <a:p>
                      <a:r>
                        <a:rPr lang="en-ZA" b="1" dirty="0" smtClean="0"/>
                        <a:t>R574</a:t>
                      </a:r>
                      <a:endParaRPr lang="en-ZA" b="1" dirty="0"/>
                    </a:p>
                  </a:txBody>
                  <a:tcPr/>
                </a:tc>
                <a:tc>
                  <a:txBody>
                    <a:bodyPr/>
                    <a:lstStyle/>
                    <a:p>
                      <a:r>
                        <a:rPr lang="en-ZA" b="1" dirty="0" smtClean="0"/>
                        <a:t>0.2%</a:t>
                      </a:r>
                      <a:endParaRPr lang="en-ZA" b="1" dirty="0"/>
                    </a:p>
                  </a:txBody>
                  <a:tcPr/>
                </a:tc>
                <a:extLst>
                  <a:ext uri="{0D108BD9-81ED-4DB2-BD59-A6C34878D82A}">
                    <a16:rowId xmlns:a16="http://schemas.microsoft.com/office/drawing/2014/main" xmlns="" val="10007"/>
                  </a:ext>
                </a:extLst>
              </a:tr>
            </a:tbl>
          </a:graphicData>
        </a:graphic>
      </p:graphicFrame>
    </p:spTree>
    <p:custDataLst>
      <p:tags r:id="rId1"/>
    </p:custDataLst>
    <p:extLst>
      <p:ext uri="{BB962C8B-B14F-4D97-AF65-F5344CB8AC3E}">
        <p14:creationId xmlns:p14="http://schemas.microsoft.com/office/powerpoint/2010/main" xmlns="" val="2168658984"/>
      </p:ext>
    </p:extLst>
  </p:cSld>
  <p:clrMapOvr>
    <a:masterClrMapping/>
  </p:clrMapOvr>
  <p:transition advTm="2816"/>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90575" y="1039813"/>
            <a:ext cx="7848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ZA" sz="2400">
              <a:latin typeface="Times New Roman" pitchFamily="18" charset="0"/>
            </a:endParaRPr>
          </a:p>
        </p:txBody>
      </p:sp>
      <p:sp>
        <p:nvSpPr>
          <p:cNvPr id="65539" name="Rectangle 3"/>
          <p:cNvSpPr>
            <a:spLocks noChangeArrowheads="1"/>
          </p:cNvSpPr>
          <p:nvPr/>
        </p:nvSpPr>
        <p:spPr bwMode="auto">
          <a:xfrm>
            <a:off x="755650" y="2349500"/>
            <a:ext cx="7467600" cy="181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endParaRPr lang="en-US" sz="2400">
              <a:solidFill>
                <a:srgbClr val="990099"/>
              </a:solidFill>
              <a:latin typeface="Arial Rounded MT Bold" pitchFamily="34" charset="0"/>
            </a:endParaRPr>
          </a:p>
          <a:p>
            <a:pPr algn="ctr"/>
            <a:endParaRPr lang="en-US" sz="2400">
              <a:solidFill>
                <a:srgbClr val="990099"/>
              </a:solidFill>
              <a:latin typeface="Arial Rounded MT Bold" pitchFamily="34" charset="0"/>
            </a:endParaRPr>
          </a:p>
          <a:p>
            <a:pPr algn="ctr"/>
            <a:endParaRPr lang="en-US" sz="2400">
              <a:solidFill>
                <a:srgbClr val="990099"/>
              </a:solidFill>
              <a:latin typeface="Arial Rounded MT Bold" pitchFamily="34" charset="0"/>
            </a:endParaRPr>
          </a:p>
          <a:p>
            <a:pPr algn="ctr"/>
            <a:endParaRPr lang="en-US" sz="4000">
              <a:solidFill>
                <a:schemeClr val="accent2"/>
              </a:solidFill>
              <a:latin typeface="Arial Rounded MT Bold" pitchFamily="34" charset="0"/>
            </a:endParaRPr>
          </a:p>
        </p:txBody>
      </p:sp>
      <p:sp>
        <p:nvSpPr>
          <p:cNvPr id="9220" name="Rectangle 4"/>
          <p:cNvSpPr>
            <a:spLocks noChangeArrowheads="1"/>
          </p:cNvSpPr>
          <p:nvPr/>
        </p:nvSpPr>
        <p:spPr bwMode="auto">
          <a:xfrm>
            <a:off x="0" y="44624"/>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p>
        </p:txBody>
      </p:sp>
      <p:pic>
        <p:nvPicPr>
          <p:cNvPr id="9221"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44625"/>
            <a:ext cx="1981200" cy="86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2"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1400" i="1">
                <a:solidFill>
                  <a:srgbClr val="FFC000"/>
                </a:solidFill>
                <a:latin typeface="Arial" charset="0"/>
              </a:rPr>
              <a:t>CHIETA, The Catalyst for Enhanced Skills, Economic Growth and Employability</a:t>
            </a:r>
          </a:p>
        </p:txBody>
      </p:sp>
      <p:sp>
        <p:nvSpPr>
          <p:cNvPr id="9223" name="Title 2"/>
          <p:cNvSpPr>
            <a:spLocks noGrp="1"/>
          </p:cNvSpPr>
          <p:nvPr>
            <p:ph type="title"/>
          </p:nvPr>
        </p:nvSpPr>
        <p:spPr>
          <a:xfrm>
            <a:off x="457200" y="1039812"/>
            <a:ext cx="8229600" cy="660995"/>
          </a:xfrm>
        </p:spPr>
        <p:txBody>
          <a:bodyPr>
            <a:normAutofit fontScale="90000"/>
          </a:bodyPr>
          <a:lstStyle/>
          <a:p>
            <a:pPr eaLnBrk="1" hangingPunct="1"/>
            <a:r>
              <a:rPr lang="en-US" sz="2800" b="1" dirty="0" smtClean="0">
                <a:solidFill>
                  <a:schemeClr val="accent6"/>
                </a:solidFill>
              </a:rPr>
              <a:t>SDL Income </a:t>
            </a:r>
            <a:r>
              <a:rPr lang="en-US" sz="2800" b="1" dirty="0" err="1" smtClean="0">
                <a:solidFill>
                  <a:schemeClr val="accent6"/>
                </a:solidFill>
              </a:rPr>
              <a:t>vs</a:t>
            </a:r>
            <a:r>
              <a:rPr lang="en-US" sz="2800" b="1" dirty="0" smtClean="0">
                <a:solidFill>
                  <a:schemeClr val="accent6"/>
                </a:solidFill>
              </a:rPr>
              <a:t> Employer Grant and Project Expenses 2011 -2016</a:t>
            </a:r>
            <a:endParaRPr lang="en-ZA" sz="2800" b="1" dirty="0" smtClean="0">
              <a:solidFill>
                <a:schemeClr val="accent6"/>
              </a:solidFill>
            </a:endParaRPr>
          </a:p>
        </p:txBody>
      </p:sp>
      <p:sp>
        <p:nvSpPr>
          <p:cNvPr id="2" name="Content Placeholder 1"/>
          <p:cNvSpPr>
            <a:spLocks noGrp="1"/>
          </p:cNvSpPr>
          <p:nvPr>
            <p:ph idx="1"/>
          </p:nvPr>
        </p:nvSpPr>
        <p:spPr>
          <a:xfrm>
            <a:off x="457200" y="1772816"/>
            <a:ext cx="8229600" cy="4353347"/>
          </a:xfrm>
        </p:spPr>
        <p:txBody>
          <a:bodyPr/>
          <a:lstStyle/>
          <a:p>
            <a:pPr marL="0" indent="0">
              <a:buNone/>
            </a:pPr>
            <a:endParaRPr lang="en-ZA"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1700807"/>
            <a:ext cx="8906964" cy="5157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404113171"/>
      </p:ext>
    </p:extLst>
  </p:cSld>
  <p:clrMapOvr>
    <a:masterClrMapping/>
  </p:clrMapOvr>
  <p:transition advTm="2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FFCC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ZA" altLang="en-US" sz="28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5" name="TextBox 4"/>
          <p:cNvSpPr txBox="1">
            <a:spLocks noChangeArrowheads="1"/>
          </p:cNvSpPr>
          <p:nvPr/>
        </p:nvSpPr>
        <p:spPr bwMode="auto">
          <a:xfrm>
            <a:off x="467544" y="1249015"/>
            <a:ext cx="8352927" cy="307777"/>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GB" altLang="en-US" sz="1400" b="1" dirty="0">
                <a:solidFill>
                  <a:schemeClr val="bg1"/>
                </a:solidFill>
                <a:latin typeface="+mn-lt"/>
              </a:rPr>
              <a:t>ESTIMATED BUDGET FOR CHIETA STRATEGIC PROGRAMMES FOR </a:t>
            </a:r>
            <a:r>
              <a:rPr lang="en-GB" altLang="en-US" sz="1400" b="1" dirty="0" smtClean="0">
                <a:solidFill>
                  <a:schemeClr val="bg1"/>
                </a:solidFill>
                <a:latin typeface="+mn-lt"/>
              </a:rPr>
              <a:t>2017/2018 </a:t>
            </a:r>
            <a:r>
              <a:rPr lang="en-GB" altLang="en-US" sz="1400" b="1" dirty="0">
                <a:solidFill>
                  <a:schemeClr val="bg1"/>
                </a:solidFill>
                <a:latin typeface="+mn-lt"/>
              </a:rPr>
              <a:t>FINANCIAL YEAR</a:t>
            </a:r>
          </a:p>
        </p:txBody>
      </p:sp>
      <p:graphicFrame>
        <p:nvGraphicFramePr>
          <p:cNvPr id="8" name="Table 7"/>
          <p:cNvGraphicFramePr>
            <a:graphicFrameLocks noGrp="1"/>
          </p:cNvGraphicFramePr>
          <p:nvPr>
            <p:extLst>
              <p:ext uri="{D42A27DB-BD31-4B8C-83A1-F6EECF244321}">
                <p14:modId xmlns:p14="http://schemas.microsoft.com/office/powerpoint/2010/main" xmlns="" val="326699044"/>
              </p:ext>
            </p:extLst>
          </p:nvPr>
        </p:nvGraphicFramePr>
        <p:xfrm>
          <a:off x="395536" y="1754139"/>
          <a:ext cx="8424934" cy="2649976"/>
        </p:xfrm>
        <a:graphic>
          <a:graphicData uri="http://schemas.openxmlformats.org/drawingml/2006/table">
            <a:tbl>
              <a:tblPr firstRow="1" firstCol="1" lastRow="1" lastCol="1" bandRow="1" bandCol="1"/>
              <a:tblGrid>
                <a:gridCol w="1404155">
                  <a:extLst>
                    <a:ext uri="{9D8B030D-6E8A-4147-A177-3AD203B41FA5}">
                      <a16:colId xmlns:a16="http://schemas.microsoft.com/office/drawing/2014/main" xmlns="" val="20000"/>
                    </a:ext>
                  </a:extLst>
                </a:gridCol>
                <a:gridCol w="4418742">
                  <a:extLst>
                    <a:ext uri="{9D8B030D-6E8A-4147-A177-3AD203B41FA5}">
                      <a16:colId xmlns:a16="http://schemas.microsoft.com/office/drawing/2014/main" xmlns="" val="20001"/>
                    </a:ext>
                  </a:extLst>
                </a:gridCol>
                <a:gridCol w="2602037">
                  <a:extLst>
                    <a:ext uri="{9D8B030D-6E8A-4147-A177-3AD203B41FA5}">
                      <a16:colId xmlns:a16="http://schemas.microsoft.com/office/drawing/2014/main" xmlns="" val="20002"/>
                    </a:ext>
                  </a:extLst>
                </a:gridCol>
              </a:tblGrid>
              <a:tr h="779081">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spcAft>
                          <a:spcPts val="0"/>
                        </a:spcAft>
                      </a:pPr>
                      <a:r>
                        <a:rPr lang="en-ZA" sz="1200" dirty="0">
                          <a:solidFill>
                            <a:schemeClr val="tx1"/>
                          </a:solidFill>
                          <a:effectLst/>
                          <a:latin typeface="+mn-lt"/>
                          <a:cs typeface="Arial" panose="020B0604020202020204" pitchFamily="34" charset="0"/>
                        </a:rPr>
                        <a:t>PROGRAM NUMBER</a:t>
                      </a:r>
                    </a:p>
                    <a:p>
                      <a:pPr>
                        <a:spcAft>
                          <a:spcPts val="0"/>
                        </a:spcAft>
                      </a:pPr>
                      <a:r>
                        <a:rPr lang="en-ZA" sz="1200" dirty="0">
                          <a:solidFill>
                            <a:schemeClr val="tx1"/>
                          </a:solidFill>
                          <a:effectLst/>
                          <a:latin typeface="+mn-lt"/>
                          <a:cs typeface="Arial" panose="020B0604020202020204" pitchFamily="34" charset="0"/>
                        </a:rPr>
                        <a:t> </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spcAft>
                          <a:spcPts val="0"/>
                        </a:spcAft>
                      </a:pPr>
                      <a:r>
                        <a:rPr lang="en-ZA" sz="1200" dirty="0">
                          <a:solidFill>
                            <a:schemeClr val="tx1"/>
                          </a:solidFill>
                          <a:effectLst/>
                          <a:latin typeface="+mn-lt"/>
                          <a:cs typeface="Arial" panose="020B0604020202020204" pitchFamily="34" charset="0"/>
                        </a:rPr>
                        <a:t>PROGRAMME NAME</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spcAft>
                          <a:spcPts val="0"/>
                        </a:spcAft>
                      </a:pPr>
                      <a:r>
                        <a:rPr lang="en-ZA" sz="1200" dirty="0">
                          <a:solidFill>
                            <a:schemeClr val="tx1"/>
                          </a:solidFill>
                          <a:effectLst/>
                          <a:latin typeface="+mn-lt"/>
                          <a:cs typeface="Arial" panose="020B0604020202020204" pitchFamily="34" charset="0"/>
                        </a:rPr>
                        <a:t>BUDGET ALLOCATION </a:t>
                      </a:r>
                      <a:r>
                        <a:rPr lang="en-ZA" sz="1200" dirty="0" smtClean="0">
                          <a:solidFill>
                            <a:schemeClr val="tx1"/>
                          </a:solidFill>
                          <a:effectLst/>
                          <a:latin typeface="+mn-lt"/>
                          <a:cs typeface="Arial" panose="020B0604020202020204" pitchFamily="34" charset="0"/>
                        </a:rPr>
                        <a:t>2017/18</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0"/>
                  </a:ext>
                </a:extLst>
              </a:tr>
              <a:tr h="389542">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lnSpc>
                          <a:spcPct val="150000"/>
                        </a:lnSpc>
                        <a:spcAft>
                          <a:spcPts val="0"/>
                        </a:spcAft>
                      </a:pPr>
                      <a:r>
                        <a:rPr lang="en-ZA" sz="1200" dirty="0">
                          <a:solidFill>
                            <a:schemeClr val="tx1"/>
                          </a:solidFill>
                          <a:effectLst/>
                          <a:latin typeface="+mn-lt"/>
                          <a:cs typeface="Arial" panose="020B0604020202020204" pitchFamily="34" charset="0"/>
                        </a:rPr>
                        <a:t>1</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a:defRPr>
                          <a:solidFill>
                            <a:schemeClr val="dk1"/>
                          </a:solidFill>
                          <a:latin typeface="Arial"/>
                        </a:defRPr>
                      </a:lvl1pPr>
                      <a:lvl2pPr>
                        <a:defRPr>
                          <a:solidFill>
                            <a:schemeClr val="dk1"/>
                          </a:solidFill>
                          <a:latin typeface="Arial"/>
                        </a:defRPr>
                      </a:lvl2pPr>
                      <a:lvl3pPr>
                        <a:defRPr>
                          <a:solidFill>
                            <a:schemeClr val="dk1"/>
                          </a:solidFill>
                          <a:latin typeface="Arial"/>
                        </a:defRPr>
                      </a:lvl3pPr>
                      <a:lvl4pPr>
                        <a:defRPr>
                          <a:solidFill>
                            <a:schemeClr val="dk1"/>
                          </a:solidFill>
                          <a:latin typeface="Arial"/>
                        </a:defRPr>
                      </a:lvl4pPr>
                      <a:lvl5pPr>
                        <a:defRPr>
                          <a:solidFill>
                            <a:schemeClr val="dk1"/>
                          </a:solidFill>
                          <a:latin typeface="Arial"/>
                        </a:defRPr>
                      </a:lvl5pPr>
                      <a:lvl6pPr>
                        <a:defRPr>
                          <a:solidFill>
                            <a:schemeClr val="dk1"/>
                          </a:solidFill>
                          <a:latin typeface="Arial"/>
                        </a:defRPr>
                      </a:lvl6pPr>
                      <a:lvl7pPr>
                        <a:defRPr>
                          <a:solidFill>
                            <a:schemeClr val="dk1"/>
                          </a:solidFill>
                          <a:latin typeface="Arial"/>
                        </a:defRPr>
                      </a:lvl7pPr>
                      <a:lvl8pPr>
                        <a:defRPr>
                          <a:solidFill>
                            <a:schemeClr val="dk1"/>
                          </a:solidFill>
                          <a:latin typeface="Arial"/>
                        </a:defRPr>
                      </a:lvl8pPr>
                      <a:lvl9pPr>
                        <a:defRPr>
                          <a:solidFill>
                            <a:schemeClr val="dk1"/>
                          </a:solidFill>
                          <a:latin typeface="Arial"/>
                        </a:defRPr>
                      </a:lvl9pPr>
                    </a:lstStyle>
                    <a:p>
                      <a:pPr marL="0" marR="0" indent="0" algn="l" defTabSz="914400" rtl="0" eaLnBrk="1" fontAlgn="auto" latinLnBrk="0" hangingPunct="1">
                        <a:lnSpc>
                          <a:spcPct val="150000"/>
                        </a:lnSpc>
                        <a:spcBef>
                          <a:spcPts val="0"/>
                        </a:spcBef>
                        <a:spcAft>
                          <a:spcPts val="0"/>
                        </a:spcAft>
                        <a:buClrTx/>
                        <a:buSzTx/>
                        <a:buFontTx/>
                        <a:buNone/>
                        <a:tabLst/>
                        <a:defRPr/>
                      </a:pPr>
                      <a:r>
                        <a:rPr lang="en-ZA" sz="1200" b="1" dirty="0" smtClean="0">
                          <a:solidFill>
                            <a:schemeClr val="tx1"/>
                          </a:solidFill>
                          <a:effectLst/>
                          <a:latin typeface="+mn-lt"/>
                          <a:cs typeface="Arial" panose="020B0604020202020204" pitchFamily="34" charset="0"/>
                        </a:rPr>
                        <a:t>Administration</a:t>
                      </a:r>
                      <a:endParaRPr lang="en-ZA" sz="1200" b="1" dirty="0" smtClean="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algn="ctr">
                        <a:lnSpc>
                          <a:spcPct val="150000"/>
                        </a:lnSpc>
                        <a:spcAft>
                          <a:spcPts val="0"/>
                        </a:spcAft>
                      </a:pPr>
                      <a:r>
                        <a:rPr lang="en-ZA" sz="1200" b="1" dirty="0" smtClean="0">
                          <a:solidFill>
                            <a:schemeClr val="tx1"/>
                          </a:solidFill>
                          <a:effectLst/>
                          <a:latin typeface="+mn-lt"/>
                          <a:ea typeface="Times New Roman"/>
                          <a:cs typeface="Arial" panose="020B0604020202020204" pitchFamily="34" charset="0"/>
                        </a:rPr>
                        <a:t>R 65 531 534</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1"/>
                  </a:ext>
                </a:extLst>
              </a:tr>
              <a:tr h="312727">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lnSpc>
                          <a:spcPct val="150000"/>
                        </a:lnSpc>
                        <a:spcAft>
                          <a:spcPts val="0"/>
                        </a:spcAft>
                      </a:pPr>
                      <a:r>
                        <a:rPr lang="en-ZA" sz="1200" dirty="0" smtClean="0">
                          <a:solidFill>
                            <a:schemeClr val="tx1"/>
                          </a:solidFill>
                          <a:effectLst/>
                          <a:latin typeface="+mn-lt"/>
                          <a:cs typeface="Arial" panose="020B0604020202020204" pitchFamily="34" charset="0"/>
                        </a:rPr>
                        <a:t>2 </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a:defRPr>
                          <a:solidFill>
                            <a:schemeClr val="dk1"/>
                          </a:solidFill>
                          <a:latin typeface="Arial"/>
                        </a:defRPr>
                      </a:lvl1pPr>
                      <a:lvl2pPr>
                        <a:defRPr>
                          <a:solidFill>
                            <a:schemeClr val="dk1"/>
                          </a:solidFill>
                          <a:latin typeface="Arial"/>
                        </a:defRPr>
                      </a:lvl2pPr>
                      <a:lvl3pPr>
                        <a:defRPr>
                          <a:solidFill>
                            <a:schemeClr val="dk1"/>
                          </a:solidFill>
                          <a:latin typeface="Arial"/>
                        </a:defRPr>
                      </a:lvl3pPr>
                      <a:lvl4pPr>
                        <a:defRPr>
                          <a:solidFill>
                            <a:schemeClr val="dk1"/>
                          </a:solidFill>
                          <a:latin typeface="Arial"/>
                        </a:defRPr>
                      </a:lvl4pPr>
                      <a:lvl5pPr>
                        <a:defRPr>
                          <a:solidFill>
                            <a:schemeClr val="dk1"/>
                          </a:solidFill>
                          <a:latin typeface="Arial"/>
                        </a:defRPr>
                      </a:lvl5pPr>
                      <a:lvl6pPr>
                        <a:defRPr>
                          <a:solidFill>
                            <a:schemeClr val="dk1"/>
                          </a:solidFill>
                          <a:latin typeface="Arial"/>
                        </a:defRPr>
                      </a:lvl6pPr>
                      <a:lvl7pPr>
                        <a:defRPr>
                          <a:solidFill>
                            <a:schemeClr val="dk1"/>
                          </a:solidFill>
                          <a:latin typeface="Arial"/>
                        </a:defRPr>
                      </a:lvl7pPr>
                      <a:lvl8pPr>
                        <a:defRPr>
                          <a:solidFill>
                            <a:schemeClr val="dk1"/>
                          </a:solidFill>
                          <a:latin typeface="Arial"/>
                        </a:defRPr>
                      </a:lvl8pPr>
                      <a:lvl9pPr>
                        <a:defRPr>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chemeClr val="tx1"/>
                          </a:solidFill>
                          <a:effectLst/>
                          <a:latin typeface="+mn-lt"/>
                          <a:cs typeface="Arial" panose="020B0604020202020204" pitchFamily="34" charset="0"/>
                        </a:rPr>
                        <a:t>Research and Skills Planning     </a:t>
                      </a:r>
                      <a:endParaRPr lang="en-ZA" sz="1200" b="1" dirty="0">
                        <a:latin typeface="+mn-lt"/>
                        <a:cs typeface="Arial" panose="020B0604020202020204" pitchFamily="34" charset="0"/>
                      </a:endParaRPr>
                    </a:p>
                  </a:txBody>
                  <a:tcPr marL="68577" marR="68577"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algn="ctr">
                        <a:lnSpc>
                          <a:spcPct val="150000"/>
                        </a:lnSpc>
                        <a:spcAft>
                          <a:spcPts val="0"/>
                        </a:spcAft>
                      </a:pPr>
                      <a:r>
                        <a:rPr lang="en-ZA" sz="1200" b="1" dirty="0" smtClean="0">
                          <a:solidFill>
                            <a:schemeClr val="tx1"/>
                          </a:solidFill>
                          <a:effectLst/>
                          <a:latin typeface="+mn-lt"/>
                          <a:ea typeface="Times New Roman"/>
                          <a:cs typeface="Arial" panose="020B0604020202020204" pitchFamily="34" charset="0"/>
                        </a:rPr>
                        <a:t>R 9 751 928</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2"/>
                  </a:ext>
                </a:extLst>
              </a:tr>
              <a:tr h="389542">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lnSpc>
                          <a:spcPct val="150000"/>
                        </a:lnSpc>
                        <a:spcAft>
                          <a:spcPts val="0"/>
                        </a:spcAft>
                      </a:pPr>
                      <a:r>
                        <a:rPr lang="en-ZA" sz="1200" dirty="0">
                          <a:solidFill>
                            <a:schemeClr val="tx1"/>
                          </a:solidFill>
                          <a:effectLst/>
                          <a:latin typeface="+mn-lt"/>
                          <a:cs typeface="Arial" panose="020B0604020202020204" pitchFamily="34" charset="0"/>
                        </a:rPr>
                        <a:t>3</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a:defRPr>
                          <a:solidFill>
                            <a:schemeClr val="dk1"/>
                          </a:solidFill>
                          <a:latin typeface="Arial"/>
                        </a:defRPr>
                      </a:lvl1pPr>
                      <a:lvl2pPr>
                        <a:defRPr>
                          <a:solidFill>
                            <a:schemeClr val="dk1"/>
                          </a:solidFill>
                          <a:latin typeface="Arial"/>
                        </a:defRPr>
                      </a:lvl2pPr>
                      <a:lvl3pPr>
                        <a:defRPr>
                          <a:solidFill>
                            <a:schemeClr val="dk1"/>
                          </a:solidFill>
                          <a:latin typeface="Arial"/>
                        </a:defRPr>
                      </a:lvl3pPr>
                      <a:lvl4pPr>
                        <a:defRPr>
                          <a:solidFill>
                            <a:schemeClr val="dk1"/>
                          </a:solidFill>
                          <a:latin typeface="Arial"/>
                        </a:defRPr>
                      </a:lvl4pPr>
                      <a:lvl5pPr>
                        <a:defRPr>
                          <a:solidFill>
                            <a:schemeClr val="dk1"/>
                          </a:solidFill>
                          <a:latin typeface="Arial"/>
                        </a:defRPr>
                      </a:lvl5pPr>
                      <a:lvl6pPr>
                        <a:defRPr>
                          <a:solidFill>
                            <a:schemeClr val="dk1"/>
                          </a:solidFill>
                          <a:latin typeface="Arial"/>
                        </a:defRPr>
                      </a:lvl6pPr>
                      <a:lvl7pPr>
                        <a:defRPr>
                          <a:solidFill>
                            <a:schemeClr val="dk1"/>
                          </a:solidFill>
                          <a:latin typeface="Arial"/>
                        </a:defRPr>
                      </a:lvl7pPr>
                      <a:lvl8pPr>
                        <a:defRPr>
                          <a:solidFill>
                            <a:schemeClr val="dk1"/>
                          </a:solidFill>
                          <a:latin typeface="Arial"/>
                        </a:defRPr>
                      </a:lvl8pPr>
                      <a:lvl9pPr>
                        <a:defRPr>
                          <a:solidFill>
                            <a:schemeClr val="dk1"/>
                          </a:solidFill>
                          <a:latin typeface="Arial"/>
                        </a:defRPr>
                      </a:lvl9pPr>
                    </a:lstStyle>
                    <a:p>
                      <a:pPr>
                        <a:lnSpc>
                          <a:spcPct val="150000"/>
                        </a:lnSpc>
                        <a:spcAft>
                          <a:spcPts val="0"/>
                        </a:spcAft>
                      </a:pPr>
                      <a:r>
                        <a:rPr lang="en-ZA" sz="1200" b="1" dirty="0" smtClean="0">
                          <a:solidFill>
                            <a:schemeClr val="tx1"/>
                          </a:solidFill>
                          <a:effectLst/>
                          <a:latin typeface="+mn-lt"/>
                          <a:cs typeface="Arial" panose="020B0604020202020204" pitchFamily="34" charset="0"/>
                        </a:rPr>
                        <a:t>Learning Programmes and Projects</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algn="ctr">
                        <a:lnSpc>
                          <a:spcPct val="150000"/>
                        </a:lnSpc>
                        <a:spcAft>
                          <a:spcPts val="0"/>
                        </a:spcAft>
                      </a:pPr>
                      <a:r>
                        <a:rPr lang="en-ZA" sz="1200" b="1" dirty="0" smtClean="0">
                          <a:solidFill>
                            <a:schemeClr val="tx1"/>
                          </a:solidFill>
                          <a:effectLst/>
                          <a:latin typeface="+mn-lt"/>
                          <a:ea typeface="Times New Roman"/>
                          <a:cs typeface="Arial" panose="020B0604020202020204" pitchFamily="34" charset="0"/>
                        </a:rPr>
                        <a:t>R 404 666 130</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3"/>
                  </a:ext>
                </a:extLst>
              </a:tr>
              <a:tr h="389542">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lnSpc>
                          <a:spcPct val="150000"/>
                        </a:lnSpc>
                        <a:spcAft>
                          <a:spcPts val="0"/>
                        </a:spcAft>
                      </a:pPr>
                      <a:r>
                        <a:rPr lang="en-ZA" sz="1200" dirty="0">
                          <a:solidFill>
                            <a:schemeClr val="tx1"/>
                          </a:solidFill>
                          <a:effectLst/>
                          <a:latin typeface="+mn-lt"/>
                          <a:cs typeface="Arial" panose="020B0604020202020204" pitchFamily="34" charset="0"/>
                        </a:rPr>
                        <a:t>4</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a:defRPr>
                          <a:solidFill>
                            <a:schemeClr val="dk1"/>
                          </a:solidFill>
                          <a:latin typeface="Arial"/>
                        </a:defRPr>
                      </a:lvl1pPr>
                      <a:lvl2pPr>
                        <a:defRPr>
                          <a:solidFill>
                            <a:schemeClr val="dk1"/>
                          </a:solidFill>
                          <a:latin typeface="Arial"/>
                        </a:defRPr>
                      </a:lvl2pPr>
                      <a:lvl3pPr>
                        <a:defRPr>
                          <a:solidFill>
                            <a:schemeClr val="dk1"/>
                          </a:solidFill>
                          <a:latin typeface="Arial"/>
                        </a:defRPr>
                      </a:lvl3pPr>
                      <a:lvl4pPr>
                        <a:defRPr>
                          <a:solidFill>
                            <a:schemeClr val="dk1"/>
                          </a:solidFill>
                          <a:latin typeface="Arial"/>
                        </a:defRPr>
                      </a:lvl4pPr>
                      <a:lvl5pPr>
                        <a:defRPr>
                          <a:solidFill>
                            <a:schemeClr val="dk1"/>
                          </a:solidFill>
                          <a:latin typeface="Arial"/>
                        </a:defRPr>
                      </a:lvl5pPr>
                      <a:lvl6pPr>
                        <a:defRPr>
                          <a:solidFill>
                            <a:schemeClr val="dk1"/>
                          </a:solidFill>
                          <a:latin typeface="Arial"/>
                        </a:defRPr>
                      </a:lvl6pPr>
                      <a:lvl7pPr>
                        <a:defRPr>
                          <a:solidFill>
                            <a:schemeClr val="dk1"/>
                          </a:solidFill>
                          <a:latin typeface="Arial"/>
                        </a:defRPr>
                      </a:lvl7pPr>
                      <a:lvl8pPr>
                        <a:defRPr>
                          <a:solidFill>
                            <a:schemeClr val="dk1"/>
                          </a:solidFill>
                          <a:latin typeface="Arial"/>
                        </a:defRPr>
                      </a:lvl8pPr>
                      <a:lvl9pPr>
                        <a:defRPr>
                          <a:solidFill>
                            <a:schemeClr val="dk1"/>
                          </a:solidFill>
                          <a:latin typeface="Arial"/>
                        </a:defRPr>
                      </a:lvl9pPr>
                    </a:lstStyle>
                    <a:p>
                      <a:pPr>
                        <a:lnSpc>
                          <a:spcPct val="150000"/>
                        </a:lnSpc>
                        <a:spcAft>
                          <a:spcPts val="0"/>
                        </a:spcAft>
                      </a:pPr>
                      <a:r>
                        <a:rPr lang="en-ZA" sz="1200" b="1" dirty="0" smtClean="0">
                          <a:solidFill>
                            <a:schemeClr val="tx1"/>
                          </a:solidFill>
                          <a:effectLst/>
                          <a:latin typeface="+mn-lt"/>
                          <a:ea typeface="Times New Roman"/>
                          <a:cs typeface="Arial" panose="020B0604020202020204" pitchFamily="34" charset="0"/>
                        </a:rPr>
                        <a:t>Learning Programme Development</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algn="ctr">
                        <a:lnSpc>
                          <a:spcPct val="150000"/>
                        </a:lnSpc>
                        <a:spcAft>
                          <a:spcPts val="0"/>
                        </a:spcAft>
                      </a:pPr>
                      <a:r>
                        <a:rPr lang="en-ZA" sz="1200" b="1" dirty="0" smtClean="0">
                          <a:solidFill>
                            <a:schemeClr val="tx1"/>
                          </a:solidFill>
                          <a:effectLst/>
                          <a:latin typeface="+mn-lt"/>
                          <a:ea typeface="Times New Roman"/>
                          <a:cs typeface="Arial" panose="020B0604020202020204" pitchFamily="34" charset="0"/>
                        </a:rPr>
                        <a:t>R 49 560 158</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4"/>
                  </a:ext>
                </a:extLst>
              </a:tr>
              <a:tr h="389542">
                <a:tc>
                  <a:txBody>
                    <a:bodyPr/>
                    <a:lstStyle>
                      <a:lvl1pPr>
                        <a:defRPr b="1">
                          <a:solidFill>
                            <a:schemeClr val="lt1"/>
                          </a:solidFill>
                          <a:latin typeface="Arial"/>
                        </a:defRPr>
                      </a:lvl1pPr>
                      <a:lvl2pPr>
                        <a:defRPr b="1">
                          <a:solidFill>
                            <a:schemeClr val="lt1"/>
                          </a:solidFill>
                          <a:latin typeface="Arial"/>
                        </a:defRPr>
                      </a:lvl2pPr>
                      <a:lvl3pPr>
                        <a:defRPr b="1">
                          <a:solidFill>
                            <a:schemeClr val="lt1"/>
                          </a:solidFill>
                          <a:latin typeface="Arial"/>
                        </a:defRPr>
                      </a:lvl3pPr>
                      <a:lvl4pPr>
                        <a:defRPr b="1">
                          <a:solidFill>
                            <a:schemeClr val="lt1"/>
                          </a:solidFill>
                          <a:latin typeface="Arial"/>
                        </a:defRPr>
                      </a:lvl4pPr>
                      <a:lvl5pPr>
                        <a:defRPr b="1">
                          <a:solidFill>
                            <a:schemeClr val="lt1"/>
                          </a:solidFill>
                          <a:latin typeface="Arial"/>
                        </a:defRPr>
                      </a:lvl5pPr>
                      <a:lvl6pPr>
                        <a:defRPr b="1">
                          <a:solidFill>
                            <a:schemeClr val="lt1"/>
                          </a:solidFill>
                          <a:latin typeface="Arial"/>
                        </a:defRPr>
                      </a:lvl6pPr>
                      <a:lvl7pPr>
                        <a:defRPr b="1">
                          <a:solidFill>
                            <a:schemeClr val="lt1"/>
                          </a:solidFill>
                          <a:latin typeface="Arial"/>
                        </a:defRPr>
                      </a:lvl7pPr>
                      <a:lvl8pPr>
                        <a:defRPr b="1">
                          <a:solidFill>
                            <a:schemeClr val="lt1"/>
                          </a:solidFill>
                          <a:latin typeface="Arial"/>
                        </a:defRPr>
                      </a:lvl8pPr>
                      <a:lvl9pPr>
                        <a:defRPr b="1">
                          <a:solidFill>
                            <a:schemeClr val="lt1"/>
                          </a:solidFill>
                          <a:latin typeface="Arial"/>
                        </a:defRPr>
                      </a:lvl9pPr>
                    </a:lstStyle>
                    <a:p>
                      <a:pPr algn="ctr">
                        <a:lnSpc>
                          <a:spcPct val="150000"/>
                        </a:lnSpc>
                        <a:spcAft>
                          <a:spcPts val="0"/>
                        </a:spcAft>
                      </a:pPr>
                      <a:r>
                        <a:rPr lang="en-ZA" sz="1200" dirty="0" smtClean="0">
                          <a:solidFill>
                            <a:schemeClr val="tx1"/>
                          </a:solidFill>
                          <a:effectLst/>
                          <a:latin typeface="+mn-lt"/>
                          <a:ea typeface="Times New Roman"/>
                          <a:cs typeface="Arial" panose="020B0604020202020204" pitchFamily="34" charset="0"/>
                        </a:rPr>
                        <a:t>TOTAL</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tc>
                  <a:txBody>
                    <a:bodyPr/>
                    <a:lstStyle>
                      <a:lvl1pPr>
                        <a:defRPr>
                          <a:solidFill>
                            <a:schemeClr val="dk1"/>
                          </a:solidFill>
                          <a:latin typeface="Arial"/>
                        </a:defRPr>
                      </a:lvl1pPr>
                      <a:lvl2pPr>
                        <a:defRPr>
                          <a:solidFill>
                            <a:schemeClr val="dk1"/>
                          </a:solidFill>
                          <a:latin typeface="Arial"/>
                        </a:defRPr>
                      </a:lvl2pPr>
                      <a:lvl3pPr>
                        <a:defRPr>
                          <a:solidFill>
                            <a:schemeClr val="dk1"/>
                          </a:solidFill>
                          <a:latin typeface="Arial"/>
                        </a:defRPr>
                      </a:lvl3pPr>
                      <a:lvl4pPr>
                        <a:defRPr>
                          <a:solidFill>
                            <a:schemeClr val="dk1"/>
                          </a:solidFill>
                          <a:latin typeface="Arial"/>
                        </a:defRPr>
                      </a:lvl4pPr>
                      <a:lvl5pPr>
                        <a:defRPr>
                          <a:solidFill>
                            <a:schemeClr val="dk1"/>
                          </a:solidFill>
                          <a:latin typeface="Arial"/>
                        </a:defRPr>
                      </a:lvl5pPr>
                      <a:lvl6pPr>
                        <a:defRPr>
                          <a:solidFill>
                            <a:schemeClr val="dk1"/>
                          </a:solidFill>
                          <a:latin typeface="Arial"/>
                        </a:defRPr>
                      </a:lvl6pPr>
                      <a:lvl7pPr>
                        <a:defRPr>
                          <a:solidFill>
                            <a:schemeClr val="dk1"/>
                          </a:solidFill>
                          <a:latin typeface="Arial"/>
                        </a:defRPr>
                      </a:lvl7pPr>
                      <a:lvl8pPr>
                        <a:defRPr>
                          <a:solidFill>
                            <a:schemeClr val="dk1"/>
                          </a:solidFill>
                          <a:latin typeface="Arial"/>
                        </a:defRPr>
                      </a:lvl8pPr>
                      <a:lvl9pPr>
                        <a:defRPr>
                          <a:solidFill>
                            <a:schemeClr val="dk1"/>
                          </a:solidFill>
                          <a:latin typeface="Arial"/>
                        </a:defRPr>
                      </a:lvl9pPr>
                    </a:lstStyle>
                    <a:p>
                      <a:pPr>
                        <a:lnSpc>
                          <a:spcPct val="150000"/>
                        </a:lnSpc>
                        <a:spcAft>
                          <a:spcPts val="0"/>
                        </a:spcAft>
                      </a:pPr>
                      <a:r>
                        <a:rPr lang="en-ZA" sz="1200" dirty="0" smtClean="0">
                          <a:solidFill>
                            <a:schemeClr val="tx1"/>
                          </a:solidFill>
                          <a:effectLst/>
                          <a:latin typeface="+mn-lt"/>
                          <a:cs typeface="Arial" panose="020B0604020202020204" pitchFamily="34" charset="0"/>
                        </a:rPr>
                        <a:t> </a:t>
                      </a:r>
                      <a:endParaRPr lang="en-ZA" sz="1200"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p>
                      <a:pPr algn="ctr">
                        <a:lnSpc>
                          <a:spcPct val="150000"/>
                        </a:lnSpc>
                        <a:spcAft>
                          <a:spcPts val="0"/>
                        </a:spcAft>
                      </a:pPr>
                      <a:r>
                        <a:rPr lang="en-ZA" sz="1200" b="1" dirty="0" smtClean="0">
                          <a:solidFill>
                            <a:schemeClr val="tx1"/>
                          </a:solidFill>
                          <a:effectLst/>
                          <a:latin typeface="+mn-lt"/>
                          <a:ea typeface="Times New Roman"/>
                          <a:cs typeface="Arial" panose="020B0604020202020204" pitchFamily="34" charset="0"/>
                        </a:rPr>
                        <a:t>R 529 509 750</a:t>
                      </a:r>
                      <a:endParaRPr lang="en-ZA" sz="1200" b="1" dirty="0">
                        <a:solidFill>
                          <a:schemeClr val="tx1"/>
                        </a:solidFill>
                        <a:effectLst/>
                        <a:latin typeface="+mn-lt"/>
                        <a:ea typeface="Times New Roman"/>
                        <a:cs typeface="Arial" panose="020B0604020202020204" pitchFamily="34" charset="0"/>
                      </a:endParaRPr>
                    </a:p>
                  </a:txBody>
                  <a:tcPr marL="68577" marR="68577"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162829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4704"/>
            <a:ext cx="8229600" cy="710952"/>
          </a:xfrm>
        </p:spPr>
        <p:txBody>
          <a:bodyPr/>
          <a:lstStyle/>
          <a:p>
            <a:pPr marL="342900" lvl="1" indent="-342900"/>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r>
              <a:rPr lang="en-ZA" altLang="en-US" b="1" dirty="0" smtClean="0">
                <a:solidFill>
                  <a:schemeClr val="accent1">
                    <a:lumMod val="75000"/>
                  </a:schemeClr>
                </a:solidFill>
                <a:latin typeface="+mn-lt"/>
              </a:rPr>
              <a:t>CHALLENGES IN IMPLEMENTING NSDS III</a:t>
            </a:r>
            <a:br>
              <a:rPr lang="en-ZA" altLang="en-US" b="1" dirty="0" smtClean="0">
                <a:solidFill>
                  <a:schemeClr val="accent1">
                    <a:lumMod val="75000"/>
                  </a:schemeClr>
                </a:solidFill>
                <a:latin typeface="+mn-lt"/>
              </a:rPr>
            </a:br>
            <a:r>
              <a:rPr lang="en-ZA" altLang="en-US" b="1" dirty="0" smtClean="0">
                <a:solidFill>
                  <a:schemeClr val="accent1">
                    <a:lumMod val="75000"/>
                  </a:schemeClr>
                </a:solidFill>
                <a:latin typeface="+mn-lt"/>
              </a:rPr>
              <a:t/>
            </a:r>
            <a:br>
              <a:rPr lang="en-ZA" altLang="en-US" b="1" dirty="0" smtClean="0">
                <a:solidFill>
                  <a:schemeClr val="accent1">
                    <a:lumMod val="75000"/>
                  </a:schemeClr>
                </a:solidFill>
                <a:latin typeface="+mn-lt"/>
              </a:rPr>
            </a:br>
            <a:endParaRPr lang="en-ZA"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340768"/>
            <a:ext cx="8229600" cy="3993303"/>
          </a:xfrm>
        </p:spPr>
        <p:txBody>
          <a:bodyPr/>
          <a:lstStyle/>
          <a:p>
            <a:pPr>
              <a:spcBef>
                <a:spcPct val="50000"/>
              </a:spcBef>
              <a:buSzPct val="120000"/>
            </a:pPr>
            <a:r>
              <a:rPr lang="en-ZA" altLang="en-US" sz="2000" dirty="0" smtClean="0">
                <a:latin typeface="+mn-lt"/>
                <a:cs typeface="Arial" panose="020B0604020202020204" pitchFamily="34" charset="0"/>
              </a:rPr>
              <a:t>Limitations on basic education system and specifically maths and science learners</a:t>
            </a:r>
          </a:p>
          <a:p>
            <a:pPr>
              <a:spcBef>
                <a:spcPct val="50000"/>
              </a:spcBef>
              <a:buSzPct val="120000"/>
            </a:pPr>
            <a:r>
              <a:rPr lang="en-ZA" altLang="en-US" sz="2000" dirty="0" smtClean="0">
                <a:latin typeface="+mn-lt"/>
                <a:cs typeface="Arial" panose="020B0604020202020204" pitchFamily="34" charset="0"/>
              </a:rPr>
              <a:t>Sluggish economic growth that will impact on the reduction of employment oppurtunities</a:t>
            </a:r>
          </a:p>
          <a:p>
            <a:pPr>
              <a:spcBef>
                <a:spcPct val="50000"/>
              </a:spcBef>
              <a:buSzPct val="120000"/>
            </a:pPr>
            <a:r>
              <a:rPr lang="en-ZA" altLang="en-US" sz="2000" dirty="0" smtClean="0">
                <a:latin typeface="+mn-lt"/>
                <a:cs typeface="Arial" panose="020B0604020202020204" pitchFamily="34" charset="0"/>
              </a:rPr>
              <a:t>Absorption rates by companies of qualified learners into gainfull employment</a:t>
            </a:r>
          </a:p>
          <a:p>
            <a:pPr>
              <a:spcBef>
                <a:spcPct val="50000"/>
              </a:spcBef>
              <a:buSzPct val="120000"/>
            </a:pPr>
            <a:r>
              <a:rPr lang="en-ZA" altLang="en-US" sz="2000" dirty="0" smtClean="0">
                <a:latin typeface="+mn-lt"/>
                <a:cs typeface="Arial" panose="020B0604020202020204" pitchFamily="34" charset="0"/>
              </a:rPr>
              <a:t>Bottom line pressure on companies that can potentially disturb delivery of agreed projects  outcomes</a:t>
            </a:r>
          </a:p>
          <a:p>
            <a:pPr>
              <a:spcBef>
                <a:spcPct val="50000"/>
              </a:spcBef>
              <a:buSzPct val="120000"/>
            </a:pPr>
            <a:endParaRPr lang="en-ZA" altLang="en-US" sz="1600" dirty="0" smtClean="0">
              <a:latin typeface="+mn-lt"/>
              <a:cs typeface="Arial" panose="020B0604020202020204" pitchFamily="34" charset="0"/>
            </a:endParaRPr>
          </a:p>
          <a:p>
            <a:pPr marL="0" indent="0">
              <a:spcBef>
                <a:spcPct val="50000"/>
              </a:spcBef>
              <a:buSzPct val="120000"/>
              <a:buNone/>
            </a:pPr>
            <a:r>
              <a:rPr lang="en-ZA" altLang="en-US" sz="1600" dirty="0" smtClean="0">
                <a:latin typeface="+mn-lt"/>
                <a:cs typeface="Arial" panose="020B0604020202020204" pitchFamily="34" charset="0"/>
              </a:rPr>
              <a:t> </a:t>
            </a:r>
            <a:endParaRPr lang="en-ZA" altLang="en-US" sz="16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8610913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VISION &amp; MISSION OF THE CHIETA</a:t>
            </a:r>
            <a:br>
              <a:rPr lang="en-ZA" b="1" dirty="0" smtClean="0"/>
            </a:br>
            <a:endParaRPr lang="en-ZA" b="1" dirty="0"/>
          </a:p>
        </p:txBody>
      </p:sp>
      <p:sp>
        <p:nvSpPr>
          <p:cNvPr id="3" name="Content Placeholder 2"/>
          <p:cNvSpPr>
            <a:spLocks noGrp="1"/>
          </p:cNvSpPr>
          <p:nvPr>
            <p:ph idx="1"/>
          </p:nvPr>
        </p:nvSpPr>
        <p:spPr/>
        <p:txBody>
          <a:bodyPr/>
          <a:lstStyle/>
          <a:p>
            <a:r>
              <a:rPr lang="en-ZA" dirty="0" smtClean="0"/>
              <a:t>VISION</a:t>
            </a:r>
          </a:p>
          <a:p>
            <a:pPr marL="0" indent="0">
              <a:buNone/>
            </a:pPr>
            <a:r>
              <a:rPr lang="en-ZA" sz="1600" dirty="0" smtClean="0"/>
              <a:t>World class Education and Training for the Chemical Industry</a:t>
            </a:r>
          </a:p>
          <a:p>
            <a:r>
              <a:rPr lang="en-ZA" dirty="0" smtClean="0"/>
              <a:t>MISSION</a:t>
            </a:r>
          </a:p>
          <a:p>
            <a:pPr marL="0" indent="0">
              <a:buNone/>
            </a:pPr>
            <a:r>
              <a:rPr lang="en-ZA" sz="1600" dirty="0" smtClean="0"/>
              <a:t>CHIETA contributes to sustainable development through facilitating the provision of skills for the growth of the Chemical Industry</a:t>
            </a:r>
          </a:p>
          <a:p>
            <a:r>
              <a:rPr lang="en-ZA" dirty="0" smtClean="0"/>
              <a:t>CHIETA  VALUE STATEMENT</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607979100"/>
              </p:ext>
            </p:extLst>
          </p:nvPr>
        </p:nvGraphicFramePr>
        <p:xfrm>
          <a:off x="323528" y="4725144"/>
          <a:ext cx="8640960" cy="1706880"/>
        </p:xfrm>
        <a:graphic>
          <a:graphicData uri="http://schemas.openxmlformats.org/drawingml/2006/table">
            <a:tbl>
              <a:tblPr firstRow="1" firstCol="1" bandRow="1">
                <a:tableStyleId>{5C22544A-7EE6-4342-B048-85BDC9FD1C3A}</a:tableStyleId>
              </a:tblPr>
              <a:tblGrid>
                <a:gridCol w="3175850">
                  <a:extLst>
                    <a:ext uri="{9D8B030D-6E8A-4147-A177-3AD203B41FA5}">
                      <a16:colId xmlns:a16="http://schemas.microsoft.com/office/drawing/2014/main" xmlns="" val="20000"/>
                    </a:ext>
                  </a:extLst>
                </a:gridCol>
                <a:gridCol w="5465110">
                  <a:extLst>
                    <a:ext uri="{9D8B030D-6E8A-4147-A177-3AD203B41FA5}">
                      <a16:colId xmlns:a16="http://schemas.microsoft.com/office/drawing/2014/main" xmlns="" val="20001"/>
                    </a:ext>
                  </a:extLst>
                </a:gridCol>
              </a:tblGrid>
              <a:tr h="0">
                <a:tc>
                  <a:txBody>
                    <a:bodyPr/>
                    <a:lstStyle/>
                    <a:p>
                      <a:pPr marR="368300" algn="just">
                        <a:spcAft>
                          <a:spcPts val="0"/>
                        </a:spcAft>
                      </a:pPr>
                      <a:r>
                        <a:rPr lang="en-GB" sz="1600" dirty="0">
                          <a:effectLst/>
                        </a:rPr>
                        <a:t>Stakeholder Orientation</a:t>
                      </a:r>
                      <a:endParaRPr lang="en-ZA"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We seek to meet stakeholder expectations in everything we do</a:t>
                      </a:r>
                      <a:endParaRPr lang="en-ZA" sz="1600" dirty="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0">
                <a:tc>
                  <a:txBody>
                    <a:bodyPr/>
                    <a:lstStyle/>
                    <a:p>
                      <a:pPr marR="368300" algn="just">
                        <a:spcAft>
                          <a:spcPts val="0"/>
                        </a:spcAft>
                      </a:pPr>
                      <a:r>
                        <a:rPr lang="en-GB" sz="1600" dirty="0">
                          <a:effectLst/>
                        </a:rPr>
                        <a:t>Accountability</a:t>
                      </a:r>
                      <a:endParaRPr lang="en-ZA" sz="1600" dirty="0">
                        <a:effectLst/>
                        <a:latin typeface="Times New Roman"/>
                        <a:ea typeface="Times New Roman"/>
                      </a:endParaRPr>
                    </a:p>
                  </a:txBody>
                  <a:tcPr marL="68580" marR="68580" marT="0" marB="0"/>
                </a:tc>
                <a:tc>
                  <a:txBody>
                    <a:bodyPr/>
                    <a:lstStyle/>
                    <a:p>
                      <a:pPr algn="just">
                        <a:spcAft>
                          <a:spcPts val="0"/>
                        </a:spcAft>
                      </a:pPr>
                      <a:r>
                        <a:rPr lang="en-GB" sz="1600">
                          <a:effectLst/>
                        </a:rPr>
                        <a:t>We are committed to CHIETA delivery imperatives</a:t>
                      </a:r>
                      <a:endParaRPr lang="en-ZA" sz="160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0">
                <a:tc>
                  <a:txBody>
                    <a:bodyPr/>
                    <a:lstStyle/>
                    <a:p>
                      <a:pPr marR="368300" algn="just">
                        <a:spcAft>
                          <a:spcPts val="0"/>
                        </a:spcAft>
                      </a:pPr>
                      <a:r>
                        <a:rPr lang="en-GB" sz="1600" dirty="0">
                          <a:effectLst/>
                        </a:rPr>
                        <a:t>Integrity</a:t>
                      </a:r>
                      <a:endParaRPr lang="en-ZA" sz="1600" dirty="0">
                        <a:effectLst/>
                        <a:latin typeface="Times New Roman"/>
                        <a:ea typeface="Times New Roman"/>
                      </a:endParaRPr>
                    </a:p>
                  </a:txBody>
                  <a:tcPr marL="68580" marR="68580" marT="0" marB="0"/>
                </a:tc>
                <a:tc>
                  <a:txBody>
                    <a:bodyPr/>
                    <a:lstStyle/>
                    <a:p>
                      <a:pPr algn="just">
                        <a:spcAft>
                          <a:spcPts val="0"/>
                        </a:spcAft>
                      </a:pPr>
                      <a:r>
                        <a:rPr lang="en-GB" sz="1600" strike="noStrike" dirty="0">
                          <a:effectLst/>
                        </a:rPr>
                        <a:t>We do the right thing even when we are not watched</a:t>
                      </a:r>
                      <a:endParaRPr lang="en-ZA" sz="1600" strike="noStrike" dirty="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0">
                <a:tc>
                  <a:txBody>
                    <a:bodyPr/>
                    <a:lstStyle/>
                    <a:p>
                      <a:pPr marR="368300" algn="just">
                        <a:spcAft>
                          <a:spcPts val="0"/>
                        </a:spcAft>
                      </a:pPr>
                      <a:r>
                        <a:rPr lang="en-GB" sz="1600" dirty="0">
                          <a:effectLst/>
                        </a:rPr>
                        <a:t>People</a:t>
                      </a:r>
                      <a:endParaRPr lang="en-ZA"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We are committed to our employees</a:t>
                      </a:r>
                      <a:endParaRPr lang="en-ZA" sz="1600" dirty="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0">
                <a:tc>
                  <a:txBody>
                    <a:bodyPr/>
                    <a:lstStyle/>
                    <a:p>
                      <a:pPr marR="368300" algn="just">
                        <a:spcAft>
                          <a:spcPts val="0"/>
                        </a:spcAft>
                      </a:pPr>
                      <a:r>
                        <a:rPr lang="en-GB" sz="1600" dirty="0">
                          <a:effectLst/>
                        </a:rPr>
                        <a:t>Performance</a:t>
                      </a:r>
                      <a:endParaRPr lang="en-ZA" sz="1600" dirty="0">
                        <a:effectLst/>
                        <a:latin typeface="Times New Roman"/>
                        <a:ea typeface="Times New Roman"/>
                      </a:endParaRPr>
                    </a:p>
                  </a:txBody>
                  <a:tcPr marL="68580" marR="68580" marT="0" marB="0"/>
                </a:tc>
                <a:tc>
                  <a:txBody>
                    <a:bodyPr/>
                    <a:lstStyle/>
                    <a:p>
                      <a:pPr algn="just">
                        <a:spcAft>
                          <a:spcPts val="0"/>
                        </a:spcAft>
                      </a:pPr>
                      <a:r>
                        <a:rPr lang="en-GB" sz="1600">
                          <a:effectLst/>
                        </a:rPr>
                        <a:t>We achieve our desired results all the time</a:t>
                      </a:r>
                      <a:endParaRPr lang="en-ZA" sz="160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r h="0">
                <a:tc>
                  <a:txBody>
                    <a:bodyPr/>
                    <a:lstStyle/>
                    <a:p>
                      <a:pPr marR="368300" algn="just">
                        <a:spcAft>
                          <a:spcPts val="0"/>
                        </a:spcAft>
                      </a:pPr>
                      <a:r>
                        <a:rPr lang="en-GB" sz="1600" dirty="0">
                          <a:effectLst/>
                        </a:rPr>
                        <a:t>Service Excellence</a:t>
                      </a:r>
                      <a:endParaRPr lang="en-ZA" sz="1600" dirty="0">
                        <a:effectLst/>
                        <a:latin typeface="Times New Roman"/>
                        <a:ea typeface="Times New Roman"/>
                      </a:endParaRPr>
                    </a:p>
                  </a:txBody>
                  <a:tcPr marL="68580" marR="68580" marT="0" marB="0"/>
                </a:tc>
                <a:tc>
                  <a:txBody>
                    <a:bodyPr/>
                    <a:lstStyle/>
                    <a:p>
                      <a:pPr algn="just">
                        <a:spcAft>
                          <a:spcPts val="0"/>
                        </a:spcAft>
                      </a:pPr>
                      <a:r>
                        <a:rPr lang="en-GB" sz="1600" dirty="0">
                          <a:effectLst/>
                        </a:rPr>
                        <a:t>Meet and exceed client expectations in all CHIETA functional areas</a:t>
                      </a:r>
                      <a:endParaRPr lang="en-ZA" sz="1600" dirty="0">
                        <a:effectLst/>
                        <a:latin typeface="Times New Roman"/>
                        <a:ea typeface="Times New Roman"/>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086456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4704"/>
            <a:ext cx="8229600" cy="710952"/>
          </a:xfrm>
        </p:spPr>
        <p:txBody>
          <a:bodyPr/>
          <a:lstStyle/>
          <a:p>
            <a:pPr marL="342900" lvl="1" indent="-342900"/>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FOCUS AREAS GOING FORWARD INTO 2017 TO 2020I</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340768"/>
            <a:ext cx="8229600" cy="4680520"/>
          </a:xfrm>
        </p:spPr>
        <p:txBody>
          <a:bodyPr/>
          <a:lstStyle/>
          <a:p>
            <a:pPr>
              <a:spcBef>
                <a:spcPct val="50000"/>
              </a:spcBef>
              <a:buSzPct val="120000"/>
            </a:pPr>
            <a:r>
              <a:rPr lang="en-ZA" altLang="en-US" sz="1400" dirty="0" smtClean="0">
                <a:latin typeface="+mn-lt"/>
                <a:cs typeface="Arial" panose="020B0604020202020204" pitchFamily="34" charset="0"/>
              </a:rPr>
              <a:t>Optimal utilisation of Non-Pivotal Funding for Impact Analysis </a:t>
            </a:r>
          </a:p>
          <a:p>
            <a:pPr>
              <a:spcBef>
                <a:spcPct val="50000"/>
              </a:spcBef>
              <a:buSzPct val="120000"/>
            </a:pPr>
            <a:r>
              <a:rPr lang="en-ZA" altLang="en-US" sz="1400" dirty="0" smtClean="0">
                <a:latin typeface="+mn-lt"/>
                <a:cs typeface="Arial" panose="020B0604020202020204" pitchFamily="34" charset="0"/>
              </a:rPr>
              <a:t>Multi - pronged strategic approach to subsector growth and related skills development interventions</a:t>
            </a:r>
          </a:p>
          <a:p>
            <a:pPr>
              <a:spcBef>
                <a:spcPct val="50000"/>
              </a:spcBef>
              <a:buSzPct val="120000"/>
            </a:pPr>
            <a:r>
              <a:rPr lang="en-ZA" altLang="en-US" sz="1400" dirty="0" smtClean="0">
                <a:latin typeface="+mn-lt"/>
                <a:cs typeface="Arial" panose="020B0604020202020204" pitchFamily="34" charset="0"/>
              </a:rPr>
              <a:t>How do CHIETA maintain and enhance relevancy with Industry within a changing PSET system</a:t>
            </a:r>
          </a:p>
          <a:p>
            <a:pPr>
              <a:spcBef>
                <a:spcPct val="50000"/>
              </a:spcBef>
              <a:buSzPct val="120000"/>
            </a:pPr>
            <a:r>
              <a:rPr lang="en-ZA" altLang="en-US" sz="1400" dirty="0" smtClean="0">
                <a:latin typeface="+mn-lt"/>
                <a:cs typeface="Arial" panose="020B0604020202020204" pitchFamily="34" charset="0"/>
              </a:rPr>
              <a:t>Increasing CHIETA economic growth oppurtunities through chemical realted areas of energy, nuclear and advanced manufacturing</a:t>
            </a:r>
          </a:p>
          <a:p>
            <a:pPr>
              <a:spcBef>
                <a:spcPct val="50000"/>
              </a:spcBef>
              <a:buSzPct val="120000"/>
            </a:pPr>
            <a:r>
              <a:rPr lang="en-ZA" altLang="en-US" sz="1400" dirty="0" smtClean="0">
                <a:latin typeface="+mn-lt"/>
                <a:cs typeface="Arial" panose="020B0604020202020204" pitchFamily="34" charset="0"/>
              </a:rPr>
              <a:t>Oppurtunties for creative and innovative skills development interventions in an economic downturn</a:t>
            </a:r>
          </a:p>
          <a:p>
            <a:pPr>
              <a:spcBef>
                <a:spcPct val="50000"/>
              </a:spcBef>
              <a:buSzPct val="120000"/>
            </a:pPr>
            <a:r>
              <a:rPr lang="en-ZA" altLang="en-US" sz="1400" dirty="0" smtClean="0">
                <a:latin typeface="+mn-lt"/>
                <a:cs typeface="Arial" panose="020B0604020202020204" pitchFamily="34" charset="0"/>
              </a:rPr>
              <a:t>Industry shareholding and leadership of TVET systems- Understanding the cost of private provision and strategic integration of public private provision to achive econmies of scale</a:t>
            </a:r>
          </a:p>
          <a:p>
            <a:pPr>
              <a:spcBef>
                <a:spcPct val="50000"/>
              </a:spcBef>
              <a:buSzPct val="120000"/>
            </a:pPr>
            <a:r>
              <a:rPr lang="en-ZA" altLang="en-US" sz="1400" dirty="0" smtClean="0">
                <a:latin typeface="+mn-lt"/>
                <a:cs typeface="Arial" panose="020B0604020202020204" pitchFamily="34" charset="0"/>
              </a:rPr>
              <a:t>Continuous  engagements with companies on increased absorption levels of unemeployed learners- new social accord</a:t>
            </a:r>
          </a:p>
          <a:p>
            <a:pPr>
              <a:spcBef>
                <a:spcPct val="50000"/>
              </a:spcBef>
              <a:buSzPct val="120000"/>
            </a:pPr>
            <a:r>
              <a:rPr lang="en-ZA" altLang="en-US" sz="1400" dirty="0" smtClean="0">
                <a:latin typeface="+mn-lt"/>
                <a:cs typeface="Arial" panose="020B0604020202020204" pitchFamily="34" charset="0"/>
              </a:rPr>
              <a:t>Increased multi party partnerships</a:t>
            </a:r>
          </a:p>
          <a:p>
            <a:pPr>
              <a:spcBef>
                <a:spcPct val="50000"/>
              </a:spcBef>
              <a:buSzPct val="120000"/>
            </a:pPr>
            <a:r>
              <a:rPr lang="en-ZA" altLang="en-US" sz="1400" dirty="0" smtClean="0">
                <a:latin typeface="+mn-lt"/>
                <a:cs typeface="Arial" panose="020B0604020202020204" pitchFamily="34" charset="0"/>
              </a:rPr>
              <a:t>More collaboration and coherence amongst SETAs</a:t>
            </a:r>
          </a:p>
          <a:p>
            <a:pPr>
              <a:spcBef>
                <a:spcPct val="50000"/>
              </a:spcBef>
              <a:buSzPct val="120000"/>
            </a:pPr>
            <a:r>
              <a:rPr lang="en-ZA" altLang="en-US" sz="1400" dirty="0" smtClean="0">
                <a:latin typeface="+mn-lt"/>
                <a:cs typeface="Arial" panose="020B0604020202020204" pitchFamily="34" charset="0"/>
              </a:rPr>
              <a:t>Increased throughput rates of learners</a:t>
            </a:r>
          </a:p>
          <a:p>
            <a:pPr>
              <a:spcBef>
                <a:spcPct val="50000"/>
              </a:spcBef>
              <a:buSzPct val="120000"/>
            </a:pPr>
            <a:r>
              <a:rPr lang="en-ZA" altLang="en-US" sz="1400" dirty="0" smtClean="0">
                <a:latin typeface="+mn-lt"/>
                <a:cs typeface="Arial" panose="020B0604020202020204" pitchFamily="34" charset="0"/>
              </a:rPr>
              <a:t>New strategic planning approach moving away from singular forecasting but to pluasible scenario planning to strengthen strategic agality and response time from CHIETA to optimally service all stakeholders </a:t>
            </a:r>
            <a:endParaRPr lang="en-ZA" altLang="en-US" sz="14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17894486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ZA" altLang="en-US" sz="2800" b="0" i="0" u="none" strike="noStrike" kern="0" cap="none" spc="0" normalizeH="0" baseline="0" noProof="0" dirty="0" smtClean="0">
              <a:ln>
                <a:noFill/>
              </a:ln>
              <a:solidFill>
                <a:srgbClr val="000000"/>
              </a:solidFill>
              <a:effectLst/>
              <a:uLnTx/>
              <a:uFillTx/>
              <a:latin typeface="Arial" charset="0"/>
              <a:cs typeface="Arial" charset="0"/>
            </a:endParaRPr>
          </a:p>
        </p:txBody>
      </p:sp>
      <p:sp>
        <p:nvSpPr>
          <p:cNvPr id="3" name="Rectangle 2"/>
          <p:cNvSpPr/>
          <p:nvPr/>
        </p:nvSpPr>
        <p:spPr>
          <a:xfrm>
            <a:off x="2739062" y="3244334"/>
            <a:ext cx="3699667" cy="2031325"/>
          </a:xfrm>
          <a:prstGeom prst="rect">
            <a:avLst/>
          </a:prstGeom>
        </p:spPr>
        <p:txBody>
          <a:bodyPr wrap="none">
            <a:spAutoFit/>
          </a:bodyPr>
          <a:lstStyle/>
          <a:p>
            <a:pPr>
              <a:spcBef>
                <a:spcPct val="50000"/>
              </a:spcBef>
              <a:buSzPct val="120000"/>
            </a:pPr>
            <a:r>
              <a:rPr lang="en-ZA" altLang="en-US" b="1" dirty="0">
                <a:solidFill>
                  <a:srgbClr val="002060"/>
                </a:solidFill>
              </a:rPr>
              <a:t>QUESTIONS, ANSWERS AND </a:t>
            </a:r>
            <a:r>
              <a:rPr lang="en-ZA" altLang="en-US" b="1" dirty="0" smtClean="0">
                <a:solidFill>
                  <a:srgbClr val="002060"/>
                </a:solidFill>
              </a:rPr>
              <a:t>CLARITY</a:t>
            </a:r>
          </a:p>
          <a:p>
            <a:pPr>
              <a:spcBef>
                <a:spcPct val="50000"/>
              </a:spcBef>
              <a:buSzPct val="120000"/>
            </a:pPr>
            <a:endParaRPr lang="en-ZA" altLang="en-US" b="1" dirty="0">
              <a:solidFill>
                <a:srgbClr val="002060"/>
              </a:solidFill>
            </a:endParaRPr>
          </a:p>
          <a:p>
            <a:pPr>
              <a:spcBef>
                <a:spcPct val="50000"/>
              </a:spcBef>
              <a:buSzPct val="120000"/>
            </a:pPr>
            <a:endParaRPr lang="en-ZA" altLang="en-US" b="1" dirty="0" smtClean="0">
              <a:solidFill>
                <a:srgbClr val="002060"/>
              </a:solidFill>
            </a:endParaRPr>
          </a:p>
          <a:p>
            <a:pPr>
              <a:spcBef>
                <a:spcPct val="50000"/>
              </a:spcBef>
              <a:buSzPct val="120000"/>
            </a:pPr>
            <a:endParaRPr lang="en-ZA" altLang="en-US" b="1" dirty="0">
              <a:solidFill>
                <a:srgbClr val="002060"/>
              </a:solidFill>
            </a:endParaRPr>
          </a:p>
          <a:p>
            <a:pPr algn="ctr">
              <a:spcBef>
                <a:spcPct val="50000"/>
              </a:spcBef>
              <a:buSzPct val="120000"/>
            </a:pPr>
            <a:r>
              <a:rPr lang="en-ZA" altLang="en-US" b="1" dirty="0" smtClean="0">
                <a:solidFill>
                  <a:srgbClr val="002060"/>
                </a:solidFill>
              </a:rPr>
              <a:t>THANK YOU </a:t>
            </a:r>
            <a:endParaRPr lang="en-ZA" altLang="en-US" b="1" dirty="0">
              <a:solidFill>
                <a:srgbClr val="002060"/>
              </a:solidFill>
            </a:endParaRPr>
          </a:p>
        </p:txBody>
      </p:sp>
    </p:spTree>
    <p:extLst>
      <p:ext uri="{BB962C8B-B14F-4D97-AF65-F5344CB8AC3E}">
        <p14:creationId xmlns:p14="http://schemas.microsoft.com/office/powerpoint/2010/main" xmlns="" val="21161152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55650" y="1268413"/>
            <a:ext cx="784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ZA" altLang="en-US" sz="2400">
              <a:latin typeface="Times New Roman" pitchFamily="18" charset="0"/>
            </a:endParaRPr>
          </a:p>
        </p:txBody>
      </p:sp>
      <p:sp>
        <p:nvSpPr>
          <p:cNvPr id="65539" name="Rectangle 3"/>
          <p:cNvSpPr>
            <a:spLocks noChangeArrowheads="1"/>
          </p:cNvSpPr>
          <p:nvPr/>
        </p:nvSpPr>
        <p:spPr bwMode="auto">
          <a:xfrm>
            <a:off x="755650" y="2349500"/>
            <a:ext cx="7467600"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US" altLang="en-US" sz="2400" b="1">
              <a:solidFill>
                <a:srgbClr val="990099"/>
              </a:solidFill>
              <a:latin typeface="Arial Rounded MT Bold" pitchFamily="34" charset="0"/>
            </a:endParaRPr>
          </a:p>
          <a:p>
            <a:pPr algn="ctr" eaLnBrk="1" hangingPunct="1"/>
            <a:endParaRPr lang="en-US" altLang="en-US" sz="2400" b="1">
              <a:solidFill>
                <a:srgbClr val="990099"/>
              </a:solidFill>
              <a:latin typeface="Arial Rounded MT Bold" pitchFamily="34" charset="0"/>
            </a:endParaRPr>
          </a:p>
          <a:p>
            <a:pPr algn="ctr" eaLnBrk="1" hangingPunct="1"/>
            <a:endParaRPr lang="en-US" altLang="en-US" sz="2400" b="1">
              <a:solidFill>
                <a:srgbClr val="990099"/>
              </a:solidFill>
              <a:latin typeface="Arial Rounded MT Bold" pitchFamily="34" charset="0"/>
            </a:endParaRPr>
          </a:p>
          <a:p>
            <a:pPr algn="ctr" eaLnBrk="1" hangingPunct="1"/>
            <a:endParaRPr lang="en-US" altLang="en-US" sz="4000" b="1">
              <a:solidFill>
                <a:schemeClr val="accent2"/>
              </a:solidFill>
              <a:latin typeface="Arial Rounded MT Bold" pitchFamily="34" charset="0"/>
            </a:endParaRPr>
          </a:p>
        </p:txBody>
      </p:sp>
      <p:sp>
        <p:nvSpPr>
          <p:cNvPr id="16388" name="Rectangle 4"/>
          <p:cNvSpPr>
            <a:spLocks noChangeArrowheads="1"/>
          </p:cNvSpPr>
          <p:nvPr/>
        </p:nvSpPr>
        <p:spPr bwMode="auto">
          <a:xfrm>
            <a:off x="0" y="0"/>
            <a:ext cx="9144000" cy="6858000"/>
          </a:xfrm>
          <a:prstGeom prst="rect">
            <a:avLst/>
          </a:prstGeom>
          <a:noFill/>
          <a:ln w="88900">
            <a:solidFill>
              <a:srgbClr val="800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ZA" altLang="en-US"/>
          </a:p>
        </p:txBody>
      </p:sp>
      <p:pic>
        <p:nvPicPr>
          <p:cNvPr id="1638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493713"/>
            <a:ext cx="1693863"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TextBox 4"/>
          <p:cNvSpPr txBox="1">
            <a:spLocks noChangeArrowheads="1"/>
          </p:cNvSpPr>
          <p:nvPr/>
        </p:nvSpPr>
        <p:spPr bwMode="auto">
          <a:xfrm>
            <a:off x="285750" y="188913"/>
            <a:ext cx="8858250" cy="304800"/>
          </a:xfrm>
          <a:prstGeom prst="rect">
            <a:avLst/>
          </a:prstGeom>
          <a:solidFill>
            <a:srgbClr val="703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altLang="en-US" sz="1400" b="1" i="1">
                <a:solidFill>
                  <a:srgbClr val="FFC000"/>
                </a:solidFill>
                <a:latin typeface="Arial" pitchFamily="34" charset="0"/>
              </a:rPr>
              <a:t>CHIETA, The Catalyst for Enhanced Skills, Economic Growth and Employability</a:t>
            </a:r>
          </a:p>
        </p:txBody>
      </p:sp>
      <p:sp>
        <p:nvSpPr>
          <p:cNvPr id="16391" name="Title 2"/>
          <p:cNvSpPr>
            <a:spLocks noGrp="1"/>
          </p:cNvSpPr>
          <p:nvPr>
            <p:ph type="title"/>
          </p:nvPr>
        </p:nvSpPr>
        <p:spPr>
          <a:xfrm>
            <a:off x="457200" y="1155700"/>
            <a:ext cx="8229600" cy="569913"/>
          </a:xfrm>
        </p:spPr>
        <p:txBody>
          <a:bodyPr/>
          <a:lstStyle/>
          <a:p>
            <a:pPr eaLnBrk="1" hangingPunct="1"/>
            <a:r>
              <a:rPr lang="en-US" altLang="en-US" sz="3200" b="1" smtClean="0">
                <a:solidFill>
                  <a:srgbClr val="5A2781"/>
                </a:solidFill>
              </a:rPr>
              <a:t>CHIETA ORGANISATIONAL ACHIEVEMENTS</a:t>
            </a:r>
            <a:endParaRPr lang="en-ZA" altLang="en-US" sz="3200" smtClean="0">
              <a:solidFill>
                <a:srgbClr val="5A2781"/>
              </a:solidFill>
            </a:endParaRPr>
          </a:p>
        </p:txBody>
      </p:sp>
      <p:sp>
        <p:nvSpPr>
          <p:cNvPr id="17416" name="Content Placeholder 3"/>
          <p:cNvSpPr>
            <a:spLocks noGrp="1"/>
          </p:cNvSpPr>
          <p:nvPr>
            <p:ph idx="1"/>
          </p:nvPr>
        </p:nvSpPr>
        <p:spPr>
          <a:xfrm>
            <a:off x="0" y="1844675"/>
            <a:ext cx="9144000" cy="5013325"/>
          </a:xfrm>
        </p:spPr>
        <p:txBody>
          <a:bodyPr/>
          <a:lstStyle/>
          <a:p>
            <a:pPr>
              <a:defRPr/>
            </a:pPr>
            <a:endParaRPr lang="en-US" altLang="en-US" sz="1600" b="1" dirty="0" smtClean="0">
              <a:cs typeface="Arial" pitchFamily="34" charset="0"/>
            </a:endParaRPr>
          </a:p>
          <a:p>
            <a:pPr>
              <a:defRPr/>
            </a:pPr>
            <a:r>
              <a:rPr lang="en-US" altLang="en-US" sz="1600" b="1" dirty="0" smtClean="0">
                <a:cs typeface="Arial" pitchFamily="34" charset="0"/>
              </a:rPr>
              <a:t>Sound Corporate Governance: </a:t>
            </a:r>
            <a:r>
              <a:rPr lang="en-US" altLang="en-US" sz="1600" dirty="0" smtClean="0">
                <a:cs typeface="Arial" pitchFamily="34" charset="0"/>
              </a:rPr>
              <a:t>Highly effective CHIETA Governing Board that has ensured sound corporate governance and oversight of the CHIETA mandate, which is a priority in public entity</a:t>
            </a:r>
          </a:p>
          <a:p>
            <a:pPr>
              <a:defRPr/>
            </a:pPr>
            <a:r>
              <a:rPr lang="en-US" altLang="en-US" sz="1600" b="1" dirty="0" smtClean="0">
                <a:cs typeface="Arial" pitchFamily="34" charset="0"/>
              </a:rPr>
              <a:t>Strategic Agility</a:t>
            </a:r>
            <a:r>
              <a:rPr lang="en-US" altLang="en-US" sz="1600" dirty="0" smtClean="0">
                <a:cs typeface="Arial" pitchFamily="34" charset="0"/>
              </a:rPr>
              <a:t>: Focus on scenario planning as an organization which  provided </a:t>
            </a:r>
            <a:r>
              <a:rPr lang="en-ZA" altLang="en-US" sz="1600" dirty="0">
                <a:cs typeface="Arial" pitchFamily="34" charset="0"/>
              </a:rPr>
              <a:t>structured </a:t>
            </a:r>
            <a:r>
              <a:rPr lang="en-ZA" altLang="en-US" sz="1600" dirty="0" smtClean="0">
                <a:cs typeface="Arial" pitchFamily="34" charset="0"/>
              </a:rPr>
              <a:t>way </a:t>
            </a:r>
            <a:r>
              <a:rPr lang="en-ZA" altLang="en-US" sz="1600" dirty="0">
                <a:cs typeface="Arial" pitchFamily="34" charset="0"/>
              </a:rPr>
              <a:t>to think about the </a:t>
            </a:r>
            <a:r>
              <a:rPr lang="en-ZA" altLang="en-US" sz="1600" dirty="0" smtClean="0">
                <a:cs typeface="Arial" pitchFamily="34" charset="0"/>
              </a:rPr>
              <a:t>future and enabled alignment of skills and strategic planning.</a:t>
            </a:r>
            <a:endParaRPr lang="en-US" altLang="en-US" sz="1600" dirty="0" smtClean="0">
              <a:cs typeface="Arial" pitchFamily="34" charset="0"/>
            </a:endParaRPr>
          </a:p>
          <a:p>
            <a:pPr>
              <a:defRPr/>
            </a:pPr>
            <a:r>
              <a:rPr lang="en-US" altLang="en-US" sz="1600" b="1" dirty="0" smtClean="0">
                <a:cs typeface="Arial" pitchFamily="34" charset="0"/>
              </a:rPr>
              <a:t>Performance Monitoring</a:t>
            </a:r>
            <a:r>
              <a:rPr lang="en-US" altLang="en-US" sz="1600" dirty="0" smtClean="0">
                <a:cs typeface="Arial" pitchFamily="34" charset="0"/>
              </a:rPr>
              <a:t>: strong oversight on performance and delivery through management and monitoring of pre-determined targets as contracted with the Minister of Higher Education &amp; Training in CHIETA’s Strategic plan</a:t>
            </a:r>
          </a:p>
          <a:p>
            <a:pPr>
              <a:defRPr/>
            </a:pPr>
            <a:r>
              <a:rPr lang="en-US" altLang="en-US" sz="1600" b="1" dirty="0" smtClean="0">
                <a:cs typeface="Arial" pitchFamily="34" charset="0"/>
              </a:rPr>
              <a:t>Research and Development :   </a:t>
            </a:r>
            <a:r>
              <a:rPr lang="en-US" altLang="en-US" sz="1600" dirty="0" smtClean="0">
                <a:cs typeface="Arial" pitchFamily="34" charset="0"/>
              </a:rPr>
              <a:t>stakeholder driven research and skills planning framework that’s sustained credible mechanism for skills planning</a:t>
            </a:r>
          </a:p>
          <a:p>
            <a:pPr>
              <a:defRPr/>
            </a:pPr>
            <a:r>
              <a:rPr lang="en-US" altLang="en-US" sz="1600" dirty="0" smtClean="0">
                <a:cs typeface="Arial" pitchFamily="34" charset="0"/>
              </a:rPr>
              <a:t> </a:t>
            </a:r>
            <a:r>
              <a:rPr lang="en-US" altLang="en-US" sz="1600" b="1" dirty="0" smtClean="0">
                <a:cs typeface="Arial" pitchFamily="34" charset="0"/>
              </a:rPr>
              <a:t>Stakeholder Engagement and Consultation</a:t>
            </a:r>
            <a:r>
              <a:rPr lang="en-US" altLang="en-US" sz="1600" dirty="0" smtClean="0">
                <a:cs typeface="Arial" pitchFamily="34" charset="0"/>
              </a:rPr>
              <a:t>: Effective CHIETA Chambers and stakeholder structures fed valuable information on the skills needs of the chemical industry into CHIETA’s  skills planning processes</a:t>
            </a:r>
          </a:p>
          <a:p>
            <a:pPr>
              <a:defRPr/>
            </a:pPr>
            <a:r>
              <a:rPr lang="en-US" altLang="en-US" sz="1600" b="1" dirty="0" smtClean="0">
                <a:cs typeface="Arial" pitchFamily="34" charset="0"/>
              </a:rPr>
              <a:t>Brand Equity:  </a:t>
            </a:r>
            <a:r>
              <a:rPr lang="en-US" altLang="en-US" sz="1600" dirty="0" smtClean="0">
                <a:cs typeface="Arial" pitchFamily="34" charset="0"/>
              </a:rPr>
              <a:t>Excellent service delivery and promotion of stakeholder experiences with the CHIETA increasing our brand value. </a:t>
            </a:r>
          </a:p>
          <a:p>
            <a:pPr>
              <a:defRPr/>
            </a:pPr>
            <a:r>
              <a:rPr lang="en-US" altLang="en-US" sz="1600" b="1" dirty="0" smtClean="0">
                <a:cs typeface="Arial" pitchFamily="34" charset="0"/>
              </a:rPr>
              <a:t>Quality and Risk Management:  </a:t>
            </a:r>
            <a:r>
              <a:rPr lang="en-US" altLang="en-US" sz="1600" dirty="0" smtClean="0">
                <a:cs typeface="Arial" pitchFamily="34" charset="0"/>
              </a:rPr>
              <a:t>Continuous improvement and management  of   CHIETA control environment </a:t>
            </a:r>
          </a:p>
          <a:p>
            <a:pPr marL="0" indent="0">
              <a:buFont typeface="Arial" pitchFamily="34" charset="0"/>
              <a:buNone/>
              <a:defRPr/>
            </a:pPr>
            <a:r>
              <a:rPr lang="en-US" altLang="en-US" sz="1600" dirty="0" smtClean="0">
                <a:cs typeface="Arial" pitchFamily="34" charset="0"/>
              </a:rPr>
              <a:t> </a:t>
            </a:r>
            <a:endParaRPr lang="en-ZA" altLang="en-US" sz="1600" dirty="0" smtClean="0">
              <a:cs typeface="Arial" pitchFamily="34"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1B37CA0-6B2F-40AC-9555-C3A49349D0A7}" type="slidenum">
              <a:rPr lang="en-ZA" smtClean="0"/>
              <a:pPr>
                <a:defRPr/>
              </a:pPr>
              <a:t>6</a:t>
            </a:fld>
            <a:endParaRPr lang="en-ZA" dirty="0"/>
          </a:p>
        </p:txBody>
      </p:sp>
    </p:spTree>
    <p:custDataLst>
      <p:tags r:id="rId1"/>
    </p:custDataLst>
    <p:extLst>
      <p:ext uri="{BB962C8B-B14F-4D97-AF65-F5344CB8AC3E}">
        <p14:creationId xmlns:p14="http://schemas.microsoft.com/office/powerpoint/2010/main" xmlns="" val="1943882237"/>
      </p:ext>
    </p:extLst>
  </p:cSld>
  <p:clrMapOvr>
    <a:masterClrMapping/>
  </p:clrMapOvr>
  <p:transition advTm="2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9">
                                            <p:txEl>
                                              <p:pRg st="0" end="0"/>
                                            </p:txEl>
                                          </p:spTgt>
                                        </p:tgtEl>
                                        <p:attrNameLst>
                                          <p:attrName>ppt_c</p:attrName>
                                        </p:attrNameLst>
                                      </p:cBhvr>
                                      <p:to>
                                        <a:srgbClr val="FFCC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CHIETA STRATEGIC OUTCOME ORIENTATED GOALS</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772816"/>
            <a:ext cx="8229600" cy="3993303"/>
          </a:xfrm>
        </p:spPr>
        <p:txBody>
          <a:bodyPr/>
          <a:lstStyle/>
          <a:p>
            <a:pPr>
              <a:spcBef>
                <a:spcPct val="50000"/>
              </a:spcBef>
              <a:buSzPct val="120000"/>
            </a:pPr>
            <a:r>
              <a:rPr lang="en-ZA" altLang="en-US" sz="1800" dirty="0" smtClean="0">
                <a:latin typeface="+mn-lt"/>
                <a:cs typeface="Arial" panose="020B0604020202020204" pitchFamily="34" charset="0"/>
              </a:rPr>
              <a:t>Sustained culture of good Governance within CHIETA</a:t>
            </a:r>
          </a:p>
          <a:p>
            <a:pPr>
              <a:spcBef>
                <a:spcPct val="50000"/>
              </a:spcBef>
              <a:buSzPct val="120000"/>
            </a:pPr>
            <a:r>
              <a:rPr lang="en-ZA" altLang="en-US" sz="1800" dirty="0" smtClean="0">
                <a:latin typeface="+mn-lt"/>
                <a:cs typeface="Arial" panose="020B0604020202020204" pitchFamily="34" charset="0"/>
              </a:rPr>
              <a:t>Providing the South African Chemical Sector and its nine economic subsectors with accurately identified skills needs</a:t>
            </a:r>
          </a:p>
          <a:p>
            <a:pPr>
              <a:spcBef>
                <a:spcPct val="50000"/>
              </a:spcBef>
              <a:buSzPct val="120000"/>
            </a:pPr>
            <a:r>
              <a:rPr lang="en-ZA" altLang="en-US" sz="1800" dirty="0" smtClean="0">
                <a:latin typeface="+mn-lt"/>
                <a:cs typeface="Arial" panose="020B0604020202020204" pitchFamily="34" charset="0"/>
              </a:rPr>
              <a:t>Developing value adding skills development interventions in support of the scarce and critical skills needs of the Chemical Industry</a:t>
            </a:r>
          </a:p>
          <a:p>
            <a:pPr>
              <a:spcBef>
                <a:spcPct val="50000"/>
              </a:spcBef>
              <a:buSzPct val="120000"/>
            </a:pPr>
            <a:r>
              <a:rPr lang="en-ZA" altLang="en-US" sz="1800" dirty="0" smtClean="0">
                <a:latin typeface="+mn-lt"/>
                <a:cs typeface="Arial" panose="020B0604020202020204" pitchFamily="34" charset="0"/>
              </a:rPr>
              <a:t>Producing cohorts of  highly competent learners through quality learning programmes</a:t>
            </a:r>
          </a:p>
          <a:p>
            <a:pPr>
              <a:spcBef>
                <a:spcPct val="50000"/>
              </a:spcBef>
              <a:buSzPct val="120000"/>
            </a:pPr>
            <a:r>
              <a:rPr lang="en-ZA" altLang="en-US" sz="1800" dirty="0" smtClean="0">
                <a:latin typeface="+mn-lt"/>
                <a:cs typeface="Arial" panose="020B0604020202020204" pitchFamily="34" charset="0"/>
              </a:rPr>
              <a:t>Above-mentioned outcomes supported by thirteen (13) strategic objectives</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33092429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CHIETA STRATEGIC OBJECTIVES IN SUPPORT OF STRATEGIC OURCOMES</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772816"/>
            <a:ext cx="8229600" cy="3993303"/>
          </a:xfrm>
        </p:spPr>
        <p:txBody>
          <a:bodyPr/>
          <a:lstStyle/>
          <a:p>
            <a:pPr>
              <a:spcBef>
                <a:spcPct val="50000"/>
              </a:spcBef>
              <a:buSzPct val="120000"/>
            </a:pPr>
            <a:r>
              <a:rPr lang="en-ZA" altLang="en-US" sz="1800" dirty="0" smtClean="0">
                <a:latin typeface="+mn-lt"/>
                <a:cs typeface="Arial" panose="020B0604020202020204" pitchFamily="34" charset="0"/>
              </a:rPr>
              <a:t>Alignment to KING IV</a:t>
            </a:r>
          </a:p>
          <a:p>
            <a:pPr>
              <a:spcBef>
                <a:spcPct val="50000"/>
              </a:spcBef>
              <a:buSzPct val="120000"/>
            </a:pPr>
            <a:r>
              <a:rPr lang="en-ZA" altLang="en-US" sz="1800" dirty="0" smtClean="0">
                <a:latin typeface="+mn-lt"/>
                <a:cs typeface="Arial" panose="020B0604020202020204" pitchFamily="34" charset="0"/>
              </a:rPr>
              <a:t>Sustianed financial and supply chain management in accordance with PFMA</a:t>
            </a:r>
          </a:p>
          <a:p>
            <a:pPr>
              <a:spcBef>
                <a:spcPct val="50000"/>
              </a:spcBef>
              <a:buSzPct val="120000"/>
            </a:pPr>
            <a:r>
              <a:rPr lang="en-ZA" altLang="en-US" sz="1800" dirty="0" smtClean="0">
                <a:latin typeface="+mn-lt"/>
                <a:cs typeface="Arial" panose="020B0604020202020204" pitchFamily="34" charset="0"/>
              </a:rPr>
              <a:t>Integrated people Management framework supporting core mandate</a:t>
            </a:r>
          </a:p>
          <a:p>
            <a:pPr>
              <a:spcBef>
                <a:spcPct val="50000"/>
              </a:spcBef>
              <a:buSzPct val="120000"/>
            </a:pPr>
            <a:r>
              <a:rPr lang="en-ZA" altLang="en-US" sz="1800" dirty="0" smtClean="0">
                <a:latin typeface="+mn-lt"/>
                <a:cs typeface="Arial" panose="020B0604020202020204" pitchFamily="34" charset="0"/>
              </a:rPr>
              <a:t>Credible Research and Skills Planning Framework</a:t>
            </a:r>
          </a:p>
          <a:p>
            <a:pPr>
              <a:spcBef>
                <a:spcPct val="50000"/>
              </a:spcBef>
              <a:buSzPct val="120000"/>
            </a:pPr>
            <a:r>
              <a:rPr lang="en-ZA" altLang="en-US" sz="1800" dirty="0" smtClean="0">
                <a:latin typeface="+mn-lt"/>
                <a:cs typeface="Arial" panose="020B0604020202020204" pitchFamily="34" charset="0"/>
              </a:rPr>
              <a:t>Impact studies on the effectiveness of CHIETA and Industry Skills Development interventions</a:t>
            </a:r>
          </a:p>
          <a:p>
            <a:pPr>
              <a:spcBef>
                <a:spcPct val="50000"/>
              </a:spcBef>
              <a:buSzPct val="120000"/>
            </a:pPr>
            <a:r>
              <a:rPr lang="en-ZA" altLang="en-US" sz="1800" dirty="0" smtClean="0">
                <a:latin typeface="+mn-lt"/>
                <a:cs typeface="Arial" panose="020B0604020202020204" pitchFamily="34" charset="0"/>
              </a:rPr>
              <a:t>Optimal access and delivery of occupationally directed programmes</a:t>
            </a:r>
          </a:p>
          <a:p>
            <a:pPr>
              <a:spcBef>
                <a:spcPct val="50000"/>
              </a:spcBef>
              <a:buSzPct val="120000"/>
            </a:pPr>
            <a:r>
              <a:rPr lang="en-ZA" altLang="en-US" sz="1800" dirty="0" smtClean="0">
                <a:latin typeface="+mn-lt"/>
                <a:cs typeface="Arial" panose="020B0604020202020204" pitchFamily="34" charset="0"/>
              </a:rPr>
              <a:t>Strategic Public and Private partnerships to support TVET graduates and Work Integrated Learning</a:t>
            </a:r>
          </a:p>
          <a:p>
            <a:pPr>
              <a:spcBef>
                <a:spcPct val="50000"/>
              </a:spcBef>
              <a:buSzPct val="120000"/>
            </a:pPr>
            <a:r>
              <a:rPr lang="en-ZA" altLang="en-US" sz="1800" dirty="0" smtClean="0">
                <a:latin typeface="+mn-lt"/>
                <a:cs typeface="Arial" panose="020B0604020202020204" pitchFamily="34" charset="0"/>
              </a:rPr>
              <a:t>Adressing low level laungage and numeracy skills to provide access to aditional training and pathways</a:t>
            </a:r>
          </a:p>
          <a:p>
            <a:pPr>
              <a:spcBef>
                <a:spcPct val="50000"/>
              </a:spcBef>
              <a:buSzPct val="120000"/>
            </a:pPr>
            <a:r>
              <a:rPr lang="en-ZA" altLang="en-US" sz="1800" dirty="0" smtClean="0">
                <a:latin typeface="+mn-lt"/>
                <a:cs typeface="Arial" panose="020B0604020202020204" pitchFamily="34" charset="0"/>
              </a:rPr>
              <a:t>Supporting Co-ops, SMME’s, worker iniated NGO’s and community training initiatives</a:t>
            </a:r>
            <a:endParaRPr lang="en-ZA" altLang="en-US" sz="1800"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35362319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68760"/>
            <a:ext cx="8229600" cy="710952"/>
          </a:xfrm>
        </p:spPr>
        <p:txBody>
          <a:bodyPr/>
          <a:lstStyle/>
          <a:p>
            <a:pPr marL="342900" lvl="1" indent="-342900"/>
            <a:r>
              <a:rPr lang="en-ZA" altLang="en-US" sz="1600" b="1" dirty="0" smtClean="0">
                <a:solidFill>
                  <a:schemeClr val="accent1">
                    <a:lumMod val="75000"/>
                  </a:schemeClr>
                </a:solidFill>
                <a:latin typeface="+mn-lt"/>
              </a:rPr>
              <a:t>CHIETA STRATEGIC OBJECTIVES IN SUPPORT OF STRATEGIC OUTCOMES CONTINUED</a:t>
            </a:r>
            <a:br>
              <a:rPr lang="en-ZA" altLang="en-US" sz="1600" b="1" dirty="0" smtClean="0">
                <a:solidFill>
                  <a:schemeClr val="accent1">
                    <a:lumMod val="75000"/>
                  </a:schemeClr>
                </a:solidFill>
                <a:latin typeface="+mn-lt"/>
              </a:rPr>
            </a:br>
            <a:r>
              <a:rPr lang="en-ZA" altLang="en-US" sz="1600" b="1" dirty="0" smtClean="0">
                <a:solidFill>
                  <a:schemeClr val="accent1">
                    <a:lumMod val="75000"/>
                  </a:schemeClr>
                </a:solidFill>
                <a:latin typeface="+mn-lt"/>
              </a:rPr>
              <a:t/>
            </a:r>
            <a:br>
              <a:rPr lang="en-ZA" altLang="en-US" sz="1600" b="1" dirty="0" smtClean="0">
                <a:solidFill>
                  <a:schemeClr val="accent1">
                    <a:lumMod val="75000"/>
                  </a:schemeClr>
                </a:solidFill>
                <a:latin typeface="+mn-lt"/>
              </a:rPr>
            </a:br>
            <a:endParaRPr lang="en-ZA" sz="1600" b="1" dirty="0">
              <a:solidFill>
                <a:schemeClr val="accent1">
                  <a:lumMod val="75000"/>
                </a:schemeClr>
              </a:solidFill>
              <a:latin typeface="+mn-lt"/>
              <a:ea typeface="+mj-ea"/>
              <a:cs typeface="+mj-cs"/>
            </a:endParaRPr>
          </a:p>
        </p:txBody>
      </p:sp>
      <p:sp>
        <p:nvSpPr>
          <p:cNvPr id="2" name="Content Placeholder 1"/>
          <p:cNvSpPr>
            <a:spLocks noGrp="1"/>
          </p:cNvSpPr>
          <p:nvPr>
            <p:ph idx="1"/>
          </p:nvPr>
        </p:nvSpPr>
        <p:spPr>
          <a:xfrm>
            <a:off x="539552" y="1772816"/>
            <a:ext cx="8229600" cy="3993303"/>
          </a:xfrm>
        </p:spPr>
        <p:txBody>
          <a:bodyPr/>
          <a:lstStyle/>
          <a:p>
            <a:pPr>
              <a:spcBef>
                <a:spcPct val="50000"/>
              </a:spcBef>
              <a:buSzPct val="120000"/>
            </a:pPr>
            <a:r>
              <a:rPr lang="en-ZA" altLang="en-US" sz="1800" dirty="0" smtClean="0">
                <a:latin typeface="+mn-lt"/>
                <a:cs typeface="Arial" panose="020B0604020202020204" pitchFamily="34" charset="0"/>
              </a:rPr>
              <a:t>Increasing Public Capacity for improved delivery and building of a Developmental State</a:t>
            </a:r>
          </a:p>
          <a:p>
            <a:pPr>
              <a:spcBef>
                <a:spcPct val="50000"/>
              </a:spcBef>
              <a:buSzPct val="120000"/>
            </a:pPr>
            <a:r>
              <a:rPr lang="en-ZA" altLang="en-US" sz="1800" dirty="0" smtClean="0">
                <a:latin typeface="+mn-lt"/>
                <a:cs typeface="Arial" panose="020B0604020202020204" pitchFamily="34" charset="0"/>
              </a:rPr>
              <a:t>Building career and vocational guidance</a:t>
            </a:r>
          </a:p>
          <a:p>
            <a:pPr>
              <a:spcBef>
                <a:spcPct val="50000"/>
              </a:spcBef>
              <a:buSzPct val="120000"/>
            </a:pPr>
            <a:r>
              <a:rPr lang="en-ZA" altLang="en-US" sz="1800" dirty="0" smtClean="0">
                <a:latin typeface="+mn-lt"/>
                <a:cs typeface="Arial" panose="020B0604020202020204" pitchFamily="34" charset="0"/>
              </a:rPr>
              <a:t>Supporting Government’s medium term Strategic priorities</a:t>
            </a:r>
          </a:p>
          <a:p>
            <a:pPr>
              <a:spcBef>
                <a:spcPct val="50000"/>
              </a:spcBef>
              <a:buSzPct val="120000"/>
            </a:pPr>
            <a:r>
              <a:rPr lang="en-ZA" altLang="en-US" sz="1800" dirty="0" smtClean="0">
                <a:latin typeface="+mn-lt"/>
                <a:cs typeface="Arial" panose="020B0604020202020204" pitchFamily="34" charset="0"/>
              </a:rPr>
              <a:t>Accreditation and management of CHIETA Training Providers, Moderators and Assessors.</a:t>
            </a:r>
          </a:p>
          <a:p>
            <a:pPr marL="0" indent="0">
              <a:spcBef>
                <a:spcPct val="50000"/>
              </a:spcBef>
              <a:buSzPct val="120000"/>
              <a:buNone/>
            </a:pPr>
            <a:r>
              <a:rPr lang="en-ZA" altLang="en-US" sz="1800" b="1" dirty="0" smtClean="0">
                <a:latin typeface="+mn-lt"/>
                <a:cs typeface="Arial" panose="020B0604020202020204" pitchFamily="34" charset="0"/>
              </a:rPr>
              <a:t>CHIETA STRATEGIC OUTCOMES AND STRATEGIC OBJECTIVES ARE SUPPORTED THROUGH FOUR (4) PERFORMANCE PROGRAMMES AND SIXTY SIX (66) PERFORMANCE INDICATORS/ PRE-DETERMINED PERFORMANCE TARGETS </a:t>
            </a:r>
            <a:endParaRPr lang="en-ZA" altLang="en-US" sz="1800" b="1" dirty="0">
              <a:latin typeface="+mn-lt"/>
              <a:cs typeface="Arial" panose="020B0604020202020204" pitchFamily="34" charset="0"/>
            </a:endParaRPr>
          </a:p>
          <a:p>
            <a:pPr marL="0" indent="0">
              <a:spcBef>
                <a:spcPct val="50000"/>
              </a:spcBef>
              <a:buSzPct val="120000"/>
              <a:buNone/>
            </a:pPr>
            <a:endParaRPr lang="en-ZA" altLang="en-US" sz="1800" b="1" dirty="0">
              <a:latin typeface="+mn-lt"/>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0" y="0"/>
            <a:ext cx="9144000" cy="6858000"/>
          </a:xfrm>
          <a:prstGeom prst="rect">
            <a:avLst/>
          </a:prstGeom>
          <a:noFill/>
          <a:ln w="88900">
            <a:solidFill>
              <a:srgbClr val="800080"/>
            </a:solidFill>
            <a:miter lim="800000"/>
            <a:headEnd/>
            <a:tailEnd/>
          </a:ln>
          <a:effectLst/>
          <a:extLst>
            <a:ext uri="{909E8E84-426E-40DD-AFC4-6F175D3DCCD1}">
              <a14:hiddenFill xmlns:a14="http://schemas.microsoft.com/office/drawing/2010/main" xmlns="">
                <a:solidFill>
                  <a:schemeClr val="accent1">
                    <a:alpha val="50195"/>
                  </a:scheme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ZA" altLang="en-US" sz="2800" kern="0" dirty="0" smtClean="0">
              <a:solidFill>
                <a:srgbClr val="000000"/>
              </a:solidFill>
            </a:endParaRPr>
          </a:p>
        </p:txBody>
      </p:sp>
    </p:spTree>
    <p:extLst>
      <p:ext uri="{BB962C8B-B14F-4D97-AF65-F5344CB8AC3E}">
        <p14:creationId xmlns:p14="http://schemas.microsoft.com/office/powerpoint/2010/main" xmlns="" val="22482941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2|1.1"/>
</p:tagLst>
</file>

<file path=ppt/tags/tag10.xml><?xml version="1.0" encoding="utf-8"?>
<p:tagLst xmlns:a="http://schemas.openxmlformats.org/drawingml/2006/main" xmlns:r="http://schemas.openxmlformats.org/officeDocument/2006/relationships" xmlns:p="http://schemas.openxmlformats.org/presentationml/2006/main">
  <p:tag name="TIMING" val="|2.2|1.2|1.1"/>
</p:tagLst>
</file>

<file path=ppt/tags/tag11.xml><?xml version="1.0" encoding="utf-8"?>
<p:tagLst xmlns:a="http://schemas.openxmlformats.org/drawingml/2006/main" xmlns:r="http://schemas.openxmlformats.org/officeDocument/2006/relationships" xmlns:p="http://schemas.openxmlformats.org/presentationml/2006/main">
  <p:tag name="TIMING" val="|2.2|1.2|1.1"/>
</p:tagLst>
</file>

<file path=ppt/tags/tag12.xml><?xml version="1.0" encoding="utf-8"?>
<p:tagLst xmlns:a="http://schemas.openxmlformats.org/drawingml/2006/main" xmlns:r="http://schemas.openxmlformats.org/officeDocument/2006/relationships" xmlns:p="http://schemas.openxmlformats.org/presentationml/2006/main">
  <p:tag name="TIMING" val="|2.2|1.2|1.1"/>
</p:tagLst>
</file>

<file path=ppt/tags/tag13.xml><?xml version="1.0" encoding="utf-8"?>
<p:tagLst xmlns:a="http://schemas.openxmlformats.org/drawingml/2006/main" xmlns:r="http://schemas.openxmlformats.org/officeDocument/2006/relationships" xmlns:p="http://schemas.openxmlformats.org/presentationml/2006/main">
  <p:tag name="TIMING" val="|2.2|1.2|1.1"/>
</p:tagLst>
</file>

<file path=ppt/tags/tag2.xml><?xml version="1.0" encoding="utf-8"?>
<p:tagLst xmlns:a="http://schemas.openxmlformats.org/drawingml/2006/main" xmlns:r="http://schemas.openxmlformats.org/officeDocument/2006/relationships" xmlns:p="http://schemas.openxmlformats.org/presentationml/2006/main">
  <p:tag name="TIMING" val="|2.2|1.2|1.1"/>
</p:tagLst>
</file>

<file path=ppt/tags/tag3.xml><?xml version="1.0" encoding="utf-8"?>
<p:tagLst xmlns:a="http://schemas.openxmlformats.org/drawingml/2006/main" xmlns:r="http://schemas.openxmlformats.org/officeDocument/2006/relationships" xmlns:p="http://schemas.openxmlformats.org/presentationml/2006/main">
  <p:tag name="TIMING" val="|2.2|1.2|1.1"/>
</p:tagLst>
</file>

<file path=ppt/tags/tag4.xml><?xml version="1.0" encoding="utf-8"?>
<p:tagLst xmlns:a="http://schemas.openxmlformats.org/drawingml/2006/main" xmlns:r="http://schemas.openxmlformats.org/officeDocument/2006/relationships" xmlns:p="http://schemas.openxmlformats.org/presentationml/2006/main">
  <p:tag name="TIMING" val="|2.2|1.2|1.1"/>
</p:tagLst>
</file>

<file path=ppt/tags/tag5.xml><?xml version="1.0" encoding="utf-8"?>
<p:tagLst xmlns:a="http://schemas.openxmlformats.org/drawingml/2006/main" xmlns:r="http://schemas.openxmlformats.org/officeDocument/2006/relationships" xmlns:p="http://schemas.openxmlformats.org/presentationml/2006/main">
  <p:tag name="TIMING" val="|2.2|1.2|1.1"/>
</p:tagLst>
</file>

<file path=ppt/tags/tag6.xml><?xml version="1.0" encoding="utf-8"?>
<p:tagLst xmlns:a="http://schemas.openxmlformats.org/drawingml/2006/main" xmlns:r="http://schemas.openxmlformats.org/officeDocument/2006/relationships" xmlns:p="http://schemas.openxmlformats.org/presentationml/2006/main">
  <p:tag name="TIMING" val="|2.2|1.2|1.1"/>
</p:tagLst>
</file>

<file path=ppt/tags/tag7.xml><?xml version="1.0" encoding="utf-8"?>
<p:tagLst xmlns:a="http://schemas.openxmlformats.org/drawingml/2006/main" xmlns:r="http://schemas.openxmlformats.org/officeDocument/2006/relationships" xmlns:p="http://schemas.openxmlformats.org/presentationml/2006/main">
  <p:tag name="TIMING" val="|2.2|1.2|1.1"/>
</p:tagLst>
</file>

<file path=ppt/tags/tag8.xml><?xml version="1.0" encoding="utf-8"?>
<p:tagLst xmlns:a="http://schemas.openxmlformats.org/drawingml/2006/main" xmlns:r="http://schemas.openxmlformats.org/officeDocument/2006/relationships" xmlns:p="http://schemas.openxmlformats.org/presentationml/2006/main">
  <p:tag name="TIMING" val="|2.2|1.2|1.1"/>
</p:tagLst>
</file>

<file path=ppt/tags/tag9.xml><?xml version="1.0" encoding="utf-8"?>
<p:tagLst xmlns:a="http://schemas.openxmlformats.org/drawingml/2006/main" xmlns:r="http://schemas.openxmlformats.org/officeDocument/2006/relationships" xmlns:p="http://schemas.openxmlformats.org/presentationml/2006/main">
  <p:tag name="TIMING" val="|2.2|1.2|1.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12914</TotalTime>
  <Words>4197</Words>
  <Application>Microsoft Office PowerPoint</Application>
  <PresentationFormat>On-screen Show (4:3)</PresentationFormat>
  <Paragraphs>894</Paragraphs>
  <Slides>51</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1_Office Theme</vt:lpstr>
      <vt:lpstr>Document</vt:lpstr>
      <vt:lpstr>Slide 1</vt:lpstr>
      <vt:lpstr> OUTLINE OF PRESENTATION </vt:lpstr>
      <vt:lpstr>LEGISLATIVE FRAMEWORK THAT INFORMS  CHIETA STRATEGY, PERFORMANCE PLANNING AND MANAGEMENT </vt:lpstr>
      <vt:lpstr>POLICY FRAMEWORKS THAT  DRIVE CHIETA STRATEGY, PERFROMANCE PLANNING AND MANAGEMENT  </vt:lpstr>
      <vt:lpstr>VISION &amp; MISSION OF THE CHIETA </vt:lpstr>
      <vt:lpstr>CHIETA ORGANISATIONAL ACHIEVEMENTS</vt:lpstr>
      <vt:lpstr>CHIETA STRATEGIC OUTCOME ORIENTATED GOALS  </vt:lpstr>
      <vt:lpstr>CHIETA STRATEGIC OBJECTIVES IN SUPPORT OF STRATEGIC OURCOMES  </vt:lpstr>
      <vt:lpstr>CHIETA STRATEGIC OBJECTIVES IN SUPPORT OF STRATEGIC OUTCOMES CONTINUED  </vt:lpstr>
      <vt:lpstr> </vt:lpstr>
      <vt:lpstr>NINE ECONOMIC SECTORS WITHIN SOUTH AFRICAN CHEMICAL INDUSTRY </vt:lpstr>
      <vt:lpstr>SITUATIONAL ANALYSIS CONTINUED </vt:lpstr>
      <vt:lpstr>SITUATIONAL ANALYSIS CONTINUED </vt:lpstr>
      <vt:lpstr>Employer Profile</vt:lpstr>
      <vt:lpstr>Labour Market Profile</vt:lpstr>
      <vt:lpstr>Labour Market Profile</vt:lpstr>
      <vt:lpstr>Labour Market Profile</vt:lpstr>
      <vt:lpstr>Labour Market Profile</vt:lpstr>
      <vt:lpstr>Extent and Nature of Supply Supply Problems Experienced in the Sector</vt:lpstr>
      <vt:lpstr>KEY FINDINGS OF THE CHIETA SECTOR SKILLS PLAN (SSP)</vt:lpstr>
      <vt:lpstr>SKILLS PRIORITIES FOR THE SECTOR</vt:lpstr>
      <vt:lpstr>SKILLS PRIORITIES FOR THE SECTOR</vt:lpstr>
      <vt:lpstr>SKILLS PRIORITIES FOR THE SECTOR</vt:lpstr>
      <vt:lpstr>SKILLS PRIORITIES FOR THE SECTOR</vt:lpstr>
      <vt:lpstr>SKILLS PRIORITIES FOR THE SECTOR</vt:lpstr>
      <vt:lpstr> learners -AET level 1 Numeracy and Literacy – West Coast Disability Forum – Saldanha Bay</vt:lpstr>
      <vt:lpstr>Partnership with West Coast Disability Forum to provide work opportunities for disabled learners.</vt:lpstr>
      <vt:lpstr>Media Works/CHIETA - 25 learners - AET level 1 Numeracy and Literacy – Hout Bay</vt:lpstr>
      <vt:lpstr>Pivotal List</vt:lpstr>
      <vt:lpstr> CHIETA PARTNERSHIP MODEL AS DELIVERY INSTRUMENT</vt:lpstr>
      <vt:lpstr> CHIETA PARTNERSHIP MODEL AS DELIVERY INSTRUMENT Continued..</vt:lpstr>
      <vt:lpstr>PROGRAMME PERFORMANCE INDICATORS AND 2017\18 TARGETS </vt:lpstr>
      <vt:lpstr>Slide 33</vt:lpstr>
      <vt:lpstr>CHIETA Performance Information 2017/18</vt:lpstr>
      <vt:lpstr>CHIETA Performance Information 2017/18</vt:lpstr>
      <vt:lpstr>CHIETA Performance Information 2017/18</vt:lpstr>
      <vt:lpstr>HIGHLIGHTS OF THE CHIETA STRATEGY  AND APP 2017\18  </vt:lpstr>
      <vt:lpstr> CHIETA PERFORMANCE ENVIRONMENT  </vt:lpstr>
      <vt:lpstr>Slide 39</vt:lpstr>
      <vt:lpstr>Slide 40</vt:lpstr>
      <vt:lpstr>Slide 41</vt:lpstr>
      <vt:lpstr>Slide 42</vt:lpstr>
      <vt:lpstr>CHIETA BUDGET 2017\18 </vt:lpstr>
      <vt:lpstr>Slide 44</vt:lpstr>
      <vt:lpstr>Slide 45</vt:lpstr>
      <vt:lpstr>Slide 46</vt:lpstr>
      <vt:lpstr>SDL Income vs Employer Grant and Project Expenses 2011 -2016</vt:lpstr>
      <vt:lpstr>Slide 48</vt:lpstr>
      <vt:lpstr> CHALLENGES IN IMPLEMENTING NSDS III  </vt:lpstr>
      <vt:lpstr> FOCUS AREAS GOING FORWARD INTO 2017 TO 2020I  </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PETROLEUM AND BASE CHEMICALS</dc:title>
  <dc:creator>User</dc:creator>
  <cp:lastModifiedBy>PUMZA</cp:lastModifiedBy>
  <cp:revision>688</cp:revision>
  <cp:lastPrinted>2017-11-21T09:54:00Z</cp:lastPrinted>
  <dcterms:created xsi:type="dcterms:W3CDTF">2013-06-10T09:32:15Z</dcterms:created>
  <dcterms:modified xsi:type="dcterms:W3CDTF">2017-11-23T08:20:59Z</dcterms:modified>
</cp:coreProperties>
</file>