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284" r:id="rId2"/>
    <p:sldId id="437" r:id="rId3"/>
    <p:sldId id="418" r:id="rId4"/>
    <p:sldId id="419" r:id="rId5"/>
    <p:sldId id="420" r:id="rId6"/>
    <p:sldId id="421" r:id="rId7"/>
    <p:sldId id="422" r:id="rId8"/>
    <p:sldId id="423" r:id="rId9"/>
    <p:sldId id="424" r:id="rId10"/>
    <p:sldId id="425" r:id="rId11"/>
    <p:sldId id="426" r:id="rId12"/>
    <p:sldId id="427" r:id="rId13"/>
    <p:sldId id="428" r:id="rId14"/>
    <p:sldId id="429" r:id="rId15"/>
    <p:sldId id="430" r:id="rId16"/>
    <p:sldId id="431" r:id="rId17"/>
    <p:sldId id="432" r:id="rId18"/>
    <p:sldId id="433" r:id="rId19"/>
    <p:sldId id="434" r:id="rId20"/>
    <p:sldId id="435" r:id="rId21"/>
    <p:sldId id="356" r:id="rId22"/>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33"/>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204"/>
      </p:cViewPr>
      <p:guideLst>
        <p:guide orient="horz" pos="2160"/>
        <p:guide pos="2880"/>
      </p:guideLst>
    </p:cSldViewPr>
  </p:slideViewPr>
  <p:notesTextViewPr>
    <p:cViewPr>
      <p:scale>
        <a:sx n="1" d="1"/>
        <a:sy n="1" d="1"/>
      </p:scale>
      <p:origin x="0" y="0"/>
    </p:cViewPr>
  </p:notesTextViewPr>
  <p:sorterViewPr>
    <p:cViewPr>
      <p:scale>
        <a:sx n="75" d="100"/>
        <a:sy n="75" d="100"/>
      </p:scale>
      <p:origin x="0" y="-3403"/>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18"/>
  <c:chart>
    <c:title>
      <c:tx>
        <c:rich>
          <a:bodyPr/>
          <a:lstStyle/>
          <a:p>
            <a:pPr>
              <a:defRPr/>
            </a:pPr>
            <a:r>
              <a:rPr lang="en-US"/>
              <a:t>Operations: Income v Expenditure</a:t>
            </a:r>
          </a:p>
        </c:rich>
      </c:tx>
      <c:layout>
        <c:manualLayout>
          <c:xMode val="edge"/>
          <c:yMode val="edge"/>
          <c:x val="9.8501006548938633E-2"/>
          <c:y val="1.4422929624069403E-2"/>
        </c:manualLayout>
      </c:layout>
    </c:title>
    <c:plotArea>
      <c:layout>
        <c:manualLayout>
          <c:layoutTarget val="inner"/>
          <c:xMode val="edge"/>
          <c:yMode val="edge"/>
          <c:x val="0.12986792328333296"/>
          <c:y val="0.12272727272727303"/>
          <c:w val="0.55298244842299693"/>
          <c:h val="0.81818181818181812"/>
        </c:manualLayout>
      </c:layout>
      <c:barChart>
        <c:barDir val="col"/>
        <c:grouping val="clustered"/>
        <c:ser>
          <c:idx val="0"/>
          <c:order val="0"/>
          <c:tx>
            <c:strRef>
              <c:f>Dashboard!$N$7</c:f>
              <c:strCache>
                <c:ptCount val="1"/>
                <c:pt idx="0">
                  <c:v>to Sep-16 Actual</c:v>
                </c:pt>
              </c:strCache>
            </c:strRef>
          </c:tx>
          <c:spPr>
            <a:solidFill>
              <a:srgbClr val="FF6600"/>
            </a:solidFill>
            <a:effectLst>
              <a:outerShdw blurRad="50800" dist="38100" dir="2700000" algn="tl" rotWithShape="0">
                <a:srgbClr val="000000">
                  <a:alpha val="43000"/>
                </a:srgbClr>
              </a:outerShdw>
            </a:effectLst>
          </c:spPr>
          <c:cat>
            <c:strRef>
              <c:f>Dashboard!$O$6:$Q$6</c:f>
              <c:strCache>
                <c:ptCount val="3"/>
                <c:pt idx="0">
                  <c:v>Income</c:v>
                </c:pt>
                <c:pt idx="1">
                  <c:v>Expenditure</c:v>
                </c:pt>
                <c:pt idx="2">
                  <c:v>Profit/(loss)</c:v>
                </c:pt>
              </c:strCache>
            </c:strRef>
          </c:cat>
          <c:val>
            <c:numRef>
              <c:f>Dashboard!$O$7:$Q$7</c:f>
              <c:numCache>
                <c:formatCode>"R"_(#,##0.0,,_)"m";"R"\(#,##0.0,,\)"m"</c:formatCode>
                <c:ptCount val="3"/>
                <c:pt idx="0">
                  <c:v>141836812.52000001</c:v>
                </c:pt>
                <c:pt idx="1">
                  <c:v>40213620.480000004</c:v>
                </c:pt>
                <c:pt idx="2">
                  <c:v>101623192.04000002</c:v>
                </c:pt>
              </c:numCache>
            </c:numRef>
          </c:val>
        </c:ser>
        <c:ser>
          <c:idx val="1"/>
          <c:order val="1"/>
          <c:tx>
            <c:strRef>
              <c:f>Dashboard!$N$8</c:f>
              <c:strCache>
                <c:ptCount val="1"/>
                <c:pt idx="0">
                  <c:v>to Sep-17 Actual</c:v>
                </c:pt>
              </c:strCache>
            </c:strRef>
          </c:tx>
          <c:spPr>
            <a:solidFill>
              <a:schemeClr val="accent3"/>
            </a:solidFill>
            <a:effectLst>
              <a:outerShdw blurRad="50800" dist="38100" dir="2700000" algn="tl" rotWithShape="0">
                <a:srgbClr val="000000">
                  <a:alpha val="43000"/>
                </a:srgbClr>
              </a:outerShdw>
            </a:effectLst>
          </c:spPr>
          <c:cat>
            <c:strRef>
              <c:f>Dashboard!$O$6:$Q$6</c:f>
              <c:strCache>
                <c:ptCount val="3"/>
                <c:pt idx="0">
                  <c:v>Income</c:v>
                </c:pt>
                <c:pt idx="1">
                  <c:v>Expenditure</c:v>
                </c:pt>
                <c:pt idx="2">
                  <c:v>Profit/(loss)</c:v>
                </c:pt>
              </c:strCache>
            </c:strRef>
          </c:cat>
          <c:val>
            <c:numRef>
              <c:f>Dashboard!$O$8:$Q$8</c:f>
              <c:numCache>
                <c:formatCode>"R"_(#,##0.0,,_)"m";"R"\(#,##0.0,,\)"m"</c:formatCode>
                <c:ptCount val="3"/>
                <c:pt idx="0">
                  <c:v>87535214.329999998</c:v>
                </c:pt>
                <c:pt idx="1">
                  <c:v>55816680.580000006</c:v>
                </c:pt>
                <c:pt idx="2">
                  <c:v>31718533.749999993</c:v>
                </c:pt>
              </c:numCache>
            </c:numRef>
          </c:val>
        </c:ser>
        <c:ser>
          <c:idx val="2"/>
          <c:order val="2"/>
          <c:tx>
            <c:strRef>
              <c:f>Dashboard!$N$9</c:f>
              <c:strCache>
                <c:ptCount val="1"/>
                <c:pt idx="0">
                  <c:v>to Sep-17 Budget</c:v>
                </c:pt>
              </c:strCache>
            </c:strRef>
          </c:tx>
          <c:spPr>
            <a:solidFill>
              <a:schemeClr val="accent4"/>
            </a:solidFill>
            <a:ln>
              <a:noFill/>
            </a:ln>
            <a:effectLst>
              <a:outerShdw blurRad="50800" dist="38100" dir="2700000" algn="tl" rotWithShape="0">
                <a:srgbClr val="000000">
                  <a:alpha val="43000"/>
                </a:srgbClr>
              </a:outerShdw>
            </a:effectLst>
          </c:spPr>
          <c:cat>
            <c:strRef>
              <c:f>Dashboard!$O$6:$Q$6</c:f>
              <c:strCache>
                <c:ptCount val="3"/>
                <c:pt idx="0">
                  <c:v>Income</c:v>
                </c:pt>
                <c:pt idx="1">
                  <c:v>Expenditure</c:v>
                </c:pt>
                <c:pt idx="2">
                  <c:v>Profit/(loss)</c:v>
                </c:pt>
              </c:strCache>
            </c:strRef>
          </c:cat>
          <c:val>
            <c:numRef>
              <c:f>Dashboard!$O$9:$Q$9</c:f>
              <c:numCache>
                <c:formatCode>"R"_(#,##0.0,,_)"m";"R"\(#,##0.0,,\)"m"</c:formatCode>
                <c:ptCount val="3"/>
                <c:pt idx="0">
                  <c:v>54210497.5</c:v>
                </c:pt>
                <c:pt idx="1">
                  <c:v>54210497.5</c:v>
                </c:pt>
                <c:pt idx="2">
                  <c:v>0</c:v>
                </c:pt>
              </c:numCache>
            </c:numRef>
          </c:val>
        </c:ser>
        <c:dLbls/>
        <c:gapWidth val="106"/>
        <c:overlap val="-2"/>
        <c:axId val="61146624"/>
        <c:axId val="61148160"/>
      </c:barChart>
      <c:catAx>
        <c:axId val="61146624"/>
        <c:scaling>
          <c:orientation val="minMax"/>
        </c:scaling>
        <c:axPos val="b"/>
        <c:numFmt formatCode="General" sourceLinked="0"/>
        <c:tickLblPos val="nextTo"/>
        <c:txPr>
          <a:bodyPr/>
          <a:lstStyle/>
          <a:p>
            <a:pPr>
              <a:defRPr b="1"/>
            </a:pPr>
            <a:endParaRPr lang="en-US"/>
          </a:p>
        </c:txPr>
        <c:crossAx val="61148160"/>
        <c:crosses val="autoZero"/>
        <c:auto val="1"/>
        <c:lblAlgn val="ctr"/>
        <c:lblOffset val="100"/>
      </c:catAx>
      <c:valAx>
        <c:axId val="61148160"/>
        <c:scaling>
          <c:orientation val="minMax"/>
        </c:scaling>
        <c:axPos val="l"/>
        <c:majorGridlines/>
        <c:numFmt formatCode="&quot;R&quot;_(#,##0.0,,_)&quot;m&quot;;&quot;R&quot;\(#,##0.0,,\)&quot;m&quot;" sourceLinked="1"/>
        <c:tickLblPos val="nextTo"/>
        <c:crossAx val="61146624"/>
        <c:crosses val="autoZero"/>
        <c:crossBetween val="between"/>
      </c:valAx>
    </c:plotArea>
    <c:legend>
      <c:legendPos val="r"/>
      <c:layout>
        <c:manualLayout>
          <c:xMode val="edge"/>
          <c:yMode val="edge"/>
          <c:x val="0.71750939710402561"/>
          <c:y val="0.1208281869952882"/>
          <c:w val="0.28249050786127505"/>
          <c:h val="0.34959942234294955"/>
        </c:manualLayout>
      </c:layout>
      <c:txPr>
        <a:bodyPr/>
        <a:lstStyle/>
        <a:p>
          <a:pPr>
            <a:defRPr b="1"/>
          </a:pPr>
          <a:endParaRPr lang="en-US"/>
        </a:p>
      </c:txPr>
    </c:legend>
    <c:plotVisOnly val="1"/>
    <c:dispBlanksAs val="gap"/>
  </c:chart>
  <c:spPr>
    <a:solidFill>
      <a:schemeClr val="accent6">
        <a:lumMod val="20000"/>
        <a:lumOff val="80000"/>
      </a:schemeClr>
    </a:solidFill>
    <a:effectLst>
      <a:outerShdw blurRad="50800" dist="38100" dir="2700000" algn="tl" rotWithShape="0">
        <a:srgbClr val="000000">
          <a:alpha val="43000"/>
        </a:srgbClr>
      </a:outerShdw>
    </a:effectLst>
  </c:spPr>
  <c:txPr>
    <a:bodyPr/>
    <a:lstStyle/>
    <a:p>
      <a:pPr>
        <a:defRPr sz="1000">
          <a:latin typeface="Arial Narrow" panose="020B0606020202030204" pitchFamily="34" charset="0"/>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B841D991-8DE4-4D45-897A-C05726660A68}" type="datetimeFigureOut">
              <a:rPr lang="en-GB" smtClean="0"/>
              <a:pPr/>
              <a:t>22/11/2017</a:t>
            </a:fld>
            <a:endParaRPr lang="en-GB"/>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D0EF231C-0390-4744-9F06-E611C36E1814}" type="slidenum">
              <a:rPr lang="en-GB" smtClean="0"/>
              <a:pPr/>
              <a:t>‹#›</a:t>
            </a:fld>
            <a:endParaRPr lang="en-GB"/>
          </a:p>
        </p:txBody>
      </p:sp>
    </p:spTree>
    <p:extLst>
      <p:ext uri="{BB962C8B-B14F-4D97-AF65-F5344CB8AC3E}">
        <p14:creationId xmlns:p14="http://schemas.microsoft.com/office/powerpoint/2010/main" xmlns="" val="244429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15</a:t>
            </a:fld>
            <a:endParaRPr lang="en-GB"/>
          </a:p>
        </p:txBody>
      </p:sp>
    </p:spTree>
    <p:extLst>
      <p:ext uri="{BB962C8B-B14F-4D97-AF65-F5344CB8AC3E}">
        <p14:creationId xmlns:p14="http://schemas.microsoft.com/office/powerpoint/2010/main" xmlns="" val="169524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16</a:t>
            </a:fld>
            <a:endParaRPr lang="en-GB"/>
          </a:p>
        </p:txBody>
      </p:sp>
    </p:spTree>
    <p:extLst>
      <p:ext uri="{BB962C8B-B14F-4D97-AF65-F5344CB8AC3E}">
        <p14:creationId xmlns:p14="http://schemas.microsoft.com/office/powerpoint/2010/main" xmlns="" val="382194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18</a:t>
            </a:fld>
            <a:endParaRPr lang="en-GB"/>
          </a:p>
        </p:txBody>
      </p:sp>
    </p:spTree>
    <p:extLst>
      <p:ext uri="{BB962C8B-B14F-4D97-AF65-F5344CB8AC3E}">
        <p14:creationId xmlns:p14="http://schemas.microsoft.com/office/powerpoint/2010/main" xmlns="" val="114810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7B43EF-5D92-4F0D-BEB8-A398EB731ECB}" type="datetimeFigureOut">
              <a:rPr lang="en-GB" smtClean="0"/>
              <a:pPr/>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17266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7B43EF-5D92-4F0D-BEB8-A398EB731ECB}" type="datetimeFigureOut">
              <a:rPr lang="en-GB" smtClean="0"/>
              <a:pPr/>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171942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7B43EF-5D92-4F0D-BEB8-A398EB731ECB}" type="datetimeFigureOut">
              <a:rPr lang="en-GB" smtClean="0"/>
              <a:pPr/>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247581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7B43EF-5D92-4F0D-BEB8-A398EB731ECB}" type="datetimeFigureOut">
              <a:rPr lang="en-GB" smtClean="0"/>
              <a:pPr/>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68138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B43EF-5D92-4F0D-BEB8-A398EB731ECB}" type="datetimeFigureOut">
              <a:rPr lang="en-GB" smtClean="0"/>
              <a:pPr/>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85002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7B43EF-5D92-4F0D-BEB8-A398EB731ECB}" type="datetimeFigureOut">
              <a:rPr lang="en-GB" smtClean="0"/>
              <a:pPr/>
              <a:t>22/11/2017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389918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7B43EF-5D92-4F0D-BEB8-A398EB731ECB}" type="datetimeFigureOut">
              <a:rPr lang="en-GB" smtClean="0"/>
              <a:pPr/>
              <a:t>22/11/2017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370370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D7B43EF-5D92-4F0D-BEB8-A398EB731ECB}" type="datetimeFigureOut">
              <a:rPr lang="en-GB" smtClean="0"/>
              <a:pPr/>
              <a:t>22/11/2017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426065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B43EF-5D92-4F0D-BEB8-A398EB731ECB}" type="datetimeFigureOut">
              <a:rPr lang="en-GB" smtClean="0"/>
              <a:pPr/>
              <a:t>22/11/2017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416559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B43EF-5D92-4F0D-BEB8-A398EB731ECB}" type="datetimeFigureOut">
              <a:rPr lang="en-GB" smtClean="0"/>
              <a:pPr/>
              <a:t>22/11/2017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369825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B43EF-5D92-4F0D-BEB8-A398EB731ECB}" type="datetimeFigureOut">
              <a:rPr lang="en-GB" smtClean="0"/>
              <a:pPr/>
              <a:t>22/11/2017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303683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B43EF-5D92-4F0D-BEB8-A398EB731ECB}" type="datetimeFigureOut">
              <a:rPr lang="en-GB" smtClean="0"/>
              <a:pPr/>
              <a:t>22/11/2017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1111668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iSimang_ppt_template_1"/>
          <p:cNvPicPr>
            <a:picLocks noChangeAspect="1" noChangeArrowheads="1"/>
          </p:cNvPicPr>
          <p:nvPr/>
        </p:nvPicPr>
        <p:blipFill>
          <a:blip r:embed="rId2" cstate="print"/>
          <a:srcRect/>
          <a:stretch>
            <a:fillRect/>
          </a:stretch>
        </p:blipFill>
        <p:spPr bwMode="auto">
          <a:xfrm>
            <a:off x="-514350" y="-387350"/>
            <a:ext cx="10172700" cy="7632700"/>
          </a:xfrm>
          <a:prstGeom prst="rect">
            <a:avLst/>
          </a:prstGeom>
          <a:noFill/>
          <a:ln w="9525">
            <a:noFill/>
            <a:miter lim="800000"/>
            <a:headEnd/>
            <a:tailEnd/>
          </a:ln>
        </p:spPr>
      </p:pic>
      <p:sp>
        <p:nvSpPr>
          <p:cNvPr id="4" name="Content Placeholder 5"/>
          <p:cNvSpPr txBox="1">
            <a:spLocks/>
          </p:cNvSpPr>
          <p:nvPr/>
        </p:nvSpPr>
        <p:spPr>
          <a:xfrm>
            <a:off x="457200" y="4908301"/>
            <a:ext cx="8229600" cy="1473027"/>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 typeface="Arial" panose="020B0604020202020204" pitchFamily="34" charset="0"/>
              <a:buChar char="•"/>
              <a:defRPr/>
            </a:pPr>
            <a:endParaRPr lang="en-ZA" dirty="0"/>
          </a:p>
          <a:p>
            <a:pPr>
              <a:defRPr/>
            </a:pPr>
            <a:r>
              <a:rPr lang="en-GB" dirty="0">
                <a:solidFill>
                  <a:schemeClr val="bg1"/>
                </a:solidFill>
              </a:rPr>
              <a:t/>
            </a:r>
            <a:br>
              <a:rPr lang="en-GB" dirty="0">
                <a:solidFill>
                  <a:schemeClr val="bg1"/>
                </a:solidFill>
              </a:rPr>
            </a:br>
            <a:r>
              <a:rPr lang="en-GB" sz="5800" dirty="0">
                <a:solidFill>
                  <a:schemeClr val="bg1"/>
                </a:solidFill>
              </a:rPr>
              <a:t> </a:t>
            </a:r>
            <a:r>
              <a:rPr lang="en-GB" sz="9600" b="1" dirty="0">
                <a:solidFill>
                  <a:schemeClr val="bg1"/>
                </a:solidFill>
              </a:rPr>
              <a:t>Portfolio and Select Committees </a:t>
            </a:r>
          </a:p>
          <a:p>
            <a:pPr>
              <a:defRPr/>
            </a:pPr>
            <a:r>
              <a:rPr lang="en-GB" sz="9600" b="1" dirty="0" smtClean="0">
                <a:solidFill>
                  <a:schemeClr val="bg1"/>
                </a:solidFill>
              </a:rPr>
              <a:t>Quarter 2 </a:t>
            </a:r>
            <a:r>
              <a:rPr lang="en-GB" sz="9600" b="1" dirty="0">
                <a:solidFill>
                  <a:schemeClr val="bg1"/>
                </a:solidFill>
              </a:rPr>
              <a:t>2017/18 Reports</a:t>
            </a:r>
          </a:p>
          <a:p>
            <a:pPr>
              <a:defRPr/>
            </a:pPr>
            <a:r>
              <a:rPr lang="en-GB" sz="9600" b="1" dirty="0">
                <a:solidFill>
                  <a:schemeClr val="bg1"/>
                </a:solidFill>
              </a:rPr>
              <a:t>September 2017</a:t>
            </a:r>
            <a:endParaRPr lang="en-ZA" sz="9600" b="1" dirty="0">
              <a:solidFill>
                <a:schemeClr val="bg1"/>
              </a:solidFill>
            </a:endParaRPr>
          </a:p>
          <a:p>
            <a:pPr>
              <a:buFont typeface="Arial" panose="020B0604020202020204" pitchFamily="34" charset="0"/>
              <a:buChar char="•"/>
              <a:defRPr/>
            </a:pPr>
            <a:endParaRPr lang="en-Z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2199303125"/>
              </p:ext>
            </p:extLst>
          </p:nvPr>
        </p:nvGraphicFramePr>
        <p:xfrm>
          <a:off x="107505" y="116632"/>
          <a:ext cx="8928991" cy="3798594"/>
        </p:xfrm>
        <a:graphic>
          <a:graphicData uri="http://schemas.openxmlformats.org/drawingml/2006/table">
            <a:tbl>
              <a:tblPr/>
              <a:tblGrid>
                <a:gridCol w="936103">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1008112">
                  <a:extLst>
                    <a:ext uri="{9D8B030D-6E8A-4147-A177-3AD203B41FA5}">
                      <a16:colId xmlns:a16="http://schemas.microsoft.com/office/drawing/2014/main" xmlns="" val="20006"/>
                    </a:ext>
                  </a:extLst>
                </a:gridCol>
                <a:gridCol w="3024336">
                  <a:extLst>
                    <a:ext uri="{9D8B030D-6E8A-4147-A177-3AD203B41FA5}">
                      <a16:colId xmlns:a16="http://schemas.microsoft.com/office/drawing/2014/main" xmlns="" val="20007"/>
                    </a:ext>
                  </a:extLst>
                </a:gridCol>
              </a:tblGrid>
              <a:tr h="432048">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improve access to work and income generation activities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extLst>
                  <a:ext uri="{0D108BD9-81ED-4DB2-BD59-A6C34878D82A}">
                    <a16:rowId xmlns:a16="http://schemas.microsoft.com/office/drawing/2014/main" xmlns="" val="10000"/>
                  </a:ext>
                </a:extLst>
              </a:tr>
              <a:tr h="62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53800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bursaries awarded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31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26 Q1 actual: 24</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At the start of the academic year there were 26 students on the programme. Two dropped out bringing the number down to 24. New students will be recruited in the last quarter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procurement from black-owned suppliers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73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74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76 Q1 actual: 74</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The shortfall will be made up Q3 as the Working for Wetland contractors have started work.</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486441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251520" y="1844824"/>
            <a:ext cx="8784976" cy="3565390"/>
          </a:xfrm>
        </p:spPr>
        <p:txBody>
          <a:bodyPr>
            <a:normAutofit fontScale="90000"/>
          </a:bodyPr>
          <a:lstStyle/>
          <a:p>
            <a:pPr algn="l"/>
            <a:r>
              <a:rPr lang="en-GB" sz="4000" dirty="0"/>
              <a:t>Programme Three: </a:t>
            </a:r>
            <a:r>
              <a:rPr lang="en-GB" sz="4000" i="1" dirty="0"/>
              <a:t>Tourism/Commercial</a:t>
            </a:r>
            <a:br>
              <a:rPr lang="en-GB" sz="4000" i="1" dirty="0"/>
            </a:br>
            <a:r>
              <a:rPr lang="en-GB" sz="4000" dirty="0"/>
              <a:t>Strategic objective: </a:t>
            </a:r>
            <a:r>
              <a:rPr lang="en-GB" sz="4000" i="1" dirty="0"/>
              <a:t>to optimise the Park’s revenue generation in a commercially- and environmentally-sustainable manner, that fosters job creation and empowerment of historically-disadvantaged communities</a:t>
            </a:r>
          </a:p>
        </p:txBody>
      </p:sp>
    </p:spTree>
    <p:extLst>
      <p:ext uri="{BB962C8B-B14F-4D97-AF65-F5344CB8AC3E}">
        <p14:creationId xmlns:p14="http://schemas.microsoft.com/office/powerpoint/2010/main" xmlns="" val="92183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2088711757"/>
              </p:ext>
            </p:extLst>
          </p:nvPr>
        </p:nvGraphicFramePr>
        <p:xfrm>
          <a:off x="107505" y="-1"/>
          <a:ext cx="8928991" cy="6858003"/>
        </p:xfrm>
        <a:graphic>
          <a:graphicData uri="http://schemas.openxmlformats.org/drawingml/2006/table">
            <a:tbl>
              <a:tblPr/>
              <a:tblGrid>
                <a:gridCol w="1152127">
                  <a:extLst>
                    <a:ext uri="{9D8B030D-6E8A-4147-A177-3AD203B41FA5}">
                      <a16:colId xmlns:a16="http://schemas.microsoft.com/office/drawing/2014/main" xmlns="" val="20000"/>
                    </a:ext>
                  </a:extLst>
                </a:gridCol>
                <a:gridCol w="864096">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20006"/>
                    </a:ext>
                  </a:extLst>
                </a:gridCol>
                <a:gridCol w="3024336">
                  <a:extLst>
                    <a:ext uri="{9D8B030D-6E8A-4147-A177-3AD203B41FA5}">
                      <a16:colId xmlns:a16="http://schemas.microsoft.com/office/drawing/2014/main" xmlns="" val="20007"/>
                    </a:ext>
                  </a:extLst>
                </a:gridCol>
              </a:tblGrid>
              <a:tr h="217318">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improve financial sustainability</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extLst>
                  <a:ext uri="{0D108BD9-81ED-4DB2-BD59-A6C34878D82A}">
                    <a16:rowId xmlns:a16="http://schemas.microsoft.com/office/drawing/2014/main" xmlns="" val="10000"/>
                  </a:ext>
                </a:extLst>
              </a:tr>
              <a:tr h="749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749748">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Revenue from commercial sources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R15.9m</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R18.4m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8.4</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9.6</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4.2 Q1 actual: 4.4</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Increase in paid visitors and activity permits in Q2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749411">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Visitor entries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506 860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520 000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130 000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128 383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260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236 509</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130 000 Q1 actual: 108 126</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Shortfall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is related to a decrease in vehicular entries and an increase in pedestrian entries; proportion of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paying: non-paying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holding strong so impact of decrease in vehicular entries not having an impact on revenue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62440">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lapsed concessions tendered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80 Q1 actual: 80</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There were no lapsed licences in Q1 and Q2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179758">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implementation of plan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iro</a:t>
                      </a:r>
                      <a:r>
                        <a:rPr kumimoji="0" lang="en-US" sz="1400" b="0" i="0" u="none" strike="noStrike" kern="1200" cap="none" normalizeH="0" baseline="0" dirty="0">
                          <a:ln>
                            <a:noFill/>
                          </a:ln>
                          <a:solidFill>
                            <a:schemeClr val="tx1"/>
                          </a:solidFill>
                          <a:effectLst/>
                          <a:latin typeface="Arial Narrow" pitchFamily="34" charset="0"/>
                          <a:ea typeface="+mn-ea"/>
                          <a:cs typeface="Arial" charset="0"/>
                        </a:rPr>
                        <a:t> new tourism developments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spcBef>
                          <a:spcPts val="0"/>
                        </a:spcBef>
                        <a:spcAft>
                          <a:spcPts val="0"/>
                        </a:spcAft>
                        <a:buFont typeface="Symbol" panose="05050102010706020507" pitchFamily="18" charset="2"/>
                        <a:buNone/>
                      </a:pPr>
                      <a:r>
                        <a:rPr lang="en-GB" sz="1400" dirty="0" smtClean="0">
                          <a:effectLst/>
                          <a:latin typeface="Arial Narrow" panose="020B0606020202030204" pitchFamily="34" charset="0"/>
                          <a:ea typeface="Times New Roman" panose="02020603050405020304" pitchFamily="18" charset="0"/>
                          <a:cs typeface="Arial" panose="020B0604020202020204" pitchFamily="34" charset="0"/>
                        </a:rPr>
                        <a:t>Q1 target: 10</a:t>
                      </a:r>
                      <a:r>
                        <a:rPr lang="en-GB" sz="1400" baseline="0" dirty="0" smtClean="0">
                          <a:effectLst/>
                          <a:latin typeface="Arial Narrow" panose="020B0606020202030204" pitchFamily="34" charset="0"/>
                          <a:ea typeface="Times New Roman" panose="02020603050405020304" pitchFamily="18" charset="0"/>
                          <a:cs typeface="Arial" panose="020B0604020202020204" pitchFamily="34" charset="0"/>
                        </a:rPr>
                        <a:t> Q1 actual: 10</a:t>
                      </a:r>
                      <a:endParaRPr lang="en-GB" sz="1400" dirty="0" smtClean="0">
                        <a:effectLst/>
                        <a:latin typeface="Arial Narrow" panose="020B0606020202030204" pitchFamily="34" charset="0"/>
                        <a:ea typeface="Times New Roman" panose="02020603050405020304" pitchFamily="18" charset="0"/>
                        <a:cs typeface="Arial" panose="020B0604020202020204" pitchFamily="34" charset="0"/>
                      </a:endParaRPr>
                    </a:p>
                    <a:p>
                      <a:pPr marL="0" marR="0" lvl="0" indent="0">
                        <a:spcBef>
                          <a:spcPts val="0"/>
                        </a:spcBef>
                        <a:spcAft>
                          <a:spcPts val="0"/>
                        </a:spcAft>
                        <a:buFont typeface="Symbol" panose="05050102010706020507" pitchFamily="18" charset="2"/>
                        <a:buNone/>
                      </a:pPr>
                      <a:r>
                        <a:rPr lang="en-GB" sz="1400" dirty="0" smtClean="0">
                          <a:effectLst/>
                          <a:latin typeface="Arial Narrow" panose="020B0606020202030204" pitchFamily="34" charset="0"/>
                          <a:ea typeface="Times New Roman" panose="02020603050405020304" pitchFamily="18" charset="0"/>
                          <a:cs typeface="Arial" panose="020B0604020202020204" pitchFamily="34" charset="0"/>
                        </a:rPr>
                        <a:t>Construction at Charters Creek is underway, development  to be completed in Q3;</a:t>
                      </a:r>
                      <a:endParaRPr lang="en-ZA" sz="1400" dirty="0" smtClean="0">
                        <a:effectLst/>
                        <a:latin typeface="Arial Narrow" panose="020B0606020202030204" pitchFamily="34" charset="0"/>
                        <a:ea typeface="Times New Roman" panose="02020603050405020304" pitchFamily="18" charset="0"/>
                        <a:cs typeface="Arial" panose="020B0604020202020204" pitchFamily="34" charset="0"/>
                      </a:endParaRPr>
                    </a:p>
                    <a:p>
                      <a:r>
                        <a:rPr lang="en-GB" sz="1400" dirty="0" smtClean="0">
                          <a:effectLst/>
                          <a:latin typeface="Arial Narrow" panose="020B0606020202030204" pitchFamily="34" charset="0"/>
                          <a:ea typeface="Times New Roman" panose="02020603050405020304" pitchFamily="18" charset="0"/>
                        </a:rPr>
                        <a:t>Surveying for the St Lucia precinct development was done in Q2.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249580">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events implemented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 (revised target)</a:t>
                      </a:r>
                    </a:p>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 (original target)</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1 Q1 actual: 0</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In Q1 the marathon was postponed in favour of the trail run event.</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The trail run and MTB cycling events took place in Q2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168333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1047576011"/>
              </p:ext>
            </p:extLst>
          </p:nvPr>
        </p:nvGraphicFramePr>
        <p:xfrm>
          <a:off x="107505" y="164154"/>
          <a:ext cx="8928991" cy="4801386"/>
        </p:xfrm>
        <a:graphic>
          <a:graphicData uri="http://schemas.openxmlformats.org/drawingml/2006/table">
            <a:tbl>
              <a:tblPr/>
              <a:tblGrid>
                <a:gridCol w="1224135">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20006"/>
                    </a:ext>
                  </a:extLst>
                </a:gridCol>
                <a:gridCol w="2880320">
                  <a:extLst>
                    <a:ext uri="{9D8B030D-6E8A-4147-A177-3AD203B41FA5}">
                      <a16:colId xmlns:a16="http://schemas.microsoft.com/office/drawing/2014/main" xmlns="" val="20007"/>
                    </a:ext>
                  </a:extLst>
                </a:gridCol>
              </a:tblGrid>
              <a:tr h="432048">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improve financial sustainability</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extLst>
                  <a:ext uri="{0D108BD9-81ED-4DB2-BD59-A6C34878D82A}">
                    <a16:rowId xmlns:a16="http://schemas.microsoft.com/office/drawing/2014/main" xmlns="" val="10000"/>
                  </a:ext>
                </a:extLst>
              </a:tr>
              <a:tr h="62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implementation of PR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programme</a:t>
                      </a:r>
                      <a:endParaRPr kumimoji="0" lang="en-US" sz="14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27</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25 Q1 actual: 25</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The Gauteng Getaway show took place in Q2</a:t>
                      </a:r>
                    </a:p>
                    <a:p>
                      <a:pPr lvl="0"/>
                      <a:r>
                        <a:rPr lang="en-GB" sz="1400" kern="1200" dirty="0" smtClean="0">
                          <a:solidFill>
                            <a:schemeClr val="tx1"/>
                          </a:solidFill>
                          <a:effectLst/>
                          <a:latin typeface="Arial Narrow" panose="020B0606020202030204" pitchFamily="34" charset="0"/>
                          <a:ea typeface="+mn-ea"/>
                          <a:cs typeface="+mn-cs"/>
                        </a:rPr>
                        <a:t>18 meetings held with Trusts/Claimants Committee/Traditional Leadership</a:t>
                      </a:r>
                      <a:endParaRPr lang="en-ZA" sz="1400" kern="1200" dirty="0" smtClean="0">
                        <a:solidFill>
                          <a:schemeClr val="tx1"/>
                        </a:solidFill>
                        <a:effectLst/>
                        <a:latin typeface="Arial Narrow" panose="020B0606020202030204" pitchFamily="34" charset="0"/>
                        <a:ea typeface="+mn-ea"/>
                        <a:cs typeface="+mn-cs"/>
                      </a:endParaRPr>
                    </a:p>
                    <a:p>
                      <a:pPr lvl="0"/>
                      <a:r>
                        <a:rPr lang="en-GB" sz="1400" kern="1200" dirty="0" smtClean="0">
                          <a:solidFill>
                            <a:schemeClr val="tx1"/>
                          </a:solidFill>
                          <a:effectLst/>
                          <a:latin typeface="Arial Narrow" panose="020B0606020202030204" pitchFamily="34" charset="0"/>
                          <a:ea typeface="+mn-ea"/>
                          <a:cs typeface="+mn-cs"/>
                        </a:rPr>
                        <a:t>1 Community awareness event – </a:t>
                      </a:r>
                      <a:r>
                        <a:rPr lang="en-GB" sz="1400" kern="1200" dirty="0" err="1" smtClean="0">
                          <a:solidFill>
                            <a:schemeClr val="tx1"/>
                          </a:solidFill>
                          <a:effectLst/>
                          <a:latin typeface="Arial Narrow" panose="020B0606020202030204" pitchFamily="34" charset="0"/>
                          <a:ea typeface="+mn-ea"/>
                          <a:cs typeface="+mn-cs"/>
                        </a:rPr>
                        <a:t>Umhlabuyalingana</a:t>
                      </a:r>
                      <a:r>
                        <a:rPr lang="en-GB" sz="1400" kern="1200" dirty="0" smtClean="0">
                          <a:solidFill>
                            <a:schemeClr val="tx1"/>
                          </a:solidFill>
                          <a:effectLst/>
                          <a:latin typeface="Arial Narrow" panose="020B0606020202030204" pitchFamily="34" charset="0"/>
                          <a:ea typeface="+mn-ea"/>
                          <a:cs typeface="+mn-cs"/>
                        </a:rPr>
                        <a:t> Society Against Crime in September 2017.</a:t>
                      </a:r>
                      <a:endParaRPr lang="en-ZA" sz="1400" kern="1200" dirty="0" smtClean="0">
                        <a:solidFill>
                          <a:schemeClr val="tx1"/>
                        </a:solidFill>
                        <a:effectLst/>
                        <a:latin typeface="Arial Narrow" panose="020B0606020202030204" pitchFamily="34" charset="0"/>
                        <a:ea typeface="+mn-ea"/>
                        <a:cs typeface="+mn-cs"/>
                      </a:endParaRPr>
                    </a:p>
                    <a:p>
                      <a:r>
                        <a:rPr lang="en-GB" sz="1400" kern="1200" dirty="0" smtClean="0">
                          <a:solidFill>
                            <a:schemeClr val="tx1"/>
                          </a:solidFill>
                          <a:effectLst/>
                          <a:latin typeface="Arial Narrow" panose="020B0606020202030204" pitchFamily="34" charset="0"/>
                          <a:ea typeface="+mn-ea"/>
                          <a:cs typeface="+mn-cs"/>
                        </a:rPr>
                        <a:t>1 Rhino day celebration event with </a:t>
                      </a:r>
                      <a:r>
                        <a:rPr lang="en-GB" sz="1400" kern="1200" dirty="0" err="1" smtClean="0">
                          <a:solidFill>
                            <a:schemeClr val="tx1"/>
                          </a:solidFill>
                          <a:effectLst/>
                          <a:latin typeface="Arial Narrow" panose="020B0606020202030204" pitchFamily="34" charset="0"/>
                          <a:ea typeface="+mn-ea"/>
                          <a:cs typeface="+mn-cs"/>
                        </a:rPr>
                        <a:t>Ubuhle-Bemvelo</a:t>
                      </a:r>
                      <a:r>
                        <a:rPr lang="en-GB" sz="1400" kern="1200" dirty="0" smtClean="0">
                          <a:solidFill>
                            <a:schemeClr val="tx1"/>
                          </a:solidFill>
                          <a:effectLst/>
                          <a:latin typeface="Arial Narrow" panose="020B0606020202030204" pitchFamily="34" charset="0"/>
                          <a:ea typeface="+mn-ea"/>
                          <a:cs typeface="+mn-cs"/>
                        </a:rPr>
                        <a:t> primary school in September 2017</a:t>
                      </a:r>
                      <a:endParaRPr lang="en-ZA" sz="1400" kern="1200" dirty="0" smtClean="0">
                        <a:solidFill>
                          <a:schemeClr val="tx1"/>
                        </a:solidFill>
                        <a:effectLst/>
                        <a:latin typeface="Arial Narrow" panose="020B0606020202030204" pitchFamily="34" charset="0"/>
                        <a:ea typeface="+mn-ea"/>
                        <a:cs typeface="+mn-cs"/>
                      </a:endParaRPr>
                    </a:p>
                    <a:p>
                      <a:pPr algn="l">
                        <a:lnSpc>
                          <a:spcPct val="115000"/>
                        </a:lnSpc>
                        <a:spcAft>
                          <a:spcPts val="0"/>
                        </a:spcAft>
                      </a:pP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Implementation of infrastructure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programme</a:t>
                      </a:r>
                      <a:r>
                        <a:rPr kumimoji="0" lang="en-US" sz="1400" b="0" i="0" u="none" strike="noStrike" kern="1200" cap="none" normalizeH="0" baseline="0" dirty="0">
                          <a:ln>
                            <a:noFill/>
                          </a:ln>
                          <a:solidFill>
                            <a:schemeClr val="tx1"/>
                          </a:solidFill>
                          <a:effectLst/>
                          <a:latin typeface="Arial Narrow" pitchFamily="34" charset="0"/>
                          <a:ea typeface="+mn-ea"/>
                          <a:cs typeface="Arial" charset="0"/>
                        </a:rPr>
                        <a:t>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39</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10 Q1 actual: 14</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28772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251520" y="1844824"/>
            <a:ext cx="8784976" cy="3565390"/>
          </a:xfrm>
        </p:spPr>
        <p:txBody>
          <a:bodyPr>
            <a:normAutofit fontScale="90000"/>
          </a:bodyPr>
          <a:lstStyle/>
          <a:p>
            <a:pPr algn="l"/>
            <a:r>
              <a:rPr lang="en-GB" sz="4000" dirty="0"/>
              <a:t>Programme Four: </a:t>
            </a:r>
            <a:r>
              <a:rPr lang="en-GB" sz="4000" i="1" dirty="0"/>
              <a:t>Corporate Governance</a:t>
            </a:r>
            <a:br>
              <a:rPr lang="en-GB" sz="4000" i="1" dirty="0"/>
            </a:br>
            <a:r>
              <a:rPr lang="en-GB" sz="4000" dirty="0"/>
              <a:t>Strategic objective: </a:t>
            </a:r>
            <a:r>
              <a:rPr lang="en-GB" sz="4000" i="1" dirty="0"/>
              <a:t>to ensure that </a:t>
            </a:r>
            <a:r>
              <a:rPr lang="en-GB" sz="4000" i="1" dirty="0" err="1"/>
              <a:t>iSimangaliso’s</a:t>
            </a:r>
            <a:r>
              <a:rPr lang="en-GB" sz="4000" i="1" dirty="0"/>
              <a:t> operations are properly funded and cost-effectively managed while maintaining an appropriate system of internal control and reporting of accounting, management, and statutory information </a:t>
            </a:r>
          </a:p>
        </p:txBody>
      </p:sp>
    </p:spTree>
    <p:extLst>
      <p:ext uri="{BB962C8B-B14F-4D97-AF65-F5344CB8AC3E}">
        <p14:creationId xmlns:p14="http://schemas.microsoft.com/office/powerpoint/2010/main" xmlns="" val="2754991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112281176"/>
              </p:ext>
            </p:extLst>
          </p:nvPr>
        </p:nvGraphicFramePr>
        <p:xfrm>
          <a:off x="107504" y="0"/>
          <a:ext cx="9000999" cy="6815728"/>
        </p:xfrm>
        <a:graphic>
          <a:graphicData uri="http://schemas.openxmlformats.org/drawingml/2006/table">
            <a:tbl>
              <a:tblPr/>
              <a:tblGrid>
                <a:gridCol w="1205348">
                  <a:extLst>
                    <a:ext uri="{9D8B030D-6E8A-4147-A177-3AD203B41FA5}">
                      <a16:colId xmlns:a16="http://schemas.microsoft.com/office/drawing/2014/main" xmlns="" val="20000"/>
                    </a:ext>
                  </a:extLst>
                </a:gridCol>
                <a:gridCol w="738867">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864097">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864096">
                  <a:extLst>
                    <a:ext uri="{9D8B030D-6E8A-4147-A177-3AD203B41FA5}">
                      <a16:colId xmlns:a16="http://schemas.microsoft.com/office/drawing/2014/main" xmlns="" val="20005"/>
                    </a:ext>
                  </a:extLst>
                </a:gridCol>
                <a:gridCol w="864096">
                  <a:extLst>
                    <a:ext uri="{9D8B030D-6E8A-4147-A177-3AD203B41FA5}">
                      <a16:colId xmlns:a16="http://schemas.microsoft.com/office/drawing/2014/main" xmlns="" val="20006"/>
                    </a:ext>
                  </a:extLst>
                </a:gridCol>
                <a:gridCol w="2664295">
                  <a:extLst>
                    <a:ext uri="{9D8B030D-6E8A-4147-A177-3AD203B41FA5}">
                      <a16:colId xmlns:a16="http://schemas.microsoft.com/office/drawing/2014/main" xmlns="" val="20007"/>
                    </a:ext>
                  </a:extLst>
                </a:gridCol>
              </a:tblGrid>
              <a:tr h="432679">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make research relevant to park management and transform the research sector</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extLst>
                  <a:ext uri="{0D108BD9-81ED-4DB2-BD59-A6C34878D82A}">
                    <a16:rowId xmlns:a16="http://schemas.microsoft.com/office/drawing/2014/main" xmlns="" val="10000"/>
                  </a:ext>
                </a:extLst>
              </a:tr>
              <a:tr h="737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1944032">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of new approved research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programmes</a:t>
                      </a:r>
                      <a:r>
                        <a:rPr kumimoji="0" lang="en-US" sz="1400" b="0" i="0" u="none" strike="noStrike" kern="1200" cap="none" normalizeH="0" baseline="0" dirty="0">
                          <a:ln>
                            <a:noFill/>
                          </a:ln>
                          <a:solidFill>
                            <a:schemeClr val="tx1"/>
                          </a:solidFill>
                          <a:effectLst/>
                          <a:latin typeface="Arial Narrow" pitchFamily="34" charset="0"/>
                          <a:ea typeface="+mn-ea"/>
                          <a:cs typeface="Arial" charset="0"/>
                        </a:rPr>
                        <a:t> that relate to management</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38</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10 Q1 actual: 29</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As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iSimangaliso does not have funding for research at best it can shape the research proposals submitted to it to improve their relevance for Park management. The target it sets itself was 50%. It has enjoyed a higher success rate thus far this 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720057">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Implementation of effective monitoring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programme</a:t>
                      </a:r>
                      <a:r>
                        <a:rPr kumimoji="0" lang="en-US" sz="1400" b="0" i="0" u="none" strike="noStrike" kern="1200" cap="none" normalizeH="0" baseline="0" dirty="0">
                          <a:ln>
                            <a:noFill/>
                          </a:ln>
                          <a:solidFill>
                            <a:schemeClr val="tx1"/>
                          </a:solidFill>
                          <a:effectLst/>
                          <a:latin typeface="Arial Narrow" pitchFamily="34" charset="0"/>
                          <a:ea typeface="+mn-ea"/>
                          <a:cs typeface="Arial" charset="0"/>
                        </a:rPr>
                        <a:t> for the Park</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Monitoring of impacts of St Lucia restoration programme</a:t>
                      </a:r>
                    </a:p>
                    <a:p>
                      <a:pPr algn="ctr">
                        <a:lnSpc>
                          <a:spcPct val="115000"/>
                        </a:lnSpc>
                        <a:spcAft>
                          <a:spcPts val="0"/>
                        </a:spcAft>
                      </a:pP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Review report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Review report completed</a:t>
                      </a:r>
                    </a:p>
                    <a:p>
                      <a:pPr algn="ctr">
                        <a:lnSpc>
                          <a:spcPct val="115000"/>
                        </a:lnSpc>
                        <a:spcAft>
                          <a:spcPts val="0"/>
                        </a:spcAft>
                      </a:pP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Review report completed</a:t>
                      </a:r>
                    </a:p>
                    <a:p>
                      <a:pPr algn="ctr">
                        <a:lnSpc>
                          <a:spcPct val="115000"/>
                        </a:lnSpc>
                        <a:spcAft>
                          <a:spcPts val="0"/>
                        </a:spcAft>
                      </a:pP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Review report completed</a:t>
                      </a:r>
                    </a:p>
                    <a:p>
                      <a:pPr algn="ctr">
                        <a:lnSpc>
                          <a:spcPct val="115000"/>
                        </a:lnSpc>
                        <a:spcAft>
                          <a:spcPts val="0"/>
                        </a:spcAft>
                      </a:pP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review report Q1 actual: review report completed.</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system to monitor various aspect of the Lake St Lucia system has been installed. This information yields reports that track the condition of the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system on a quarterly basis</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61141">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visitor market surveys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0 Q1 actual: 1</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Visitor survey took place over the Easter period in Q1</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Peak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period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survey moved to Q3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946291">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completion of the environmental education plan</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64</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89</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lang="en-GB" sz="1400" kern="1200" dirty="0" smtClean="0">
                          <a:solidFill>
                            <a:schemeClr val="tx1"/>
                          </a:solidFill>
                          <a:effectLst/>
                          <a:latin typeface="Arial Narrow" panose="020B0606020202030204" pitchFamily="34" charset="0"/>
                          <a:ea typeface="+mn-ea"/>
                          <a:cs typeface="+mn-cs"/>
                        </a:rPr>
                        <a:t>Q1 target: 25 Q1 actual:</a:t>
                      </a:r>
                      <a:r>
                        <a:rPr lang="en-GB" sz="1400" kern="1200" baseline="0" dirty="0" smtClean="0">
                          <a:solidFill>
                            <a:schemeClr val="tx1"/>
                          </a:solidFill>
                          <a:effectLst/>
                          <a:latin typeface="Arial Narrow" panose="020B0606020202030204" pitchFamily="34" charset="0"/>
                          <a:ea typeface="+mn-ea"/>
                          <a:cs typeface="+mn-cs"/>
                        </a:rPr>
                        <a:t> 25</a:t>
                      </a:r>
                      <a:endParaRPr lang="en-GB" sz="1400" kern="1200" dirty="0" smtClean="0">
                        <a:solidFill>
                          <a:schemeClr val="tx1"/>
                        </a:solidFill>
                        <a:effectLst/>
                        <a:latin typeface="Arial Narrow" panose="020B0606020202030204" pitchFamily="34" charset="0"/>
                        <a:ea typeface="+mn-ea"/>
                        <a:cs typeface="+mn-cs"/>
                      </a:endParaRPr>
                    </a:p>
                    <a:p>
                      <a:pPr algn="l">
                        <a:lnSpc>
                          <a:spcPct val="115000"/>
                        </a:lnSpc>
                        <a:spcAft>
                          <a:spcPts val="0"/>
                        </a:spcAft>
                      </a:pPr>
                      <a:r>
                        <a:rPr lang="en-GB" sz="1400" kern="1200" dirty="0" smtClean="0">
                          <a:solidFill>
                            <a:schemeClr val="tx1"/>
                          </a:solidFill>
                          <a:effectLst/>
                          <a:latin typeface="Arial Narrow" panose="020B0606020202030204" pitchFamily="34" charset="0"/>
                          <a:ea typeface="+mn-ea"/>
                          <a:cs typeface="+mn-cs"/>
                        </a:rPr>
                        <a:t>1108 learners</a:t>
                      </a:r>
                      <a:r>
                        <a:rPr lang="en-GB" sz="1400" kern="1200" baseline="0" dirty="0" smtClean="0">
                          <a:solidFill>
                            <a:schemeClr val="tx1"/>
                          </a:solidFill>
                          <a:effectLst/>
                          <a:latin typeface="Arial Narrow" panose="020B0606020202030204" pitchFamily="34" charset="0"/>
                          <a:ea typeface="+mn-ea"/>
                          <a:cs typeface="+mn-cs"/>
                        </a:rPr>
                        <a:t> visited iSimangaliso through field trips in Q1 and </a:t>
                      </a:r>
                      <a:r>
                        <a:rPr lang="en-GB" sz="1400" kern="1200" dirty="0" smtClean="0">
                          <a:solidFill>
                            <a:schemeClr val="tx1"/>
                          </a:solidFill>
                          <a:effectLst/>
                          <a:latin typeface="Arial Narrow" panose="020B0606020202030204" pitchFamily="34" charset="0"/>
                          <a:ea typeface="+mn-ea"/>
                          <a:cs typeface="+mn-cs"/>
                        </a:rPr>
                        <a:t>2896 learners</a:t>
                      </a:r>
                      <a:r>
                        <a:rPr lang="en-GB" sz="1400" kern="1200" baseline="0" dirty="0" smtClean="0">
                          <a:solidFill>
                            <a:schemeClr val="tx1"/>
                          </a:solidFill>
                          <a:effectLst/>
                          <a:latin typeface="Arial Narrow" panose="020B0606020202030204" pitchFamily="34" charset="0"/>
                          <a:ea typeface="+mn-ea"/>
                          <a:cs typeface="+mn-cs"/>
                        </a:rPr>
                        <a:t> Q2.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828972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778784896"/>
              </p:ext>
            </p:extLst>
          </p:nvPr>
        </p:nvGraphicFramePr>
        <p:xfrm>
          <a:off x="35497" y="1"/>
          <a:ext cx="9000999" cy="6875555"/>
        </p:xfrm>
        <a:graphic>
          <a:graphicData uri="http://schemas.openxmlformats.org/drawingml/2006/table">
            <a:tbl>
              <a:tblPr/>
              <a:tblGrid>
                <a:gridCol w="1205348">
                  <a:extLst>
                    <a:ext uri="{9D8B030D-6E8A-4147-A177-3AD203B41FA5}">
                      <a16:colId xmlns:a16="http://schemas.microsoft.com/office/drawing/2014/main" xmlns="" val="20000"/>
                    </a:ext>
                  </a:extLst>
                </a:gridCol>
                <a:gridCol w="738867">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20006"/>
                    </a:ext>
                  </a:extLst>
                </a:gridCol>
                <a:gridCol w="3168352">
                  <a:extLst>
                    <a:ext uri="{9D8B030D-6E8A-4147-A177-3AD203B41FA5}">
                      <a16:colId xmlns:a16="http://schemas.microsoft.com/office/drawing/2014/main" xmlns="" val="20007"/>
                    </a:ext>
                  </a:extLst>
                </a:gridCol>
              </a:tblGrid>
              <a:tr h="421080">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make research relevant to park management and transform the research sector</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extLst>
                  <a:ext uri="{0D108BD9-81ED-4DB2-BD59-A6C34878D82A}">
                    <a16:rowId xmlns:a16="http://schemas.microsoft.com/office/drawing/2014/main" xmlns="" val="10000"/>
                  </a:ext>
                </a:extLst>
              </a:tr>
              <a:tr h="7185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374297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implementation of plans to mitigate impact of identified threats to rare and endangered species and ecosystems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Initiation of implementation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45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lvl="0"/>
                      <a:r>
                        <a:rPr lang="en-GB" sz="1400" kern="1200" dirty="0" smtClean="0">
                          <a:solidFill>
                            <a:schemeClr val="tx1"/>
                          </a:solidFill>
                          <a:effectLst/>
                          <a:latin typeface="Arial Narrow" panose="020B0606020202030204" pitchFamily="34" charset="0"/>
                          <a:ea typeface="+mn-ea"/>
                          <a:cs typeface="+mn-cs"/>
                        </a:rPr>
                        <a:t>Q1 target: 10 Q1 actual:</a:t>
                      </a:r>
                      <a:r>
                        <a:rPr lang="en-GB" sz="1400" kern="1200" baseline="0" dirty="0" smtClean="0">
                          <a:solidFill>
                            <a:schemeClr val="tx1"/>
                          </a:solidFill>
                          <a:effectLst/>
                          <a:latin typeface="Arial Narrow" panose="020B0606020202030204" pitchFamily="34" charset="0"/>
                          <a:ea typeface="+mn-ea"/>
                          <a:cs typeface="+mn-cs"/>
                        </a:rPr>
                        <a:t> 20</a:t>
                      </a:r>
                    </a:p>
                    <a:p>
                      <a:pPr lvl="0"/>
                      <a:r>
                        <a:rPr lang="en-GB" sz="1400" kern="1200" baseline="0" dirty="0" smtClean="0">
                          <a:solidFill>
                            <a:schemeClr val="tx1"/>
                          </a:solidFill>
                          <a:effectLst/>
                          <a:latin typeface="Arial Narrow" panose="020B0606020202030204" pitchFamily="34" charset="0"/>
                          <a:ea typeface="+mn-ea"/>
                          <a:cs typeface="+mn-cs"/>
                        </a:rPr>
                        <a:t>In Q1: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tx1"/>
                          </a:solidFill>
                          <a:effectLst/>
                          <a:latin typeface="Arial Narrow" panose="020B0606020202030204" pitchFamily="34" charset="0"/>
                          <a:ea typeface="+mn-ea"/>
                          <a:cs typeface="+mn-cs"/>
                        </a:rPr>
                        <a:t>2 contractors completed work relating to the St Lucia estuary rehabilitation, t</a:t>
                      </a:r>
                      <a:r>
                        <a:rPr lang="en-GB" sz="1400" kern="1200" dirty="0" smtClean="0">
                          <a:solidFill>
                            <a:schemeClr val="tx1"/>
                          </a:solidFill>
                          <a:effectLst/>
                          <a:latin typeface="Arial Narrow" panose="020B0606020202030204" pitchFamily="34" charset="0"/>
                          <a:ea typeface="+mn-ea"/>
                          <a:cs typeface="+mn-cs"/>
                        </a:rPr>
                        <a:t>he alien invasive plan was completed and presented to the Department and</a:t>
                      </a:r>
                      <a:r>
                        <a:rPr lang="en-GB" sz="1400" kern="1200" baseline="0" dirty="0" smtClean="0">
                          <a:solidFill>
                            <a:schemeClr val="tx1"/>
                          </a:solidFill>
                          <a:effectLst/>
                          <a:latin typeface="Arial Narrow" panose="020B0606020202030204" pitchFamily="34" charset="0"/>
                          <a:ea typeface="+mn-ea"/>
                          <a:cs typeface="+mn-cs"/>
                        </a:rPr>
                        <a:t> a</a:t>
                      </a:r>
                      <a:r>
                        <a:rPr lang="en-GB" sz="1400" kern="1200" dirty="0" smtClean="0">
                          <a:solidFill>
                            <a:schemeClr val="tx1"/>
                          </a:solidFill>
                          <a:effectLst/>
                          <a:latin typeface="Arial Narrow" panose="020B0606020202030204" pitchFamily="34" charset="0"/>
                          <a:ea typeface="+mn-ea"/>
                          <a:cs typeface="+mn-cs"/>
                        </a:rPr>
                        <a:t> business plan was submitted to Working for Wetlands, DEA, for planned wetland rehabilitation work on the Eastern and Western Shores.</a:t>
                      </a:r>
                      <a:endParaRPr lang="en-ZA" sz="1400" kern="1200" dirty="0" smtClean="0">
                        <a:solidFill>
                          <a:schemeClr val="tx1"/>
                        </a:solidFill>
                        <a:effectLst/>
                        <a:latin typeface="Arial Narrow" panose="020B0606020202030204" pitchFamily="34" charset="0"/>
                        <a:ea typeface="+mn-ea"/>
                        <a:cs typeface="+mn-cs"/>
                      </a:endParaRPr>
                    </a:p>
                    <a:p>
                      <a:pPr lvl="0"/>
                      <a:r>
                        <a:rPr lang="en-GB" sz="1400" kern="1200" dirty="0" smtClean="0">
                          <a:solidFill>
                            <a:schemeClr val="tx1"/>
                          </a:solidFill>
                          <a:effectLst/>
                          <a:latin typeface="Arial Narrow" panose="020B0606020202030204" pitchFamily="34" charset="0"/>
                          <a:ea typeface="+mn-ea"/>
                          <a:cs typeface="+mn-cs"/>
                        </a:rPr>
                        <a:t>In Q2:</a:t>
                      </a:r>
                    </a:p>
                    <a:p>
                      <a:pPr lvl="0"/>
                      <a:r>
                        <a:rPr lang="en-GB" sz="1400" kern="1200" dirty="0" smtClean="0">
                          <a:solidFill>
                            <a:schemeClr val="tx1"/>
                          </a:solidFill>
                          <a:effectLst/>
                          <a:latin typeface="Arial Narrow" panose="020B0606020202030204" pitchFamily="34" charset="0"/>
                          <a:ea typeface="+mn-ea"/>
                          <a:cs typeface="+mn-cs"/>
                        </a:rPr>
                        <a:t>St Lucia Estuary Rehabilitation - removal of </a:t>
                      </a:r>
                      <a:r>
                        <a:rPr lang="en-GB" sz="1400" kern="1200" dirty="0" err="1" smtClean="0">
                          <a:solidFill>
                            <a:schemeClr val="tx1"/>
                          </a:solidFill>
                          <a:effectLst/>
                          <a:latin typeface="Arial Narrow" panose="020B0606020202030204" pitchFamily="34" charset="0"/>
                          <a:ea typeface="+mn-ea"/>
                          <a:cs typeface="+mn-cs"/>
                        </a:rPr>
                        <a:t>casaurina</a:t>
                      </a:r>
                      <a:r>
                        <a:rPr lang="en-GB" sz="1400" kern="1200" dirty="0" smtClean="0">
                          <a:solidFill>
                            <a:schemeClr val="tx1"/>
                          </a:solidFill>
                          <a:effectLst/>
                          <a:latin typeface="Arial Narrow" panose="020B0606020202030204" pitchFamily="34" charset="0"/>
                          <a:ea typeface="+mn-ea"/>
                          <a:cs typeface="+mn-cs"/>
                        </a:rPr>
                        <a:t> trees from the area began in July and will be completed by the end of November.</a:t>
                      </a:r>
                      <a:endParaRPr lang="en-ZA" sz="1400" kern="1200" dirty="0" smtClean="0">
                        <a:solidFill>
                          <a:schemeClr val="tx1"/>
                        </a:solidFill>
                        <a:effectLst/>
                        <a:latin typeface="Arial Narrow" panose="020B0606020202030204" pitchFamily="34" charset="0"/>
                        <a:ea typeface="+mn-ea"/>
                        <a:cs typeface="+mn-cs"/>
                      </a:endParaRPr>
                    </a:p>
                    <a:p>
                      <a:r>
                        <a:rPr lang="en-GB" sz="1400" kern="1200" dirty="0" smtClean="0">
                          <a:solidFill>
                            <a:schemeClr val="tx1"/>
                          </a:solidFill>
                          <a:effectLst/>
                          <a:latin typeface="Arial Narrow" panose="020B0606020202030204" pitchFamily="34" charset="0"/>
                          <a:ea typeface="+mn-ea"/>
                          <a:cs typeface="+mn-cs"/>
                        </a:rPr>
                        <a:t>The Working for Wetland team prepared a Project Implementation</a:t>
                      </a:r>
                      <a:r>
                        <a:rPr lang="en-GB" sz="1400" kern="1200" baseline="0" dirty="0" smtClean="0">
                          <a:solidFill>
                            <a:schemeClr val="tx1"/>
                          </a:solidFill>
                          <a:effectLst/>
                          <a:latin typeface="Arial Narrow" panose="020B0606020202030204" pitchFamily="34" charset="0"/>
                          <a:ea typeface="+mn-ea"/>
                          <a:cs typeface="+mn-cs"/>
                        </a:rPr>
                        <a:t> Plan</a:t>
                      </a:r>
                      <a:r>
                        <a:rPr lang="en-GB" sz="1400" kern="1200" dirty="0" smtClean="0">
                          <a:solidFill>
                            <a:schemeClr val="tx1"/>
                          </a:solidFill>
                          <a:effectLst/>
                          <a:latin typeface="Arial Narrow" panose="020B0606020202030204" pitchFamily="34" charset="0"/>
                          <a:ea typeface="+mn-ea"/>
                          <a:cs typeface="+mn-cs"/>
                        </a:rPr>
                        <a:t> and funding was approved.</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975404">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completion of plans requested/required this financial year</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l">
                        <a:lnSpc>
                          <a:spcPct val="115000"/>
                        </a:lnSpc>
                        <a:spcAft>
                          <a:spcPts val="0"/>
                        </a:spcAft>
                      </a:pPr>
                      <a:r>
                        <a:rPr lang="en-GB" sz="1400" kern="1200" dirty="0" smtClean="0">
                          <a:solidFill>
                            <a:schemeClr val="tx1"/>
                          </a:solidFill>
                          <a:effectLst/>
                          <a:latin typeface="Arial Narrow" panose="020B0606020202030204" pitchFamily="34" charset="0"/>
                          <a:ea typeface="+mn-ea"/>
                          <a:cs typeface="+mn-cs"/>
                        </a:rPr>
                        <a:t>Q1 target:</a:t>
                      </a:r>
                      <a:r>
                        <a:rPr lang="en-GB" sz="1400" kern="1200" baseline="0" dirty="0" smtClean="0">
                          <a:solidFill>
                            <a:schemeClr val="tx1"/>
                          </a:solidFill>
                          <a:effectLst/>
                          <a:latin typeface="Arial Narrow" panose="020B0606020202030204" pitchFamily="34" charset="0"/>
                          <a:ea typeface="+mn-ea"/>
                          <a:cs typeface="+mn-cs"/>
                        </a:rPr>
                        <a:t> 10 Q1 actual: 10</a:t>
                      </a:r>
                      <a:endParaRPr lang="en-GB" sz="1400" kern="1200" dirty="0" smtClean="0">
                        <a:solidFill>
                          <a:schemeClr val="tx1"/>
                        </a:solidFill>
                        <a:effectLst/>
                        <a:latin typeface="Arial Narrow" panose="020B0606020202030204" pitchFamily="34" charset="0"/>
                        <a:ea typeface="+mn-ea"/>
                        <a:cs typeface="+mn-cs"/>
                      </a:endParaRPr>
                    </a:p>
                    <a:p>
                      <a:pPr algn="l">
                        <a:lnSpc>
                          <a:spcPct val="115000"/>
                        </a:lnSpc>
                        <a:spcAft>
                          <a:spcPts val="0"/>
                        </a:spcAft>
                      </a:pPr>
                      <a:r>
                        <a:rPr lang="en-GB" sz="1400" kern="1200" dirty="0" smtClean="0">
                          <a:solidFill>
                            <a:schemeClr val="tx1"/>
                          </a:solidFill>
                          <a:effectLst/>
                          <a:latin typeface="Arial Narrow" panose="020B0606020202030204" pitchFamily="34" charset="0"/>
                          <a:ea typeface="+mn-ea"/>
                          <a:cs typeface="+mn-cs"/>
                        </a:rPr>
                        <a:t>A consultant has identified tourism development sites, and preliminary workshops were held with land claimant trusts in Q1. This process temporarily put on hold due to the departure of the CEO, who was leading the tourism planning process. This</a:t>
                      </a:r>
                      <a:r>
                        <a:rPr lang="en-GB" sz="1400" kern="1200" baseline="0" dirty="0" smtClean="0">
                          <a:solidFill>
                            <a:schemeClr val="tx1"/>
                          </a:solidFill>
                          <a:effectLst/>
                          <a:latin typeface="Arial Narrow" panose="020B0606020202030204" pitchFamily="34" charset="0"/>
                          <a:ea typeface="+mn-ea"/>
                          <a:cs typeface="+mn-cs"/>
                        </a:rPr>
                        <a:t> will be revived with DEA in Q3.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42775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1023969470"/>
              </p:ext>
            </p:extLst>
          </p:nvPr>
        </p:nvGraphicFramePr>
        <p:xfrm>
          <a:off x="107504" y="164154"/>
          <a:ext cx="8928992" cy="4027231"/>
        </p:xfrm>
        <a:graphic>
          <a:graphicData uri="http://schemas.openxmlformats.org/drawingml/2006/table">
            <a:tbl>
              <a:tblPr/>
              <a:tblGrid>
                <a:gridCol w="1008112">
                  <a:extLst>
                    <a:ext uri="{9D8B030D-6E8A-4147-A177-3AD203B41FA5}">
                      <a16:colId xmlns:a16="http://schemas.microsoft.com/office/drawing/2014/main" xmlns="" val="20000"/>
                    </a:ext>
                  </a:extLst>
                </a:gridCol>
                <a:gridCol w="864096">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20006"/>
                    </a:ext>
                  </a:extLst>
                </a:gridCol>
                <a:gridCol w="2880320">
                  <a:extLst>
                    <a:ext uri="{9D8B030D-6E8A-4147-A177-3AD203B41FA5}">
                      <a16:colId xmlns:a16="http://schemas.microsoft.com/office/drawing/2014/main" xmlns="" val="20007"/>
                    </a:ext>
                  </a:extLst>
                </a:gridCol>
              </a:tblGrid>
              <a:tr h="432048">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effective financial management</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extLst>
                  <a:ext uri="{0D108BD9-81ED-4DB2-BD59-A6C34878D82A}">
                    <a16:rowId xmlns:a16="http://schemas.microsoft.com/office/drawing/2014/main" xmlns="" val="10000"/>
                  </a:ext>
                </a:extLst>
              </a:tr>
              <a:tr h="62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53800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Unqualified audit</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Unqualified audit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Unqualified audit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Unqualified opinion</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Unqualified opinion</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Unqualified opinion</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Unqualified opinion</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No targets for Q1</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Clean audit in Q2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3800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retention of skills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90</a:t>
                      </a:r>
                    </a:p>
                    <a:p>
                      <a:pPr algn="ctr">
                        <a:lnSpc>
                          <a:spcPct val="115000"/>
                        </a:lnSpc>
                        <a:spcAft>
                          <a:spcPts val="0"/>
                        </a:spcAft>
                      </a:pP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95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90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95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90 Q1 actual: 98</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 staff resigned in Q1</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 staff members resigned in Q2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3800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GB" sz="1400" b="0" i="0" u="none" strike="noStrike" kern="1200" cap="none" normalizeH="0" baseline="0" dirty="0">
                          <a:ln>
                            <a:noFill/>
                          </a:ln>
                          <a:solidFill>
                            <a:schemeClr val="tx1"/>
                          </a:solidFill>
                          <a:effectLst/>
                          <a:latin typeface="Arial Narrow" pitchFamily="34" charset="0"/>
                          <a:ea typeface="+mn-ea"/>
                          <a:cs typeface="Arial" charset="0"/>
                        </a:rPr>
                        <a:t>Assessment of and percentage implementation of business improvements</a:t>
                      </a:r>
                      <a:endParaRPr kumimoji="0" lang="en-US" sz="14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40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lang="en-GB" sz="1400" kern="1200" dirty="0" smtClean="0">
                          <a:solidFill>
                            <a:schemeClr val="tx1"/>
                          </a:solidFill>
                          <a:effectLst/>
                          <a:latin typeface="Arial Narrow" panose="020B0606020202030204" pitchFamily="34" charset="0"/>
                          <a:ea typeface="+mn-ea"/>
                          <a:cs typeface="+mn-cs"/>
                        </a:rPr>
                        <a:t>Q1 target: 10 Q1 actual: 10</a:t>
                      </a:r>
                    </a:p>
                    <a:p>
                      <a:pPr algn="l">
                        <a:lnSpc>
                          <a:spcPct val="115000"/>
                        </a:lnSpc>
                        <a:spcAft>
                          <a:spcPts val="0"/>
                        </a:spcAft>
                      </a:pPr>
                      <a:r>
                        <a:rPr lang="en-GB" sz="1400" kern="1200" dirty="0" smtClean="0">
                          <a:solidFill>
                            <a:schemeClr val="tx1"/>
                          </a:solidFill>
                          <a:effectLst/>
                          <a:latin typeface="Arial Narrow" panose="020B0606020202030204" pitchFamily="34" charset="0"/>
                          <a:ea typeface="+mn-ea"/>
                          <a:cs typeface="+mn-cs"/>
                        </a:rPr>
                        <a:t>Documentation of work flows, analysis of future core business applications completed and some data capturing and import tools developed</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153350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937269622"/>
              </p:ext>
            </p:extLst>
          </p:nvPr>
        </p:nvGraphicFramePr>
        <p:xfrm>
          <a:off x="107504" y="332658"/>
          <a:ext cx="9000999" cy="5982468"/>
        </p:xfrm>
        <a:graphic>
          <a:graphicData uri="http://schemas.openxmlformats.org/drawingml/2006/table">
            <a:tbl>
              <a:tblPr/>
              <a:tblGrid>
                <a:gridCol w="165429"/>
                <a:gridCol w="967119"/>
                <a:gridCol w="967119"/>
                <a:gridCol w="995209"/>
                <a:gridCol w="1138530"/>
                <a:gridCol w="1067372"/>
                <a:gridCol w="629193"/>
                <a:gridCol w="967119"/>
                <a:gridCol w="967119"/>
                <a:gridCol w="967119"/>
                <a:gridCol w="169671"/>
              </a:tblGrid>
              <a:tr h="398813">
                <a:tc gridSpan="10">
                  <a:txBody>
                    <a:bodyPr/>
                    <a:lstStyle/>
                    <a:p>
                      <a:pPr algn="ctr" fontAlgn="b"/>
                      <a:r>
                        <a:rPr lang="en-ZA" sz="1800" b="1" i="0" u="none" strike="noStrike" dirty="0">
                          <a:solidFill>
                            <a:srgbClr val="000000"/>
                          </a:solidFill>
                          <a:effectLst/>
                          <a:latin typeface="Arial" panose="020B0604020202020204" pitchFamily="34" charset="0"/>
                        </a:rPr>
                        <a:t>SUMMARY OF FINANCIAL RESULTS: SEPTEMBER </a:t>
                      </a:r>
                      <a:r>
                        <a:rPr lang="en-ZA" sz="1800" b="1" i="0" u="none" strike="noStrike" dirty="0" smtClean="0">
                          <a:solidFill>
                            <a:srgbClr val="000000"/>
                          </a:solidFill>
                          <a:effectLst/>
                          <a:latin typeface="Arial" panose="020B0604020202020204" pitchFamily="34" charset="0"/>
                        </a:rPr>
                        <a:t>2017</a:t>
                      </a:r>
                    </a:p>
                    <a:p>
                      <a:pPr algn="ctr" fontAlgn="b"/>
                      <a:endParaRPr lang="en-ZA" sz="1800" b="0" i="0" u="none" strike="noStrike" dirty="0">
                        <a:solidFill>
                          <a:srgbClr val="000000"/>
                        </a:solidFill>
                        <a:effectLst/>
                        <a:latin typeface="Arial Narrow" panose="020B0606020202030204" pitchFamily="34" charset="0"/>
                      </a:endParaRPr>
                    </a:p>
                  </a:txBody>
                  <a:tcPr marL="0" marR="0" marT="0" marB="0">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299110">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gridSpan="3">
                  <a:txBody>
                    <a:bodyPr/>
                    <a:lstStyle/>
                    <a:p>
                      <a:pPr algn="ctr" fontAlgn="b"/>
                      <a:r>
                        <a:rPr lang="en-ZA" sz="1200" b="1" i="0" u="none" strike="noStrike" dirty="0">
                          <a:solidFill>
                            <a:srgbClr val="000000"/>
                          </a:solidFill>
                          <a:effectLst/>
                          <a:latin typeface="Arial" panose="020B0604020202020204" pitchFamily="34" charset="0"/>
                        </a:rPr>
                        <a:t>6 Months to date</a:t>
                      </a:r>
                    </a:p>
                  </a:txBody>
                  <a:tcPr marL="0" marR="0" marT="0" marB="0" anchor="b">
                    <a:lnL>
                      <a:noFill/>
                    </a:lnL>
                    <a:lnR>
                      <a:noFill/>
                    </a:lnR>
                    <a:lnT>
                      <a:noFill/>
                    </a:lnT>
                    <a:lnB>
                      <a:noFill/>
                    </a:lnB>
                    <a:solidFill>
                      <a:srgbClr val="DDEBF7"/>
                    </a:solidFill>
                  </a:tcPr>
                </a:tc>
                <a:tc hMerge="1">
                  <a:txBody>
                    <a:bodyPr/>
                    <a:lstStyle/>
                    <a:p>
                      <a:endParaRPr lang="en-ZA"/>
                    </a:p>
                  </a:txBody>
                  <a:tcPr/>
                </a:tc>
                <a:tc hMerge="1">
                  <a:txBody>
                    <a:bodyPr/>
                    <a:lstStyle/>
                    <a:p>
                      <a:endParaRPr lang="en-ZA"/>
                    </a:p>
                  </a:txBody>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299110">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ctr" fontAlgn="b"/>
                      <a:r>
                        <a:rPr lang="en-ZA" sz="1200" b="1" i="0" u="none" strike="noStrike" dirty="0">
                          <a:solidFill>
                            <a:srgbClr val="000000"/>
                          </a:solidFill>
                          <a:effectLst/>
                          <a:latin typeface="Arial Narrow" panose="020B0606020202030204" pitchFamily="34" charset="0"/>
                        </a:rPr>
                        <a:t>to Sep-16</a:t>
                      </a:r>
                    </a:p>
                  </a:txBody>
                  <a:tcPr marL="0" marR="0" marT="0" marB="0" anchor="b">
                    <a:lnL>
                      <a:noFill/>
                    </a:lnL>
                    <a:lnR>
                      <a:noFill/>
                    </a:lnR>
                    <a:lnT>
                      <a:noFill/>
                    </a:lnT>
                    <a:lnB>
                      <a:noFill/>
                    </a:lnB>
                    <a:solidFill>
                      <a:srgbClr val="DDEBF7"/>
                    </a:solidFill>
                  </a:tcPr>
                </a:tc>
                <a:tc>
                  <a:txBody>
                    <a:bodyPr/>
                    <a:lstStyle/>
                    <a:p>
                      <a:pPr algn="ctr" fontAlgn="b"/>
                      <a:r>
                        <a:rPr lang="en-ZA" sz="1200" b="1" i="0" u="none" strike="noStrike" dirty="0">
                          <a:solidFill>
                            <a:srgbClr val="000000"/>
                          </a:solidFill>
                          <a:effectLst/>
                          <a:latin typeface="Arial Narrow" panose="020B0606020202030204" pitchFamily="34" charset="0"/>
                        </a:rPr>
                        <a:t>to Sep-17</a:t>
                      </a:r>
                    </a:p>
                  </a:txBody>
                  <a:tcPr marL="0" marR="0" marT="0" marB="0" anchor="b">
                    <a:lnL>
                      <a:noFill/>
                    </a:lnL>
                    <a:lnR>
                      <a:noFill/>
                    </a:lnR>
                    <a:lnT>
                      <a:noFill/>
                    </a:lnT>
                    <a:lnB>
                      <a:noFill/>
                    </a:lnB>
                    <a:solidFill>
                      <a:srgbClr val="DDEBF7"/>
                    </a:solidFill>
                  </a:tcPr>
                </a:tc>
                <a:tc>
                  <a:txBody>
                    <a:bodyPr/>
                    <a:lstStyle/>
                    <a:p>
                      <a:pPr algn="ctr" fontAlgn="b"/>
                      <a:r>
                        <a:rPr lang="en-ZA" sz="1200" b="1" i="0" u="none" strike="noStrike" dirty="0">
                          <a:solidFill>
                            <a:srgbClr val="000000"/>
                          </a:solidFill>
                          <a:effectLst/>
                          <a:latin typeface="Arial Narrow" panose="020B0606020202030204" pitchFamily="34" charset="0"/>
                        </a:rPr>
                        <a:t>Budget</a:t>
                      </a:r>
                    </a:p>
                  </a:txBody>
                  <a:tcPr marL="0" marR="0" marT="0" marB="0" anchor="b">
                    <a:lnL>
                      <a:noFill/>
                    </a:lnL>
                    <a:lnR>
                      <a:noFill/>
                    </a:lnR>
                    <a:lnT>
                      <a:noFill/>
                    </a:lnT>
                    <a:lnB>
                      <a:noFill/>
                    </a:lnB>
                    <a:solidFill>
                      <a:srgbClr val="DDEBF7"/>
                    </a:solidFill>
                  </a:tcPr>
                </a:tc>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299110">
                <a:tc gridSpan="3">
                  <a:txBody>
                    <a:bodyPr/>
                    <a:lstStyle/>
                    <a:p>
                      <a:pPr algn="l" fontAlgn="b"/>
                      <a:r>
                        <a:rPr lang="en-ZA" sz="1200" b="1" i="0" u="none" strike="noStrike" dirty="0">
                          <a:solidFill>
                            <a:srgbClr val="000000"/>
                          </a:solidFill>
                          <a:effectLst/>
                          <a:latin typeface="Arial" panose="020B0604020202020204" pitchFamily="34" charset="0"/>
                        </a:rPr>
                        <a:t>Operating results</a:t>
                      </a:r>
                      <a:r>
                        <a:rPr lang="en-ZA" sz="1000" b="1" i="0" u="none" strike="noStrike" dirty="0">
                          <a:solidFill>
                            <a:srgbClr val="000000"/>
                          </a:solidFill>
                          <a:effectLst/>
                          <a:latin typeface="Arial" panose="020B0604020202020204" pitchFamily="34" charset="0"/>
                        </a:rPr>
                        <a:t>:</a:t>
                      </a:r>
                    </a:p>
                  </a:txBody>
                  <a:tcPr marL="0" marR="0" marT="0"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r>
                        <a:rPr lang="en-ZA" sz="1200" b="0" i="0" u="none" strike="noStrike" dirty="0">
                          <a:solidFill>
                            <a:srgbClr val="000000"/>
                          </a:solidFill>
                          <a:effectLst/>
                          <a:latin typeface="Arial Narrow" panose="020B0606020202030204" pitchFamily="34" charset="0"/>
                        </a:rPr>
                        <a:t> </a:t>
                      </a:r>
                    </a:p>
                  </a:txBody>
                  <a:tcPr marL="0" marR="0" marT="0" marB="0" anchor="b">
                    <a:lnL>
                      <a:noFill/>
                    </a:lnL>
                    <a:lnR>
                      <a:noFill/>
                    </a:lnR>
                    <a:lnT>
                      <a:noFill/>
                    </a:lnT>
                    <a:lnB>
                      <a:noFill/>
                    </a:lnB>
                    <a:solidFill>
                      <a:srgbClr val="DDEBF7"/>
                    </a:solidFill>
                  </a:tcPr>
                </a:tc>
                <a:tc>
                  <a:txBody>
                    <a:bodyPr/>
                    <a:lstStyle/>
                    <a:p>
                      <a:pPr algn="l" fontAlgn="b"/>
                      <a:r>
                        <a:rPr lang="en-ZA" sz="1200" b="0" i="0" u="none" strike="noStrike" dirty="0">
                          <a:solidFill>
                            <a:srgbClr val="000000"/>
                          </a:solidFill>
                          <a:effectLst/>
                          <a:latin typeface="Arial Narrow" panose="020B0606020202030204" pitchFamily="34" charset="0"/>
                        </a:rPr>
                        <a:t> </a:t>
                      </a:r>
                    </a:p>
                  </a:txBody>
                  <a:tcPr marL="0" marR="0" marT="0" marB="0" anchor="b">
                    <a:lnL>
                      <a:noFill/>
                    </a:lnL>
                    <a:lnR>
                      <a:noFill/>
                    </a:lnR>
                    <a:lnT>
                      <a:noFill/>
                    </a:lnT>
                    <a:lnB>
                      <a:noFill/>
                    </a:lnB>
                    <a:solidFill>
                      <a:srgbClr val="DDEBF7"/>
                    </a:solidFill>
                  </a:tcPr>
                </a:tc>
                <a:tc>
                  <a:txBody>
                    <a:bodyPr/>
                    <a:lstStyle/>
                    <a:p>
                      <a:pPr algn="l" fontAlgn="b"/>
                      <a:r>
                        <a:rPr lang="en-ZA" sz="1200" b="0" i="0" u="none" strike="noStrike" dirty="0">
                          <a:solidFill>
                            <a:srgbClr val="000000"/>
                          </a:solidFill>
                          <a:effectLst/>
                          <a:latin typeface="Arial Narrow" panose="020B0606020202030204" pitchFamily="34" charset="0"/>
                        </a:rPr>
                        <a:t> </a:t>
                      </a:r>
                    </a:p>
                  </a:txBody>
                  <a:tcPr marL="0" marR="0" marT="0" marB="0" anchor="b">
                    <a:lnL>
                      <a:noFill/>
                    </a:lnL>
                    <a:lnR>
                      <a:noFill/>
                    </a:lnR>
                    <a:lnT>
                      <a:noFill/>
                    </a:lnT>
                    <a:lnB>
                      <a:noFill/>
                    </a:lnB>
                    <a:solidFill>
                      <a:srgbClr val="DDEBF7"/>
                    </a:solidFill>
                  </a:tcPr>
                </a:tc>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315726">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r>
                        <a:rPr lang="en-ZA" sz="1200" b="1" i="0" u="none" strike="noStrike" dirty="0">
                          <a:solidFill>
                            <a:srgbClr val="000000"/>
                          </a:solidFill>
                          <a:effectLst/>
                          <a:latin typeface="Arial Narrow" panose="020B0606020202030204" pitchFamily="34" charset="0"/>
                        </a:rPr>
                        <a:t>Income</a:t>
                      </a: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ctr" fontAlgn="b"/>
                      <a:r>
                        <a:rPr lang="en-ZA" sz="1200" b="0" i="0" u="none" strike="noStrike" dirty="0">
                          <a:solidFill>
                            <a:srgbClr val="000000"/>
                          </a:solidFill>
                          <a:effectLst/>
                          <a:latin typeface="Arial Narrow" panose="020B0606020202030204" pitchFamily="34" charset="0"/>
                        </a:rPr>
                        <a:t>R 141.8 m</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87.5 m</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54.2 m</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299110">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r>
                        <a:rPr lang="en-ZA" sz="1200" b="0" i="0" u="none" strike="noStrike">
                          <a:solidFill>
                            <a:srgbClr val="000000"/>
                          </a:solidFill>
                          <a:effectLst/>
                          <a:latin typeface="Arial Narrow" panose="020B0606020202030204" pitchFamily="34" charset="0"/>
                        </a:rPr>
                        <a:t>  grants</a:t>
                      </a:r>
                    </a:p>
                  </a:txBody>
                  <a:tcPr marL="0" marR="0" marT="0" marB="0" anchor="b">
                    <a:lnL>
                      <a:noFill/>
                    </a:lnL>
                    <a:lnR>
                      <a:noFill/>
                    </a:lnR>
                    <a:lnT>
                      <a:noFill/>
                    </a:lnT>
                    <a:lnB>
                      <a:noFill/>
                    </a:lnB>
                  </a:tcPr>
                </a:tc>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200" b="0" i="0" u="none" strike="noStrike">
                          <a:solidFill>
                            <a:srgbClr val="000000"/>
                          </a:solidFill>
                          <a:effectLst/>
                          <a:latin typeface="Arial Narrow" panose="020B0606020202030204" pitchFamily="34" charset="0"/>
                        </a:rPr>
                        <a:t>R 13.4 m</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14.0 m</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14.0 m</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299110">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r>
                        <a:rPr lang="en-ZA" sz="1200" b="0" i="0" u="none" strike="noStrike">
                          <a:solidFill>
                            <a:srgbClr val="000000"/>
                          </a:solidFill>
                          <a:effectLst/>
                          <a:latin typeface="Arial Narrow" panose="020B0606020202030204" pitchFamily="34" charset="0"/>
                        </a:rPr>
                        <a:t>  Park revenue</a:t>
                      </a: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200" b="0" i="0" u="none" strike="noStrike">
                          <a:solidFill>
                            <a:srgbClr val="000000"/>
                          </a:solidFill>
                          <a:effectLst/>
                          <a:latin typeface="Arial Narrow" panose="020B0606020202030204" pitchFamily="34" charset="0"/>
                        </a:rPr>
                        <a:t>R 8.8 m</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9.6 m</a:t>
                      </a:r>
                    </a:p>
                  </a:txBody>
                  <a:tcPr marL="0" marR="0" marT="0" marB="0" anchor="b">
                    <a:lnL>
                      <a:noFill/>
                    </a:lnL>
                    <a:lnR>
                      <a:noFill/>
                    </a:lnR>
                    <a:lnT>
                      <a:noFill/>
                    </a:lnT>
                    <a:lnB>
                      <a:noFill/>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8.8 m</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299110">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gridSpan="2">
                  <a:txBody>
                    <a:bodyPr/>
                    <a:lstStyle/>
                    <a:p>
                      <a:pPr algn="l" fontAlgn="b"/>
                      <a:r>
                        <a:rPr lang="en-ZA" sz="1200" b="0" i="0" u="none" strike="noStrike">
                          <a:solidFill>
                            <a:srgbClr val="000000"/>
                          </a:solidFill>
                          <a:effectLst/>
                          <a:latin typeface="Arial Narrow" panose="020B0606020202030204" pitchFamily="34" charset="0"/>
                        </a:rPr>
                        <a:t>  projects net profit/(loss)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a:txBody>
                    <a:bodyPr/>
                    <a:lstStyle/>
                    <a:p>
                      <a:pPr algn="ctr" fontAlgn="b"/>
                      <a:r>
                        <a:rPr lang="en-ZA" sz="1200" b="0" i="0" u="none" strike="noStrike">
                          <a:solidFill>
                            <a:srgbClr val="000000"/>
                          </a:solidFill>
                          <a:effectLst/>
                          <a:latin typeface="Arial Narrow" panose="020B0606020202030204" pitchFamily="34" charset="0"/>
                        </a:rPr>
                        <a:t>R 108.6 m</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52.3 m</a:t>
                      </a:r>
                    </a:p>
                  </a:txBody>
                  <a:tcPr marL="0" marR="0" marT="0" marB="0" anchor="b">
                    <a:lnL>
                      <a:noFill/>
                    </a:lnL>
                    <a:lnR>
                      <a:noFill/>
                    </a:lnR>
                    <a:lnT>
                      <a:noFill/>
                    </a:lnT>
                    <a:lnB>
                      <a:noFill/>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19.3 m</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315726">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r>
                        <a:rPr lang="en-ZA" sz="1200" b="0" i="0" u="none" strike="noStrike">
                          <a:solidFill>
                            <a:srgbClr val="000000"/>
                          </a:solidFill>
                          <a:effectLst/>
                          <a:latin typeface="Arial Narrow" panose="020B0606020202030204" pitchFamily="34" charset="0"/>
                        </a:rPr>
                        <a:t>  other</a:t>
                      </a: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200" b="0" i="0" u="none" strike="noStrike">
                          <a:solidFill>
                            <a:srgbClr val="000000"/>
                          </a:solidFill>
                          <a:effectLst/>
                          <a:latin typeface="Arial Narrow" panose="020B0606020202030204" pitchFamily="34" charset="0"/>
                        </a:rPr>
                        <a:t>R 11.0 m</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11.6 m</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12.1 m</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299110">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r>
                        <a:rPr lang="en-ZA" sz="1200" b="1" i="0" u="none" strike="noStrike" dirty="0">
                          <a:solidFill>
                            <a:srgbClr val="000000"/>
                          </a:solidFill>
                          <a:effectLst/>
                          <a:latin typeface="Arial Narrow" panose="020B0606020202030204" pitchFamily="34" charset="0"/>
                        </a:rPr>
                        <a:t>Expenditure</a:t>
                      </a: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ctr" fontAlgn="b"/>
                      <a:r>
                        <a:rPr lang="en-ZA" sz="1200" b="0" i="0" u="none" strike="noStrike">
                          <a:solidFill>
                            <a:srgbClr val="000000"/>
                          </a:solidFill>
                          <a:effectLst/>
                          <a:latin typeface="Arial Narrow" panose="020B0606020202030204" pitchFamily="34" charset="0"/>
                        </a:rPr>
                        <a:t>R 40.2 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55.8 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54.2 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299110">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r>
                        <a:rPr lang="en-ZA" sz="1200" b="0" i="0" u="none" strike="noStrike">
                          <a:solidFill>
                            <a:srgbClr val="000000"/>
                          </a:solidFill>
                          <a:effectLst/>
                          <a:latin typeface="Arial Narrow" panose="020B0606020202030204" pitchFamily="34" charset="0"/>
                        </a:rPr>
                        <a:t>  depreciation</a:t>
                      </a: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200" b="0" i="0" u="none" strike="noStrike">
                          <a:solidFill>
                            <a:srgbClr val="000000"/>
                          </a:solidFill>
                          <a:effectLst/>
                          <a:latin typeface="Arial Narrow" panose="020B0606020202030204" pitchFamily="34" charset="0"/>
                        </a:rPr>
                        <a:t>R 11.4 m</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14.4 m</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18.3 m</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299110">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gridSpan="2">
                  <a:txBody>
                    <a:bodyPr/>
                    <a:lstStyle/>
                    <a:p>
                      <a:pPr algn="l" fontAlgn="b"/>
                      <a:r>
                        <a:rPr lang="en-ZA" sz="1200" b="0" i="0" u="none" strike="noStrike">
                          <a:solidFill>
                            <a:srgbClr val="000000"/>
                          </a:solidFill>
                          <a:effectLst/>
                          <a:latin typeface="Arial Narrow" panose="020B0606020202030204" pitchFamily="34" charset="0"/>
                        </a:rPr>
                        <a:t>  maintenance &amp; repairs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a:txBody>
                    <a:bodyPr/>
                    <a:lstStyle/>
                    <a:p>
                      <a:pPr algn="ctr" fontAlgn="b"/>
                      <a:r>
                        <a:rPr lang="en-ZA" sz="1200" b="0" i="0" u="none" strike="noStrike">
                          <a:solidFill>
                            <a:srgbClr val="000000"/>
                          </a:solidFill>
                          <a:effectLst/>
                          <a:latin typeface="Arial Narrow" panose="020B0606020202030204" pitchFamily="34" charset="0"/>
                        </a:rPr>
                        <a:t>R 4.0 m</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a:t>
                      </a:r>
                      <a:r>
                        <a:rPr lang="en-ZA" sz="1200" b="0" i="0" u="none" strike="noStrike" dirty="0" smtClean="0">
                          <a:solidFill>
                            <a:srgbClr val="000000"/>
                          </a:solidFill>
                          <a:effectLst/>
                          <a:latin typeface="Arial Narrow" panose="020B0606020202030204" pitchFamily="34" charset="0"/>
                        </a:rPr>
                        <a:t>9.4 </a:t>
                      </a:r>
                      <a:r>
                        <a:rPr lang="en-ZA" sz="1200" b="0" i="0" u="none" strike="noStrike" dirty="0">
                          <a:solidFill>
                            <a:srgbClr val="000000"/>
                          </a:solidFill>
                          <a:effectLst/>
                          <a:latin typeface="Arial Narrow" panose="020B0606020202030204" pitchFamily="34" charset="0"/>
                        </a:rPr>
                        <a:t>m</a:t>
                      </a:r>
                    </a:p>
                  </a:txBody>
                  <a:tcPr marL="0" marR="0" marT="0" marB="0" anchor="b">
                    <a:lnL>
                      <a:noFill/>
                    </a:lnL>
                    <a:lnR>
                      <a:noFill/>
                    </a:lnR>
                    <a:lnT>
                      <a:noFill/>
                    </a:lnT>
                    <a:lnB>
                      <a:noFill/>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5.7 m</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299110">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gridSpan="2">
                  <a:txBody>
                    <a:bodyPr/>
                    <a:lstStyle/>
                    <a:p>
                      <a:pPr algn="l" fontAlgn="b"/>
                      <a:r>
                        <a:rPr lang="en-ZA" sz="1200" b="0" i="0" u="none" strike="noStrike">
                          <a:solidFill>
                            <a:srgbClr val="000000"/>
                          </a:solidFill>
                          <a:effectLst/>
                          <a:latin typeface="Arial Narrow" panose="020B0606020202030204" pitchFamily="34" charset="0"/>
                        </a:rPr>
                        <a:t>  personnel costs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a:txBody>
                    <a:bodyPr/>
                    <a:lstStyle/>
                    <a:p>
                      <a:pPr algn="ctr" fontAlgn="b"/>
                      <a:r>
                        <a:rPr lang="en-ZA" sz="1200" b="0" i="0" u="none" strike="noStrike">
                          <a:solidFill>
                            <a:srgbClr val="000000"/>
                          </a:solidFill>
                          <a:effectLst/>
                          <a:latin typeface="Arial Narrow" panose="020B0606020202030204" pitchFamily="34" charset="0"/>
                        </a:rPr>
                        <a:t>R 9.1 m</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13.8 m</a:t>
                      </a:r>
                    </a:p>
                  </a:txBody>
                  <a:tcPr marL="0" marR="0" marT="0" marB="0" anchor="b">
                    <a:lnL>
                      <a:noFill/>
                    </a:lnL>
                    <a:lnR>
                      <a:noFill/>
                    </a:lnR>
                    <a:lnT>
                      <a:noFill/>
                    </a:lnT>
                    <a:lnB>
                      <a:noFill/>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12.3 m</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299110">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gridSpan="2">
                  <a:txBody>
                    <a:bodyPr/>
                    <a:lstStyle/>
                    <a:p>
                      <a:pPr algn="l" fontAlgn="b"/>
                      <a:r>
                        <a:rPr lang="en-ZA" sz="1200" b="0" i="0" u="none" strike="noStrike">
                          <a:solidFill>
                            <a:srgbClr val="000000"/>
                          </a:solidFill>
                          <a:effectLst/>
                          <a:latin typeface="Arial Narrow" panose="020B0606020202030204" pitchFamily="34" charset="0"/>
                        </a:rPr>
                        <a:t>  professional fees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a:txBody>
                    <a:bodyPr/>
                    <a:lstStyle/>
                    <a:p>
                      <a:pPr algn="ctr" fontAlgn="b"/>
                      <a:r>
                        <a:rPr lang="en-ZA" sz="1200" b="0" i="0" u="none" strike="noStrike">
                          <a:solidFill>
                            <a:srgbClr val="000000"/>
                          </a:solidFill>
                          <a:effectLst/>
                          <a:latin typeface="Arial Narrow" panose="020B0606020202030204" pitchFamily="34" charset="0"/>
                        </a:rPr>
                        <a:t>R 5.3 m</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5.2 m</a:t>
                      </a:r>
                    </a:p>
                  </a:txBody>
                  <a:tcPr marL="0" marR="0" marT="0" marB="0" anchor="b">
                    <a:lnL>
                      <a:noFill/>
                    </a:lnL>
                    <a:lnR>
                      <a:noFill/>
                    </a:lnR>
                    <a:lnT>
                      <a:noFill/>
                    </a:lnT>
                    <a:lnB>
                      <a:noFill/>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4.9 m</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299110">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r>
                        <a:rPr lang="en-ZA" sz="1200" b="0" i="0" u="none" strike="noStrike">
                          <a:solidFill>
                            <a:srgbClr val="000000"/>
                          </a:solidFill>
                          <a:effectLst/>
                          <a:latin typeface="Arial Narrow" panose="020B0606020202030204" pitchFamily="34" charset="0"/>
                        </a:rPr>
                        <a:t>  other</a:t>
                      </a: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200" b="0" i="0" u="none" strike="noStrike">
                          <a:solidFill>
                            <a:srgbClr val="000000"/>
                          </a:solidFill>
                          <a:effectLst/>
                          <a:latin typeface="Arial Narrow" panose="020B0606020202030204" pitchFamily="34" charset="0"/>
                        </a:rPr>
                        <a:t>R 10.4 m</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a:t>
                      </a:r>
                      <a:r>
                        <a:rPr lang="en-ZA" sz="1200" b="0" i="0" u="none" strike="noStrike" dirty="0" smtClean="0">
                          <a:solidFill>
                            <a:srgbClr val="000000"/>
                          </a:solidFill>
                          <a:effectLst/>
                          <a:latin typeface="Arial Narrow" panose="020B0606020202030204" pitchFamily="34" charset="0"/>
                        </a:rPr>
                        <a:t>13.0 </a:t>
                      </a:r>
                      <a:r>
                        <a:rPr lang="en-ZA" sz="1200" b="0" i="0" u="none" strike="noStrike" dirty="0">
                          <a:solidFill>
                            <a:srgbClr val="000000"/>
                          </a:solidFill>
                          <a:effectLst/>
                          <a:latin typeface="Arial Narrow" panose="020B0606020202030204" pitchFamily="34" charset="0"/>
                        </a:rPr>
                        <a:t>m</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13.0 m</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315726">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r>
                        <a:rPr lang="en-ZA" sz="1200" b="1" i="0" u="none" strike="noStrike" dirty="0">
                          <a:solidFill>
                            <a:srgbClr val="000000"/>
                          </a:solidFill>
                          <a:effectLst/>
                          <a:latin typeface="Arial Narrow" panose="020B0606020202030204" pitchFamily="34" charset="0"/>
                        </a:rPr>
                        <a:t>Net profit/(loss)</a:t>
                      </a: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ctr" fontAlgn="b"/>
                      <a:r>
                        <a:rPr lang="en-ZA" sz="1200" b="0" i="0" u="none" strike="noStrike">
                          <a:solidFill>
                            <a:srgbClr val="000000"/>
                          </a:solidFill>
                          <a:effectLst/>
                          <a:latin typeface="Arial Narrow" panose="020B0606020202030204" pitchFamily="34" charset="0"/>
                        </a:rPr>
                        <a:t>R 101.6 m</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31.7 m</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200" b="0" i="0" u="none" strike="noStrike" dirty="0">
                          <a:solidFill>
                            <a:srgbClr val="000000"/>
                          </a:solidFill>
                          <a:effectLst/>
                          <a:latin typeface="Arial Narrow" panose="020B0606020202030204" pitchFamily="34" charset="0"/>
                        </a:rPr>
                        <a:t>R 0.0 m</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299110">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gridSpan="2">
                  <a:txBody>
                    <a:bodyPr/>
                    <a:lstStyle/>
                    <a:p>
                      <a:pPr algn="l" fontAlgn="b"/>
                      <a:r>
                        <a:rPr lang="en-ZA" sz="1200" b="0" i="1" u="none" strike="noStrike">
                          <a:solidFill>
                            <a:srgbClr val="000000"/>
                          </a:solidFill>
                          <a:effectLst/>
                          <a:latin typeface="Arial Narrow" panose="020B0606020202030204" pitchFamily="34" charset="0"/>
                        </a:rPr>
                        <a:t>Grants to total income</a:t>
                      </a:r>
                    </a:p>
                  </a:txBody>
                  <a:tcPr marL="0" marR="0" marT="0" marB="0" anchor="b">
                    <a:lnL>
                      <a:noFill/>
                    </a:lnL>
                    <a:lnR>
                      <a:noFill/>
                    </a:lnR>
                    <a:lnT>
                      <a:noFill/>
                    </a:lnT>
                    <a:lnB>
                      <a:noFill/>
                    </a:lnB>
                  </a:tcPr>
                </a:tc>
                <a:tc hMerge="1">
                  <a:txBody>
                    <a:bodyPr/>
                    <a:lstStyle/>
                    <a:p>
                      <a:endParaRPr lang="en-ZA"/>
                    </a:p>
                  </a:txBody>
                  <a:tcPr/>
                </a:tc>
                <a:tc>
                  <a:txBody>
                    <a:bodyPr/>
                    <a:lstStyle/>
                    <a:p>
                      <a:pPr algn="ctr" fontAlgn="b"/>
                      <a:r>
                        <a:rPr lang="en-ZA" sz="1200" b="0" i="1" u="none" strike="noStrike">
                          <a:solidFill>
                            <a:srgbClr val="000000"/>
                          </a:solidFill>
                          <a:effectLst/>
                          <a:latin typeface="Arial Narrow" panose="020B0606020202030204" pitchFamily="34" charset="0"/>
                        </a:rPr>
                        <a:t>9.5 %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1200" b="0" i="1" u="none" strike="noStrike">
                          <a:solidFill>
                            <a:srgbClr val="000000"/>
                          </a:solidFill>
                          <a:effectLst/>
                          <a:latin typeface="Arial Narrow" panose="020B0606020202030204" pitchFamily="34" charset="0"/>
                        </a:rPr>
                        <a:t>16.0 %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ZA" sz="1200" b="0" i="1" u="none" strike="noStrike" dirty="0">
                          <a:solidFill>
                            <a:srgbClr val="000000"/>
                          </a:solidFill>
                          <a:effectLst/>
                          <a:latin typeface="Arial Narrow" panose="020B0606020202030204" pitchFamily="34" charset="0"/>
                        </a:rPr>
                        <a:t>25.9 %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299110">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gridSpan="2">
                  <a:txBody>
                    <a:bodyPr/>
                    <a:lstStyle/>
                    <a:p>
                      <a:pPr algn="l" fontAlgn="b"/>
                      <a:r>
                        <a:rPr lang="en-ZA" sz="1200" b="0" i="1" u="none" strike="noStrike" dirty="0">
                          <a:solidFill>
                            <a:srgbClr val="000000"/>
                          </a:solidFill>
                          <a:effectLst/>
                          <a:latin typeface="Arial Narrow" panose="020B0606020202030204" pitchFamily="34" charset="0"/>
                        </a:rPr>
                        <a:t>Profit to revenue</a:t>
                      </a:r>
                    </a:p>
                  </a:txBody>
                  <a:tcPr marL="0" marR="0" marT="0" marB="0" anchor="b">
                    <a:lnL>
                      <a:noFill/>
                    </a:lnL>
                    <a:lnR>
                      <a:noFill/>
                    </a:lnR>
                    <a:lnT>
                      <a:noFill/>
                    </a:lnT>
                    <a:lnB>
                      <a:noFill/>
                    </a:lnB>
                  </a:tcPr>
                </a:tc>
                <a:tc hMerge="1">
                  <a:txBody>
                    <a:bodyPr/>
                    <a:lstStyle/>
                    <a:p>
                      <a:endParaRPr lang="en-ZA"/>
                    </a:p>
                  </a:txBody>
                  <a:tcPr/>
                </a:tc>
                <a:tc>
                  <a:txBody>
                    <a:bodyPr/>
                    <a:lstStyle/>
                    <a:p>
                      <a:pPr algn="ctr" fontAlgn="b"/>
                      <a:r>
                        <a:rPr lang="en-ZA" sz="1200" b="0" i="1" u="none" strike="noStrike">
                          <a:solidFill>
                            <a:srgbClr val="000000"/>
                          </a:solidFill>
                          <a:effectLst/>
                          <a:latin typeface="Arial Narrow" panose="020B0606020202030204" pitchFamily="34" charset="0"/>
                        </a:rPr>
                        <a:t>71.6 %</a:t>
                      </a:r>
                    </a:p>
                  </a:txBody>
                  <a:tcPr marL="0" marR="0" marT="0" marB="0" anchor="b">
                    <a:lnL>
                      <a:noFill/>
                    </a:lnL>
                    <a:lnR>
                      <a:noFill/>
                    </a:lnR>
                    <a:lnT>
                      <a:noFill/>
                    </a:lnT>
                    <a:lnB>
                      <a:noFill/>
                    </a:lnB>
                    <a:solidFill>
                      <a:srgbClr val="DDEBF7"/>
                    </a:solidFill>
                  </a:tcPr>
                </a:tc>
                <a:tc>
                  <a:txBody>
                    <a:bodyPr/>
                    <a:lstStyle/>
                    <a:p>
                      <a:pPr algn="ctr" fontAlgn="b"/>
                      <a:r>
                        <a:rPr lang="en-ZA" sz="1200" b="0" i="1" u="none" strike="noStrike">
                          <a:solidFill>
                            <a:srgbClr val="000000"/>
                          </a:solidFill>
                          <a:effectLst/>
                          <a:latin typeface="Arial Narrow" panose="020B0606020202030204" pitchFamily="34" charset="0"/>
                        </a:rPr>
                        <a:t>36.2 %</a:t>
                      </a:r>
                    </a:p>
                  </a:txBody>
                  <a:tcPr marL="0" marR="0" marT="0" marB="0" anchor="b">
                    <a:lnL>
                      <a:noFill/>
                    </a:lnL>
                    <a:lnR>
                      <a:noFill/>
                    </a:lnR>
                    <a:lnT>
                      <a:noFill/>
                    </a:lnT>
                    <a:lnB>
                      <a:noFill/>
                    </a:lnB>
                    <a:solidFill>
                      <a:srgbClr val="DDEBF7"/>
                    </a:solidFill>
                  </a:tcPr>
                </a:tc>
                <a:tc>
                  <a:txBody>
                    <a:bodyPr/>
                    <a:lstStyle/>
                    <a:p>
                      <a:pPr algn="ctr" fontAlgn="b"/>
                      <a:r>
                        <a:rPr lang="en-ZA" sz="1200" b="0" i="1" u="none" strike="noStrike" dirty="0">
                          <a:solidFill>
                            <a:srgbClr val="000000"/>
                          </a:solidFill>
                          <a:effectLst/>
                          <a:latin typeface="Arial Narrow" panose="020B0606020202030204" pitchFamily="34" charset="0"/>
                        </a:rPr>
                        <a:t>0.0 %</a:t>
                      </a:r>
                    </a:p>
                  </a:txBody>
                  <a:tcPr marL="0" marR="0" marT="0" marB="0" anchor="b">
                    <a:lnL>
                      <a:noFill/>
                    </a:lnL>
                    <a:lnR>
                      <a:noFill/>
                    </a:lnR>
                    <a:lnT>
                      <a:noFill/>
                    </a:lnT>
                    <a:lnB>
                      <a:noFill/>
                    </a:lnB>
                    <a:solidFill>
                      <a:srgbClr val="DDEBF7"/>
                    </a:solidFill>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r h="299110">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200" b="0" i="0" u="none" strike="noStrike" dirty="0">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200" b="0" i="0" u="none" strike="noStrike" dirty="0">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0" marR="0" marT="0" marB="0" anchor="b">
                    <a:lnL>
                      <a:noFill/>
                    </a:lnL>
                    <a:lnR>
                      <a:noFill/>
                    </a:lnR>
                    <a:lnT>
                      <a:noFill/>
                    </a:lnT>
                    <a:lnB>
                      <a:noFill/>
                    </a:lnB>
                  </a:tcPr>
                </a:tc>
              </a:tr>
            </a:tbl>
          </a:graphicData>
        </a:graphic>
      </p:graphicFrame>
      <p:graphicFrame>
        <p:nvGraphicFramePr>
          <p:cNvPr id="4" name="Chart 3"/>
          <p:cNvGraphicFramePr>
            <a:graphicFrameLocks/>
          </p:cNvGraphicFramePr>
          <p:nvPr>
            <p:extLst>
              <p:ext uri="{D42A27DB-BD31-4B8C-83A1-F6EECF244321}">
                <p14:modId xmlns:p14="http://schemas.microsoft.com/office/powerpoint/2010/main" xmlns="" val="1508646650"/>
              </p:ext>
            </p:extLst>
          </p:nvPr>
        </p:nvGraphicFramePr>
        <p:xfrm>
          <a:off x="5580112" y="1412776"/>
          <a:ext cx="3456384" cy="41931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6835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3949" y="116632"/>
            <a:ext cx="9144000" cy="6869113"/>
          </a:xfrm>
          <a:prstGeom prst="rect">
            <a:avLst/>
          </a:prstGeom>
          <a:noFill/>
          <a:ln w="9525">
            <a:noFill/>
            <a:miter lim="800000"/>
            <a:headEnd/>
            <a:tailEnd/>
          </a:ln>
        </p:spPr>
      </p:pic>
      <p:sp>
        <p:nvSpPr>
          <p:cNvPr id="2" name="Title 1"/>
          <p:cNvSpPr>
            <a:spLocks noGrp="1"/>
          </p:cNvSpPr>
          <p:nvPr>
            <p:ph type="title"/>
          </p:nvPr>
        </p:nvSpPr>
        <p:spPr>
          <a:xfrm>
            <a:off x="-36512" y="-27384"/>
            <a:ext cx="6696744" cy="1152128"/>
          </a:xfrm>
        </p:spPr>
        <p:txBody>
          <a:bodyPr>
            <a:normAutofit fontScale="90000"/>
          </a:bodyPr>
          <a:lstStyle/>
          <a:p>
            <a:pPr algn="l"/>
            <a:r>
              <a:rPr lang="en-GB" sz="4000" dirty="0"/>
              <a:t>2017/18 Quarter </a:t>
            </a:r>
            <a:r>
              <a:rPr lang="en-GB" sz="4000" dirty="0" smtClean="0"/>
              <a:t>2 </a:t>
            </a:r>
            <a:r>
              <a:rPr lang="en-GB" sz="4000" dirty="0"/>
              <a:t>Financial Performance cont.</a:t>
            </a:r>
            <a:endParaRPr lang="en-GB" sz="4000" i="1" dirty="0"/>
          </a:p>
        </p:txBody>
      </p:sp>
      <p:sp>
        <p:nvSpPr>
          <p:cNvPr id="5" name="Rectangle 4"/>
          <p:cNvSpPr/>
          <p:nvPr/>
        </p:nvSpPr>
        <p:spPr>
          <a:xfrm>
            <a:off x="179512" y="1771069"/>
            <a:ext cx="8640960" cy="2308324"/>
          </a:xfrm>
          <a:prstGeom prst="rect">
            <a:avLst/>
          </a:prstGeom>
        </p:spPr>
        <p:txBody>
          <a:bodyPr wrap="square">
            <a:spAutoFit/>
          </a:bodyPr>
          <a:lstStyle/>
          <a:p>
            <a:r>
              <a:rPr lang="en-ZA" sz="2400" dirty="0"/>
              <a:t>Income exceeds the budget by </a:t>
            </a:r>
            <a:r>
              <a:rPr lang="en-ZA" sz="2400" dirty="0" smtClean="0"/>
              <a:t>R33.3m </a:t>
            </a:r>
            <a:r>
              <a:rPr lang="en-ZA" sz="2400" dirty="0"/>
              <a:t>for the period April to </a:t>
            </a:r>
            <a:r>
              <a:rPr lang="en-ZA" sz="2400" dirty="0" smtClean="0"/>
              <a:t>September </a:t>
            </a:r>
            <a:r>
              <a:rPr lang="en-ZA" sz="2400" dirty="0"/>
              <a:t>2017. This difference is due to differences in the basis of preparation of the budget (modified cash basis as required by the PFMA) and the financial statements (GRAP as required by the PFMA and the application of GRAP23).  </a:t>
            </a:r>
            <a:endParaRPr lang="en-GB" sz="2400" dirty="0"/>
          </a:p>
          <a:p>
            <a:r>
              <a:rPr lang="en-ZA" sz="2400" dirty="0"/>
              <a:t> </a:t>
            </a:r>
            <a:endParaRPr lang="en-GB" sz="2400" dirty="0"/>
          </a:p>
        </p:txBody>
      </p:sp>
    </p:spTree>
    <p:extLst>
      <p:ext uri="{BB962C8B-B14F-4D97-AF65-F5344CB8AC3E}">
        <p14:creationId xmlns:p14="http://schemas.microsoft.com/office/powerpoint/2010/main" xmlns="" val="342434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iSimang_ppt_template_1"/>
          <p:cNvPicPr>
            <a:picLocks noChangeAspect="1" noChangeArrowheads="1"/>
          </p:cNvPicPr>
          <p:nvPr/>
        </p:nvPicPr>
        <p:blipFill>
          <a:blip r:embed="rId2" cstate="print"/>
          <a:srcRect/>
          <a:stretch>
            <a:fillRect/>
          </a:stretch>
        </p:blipFill>
        <p:spPr bwMode="auto">
          <a:xfrm>
            <a:off x="-514350" y="-387350"/>
            <a:ext cx="10172700" cy="7632700"/>
          </a:xfrm>
          <a:prstGeom prst="rect">
            <a:avLst/>
          </a:prstGeom>
          <a:noFill/>
          <a:ln w="9525">
            <a:noFill/>
            <a:miter lim="800000"/>
            <a:headEnd/>
            <a:tailEnd/>
          </a:ln>
        </p:spPr>
      </p:pic>
      <p:sp>
        <p:nvSpPr>
          <p:cNvPr id="4" name="Content Placeholder 5"/>
          <p:cNvSpPr txBox="1">
            <a:spLocks/>
          </p:cNvSpPr>
          <p:nvPr/>
        </p:nvSpPr>
        <p:spPr>
          <a:xfrm>
            <a:off x="457200" y="4908301"/>
            <a:ext cx="8229600" cy="1473027"/>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 typeface="Arial" panose="020B0604020202020204" pitchFamily="34" charset="0"/>
              <a:buChar char="•"/>
              <a:defRPr/>
            </a:pPr>
            <a:endParaRPr lang="en-ZA" dirty="0"/>
          </a:p>
          <a:p>
            <a:pPr>
              <a:defRPr/>
            </a:pPr>
            <a:r>
              <a:rPr lang="en-GB" dirty="0">
                <a:solidFill>
                  <a:schemeClr val="bg1"/>
                </a:solidFill>
              </a:rPr>
              <a:t/>
            </a:r>
            <a:br>
              <a:rPr lang="en-GB" dirty="0">
                <a:solidFill>
                  <a:schemeClr val="bg1"/>
                </a:solidFill>
              </a:rPr>
            </a:br>
            <a:r>
              <a:rPr lang="en-GB" sz="5800" dirty="0">
                <a:solidFill>
                  <a:schemeClr val="bg1"/>
                </a:solidFill>
              </a:rPr>
              <a:t> </a:t>
            </a:r>
            <a:r>
              <a:rPr lang="en-GB" sz="9600" b="1" dirty="0">
                <a:solidFill>
                  <a:schemeClr val="bg1"/>
                </a:solidFill>
              </a:rPr>
              <a:t>QUARTER </a:t>
            </a:r>
            <a:r>
              <a:rPr lang="en-GB" sz="9600" b="1" dirty="0" smtClean="0">
                <a:solidFill>
                  <a:schemeClr val="bg1"/>
                </a:solidFill>
              </a:rPr>
              <a:t>2 </a:t>
            </a:r>
            <a:r>
              <a:rPr lang="en-GB" sz="9600" b="1" dirty="0">
                <a:solidFill>
                  <a:schemeClr val="bg1"/>
                </a:solidFill>
              </a:rPr>
              <a:t>2017/18</a:t>
            </a:r>
            <a:endParaRPr lang="en-ZA" sz="9600" b="1" dirty="0">
              <a:solidFill>
                <a:schemeClr val="bg1"/>
              </a:solidFill>
            </a:endParaRPr>
          </a:p>
          <a:p>
            <a:pPr>
              <a:buFont typeface="Arial" panose="020B0604020202020204" pitchFamily="34" charset="0"/>
              <a:buChar char="•"/>
              <a:defRPr/>
            </a:pPr>
            <a:endParaRPr lang="en-ZA" dirty="0"/>
          </a:p>
        </p:txBody>
      </p:sp>
    </p:spTree>
    <p:extLst>
      <p:ext uri="{BB962C8B-B14F-4D97-AF65-F5344CB8AC3E}">
        <p14:creationId xmlns:p14="http://schemas.microsoft.com/office/powerpoint/2010/main" xmlns="" val="2279884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3949" y="116632"/>
            <a:ext cx="9144000" cy="6869113"/>
          </a:xfrm>
          <a:prstGeom prst="rect">
            <a:avLst/>
          </a:prstGeom>
          <a:noFill/>
          <a:ln w="9525">
            <a:noFill/>
            <a:miter lim="800000"/>
            <a:headEnd/>
            <a:tailEnd/>
          </a:ln>
        </p:spPr>
      </p:pic>
      <p:sp>
        <p:nvSpPr>
          <p:cNvPr id="2" name="Title 1"/>
          <p:cNvSpPr>
            <a:spLocks noGrp="1"/>
          </p:cNvSpPr>
          <p:nvPr>
            <p:ph type="title"/>
          </p:nvPr>
        </p:nvSpPr>
        <p:spPr>
          <a:xfrm>
            <a:off x="-36512" y="-27384"/>
            <a:ext cx="6696744" cy="1152128"/>
          </a:xfrm>
        </p:spPr>
        <p:txBody>
          <a:bodyPr>
            <a:normAutofit fontScale="90000"/>
          </a:bodyPr>
          <a:lstStyle/>
          <a:p>
            <a:pPr algn="l"/>
            <a:r>
              <a:rPr lang="en-GB" sz="4000" dirty="0"/>
              <a:t>2017/18 Quarter </a:t>
            </a:r>
            <a:r>
              <a:rPr lang="en-GB" sz="4000" dirty="0" smtClean="0"/>
              <a:t>2 </a:t>
            </a:r>
            <a:r>
              <a:rPr lang="en-GB" sz="4000" dirty="0"/>
              <a:t>Financial Performance cont.</a:t>
            </a:r>
            <a:endParaRPr lang="en-GB" sz="4000" i="1" dirty="0"/>
          </a:p>
        </p:txBody>
      </p:sp>
      <p:sp>
        <p:nvSpPr>
          <p:cNvPr id="5" name="Rectangle 4"/>
          <p:cNvSpPr/>
          <p:nvPr/>
        </p:nvSpPr>
        <p:spPr>
          <a:xfrm>
            <a:off x="179512" y="1803588"/>
            <a:ext cx="8640960" cy="4893647"/>
          </a:xfrm>
          <a:prstGeom prst="rect">
            <a:avLst/>
          </a:prstGeom>
        </p:spPr>
        <p:txBody>
          <a:bodyPr wrap="square">
            <a:spAutoFit/>
          </a:bodyPr>
          <a:lstStyle/>
          <a:p>
            <a:r>
              <a:rPr lang="en-ZA" sz="2400" dirty="0"/>
              <a:t>Expenditure is above budget by R1.6m. </a:t>
            </a:r>
          </a:p>
          <a:p>
            <a:r>
              <a:rPr lang="en-ZA" sz="2400" dirty="0"/>
              <a:t>The higher than anticipated repairs and maintenance costs is a result of the funding for boundary integrity – fence maintenance being re-allocated to the Working for Water project for this current financial year. </a:t>
            </a:r>
          </a:p>
          <a:p>
            <a:r>
              <a:rPr lang="en-ZA" sz="2400" dirty="0"/>
              <a:t> </a:t>
            </a:r>
          </a:p>
          <a:p>
            <a:r>
              <a:rPr lang="en-ZA" sz="2400" dirty="0"/>
              <a:t>Accounting revenue for the period ended 30 September is R87.5m. The accounting surplus for the period is R31.7m. This is a non-cash surplus and is the result of the accounting policies relating to grants (GRAP23). In other words R55.8m has been recognised into income in respect of capital expenditure. The reciprocal expense reflects in the balance sheet under the fixed assets. </a:t>
            </a:r>
          </a:p>
          <a:p>
            <a:endParaRPr lang="en-GB" sz="2400" dirty="0"/>
          </a:p>
        </p:txBody>
      </p:sp>
    </p:spTree>
    <p:extLst>
      <p:ext uri="{BB962C8B-B14F-4D97-AF65-F5344CB8AC3E}">
        <p14:creationId xmlns:p14="http://schemas.microsoft.com/office/powerpoint/2010/main" xmlns="" val="3119174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p:txBody>
          <a:bodyPr/>
          <a:lstStyle/>
          <a:p>
            <a:pPr eaLnBrk="1" hangingPunct="1"/>
            <a:endParaRPr lang="en-GB" altLang="en-US"/>
          </a:p>
        </p:txBody>
      </p:sp>
      <p:pic>
        <p:nvPicPr>
          <p:cNvPr id="4099" name="Picture 7" descr="launch pic 6"/>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95263" y="188913"/>
            <a:ext cx="8697912" cy="5822950"/>
          </a:xfrm>
          <a:noFill/>
        </p:spPr>
      </p:pic>
      <p:sp>
        <p:nvSpPr>
          <p:cNvPr id="4100" name="Text Box 10"/>
          <p:cNvSpPr txBox="1">
            <a:spLocks noChangeArrowheads="1"/>
          </p:cNvSpPr>
          <p:nvPr/>
        </p:nvSpPr>
        <p:spPr bwMode="auto">
          <a:xfrm>
            <a:off x="468313" y="6237288"/>
            <a:ext cx="79914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a:t>SIYABONGA – THANK YOU</a:t>
            </a:r>
          </a:p>
        </p:txBody>
      </p:sp>
    </p:spTree>
    <p:extLst>
      <p:ext uri="{BB962C8B-B14F-4D97-AF65-F5344CB8AC3E}">
        <p14:creationId xmlns:p14="http://schemas.microsoft.com/office/powerpoint/2010/main" xmlns="" val="87339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179512" y="404664"/>
            <a:ext cx="8784976" cy="1152128"/>
          </a:xfrm>
        </p:spPr>
        <p:txBody>
          <a:bodyPr>
            <a:normAutofit fontScale="90000"/>
          </a:bodyPr>
          <a:lstStyle/>
          <a:p>
            <a:pPr algn="l"/>
            <a:r>
              <a:rPr lang="en-GB" sz="4000" dirty="0"/>
              <a:t>Synopsis </a:t>
            </a:r>
            <a:r>
              <a:rPr lang="en-GB" sz="4000" dirty="0" smtClean="0"/>
              <a:t>Second </a:t>
            </a:r>
            <a:r>
              <a:rPr lang="en-GB" sz="4000" dirty="0"/>
              <a:t>Quarter 2017/18</a:t>
            </a:r>
            <a:br>
              <a:rPr lang="en-GB" sz="4000" dirty="0"/>
            </a:br>
            <a:r>
              <a:rPr lang="en-GB" sz="4000" dirty="0"/>
              <a:t>Results</a:t>
            </a:r>
            <a:endParaRPr lang="en-GB" sz="4000" i="1" dirty="0"/>
          </a:p>
        </p:txBody>
      </p:sp>
      <p:graphicFrame>
        <p:nvGraphicFramePr>
          <p:cNvPr id="3" name="Table 2"/>
          <p:cNvGraphicFramePr>
            <a:graphicFrameLocks noGrp="1"/>
          </p:cNvGraphicFramePr>
          <p:nvPr>
            <p:extLst>
              <p:ext uri="{D42A27DB-BD31-4B8C-83A1-F6EECF244321}">
                <p14:modId xmlns:p14="http://schemas.microsoft.com/office/powerpoint/2010/main" xmlns="" val="487487729"/>
              </p:ext>
            </p:extLst>
          </p:nvPr>
        </p:nvGraphicFramePr>
        <p:xfrm>
          <a:off x="179513" y="1628800"/>
          <a:ext cx="8712967" cy="4116000"/>
        </p:xfrm>
        <a:graphic>
          <a:graphicData uri="http://schemas.openxmlformats.org/drawingml/2006/table">
            <a:tbl>
              <a:tblPr>
                <a:tableStyleId>{5C22544A-7EE6-4342-B048-85BDC9FD1C3A}</a:tableStyleId>
              </a:tblPr>
              <a:tblGrid>
                <a:gridCol w="2664295">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1152128">
                  <a:extLst>
                    <a:ext uri="{9D8B030D-6E8A-4147-A177-3AD203B41FA5}">
                      <a16:colId xmlns:a16="http://schemas.microsoft.com/office/drawing/2014/main" xmlns="" val="20005"/>
                    </a:ext>
                  </a:extLst>
                </a:gridCol>
                <a:gridCol w="936104">
                  <a:extLst>
                    <a:ext uri="{9D8B030D-6E8A-4147-A177-3AD203B41FA5}">
                      <a16:colId xmlns:a16="http://schemas.microsoft.com/office/drawing/2014/main" xmlns="" val="20006"/>
                    </a:ext>
                  </a:extLst>
                </a:gridCol>
              </a:tblGrid>
              <a:tr h="588000">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gridSpan="3">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Quarter </a:t>
                      </a:r>
                      <a:r>
                        <a:rPr lang="en-GB" sz="1600" b="0" i="0" u="none" strike="noStrike" dirty="0" smtClean="0">
                          <a:solidFill>
                            <a:srgbClr val="000000"/>
                          </a:solidFill>
                          <a:effectLst/>
                          <a:latin typeface="Arial" panose="020B0604020202020204" pitchFamily="34" charset="0"/>
                          <a:cs typeface="Arial" panose="020B0604020202020204" pitchFamily="34" charset="0"/>
                        </a:rPr>
                        <a:t>Two</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hMerge="1">
                  <a:txBody>
                    <a:bodyPr/>
                    <a:lstStyle/>
                    <a:p>
                      <a:endParaRPr lang="en-GB"/>
                    </a:p>
                  </a:txBody>
                  <a:tcPr/>
                </a:tc>
                <a:tc hMerge="1">
                  <a:txBody>
                    <a:bodyPr/>
                    <a:lstStyle/>
                    <a:p>
                      <a:endParaRPr lang="en-GB"/>
                    </a:p>
                  </a:txBody>
                  <a:tcPr/>
                </a:tc>
                <a:tc gridSpan="3">
                  <a:txBody>
                    <a:bodyPr/>
                    <a:lstStyle/>
                    <a:p>
                      <a:pPr algn="ctr" fontAlgn="b"/>
                      <a:r>
                        <a:rPr lang="en-GB" sz="1400" b="0" i="0" u="none" strike="noStrike" dirty="0">
                          <a:solidFill>
                            <a:srgbClr val="000000"/>
                          </a:solidFill>
                          <a:effectLst/>
                          <a:latin typeface="Arial" panose="020B0604020202020204" pitchFamily="34" charset="0"/>
                          <a:cs typeface="Arial" panose="020B0604020202020204" pitchFamily="34" charset="0"/>
                        </a:rPr>
                        <a:t>Year to Date</a:t>
                      </a:r>
                    </a:p>
                  </a:txBody>
                  <a:tcPr marL="9525" marR="9525" marT="9525" marB="0" anchor="ctr">
                    <a:solidFill>
                      <a:schemeClr val="bg1">
                        <a:lumMod val="75000"/>
                      </a:schemeClr>
                    </a:solidFill>
                  </a:tcPr>
                </a:tc>
                <a:tc hMerge="1">
                  <a:txBody>
                    <a:bodyPr/>
                    <a:lstStyle/>
                    <a:p>
                      <a:pPr algn="r"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r"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0"/>
                  </a:ext>
                </a:extLst>
              </a:tr>
              <a:tr h="588000">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Programme</a:t>
                      </a:r>
                    </a:p>
                  </a:txBody>
                  <a:tcPr marL="9525" marR="9525" marT="9525" marB="0" anchor="ctr">
                    <a:solidFill>
                      <a:schemeClr val="bg1">
                        <a:lumMod val="75000"/>
                      </a:schemeClr>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Off target </a:t>
                      </a:r>
                    </a:p>
                  </a:txBody>
                  <a:tcPr marL="9525" marR="9525" marT="9525" marB="0" anchor="ctr">
                    <a:solidFill>
                      <a:srgbClr val="FF00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Work in progress</a:t>
                      </a:r>
                    </a:p>
                  </a:txBody>
                  <a:tcPr marL="9525" marR="9525" marT="9525" marB="0" anchor="ctr">
                    <a:solidFill>
                      <a:srgbClr val="FFFF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On target</a:t>
                      </a:r>
                    </a:p>
                  </a:txBody>
                  <a:tcPr marL="9525" marR="9525" marT="9525" marB="0" anchor="ctr">
                    <a:solidFill>
                      <a:srgbClr val="66FF33"/>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Off target </a:t>
                      </a:r>
                    </a:p>
                  </a:txBody>
                  <a:tcPr marL="9525" marR="9525" marT="9525" marB="0" anchor="ctr">
                    <a:solidFill>
                      <a:srgbClr val="FF00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Work in progress</a:t>
                      </a:r>
                    </a:p>
                  </a:txBody>
                  <a:tcPr marL="9525" marR="9525" marT="9525" marB="0" anchor="ctr">
                    <a:solidFill>
                      <a:srgbClr val="FFFF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On target</a:t>
                      </a:r>
                    </a:p>
                  </a:txBody>
                  <a:tcPr marL="9525" marR="9525" marT="9525" marB="0" anchor="ctr">
                    <a:solidFill>
                      <a:srgbClr val="66FF33"/>
                    </a:solidFill>
                  </a:tcPr>
                </a:tc>
                <a:extLst>
                  <a:ext uri="{0D108BD9-81ED-4DB2-BD59-A6C34878D82A}">
                    <a16:rowId xmlns:a16="http://schemas.microsoft.com/office/drawing/2014/main" xmlns="" val="10001"/>
                  </a:ext>
                </a:extLst>
              </a:tr>
              <a:tr h="588000">
                <a:tc>
                  <a:txBody>
                    <a:bodyPr/>
                    <a:lstStyle/>
                    <a:p>
                      <a:pPr algn="l" fontAlgn="b"/>
                      <a:r>
                        <a:rPr lang="en-GB" sz="1600" b="0" i="0" u="none" strike="noStrike" dirty="0">
                          <a:solidFill>
                            <a:schemeClr val="dk1"/>
                          </a:solidFill>
                          <a:effectLst/>
                          <a:latin typeface="Arial" panose="020B0604020202020204" pitchFamily="34" charset="0"/>
                          <a:cs typeface="Arial" panose="020B0604020202020204" pitchFamily="34" charset="0"/>
                        </a:rPr>
                        <a:t>Park</a:t>
                      </a:r>
                      <a:r>
                        <a:rPr lang="en-GB" sz="1600" b="0" i="0" u="none" strike="noStrike" baseline="0" dirty="0">
                          <a:solidFill>
                            <a:schemeClr val="dk1"/>
                          </a:solidFill>
                          <a:effectLst/>
                          <a:latin typeface="Arial" panose="020B0604020202020204" pitchFamily="34" charset="0"/>
                          <a:cs typeface="Arial" panose="020B0604020202020204" pitchFamily="34" charset="0"/>
                        </a:rPr>
                        <a:t> Operations</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solidFill>
                      <a:srgbClr val="FFFF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solidFill>
                      <a:srgbClr val="66FF33"/>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solidFill>
                      <a:srgbClr val="FFFF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solidFill>
                      <a:srgbClr val="66FF33"/>
                    </a:solidFill>
                  </a:tcPr>
                </a:tc>
                <a:extLst>
                  <a:ext uri="{0D108BD9-81ED-4DB2-BD59-A6C34878D82A}">
                    <a16:rowId xmlns:a16="http://schemas.microsoft.com/office/drawing/2014/main" xmlns="" val="10002"/>
                  </a:ext>
                </a:extLst>
              </a:tr>
              <a:tr h="588000">
                <a:tc>
                  <a:txBody>
                    <a:bodyPr/>
                    <a:lstStyle/>
                    <a:p>
                      <a:pPr algn="l" fontAlgn="b"/>
                      <a:r>
                        <a:rPr lang="en-GB" sz="1600" b="0" i="0" u="none" strike="noStrike" dirty="0">
                          <a:solidFill>
                            <a:schemeClr val="dk1"/>
                          </a:solidFill>
                          <a:effectLst/>
                          <a:latin typeface="Arial" panose="020B0604020202020204" pitchFamily="34" charset="0"/>
                          <a:cs typeface="Arial" panose="020B0604020202020204" pitchFamily="34" charset="0"/>
                        </a:rPr>
                        <a:t>Transformation</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solidFill>
                      <a:srgbClr val="FFFF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4</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2</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3</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extLst>
                  <a:ext uri="{0D108BD9-81ED-4DB2-BD59-A6C34878D82A}">
                    <a16:rowId xmlns:a16="http://schemas.microsoft.com/office/drawing/2014/main" xmlns="" val="10003"/>
                  </a:ext>
                </a:extLst>
              </a:tr>
              <a:tr h="588000">
                <a:tc>
                  <a:txBody>
                    <a:bodyPr/>
                    <a:lstStyle/>
                    <a:p>
                      <a:pPr algn="l" fontAlgn="b"/>
                      <a:r>
                        <a:rPr lang="en-GB" sz="1600" b="0" i="0" u="none" strike="noStrike" dirty="0">
                          <a:solidFill>
                            <a:schemeClr val="dk1"/>
                          </a:solidFill>
                          <a:effectLst/>
                          <a:latin typeface="Arial" panose="020B0604020202020204" pitchFamily="34" charset="0"/>
                          <a:cs typeface="Arial" panose="020B0604020202020204" pitchFamily="34" charset="0"/>
                        </a:rPr>
                        <a:t>Commercialisation/Tourism</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solidFill>
                      <a:srgbClr val="FFFF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solidFill>
                      <a:srgbClr val="66FF33"/>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solidFill>
                      <a:srgbClr val="FFFF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6</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extLst>
                  <a:ext uri="{0D108BD9-81ED-4DB2-BD59-A6C34878D82A}">
                    <a16:rowId xmlns:a16="http://schemas.microsoft.com/office/drawing/2014/main" xmlns="" val="10004"/>
                  </a:ext>
                </a:extLst>
              </a:tr>
              <a:tr h="588000">
                <a:tc>
                  <a:txBody>
                    <a:bodyPr/>
                    <a:lstStyle/>
                    <a:p>
                      <a:pPr algn="l" fontAlgn="b"/>
                      <a:r>
                        <a:rPr lang="en-GB" sz="1600" b="0" i="0" u="none" strike="noStrike" dirty="0">
                          <a:solidFill>
                            <a:schemeClr val="dk1"/>
                          </a:solidFill>
                          <a:effectLst/>
                          <a:latin typeface="Arial" panose="020B0604020202020204" pitchFamily="34" charset="0"/>
                          <a:cs typeface="Arial" panose="020B0604020202020204" pitchFamily="34" charset="0"/>
                        </a:rPr>
                        <a:t>Corporate</a:t>
                      </a:r>
                      <a:r>
                        <a:rPr lang="en-GB" sz="1600" b="0" i="0" u="none" strike="noStrike" baseline="0" dirty="0">
                          <a:solidFill>
                            <a:schemeClr val="dk1"/>
                          </a:solidFill>
                          <a:effectLst/>
                          <a:latin typeface="Arial" panose="020B0604020202020204" pitchFamily="34" charset="0"/>
                          <a:cs typeface="Arial" panose="020B0604020202020204" pitchFamily="34" charset="0"/>
                        </a:rPr>
                        <a:t> Governance</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solidFill>
                      <a:srgbClr val="FFFF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7</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solidFill>
                      <a:srgbClr val="FFFF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ctr">
                    <a:solidFill>
                      <a:srgbClr val="66FF33"/>
                    </a:solidFill>
                  </a:tcPr>
                </a:tc>
                <a:extLst>
                  <a:ext uri="{0D108BD9-81ED-4DB2-BD59-A6C34878D82A}">
                    <a16:rowId xmlns:a16="http://schemas.microsoft.com/office/drawing/2014/main" xmlns="" val="10005"/>
                  </a:ext>
                </a:extLst>
              </a:tr>
              <a:tr h="588000">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solidFill>
                      <a:schemeClr val="bg1">
                        <a:lumMod val="75000"/>
                      </a:schemeClr>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solidFill>
                      <a:srgbClr val="FFFF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27</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solidFill>
                      <a:srgbClr val="FFFF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27</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extLst>
                  <a:ext uri="{0D108BD9-81ED-4DB2-BD59-A6C34878D82A}">
                    <a16:rowId xmlns:a16="http://schemas.microsoft.com/office/drawing/2014/main" xmlns="" val="10006"/>
                  </a:ext>
                </a:extLst>
              </a:tr>
            </a:tbl>
          </a:graphicData>
        </a:graphic>
      </p:graphicFrame>
      <p:pic>
        <p:nvPicPr>
          <p:cNvPr id="5" name="Picture 3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12" y="5877272"/>
            <a:ext cx="9144000"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978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251520" y="2023851"/>
            <a:ext cx="8784976" cy="2799184"/>
          </a:xfrm>
        </p:spPr>
        <p:txBody>
          <a:bodyPr>
            <a:normAutofit/>
          </a:bodyPr>
          <a:lstStyle/>
          <a:p>
            <a:pPr algn="l"/>
            <a:r>
              <a:rPr lang="en-GB" sz="4000" dirty="0"/>
              <a:t>Programme One: </a:t>
            </a:r>
            <a:r>
              <a:rPr lang="en-GB" sz="4000" i="1" dirty="0"/>
              <a:t>Conservation &amp; Park Operations</a:t>
            </a:r>
            <a:r>
              <a:rPr lang="en-GB" sz="4000" dirty="0"/>
              <a:t/>
            </a:r>
            <a:br>
              <a:rPr lang="en-GB" sz="4000" dirty="0"/>
            </a:br>
            <a:r>
              <a:rPr lang="en-GB" sz="4000" dirty="0"/>
              <a:t>Strategic objective: </a:t>
            </a:r>
            <a:r>
              <a:rPr lang="en-GB" sz="4000" i="1" dirty="0"/>
              <a:t>to ensure the world heritage values are conserved</a:t>
            </a:r>
          </a:p>
        </p:txBody>
      </p:sp>
    </p:spTree>
    <p:extLst>
      <p:ext uri="{BB962C8B-B14F-4D97-AF65-F5344CB8AC3E}">
        <p14:creationId xmlns:p14="http://schemas.microsoft.com/office/powerpoint/2010/main" xmlns="" val="33780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1127137992"/>
              </p:ext>
            </p:extLst>
          </p:nvPr>
        </p:nvGraphicFramePr>
        <p:xfrm>
          <a:off x="107504" y="116632"/>
          <a:ext cx="8928992" cy="5959656"/>
        </p:xfrm>
        <a:graphic>
          <a:graphicData uri="http://schemas.openxmlformats.org/drawingml/2006/table">
            <a:tbl>
              <a:tblPr/>
              <a:tblGrid>
                <a:gridCol w="1080120">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gridCol w="864096">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20006"/>
                    </a:ext>
                  </a:extLst>
                </a:gridCol>
                <a:gridCol w="3168352">
                  <a:extLst>
                    <a:ext uri="{9D8B030D-6E8A-4147-A177-3AD203B41FA5}">
                      <a16:colId xmlns:a16="http://schemas.microsoft.com/office/drawing/2014/main" xmlns="" val="20007"/>
                    </a:ext>
                  </a:extLst>
                </a:gridCol>
              </a:tblGrid>
              <a:tr h="432048">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ensure the World Heritage Values are conserved</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extLst>
                  <a:ext uri="{0D108BD9-81ED-4DB2-BD59-A6C34878D82A}">
                    <a16:rowId xmlns:a16="http://schemas.microsoft.com/office/drawing/2014/main" xmlns="" val="10000"/>
                  </a:ext>
                </a:extLst>
              </a:tr>
              <a:tr h="625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Qu2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Qu2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park management meetings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4</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1 Q1 actual:1</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exceeded in Q2. A meeting took place with the CEO of </a:t>
                      </a:r>
                      <a:r>
                        <a:rPr kumimoji="0" lang="en-ZA" sz="1400" b="0" i="0" u="none" strike="noStrike" kern="1200" cap="none" normalizeH="0" baseline="0" dirty="0" err="1" smtClean="0">
                          <a:ln>
                            <a:noFill/>
                          </a:ln>
                          <a:solidFill>
                            <a:schemeClr val="tx1"/>
                          </a:solidFill>
                          <a:effectLst/>
                          <a:latin typeface="Arial Narrow" pitchFamily="34" charset="0"/>
                          <a:ea typeface="+mn-ea"/>
                          <a:cs typeface="Arial" charset="0"/>
                        </a:rPr>
                        <a:t>Ezemvelo</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new environmental audits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1 Q1 actual: 1</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Licenced boat operator assessed in Q1;</a:t>
                      </a:r>
                    </a:p>
                    <a:p>
                      <a:pPr lvl="0"/>
                      <a:r>
                        <a:rPr lang="en-GB" sz="1400" kern="1200" dirty="0" err="1" smtClean="0">
                          <a:solidFill>
                            <a:schemeClr val="tx1"/>
                          </a:solidFill>
                          <a:effectLst/>
                          <a:latin typeface="Arial Narrow" panose="020B0606020202030204" pitchFamily="34" charset="0"/>
                          <a:ea typeface="+mn-ea"/>
                          <a:cs typeface="+mn-cs"/>
                        </a:rPr>
                        <a:t>Sodwana</a:t>
                      </a:r>
                      <a:r>
                        <a:rPr lang="en-GB" sz="1400" kern="1200" dirty="0" smtClean="0">
                          <a:solidFill>
                            <a:schemeClr val="tx1"/>
                          </a:solidFill>
                          <a:effectLst/>
                          <a:latin typeface="Arial Narrow" panose="020B0606020202030204" pitchFamily="34" charset="0"/>
                          <a:ea typeface="+mn-ea"/>
                          <a:cs typeface="+mn-cs"/>
                        </a:rPr>
                        <a:t> Bay Dumpsite audit completed 06 September 2017;</a:t>
                      </a:r>
                      <a:endParaRPr lang="en-ZA" sz="1400" kern="1200" dirty="0" smtClean="0">
                        <a:solidFill>
                          <a:schemeClr val="tx1"/>
                        </a:solidFill>
                        <a:effectLst/>
                        <a:latin typeface="Arial Narrow" panose="020B0606020202030204" pitchFamily="34" charset="0"/>
                        <a:ea typeface="+mn-ea"/>
                        <a:cs typeface="+mn-cs"/>
                      </a:endParaRPr>
                    </a:p>
                    <a:p>
                      <a:r>
                        <a:rPr lang="en-GB" sz="1400" kern="1200" dirty="0" err="1" smtClean="0">
                          <a:solidFill>
                            <a:schemeClr val="tx1"/>
                          </a:solidFill>
                          <a:effectLst/>
                          <a:latin typeface="Arial Narrow" panose="020B0606020202030204" pitchFamily="34" charset="0"/>
                          <a:ea typeface="+mn-ea"/>
                          <a:cs typeface="+mn-cs"/>
                        </a:rPr>
                        <a:t>Sodwana</a:t>
                      </a:r>
                      <a:r>
                        <a:rPr lang="en-GB" sz="1400" kern="1200" dirty="0" smtClean="0">
                          <a:solidFill>
                            <a:schemeClr val="tx1"/>
                          </a:solidFill>
                          <a:effectLst/>
                          <a:latin typeface="Arial Narrow" panose="020B0606020202030204" pitchFamily="34" charset="0"/>
                          <a:ea typeface="+mn-ea"/>
                          <a:cs typeface="+mn-cs"/>
                        </a:rPr>
                        <a:t> Bay wastewater treatment works audit completed 06 September 2017</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follow-up environmental audits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fontAlgn="ctr">
                        <a:lnSpc>
                          <a:spcPct val="110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1 Q1 actual: 1</a:t>
                      </a:r>
                    </a:p>
                    <a:p>
                      <a:pPr algn="l" fontAlgn="ctr">
                        <a:lnSpc>
                          <a:spcPct val="110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Follow-up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audit on </a:t>
                      </a:r>
                      <a:r>
                        <a:rPr kumimoji="0" lang="en-ZA" sz="1400" b="0" i="0" u="none" strike="noStrike" kern="1200" cap="none" normalizeH="0" baseline="0" dirty="0" err="1">
                          <a:ln>
                            <a:noFill/>
                          </a:ln>
                          <a:solidFill>
                            <a:schemeClr val="tx1"/>
                          </a:solidFill>
                          <a:effectLst/>
                          <a:latin typeface="Arial Narrow" pitchFamily="34" charset="0"/>
                          <a:ea typeface="+mn-ea"/>
                          <a:cs typeface="Arial" charset="0"/>
                        </a:rPr>
                        <a:t>Maphelane</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waste site managed by </a:t>
                      </a:r>
                      <a:r>
                        <a:rPr kumimoji="0" lang="en-ZA" sz="1400" b="0" i="0" u="none" strike="noStrike" kern="1200" cap="none" normalizeH="0" baseline="0" dirty="0" err="1">
                          <a:ln>
                            <a:noFill/>
                          </a:ln>
                          <a:solidFill>
                            <a:schemeClr val="tx1"/>
                          </a:solidFill>
                          <a:effectLst/>
                          <a:latin typeface="Arial Narrow" pitchFamily="34" charset="0"/>
                          <a:ea typeface="+mn-ea"/>
                          <a:cs typeface="Arial" charset="0"/>
                        </a:rPr>
                        <a:t>Ezemvelo</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in Q1;</a:t>
                      </a:r>
                    </a:p>
                    <a:p>
                      <a:pPr lvl="0"/>
                      <a:r>
                        <a:rPr lang="en-GB" sz="1400" kern="1200" dirty="0" smtClean="0">
                          <a:solidFill>
                            <a:schemeClr val="tx1"/>
                          </a:solidFill>
                          <a:effectLst/>
                          <a:latin typeface="Arial Narrow" panose="020B0606020202030204" pitchFamily="34" charset="0"/>
                          <a:ea typeface="+mn-ea"/>
                          <a:cs typeface="+mn-cs"/>
                        </a:rPr>
                        <a:t>Eastern Shores APU workshop audit completed in September 2017;</a:t>
                      </a:r>
                      <a:endParaRPr lang="en-ZA" sz="1400" kern="1200" dirty="0" smtClean="0">
                        <a:solidFill>
                          <a:schemeClr val="tx1"/>
                        </a:solidFill>
                        <a:effectLst/>
                        <a:latin typeface="Arial Narrow" panose="020B0606020202030204" pitchFamily="34" charset="0"/>
                        <a:ea typeface="+mn-ea"/>
                        <a:cs typeface="+mn-cs"/>
                      </a:endParaRPr>
                    </a:p>
                    <a:p>
                      <a:r>
                        <a:rPr lang="en-GB" sz="1400" kern="1200" dirty="0" smtClean="0">
                          <a:solidFill>
                            <a:schemeClr val="tx1"/>
                          </a:solidFill>
                          <a:effectLst/>
                          <a:latin typeface="Arial Narrow" panose="020B0606020202030204" pitchFamily="34" charset="0"/>
                          <a:ea typeface="+mn-ea"/>
                          <a:cs typeface="+mn-cs"/>
                        </a:rPr>
                        <a:t>EKZNW Mission Rocks staff accommodation audit completed in September 2017</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environmental monitors deployed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30 Q1 actual: 30</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30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monitors remain deployed across the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Park in Q1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525927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1182336346"/>
              </p:ext>
            </p:extLst>
          </p:nvPr>
        </p:nvGraphicFramePr>
        <p:xfrm>
          <a:off x="107504" y="260648"/>
          <a:ext cx="8928992" cy="4915186"/>
        </p:xfrm>
        <a:graphic>
          <a:graphicData uri="http://schemas.openxmlformats.org/drawingml/2006/table">
            <a:tbl>
              <a:tblPr/>
              <a:tblGrid>
                <a:gridCol w="1080120">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20006"/>
                    </a:ext>
                  </a:extLst>
                </a:gridCol>
                <a:gridCol w="2952328">
                  <a:extLst>
                    <a:ext uri="{9D8B030D-6E8A-4147-A177-3AD203B41FA5}">
                      <a16:colId xmlns:a16="http://schemas.microsoft.com/office/drawing/2014/main" xmlns="" val="20007"/>
                    </a:ext>
                  </a:extLst>
                </a:gridCol>
              </a:tblGrid>
              <a:tr h="432048">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ensure the World Heritage Values are conserved</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extLst>
                  <a:ext uri="{0D108BD9-81ED-4DB2-BD59-A6C34878D82A}">
                    <a16:rowId xmlns:a16="http://schemas.microsoft.com/office/drawing/2014/main" xmlns="" val="10000"/>
                  </a:ext>
                </a:extLst>
              </a:tr>
              <a:tr h="625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Qu 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 Actual</a:t>
                      </a:r>
                      <a:endPar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15000ha of land rehabilitation</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15500ha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46000ha</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(revised target) 25000ha (original target)</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12500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24005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12500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24005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fontAlgn="ctr">
                        <a:lnSpc>
                          <a:spcPct val="110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0 Q1 actual: 0</a:t>
                      </a:r>
                    </a:p>
                    <a:p>
                      <a:pPr algn="l" fontAlgn="ctr">
                        <a:lnSpc>
                          <a:spcPct val="110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Target revised due to additional funding received and efficiencies in clearing methodology</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kilometres</a:t>
                      </a:r>
                      <a:r>
                        <a:rPr kumimoji="0" lang="en-US" sz="1400" b="0" i="0" u="none" strike="noStrike" kern="1200" cap="none" normalizeH="0" baseline="0" dirty="0">
                          <a:ln>
                            <a:noFill/>
                          </a:ln>
                          <a:solidFill>
                            <a:schemeClr val="tx1"/>
                          </a:solidFill>
                          <a:effectLst/>
                          <a:latin typeface="Arial Narrow" pitchFamily="34" charset="0"/>
                          <a:ea typeface="+mn-ea"/>
                          <a:cs typeface="Arial" charset="0"/>
                        </a:rPr>
                        <a:t> of accessible coastline cleaned</a:t>
                      </a: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Every quarter 320km of the coastline is cleaned</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completion of annual burning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programme</a:t>
                      </a:r>
                      <a:endParaRPr kumimoji="0" lang="en-US" sz="14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(50ha</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0 Q1 actual: 33</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1070 ha was completed in Q1</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The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burning programme is variable depending on weather and other factors. It was possible to begin earlier in the season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85368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4219523280"/>
              </p:ext>
            </p:extLst>
          </p:nvPr>
        </p:nvGraphicFramePr>
        <p:xfrm>
          <a:off x="107504" y="188640"/>
          <a:ext cx="8928992" cy="5069670"/>
        </p:xfrm>
        <a:graphic>
          <a:graphicData uri="http://schemas.openxmlformats.org/drawingml/2006/table">
            <a:tbl>
              <a:tblPr/>
              <a:tblGrid>
                <a:gridCol w="1080120">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5"/>
                    </a:ext>
                  </a:extLst>
                </a:gridCol>
                <a:gridCol w="1008112">
                  <a:extLst>
                    <a:ext uri="{9D8B030D-6E8A-4147-A177-3AD203B41FA5}">
                      <a16:colId xmlns:a16="http://schemas.microsoft.com/office/drawing/2014/main" xmlns="" val="20006"/>
                    </a:ext>
                  </a:extLst>
                </a:gridCol>
                <a:gridCol w="3168352">
                  <a:extLst>
                    <a:ext uri="{9D8B030D-6E8A-4147-A177-3AD203B41FA5}">
                      <a16:colId xmlns:a16="http://schemas.microsoft.com/office/drawing/2014/main" xmlns="" val="20007"/>
                    </a:ext>
                  </a:extLst>
                </a:gridCol>
              </a:tblGrid>
              <a:tr h="432048">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ensure the World Heritage Values are conserved</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extLst>
                  <a:ext uri="{0D108BD9-81ED-4DB2-BD59-A6C34878D82A}">
                    <a16:rowId xmlns:a16="http://schemas.microsoft.com/office/drawing/2014/main" xmlns="" val="10000"/>
                  </a:ext>
                </a:extLst>
              </a:tr>
              <a:tr h="625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Qu 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applications processed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iro</a:t>
                      </a:r>
                      <a:r>
                        <a:rPr kumimoji="0" lang="en-US" sz="1400" b="0" i="0" u="none" strike="noStrike" kern="1200" cap="none" normalizeH="0" baseline="0" dirty="0">
                          <a:ln>
                            <a:noFill/>
                          </a:ln>
                          <a:solidFill>
                            <a:schemeClr val="tx1"/>
                          </a:solidFill>
                          <a:effectLst/>
                          <a:latin typeface="Arial Narrow" pitchFamily="34" charset="0"/>
                          <a:ea typeface="+mn-ea"/>
                          <a:cs typeface="Arial" charset="0"/>
                        </a:rPr>
                        <a:t> developments in the buffer zone</a:t>
                      </a: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n/a</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fontAlgn="ctr">
                        <a:lnSpc>
                          <a:spcPct val="110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80 Q1 actual: 100</a:t>
                      </a:r>
                    </a:p>
                    <a:p>
                      <a:pPr algn="l" fontAlgn="ctr">
                        <a:lnSpc>
                          <a:spcPct val="110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 application was received in Q1 and processed</a:t>
                      </a:r>
                    </a:p>
                    <a:p>
                      <a:pPr algn="l" fontAlgn="ctr">
                        <a:lnSpc>
                          <a:spcPct val="110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No applications were received for Q2 hence percentage does not apply</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of identified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unauthorised</a:t>
                      </a:r>
                      <a:r>
                        <a:rPr kumimoji="0" lang="en-US" sz="1400" b="0" i="0" u="none" strike="noStrike" kern="1200" cap="none" normalizeH="0" baseline="0" dirty="0">
                          <a:ln>
                            <a:noFill/>
                          </a:ln>
                          <a:solidFill>
                            <a:schemeClr val="tx1"/>
                          </a:solidFill>
                          <a:effectLst/>
                          <a:latin typeface="Arial Narrow" pitchFamily="34" charset="0"/>
                          <a:ea typeface="+mn-ea"/>
                          <a:cs typeface="Arial" charset="0"/>
                        </a:rPr>
                        <a:t> activities actioned legally</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n/a</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n/a</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100 Q1 actual: 100</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No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unauthorised activities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identified hence percentage does not apply</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completion of infrastructure maintenance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programme</a:t>
                      </a:r>
                      <a:endParaRPr kumimoji="0" lang="en-US" sz="14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25 Q2 actual: 25</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Maintenance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is undertaken by third party providers.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The schedule of work as set out in the contract was complied with.</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021586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251520" y="2023851"/>
            <a:ext cx="8784976" cy="2799184"/>
          </a:xfrm>
        </p:spPr>
        <p:txBody>
          <a:bodyPr>
            <a:normAutofit fontScale="90000"/>
          </a:bodyPr>
          <a:lstStyle/>
          <a:p>
            <a:pPr algn="l"/>
            <a:r>
              <a:rPr lang="en-GB" sz="4000" dirty="0"/>
              <a:t>Programme Two: </a:t>
            </a:r>
            <a:r>
              <a:rPr lang="en-GB" sz="4000" i="1" dirty="0"/>
              <a:t>Transformation</a:t>
            </a:r>
            <a:r>
              <a:rPr lang="en-GB" sz="4000" dirty="0"/>
              <a:t/>
            </a:r>
            <a:br>
              <a:rPr lang="en-GB" sz="4000" dirty="0"/>
            </a:br>
            <a:r>
              <a:rPr lang="en-GB" sz="4000" dirty="0"/>
              <a:t>Strategic objective: </a:t>
            </a:r>
            <a:r>
              <a:rPr lang="en-GB" sz="4000" i="1" dirty="0"/>
              <a:t>to optimise the empowerment in all activities of the Park in a way that will improve the livelihoods of previously-disadvantaged</a:t>
            </a:r>
          </a:p>
        </p:txBody>
      </p:sp>
    </p:spTree>
    <p:extLst>
      <p:ext uri="{BB962C8B-B14F-4D97-AF65-F5344CB8AC3E}">
        <p14:creationId xmlns:p14="http://schemas.microsoft.com/office/powerpoint/2010/main" xmlns="" val="3129208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3262770581"/>
              </p:ext>
            </p:extLst>
          </p:nvPr>
        </p:nvGraphicFramePr>
        <p:xfrm>
          <a:off x="107505" y="116632"/>
          <a:ext cx="8928991" cy="4961406"/>
        </p:xfrm>
        <a:graphic>
          <a:graphicData uri="http://schemas.openxmlformats.org/drawingml/2006/table">
            <a:tbl>
              <a:tblPr/>
              <a:tblGrid>
                <a:gridCol w="936103">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1008112">
                  <a:extLst>
                    <a:ext uri="{9D8B030D-6E8A-4147-A177-3AD203B41FA5}">
                      <a16:colId xmlns:a16="http://schemas.microsoft.com/office/drawing/2014/main" xmlns="" val="20006"/>
                    </a:ext>
                  </a:extLst>
                </a:gridCol>
                <a:gridCol w="3024336">
                  <a:extLst>
                    <a:ext uri="{9D8B030D-6E8A-4147-A177-3AD203B41FA5}">
                      <a16:colId xmlns:a16="http://schemas.microsoft.com/office/drawing/2014/main" xmlns="" val="20007"/>
                    </a:ext>
                  </a:extLst>
                </a:gridCol>
              </a:tblGrid>
              <a:tr h="432048">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improve access to work and income generation activities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extLst>
                  <a:ext uri="{0D108BD9-81ED-4DB2-BD59-A6C34878D82A}">
                    <a16:rowId xmlns:a16="http://schemas.microsoft.com/office/drawing/2014/main" xmlns="" val="10000"/>
                  </a:ext>
                </a:extLst>
              </a:tr>
              <a:tr h="62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53800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temporary jobs created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1400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1221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440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882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880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1309</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440 Q1 actual: 427</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Due to funding delays the Q1 target was not achieved.</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Most of the Working for Water contractors started work in the Q2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training days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4800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4800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1200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1810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2400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2972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1200 Q1 actual: 1162</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Training of Working for Water contractors took place in Q2 as a result of the funding being received in this quarter.</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people participating </a:t>
                      </a:r>
                      <a:r>
                        <a:rPr kumimoji="0" lang="en-US" sz="1400" b="0" i="0" u="none" strike="noStrike" kern="1200" cap="none" normalizeH="0" baseline="0" dirty="0" smtClean="0">
                          <a:ln>
                            <a:noFill/>
                          </a:ln>
                          <a:solidFill>
                            <a:schemeClr val="tx1"/>
                          </a:solidFill>
                          <a:effectLst/>
                          <a:latin typeface="Arial Narrow" pitchFamily="34" charset="0"/>
                          <a:ea typeface="+mn-ea"/>
                          <a:cs typeface="Arial" charset="0"/>
                        </a:rPr>
                        <a:t>in </a:t>
                      </a:r>
                      <a:r>
                        <a:rPr kumimoji="0" lang="en-US" sz="1400" b="0" i="0" u="none" strike="noStrike" kern="1200" cap="none" normalizeH="0" baseline="0" dirty="0">
                          <a:ln>
                            <a:noFill/>
                          </a:ln>
                          <a:solidFill>
                            <a:schemeClr val="tx1"/>
                          </a:solidFill>
                          <a:effectLst/>
                          <a:latin typeface="Arial Narrow" pitchFamily="34" charset="0"/>
                          <a:ea typeface="+mn-ea"/>
                          <a:cs typeface="Arial" charset="0"/>
                        </a:rPr>
                        <a:t>SMME and skills development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programmes</a:t>
                      </a:r>
                      <a:endParaRPr kumimoji="0" lang="en-US" sz="14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 (revised target) </a:t>
                      </a:r>
                    </a:p>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50 (original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74</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Q1 target: 20 Q1: actual: 43</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Additional funding had been sourced. It is estimated that 100 participants will participate actively in the SMME programme and the target has been revised to accommodate this.</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668018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3823</TotalTime>
  <Words>2069</Words>
  <Application>Microsoft Office PowerPoint</Application>
  <PresentationFormat>On-screen Show (4:3)</PresentationFormat>
  <Paragraphs>524</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Synopsis Second Quarter 2017/18 Results</vt:lpstr>
      <vt:lpstr>Programme One: Conservation &amp; Park Operations Strategic objective: to ensure the world heritage values are conserved</vt:lpstr>
      <vt:lpstr>Slide 5</vt:lpstr>
      <vt:lpstr>Slide 6</vt:lpstr>
      <vt:lpstr>Slide 7</vt:lpstr>
      <vt:lpstr>Programme Two: Transformation Strategic objective: to optimise the empowerment in all activities of the Park in a way that will improve the livelihoods of previously-disadvantaged</vt:lpstr>
      <vt:lpstr>Slide 9</vt:lpstr>
      <vt:lpstr>Slide 10</vt:lpstr>
      <vt:lpstr>Programme Three: Tourism/Commercial Strategic objective: to optimise the Park’s revenue generation in a commercially- and environmentally-sustainable manner, that fosters job creation and empowerment of historically-disadvantaged communities</vt:lpstr>
      <vt:lpstr>Slide 12</vt:lpstr>
      <vt:lpstr>Slide 13</vt:lpstr>
      <vt:lpstr>Programme Four: Corporate Governance Strategic objective: to ensure that iSimangaliso’s operations are properly funded and cost-effectively managed while maintaining an appropriate system of internal control and reporting of accounting, management, and statutory information </vt:lpstr>
      <vt:lpstr>Slide 15</vt:lpstr>
      <vt:lpstr>Slide 16</vt:lpstr>
      <vt:lpstr>Slide 17</vt:lpstr>
      <vt:lpstr>Slide 18</vt:lpstr>
      <vt:lpstr>2017/18 Quarter 2 Financial Performance cont.</vt:lpstr>
      <vt:lpstr>2017/18 Quarter 2 Financial Performance cont.</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iSimangaliso Wetland Park Authority</dc:title>
  <dc:creator>Terri</dc:creator>
  <cp:lastModifiedBy>PUMZA</cp:lastModifiedBy>
  <cp:revision>204</cp:revision>
  <cp:lastPrinted>2016-10-24T15:08:19Z</cp:lastPrinted>
  <dcterms:created xsi:type="dcterms:W3CDTF">2014-06-03T10:23:54Z</dcterms:created>
  <dcterms:modified xsi:type="dcterms:W3CDTF">2017-11-22T08:47:53Z</dcterms:modified>
</cp:coreProperties>
</file>