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33"/>
  </p:notesMasterIdLst>
  <p:handoutMasterIdLst>
    <p:handoutMasterId r:id="rId34"/>
  </p:handoutMasterIdLst>
  <p:sldIdLst>
    <p:sldId id="256" r:id="rId3"/>
    <p:sldId id="257" r:id="rId4"/>
    <p:sldId id="263" r:id="rId5"/>
    <p:sldId id="270" r:id="rId6"/>
    <p:sldId id="265" r:id="rId7"/>
    <p:sldId id="266" r:id="rId8"/>
    <p:sldId id="264" r:id="rId9"/>
    <p:sldId id="272" r:id="rId10"/>
    <p:sldId id="269" r:id="rId11"/>
    <p:sldId id="268" r:id="rId12"/>
    <p:sldId id="273" r:id="rId13"/>
    <p:sldId id="288" r:id="rId14"/>
    <p:sldId id="267" r:id="rId15"/>
    <p:sldId id="274" r:id="rId16"/>
    <p:sldId id="275" r:id="rId17"/>
    <p:sldId id="276" r:id="rId18"/>
    <p:sldId id="284" r:id="rId19"/>
    <p:sldId id="278" r:id="rId20"/>
    <p:sldId id="285" r:id="rId21"/>
    <p:sldId id="286" r:id="rId22"/>
    <p:sldId id="289" r:id="rId23"/>
    <p:sldId id="277" r:id="rId24"/>
    <p:sldId id="279" r:id="rId25"/>
    <p:sldId id="280" r:id="rId26"/>
    <p:sldId id="281" r:id="rId27"/>
    <p:sldId id="282" r:id="rId28"/>
    <p:sldId id="283" r:id="rId29"/>
    <p:sldId id="287" r:id="rId30"/>
    <p:sldId id="290" r:id="rId31"/>
    <p:sldId id="260" r:id="rId3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A17"/>
    <a:srgbClr val="D56306"/>
    <a:srgbClr val="436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12" autoAdjust="0"/>
  </p:normalViewPr>
  <p:slideViewPr>
    <p:cSldViewPr snapToGrid="0">
      <p:cViewPr varScale="1">
        <p:scale>
          <a:sx n="64" d="100"/>
          <a:sy n="64" d="100"/>
        </p:scale>
        <p:origin x="942"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294" tIns="45647" rIns="91294" bIns="45647" rtlCol="0"/>
          <a:lstStyle>
            <a:lvl1pPr algn="l">
              <a:defRPr sz="1200"/>
            </a:lvl1pPr>
          </a:lstStyle>
          <a:p>
            <a:endParaRPr lang="en-ZA"/>
          </a:p>
        </p:txBody>
      </p:sp>
      <p:sp>
        <p:nvSpPr>
          <p:cNvPr id="3" name="Date Placeholder 2"/>
          <p:cNvSpPr>
            <a:spLocks noGrp="1"/>
          </p:cNvSpPr>
          <p:nvPr>
            <p:ph type="dt" sz="quarter" idx="1"/>
          </p:nvPr>
        </p:nvSpPr>
        <p:spPr>
          <a:xfrm>
            <a:off x="3850443" y="1"/>
            <a:ext cx="2945659" cy="498056"/>
          </a:xfrm>
          <a:prstGeom prst="rect">
            <a:avLst/>
          </a:prstGeom>
        </p:spPr>
        <p:txBody>
          <a:bodyPr vert="horz" lIns="91294" tIns="45647" rIns="91294" bIns="45647" rtlCol="0"/>
          <a:lstStyle>
            <a:lvl1pPr algn="r">
              <a:defRPr sz="1200"/>
            </a:lvl1pPr>
          </a:lstStyle>
          <a:p>
            <a:fld id="{5F8FEF8F-EFB4-40C6-980D-5A2AAB741508}" type="datetimeFigureOut">
              <a:rPr lang="en-ZA" smtClean="0"/>
              <a:t>2017/11/14</a:t>
            </a:fld>
            <a:endParaRPr lang="en-ZA"/>
          </a:p>
        </p:txBody>
      </p:sp>
      <p:sp>
        <p:nvSpPr>
          <p:cNvPr id="4" name="Footer Placeholder 3"/>
          <p:cNvSpPr>
            <a:spLocks noGrp="1"/>
          </p:cNvSpPr>
          <p:nvPr>
            <p:ph type="ftr" sz="quarter" idx="2"/>
          </p:nvPr>
        </p:nvSpPr>
        <p:spPr>
          <a:xfrm>
            <a:off x="1" y="9428584"/>
            <a:ext cx="2945659" cy="498055"/>
          </a:xfrm>
          <a:prstGeom prst="rect">
            <a:avLst/>
          </a:prstGeom>
        </p:spPr>
        <p:txBody>
          <a:bodyPr vert="horz" lIns="91294" tIns="45647" rIns="91294" bIns="45647"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294" tIns="45647" rIns="91294" bIns="45647" rtlCol="0" anchor="b"/>
          <a:lstStyle>
            <a:lvl1pPr algn="r">
              <a:defRPr sz="1200"/>
            </a:lvl1pPr>
          </a:lstStyle>
          <a:p>
            <a:fld id="{D17CE784-2562-4C28-951E-461AC862DDE3}" type="slidenum">
              <a:rPr lang="en-ZA" smtClean="0"/>
              <a:t>‹#›</a:t>
            </a:fld>
            <a:endParaRPr lang="en-ZA"/>
          </a:p>
        </p:txBody>
      </p:sp>
    </p:spTree>
    <p:extLst>
      <p:ext uri="{BB962C8B-B14F-4D97-AF65-F5344CB8AC3E}">
        <p14:creationId xmlns:p14="http://schemas.microsoft.com/office/powerpoint/2010/main" val="3117871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294" tIns="45647" rIns="91294" bIns="45647" rtlCol="0"/>
          <a:lstStyle>
            <a:lvl1pPr algn="l">
              <a:defRPr sz="1200"/>
            </a:lvl1pPr>
          </a:lstStyle>
          <a:p>
            <a:endParaRPr lang="en-ZA"/>
          </a:p>
        </p:txBody>
      </p:sp>
      <p:sp>
        <p:nvSpPr>
          <p:cNvPr id="3" name="Date Placeholder 2"/>
          <p:cNvSpPr>
            <a:spLocks noGrp="1"/>
          </p:cNvSpPr>
          <p:nvPr>
            <p:ph type="dt" idx="1"/>
          </p:nvPr>
        </p:nvSpPr>
        <p:spPr>
          <a:xfrm>
            <a:off x="3850443" y="1"/>
            <a:ext cx="2945659" cy="498056"/>
          </a:xfrm>
          <a:prstGeom prst="rect">
            <a:avLst/>
          </a:prstGeom>
        </p:spPr>
        <p:txBody>
          <a:bodyPr vert="horz" lIns="91294" tIns="45647" rIns="91294" bIns="45647" rtlCol="0"/>
          <a:lstStyle>
            <a:lvl1pPr algn="r">
              <a:defRPr sz="1200"/>
            </a:lvl1pPr>
          </a:lstStyle>
          <a:p>
            <a:fld id="{271A2ECD-1087-4D39-B39E-A0A68A31D23E}" type="datetimeFigureOut">
              <a:rPr lang="en-ZA" smtClean="0"/>
              <a:t>2017/11/14</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294" tIns="45647" rIns="91294" bIns="45647" rtlCol="0" anchor="ctr"/>
          <a:lstStyle/>
          <a:p>
            <a:endParaRPr lang="en-ZA"/>
          </a:p>
        </p:txBody>
      </p:sp>
      <p:sp>
        <p:nvSpPr>
          <p:cNvPr id="5" name="Notes Placeholder 4"/>
          <p:cNvSpPr>
            <a:spLocks noGrp="1"/>
          </p:cNvSpPr>
          <p:nvPr>
            <p:ph type="body" sz="quarter" idx="3"/>
          </p:nvPr>
        </p:nvSpPr>
        <p:spPr>
          <a:xfrm>
            <a:off x="679768" y="4777195"/>
            <a:ext cx="5438140" cy="3908613"/>
          </a:xfrm>
          <a:prstGeom prst="rect">
            <a:avLst/>
          </a:prstGeom>
        </p:spPr>
        <p:txBody>
          <a:bodyPr vert="horz" lIns="91294" tIns="45647" rIns="91294" bIns="456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4"/>
            <a:ext cx="2945659" cy="498055"/>
          </a:xfrm>
          <a:prstGeom prst="rect">
            <a:avLst/>
          </a:prstGeom>
        </p:spPr>
        <p:txBody>
          <a:bodyPr vert="horz" lIns="91294" tIns="45647" rIns="91294" bIns="45647"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294" tIns="45647" rIns="91294" bIns="45647" rtlCol="0" anchor="b"/>
          <a:lstStyle>
            <a:lvl1pPr algn="r">
              <a:defRPr sz="1200"/>
            </a:lvl1pPr>
          </a:lstStyle>
          <a:p>
            <a:fld id="{69A5A6A7-CE50-40F4-923B-4462BCF8675B}" type="slidenum">
              <a:rPr lang="en-ZA" smtClean="0"/>
              <a:t>‹#›</a:t>
            </a:fld>
            <a:endParaRPr lang="en-ZA"/>
          </a:p>
        </p:txBody>
      </p:sp>
    </p:spTree>
    <p:extLst>
      <p:ext uri="{BB962C8B-B14F-4D97-AF65-F5344CB8AC3E}">
        <p14:creationId xmlns:p14="http://schemas.microsoft.com/office/powerpoint/2010/main"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9A5A6A7-CE50-40F4-923B-4462BCF8675B}" type="slidenum">
              <a:rPr lang="en-ZA" smtClean="0"/>
              <a:t>1</a:t>
            </a:fld>
            <a:endParaRPr lang="en-ZA"/>
          </a:p>
        </p:txBody>
      </p:sp>
    </p:spTree>
    <p:extLst>
      <p:ext uri="{BB962C8B-B14F-4D97-AF65-F5344CB8AC3E}">
        <p14:creationId xmlns:p14="http://schemas.microsoft.com/office/powerpoint/2010/main" val="3980943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18</a:t>
            </a:fld>
            <a:endParaRPr lang="en-ZA"/>
          </a:p>
        </p:txBody>
      </p:sp>
    </p:spTree>
    <p:extLst>
      <p:ext uri="{BB962C8B-B14F-4D97-AF65-F5344CB8AC3E}">
        <p14:creationId xmlns:p14="http://schemas.microsoft.com/office/powerpoint/2010/main" val="3149254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19</a:t>
            </a:fld>
            <a:endParaRPr lang="en-ZA"/>
          </a:p>
        </p:txBody>
      </p:sp>
    </p:spTree>
    <p:extLst>
      <p:ext uri="{BB962C8B-B14F-4D97-AF65-F5344CB8AC3E}">
        <p14:creationId xmlns:p14="http://schemas.microsoft.com/office/powerpoint/2010/main" val="191146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20</a:t>
            </a:fld>
            <a:endParaRPr lang="en-ZA"/>
          </a:p>
        </p:txBody>
      </p:sp>
    </p:spTree>
    <p:extLst>
      <p:ext uri="{BB962C8B-B14F-4D97-AF65-F5344CB8AC3E}">
        <p14:creationId xmlns:p14="http://schemas.microsoft.com/office/powerpoint/2010/main" val="4099793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66474"/>
            <a:ext cx="9497961" cy="1373070"/>
          </a:xfrm>
        </p:spPr>
        <p:txBody>
          <a:bodyPr/>
          <a:lstStyle/>
          <a:p>
            <a:pPr algn="l"/>
            <a:r>
              <a:rPr lang="en-ZA" sz="3200" b="1" dirty="0" err="1" smtClean="0"/>
              <a:t>Progress:Implementing</a:t>
            </a:r>
            <a:r>
              <a:rPr lang="en-ZA" sz="3200" b="1" dirty="0" smtClean="0"/>
              <a:t> Recommendations from </a:t>
            </a:r>
            <a:r>
              <a:rPr lang="en-ZA" sz="3200" b="1" dirty="0"/>
              <a:t>t</a:t>
            </a:r>
            <a:r>
              <a:rPr lang="en-ZA" sz="3200" b="1" dirty="0" smtClean="0"/>
              <a:t>he PC’s visits to Limpopo and Mpumalanga Provinces</a:t>
            </a:r>
            <a:endParaRPr lang="en-ZA" sz="3200" b="1" dirty="0"/>
          </a:p>
        </p:txBody>
      </p:sp>
      <p:sp>
        <p:nvSpPr>
          <p:cNvPr id="3" name="Subtitle 2"/>
          <p:cNvSpPr>
            <a:spLocks noGrp="1"/>
          </p:cNvSpPr>
          <p:nvPr>
            <p:ph type="subTitle" idx="1"/>
          </p:nvPr>
        </p:nvSpPr>
        <p:spPr/>
        <p:txBody>
          <a:bodyPr>
            <a:normAutofit fontScale="85000" lnSpcReduction="10000"/>
          </a:bodyPr>
          <a:lstStyle/>
          <a:p>
            <a:r>
              <a:rPr lang="en-ZA" sz="2800" b="1" dirty="0" smtClean="0"/>
              <a:t>Presentation by the DPSA to the Portfolio Committee on Public Service and Administration, Planning Monitoring and Evaluation</a:t>
            </a:r>
            <a:endParaRPr lang="en-ZA" sz="2800" b="1" dirty="0"/>
          </a:p>
          <a:p>
            <a:r>
              <a:rPr lang="en-ZA" sz="2800" b="1" dirty="0" smtClean="0"/>
              <a:t>15 November 2017</a:t>
            </a:r>
          </a:p>
        </p:txBody>
      </p:sp>
    </p:spTree>
    <p:extLst>
      <p:ext uri="{BB962C8B-B14F-4D97-AF65-F5344CB8AC3E}">
        <p14:creationId xmlns:p14="http://schemas.microsoft.com/office/powerpoint/2010/main" val="62893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3504808"/>
              </p:ext>
            </p:extLst>
          </p:nvPr>
        </p:nvGraphicFramePr>
        <p:xfrm>
          <a:off x="-1" y="838582"/>
          <a:ext cx="12037803" cy="5547360"/>
        </p:xfrm>
        <a:graphic>
          <a:graphicData uri="http://schemas.openxmlformats.org/drawingml/2006/table">
            <a:tbl>
              <a:tblPr firstRow="1" bandRow="1">
                <a:tableStyleId>{5C22544A-7EE6-4342-B048-85BDC9FD1C3A}</a:tableStyleId>
              </a:tblPr>
              <a:tblGrid>
                <a:gridCol w="3243826">
                  <a:extLst>
                    <a:ext uri="{9D8B030D-6E8A-4147-A177-3AD203B41FA5}">
                      <a16:colId xmlns:a16="http://schemas.microsoft.com/office/drawing/2014/main" val="20000"/>
                    </a:ext>
                  </a:extLst>
                </a:gridCol>
                <a:gridCol w="2019116">
                  <a:extLst>
                    <a:ext uri="{9D8B030D-6E8A-4147-A177-3AD203B41FA5}">
                      <a16:colId xmlns:a16="http://schemas.microsoft.com/office/drawing/2014/main" val="20001"/>
                    </a:ext>
                  </a:extLst>
                </a:gridCol>
                <a:gridCol w="6774861">
                  <a:extLst>
                    <a:ext uri="{9D8B030D-6E8A-4147-A177-3AD203B41FA5}">
                      <a16:colId xmlns:a16="http://schemas.microsoft.com/office/drawing/2014/main" val="20002"/>
                    </a:ext>
                  </a:extLst>
                </a:gridCol>
              </a:tblGrid>
              <a:tr h="437040">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made thus far</a:t>
                      </a:r>
                      <a:endParaRPr lang="en-ZA" sz="2000" dirty="0"/>
                    </a:p>
                  </a:txBody>
                  <a:tcPr/>
                </a:tc>
                <a:extLst>
                  <a:ext uri="{0D108BD9-81ED-4DB2-BD59-A6C34878D82A}">
                    <a16:rowId xmlns:a16="http://schemas.microsoft.com/office/drawing/2014/main" val="10000"/>
                  </a:ext>
                </a:extLst>
              </a:tr>
              <a:tr h="0">
                <a:tc>
                  <a:txBody>
                    <a:bodyPr/>
                    <a:lstStyle/>
                    <a:p>
                      <a:pPr marL="268288" indent="-268288" algn="just"/>
                      <a:r>
                        <a:rPr lang="en-ZA" sz="1800" dirty="0" smtClean="0"/>
                        <a:t>1. Executive Authority</a:t>
                      </a:r>
                      <a:r>
                        <a:rPr lang="en-ZA" sz="1800" baseline="0" dirty="0" smtClean="0"/>
                        <a:t> should ensure payment of suppliers within 30 days. This must be part of the performance contracts of HoDs</a:t>
                      </a:r>
                      <a:endParaRPr lang="en-ZA" sz="1800" dirty="0"/>
                    </a:p>
                  </a:txBody>
                  <a:tcPr>
                    <a:solidFill>
                      <a:srgbClr val="FAAA17"/>
                    </a:solidFill>
                  </a:tcPr>
                </a:tc>
                <a:tc>
                  <a:txBody>
                    <a:bodyPr/>
                    <a:lstStyle/>
                    <a:p>
                      <a:pPr algn="just"/>
                      <a:r>
                        <a:rPr lang="en-ZA" sz="1800" dirty="0" smtClean="0"/>
                        <a:t>Departments</a:t>
                      </a:r>
                      <a:endParaRPr lang="en-ZA" sz="1800" dirty="0"/>
                    </a:p>
                  </a:txBody>
                  <a:tcPr>
                    <a:solidFill>
                      <a:srgbClr val="FAAA17"/>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mn-ea"/>
                          <a:cs typeface="+mn-cs"/>
                        </a:rPr>
                        <a:t>Payment of suppliers within 30 days is one of the Outcome 12 indicator. It also forms part of the Performance Agreements of the Heads of Departments.</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mn-ea"/>
                          <a:cs typeface="+mn-cs"/>
                        </a:rPr>
                        <a:t>The DoH has an electronic system to enhance the management of the 30 day payment requirement. The</a:t>
                      </a:r>
                      <a:r>
                        <a:rPr lang="en-ZA" sz="1800" kern="1200" baseline="0" dirty="0" smtClean="0">
                          <a:solidFill>
                            <a:schemeClr val="dk1"/>
                          </a:solidFill>
                          <a:effectLst/>
                          <a:latin typeface="+mn-lt"/>
                          <a:ea typeface="+mn-ea"/>
                          <a:cs typeface="+mn-cs"/>
                        </a:rPr>
                        <a:t> 30 day payment is a standing item at senior and executive management meetings, CEOs included.</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mn-ea"/>
                          <a:cs typeface="+mn-cs"/>
                        </a:rPr>
                        <a:t>Mpumalanga </a:t>
                      </a:r>
                      <a:r>
                        <a:rPr lang="en-ZA" sz="1800" kern="1200" dirty="0" err="1" smtClean="0">
                          <a:solidFill>
                            <a:schemeClr val="dk1"/>
                          </a:solidFill>
                          <a:effectLst/>
                          <a:latin typeface="+mn-lt"/>
                          <a:ea typeface="+mn-ea"/>
                          <a:cs typeface="+mn-cs"/>
                        </a:rPr>
                        <a:t>DoH</a:t>
                      </a:r>
                      <a:r>
                        <a:rPr lang="en-ZA" sz="1800" kern="1200" dirty="0" smtClean="0">
                          <a:solidFill>
                            <a:schemeClr val="dk1"/>
                          </a:solidFill>
                          <a:effectLst/>
                          <a:latin typeface="+mn-lt"/>
                          <a:ea typeface="+mn-ea"/>
                          <a:cs typeface="+mn-cs"/>
                        </a:rPr>
                        <a:t> has another system called the </a:t>
                      </a:r>
                      <a:r>
                        <a:rPr lang="en-ZA" sz="1800" kern="1200" dirty="0" err="1" smtClean="0">
                          <a:solidFill>
                            <a:schemeClr val="dk1"/>
                          </a:solidFill>
                          <a:effectLst/>
                          <a:latin typeface="+mn-lt"/>
                          <a:ea typeface="+mn-ea"/>
                          <a:cs typeface="+mn-cs"/>
                        </a:rPr>
                        <a:t>Siyabhadala</a:t>
                      </a:r>
                      <a:r>
                        <a:rPr lang="en-ZA" sz="1800" kern="1200" dirty="0" smtClean="0">
                          <a:solidFill>
                            <a:schemeClr val="dk1"/>
                          </a:solidFill>
                          <a:effectLst/>
                          <a:latin typeface="+mn-lt"/>
                          <a:ea typeface="+mn-ea"/>
                          <a:cs typeface="+mn-cs"/>
                        </a:rPr>
                        <a:t> system, which monitors overdue account</a:t>
                      </a:r>
                      <a:r>
                        <a:rPr lang="en-ZA" sz="1800" kern="1200" baseline="0" dirty="0" smtClean="0">
                          <a:solidFill>
                            <a:schemeClr val="dk1"/>
                          </a:solidFill>
                          <a:effectLst/>
                          <a:latin typeface="+mn-lt"/>
                          <a:ea typeface="+mn-ea"/>
                          <a:cs typeface="+mn-cs"/>
                        </a:rPr>
                        <a:t> payments.</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baseline="0" dirty="0" smtClean="0">
                          <a:solidFill>
                            <a:schemeClr val="dk1"/>
                          </a:solidFill>
                          <a:effectLst/>
                          <a:latin typeface="+mn-lt"/>
                          <a:ea typeface="+mn-ea"/>
                          <a:cs typeface="+mn-cs"/>
                        </a:rPr>
                        <a:t>Provincial and District Health offices have Financial Management Committees who monitor and enforce  adherence to the 30 day payment requirement.</a:t>
                      </a:r>
                      <a:endParaRPr lang="en-ZA" sz="1800" kern="1200" dirty="0" smtClean="0">
                        <a:solidFill>
                          <a:schemeClr val="dk1"/>
                        </a:solidFill>
                        <a:effectLst/>
                        <a:latin typeface="+mn-lt"/>
                        <a:ea typeface="+mn-ea"/>
                        <a:cs typeface="+mn-cs"/>
                      </a:endParaRPr>
                    </a:p>
                  </a:txBody>
                  <a:tcPr>
                    <a:solidFill>
                      <a:srgbClr val="FAAA17"/>
                    </a:solidFill>
                  </a:tcPr>
                </a:tc>
                <a:extLst>
                  <a:ext uri="{0D108BD9-81ED-4DB2-BD59-A6C34878D82A}">
                    <a16:rowId xmlns:a16="http://schemas.microsoft.com/office/drawing/2014/main" val="10001"/>
                  </a:ext>
                </a:extLst>
              </a:tr>
              <a:tr h="958644">
                <a:tc>
                  <a:txBody>
                    <a:bodyPr/>
                    <a:lstStyle/>
                    <a:p>
                      <a:pPr marL="268288" indent="-268288" algn="just"/>
                      <a:r>
                        <a:rPr lang="en-ZA" sz="1800" kern="1200" dirty="0" smtClean="0">
                          <a:solidFill>
                            <a:schemeClr val="dk1"/>
                          </a:solidFill>
                          <a:effectLst/>
                          <a:latin typeface="+mn-lt"/>
                          <a:ea typeface="+mn-ea"/>
                          <a:cs typeface="+mn-cs"/>
                        </a:rPr>
                        <a:t>2. Incongruence between budgets and performance targets</a:t>
                      </a:r>
                      <a:endParaRPr lang="en-ZA" sz="1800" dirty="0"/>
                    </a:p>
                  </a:txBody>
                  <a:tcPr>
                    <a:solidFill>
                      <a:srgbClr val="FAAA17"/>
                    </a:solidFill>
                  </a:tcPr>
                </a:tc>
                <a:tc>
                  <a:txBody>
                    <a:bodyPr/>
                    <a:lstStyle/>
                    <a:p>
                      <a:pPr algn="just"/>
                      <a:r>
                        <a:rPr lang="en-ZA" sz="1800" dirty="0" smtClean="0"/>
                        <a:t>DoH</a:t>
                      </a:r>
                      <a:endParaRPr lang="en-ZA" sz="1800" dirty="0"/>
                    </a:p>
                  </a:txBody>
                  <a:tcPr>
                    <a:solidFill>
                      <a:srgbClr val="FAAA17"/>
                    </a:solidFill>
                  </a:tcPr>
                </a:tc>
                <a:tc>
                  <a:txBody>
                    <a:bodyPr/>
                    <a:lstStyle/>
                    <a:p>
                      <a:pPr algn="just"/>
                      <a:r>
                        <a:rPr lang="en-ZA" sz="1800" baseline="0" dirty="0" smtClean="0"/>
                        <a:t>Both provinces noted the discrepancies between financial performance and non financial targets which do not always correlates, e.g. Mpumalanga cited the provincial f</a:t>
                      </a:r>
                      <a:r>
                        <a:rPr lang="en-ZA" sz="1800" dirty="0" smtClean="0"/>
                        <a:t>inancial constraints and</a:t>
                      </a:r>
                      <a:r>
                        <a:rPr lang="en-ZA" sz="1800" baseline="0" dirty="0" smtClean="0"/>
                        <a:t> influx of foreigners put pressure to the system. Both the </a:t>
                      </a:r>
                      <a:r>
                        <a:rPr lang="en-ZA" sz="1800" baseline="0" dirty="0" err="1" smtClean="0"/>
                        <a:t>DoH</a:t>
                      </a:r>
                      <a:r>
                        <a:rPr lang="en-ZA" sz="1800" baseline="0" dirty="0" smtClean="0"/>
                        <a:t> and Provincial Treasury are looking at the issue.</a:t>
                      </a:r>
                      <a:endParaRPr lang="en-ZA" sz="1800" dirty="0"/>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10</a:t>
            </a:fld>
            <a:endParaRPr lang="en-ZA"/>
          </a:p>
        </p:txBody>
      </p:sp>
    </p:spTree>
    <p:extLst>
      <p:ext uri="{BB962C8B-B14F-4D97-AF65-F5344CB8AC3E}">
        <p14:creationId xmlns:p14="http://schemas.microsoft.com/office/powerpoint/2010/main" val="2380217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9974355"/>
              </p:ext>
            </p:extLst>
          </p:nvPr>
        </p:nvGraphicFramePr>
        <p:xfrm>
          <a:off x="-1" y="944880"/>
          <a:ext cx="12037804" cy="6857672"/>
        </p:xfrm>
        <a:graphic>
          <a:graphicData uri="http://schemas.openxmlformats.org/drawingml/2006/table">
            <a:tbl>
              <a:tblPr firstRow="1" bandRow="1">
                <a:tableStyleId>{5C22544A-7EE6-4342-B048-85BDC9FD1C3A}</a:tableStyleId>
              </a:tblPr>
              <a:tblGrid>
                <a:gridCol w="2822029">
                  <a:extLst>
                    <a:ext uri="{9D8B030D-6E8A-4147-A177-3AD203B41FA5}">
                      <a16:colId xmlns:a16="http://schemas.microsoft.com/office/drawing/2014/main" val="20000"/>
                    </a:ext>
                  </a:extLst>
                </a:gridCol>
                <a:gridCol w="2049517">
                  <a:extLst>
                    <a:ext uri="{9D8B030D-6E8A-4147-A177-3AD203B41FA5}">
                      <a16:colId xmlns:a16="http://schemas.microsoft.com/office/drawing/2014/main" val="20001"/>
                    </a:ext>
                  </a:extLst>
                </a:gridCol>
                <a:gridCol w="6957978">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tblGrid>
              <a:tr h="731192">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tc rowSpan="2">
                  <a:txBody>
                    <a:bodyPr/>
                    <a:lstStyle/>
                    <a:p>
                      <a:r>
                        <a:rPr lang="en-ZA" sz="2000" dirty="0" smtClean="0"/>
                        <a:t>Code </a:t>
                      </a:r>
                      <a:endParaRPr lang="en-ZA" sz="2000" dirty="0"/>
                    </a:p>
                  </a:txBody>
                  <a:tcPr vert="vert270"/>
                </a:tc>
                <a:extLst>
                  <a:ext uri="{0D108BD9-81ED-4DB2-BD59-A6C34878D82A}">
                    <a16:rowId xmlns:a16="http://schemas.microsoft.com/office/drawing/2014/main" val="10000"/>
                  </a:ext>
                </a:extLst>
              </a:tr>
              <a:tr h="5181928">
                <a:tc>
                  <a:txBody>
                    <a:bodyPr/>
                    <a:lstStyle/>
                    <a:p>
                      <a:pPr marL="268288" indent="-268288" algn="just"/>
                      <a:r>
                        <a:rPr lang="en-ZA" sz="1800" dirty="0" smtClean="0"/>
                        <a:t>3. </a:t>
                      </a:r>
                      <a:r>
                        <a:rPr lang="en-ZA" sz="1800" kern="1200" dirty="0" smtClean="0">
                          <a:solidFill>
                            <a:schemeClr val="dk1"/>
                          </a:solidFill>
                          <a:effectLst/>
                          <a:latin typeface="+mn-lt"/>
                          <a:ea typeface="+mn-ea"/>
                          <a:cs typeface="+mn-cs"/>
                        </a:rPr>
                        <a:t>Sustainable and consistent implementation and monitoring of approved SDIPs in line with annual performance plans, resource allocations and displaying of the service charter.</a:t>
                      </a:r>
                    </a:p>
                    <a:p>
                      <a:pPr marL="268288" indent="-268288" algn="just"/>
                      <a:endParaRPr lang="en-ZA" sz="1800" kern="1200" dirty="0" smtClean="0">
                        <a:solidFill>
                          <a:schemeClr val="dk1"/>
                        </a:solidFill>
                        <a:effectLst/>
                        <a:latin typeface="+mn-lt"/>
                        <a:ea typeface="+mn-ea"/>
                        <a:cs typeface="+mn-cs"/>
                      </a:endParaRPr>
                    </a:p>
                    <a:p>
                      <a:pPr marL="611188" indent="-342900" algn="just">
                        <a:buAutoNum type="alphaLcPeriod"/>
                      </a:pPr>
                      <a:r>
                        <a:rPr lang="en-ZA" sz="1800" b="1" u="sng" kern="1200" dirty="0" smtClean="0">
                          <a:solidFill>
                            <a:schemeClr val="dk1"/>
                          </a:solidFill>
                          <a:effectLst/>
                          <a:latin typeface="+mn-lt"/>
                          <a:ea typeface="+mn-ea"/>
                          <a:cs typeface="+mn-cs"/>
                        </a:rPr>
                        <a:t>MTSF Target</a:t>
                      </a:r>
                      <a:r>
                        <a:rPr lang="en-ZA" sz="1800" b="1" u="sng" kern="1200" baseline="0" dirty="0" smtClean="0">
                          <a:solidFill>
                            <a:schemeClr val="dk1"/>
                          </a:solidFill>
                          <a:effectLst/>
                          <a:latin typeface="+mn-lt"/>
                          <a:ea typeface="+mn-ea"/>
                          <a:cs typeface="+mn-cs"/>
                        </a:rPr>
                        <a:t> on SDIPs</a:t>
                      </a:r>
                      <a:r>
                        <a:rPr lang="en-ZA" sz="1800" kern="1200" baseline="0" dirty="0" smtClean="0">
                          <a:solidFill>
                            <a:schemeClr val="dk1"/>
                          </a:solidFill>
                          <a:effectLst/>
                          <a:latin typeface="+mn-lt"/>
                          <a:ea typeface="+mn-ea"/>
                          <a:cs typeface="+mn-cs"/>
                        </a:rPr>
                        <a:t>: 90% of Departments meet the quality minimum standards by 2019 (in line with APPs and resource allocations)</a:t>
                      </a:r>
                    </a:p>
                    <a:p>
                      <a:pPr marL="611188" indent="-342900" algn="just">
                        <a:buAutoNum type="alphaLcPeriod"/>
                      </a:pPr>
                      <a:r>
                        <a:rPr lang="en-ZA" sz="1800" kern="1200" baseline="0" dirty="0" smtClean="0">
                          <a:solidFill>
                            <a:schemeClr val="dk1"/>
                          </a:solidFill>
                          <a:effectLst/>
                          <a:latin typeface="+mn-lt"/>
                          <a:ea typeface="+mn-ea"/>
                          <a:cs typeface="+mn-cs"/>
                        </a:rPr>
                        <a:t>Displaying of Service Charters</a:t>
                      </a:r>
                      <a:endParaRPr lang="en-ZA" sz="1800" dirty="0"/>
                    </a:p>
                  </a:txBody>
                  <a:tcPr>
                    <a:solidFill>
                      <a:srgbClr val="FAAA17"/>
                    </a:solidFill>
                  </a:tcPr>
                </a:tc>
                <a:tc>
                  <a:txBody>
                    <a:bodyPr/>
                    <a:lstStyle/>
                    <a:p>
                      <a:pPr algn="just"/>
                      <a:r>
                        <a:rPr lang="en-ZA" sz="1800" dirty="0" smtClean="0"/>
                        <a:t>DPSA, National and Provincial Departments</a:t>
                      </a:r>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b="0" dirty="0" smtClean="0"/>
                        <a:t>86% SDIPs submissions realised (and quality assured) by 31 March 2017.</a:t>
                      </a:r>
                    </a:p>
                    <a:p>
                      <a:pPr marL="285750" indent="-285750" algn="just">
                        <a:buFont typeface="Arial" panose="020B0604020202020204" pitchFamily="34" charset="0"/>
                        <a:buChar char="•"/>
                      </a:pPr>
                      <a:r>
                        <a:rPr lang="en-ZA" sz="1800" b="0" dirty="0" smtClean="0"/>
                        <a:t>Support provided</a:t>
                      </a:r>
                      <a:r>
                        <a:rPr lang="en-ZA" sz="1800" b="0" baseline="0" dirty="0" smtClean="0"/>
                        <a:t> on a request basis (Provinces; Departments)</a:t>
                      </a:r>
                    </a:p>
                    <a:p>
                      <a:pPr marL="285750" indent="-285750" algn="just">
                        <a:buFont typeface="Arial" panose="020B0604020202020204" pitchFamily="34" charset="0"/>
                        <a:buChar char="•"/>
                      </a:pPr>
                      <a:r>
                        <a:rPr lang="en-ZA" sz="1800" b="0" baseline="0" dirty="0" smtClean="0"/>
                        <a:t>DPSA hosted two national workshops in August 2017 (PE and Gauteng: national and provincial departments in attendance)</a:t>
                      </a:r>
                    </a:p>
                    <a:p>
                      <a:pPr marL="285750" indent="-285750" algn="just">
                        <a:buFont typeface="Arial" panose="020B0604020202020204" pitchFamily="34" charset="0"/>
                        <a:buChar char="•"/>
                      </a:pPr>
                      <a:r>
                        <a:rPr lang="en-ZA" sz="1800" b="0" baseline="0" dirty="0" smtClean="0"/>
                        <a:t>Advocacy sessions with top management. Appointment of Accounting Officers undertaken by departments</a:t>
                      </a:r>
                    </a:p>
                    <a:p>
                      <a:pPr marL="285750" indent="-285750" algn="just">
                        <a:buFont typeface="Arial" panose="020B0604020202020204" pitchFamily="34" charset="0"/>
                        <a:buChar char="•"/>
                      </a:pPr>
                      <a:r>
                        <a:rPr lang="en-ZA" sz="1800" b="0" baseline="0" dirty="0" smtClean="0"/>
                        <a:t>Strategy for institutionalising SDIPs (in Strategic Planning units) includes inclusion into tool for analysing departmental plans administered by DPME, DPSA and OTPs.</a:t>
                      </a:r>
                    </a:p>
                    <a:p>
                      <a:pPr marL="285750" indent="-285750" algn="just">
                        <a:buFont typeface="Arial" panose="020B0604020202020204" pitchFamily="34" charset="0"/>
                        <a:buChar char="•"/>
                      </a:pPr>
                      <a:r>
                        <a:rPr lang="en-ZA" sz="1800" b="0" baseline="0" dirty="0" smtClean="0"/>
                        <a:t>Submitted SDIPs indicate existence of Service Charters. The display thereof is differential. </a:t>
                      </a:r>
                    </a:p>
                    <a:p>
                      <a:pPr marL="285750" indent="-285750" algn="just">
                        <a:buFont typeface="Arial" panose="020B0604020202020204" pitchFamily="34" charset="0"/>
                        <a:buChar char="•"/>
                      </a:pPr>
                      <a:r>
                        <a:rPr lang="en-ZA" sz="1800" b="0" baseline="0" dirty="0" smtClean="0"/>
                        <a:t>A comprehensive study is planned with </a:t>
                      </a:r>
                      <a:r>
                        <a:rPr lang="en-ZA" sz="1800" b="0" baseline="0" dirty="0" err="1" smtClean="0"/>
                        <a:t>StatsSA</a:t>
                      </a:r>
                      <a:r>
                        <a:rPr lang="en-ZA" sz="1800" b="0" baseline="0" dirty="0" smtClean="0"/>
                        <a:t> on implementation of BP principles, which will include physical visits to selected population sites.</a:t>
                      </a:r>
                    </a:p>
                    <a:p>
                      <a:pPr marL="285750" indent="-285750" algn="just">
                        <a:buFont typeface="Arial" panose="020B0604020202020204" pitchFamily="34" charset="0"/>
                        <a:buChar char="•"/>
                      </a:pPr>
                      <a:r>
                        <a:rPr lang="en-ZA" sz="1800" b="0" baseline="0" dirty="0" smtClean="0"/>
                        <a:t>DPSA to monitor MPAT performance improvements</a:t>
                      </a:r>
                      <a:endParaRPr lang="en-ZA" sz="1800" b="0" dirty="0"/>
                    </a:p>
                  </a:txBody>
                  <a:tcPr>
                    <a:solidFill>
                      <a:srgbClr val="FAAA17"/>
                    </a:solidFill>
                  </a:tcPr>
                </a:tc>
                <a:tc vMerge="1">
                  <a:txBody>
                    <a:bodyPr/>
                    <a:lstStyle/>
                    <a:p>
                      <a:endParaRPr lang="en-ZA" dirty="0"/>
                    </a:p>
                  </a:txBody>
                  <a:tcPr>
                    <a:solidFill>
                      <a:srgbClr val="00B050"/>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11</a:t>
            </a:fld>
            <a:endParaRPr lang="en-ZA"/>
          </a:p>
        </p:txBody>
      </p:sp>
    </p:spTree>
    <p:extLst>
      <p:ext uri="{BB962C8B-B14F-4D97-AF65-F5344CB8AC3E}">
        <p14:creationId xmlns:p14="http://schemas.microsoft.com/office/powerpoint/2010/main" val="3548071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80962259"/>
              </p:ext>
            </p:extLst>
          </p:nvPr>
        </p:nvGraphicFramePr>
        <p:xfrm>
          <a:off x="-1" y="944880"/>
          <a:ext cx="12037804" cy="5913120"/>
        </p:xfrm>
        <a:graphic>
          <a:graphicData uri="http://schemas.openxmlformats.org/drawingml/2006/table">
            <a:tbl>
              <a:tblPr firstRow="1" bandRow="1">
                <a:tableStyleId>{5C22544A-7EE6-4342-B048-85BDC9FD1C3A}</a:tableStyleId>
              </a:tblPr>
              <a:tblGrid>
                <a:gridCol w="3423436">
                  <a:extLst>
                    <a:ext uri="{9D8B030D-6E8A-4147-A177-3AD203B41FA5}">
                      <a16:colId xmlns:a16="http://schemas.microsoft.com/office/drawing/2014/main" val="20000"/>
                    </a:ext>
                  </a:extLst>
                </a:gridCol>
                <a:gridCol w="2108027">
                  <a:extLst>
                    <a:ext uri="{9D8B030D-6E8A-4147-A177-3AD203B41FA5}">
                      <a16:colId xmlns:a16="http://schemas.microsoft.com/office/drawing/2014/main" val="20001"/>
                    </a:ext>
                  </a:extLst>
                </a:gridCol>
                <a:gridCol w="6506341">
                  <a:extLst>
                    <a:ext uri="{9D8B030D-6E8A-4147-A177-3AD203B41FA5}">
                      <a16:colId xmlns:a16="http://schemas.microsoft.com/office/drawing/2014/main" val="20002"/>
                    </a:ext>
                  </a:extLst>
                </a:gridCol>
              </a:tblGrid>
              <a:tr h="731192">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181928">
                <a:tc>
                  <a:txBody>
                    <a:bodyPr/>
                    <a:lstStyle/>
                    <a:p>
                      <a:pPr marL="268288" indent="-268288" algn="just"/>
                      <a:r>
                        <a:rPr lang="en-ZA" sz="1800" dirty="0" smtClean="0"/>
                        <a:t>3. </a:t>
                      </a:r>
                      <a:r>
                        <a:rPr lang="en-ZA" sz="1800" kern="1200" dirty="0" smtClean="0">
                          <a:solidFill>
                            <a:schemeClr val="dk1"/>
                          </a:solidFill>
                          <a:effectLst/>
                          <a:latin typeface="+mn-lt"/>
                          <a:ea typeface="+mn-ea"/>
                          <a:cs typeface="+mn-cs"/>
                        </a:rPr>
                        <a:t>Sustainable and consistent implementation and monitoring of approved SDIPs in line with annual performance plans, resource allocations and displaying of the service charters</a:t>
                      </a:r>
                    </a:p>
                    <a:p>
                      <a:pPr marL="268288" indent="-268288" algn="just"/>
                      <a:endParaRPr lang="en-ZA" sz="1800" kern="1200" dirty="0" smtClean="0">
                        <a:solidFill>
                          <a:schemeClr val="dk1"/>
                        </a:solidFill>
                        <a:effectLst/>
                        <a:latin typeface="+mn-lt"/>
                        <a:ea typeface="+mn-ea"/>
                        <a:cs typeface="+mn-cs"/>
                      </a:endParaRPr>
                    </a:p>
                    <a:p>
                      <a:pPr marL="268288" indent="-268288" algn="just"/>
                      <a:r>
                        <a:rPr lang="en-ZA" sz="1800" kern="1200" dirty="0" smtClean="0">
                          <a:solidFill>
                            <a:schemeClr val="dk1"/>
                          </a:solidFill>
                          <a:effectLst/>
                          <a:latin typeface="+mn-lt"/>
                          <a:ea typeface="+mn-ea"/>
                          <a:cs typeface="+mn-cs"/>
                        </a:rPr>
                        <a:t>a. Improve the turn-around time for EMS </a:t>
                      </a:r>
                    </a:p>
                  </a:txBody>
                  <a:tcPr>
                    <a:solidFill>
                      <a:srgbClr val="FAAA17"/>
                    </a:solidFill>
                  </a:tcPr>
                </a:tc>
                <a:tc>
                  <a:txBody>
                    <a:bodyPr/>
                    <a:lstStyle/>
                    <a:p>
                      <a:r>
                        <a:rPr lang="en-ZA" sz="1800" dirty="0" smtClean="0"/>
                        <a:t>DPSA, National and Provincial Departments</a:t>
                      </a:r>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 in Mpumalanga, like all other hospitals, implements the National Core Standards. Performance over the past two years improved from 43% (2015) to 70% (2016). Quality improvement plans have been developed for the hospital to reach the compliance status.</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DoH is installing a vehicle management system that will ensure that ambulances are monitored at all times and assist with identifying ambulances that are within close proximity to an incident to reduce turn-around time.</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system will further assist to curb abuse. The Department is in the process of integrating PPTS into EMS that will alleviate the workload from primary ambulance,</a:t>
                      </a:r>
                      <a:r>
                        <a:rPr lang="en-ZA" sz="1800" kern="1200" baseline="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freeing them up for emergency response.</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DoH is commissioning a Computer Aided Dispatch system that will provide management with tools to manage calls and dispatch ambulances quicker to incidents</a:t>
                      </a:r>
                      <a:endParaRPr lang="en-ZA" sz="1800" b="0" dirty="0"/>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12</a:t>
            </a:fld>
            <a:endParaRPr lang="en-ZA"/>
          </a:p>
        </p:txBody>
      </p:sp>
    </p:spTree>
    <p:extLst>
      <p:ext uri="{BB962C8B-B14F-4D97-AF65-F5344CB8AC3E}">
        <p14:creationId xmlns:p14="http://schemas.microsoft.com/office/powerpoint/2010/main" val="1261426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5600890"/>
              </p:ext>
            </p:extLst>
          </p:nvPr>
        </p:nvGraphicFramePr>
        <p:xfrm>
          <a:off x="228391" y="944880"/>
          <a:ext cx="11809413" cy="5913120"/>
        </p:xfrm>
        <a:graphic>
          <a:graphicData uri="http://schemas.openxmlformats.org/drawingml/2006/table">
            <a:tbl>
              <a:tblPr firstRow="1" bandRow="1">
                <a:tableStyleId>{5C22544A-7EE6-4342-B048-85BDC9FD1C3A}</a:tableStyleId>
              </a:tblPr>
              <a:tblGrid>
                <a:gridCol w="3783263">
                  <a:extLst>
                    <a:ext uri="{9D8B030D-6E8A-4147-A177-3AD203B41FA5}">
                      <a16:colId xmlns:a16="http://schemas.microsoft.com/office/drawing/2014/main" val="20000"/>
                    </a:ext>
                  </a:extLst>
                </a:gridCol>
                <a:gridCol w="2100091">
                  <a:extLst>
                    <a:ext uri="{9D8B030D-6E8A-4147-A177-3AD203B41FA5}">
                      <a16:colId xmlns:a16="http://schemas.microsoft.com/office/drawing/2014/main" val="20001"/>
                    </a:ext>
                  </a:extLst>
                </a:gridCol>
                <a:gridCol w="5926059">
                  <a:extLst>
                    <a:ext uri="{9D8B030D-6E8A-4147-A177-3AD203B41FA5}">
                      <a16:colId xmlns:a16="http://schemas.microsoft.com/office/drawing/2014/main" val="20002"/>
                    </a:ext>
                  </a:extLst>
                </a:gridCol>
              </a:tblGrid>
              <a:tr h="756168">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156952">
                <a:tc>
                  <a:txBody>
                    <a:bodyPr/>
                    <a:lstStyle/>
                    <a:p>
                      <a:pPr marL="268288" indent="-268288" algn="just"/>
                      <a:r>
                        <a:rPr lang="en-ZA" sz="1800" dirty="0" smtClean="0"/>
                        <a:t>4. </a:t>
                      </a:r>
                      <a:r>
                        <a:rPr lang="en-ZA" sz="1800" kern="1200" dirty="0" smtClean="0">
                          <a:solidFill>
                            <a:schemeClr val="dk1"/>
                          </a:solidFill>
                          <a:effectLst/>
                          <a:latin typeface="+mn-lt"/>
                          <a:ea typeface="+mn-ea"/>
                          <a:cs typeface="+mn-cs"/>
                        </a:rPr>
                        <a:t>Accounting Officers should ensure signed performance agreements aligned to the delivery outcomes and must be evaluated accordingly. </a:t>
                      </a:r>
                    </a:p>
                    <a:p>
                      <a:pPr marL="268288" indent="-268288" algn="just"/>
                      <a:r>
                        <a:rPr lang="en-ZA" sz="1800" kern="1200" dirty="0" smtClean="0">
                          <a:solidFill>
                            <a:schemeClr val="dk1"/>
                          </a:solidFill>
                          <a:effectLst/>
                          <a:latin typeface="+mn-lt"/>
                          <a:ea typeface="+mn-ea"/>
                          <a:cs typeface="+mn-cs"/>
                        </a:rPr>
                        <a:t> </a:t>
                      </a:r>
                    </a:p>
                    <a:p>
                      <a:pPr marL="268288" indent="-268288" algn="just">
                        <a:tabLst>
                          <a:tab pos="268288" algn="l"/>
                        </a:tabLst>
                      </a:pPr>
                      <a:r>
                        <a:rPr lang="en-ZA" sz="1800" kern="1200" dirty="0" smtClean="0">
                          <a:solidFill>
                            <a:schemeClr val="dk1"/>
                          </a:solidFill>
                          <a:effectLst/>
                          <a:latin typeface="+mn-lt"/>
                          <a:ea typeface="+mn-ea"/>
                          <a:cs typeface="+mn-cs"/>
                        </a:rPr>
                        <a:t>a. The Committee proposed establishment of an independent Committee comprising key stakeholders to assess or evaluate performance of the Accounting Officers.</a:t>
                      </a:r>
                      <a:endParaRPr lang="en-ZA" sz="1800" dirty="0"/>
                    </a:p>
                  </a:txBody>
                  <a:tcPr>
                    <a:solidFill>
                      <a:srgbClr val="FAAA17"/>
                    </a:solidFill>
                  </a:tcPr>
                </a:tc>
                <a:tc>
                  <a:txBody>
                    <a:bodyPr/>
                    <a:lstStyle/>
                    <a:p>
                      <a:pPr algn="just"/>
                      <a:r>
                        <a:rPr lang="en-ZA" sz="1800" dirty="0" smtClean="0"/>
                        <a:t>DPSA and Provincial Departments</a:t>
                      </a:r>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b="0" dirty="0" smtClean="0"/>
                        <a:t>PC recommendation</a:t>
                      </a:r>
                      <a:r>
                        <a:rPr lang="en-ZA" sz="1800" b="0" baseline="0" dirty="0" smtClean="0"/>
                        <a:t> for the establishment of Independent Committees is still being processed.</a:t>
                      </a:r>
                    </a:p>
                    <a:p>
                      <a:pPr marL="285750" indent="-285750" algn="just">
                        <a:buFont typeface="Arial" panose="020B0604020202020204" pitchFamily="34" charset="0"/>
                        <a:buChar char="•"/>
                      </a:pPr>
                      <a:r>
                        <a:rPr lang="en-ZA" sz="1800" b="0" baseline="0" dirty="0" smtClean="0"/>
                        <a:t>MPSA Directives (letters dated 15 June 2015 ad 24 November 2015) were issued to guide implementation and finalization of performance agreements and evaluations, and especially for outstanding evaluations for 2014 and 2015.</a:t>
                      </a:r>
                    </a:p>
                    <a:p>
                      <a:pPr marL="0" indent="0" algn="just">
                        <a:buFont typeface="Arial" panose="020B0604020202020204" pitchFamily="34" charset="0"/>
                        <a:buNone/>
                      </a:pPr>
                      <a:endParaRPr lang="en-ZA" sz="1800" b="0" baseline="0" dirty="0" smtClean="0"/>
                    </a:p>
                    <a:p>
                      <a:pPr marL="285750" indent="-285750" algn="just">
                        <a:buFont typeface="Arial" panose="020B0604020202020204" pitchFamily="34" charset="0"/>
                        <a:buChar char="•"/>
                      </a:pPr>
                      <a:r>
                        <a:rPr lang="en-ZA" sz="1800" b="1" baseline="0" dirty="0" smtClean="0"/>
                        <a:t>Mpumalanga</a:t>
                      </a:r>
                      <a:r>
                        <a:rPr lang="en-ZA" sz="1800" b="0" baseline="0" dirty="0" smtClean="0"/>
                        <a:t>:</a:t>
                      </a:r>
                    </a:p>
                    <a:p>
                      <a:pPr marL="538163" lvl="1" indent="-269875" algn="just">
                        <a:buFont typeface="Arial" panose="020B0604020202020204" pitchFamily="34" charset="0"/>
                        <a:buChar char="•"/>
                      </a:pPr>
                      <a:r>
                        <a:rPr lang="en-ZA" sz="1800" b="0" baseline="0" dirty="0" smtClean="0"/>
                        <a:t>has concluded HoDs’ performance agreements and evaluations (2016/17) in July 2017.</a:t>
                      </a:r>
                    </a:p>
                    <a:p>
                      <a:pPr marL="538163" lvl="1" indent="-269875" algn="just">
                        <a:buFont typeface="Arial" panose="020B0604020202020204" pitchFamily="34" charset="0"/>
                        <a:buChar char="•"/>
                      </a:pPr>
                      <a:r>
                        <a:rPr lang="en-ZA" sz="1800" b="0" baseline="0" dirty="0" smtClean="0"/>
                        <a:t>The PAs for 2017/18 cycle will be finalised in Nov 2017. 80% of HoDs have submitted.</a:t>
                      </a:r>
                    </a:p>
                    <a:p>
                      <a:pPr marL="268288" lvl="1" indent="0" algn="just">
                        <a:buFont typeface="Arial" panose="020B0604020202020204" pitchFamily="34" charset="0"/>
                        <a:buNone/>
                      </a:pPr>
                      <a:endParaRPr lang="en-ZA" sz="1800" b="0" baseline="0" dirty="0" smtClean="0"/>
                    </a:p>
                    <a:p>
                      <a:pPr marL="269875" lvl="1" indent="-269875" algn="just">
                        <a:buFont typeface="Arial" panose="020B0604020202020204" pitchFamily="34" charset="0"/>
                        <a:buChar char="•"/>
                      </a:pPr>
                      <a:r>
                        <a:rPr lang="en-ZA" sz="1800" b="1" baseline="0" dirty="0" smtClean="0"/>
                        <a:t>Limpopo</a:t>
                      </a:r>
                      <a:r>
                        <a:rPr lang="en-ZA" sz="1800" b="0" baseline="0" dirty="0" smtClean="0"/>
                        <a:t>:</a:t>
                      </a:r>
                    </a:p>
                    <a:p>
                      <a:pPr marL="530225" lvl="2" indent="-265113" algn="just">
                        <a:buFont typeface="Arial" panose="020B0604020202020204" pitchFamily="34" charset="0"/>
                        <a:buChar char="•"/>
                      </a:pPr>
                      <a:r>
                        <a:rPr lang="en-ZA" sz="1800" b="0" baseline="0" dirty="0" smtClean="0"/>
                        <a:t>Majority of HoDs have not finalised their PAs (2017/18) and their evaluations (2016/17).</a:t>
                      </a:r>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13</a:t>
            </a:fld>
            <a:endParaRPr lang="en-ZA"/>
          </a:p>
        </p:txBody>
      </p:sp>
    </p:spTree>
    <p:extLst>
      <p:ext uri="{BB962C8B-B14F-4D97-AF65-F5344CB8AC3E}">
        <p14:creationId xmlns:p14="http://schemas.microsoft.com/office/powerpoint/2010/main" val="4278488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64175985"/>
              </p:ext>
            </p:extLst>
          </p:nvPr>
        </p:nvGraphicFramePr>
        <p:xfrm>
          <a:off x="228391" y="944881"/>
          <a:ext cx="11963609" cy="5795132"/>
        </p:xfrm>
        <a:graphic>
          <a:graphicData uri="http://schemas.openxmlformats.org/drawingml/2006/table">
            <a:tbl>
              <a:tblPr firstRow="1" bandRow="1">
                <a:tableStyleId>{5C22544A-7EE6-4342-B048-85BDC9FD1C3A}</a:tableStyleId>
              </a:tblPr>
              <a:tblGrid>
                <a:gridCol w="3856072">
                  <a:extLst>
                    <a:ext uri="{9D8B030D-6E8A-4147-A177-3AD203B41FA5}">
                      <a16:colId xmlns:a16="http://schemas.microsoft.com/office/drawing/2014/main" val="20000"/>
                    </a:ext>
                  </a:extLst>
                </a:gridCol>
                <a:gridCol w="2125846">
                  <a:extLst>
                    <a:ext uri="{9D8B030D-6E8A-4147-A177-3AD203B41FA5}">
                      <a16:colId xmlns:a16="http://schemas.microsoft.com/office/drawing/2014/main" val="20001"/>
                    </a:ext>
                  </a:extLst>
                </a:gridCol>
                <a:gridCol w="5981691">
                  <a:extLst>
                    <a:ext uri="{9D8B030D-6E8A-4147-A177-3AD203B41FA5}">
                      <a16:colId xmlns:a16="http://schemas.microsoft.com/office/drawing/2014/main" val="20002"/>
                    </a:ext>
                  </a:extLst>
                </a:gridCol>
              </a:tblGrid>
              <a:tr h="643576">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2451679">
                <a:tc>
                  <a:txBody>
                    <a:bodyPr/>
                    <a:lstStyle/>
                    <a:p>
                      <a:pPr marL="268288" indent="-268288" algn="just"/>
                      <a:r>
                        <a:rPr lang="en-ZA" sz="1800" dirty="0" smtClean="0"/>
                        <a:t>5. </a:t>
                      </a:r>
                      <a:r>
                        <a:rPr lang="en-ZA" sz="1800" kern="1200" dirty="0" smtClean="0">
                          <a:solidFill>
                            <a:schemeClr val="dk1"/>
                          </a:solidFill>
                          <a:effectLst/>
                          <a:latin typeface="+mn-lt"/>
                          <a:ea typeface="+mn-ea"/>
                          <a:cs typeface="+mn-cs"/>
                        </a:rPr>
                        <a:t>The Department of Planning, Monitoring and Evaluation together with the Public Service Commission should work together and ensure collaboration in monitoring the state of the public service to avoid conflicting findings.</a:t>
                      </a:r>
                      <a:endParaRPr lang="en-ZA" sz="1800" dirty="0"/>
                    </a:p>
                  </a:txBody>
                  <a:tcPr>
                    <a:solidFill>
                      <a:srgbClr val="FAAA17"/>
                    </a:solidFill>
                  </a:tcPr>
                </a:tc>
                <a:tc>
                  <a:txBody>
                    <a:bodyPr/>
                    <a:lstStyle/>
                    <a:p>
                      <a:pPr algn="just"/>
                      <a:r>
                        <a:rPr lang="en-ZA" sz="1800" dirty="0" smtClean="0"/>
                        <a:t>DPME</a:t>
                      </a:r>
                      <a:r>
                        <a:rPr lang="en-ZA" sz="1800" baseline="0" dirty="0" smtClean="0"/>
                        <a:t> and OPSC</a:t>
                      </a:r>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b="0" baseline="0" dirty="0" smtClean="0"/>
                        <a:t>DPME and OPSC to provide comprehensive reports.</a:t>
                      </a:r>
                    </a:p>
                    <a:p>
                      <a:pPr marL="285750" indent="-285750" algn="just">
                        <a:buFont typeface="Arial" panose="020B0604020202020204" pitchFamily="34" charset="0"/>
                        <a:buChar char="•"/>
                      </a:pPr>
                      <a:r>
                        <a:rPr lang="en-ZA" sz="1800" b="0" kern="1200" dirty="0" smtClean="0">
                          <a:solidFill>
                            <a:schemeClr val="dk1"/>
                          </a:solidFill>
                          <a:effectLst/>
                          <a:latin typeface="+mn-lt"/>
                          <a:ea typeface="+mn-ea"/>
                          <a:cs typeface="+mn-cs"/>
                        </a:rPr>
                        <a:t>The proposal of the Portfolio Committee is noted and mechanisms will be put in place to ensure integrated approach and alignment in monitoring the state of the public service.</a:t>
                      </a:r>
                    </a:p>
                    <a:p>
                      <a:pPr marL="285750" indent="-285750" algn="just">
                        <a:buFont typeface="Arial" panose="020B0604020202020204" pitchFamily="34" charset="0"/>
                        <a:buChar char="•"/>
                      </a:pPr>
                      <a:r>
                        <a:rPr lang="en-ZA" sz="1800" b="0" kern="1200" dirty="0" smtClean="0">
                          <a:solidFill>
                            <a:schemeClr val="dk1"/>
                          </a:solidFill>
                          <a:effectLst/>
                          <a:latin typeface="+mn-lt"/>
                          <a:ea typeface="+mn-ea"/>
                          <a:cs typeface="+mn-cs"/>
                        </a:rPr>
                        <a:t>Careful considerations will be ensured that the PSC should still maintain its independence as enshrined in the Constitution (of investigating, monitoring and evaluating the public service &amp; administration).</a:t>
                      </a:r>
                      <a:endParaRPr lang="en-ZA" sz="1800" b="0" baseline="0" dirty="0" smtClean="0"/>
                    </a:p>
                  </a:txBody>
                  <a:tcPr>
                    <a:solidFill>
                      <a:srgbClr val="FAAA17"/>
                    </a:solidFill>
                  </a:tcPr>
                </a:tc>
                <a:extLst>
                  <a:ext uri="{0D108BD9-81ED-4DB2-BD59-A6C34878D82A}">
                    <a16:rowId xmlns:a16="http://schemas.microsoft.com/office/drawing/2014/main" val="10001"/>
                  </a:ext>
                </a:extLst>
              </a:tr>
              <a:tr h="2533772">
                <a:tc>
                  <a:txBody>
                    <a:bodyPr/>
                    <a:lstStyle/>
                    <a:p>
                      <a:pPr marL="268288" marR="0" indent="-268288" algn="just" defTabSz="914400" rtl="0" eaLnBrk="1" fontAlgn="auto" latinLnBrk="0" hangingPunct="1">
                        <a:lnSpc>
                          <a:spcPct val="100000"/>
                        </a:lnSpc>
                        <a:spcBef>
                          <a:spcPts val="0"/>
                        </a:spcBef>
                        <a:spcAft>
                          <a:spcPts val="0"/>
                        </a:spcAft>
                        <a:buClrTx/>
                        <a:buSzTx/>
                        <a:buFontTx/>
                        <a:buNone/>
                        <a:tabLst/>
                        <a:defRPr/>
                      </a:pPr>
                      <a:r>
                        <a:rPr lang="en-ZA" sz="1800" dirty="0" smtClean="0"/>
                        <a:t>6. </a:t>
                      </a:r>
                      <a:r>
                        <a:rPr lang="en-ZA" sz="1800" kern="1200" dirty="0" smtClean="0">
                          <a:solidFill>
                            <a:schemeClr val="dk1"/>
                          </a:solidFill>
                          <a:effectLst/>
                          <a:latin typeface="+mn-lt"/>
                          <a:ea typeface="+mn-ea"/>
                          <a:cs typeface="+mn-cs"/>
                        </a:rPr>
                        <a:t>The DPSA should report to the Committee regarding a new strategy to deal with grievances backlog in the public sector in the third quarter of 2017/18 financial year.</a:t>
                      </a:r>
                      <a:endParaRPr lang="en-ZA" sz="1800" dirty="0" smtClean="0"/>
                    </a:p>
                  </a:txBody>
                  <a:tcPr>
                    <a:solidFill>
                      <a:srgbClr val="FAAA17"/>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800" dirty="0" smtClean="0"/>
                        <a:t>DPSA</a:t>
                      </a:r>
                      <a:r>
                        <a:rPr lang="en-ZA" sz="1800" baseline="0" dirty="0" smtClean="0"/>
                        <a:t> and </a:t>
                      </a:r>
                      <a:r>
                        <a:rPr lang="en-ZA" sz="1800" dirty="0" smtClean="0"/>
                        <a:t>Offices</a:t>
                      </a:r>
                      <a:r>
                        <a:rPr lang="en-ZA" sz="1800" baseline="0" dirty="0" smtClean="0"/>
                        <a:t> of the Premier</a:t>
                      </a:r>
                      <a:endParaRPr lang="en-ZA" sz="1800" dirty="0" smtClean="0"/>
                    </a:p>
                  </a:txBody>
                  <a:tcPr>
                    <a:solidFill>
                      <a:srgbClr val="FAAA17"/>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bg1"/>
                          </a:solidFill>
                          <a:effectLst/>
                          <a:latin typeface="+mn-lt"/>
                          <a:ea typeface="+mn-ea"/>
                          <a:cs typeface="+mn-cs"/>
                        </a:rPr>
                        <a:t>Noted.  Follow-up is in progress to ensure presentation and reporting as per the Committee’s request by mid-December.</a:t>
                      </a:r>
                      <a:endParaRPr lang="en-ZA" sz="1800" b="0" baseline="0" dirty="0" smtClean="0">
                        <a:solidFill>
                          <a:schemeClr val="bg1"/>
                        </a:solidFill>
                      </a:endParaRPr>
                    </a:p>
                    <a:p>
                      <a:pPr marL="285750" indent="-285750" algn="just">
                        <a:buFont typeface="Arial" panose="020B0604020202020204" pitchFamily="34" charset="0"/>
                        <a:buChar char="•"/>
                      </a:pPr>
                      <a:endParaRPr lang="en-ZA" sz="1800" b="0" baseline="0" dirty="0" smtClean="0"/>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14</a:t>
            </a:fld>
            <a:endParaRPr lang="en-ZA"/>
          </a:p>
        </p:txBody>
      </p:sp>
    </p:spTree>
    <p:extLst>
      <p:ext uri="{BB962C8B-B14F-4D97-AF65-F5344CB8AC3E}">
        <p14:creationId xmlns:p14="http://schemas.microsoft.com/office/powerpoint/2010/main" val="3410036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7780666"/>
              </p:ext>
            </p:extLst>
          </p:nvPr>
        </p:nvGraphicFramePr>
        <p:xfrm>
          <a:off x="2" y="944880"/>
          <a:ext cx="12191999" cy="6035040"/>
        </p:xfrm>
        <a:graphic>
          <a:graphicData uri="http://schemas.openxmlformats.org/drawingml/2006/table">
            <a:tbl>
              <a:tblPr firstRow="1" bandRow="1">
                <a:tableStyleId>{5C22544A-7EE6-4342-B048-85BDC9FD1C3A}</a:tableStyleId>
              </a:tblPr>
              <a:tblGrid>
                <a:gridCol w="3142837">
                  <a:extLst>
                    <a:ext uri="{9D8B030D-6E8A-4147-A177-3AD203B41FA5}">
                      <a16:colId xmlns:a16="http://schemas.microsoft.com/office/drawing/2014/main" val="20000"/>
                    </a:ext>
                  </a:extLst>
                </a:gridCol>
                <a:gridCol w="1745684">
                  <a:extLst>
                    <a:ext uri="{9D8B030D-6E8A-4147-A177-3AD203B41FA5}">
                      <a16:colId xmlns:a16="http://schemas.microsoft.com/office/drawing/2014/main" val="20001"/>
                    </a:ext>
                  </a:extLst>
                </a:gridCol>
                <a:gridCol w="7303478">
                  <a:extLst>
                    <a:ext uri="{9D8B030D-6E8A-4147-A177-3AD203B41FA5}">
                      <a16:colId xmlns:a16="http://schemas.microsoft.com/office/drawing/2014/main" val="20002"/>
                    </a:ext>
                  </a:extLst>
                </a:gridCol>
              </a:tblGrid>
              <a:tr h="643057">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4780987">
                <a:tc>
                  <a:txBody>
                    <a:bodyPr/>
                    <a:lstStyle/>
                    <a:p>
                      <a:pPr marL="268288" indent="-268288" algn="just"/>
                      <a:r>
                        <a:rPr lang="en-ZA" sz="1800" dirty="0" smtClean="0"/>
                        <a:t>7. </a:t>
                      </a:r>
                      <a:r>
                        <a:rPr lang="en-ZA" sz="1800" kern="1200" dirty="0" smtClean="0">
                          <a:solidFill>
                            <a:schemeClr val="dk1"/>
                          </a:solidFill>
                          <a:effectLst/>
                          <a:latin typeface="+mn-lt"/>
                          <a:ea typeface="+mn-ea"/>
                          <a:cs typeface="+mn-cs"/>
                        </a:rPr>
                        <a:t>Employment of people with disabilities and 50% of women in senior management should be taken seriously in the provinces. There should be consequence management for departments failing to reach this equity targets.</a:t>
                      </a:r>
                      <a:endParaRPr lang="en-ZA" sz="1800" dirty="0"/>
                    </a:p>
                  </a:txBody>
                  <a:tcPr>
                    <a:solidFill>
                      <a:srgbClr val="FAAA17"/>
                    </a:solidFill>
                  </a:tcPr>
                </a:tc>
                <a:tc>
                  <a:txBody>
                    <a:bodyPr/>
                    <a:lstStyle/>
                    <a:p>
                      <a:pPr algn="just"/>
                      <a:r>
                        <a:rPr lang="en-ZA" sz="1800" dirty="0" smtClean="0"/>
                        <a:t>Offices</a:t>
                      </a:r>
                      <a:r>
                        <a:rPr lang="en-ZA" sz="1800" baseline="0" dirty="0" smtClean="0"/>
                        <a:t> of the Premier LP and MP</a:t>
                      </a:r>
                      <a:endParaRPr lang="en-ZA" sz="1800" dirty="0"/>
                    </a:p>
                  </a:txBody>
                  <a:tcPr>
                    <a:solidFill>
                      <a:srgbClr val="FAAA17"/>
                    </a:solidFill>
                  </a:tcPr>
                </a:tc>
                <a:tc>
                  <a:txBody>
                    <a:bodyPr/>
                    <a:lstStyle/>
                    <a:p>
                      <a:pPr marL="0" indent="0" algn="just">
                        <a:buFont typeface="Arial" panose="020B0604020202020204" pitchFamily="34" charset="0"/>
                        <a:buNone/>
                      </a:pPr>
                      <a:r>
                        <a:rPr lang="en-ZA" sz="1800" b="1" kern="1200" dirty="0" smtClean="0">
                          <a:solidFill>
                            <a:schemeClr val="dk1"/>
                          </a:solidFill>
                          <a:effectLst/>
                          <a:latin typeface="+mn-lt"/>
                          <a:ea typeface="+mn-ea"/>
                          <a:cs typeface="+mn-cs"/>
                        </a:rPr>
                        <a:t>Mpumalanga Province: Employment Equity:</a:t>
                      </a: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provincial status with regard to the employment of women in senior management is 36%. Total number of SMS as at March 2017</a:t>
                      </a:r>
                      <a:r>
                        <a:rPr lang="en-ZA" sz="1800" b="1" kern="1200" baseline="0" dirty="0" smtClean="0">
                          <a:solidFill>
                            <a:schemeClr val="dk1"/>
                          </a:solidFill>
                          <a:effectLst/>
                          <a:latin typeface="+mn-lt"/>
                          <a:ea typeface="+mn-ea"/>
                          <a:cs typeface="+mn-cs"/>
                        </a:rPr>
                        <a:t> is</a:t>
                      </a:r>
                      <a:r>
                        <a:rPr lang="en-ZA" sz="1800" b="1" kern="1200" dirty="0" smtClean="0">
                          <a:solidFill>
                            <a:schemeClr val="dk1"/>
                          </a:solidFill>
                          <a:effectLst/>
                          <a:latin typeface="+mn-lt"/>
                          <a:ea typeface="+mn-ea"/>
                          <a:cs typeface="+mn-cs"/>
                        </a:rPr>
                        <a:t> 335. </a:t>
                      </a:r>
                      <a:r>
                        <a:rPr lang="en-ZA" sz="1800" kern="1200" dirty="0" smtClean="0">
                          <a:solidFill>
                            <a:schemeClr val="dk1"/>
                          </a:solidFill>
                          <a:effectLst/>
                          <a:latin typeface="+mn-lt"/>
                          <a:ea typeface="+mn-ea"/>
                          <a:cs typeface="+mn-cs"/>
                        </a:rPr>
                        <a:t>Breakdown: </a:t>
                      </a:r>
                      <a:r>
                        <a:rPr lang="en-ZA" sz="1800" b="1" kern="1200" dirty="0" smtClean="0">
                          <a:solidFill>
                            <a:schemeClr val="dk1"/>
                          </a:solidFill>
                          <a:effectLst/>
                          <a:latin typeface="+mn-lt"/>
                          <a:ea typeface="+mn-ea"/>
                          <a:cs typeface="+mn-cs"/>
                        </a:rPr>
                        <a:t>214 Males </a:t>
                      </a:r>
                      <a:r>
                        <a:rPr lang="en-ZA" sz="1800" kern="1200" dirty="0" smtClean="0">
                          <a:solidFill>
                            <a:schemeClr val="dk1"/>
                          </a:solidFill>
                          <a:effectLst/>
                          <a:latin typeface="+mn-lt"/>
                          <a:ea typeface="+mn-ea"/>
                          <a:cs typeface="+mn-cs"/>
                        </a:rPr>
                        <a:t>and</a:t>
                      </a:r>
                      <a:r>
                        <a:rPr lang="en-ZA" sz="1800" b="1" kern="1200" dirty="0" smtClean="0">
                          <a:solidFill>
                            <a:schemeClr val="dk1"/>
                          </a:solidFill>
                          <a:effectLst/>
                          <a:latin typeface="+mn-lt"/>
                          <a:ea typeface="+mn-ea"/>
                          <a:cs typeface="+mn-cs"/>
                        </a:rPr>
                        <a:t> 121 Women.</a:t>
                      </a: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Province’s employment of people with disabilities stands at 0.56.  Five (5) provincial departments meet the 2% threshold whilst seven (7) are</a:t>
                      </a:r>
                      <a:r>
                        <a:rPr lang="en-ZA" sz="1800" kern="1200" baseline="0" dirty="0" smtClean="0">
                          <a:solidFill>
                            <a:schemeClr val="dk1"/>
                          </a:solidFill>
                          <a:effectLst/>
                          <a:latin typeface="+mn-lt"/>
                          <a:ea typeface="+mn-ea"/>
                          <a:cs typeface="+mn-cs"/>
                        </a:rPr>
                        <a:t> not</a:t>
                      </a:r>
                      <a:r>
                        <a:rPr lang="en-ZA" sz="1800" kern="1200" dirty="0" smtClean="0">
                          <a:solidFill>
                            <a:schemeClr val="dk1"/>
                          </a:solidFill>
                          <a:effectLst/>
                          <a:latin typeface="+mn-lt"/>
                          <a:ea typeface="+mn-ea"/>
                          <a:cs typeface="+mn-cs"/>
                        </a:rPr>
                        <a:t>. The lowest are the Departments of Health and of Education. N.B. these two are exempted from the provincial employment moratorium.</a:t>
                      </a:r>
                      <a:r>
                        <a:rPr lang="en-ZA" sz="1800" kern="1200" baseline="0" dirty="0" smtClean="0">
                          <a:solidFill>
                            <a:schemeClr val="dk1"/>
                          </a:solidFill>
                          <a:effectLst/>
                          <a:latin typeface="+mn-lt"/>
                          <a:ea typeface="+mn-ea"/>
                          <a:cs typeface="+mn-cs"/>
                        </a:rPr>
                        <a:t> However,</a:t>
                      </a:r>
                      <a:r>
                        <a:rPr lang="en-ZA" sz="1800" kern="1200" dirty="0" smtClean="0">
                          <a:solidFill>
                            <a:schemeClr val="dk1"/>
                          </a:solidFill>
                          <a:effectLst/>
                          <a:latin typeface="+mn-lt"/>
                          <a:ea typeface="+mn-ea"/>
                          <a:cs typeface="+mn-cs"/>
                        </a:rPr>
                        <a:t> they are being encouraged to prioritise people of the designated groups.</a:t>
                      </a:r>
                    </a:p>
                    <a:p>
                      <a:pPr algn="just"/>
                      <a:endParaRPr lang="en-ZA" sz="1800" b="1" kern="1200" dirty="0" smtClean="0">
                        <a:solidFill>
                          <a:schemeClr val="dk1"/>
                        </a:solidFill>
                        <a:effectLst/>
                        <a:latin typeface="+mn-lt"/>
                        <a:ea typeface="+mn-ea"/>
                        <a:cs typeface="+mn-cs"/>
                      </a:endParaRPr>
                    </a:p>
                    <a:p>
                      <a:pPr algn="just"/>
                      <a:r>
                        <a:rPr lang="en-ZA" sz="1800" b="1" kern="1200" dirty="0" smtClean="0">
                          <a:solidFill>
                            <a:schemeClr val="dk1"/>
                          </a:solidFill>
                          <a:effectLst/>
                          <a:latin typeface="+mn-lt"/>
                          <a:ea typeface="+mn-ea"/>
                          <a:cs typeface="+mn-cs"/>
                        </a:rPr>
                        <a:t>Limpopo Province:</a:t>
                      </a: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All Departments meet the 2% employment of people with disabilities, except for the Departments of Education, Community Safety and Health. </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Province has achieved an 3% target for Persons with Disabilities at SMS Level.</a:t>
                      </a:r>
                    </a:p>
                    <a:p>
                      <a:pPr marL="285750" indent="-285750" algn="just">
                        <a:buFont typeface="Arial" panose="020B0604020202020204" pitchFamily="34" charset="0"/>
                        <a:buChar char="•"/>
                      </a:pPr>
                      <a:endParaRPr lang="en-ZA" sz="1800" b="0" baseline="0" dirty="0" smtClean="0"/>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15</a:t>
            </a:fld>
            <a:endParaRPr lang="en-ZA"/>
          </a:p>
        </p:txBody>
      </p:sp>
    </p:spTree>
    <p:extLst>
      <p:ext uri="{BB962C8B-B14F-4D97-AF65-F5344CB8AC3E}">
        <p14:creationId xmlns:p14="http://schemas.microsoft.com/office/powerpoint/2010/main" val="961540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0024572"/>
              </p:ext>
            </p:extLst>
          </p:nvPr>
        </p:nvGraphicFramePr>
        <p:xfrm>
          <a:off x="-2" y="954076"/>
          <a:ext cx="12192001" cy="5903924"/>
        </p:xfrm>
        <a:graphic>
          <a:graphicData uri="http://schemas.openxmlformats.org/drawingml/2006/table">
            <a:tbl>
              <a:tblPr firstRow="1" bandRow="1">
                <a:tableStyleId>{5C22544A-7EE6-4342-B048-85BDC9FD1C3A}</a:tableStyleId>
              </a:tblPr>
              <a:tblGrid>
                <a:gridCol w="3905829">
                  <a:extLst>
                    <a:ext uri="{9D8B030D-6E8A-4147-A177-3AD203B41FA5}">
                      <a16:colId xmlns:a16="http://schemas.microsoft.com/office/drawing/2014/main" val="20000"/>
                    </a:ext>
                  </a:extLst>
                </a:gridCol>
                <a:gridCol w="2153277">
                  <a:extLst>
                    <a:ext uri="{9D8B030D-6E8A-4147-A177-3AD203B41FA5}">
                      <a16:colId xmlns:a16="http://schemas.microsoft.com/office/drawing/2014/main" val="20001"/>
                    </a:ext>
                  </a:extLst>
                </a:gridCol>
                <a:gridCol w="6132895">
                  <a:extLst>
                    <a:ext uri="{9D8B030D-6E8A-4147-A177-3AD203B41FA5}">
                      <a16:colId xmlns:a16="http://schemas.microsoft.com/office/drawing/2014/main" val="20002"/>
                    </a:ext>
                  </a:extLst>
                </a:gridCol>
              </a:tblGrid>
              <a:tr h="844127">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059797">
                <a:tc>
                  <a:txBody>
                    <a:bodyPr/>
                    <a:lstStyle/>
                    <a:p>
                      <a:pPr marL="268288" marR="0" indent="-268288" algn="just" defTabSz="914400" rtl="0" eaLnBrk="1" fontAlgn="auto" latinLnBrk="0" hangingPunct="1">
                        <a:lnSpc>
                          <a:spcPct val="100000"/>
                        </a:lnSpc>
                        <a:spcBef>
                          <a:spcPts val="0"/>
                        </a:spcBef>
                        <a:spcAft>
                          <a:spcPts val="0"/>
                        </a:spcAft>
                        <a:buClrTx/>
                        <a:buSzTx/>
                        <a:buFontTx/>
                        <a:buNone/>
                        <a:tabLst/>
                        <a:defRPr/>
                      </a:pPr>
                      <a:r>
                        <a:rPr lang="en-ZA" sz="1800" dirty="0" smtClean="0"/>
                        <a:t>8. </a:t>
                      </a:r>
                      <a:r>
                        <a:rPr lang="en-ZA" sz="1800" kern="1200" dirty="0" smtClean="0">
                          <a:solidFill>
                            <a:schemeClr val="dk1"/>
                          </a:solidFill>
                          <a:effectLst/>
                          <a:latin typeface="+mn-lt"/>
                          <a:ea typeface="+mn-ea"/>
                          <a:cs typeface="+mn-cs"/>
                        </a:rPr>
                        <a:t>The development of mechanisms to speed up the closure of the grievances lodged in the public sector. </a:t>
                      </a:r>
                    </a:p>
                    <a:p>
                      <a:pPr marL="268288" indent="-268288" algn="just"/>
                      <a:endParaRPr lang="en-ZA" sz="1800" dirty="0"/>
                    </a:p>
                  </a:txBody>
                  <a:tcPr>
                    <a:solidFill>
                      <a:srgbClr val="FAAA17"/>
                    </a:solidFill>
                  </a:tcPr>
                </a:tc>
                <a:tc>
                  <a:txBody>
                    <a:bodyPr/>
                    <a:lstStyle/>
                    <a:p>
                      <a:pPr algn="just"/>
                      <a:r>
                        <a:rPr lang="en-ZA" sz="1800" dirty="0" smtClean="0"/>
                        <a:t>DPSA</a:t>
                      </a:r>
                      <a:r>
                        <a:rPr lang="en-ZA" sz="1800" baseline="0" dirty="0" smtClean="0"/>
                        <a:t> and </a:t>
                      </a:r>
                      <a:r>
                        <a:rPr lang="en-ZA" sz="1800" dirty="0" smtClean="0"/>
                        <a:t>Offices</a:t>
                      </a:r>
                      <a:r>
                        <a:rPr lang="en-ZA" sz="1800" baseline="0" dirty="0" smtClean="0"/>
                        <a:t> of the Premier</a:t>
                      </a:r>
                      <a:endParaRPr lang="en-ZA" sz="1800" dirty="0"/>
                    </a:p>
                  </a:txBody>
                  <a:tcPr>
                    <a:solidFill>
                      <a:srgbClr val="FAAA17"/>
                    </a:solidFill>
                  </a:tcPr>
                </a:tc>
                <a:tc>
                  <a:txBody>
                    <a:bodyPr/>
                    <a:lstStyle/>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The DPSA has developed the precautionary suspension and sanctioning guidelines to ensure prompt and consistent application of discipline in the public service. </a:t>
                      </a:r>
                    </a:p>
                    <a:p>
                      <a:pPr marL="285750" indent="-285750" algn="just">
                        <a:buFont typeface="Arial" panose="020B0604020202020204" pitchFamily="34" charset="0"/>
                        <a:buChar char="•"/>
                      </a:pP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 The Disciplinary Code and Procedure for the Public Service has been reviewed and is currently being negotiated by parties in the Public Service Coordinating Bargaining Council. The amendments in the Disciplinary Code and Procedure for the Public Service will, </a:t>
                      </a:r>
                      <a:r>
                        <a:rPr lang="en-US" sz="1800" i="1" kern="1200" dirty="0" smtClean="0">
                          <a:solidFill>
                            <a:schemeClr val="dk1"/>
                          </a:solidFill>
                          <a:effectLst/>
                          <a:latin typeface="+mn-lt"/>
                          <a:ea typeface="+mn-ea"/>
                          <a:cs typeface="+mn-cs"/>
                        </a:rPr>
                        <a:t>inter alia</a:t>
                      </a:r>
                      <a:r>
                        <a:rPr lang="en-US" sz="1800" kern="1200" dirty="0" smtClean="0">
                          <a:solidFill>
                            <a:schemeClr val="dk1"/>
                          </a:solidFill>
                          <a:effectLst/>
                          <a:latin typeface="+mn-lt"/>
                          <a:ea typeface="+mn-ea"/>
                          <a:cs typeface="+mn-cs"/>
                        </a:rPr>
                        <a:t>, require that disciplinary processes are finalized within 90 days, and cases of precautionary suspensions are finalized within 60 days.</a:t>
                      </a:r>
                      <a:endParaRPr lang="en-ZA" sz="1800" b="0" baseline="0" dirty="0" smtClean="0"/>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16</a:t>
            </a:fld>
            <a:endParaRPr lang="en-ZA"/>
          </a:p>
        </p:txBody>
      </p:sp>
    </p:spTree>
    <p:extLst>
      <p:ext uri="{BB962C8B-B14F-4D97-AF65-F5344CB8AC3E}">
        <p14:creationId xmlns:p14="http://schemas.microsoft.com/office/powerpoint/2010/main" val="963386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a:t>Summary of achievements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4995752"/>
              </p:ext>
            </p:extLst>
          </p:nvPr>
        </p:nvGraphicFramePr>
        <p:xfrm>
          <a:off x="-2" y="954076"/>
          <a:ext cx="12192001" cy="5903924"/>
        </p:xfrm>
        <a:graphic>
          <a:graphicData uri="http://schemas.openxmlformats.org/drawingml/2006/table">
            <a:tbl>
              <a:tblPr firstRow="1" bandRow="1">
                <a:tableStyleId>{5C22544A-7EE6-4342-B048-85BDC9FD1C3A}</a:tableStyleId>
              </a:tblPr>
              <a:tblGrid>
                <a:gridCol w="3905829">
                  <a:extLst>
                    <a:ext uri="{9D8B030D-6E8A-4147-A177-3AD203B41FA5}">
                      <a16:colId xmlns:a16="http://schemas.microsoft.com/office/drawing/2014/main" val="20000"/>
                    </a:ext>
                  </a:extLst>
                </a:gridCol>
                <a:gridCol w="2153277">
                  <a:extLst>
                    <a:ext uri="{9D8B030D-6E8A-4147-A177-3AD203B41FA5}">
                      <a16:colId xmlns:a16="http://schemas.microsoft.com/office/drawing/2014/main" val="20001"/>
                    </a:ext>
                  </a:extLst>
                </a:gridCol>
                <a:gridCol w="6132895">
                  <a:extLst>
                    <a:ext uri="{9D8B030D-6E8A-4147-A177-3AD203B41FA5}">
                      <a16:colId xmlns:a16="http://schemas.microsoft.com/office/drawing/2014/main" val="20002"/>
                    </a:ext>
                  </a:extLst>
                </a:gridCol>
              </a:tblGrid>
              <a:tr h="777748">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126176">
                <a:tc>
                  <a:txBody>
                    <a:bodyPr/>
                    <a:lstStyle/>
                    <a:p>
                      <a:pPr marL="268288" marR="0" indent="-268288" algn="just" defTabSz="914400" rtl="0" eaLnBrk="1" fontAlgn="auto" latinLnBrk="0" hangingPunct="1">
                        <a:lnSpc>
                          <a:spcPct val="100000"/>
                        </a:lnSpc>
                        <a:spcBef>
                          <a:spcPts val="0"/>
                        </a:spcBef>
                        <a:spcAft>
                          <a:spcPts val="0"/>
                        </a:spcAft>
                        <a:buClrTx/>
                        <a:buSzTx/>
                        <a:buFontTx/>
                        <a:buNone/>
                        <a:tabLst/>
                        <a:defRPr/>
                      </a:pPr>
                      <a:r>
                        <a:rPr lang="en-ZA" sz="1800" dirty="0" smtClean="0"/>
                        <a:t>9. </a:t>
                      </a:r>
                      <a:r>
                        <a:rPr lang="en-ZA" sz="1800" kern="1200" dirty="0" smtClean="0">
                          <a:solidFill>
                            <a:schemeClr val="dk1"/>
                          </a:solidFill>
                          <a:effectLst/>
                          <a:latin typeface="+mn-lt"/>
                          <a:ea typeface="+mn-ea"/>
                          <a:cs typeface="+mn-cs"/>
                        </a:rPr>
                        <a:t>The Department of Public Works should ensure that maintenance of government buildings remains a priority. </a:t>
                      </a:r>
                      <a:endParaRPr lang="en-ZA" sz="1800" dirty="0" smtClean="0"/>
                    </a:p>
                    <a:p>
                      <a:pPr marL="268288" marR="0" indent="-268288" algn="just" defTabSz="914400" rtl="0" eaLnBrk="1" fontAlgn="auto" latinLnBrk="0" hangingPunct="1">
                        <a:lnSpc>
                          <a:spcPct val="100000"/>
                        </a:lnSpc>
                        <a:spcBef>
                          <a:spcPts val="0"/>
                        </a:spcBef>
                        <a:spcAft>
                          <a:spcPts val="0"/>
                        </a:spcAft>
                        <a:buClrTx/>
                        <a:buSzTx/>
                        <a:buFontTx/>
                        <a:buNone/>
                        <a:tabLst/>
                        <a:defRPr/>
                      </a:pPr>
                      <a:endParaRPr lang="en-ZA" sz="1800" kern="1200" dirty="0" smtClean="0">
                        <a:solidFill>
                          <a:schemeClr val="dk1"/>
                        </a:solidFill>
                        <a:effectLst/>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Tx/>
                        <a:buAutoNum type="alphaLcPeriod"/>
                        <a:tabLst/>
                        <a:defRPr/>
                      </a:pPr>
                      <a:r>
                        <a:rPr lang="en-ZA" sz="1800" kern="1200" dirty="0" smtClean="0">
                          <a:solidFill>
                            <a:schemeClr val="dk1"/>
                          </a:solidFill>
                          <a:effectLst/>
                          <a:latin typeface="+mn-lt"/>
                          <a:ea typeface="+mn-ea"/>
                          <a:cs typeface="+mn-cs"/>
                        </a:rPr>
                        <a:t>The Department of Education is advised to establish a school for the deaf as there is none in the Mpumalanga province. </a:t>
                      </a:r>
                    </a:p>
                    <a:p>
                      <a:pPr marL="342900" marR="0" indent="-342900" algn="just" defTabSz="914400" rtl="0" eaLnBrk="1" fontAlgn="auto" latinLnBrk="0" hangingPunct="1">
                        <a:lnSpc>
                          <a:spcPct val="100000"/>
                        </a:lnSpc>
                        <a:spcBef>
                          <a:spcPts val="0"/>
                        </a:spcBef>
                        <a:spcAft>
                          <a:spcPts val="0"/>
                        </a:spcAft>
                        <a:buClrTx/>
                        <a:buSzTx/>
                        <a:buFontTx/>
                        <a:buAutoNum type="alphaLcPeriod"/>
                        <a:tabLst/>
                        <a:defRPr/>
                      </a:pPr>
                      <a:endParaRPr lang="en-ZA" sz="1800" kern="1200" dirty="0" smtClean="0">
                        <a:solidFill>
                          <a:schemeClr val="dk1"/>
                        </a:solidFill>
                        <a:effectLst/>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Tx/>
                        <a:buAutoNum type="alphaLcPeriod"/>
                        <a:tabLst/>
                        <a:defRPr/>
                      </a:pPr>
                      <a:r>
                        <a:rPr lang="en-ZA" sz="1800" kern="1200" dirty="0" smtClean="0">
                          <a:solidFill>
                            <a:schemeClr val="dk1"/>
                          </a:solidFill>
                          <a:effectLst/>
                          <a:latin typeface="+mn-lt"/>
                          <a:ea typeface="+mn-ea"/>
                          <a:cs typeface="+mn-cs"/>
                        </a:rPr>
                        <a:t>There should be a plan to assist deaf learners with transport as they are currently being transported by NGOs to attend schools in other provinces.</a:t>
                      </a:r>
                      <a:endParaRPr lang="en-ZA" sz="1800" dirty="0"/>
                    </a:p>
                  </a:txBody>
                  <a:tcPr>
                    <a:solidFill>
                      <a:srgbClr val="FAAA17"/>
                    </a:solidFill>
                  </a:tcPr>
                </a:tc>
                <a:tc>
                  <a:txBody>
                    <a:bodyPr/>
                    <a:lstStyle/>
                    <a:p>
                      <a:pPr algn="just"/>
                      <a:r>
                        <a:rPr lang="en-ZA" sz="1800" dirty="0" smtClean="0"/>
                        <a:t>DPW and DBE</a:t>
                      </a:r>
                      <a:endParaRPr lang="en-ZA" sz="1800" dirty="0"/>
                    </a:p>
                  </a:txBody>
                  <a:tcPr>
                    <a:solidFill>
                      <a:srgbClr val="FAAA17"/>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mn-ea"/>
                          <a:cs typeface="+mn-cs"/>
                        </a:rPr>
                        <a:t>The DPW is one of the key departments and central to the successful implementation of Outcome 12 deliverables. One of the key actions being monitored with regular reporting is the department’s strategy on the maintenance of government infrastructure which prioritises service delivery departments that include Health and Education.</a:t>
                      </a:r>
                      <a:endParaRPr lang="en-ZA" sz="1800" b="0" kern="1200" baseline="0" dirty="0" smtClean="0">
                        <a:solidFill>
                          <a:srgbClr val="FF0000"/>
                        </a:solidFill>
                        <a:effectLst/>
                        <a:latin typeface="+mn-lt"/>
                        <a:ea typeface="+mn-ea"/>
                        <a:cs typeface="+mn-cs"/>
                      </a:endParaRP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800" b="0" kern="1200" baseline="0" dirty="0" smtClean="0">
                        <a:solidFill>
                          <a:srgbClr val="FF0000"/>
                        </a:solidFill>
                        <a:effectLst/>
                        <a:latin typeface="+mn-lt"/>
                        <a:ea typeface="+mn-ea"/>
                        <a:cs typeface="+mn-cs"/>
                      </a:endParaRP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mn-ea"/>
                          <a:cs typeface="+mn-cs"/>
                        </a:rPr>
                        <a:t>The school for the deaf is at the planning and design stage in line with the Infrastructure Plan of the Department of Education.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800" kern="1200" dirty="0" smtClean="0">
                        <a:solidFill>
                          <a:schemeClr val="dk1"/>
                        </a:solidFill>
                        <a:effectLst/>
                        <a:latin typeface="+mn-lt"/>
                        <a:ea typeface="+mn-ea"/>
                        <a:cs typeface="+mn-cs"/>
                      </a:endParaRP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mn-ea"/>
                          <a:cs typeface="+mn-cs"/>
                        </a:rPr>
                        <a:t>It will be built in </a:t>
                      </a:r>
                      <a:r>
                        <a:rPr lang="en-ZA" sz="1800" kern="1200" dirty="0" err="1" smtClean="0">
                          <a:solidFill>
                            <a:schemeClr val="dk1"/>
                          </a:solidFill>
                          <a:effectLst/>
                          <a:latin typeface="+mn-lt"/>
                          <a:ea typeface="+mn-ea"/>
                          <a:cs typeface="+mn-cs"/>
                        </a:rPr>
                        <a:t>Mbombela</a:t>
                      </a:r>
                      <a:r>
                        <a:rPr lang="en-ZA" sz="1800" kern="1200" dirty="0" smtClean="0">
                          <a:solidFill>
                            <a:schemeClr val="dk1"/>
                          </a:solidFill>
                          <a:effectLst/>
                          <a:latin typeface="+mn-lt"/>
                          <a:ea typeface="+mn-ea"/>
                          <a:cs typeface="+mn-cs"/>
                        </a:rPr>
                        <a:t> and construction will commence in the next financial year (2018/19).</a:t>
                      </a:r>
                      <a:endParaRPr lang="en-ZA" sz="1800" b="0" baseline="0" dirty="0" smtClean="0"/>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17</a:t>
            </a:fld>
            <a:endParaRPr lang="en-ZA"/>
          </a:p>
        </p:txBody>
      </p:sp>
    </p:spTree>
    <p:extLst>
      <p:ext uri="{BB962C8B-B14F-4D97-AF65-F5344CB8AC3E}">
        <p14:creationId xmlns:p14="http://schemas.microsoft.com/office/powerpoint/2010/main" val="3514891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35423864"/>
              </p:ext>
            </p:extLst>
          </p:nvPr>
        </p:nvGraphicFramePr>
        <p:xfrm>
          <a:off x="0" y="944881"/>
          <a:ext cx="12191999" cy="6154993"/>
        </p:xfrm>
        <a:graphic>
          <a:graphicData uri="http://schemas.openxmlformats.org/drawingml/2006/table">
            <a:tbl>
              <a:tblPr firstRow="1" bandRow="1">
                <a:tableStyleId>{5C22544A-7EE6-4342-B048-85BDC9FD1C3A}</a:tableStyleId>
              </a:tblPr>
              <a:tblGrid>
                <a:gridCol w="4813127">
                  <a:extLst>
                    <a:ext uri="{9D8B030D-6E8A-4147-A177-3AD203B41FA5}">
                      <a16:colId xmlns:a16="http://schemas.microsoft.com/office/drawing/2014/main" val="20000"/>
                    </a:ext>
                  </a:extLst>
                </a:gridCol>
                <a:gridCol w="2149922">
                  <a:extLst>
                    <a:ext uri="{9D8B030D-6E8A-4147-A177-3AD203B41FA5}">
                      <a16:colId xmlns:a16="http://schemas.microsoft.com/office/drawing/2014/main" val="20001"/>
                    </a:ext>
                  </a:extLst>
                </a:gridCol>
                <a:gridCol w="5228950">
                  <a:extLst>
                    <a:ext uri="{9D8B030D-6E8A-4147-A177-3AD203B41FA5}">
                      <a16:colId xmlns:a16="http://schemas.microsoft.com/office/drawing/2014/main" val="20002"/>
                    </a:ext>
                  </a:extLst>
                </a:gridCol>
              </a:tblGrid>
              <a:tr h="357219">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2070673">
                <a:tc>
                  <a:txBody>
                    <a:bodyPr/>
                    <a:lstStyle/>
                    <a:p>
                      <a:pPr marL="442913" marR="0" indent="-442913" algn="just"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10.  Maintenance of hospital buildings and infrastructure development especially those very old should be prioritised to avoid dilapidation of buildings.</a:t>
                      </a:r>
                      <a:endParaRPr lang="en-ZA" dirty="0"/>
                    </a:p>
                  </a:txBody>
                  <a:tcPr>
                    <a:solidFill>
                      <a:srgbClr val="FAAA17"/>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dirty="0" smtClean="0"/>
                        <a:t>DPW &amp; departments</a:t>
                      </a:r>
                    </a:p>
                    <a:p>
                      <a:pPr algn="just"/>
                      <a:endParaRPr lang="en-ZA" dirty="0" smtClean="0"/>
                    </a:p>
                    <a:p>
                      <a:pPr algn="just"/>
                      <a:endParaRPr lang="en-ZA" dirty="0"/>
                    </a:p>
                  </a:txBody>
                  <a:tcPr>
                    <a:solidFill>
                      <a:srgbClr val="FAAA17"/>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mn-ea"/>
                          <a:cs typeface="+mn-cs"/>
                        </a:rPr>
                        <a:t>The DPW reports on Outcome 12 deliverables. The department</a:t>
                      </a:r>
                      <a:r>
                        <a:rPr lang="en-ZA" sz="1800" kern="1200" baseline="0" dirty="0" smtClean="0">
                          <a:solidFill>
                            <a:schemeClr val="dk1"/>
                          </a:solidFill>
                          <a:effectLst/>
                          <a:latin typeface="+mn-lt"/>
                          <a:ea typeface="+mn-ea"/>
                          <a:cs typeface="+mn-cs"/>
                        </a:rPr>
                        <a:t> ha</a:t>
                      </a:r>
                      <a:r>
                        <a:rPr lang="en-ZA" sz="1800" kern="1200" dirty="0" smtClean="0">
                          <a:solidFill>
                            <a:schemeClr val="dk1"/>
                          </a:solidFill>
                          <a:effectLst/>
                          <a:latin typeface="+mn-lt"/>
                          <a:ea typeface="+mn-ea"/>
                          <a:cs typeface="+mn-cs"/>
                        </a:rPr>
                        <a:t>s a strategy on the maintenance of government infrastructure which prioritises service delivery departments such as Health and Education. Budgetary constraints limit</a:t>
                      </a:r>
                      <a:r>
                        <a:rPr lang="en-ZA" sz="1800" kern="1200" baseline="0" dirty="0" smtClean="0">
                          <a:solidFill>
                            <a:schemeClr val="dk1"/>
                          </a:solidFill>
                          <a:effectLst/>
                          <a:latin typeface="+mn-lt"/>
                          <a:ea typeface="+mn-ea"/>
                          <a:cs typeface="+mn-cs"/>
                        </a:rPr>
                        <a:t> the DPW’s progress</a:t>
                      </a:r>
                      <a:endParaRPr lang="en-ZA" sz="1800" b="0" baseline="0" dirty="0" smtClean="0">
                        <a:solidFill>
                          <a:schemeClr val="bg1"/>
                        </a:solidFill>
                      </a:endParaRPr>
                    </a:p>
                  </a:txBody>
                  <a:tcPr>
                    <a:solidFill>
                      <a:srgbClr val="FAAA17"/>
                    </a:solidFill>
                  </a:tcPr>
                </a:tc>
                <a:extLst>
                  <a:ext uri="{0D108BD9-81ED-4DB2-BD59-A6C34878D82A}">
                    <a16:rowId xmlns:a16="http://schemas.microsoft.com/office/drawing/2014/main" val="10001"/>
                  </a:ext>
                </a:extLst>
              </a:tr>
              <a:tr h="1819950">
                <a:tc>
                  <a:txBody>
                    <a:bodyPr/>
                    <a:lstStyle/>
                    <a:p>
                      <a:pPr marL="442913" marR="0" indent="-442913" algn="just"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11.  Maintenance of hospital buildings and infrastructure development especially those very old should be prioritised to avoid dilapidation of buildings. </a:t>
                      </a:r>
                    </a:p>
                    <a:p>
                      <a:pPr marL="442913" marR="0" indent="0" algn="just"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a. </a:t>
                      </a:r>
                      <a:endParaRPr lang="en-ZA" sz="1600" b="0" baseline="0" dirty="0" smtClean="0">
                        <a:solidFill>
                          <a:schemeClr val="bg1"/>
                        </a:solidFill>
                      </a:endParaRPr>
                    </a:p>
                  </a:txBody>
                  <a:tcPr>
                    <a:solidFill>
                      <a:srgbClr val="FAAA17"/>
                    </a:solidFill>
                  </a:tcPr>
                </a:tc>
                <a:tc>
                  <a:txBody>
                    <a:bodyPr/>
                    <a:lstStyle/>
                    <a:p>
                      <a:pPr algn="just"/>
                      <a:r>
                        <a:rPr lang="en-ZA" sz="1800" kern="1200" dirty="0" smtClean="0">
                          <a:solidFill>
                            <a:schemeClr val="dk1"/>
                          </a:solidFill>
                          <a:effectLst/>
                          <a:latin typeface="+mn-lt"/>
                          <a:ea typeface="+mn-ea"/>
                          <a:cs typeface="+mn-cs"/>
                        </a:rPr>
                        <a:t>Provincial Health &amp; Provincial Public Works</a:t>
                      </a:r>
                      <a:endParaRPr lang="en-ZA" dirty="0"/>
                    </a:p>
                  </a:txBody>
                  <a:tcPr>
                    <a:solidFill>
                      <a:srgbClr val="FAAA17"/>
                    </a:solidFill>
                  </a:tcPr>
                </a:tc>
                <a:tc>
                  <a:txBody>
                    <a:bodyPr/>
                    <a:lstStyle/>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The Mpumalanga Province has allocated a R10 Million budget per district, for the maintenance of health facilities and is prioritised according to the needs.</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DPW is in the process of appointing a service provider to install the laundry equipment at a cost of R1.8 million in </a:t>
                      </a: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 This will address the loss of linen as laundry services will be done in-house. In the interim the hospital introduced a control mechanism through a release and returns register of laundry items.</a:t>
                      </a:r>
                      <a:endParaRPr lang="en-US" sz="1800" kern="1200" dirty="0" smtClean="0">
                        <a:solidFill>
                          <a:schemeClr val="dk1"/>
                        </a:solidFill>
                        <a:effectLst/>
                        <a:latin typeface="+mn-lt"/>
                        <a:ea typeface="+mn-ea"/>
                        <a:cs typeface="+mn-cs"/>
                      </a:endParaRPr>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18</a:t>
            </a:fld>
            <a:endParaRPr lang="en-ZA"/>
          </a:p>
        </p:txBody>
      </p:sp>
    </p:spTree>
    <p:extLst>
      <p:ext uri="{BB962C8B-B14F-4D97-AF65-F5344CB8AC3E}">
        <p14:creationId xmlns:p14="http://schemas.microsoft.com/office/powerpoint/2010/main" val="2585506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9668393"/>
              </p:ext>
            </p:extLst>
          </p:nvPr>
        </p:nvGraphicFramePr>
        <p:xfrm>
          <a:off x="-1" y="944880"/>
          <a:ext cx="12192000" cy="5913119"/>
        </p:xfrm>
        <a:graphic>
          <a:graphicData uri="http://schemas.openxmlformats.org/drawingml/2006/table">
            <a:tbl>
              <a:tblPr firstRow="1" bandRow="1">
                <a:tableStyleId>{5C22544A-7EE6-4342-B048-85BDC9FD1C3A}</a:tableStyleId>
              </a:tblPr>
              <a:tblGrid>
                <a:gridCol w="3659533">
                  <a:extLst>
                    <a:ext uri="{9D8B030D-6E8A-4147-A177-3AD203B41FA5}">
                      <a16:colId xmlns:a16="http://schemas.microsoft.com/office/drawing/2014/main" val="20000"/>
                    </a:ext>
                  </a:extLst>
                </a:gridCol>
                <a:gridCol w="2293534">
                  <a:extLst>
                    <a:ext uri="{9D8B030D-6E8A-4147-A177-3AD203B41FA5}">
                      <a16:colId xmlns:a16="http://schemas.microsoft.com/office/drawing/2014/main" val="20001"/>
                    </a:ext>
                  </a:extLst>
                </a:gridCol>
                <a:gridCol w="6238933">
                  <a:extLst>
                    <a:ext uri="{9D8B030D-6E8A-4147-A177-3AD203B41FA5}">
                      <a16:colId xmlns:a16="http://schemas.microsoft.com/office/drawing/2014/main" val="20002"/>
                    </a:ext>
                  </a:extLst>
                </a:gridCol>
              </a:tblGrid>
              <a:tr h="731192">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181927">
                <a:tc>
                  <a:txBody>
                    <a:bodyPr/>
                    <a:lstStyle/>
                    <a:p>
                      <a:pPr marL="442913" marR="0" indent="-442913" algn="just"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12. </a:t>
                      </a:r>
                      <a:r>
                        <a:rPr lang="en-US" sz="1800" kern="1200" dirty="0" smtClean="0">
                          <a:solidFill>
                            <a:schemeClr val="dk1"/>
                          </a:solidFill>
                          <a:effectLst/>
                          <a:latin typeface="+mn-lt"/>
                          <a:ea typeface="+mn-ea"/>
                          <a:cs typeface="+mn-cs"/>
                        </a:rPr>
                        <a:t>The </a:t>
                      </a:r>
                      <a:r>
                        <a:rPr lang="en-US" sz="1800" kern="1200" dirty="0" err="1" smtClean="0">
                          <a:solidFill>
                            <a:schemeClr val="dk1"/>
                          </a:solidFill>
                          <a:effectLst/>
                          <a:latin typeface="+mn-lt"/>
                          <a:ea typeface="+mn-ea"/>
                          <a:cs typeface="+mn-cs"/>
                        </a:rPr>
                        <a:t>Matikwane</a:t>
                      </a:r>
                      <a:r>
                        <a:rPr lang="en-US" sz="1800" kern="1200" dirty="0" smtClean="0">
                          <a:solidFill>
                            <a:schemeClr val="dk1"/>
                          </a:solidFill>
                          <a:effectLst/>
                          <a:latin typeface="+mn-lt"/>
                          <a:ea typeface="+mn-ea"/>
                          <a:cs typeface="+mn-cs"/>
                        </a:rPr>
                        <a:t> Hospital is seriously underfunded with the need to review the organogram among others in the quest to deliver quality service delivery.</a:t>
                      </a:r>
                      <a:endParaRPr lang="en-ZA" sz="1800" dirty="0"/>
                    </a:p>
                  </a:txBody>
                  <a:tcPr>
                    <a:solidFill>
                      <a:srgbClr val="FAAA17"/>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800" dirty="0" smtClean="0"/>
                        <a:t>DoH</a:t>
                      </a:r>
                    </a:p>
                    <a:p>
                      <a:pPr algn="just"/>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 used to be a Public Private Partnership and the provincial government took over total control of the institution (when?). As part of the takeover process the budget for </a:t>
                      </a: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 has been reviewed for the current financial year, further review will be conducted though the MTEF to ensure that it is on par with institutions of similar size in the province.</a:t>
                      </a:r>
                    </a:p>
                    <a:p>
                      <a:pPr marL="285750" indent="-285750" algn="just">
                        <a:buFont typeface="Arial" panose="020B0604020202020204" pitchFamily="34" charset="0"/>
                        <a:buChar char="•"/>
                      </a:pP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department is in the process of reviewing organogram of institutions and is projected to be finalised by the end of the financial year.  The OD team already conducted inspection of the facility. </a:t>
                      </a: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 is one of the institutions identified to pilot the Workload Indicator of Staffing needs (WISN) tool which is envisaged to ensure standardisation of norms and standards for staff allocation in health facilities. </a:t>
                      </a:r>
                      <a:endParaRPr lang="en-ZA" sz="1800" kern="1200" dirty="0">
                        <a:solidFill>
                          <a:schemeClr val="dk1"/>
                        </a:solidFill>
                        <a:effectLst/>
                        <a:latin typeface="+mn-lt"/>
                        <a:ea typeface="+mn-ea"/>
                        <a:cs typeface="+mn-cs"/>
                      </a:endParaRPr>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19</a:t>
            </a:fld>
            <a:endParaRPr lang="en-ZA"/>
          </a:p>
        </p:txBody>
      </p:sp>
    </p:spTree>
    <p:extLst>
      <p:ext uri="{BB962C8B-B14F-4D97-AF65-F5344CB8AC3E}">
        <p14:creationId xmlns:p14="http://schemas.microsoft.com/office/powerpoint/2010/main" val="1224990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Black" panose="020B0A04020102020204" pitchFamily="34" charset="0"/>
              </a:rPr>
              <a:t>CONTENTS</a:t>
            </a:r>
            <a:endParaRPr lang="en-ZA" sz="3200" b="1" dirty="0">
              <a:latin typeface="Arial Black" panose="020B0A04020102020204" pitchFamily="34" charset="0"/>
            </a:endParaRPr>
          </a:p>
        </p:txBody>
      </p:sp>
      <p:sp>
        <p:nvSpPr>
          <p:cNvPr id="3" name="Content Placeholder 2"/>
          <p:cNvSpPr>
            <a:spLocks noGrp="1"/>
          </p:cNvSpPr>
          <p:nvPr>
            <p:ph idx="1"/>
          </p:nvPr>
        </p:nvSpPr>
        <p:spPr/>
        <p:txBody>
          <a:bodyPr/>
          <a:lstStyle/>
          <a:p>
            <a:pPr marL="342900" indent="-342900">
              <a:buAutoNum type="alphaLcParenR"/>
              <a:tabLst>
                <a:tab pos="441325" algn="l"/>
              </a:tabLst>
            </a:pPr>
            <a:r>
              <a:rPr lang="en-ZA" sz="1800" dirty="0" smtClean="0"/>
              <a:t>Introduction</a:t>
            </a:r>
          </a:p>
          <a:p>
            <a:pPr marL="342900" indent="-342900">
              <a:buAutoNum type="alphaLcParenR"/>
              <a:tabLst>
                <a:tab pos="441325" algn="l"/>
              </a:tabLst>
            </a:pPr>
            <a:endParaRPr lang="en-ZA" sz="1800" dirty="0" smtClean="0"/>
          </a:p>
          <a:p>
            <a:pPr marL="342900" indent="-342900">
              <a:buAutoNum type="alphaLcParenR"/>
              <a:tabLst>
                <a:tab pos="441325" algn="l"/>
              </a:tabLst>
            </a:pPr>
            <a:r>
              <a:rPr lang="en-ZA" sz="1800" dirty="0" smtClean="0"/>
              <a:t>Purpose of the presentation</a:t>
            </a:r>
          </a:p>
          <a:p>
            <a:pPr marL="342900" indent="-342900">
              <a:buAutoNum type="alphaLcParenR"/>
              <a:tabLst>
                <a:tab pos="441325" algn="l"/>
              </a:tabLst>
            </a:pPr>
            <a:endParaRPr lang="en-ZA" sz="1800" dirty="0"/>
          </a:p>
          <a:p>
            <a:pPr marL="342900" indent="-342900">
              <a:buAutoNum type="alphaLcParenR"/>
              <a:tabLst>
                <a:tab pos="441325" algn="l"/>
              </a:tabLst>
            </a:pPr>
            <a:r>
              <a:rPr lang="en-ZA" sz="1800" dirty="0" smtClean="0"/>
              <a:t>Generic Findings and recommendations</a:t>
            </a:r>
          </a:p>
          <a:p>
            <a:pPr marL="342900" indent="-342900">
              <a:buAutoNum type="alphaLcParenR"/>
              <a:tabLst>
                <a:tab pos="441325" algn="l"/>
              </a:tabLst>
            </a:pPr>
            <a:endParaRPr lang="en-ZA" sz="1800" dirty="0"/>
          </a:p>
          <a:p>
            <a:pPr marL="342900" indent="-342900">
              <a:buAutoNum type="alphaLcParenR"/>
              <a:tabLst>
                <a:tab pos="441325" algn="l"/>
              </a:tabLst>
            </a:pPr>
            <a:r>
              <a:rPr lang="en-ZA" sz="1800" dirty="0" smtClean="0"/>
              <a:t>Generic Findings &amp; Summation of Progress made</a:t>
            </a:r>
          </a:p>
          <a:p>
            <a:pPr marL="342900" indent="-342900">
              <a:buAutoNum type="alphaLcParenR"/>
              <a:tabLst>
                <a:tab pos="441325" algn="l"/>
              </a:tabLst>
            </a:pPr>
            <a:endParaRPr lang="en-ZA" sz="1800" dirty="0"/>
          </a:p>
          <a:p>
            <a:pPr marL="342900" indent="-342900">
              <a:buAutoNum type="alphaLcParenR"/>
              <a:tabLst>
                <a:tab pos="441325" algn="l"/>
              </a:tabLst>
            </a:pPr>
            <a:r>
              <a:rPr lang="en-ZA" sz="1800" dirty="0" smtClean="0"/>
              <a:t>Conclusion</a:t>
            </a:r>
          </a:p>
          <a:p>
            <a:pPr marL="342900" indent="-342900">
              <a:buAutoNum type="alphaLcParenR"/>
              <a:tabLst>
                <a:tab pos="441325" algn="l"/>
              </a:tabLst>
            </a:pPr>
            <a:endParaRPr lang="en-ZA" sz="1800" dirty="0"/>
          </a:p>
          <a:p>
            <a:pPr marL="342900" indent="-342900">
              <a:buAutoNum type="alphaLcParenR"/>
              <a:tabLst>
                <a:tab pos="441325" algn="l"/>
              </a:tabLst>
            </a:pPr>
            <a:endParaRPr lang="en-ZA" sz="1800" dirty="0" smtClean="0"/>
          </a:p>
          <a:p>
            <a:pPr marL="342900" indent="-342900">
              <a:buAutoNum type="alphaLcParenR"/>
              <a:tabLst>
                <a:tab pos="441325" algn="l"/>
              </a:tabLst>
            </a:pPr>
            <a:endParaRPr lang="en-ZA" sz="1800" dirty="0"/>
          </a:p>
          <a:p>
            <a:pPr marL="342900" indent="-342900">
              <a:buAutoNum type="alphaLcParenR"/>
              <a:tabLst>
                <a:tab pos="441325" algn="l"/>
              </a:tabLst>
            </a:pPr>
            <a:endParaRPr lang="en-ZA" sz="1800" dirty="0" smtClean="0"/>
          </a:p>
          <a:p>
            <a:pPr marL="342900" indent="-342900">
              <a:buAutoNum type="alphaLcParenR"/>
              <a:tabLst>
                <a:tab pos="441325" algn="l"/>
              </a:tabLst>
            </a:pPr>
            <a:endParaRPr lang="en-ZA" sz="1800" dirty="0" smtClean="0">
              <a:solidFill>
                <a:schemeClr val="bg1"/>
              </a:solidFill>
            </a:endParaRPr>
          </a:p>
          <a:p>
            <a:pPr marL="342900" indent="-342900">
              <a:buAutoNum type="alphaLcParenR"/>
              <a:tabLst>
                <a:tab pos="441325" algn="l"/>
              </a:tabLst>
            </a:pPr>
            <a:endParaRPr lang="en-ZA" sz="1800" dirty="0">
              <a:solidFill>
                <a:schemeClr val="bg1"/>
              </a:solidFill>
            </a:endParaRPr>
          </a:p>
          <a:p>
            <a:pPr marL="342900" indent="-342900">
              <a:buAutoNum type="alphaLcParenR"/>
              <a:tabLst>
                <a:tab pos="441325" algn="l"/>
              </a:tabLst>
            </a:pPr>
            <a:endParaRPr lang="en-ZA" sz="1800" dirty="0" smtClean="0">
              <a:solidFill>
                <a:schemeClr val="bg1"/>
              </a:solidFill>
            </a:endParaRPr>
          </a:p>
          <a:p>
            <a:pPr marL="342900" indent="-342900">
              <a:buAutoNum type="alphaLcParenR"/>
              <a:tabLst>
                <a:tab pos="441325" algn="l"/>
              </a:tabLst>
            </a:pPr>
            <a:endParaRPr lang="en-ZA" sz="18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2</a:t>
            </a:fld>
            <a:endParaRPr lang="en-ZA"/>
          </a:p>
        </p:txBody>
      </p:sp>
    </p:spTree>
    <p:extLst>
      <p:ext uri="{BB962C8B-B14F-4D97-AF65-F5344CB8AC3E}">
        <p14:creationId xmlns:p14="http://schemas.microsoft.com/office/powerpoint/2010/main" val="478359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5871488"/>
              </p:ext>
            </p:extLst>
          </p:nvPr>
        </p:nvGraphicFramePr>
        <p:xfrm>
          <a:off x="0" y="944880"/>
          <a:ext cx="12191999" cy="5913119"/>
        </p:xfrm>
        <a:graphic>
          <a:graphicData uri="http://schemas.openxmlformats.org/drawingml/2006/table">
            <a:tbl>
              <a:tblPr firstRow="1" bandRow="1">
                <a:tableStyleId>{5C22544A-7EE6-4342-B048-85BDC9FD1C3A}</a:tableStyleId>
              </a:tblPr>
              <a:tblGrid>
                <a:gridCol w="4813127">
                  <a:extLst>
                    <a:ext uri="{9D8B030D-6E8A-4147-A177-3AD203B41FA5}">
                      <a16:colId xmlns:a16="http://schemas.microsoft.com/office/drawing/2014/main" val="20000"/>
                    </a:ext>
                  </a:extLst>
                </a:gridCol>
                <a:gridCol w="2149922">
                  <a:extLst>
                    <a:ext uri="{9D8B030D-6E8A-4147-A177-3AD203B41FA5}">
                      <a16:colId xmlns:a16="http://schemas.microsoft.com/office/drawing/2014/main" val="20001"/>
                    </a:ext>
                  </a:extLst>
                </a:gridCol>
                <a:gridCol w="5228950">
                  <a:extLst>
                    <a:ext uri="{9D8B030D-6E8A-4147-A177-3AD203B41FA5}">
                      <a16:colId xmlns:a16="http://schemas.microsoft.com/office/drawing/2014/main" val="20002"/>
                    </a:ext>
                  </a:extLst>
                </a:gridCol>
              </a:tblGrid>
              <a:tr h="731192">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181927">
                <a:tc>
                  <a:txBody>
                    <a:bodyPr/>
                    <a:lstStyle/>
                    <a:p>
                      <a:pPr marL="442913" marR="0" indent="-442913" algn="just"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13.  Adequate provision of medication to 13 clinics which are a feeder to </a:t>
                      </a: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a:t>
                      </a:r>
                      <a:endParaRPr lang="en-ZA" sz="1800" dirty="0"/>
                    </a:p>
                  </a:txBody>
                  <a:tcPr>
                    <a:solidFill>
                      <a:srgbClr val="FAAA17"/>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800" dirty="0" smtClean="0"/>
                        <a:t>DoH</a:t>
                      </a:r>
                    </a:p>
                    <a:p>
                      <a:pPr algn="just"/>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Availability of Medicine in the province improved from 89% in 2013/14 to 92% by September 2017 which includes essential Drugs in the feeder Clinics to </a:t>
                      </a: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a:t>
                      </a:r>
                    </a:p>
                    <a:p>
                      <a:pPr marL="285750" indent="-285750" algn="just">
                        <a:buFont typeface="Arial" panose="020B0604020202020204" pitchFamily="34" charset="0"/>
                        <a:buChar char="•"/>
                      </a:pP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Availability of Medicines is closely monitored as one of the key Six priority areas of the Idea Clinic programme. Medicines are classified as non-negotiables in the DoH</a:t>
                      </a:r>
                      <a:endParaRPr lang="en-ZA" sz="1800" kern="1200" dirty="0">
                        <a:solidFill>
                          <a:schemeClr val="dk1"/>
                        </a:solidFill>
                        <a:effectLst/>
                        <a:latin typeface="+mn-lt"/>
                        <a:ea typeface="+mn-ea"/>
                        <a:cs typeface="+mn-cs"/>
                      </a:endParaRPr>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20</a:t>
            </a:fld>
            <a:endParaRPr lang="en-ZA"/>
          </a:p>
        </p:txBody>
      </p:sp>
    </p:spTree>
    <p:extLst>
      <p:ext uri="{BB962C8B-B14F-4D97-AF65-F5344CB8AC3E}">
        <p14:creationId xmlns:p14="http://schemas.microsoft.com/office/powerpoint/2010/main" val="1461407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4008670"/>
              </p:ext>
            </p:extLst>
          </p:nvPr>
        </p:nvGraphicFramePr>
        <p:xfrm>
          <a:off x="-2" y="954076"/>
          <a:ext cx="12192001" cy="5903924"/>
        </p:xfrm>
        <a:graphic>
          <a:graphicData uri="http://schemas.openxmlformats.org/drawingml/2006/table">
            <a:tbl>
              <a:tblPr firstRow="1" bandRow="1">
                <a:tableStyleId>{5C22544A-7EE6-4342-B048-85BDC9FD1C3A}</a:tableStyleId>
              </a:tblPr>
              <a:tblGrid>
                <a:gridCol w="3905829">
                  <a:extLst>
                    <a:ext uri="{9D8B030D-6E8A-4147-A177-3AD203B41FA5}">
                      <a16:colId xmlns:a16="http://schemas.microsoft.com/office/drawing/2014/main" val="20000"/>
                    </a:ext>
                  </a:extLst>
                </a:gridCol>
                <a:gridCol w="2153277">
                  <a:extLst>
                    <a:ext uri="{9D8B030D-6E8A-4147-A177-3AD203B41FA5}">
                      <a16:colId xmlns:a16="http://schemas.microsoft.com/office/drawing/2014/main" val="20001"/>
                    </a:ext>
                  </a:extLst>
                </a:gridCol>
                <a:gridCol w="6132895">
                  <a:extLst>
                    <a:ext uri="{9D8B030D-6E8A-4147-A177-3AD203B41FA5}">
                      <a16:colId xmlns:a16="http://schemas.microsoft.com/office/drawing/2014/main" val="20002"/>
                    </a:ext>
                  </a:extLst>
                </a:gridCol>
              </a:tblGrid>
              <a:tr h="777748">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126176">
                <a:tc>
                  <a:txBody>
                    <a:bodyPr/>
                    <a:lstStyle/>
                    <a:p>
                      <a:pPr algn="just"/>
                      <a:r>
                        <a:rPr lang="en-ZA" sz="1800" dirty="0" smtClean="0"/>
                        <a:t>14</a:t>
                      </a:r>
                      <a:r>
                        <a:rPr lang="en-ZA" sz="1600" dirty="0" smtClean="0"/>
                        <a:t>.</a:t>
                      </a:r>
                      <a:r>
                        <a:rPr lang="en-ZA" sz="1800" b="0" dirty="0" smtClean="0"/>
                        <a:t> </a:t>
                      </a:r>
                      <a:r>
                        <a:rPr lang="en-ZA" sz="1800" kern="1200" dirty="0" smtClean="0">
                          <a:solidFill>
                            <a:schemeClr val="dk1"/>
                          </a:solidFill>
                          <a:effectLst/>
                          <a:latin typeface="+mn-lt"/>
                          <a:ea typeface="+mn-ea"/>
                          <a:cs typeface="+mn-cs"/>
                        </a:rPr>
                        <a:t>The W.F </a:t>
                      </a:r>
                      <a:r>
                        <a:rPr lang="en-ZA" sz="1800" kern="1200" dirty="0" err="1" smtClean="0">
                          <a:solidFill>
                            <a:schemeClr val="dk1"/>
                          </a:solidFill>
                          <a:effectLst/>
                          <a:latin typeface="+mn-lt"/>
                          <a:ea typeface="+mn-ea"/>
                          <a:cs typeface="+mn-cs"/>
                        </a:rPr>
                        <a:t>Knobel</a:t>
                      </a:r>
                      <a:r>
                        <a:rPr lang="en-ZA" sz="1800" kern="1200" dirty="0" smtClean="0">
                          <a:solidFill>
                            <a:schemeClr val="dk1"/>
                          </a:solidFill>
                          <a:effectLst/>
                          <a:latin typeface="+mn-lt"/>
                          <a:ea typeface="+mn-ea"/>
                          <a:cs typeface="+mn-cs"/>
                        </a:rPr>
                        <a:t> District hospital in Limpopo requires urgent interventions</a:t>
                      </a:r>
                      <a:r>
                        <a:rPr lang="en-ZA" sz="1800" kern="1200" baseline="0" dirty="0" smtClean="0">
                          <a:solidFill>
                            <a:schemeClr val="dk1"/>
                          </a:solidFill>
                          <a:effectLst/>
                          <a:latin typeface="+mn-lt"/>
                          <a:ea typeface="+mn-ea"/>
                          <a:cs typeface="+mn-cs"/>
                        </a:rPr>
                        <a:t> due to its</a:t>
                      </a:r>
                      <a:r>
                        <a:rPr lang="en-ZA" sz="1800" kern="1200" dirty="0" smtClean="0">
                          <a:solidFill>
                            <a:schemeClr val="dk1"/>
                          </a:solidFill>
                          <a:effectLst/>
                          <a:latin typeface="+mn-lt"/>
                          <a:ea typeface="+mn-ea"/>
                          <a:cs typeface="+mn-cs"/>
                        </a:rPr>
                        <a:t> state of deterioration, the building infrastructure is very old</a:t>
                      </a:r>
                      <a:r>
                        <a:rPr lang="en-ZA" sz="1800" kern="1200" baseline="0" dirty="0" smtClean="0">
                          <a:solidFill>
                            <a:schemeClr val="dk1"/>
                          </a:solidFill>
                          <a:effectLst/>
                          <a:latin typeface="+mn-lt"/>
                          <a:ea typeface="+mn-ea"/>
                          <a:cs typeface="+mn-cs"/>
                        </a:rPr>
                        <a:t> as t</a:t>
                      </a:r>
                      <a:r>
                        <a:rPr lang="en-ZA" sz="1800" kern="1200" dirty="0" smtClean="0">
                          <a:solidFill>
                            <a:schemeClr val="dk1"/>
                          </a:solidFill>
                          <a:effectLst/>
                          <a:latin typeface="+mn-lt"/>
                          <a:ea typeface="+mn-ea"/>
                          <a:cs typeface="+mn-cs"/>
                        </a:rPr>
                        <a:t>he hospital was built in 1936.</a:t>
                      </a:r>
                      <a:endParaRPr lang="en-ZA" sz="1800" b="0" kern="1200" dirty="0" smtClean="0">
                        <a:solidFill>
                          <a:schemeClr val="dk1"/>
                        </a:solidFill>
                        <a:effectLst/>
                        <a:latin typeface="+mn-lt"/>
                        <a:ea typeface="+mn-ea"/>
                        <a:cs typeface="+mn-cs"/>
                      </a:endParaRPr>
                    </a:p>
                    <a:p>
                      <a:pPr algn="just"/>
                      <a:endParaRPr lang="en-ZA" sz="1800" b="0" kern="1200" dirty="0" smtClean="0">
                        <a:solidFill>
                          <a:schemeClr val="dk1"/>
                        </a:solidFill>
                        <a:effectLst/>
                        <a:latin typeface="+mn-lt"/>
                        <a:ea typeface="+mn-ea"/>
                        <a:cs typeface="+mn-cs"/>
                      </a:endParaRPr>
                    </a:p>
                    <a:p>
                      <a:pPr algn="just"/>
                      <a:endParaRPr lang="en-ZA" sz="1800" b="0" kern="1200" dirty="0" smtClean="0">
                        <a:solidFill>
                          <a:schemeClr val="dk1"/>
                        </a:solidFill>
                        <a:effectLst/>
                        <a:latin typeface="+mn-lt"/>
                        <a:ea typeface="+mn-ea"/>
                        <a:cs typeface="+mn-cs"/>
                      </a:endParaRPr>
                    </a:p>
                    <a:p>
                      <a:pPr algn="just"/>
                      <a:r>
                        <a:rPr lang="en-US" sz="1800" b="0" kern="1200" dirty="0" smtClean="0">
                          <a:solidFill>
                            <a:schemeClr val="dk1"/>
                          </a:solidFill>
                          <a:effectLst/>
                          <a:latin typeface="+mn-lt"/>
                          <a:ea typeface="+mn-ea"/>
                          <a:cs typeface="+mn-cs"/>
                        </a:rPr>
                        <a:t>15. What is the Provincial Plan about the certain equipment's  that were acquired some time back 	but to date remain unused</a:t>
                      </a:r>
                      <a:r>
                        <a:rPr lang="en-US" sz="1800" b="0" kern="1200" baseline="0" dirty="0" smtClean="0">
                          <a:solidFill>
                            <a:schemeClr val="dk1"/>
                          </a:solidFill>
                          <a:effectLst/>
                          <a:latin typeface="+mn-lt"/>
                          <a:ea typeface="+mn-ea"/>
                          <a:cs typeface="+mn-cs"/>
                        </a:rPr>
                        <a:t> for Polokwane Hospital due to </a:t>
                      </a:r>
                      <a:r>
                        <a:rPr lang="en-US" sz="1800" b="0" kern="1200" dirty="0" smtClean="0">
                          <a:solidFill>
                            <a:schemeClr val="dk1"/>
                          </a:solidFill>
                          <a:effectLst/>
                          <a:latin typeface="+mn-lt"/>
                          <a:ea typeface="+mn-ea"/>
                          <a:cs typeface="+mn-cs"/>
                        </a:rPr>
                        <a:t>wrong specifications. </a:t>
                      </a:r>
                      <a:endParaRPr lang="en-ZA" sz="1600" dirty="0"/>
                    </a:p>
                  </a:txBody>
                  <a:tcPr>
                    <a:solidFill>
                      <a:srgbClr val="FAAA17"/>
                    </a:solidFill>
                  </a:tcPr>
                </a:tc>
                <a:tc>
                  <a:txBody>
                    <a:bodyPr/>
                    <a:lstStyle/>
                    <a:p>
                      <a:pPr algn="just"/>
                      <a:r>
                        <a:rPr lang="en-ZA" sz="1600" dirty="0" err="1" smtClean="0"/>
                        <a:t>DoH</a:t>
                      </a:r>
                      <a:r>
                        <a:rPr lang="en-ZA" sz="1600" dirty="0" smtClean="0"/>
                        <a:t> &amp; OTP</a:t>
                      </a:r>
                      <a:endParaRPr lang="en-ZA" sz="1600" dirty="0"/>
                    </a:p>
                  </a:txBody>
                  <a:tcPr>
                    <a:solidFill>
                      <a:srgbClr val="FAAA17"/>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baseline="0" dirty="0" smtClean="0"/>
                        <a:t>The Provincial Administration has a plan to address the dire state of </a:t>
                      </a:r>
                      <a:r>
                        <a:rPr lang="en-ZA" sz="1600" b="0" baseline="0" dirty="0" err="1" smtClean="0"/>
                        <a:t>Knobel</a:t>
                      </a:r>
                      <a:r>
                        <a:rPr lang="en-ZA" sz="1600" b="0" baseline="0" dirty="0" smtClean="0"/>
                        <a:t> District Hospital.</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baseline="0"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kern="1200" dirty="0" smtClean="0">
                          <a:solidFill>
                            <a:schemeClr val="dk1"/>
                          </a:solidFill>
                          <a:effectLst/>
                          <a:latin typeface="+mn-lt"/>
                          <a:ea typeface="+mn-ea"/>
                          <a:cs typeface="+mn-cs"/>
                        </a:rPr>
                        <a:t>The hospital has purchased the missing parts based on the correct specifications which include the connections and new parts for the Bucky Table. The parts are awaiting delivery after which it will be installed and therefore ensure that the hospital uses the X-Ray equipment. </a:t>
                      </a:r>
                      <a:br>
                        <a:rPr lang="en-US" sz="1800" i="0" kern="1200" dirty="0" smtClean="0">
                          <a:solidFill>
                            <a:schemeClr val="dk1"/>
                          </a:solidFill>
                          <a:effectLst/>
                          <a:latin typeface="+mn-lt"/>
                          <a:ea typeface="+mn-ea"/>
                          <a:cs typeface="+mn-cs"/>
                        </a:rPr>
                      </a:br>
                      <a:endParaRPr lang="en-ZA" sz="1600" b="0" i="0" baseline="0" dirty="0" smtClean="0"/>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21</a:t>
            </a:fld>
            <a:endParaRPr lang="en-ZA"/>
          </a:p>
        </p:txBody>
      </p:sp>
    </p:spTree>
    <p:extLst>
      <p:ext uri="{BB962C8B-B14F-4D97-AF65-F5344CB8AC3E}">
        <p14:creationId xmlns:p14="http://schemas.microsoft.com/office/powerpoint/2010/main" val="4129530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9838319"/>
              </p:ext>
            </p:extLst>
          </p:nvPr>
        </p:nvGraphicFramePr>
        <p:xfrm>
          <a:off x="0" y="944880"/>
          <a:ext cx="12191999" cy="5913120"/>
        </p:xfrm>
        <a:graphic>
          <a:graphicData uri="http://schemas.openxmlformats.org/drawingml/2006/table">
            <a:tbl>
              <a:tblPr firstRow="1" bandRow="1">
                <a:tableStyleId>{5C22544A-7EE6-4342-B048-85BDC9FD1C3A}</a:tableStyleId>
              </a:tblPr>
              <a:tblGrid>
                <a:gridCol w="4894563">
                  <a:extLst>
                    <a:ext uri="{9D8B030D-6E8A-4147-A177-3AD203B41FA5}">
                      <a16:colId xmlns:a16="http://schemas.microsoft.com/office/drawing/2014/main" val="20000"/>
                    </a:ext>
                  </a:extLst>
                </a:gridCol>
                <a:gridCol w="2280222">
                  <a:extLst>
                    <a:ext uri="{9D8B030D-6E8A-4147-A177-3AD203B41FA5}">
                      <a16:colId xmlns:a16="http://schemas.microsoft.com/office/drawing/2014/main" val="20001"/>
                    </a:ext>
                  </a:extLst>
                </a:gridCol>
                <a:gridCol w="5017214">
                  <a:extLst>
                    <a:ext uri="{9D8B030D-6E8A-4147-A177-3AD203B41FA5}">
                      <a16:colId xmlns:a16="http://schemas.microsoft.com/office/drawing/2014/main" val="20002"/>
                    </a:ext>
                  </a:extLst>
                </a:gridCol>
              </a:tblGrid>
              <a:tr h="732081">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3533087">
                <a:tc>
                  <a:txBody>
                    <a:bodyPr/>
                    <a:lstStyle/>
                    <a:p>
                      <a:pPr marL="442913" indent="-442913" algn="just"/>
                      <a:r>
                        <a:rPr lang="en-ZA" sz="1800" dirty="0" smtClean="0"/>
                        <a:t>16. </a:t>
                      </a:r>
                      <a:r>
                        <a:rPr lang="en-ZA" sz="1800" kern="1200" dirty="0" smtClean="0">
                          <a:solidFill>
                            <a:schemeClr val="dk1"/>
                          </a:solidFill>
                          <a:effectLst/>
                          <a:latin typeface="+mn-lt"/>
                          <a:ea typeface="+mn-ea"/>
                          <a:cs typeface="+mn-cs"/>
                        </a:rPr>
                        <a:t>Fast racking the finalising and implementation of the Thusong Service Centres business case report.</a:t>
                      </a:r>
                    </a:p>
                    <a:p>
                      <a:pPr marL="442913" indent="-442913" algn="just"/>
                      <a:r>
                        <a:rPr lang="en-ZA" sz="1800" kern="1200" dirty="0" smtClean="0">
                          <a:solidFill>
                            <a:schemeClr val="dk1"/>
                          </a:solidFill>
                          <a:effectLst/>
                          <a:latin typeface="+mn-lt"/>
                          <a:ea typeface="+mn-ea"/>
                          <a:cs typeface="+mn-cs"/>
                        </a:rPr>
                        <a:t> </a:t>
                      </a:r>
                    </a:p>
                    <a:p>
                      <a:pPr marL="442913" indent="-442913" algn="just"/>
                      <a:r>
                        <a:rPr lang="en-ZA" sz="1800" kern="1200" dirty="0" smtClean="0">
                          <a:solidFill>
                            <a:schemeClr val="dk1"/>
                          </a:solidFill>
                          <a:effectLst/>
                          <a:latin typeface="+mn-lt"/>
                          <a:ea typeface="+mn-ea"/>
                          <a:cs typeface="+mn-cs"/>
                        </a:rPr>
                        <a:t>a.   These include the governance arrangements, lease agreements, funding model and ensuring presence of all key departments in the Thusong Service Centres including satellite South African Police Service. </a:t>
                      </a:r>
                      <a:endParaRPr lang="en-ZA" sz="1800" dirty="0"/>
                    </a:p>
                  </a:txBody>
                  <a:tcPr>
                    <a:solidFill>
                      <a:srgbClr val="FAAA17"/>
                    </a:solidFill>
                  </a:tcPr>
                </a:tc>
                <a:tc>
                  <a:txBody>
                    <a:bodyPr/>
                    <a:lstStyle/>
                    <a:p>
                      <a:pPr algn="just"/>
                      <a:r>
                        <a:rPr lang="en-ZA" sz="1800" kern="1200" dirty="0" smtClean="0">
                          <a:solidFill>
                            <a:schemeClr val="dk1"/>
                          </a:solidFill>
                          <a:effectLst/>
                          <a:latin typeface="+mn-lt"/>
                          <a:ea typeface="+mn-ea"/>
                          <a:cs typeface="+mn-cs"/>
                        </a:rPr>
                        <a:t>DPSA, COGTA, Treasury, DPW &amp; Office of the Premiers</a:t>
                      </a:r>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Business Case Studies on Thusong Programme finalised and consultative process with the key affected departments in progress</a:t>
                      </a:r>
                      <a:endParaRPr lang="en-ZA" sz="1800" b="0" baseline="0" dirty="0" smtClean="0">
                        <a:solidFill>
                          <a:srgbClr val="FF0000"/>
                        </a:solidFill>
                      </a:endParaRPr>
                    </a:p>
                  </a:txBody>
                  <a:tcPr>
                    <a:solidFill>
                      <a:srgbClr val="FAAA17"/>
                    </a:solidFill>
                  </a:tcPr>
                </a:tc>
                <a:extLst>
                  <a:ext uri="{0D108BD9-81ED-4DB2-BD59-A6C34878D82A}">
                    <a16:rowId xmlns:a16="http://schemas.microsoft.com/office/drawing/2014/main" val="10001"/>
                  </a:ext>
                </a:extLst>
              </a:tr>
              <a:tr h="1647952">
                <a:tc>
                  <a:txBody>
                    <a:bodyPr/>
                    <a:lstStyle/>
                    <a:p>
                      <a:pPr marL="442913" indent="-442913" algn="just"/>
                      <a:r>
                        <a:rPr lang="en-ZA" sz="1800" dirty="0" smtClean="0"/>
                        <a:t>17. </a:t>
                      </a:r>
                      <a:r>
                        <a:rPr lang="en-ZA" sz="1800" kern="1200" dirty="0" smtClean="0">
                          <a:solidFill>
                            <a:schemeClr val="dk1"/>
                          </a:solidFill>
                          <a:effectLst/>
                          <a:latin typeface="+mn-lt"/>
                          <a:ea typeface="+mn-ea"/>
                          <a:cs typeface="+mn-cs"/>
                        </a:rPr>
                        <a:t>Consultative conference on the Thusong Service Centre Programme with all relevant stakeholders. </a:t>
                      </a:r>
                      <a:endParaRPr lang="en-ZA" sz="1800" dirty="0"/>
                    </a:p>
                  </a:txBody>
                  <a:tcPr>
                    <a:solidFill>
                      <a:srgbClr val="FAAA17"/>
                    </a:solidFill>
                  </a:tcPr>
                </a:tc>
                <a:tc>
                  <a:txBody>
                    <a:bodyPr/>
                    <a:lstStyle/>
                    <a:p>
                      <a:pPr algn="just"/>
                      <a:r>
                        <a:rPr lang="en-ZA" sz="1800" dirty="0" smtClean="0"/>
                        <a:t>DPSA</a:t>
                      </a:r>
                      <a:endParaRPr lang="en-ZA" sz="1800"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National Institutional Coordination and Funding Options and proposed way forward for the Thusong Service Centre Programme was presented to the Portfolio Committee in May 2017</a:t>
                      </a:r>
                      <a:endParaRPr lang="en-ZA" sz="1800" b="0" baseline="0" dirty="0" smtClean="0">
                        <a:solidFill>
                          <a:srgbClr val="FF0000"/>
                        </a:solidFill>
                      </a:endParaRPr>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22</a:t>
            </a:fld>
            <a:endParaRPr lang="en-ZA"/>
          </a:p>
        </p:txBody>
      </p:sp>
    </p:spTree>
    <p:extLst>
      <p:ext uri="{BB962C8B-B14F-4D97-AF65-F5344CB8AC3E}">
        <p14:creationId xmlns:p14="http://schemas.microsoft.com/office/powerpoint/2010/main" val="464445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83113327"/>
              </p:ext>
            </p:extLst>
          </p:nvPr>
        </p:nvGraphicFramePr>
        <p:xfrm>
          <a:off x="0" y="944880"/>
          <a:ext cx="12192001" cy="6064214"/>
        </p:xfrm>
        <a:graphic>
          <a:graphicData uri="http://schemas.openxmlformats.org/drawingml/2006/table">
            <a:tbl>
              <a:tblPr firstRow="1" bandRow="1">
                <a:tableStyleId>{5C22544A-7EE6-4342-B048-85BDC9FD1C3A}</a:tableStyleId>
              </a:tblPr>
              <a:tblGrid>
                <a:gridCol w="4210498">
                  <a:extLst>
                    <a:ext uri="{9D8B030D-6E8A-4147-A177-3AD203B41FA5}">
                      <a16:colId xmlns:a16="http://schemas.microsoft.com/office/drawing/2014/main" val="20000"/>
                    </a:ext>
                  </a:extLst>
                </a:gridCol>
                <a:gridCol w="2215073">
                  <a:extLst>
                    <a:ext uri="{9D8B030D-6E8A-4147-A177-3AD203B41FA5}">
                      <a16:colId xmlns:a16="http://schemas.microsoft.com/office/drawing/2014/main" val="20001"/>
                    </a:ext>
                  </a:extLst>
                </a:gridCol>
                <a:gridCol w="5766430">
                  <a:extLst>
                    <a:ext uri="{9D8B030D-6E8A-4147-A177-3AD203B41FA5}">
                      <a16:colId xmlns:a16="http://schemas.microsoft.com/office/drawing/2014/main" val="20002"/>
                    </a:ext>
                  </a:extLst>
                </a:gridCol>
              </a:tblGrid>
              <a:tr h="655475">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2572119">
                <a:tc>
                  <a:txBody>
                    <a:bodyPr/>
                    <a:lstStyle/>
                    <a:p>
                      <a:pPr marL="442913" indent="-442913" algn="just"/>
                      <a:r>
                        <a:rPr lang="en-ZA" dirty="0" smtClean="0"/>
                        <a:t>18. </a:t>
                      </a:r>
                      <a:r>
                        <a:rPr lang="en-GB" sz="1800" kern="1200" dirty="0" smtClean="0">
                          <a:solidFill>
                            <a:schemeClr val="dk1"/>
                          </a:solidFill>
                          <a:effectLst/>
                          <a:latin typeface="+mn-lt"/>
                          <a:ea typeface="+mn-ea"/>
                          <a:cs typeface="+mn-cs"/>
                        </a:rPr>
                        <a:t>Strengthened Institutional arrangements and Intergovernmental relations in the Thusong Service Centres to promote integrated planning and provision of quality services as envisaged in the NDP and delivery agreements on outcome 12</a:t>
                      </a:r>
                      <a:r>
                        <a:rPr lang="en-ZA" sz="1800" kern="1200" dirty="0" smtClean="0">
                          <a:solidFill>
                            <a:schemeClr val="dk1"/>
                          </a:solidFill>
                          <a:effectLst/>
                          <a:latin typeface="+mn-lt"/>
                          <a:ea typeface="+mn-ea"/>
                          <a:cs typeface="+mn-cs"/>
                        </a:rPr>
                        <a:t>. </a:t>
                      </a:r>
                      <a:endParaRPr lang="en-ZA" dirty="0"/>
                    </a:p>
                  </a:txBody>
                  <a:tcPr>
                    <a:solidFill>
                      <a:srgbClr val="FAAA17"/>
                    </a:solidFill>
                  </a:tcPr>
                </a:tc>
                <a:tc>
                  <a:txBody>
                    <a:bodyPr/>
                    <a:lstStyle/>
                    <a:p>
                      <a:pPr algn="just"/>
                      <a:r>
                        <a:rPr lang="en-ZA" sz="1800" kern="1200" dirty="0" smtClean="0">
                          <a:solidFill>
                            <a:schemeClr val="dk1"/>
                          </a:solidFill>
                          <a:effectLst/>
                          <a:latin typeface="+mn-lt"/>
                          <a:ea typeface="+mn-ea"/>
                          <a:cs typeface="+mn-cs"/>
                        </a:rPr>
                        <a:t>DPSA</a:t>
                      </a:r>
                      <a:r>
                        <a:rPr lang="en-ZA" sz="1800" kern="1200" baseline="0" dirty="0" smtClean="0">
                          <a:solidFill>
                            <a:schemeClr val="dk1"/>
                          </a:solidFill>
                          <a:effectLst/>
                          <a:latin typeface="+mn-lt"/>
                          <a:ea typeface="+mn-ea"/>
                          <a:cs typeface="+mn-cs"/>
                        </a:rPr>
                        <a:t> and GCIS</a:t>
                      </a:r>
                      <a:endParaRPr lang="en-ZA"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Thusong Service Centres Improvement Programme is now one of the Actions of the NDP and a delivery agreement on Outcome 12 with monthly monitoring and reporting to the G &amp; A structures. </a:t>
                      </a:r>
                      <a:endParaRPr lang="en-ZA" sz="1600" b="0" baseline="0" dirty="0" smtClean="0">
                        <a:solidFill>
                          <a:srgbClr val="FF0000"/>
                        </a:solidFill>
                      </a:endParaRPr>
                    </a:p>
                  </a:txBody>
                  <a:tcPr>
                    <a:solidFill>
                      <a:srgbClr val="FAAA17"/>
                    </a:solidFill>
                  </a:tcPr>
                </a:tc>
                <a:extLst>
                  <a:ext uri="{0D108BD9-81ED-4DB2-BD59-A6C34878D82A}">
                    <a16:rowId xmlns:a16="http://schemas.microsoft.com/office/drawing/2014/main" val="10001"/>
                  </a:ext>
                </a:extLst>
              </a:tr>
              <a:tr h="2791055">
                <a:tc>
                  <a:txBody>
                    <a:bodyPr/>
                    <a:lstStyle/>
                    <a:p>
                      <a:pPr marL="354013" indent="-354013" algn="just"/>
                      <a:r>
                        <a:rPr lang="en-ZA" dirty="0" smtClean="0"/>
                        <a:t>19. </a:t>
                      </a:r>
                      <a:r>
                        <a:rPr lang="en-GB" sz="1800" kern="1200" dirty="0" smtClean="0">
                          <a:solidFill>
                            <a:schemeClr val="dk1"/>
                          </a:solidFill>
                          <a:effectLst/>
                          <a:latin typeface="+mn-lt"/>
                          <a:ea typeface="+mn-ea"/>
                          <a:cs typeface="+mn-cs"/>
                        </a:rPr>
                        <a:t>Sustainable Service Delivery Improvement of Thusong Service Centres (TSC) visited.</a:t>
                      </a:r>
                      <a:r>
                        <a:rPr lang="en-ZA" sz="1800" b="1" kern="1200" dirty="0" smtClean="0">
                          <a:solidFill>
                            <a:schemeClr val="dk1"/>
                          </a:solidFill>
                          <a:effectLst/>
                          <a:latin typeface="+mn-lt"/>
                          <a:ea typeface="+mn-ea"/>
                          <a:cs typeface="+mn-cs"/>
                        </a:rPr>
                        <a:t> </a:t>
                      </a:r>
                    </a:p>
                    <a:p>
                      <a:pPr marL="354013" indent="-354013" algn="just">
                        <a:buAutoNum type="alphaLcPeriod"/>
                      </a:pPr>
                      <a:r>
                        <a:rPr lang="en-ZA" sz="1800" b="1" kern="1200" dirty="0" smtClean="0">
                          <a:solidFill>
                            <a:schemeClr val="dk1"/>
                          </a:solidFill>
                          <a:effectLst/>
                          <a:latin typeface="+mn-lt"/>
                          <a:ea typeface="+mn-ea"/>
                          <a:cs typeface="+mn-cs"/>
                        </a:rPr>
                        <a:t>Mpumalanga Province</a:t>
                      </a:r>
                      <a:r>
                        <a:rPr lang="en-ZA" sz="1800" b="0" kern="1200" dirty="0" smtClean="0">
                          <a:solidFill>
                            <a:schemeClr val="dk1"/>
                          </a:solidFill>
                          <a:effectLst/>
                          <a:latin typeface="+mn-lt"/>
                          <a:ea typeface="+mn-ea"/>
                          <a:cs typeface="+mn-cs"/>
                        </a:rPr>
                        <a:t> (</a:t>
                      </a:r>
                      <a:r>
                        <a:rPr lang="en-ZA" sz="1800" kern="1200" dirty="0" err="1" smtClean="0">
                          <a:solidFill>
                            <a:schemeClr val="dk1"/>
                          </a:solidFill>
                          <a:effectLst/>
                          <a:latin typeface="+mn-lt"/>
                          <a:ea typeface="+mn-ea"/>
                          <a:cs typeface="+mn-cs"/>
                        </a:rPr>
                        <a:t>Phola</a:t>
                      </a:r>
                      <a:r>
                        <a:rPr lang="en-ZA" sz="1800" kern="1200" dirty="0" smtClean="0">
                          <a:solidFill>
                            <a:schemeClr val="dk1"/>
                          </a:solidFill>
                          <a:effectLst/>
                          <a:latin typeface="+mn-lt"/>
                          <a:ea typeface="+mn-ea"/>
                          <a:cs typeface="+mn-cs"/>
                        </a:rPr>
                        <a:t> TSC &amp; Casteel TSC)</a:t>
                      </a:r>
                    </a:p>
                    <a:p>
                      <a:pPr marL="354013" indent="-354013" algn="just">
                        <a:buAutoNum type="alphaLcPeriod"/>
                      </a:pPr>
                      <a:r>
                        <a:rPr lang="en-ZA" sz="1800" b="1" kern="1200" dirty="0" smtClean="0">
                          <a:solidFill>
                            <a:schemeClr val="dk1"/>
                          </a:solidFill>
                          <a:effectLst/>
                          <a:latin typeface="+mn-lt"/>
                          <a:ea typeface="+mn-ea"/>
                          <a:cs typeface="+mn-cs"/>
                        </a:rPr>
                        <a:t>Limpopo Province:</a:t>
                      </a:r>
                      <a:endParaRPr lang="en-ZA" sz="1800" b="0" kern="1200" dirty="0" smtClean="0">
                        <a:solidFill>
                          <a:schemeClr val="dk1"/>
                        </a:solidFill>
                        <a:effectLst/>
                        <a:latin typeface="+mn-lt"/>
                        <a:ea typeface="+mn-ea"/>
                        <a:cs typeface="+mn-cs"/>
                      </a:endParaRPr>
                    </a:p>
                    <a:p>
                      <a:pPr marL="354013" indent="0" algn="just">
                        <a:buNone/>
                      </a:pPr>
                      <a:r>
                        <a:rPr lang="en-ZA" sz="1800" kern="1200" dirty="0" smtClean="0">
                          <a:solidFill>
                            <a:schemeClr val="dk1"/>
                          </a:solidFill>
                          <a:effectLst/>
                          <a:latin typeface="+mn-lt"/>
                          <a:ea typeface="+mn-ea"/>
                          <a:cs typeface="+mn-cs"/>
                        </a:rPr>
                        <a:t>Moletjie Thusong Service</a:t>
                      </a:r>
                      <a:r>
                        <a:rPr lang="en-ZA" sz="1800" kern="1200" baseline="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Centre</a:t>
                      </a:r>
                      <a:endParaRPr lang="en-ZA" dirty="0"/>
                    </a:p>
                  </a:txBody>
                  <a:tcPr>
                    <a:solidFill>
                      <a:srgbClr val="FAAA17"/>
                    </a:solidFill>
                  </a:tcPr>
                </a:tc>
                <a:tc>
                  <a:txBody>
                    <a:bodyPr/>
                    <a:lstStyle/>
                    <a:p>
                      <a:pPr algn="just"/>
                      <a:r>
                        <a:rPr lang="en-ZA" sz="1800" kern="1200" dirty="0" smtClean="0">
                          <a:solidFill>
                            <a:schemeClr val="dk1"/>
                          </a:solidFill>
                          <a:effectLst/>
                          <a:latin typeface="+mn-lt"/>
                          <a:ea typeface="+mn-ea"/>
                          <a:cs typeface="+mn-cs"/>
                        </a:rPr>
                        <a:t>DPSA, GCIS, Offices Of the Premiers and COGTA</a:t>
                      </a:r>
                      <a:endParaRPr lang="en-ZA"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DPSA</a:t>
                      </a:r>
                      <a:r>
                        <a:rPr lang="en-ZA" sz="1800" kern="1200" baseline="0" dirty="0" smtClean="0">
                          <a:solidFill>
                            <a:schemeClr val="dk1"/>
                          </a:solidFill>
                          <a:effectLst/>
                          <a:latin typeface="+mn-lt"/>
                          <a:ea typeface="+mn-ea"/>
                          <a:cs typeface="+mn-cs"/>
                        </a:rPr>
                        <a:t> is p</a:t>
                      </a:r>
                      <a:r>
                        <a:rPr lang="en-ZA" sz="1800" kern="1200" dirty="0" smtClean="0">
                          <a:solidFill>
                            <a:schemeClr val="dk1"/>
                          </a:solidFill>
                          <a:effectLst/>
                          <a:latin typeface="+mn-lt"/>
                          <a:ea typeface="+mn-ea"/>
                          <a:cs typeface="+mn-cs"/>
                        </a:rPr>
                        <a:t>roviding technical support to facilitate the development and payment of the lease agreements for all the visited Thusong Service Centres. A long term solution of the funding model is being considered.</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Interventions are</a:t>
                      </a:r>
                      <a:r>
                        <a:rPr lang="en-ZA" sz="1800" kern="1200" baseline="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being pursued towards improving access for people with disability at Casteel TSC </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IGR being strengthened</a:t>
                      </a:r>
                    </a:p>
                    <a:p>
                      <a:pPr marL="285750" indent="-285750" algn="just">
                        <a:buFont typeface="Arial" panose="020B0604020202020204" pitchFamily="34" charset="0"/>
                        <a:buChar char="•"/>
                      </a:pPr>
                      <a:endParaRPr lang="en-ZA" sz="1600" b="0" baseline="0" dirty="0" smtClean="0">
                        <a:solidFill>
                          <a:srgbClr val="FF0000"/>
                        </a:solidFill>
                      </a:endParaRPr>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23</a:t>
            </a:fld>
            <a:endParaRPr lang="en-ZA"/>
          </a:p>
        </p:txBody>
      </p:sp>
    </p:spTree>
    <p:extLst>
      <p:ext uri="{BB962C8B-B14F-4D97-AF65-F5344CB8AC3E}">
        <p14:creationId xmlns:p14="http://schemas.microsoft.com/office/powerpoint/2010/main" val="990021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5257598"/>
              </p:ext>
            </p:extLst>
          </p:nvPr>
        </p:nvGraphicFramePr>
        <p:xfrm>
          <a:off x="228391" y="944880"/>
          <a:ext cx="11963609" cy="5913119"/>
        </p:xfrm>
        <a:graphic>
          <a:graphicData uri="http://schemas.openxmlformats.org/drawingml/2006/table">
            <a:tbl>
              <a:tblPr firstRow="1" bandRow="1">
                <a:tableStyleId>{5C22544A-7EE6-4342-B048-85BDC9FD1C3A}</a:tableStyleId>
              </a:tblPr>
              <a:tblGrid>
                <a:gridCol w="4131623">
                  <a:extLst>
                    <a:ext uri="{9D8B030D-6E8A-4147-A177-3AD203B41FA5}">
                      <a16:colId xmlns:a16="http://schemas.microsoft.com/office/drawing/2014/main" val="20000"/>
                    </a:ext>
                  </a:extLst>
                </a:gridCol>
                <a:gridCol w="2173578">
                  <a:extLst>
                    <a:ext uri="{9D8B030D-6E8A-4147-A177-3AD203B41FA5}">
                      <a16:colId xmlns:a16="http://schemas.microsoft.com/office/drawing/2014/main" val="20001"/>
                    </a:ext>
                  </a:extLst>
                </a:gridCol>
                <a:gridCol w="5658408">
                  <a:extLst>
                    <a:ext uri="{9D8B030D-6E8A-4147-A177-3AD203B41FA5}">
                      <a16:colId xmlns:a16="http://schemas.microsoft.com/office/drawing/2014/main" val="20002"/>
                    </a:ext>
                  </a:extLst>
                </a:gridCol>
              </a:tblGrid>
              <a:tr h="786137">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1640634">
                <a:tc>
                  <a:txBody>
                    <a:bodyPr/>
                    <a:lstStyle/>
                    <a:p>
                      <a:pPr marL="442913" indent="-442913" algn="just"/>
                      <a:r>
                        <a:rPr lang="en-ZA" sz="1800" dirty="0" smtClean="0"/>
                        <a:t>20. </a:t>
                      </a:r>
                      <a:r>
                        <a:rPr lang="en-ZA" sz="1800" kern="1200" dirty="0" smtClean="0">
                          <a:solidFill>
                            <a:schemeClr val="dk1"/>
                          </a:solidFill>
                          <a:effectLst/>
                          <a:latin typeface="+mn-lt"/>
                          <a:ea typeface="+mn-ea"/>
                          <a:cs typeface="+mn-cs"/>
                        </a:rPr>
                        <a:t>Collaborative Involvement of the Centre for Public Service Innovation in resolving queue management in most of the hospitals.</a:t>
                      </a:r>
                      <a:endParaRPr lang="en-ZA" sz="1800" kern="1200" dirty="0">
                        <a:solidFill>
                          <a:schemeClr val="dk1"/>
                        </a:solidFill>
                        <a:effectLst/>
                        <a:latin typeface="+mn-lt"/>
                        <a:ea typeface="+mn-ea"/>
                        <a:cs typeface="+mn-cs"/>
                      </a:endParaRPr>
                    </a:p>
                  </a:txBody>
                  <a:tcPr>
                    <a:solidFill>
                      <a:srgbClr val="FAAA17"/>
                    </a:solidFill>
                  </a:tcPr>
                </a:tc>
                <a:tc rowSpan="2">
                  <a:txBody>
                    <a:bodyPr/>
                    <a:lstStyle/>
                    <a:p>
                      <a:pPr algn="just"/>
                      <a:r>
                        <a:rPr lang="en-ZA" sz="1800" kern="1200" dirty="0" smtClean="0">
                          <a:solidFill>
                            <a:schemeClr val="dk1"/>
                          </a:solidFill>
                          <a:effectLst/>
                          <a:latin typeface="+mn-lt"/>
                          <a:ea typeface="+mn-ea"/>
                          <a:cs typeface="+mn-cs"/>
                        </a:rPr>
                        <a:t>DoH</a:t>
                      </a:r>
                      <a:endParaRPr lang="en-ZA" sz="1800" dirty="0"/>
                    </a:p>
                  </a:txBody>
                  <a:tcPr>
                    <a:solidFill>
                      <a:srgbClr val="FAAA17"/>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smtClean="0">
                          <a:solidFill>
                            <a:schemeClr val="dk1"/>
                          </a:solidFill>
                          <a:effectLst/>
                          <a:latin typeface="+mn-lt"/>
                          <a:ea typeface="+mn-ea"/>
                          <a:cs typeface="+mn-cs"/>
                        </a:rPr>
                        <a:t>The recommendation of working with the Centre for Public Service Innovation in resolving queue management is being</a:t>
                      </a:r>
                      <a:r>
                        <a:rPr lang="en-US" sz="1800" kern="1200" baseline="0" dirty="0" smtClean="0">
                          <a:solidFill>
                            <a:schemeClr val="dk1"/>
                          </a:solidFill>
                          <a:effectLst/>
                          <a:latin typeface="+mn-lt"/>
                          <a:ea typeface="+mn-ea"/>
                          <a:cs typeface="+mn-cs"/>
                        </a:rPr>
                        <a:t> pursued. Some exploratory engagements have taken place.</a:t>
                      </a:r>
                      <a:endParaRPr lang="en-ZA" sz="1800" kern="1200" dirty="0" smtClean="0">
                        <a:solidFill>
                          <a:schemeClr val="dk1"/>
                        </a:solidFill>
                        <a:effectLst/>
                        <a:latin typeface="+mn-lt"/>
                        <a:ea typeface="+mn-ea"/>
                        <a:cs typeface="+mn-cs"/>
                      </a:endParaRPr>
                    </a:p>
                  </a:txBody>
                  <a:tcPr>
                    <a:solidFill>
                      <a:srgbClr val="FAAA17"/>
                    </a:solidFill>
                  </a:tcPr>
                </a:tc>
                <a:extLst>
                  <a:ext uri="{0D108BD9-81ED-4DB2-BD59-A6C34878D82A}">
                    <a16:rowId xmlns:a16="http://schemas.microsoft.com/office/drawing/2014/main" val="10001"/>
                  </a:ext>
                </a:extLst>
              </a:tr>
              <a:tr h="3486348">
                <a:tc>
                  <a:txBody>
                    <a:bodyPr/>
                    <a:lstStyle/>
                    <a:p>
                      <a:pPr marL="442913" indent="-442913" algn="just"/>
                      <a:r>
                        <a:rPr lang="en-ZA" sz="1800" dirty="0" smtClean="0"/>
                        <a:t>21. </a:t>
                      </a:r>
                      <a:r>
                        <a:rPr lang="en-ZA" sz="1800" kern="1200" dirty="0" smtClean="0">
                          <a:solidFill>
                            <a:schemeClr val="dk1"/>
                          </a:solidFill>
                          <a:effectLst/>
                          <a:latin typeface="+mn-lt"/>
                          <a:ea typeface="+mn-ea"/>
                          <a:cs typeface="+mn-cs"/>
                        </a:rPr>
                        <a:t>The Department of Health should replicate and learn best practices on queue management from the Department of Home Affairs. </a:t>
                      </a:r>
                    </a:p>
                    <a:p>
                      <a:pPr marL="442913" indent="-442913" algn="just"/>
                      <a:endParaRPr lang="en-ZA" sz="1800" kern="1200" dirty="0" smtClean="0">
                        <a:solidFill>
                          <a:schemeClr val="dk1"/>
                        </a:solidFill>
                        <a:effectLst/>
                        <a:latin typeface="+mn-lt"/>
                        <a:ea typeface="+mn-ea"/>
                        <a:cs typeface="+mn-cs"/>
                      </a:endParaRPr>
                    </a:p>
                  </a:txBody>
                  <a:tcPr>
                    <a:solidFill>
                      <a:srgbClr val="FAAA17"/>
                    </a:solidFill>
                  </a:tcPr>
                </a:tc>
                <a:tc vMerge="1">
                  <a:txBody>
                    <a:bodyPr/>
                    <a:lstStyle/>
                    <a:p>
                      <a:endParaRPr lang="en-ZA" dirty="0"/>
                    </a:p>
                  </a:txBody>
                  <a:tcPr>
                    <a:solidFill>
                      <a:srgbClr val="FAAA17"/>
                    </a:solidFill>
                  </a:tcPr>
                </a:tc>
                <a:tc>
                  <a:txBody>
                    <a:bodyPr/>
                    <a:lstStyle/>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Mpumalanga Provincial Health received a presentation on lessons learnt on queue management system made by the DHA. In the meantime to mitigate the challenge, officials are assigned on rotational basis for queue marshalling to alleviate challenges in hospitals like </a:t>
                      </a:r>
                      <a:r>
                        <a:rPr lang="en-US" sz="1800" kern="1200" dirty="0" err="1" smtClean="0">
                          <a:solidFill>
                            <a:schemeClr val="dk1"/>
                          </a:solidFill>
                          <a:effectLst/>
                          <a:latin typeface="+mn-lt"/>
                          <a:ea typeface="+mn-ea"/>
                          <a:cs typeface="+mn-cs"/>
                        </a:rPr>
                        <a:t>Matikwani</a:t>
                      </a:r>
                      <a:r>
                        <a:rPr lang="en-US" sz="1800" kern="1200" dirty="0" smtClean="0">
                          <a:solidFill>
                            <a:schemeClr val="dk1"/>
                          </a:solidFill>
                          <a:effectLst/>
                          <a:latin typeface="+mn-lt"/>
                          <a:ea typeface="+mn-ea"/>
                          <a:cs typeface="+mn-cs"/>
                        </a:rPr>
                        <a:t>.</a:t>
                      </a:r>
                    </a:p>
                    <a:p>
                      <a:pPr marL="285750" indent="-285750" algn="just">
                        <a:buFont typeface="Arial" panose="020B0604020202020204" pitchFamily="34" charset="0"/>
                        <a:buChar char="•"/>
                      </a:pP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Follow up is being made to ensure internet connectivity and appropriate budget for the queue management system at Mankweng Tertiary and Academic Hospital.</a:t>
                      </a:r>
                      <a:endParaRPr lang="en-ZA" sz="1800" b="0" baseline="0" dirty="0" smtClean="0">
                        <a:solidFill>
                          <a:srgbClr val="FF0000"/>
                        </a:solidFill>
                      </a:endParaRPr>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24</a:t>
            </a:fld>
            <a:endParaRPr lang="en-ZA"/>
          </a:p>
        </p:txBody>
      </p:sp>
    </p:spTree>
    <p:extLst>
      <p:ext uri="{BB962C8B-B14F-4D97-AF65-F5344CB8AC3E}">
        <p14:creationId xmlns:p14="http://schemas.microsoft.com/office/powerpoint/2010/main" val="1651628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4498333"/>
              </p:ext>
            </p:extLst>
          </p:nvPr>
        </p:nvGraphicFramePr>
        <p:xfrm>
          <a:off x="0" y="944880"/>
          <a:ext cx="12192001" cy="5913120"/>
        </p:xfrm>
        <a:graphic>
          <a:graphicData uri="http://schemas.openxmlformats.org/drawingml/2006/table">
            <a:tbl>
              <a:tblPr firstRow="1" bandRow="1">
                <a:tableStyleId>{5C22544A-7EE6-4342-B048-85BDC9FD1C3A}</a:tableStyleId>
              </a:tblPr>
              <a:tblGrid>
                <a:gridCol w="3868464">
                  <a:extLst>
                    <a:ext uri="{9D8B030D-6E8A-4147-A177-3AD203B41FA5}">
                      <a16:colId xmlns:a16="http://schemas.microsoft.com/office/drawing/2014/main" val="20000"/>
                    </a:ext>
                  </a:extLst>
                </a:gridCol>
                <a:gridCol w="2345372">
                  <a:extLst>
                    <a:ext uri="{9D8B030D-6E8A-4147-A177-3AD203B41FA5}">
                      <a16:colId xmlns:a16="http://schemas.microsoft.com/office/drawing/2014/main" val="20001"/>
                    </a:ext>
                  </a:extLst>
                </a:gridCol>
                <a:gridCol w="5978165">
                  <a:extLst>
                    <a:ext uri="{9D8B030D-6E8A-4147-A177-3AD203B41FA5}">
                      <a16:colId xmlns:a16="http://schemas.microsoft.com/office/drawing/2014/main" val="20002"/>
                    </a:ext>
                  </a:extLst>
                </a:gridCol>
              </a:tblGrid>
              <a:tr h="753180">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2161299">
                <a:tc>
                  <a:txBody>
                    <a:bodyPr/>
                    <a:lstStyle/>
                    <a:p>
                      <a:pPr marL="442913" indent="-442913" algn="just"/>
                      <a:r>
                        <a:rPr lang="en-ZA" dirty="0" smtClean="0"/>
                        <a:t>22. </a:t>
                      </a:r>
                      <a:r>
                        <a:rPr lang="en-ZA" sz="1800" kern="1200" dirty="0" smtClean="0">
                          <a:solidFill>
                            <a:schemeClr val="dk1"/>
                          </a:solidFill>
                          <a:effectLst/>
                          <a:latin typeface="+mn-lt"/>
                          <a:ea typeface="+mn-ea"/>
                          <a:cs typeface="+mn-cs"/>
                        </a:rPr>
                        <a:t>The Department must develop a recruitment strategy to fill up funded critical vacancies in the hospitals especially the shortage of nurses and medical practitioners in</a:t>
                      </a:r>
                      <a:r>
                        <a:rPr lang="en-ZA" sz="1800" kern="1200" baseline="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 hospitals.</a:t>
                      </a:r>
                      <a:endParaRPr lang="en-ZA" sz="1800" kern="1200" dirty="0">
                        <a:solidFill>
                          <a:schemeClr val="dk1"/>
                        </a:solidFill>
                        <a:effectLst/>
                        <a:latin typeface="+mn-lt"/>
                        <a:ea typeface="+mn-ea"/>
                        <a:cs typeface="+mn-cs"/>
                      </a:endParaRPr>
                    </a:p>
                  </a:txBody>
                  <a:tcPr>
                    <a:solidFill>
                      <a:srgbClr val="FAAA17"/>
                    </a:solidFill>
                  </a:tcPr>
                </a:tc>
                <a:tc rowSpan="2">
                  <a:txBody>
                    <a:bodyPr/>
                    <a:lstStyle/>
                    <a:p>
                      <a:pPr algn="just"/>
                      <a:r>
                        <a:rPr lang="en-ZA" sz="1800" kern="1200" dirty="0" smtClean="0">
                          <a:solidFill>
                            <a:schemeClr val="dk1"/>
                          </a:solidFill>
                          <a:effectLst/>
                          <a:latin typeface="+mn-lt"/>
                          <a:ea typeface="+mn-ea"/>
                          <a:cs typeface="+mn-cs"/>
                        </a:rPr>
                        <a:t>DoH and OTPs</a:t>
                      </a:r>
                      <a:endParaRPr lang="en-ZA" dirty="0"/>
                    </a:p>
                  </a:txBody>
                  <a:tcPr>
                    <a:solidFill>
                      <a:srgbClr val="FAAA17"/>
                    </a:solidFill>
                  </a:tcPr>
                </a:tc>
                <a:tc>
                  <a:txBody>
                    <a:bodyPr/>
                    <a:lstStyle/>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DoH is reviewing the current recruitment strategy which includes reviewing delegations.  </a:t>
                      </a: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Staffing norms are being developed to ensure equitable distribution of health professionals across all health facilities.</a:t>
                      </a:r>
                      <a:endParaRPr lang="en-ZA" sz="1600" b="0" baseline="0" dirty="0" smtClean="0">
                        <a:solidFill>
                          <a:srgbClr val="FF0000"/>
                        </a:solidFill>
                      </a:endParaRPr>
                    </a:p>
                  </a:txBody>
                  <a:tcPr>
                    <a:solidFill>
                      <a:srgbClr val="FAAA17"/>
                    </a:solidFill>
                  </a:tcPr>
                </a:tc>
                <a:extLst>
                  <a:ext uri="{0D108BD9-81ED-4DB2-BD59-A6C34878D82A}">
                    <a16:rowId xmlns:a16="http://schemas.microsoft.com/office/drawing/2014/main" val="10001"/>
                  </a:ext>
                </a:extLst>
              </a:tr>
              <a:tr h="2998641">
                <a:tc>
                  <a:txBody>
                    <a:bodyPr/>
                    <a:lstStyle/>
                    <a:p>
                      <a:pPr marL="442913" indent="-442913" algn="just"/>
                      <a:r>
                        <a:rPr lang="en-ZA" dirty="0" smtClean="0"/>
                        <a:t>23. </a:t>
                      </a:r>
                      <a:r>
                        <a:rPr lang="en-ZA" sz="1800" kern="1200" dirty="0" smtClean="0">
                          <a:solidFill>
                            <a:schemeClr val="dk1"/>
                          </a:solidFill>
                          <a:effectLst/>
                          <a:latin typeface="+mn-lt"/>
                          <a:ea typeface="+mn-ea"/>
                          <a:cs typeface="+mn-cs"/>
                        </a:rPr>
                        <a:t>The Department of Health should develop a Health Intra and Cross Trade Africa Border policy to address challenges facing South African hospitals (e.g. of assisting patients from other countries which is costly for the SA State).</a:t>
                      </a:r>
                      <a:endParaRPr lang="en-ZA" dirty="0"/>
                    </a:p>
                  </a:txBody>
                  <a:tcPr>
                    <a:solidFill>
                      <a:srgbClr val="FAAA17"/>
                    </a:solidFill>
                  </a:tcPr>
                </a:tc>
                <a:tc vMerge="1">
                  <a:txBody>
                    <a:bodyPr/>
                    <a:lstStyle/>
                    <a:p>
                      <a:endParaRPr lang="en-ZA"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Provinces are considering proposals on how to deal with intra- and cross-boarder challenges. Mpumalanga Provincial Health currently has the Mozambique, South Africa and Swaziland (MOSASWA) agreement which is specifically aimed at Malaria elimination.  </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 DoH has cross boundary agreements (</a:t>
                      </a:r>
                      <a:r>
                        <a:rPr lang="en-ZA" sz="1800" kern="1200" dirty="0" err="1" smtClean="0">
                          <a:solidFill>
                            <a:schemeClr val="dk1"/>
                          </a:solidFill>
                          <a:effectLst/>
                          <a:latin typeface="+mn-lt"/>
                          <a:ea typeface="+mn-ea"/>
                          <a:cs typeface="+mn-cs"/>
                        </a:rPr>
                        <a:t>MoUs</a:t>
                      </a:r>
                      <a:r>
                        <a:rPr lang="en-ZA" sz="1800" kern="1200" dirty="0" smtClean="0">
                          <a:solidFill>
                            <a:schemeClr val="dk1"/>
                          </a:solidFill>
                          <a:effectLst/>
                          <a:latin typeface="+mn-lt"/>
                          <a:ea typeface="+mn-ea"/>
                          <a:cs typeface="+mn-cs"/>
                        </a:rPr>
                        <a:t>) with other provinces like Limpopo, Gauteng, and KZN on improving access to health services.</a:t>
                      </a:r>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25</a:t>
            </a:fld>
            <a:endParaRPr lang="en-ZA"/>
          </a:p>
        </p:txBody>
      </p:sp>
    </p:spTree>
    <p:extLst>
      <p:ext uri="{BB962C8B-B14F-4D97-AF65-F5344CB8AC3E}">
        <p14:creationId xmlns:p14="http://schemas.microsoft.com/office/powerpoint/2010/main" val="3126508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7376316"/>
              </p:ext>
            </p:extLst>
          </p:nvPr>
        </p:nvGraphicFramePr>
        <p:xfrm>
          <a:off x="0" y="944881"/>
          <a:ext cx="12192000" cy="5913119"/>
        </p:xfrm>
        <a:graphic>
          <a:graphicData uri="http://schemas.openxmlformats.org/drawingml/2006/table">
            <a:tbl>
              <a:tblPr firstRow="1" bandRow="1">
                <a:tableStyleId>{5C22544A-7EE6-4342-B048-85BDC9FD1C3A}</a:tableStyleId>
              </a:tblPr>
              <a:tblGrid>
                <a:gridCol w="3868464">
                  <a:extLst>
                    <a:ext uri="{9D8B030D-6E8A-4147-A177-3AD203B41FA5}">
                      <a16:colId xmlns:a16="http://schemas.microsoft.com/office/drawing/2014/main" val="20000"/>
                    </a:ext>
                  </a:extLst>
                </a:gridCol>
                <a:gridCol w="2345371">
                  <a:extLst>
                    <a:ext uri="{9D8B030D-6E8A-4147-A177-3AD203B41FA5}">
                      <a16:colId xmlns:a16="http://schemas.microsoft.com/office/drawing/2014/main" val="20001"/>
                    </a:ext>
                  </a:extLst>
                </a:gridCol>
                <a:gridCol w="5978165">
                  <a:extLst>
                    <a:ext uri="{9D8B030D-6E8A-4147-A177-3AD203B41FA5}">
                      <a16:colId xmlns:a16="http://schemas.microsoft.com/office/drawing/2014/main" val="20002"/>
                    </a:ext>
                  </a:extLst>
                </a:gridCol>
              </a:tblGrid>
              <a:tr h="729747">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2757812">
                <a:tc>
                  <a:txBody>
                    <a:bodyPr/>
                    <a:lstStyle/>
                    <a:p>
                      <a:pPr marL="442913" marR="0" indent="-442913" algn="just" defTabSz="914400" rtl="0" eaLnBrk="1" fontAlgn="auto" latinLnBrk="0" hangingPunct="1">
                        <a:lnSpc>
                          <a:spcPct val="100000"/>
                        </a:lnSpc>
                        <a:spcBef>
                          <a:spcPts val="0"/>
                        </a:spcBef>
                        <a:spcAft>
                          <a:spcPts val="0"/>
                        </a:spcAft>
                        <a:buClrTx/>
                        <a:buSzTx/>
                        <a:buFontTx/>
                        <a:buNone/>
                        <a:tabLst/>
                        <a:defRPr/>
                      </a:pPr>
                      <a:r>
                        <a:rPr lang="en-ZA" dirty="0" smtClean="0"/>
                        <a:t>24.</a:t>
                      </a:r>
                      <a:r>
                        <a:rPr lang="en-ZA" baseline="0" dirty="0" smtClean="0"/>
                        <a:t> </a:t>
                      </a:r>
                      <a:r>
                        <a:rPr lang="en-ZA" sz="1800" kern="1200" dirty="0" smtClean="0">
                          <a:solidFill>
                            <a:schemeClr val="dk1"/>
                          </a:solidFill>
                          <a:effectLst/>
                          <a:latin typeface="+mn-lt"/>
                          <a:ea typeface="+mn-ea"/>
                          <a:cs typeface="+mn-cs"/>
                        </a:rPr>
                        <a:t>The Department of Health should develop a Health Intra and Cross Trade Africa Border policy to address challenges facing South African hospitals (e.g. of assisting patients from other countries which is costly for the SA State (</a:t>
                      </a:r>
                      <a:r>
                        <a:rPr lang="en-ZA" sz="1800" i="1" kern="1200" dirty="0" smtClean="0">
                          <a:solidFill>
                            <a:schemeClr val="dk1"/>
                          </a:solidFill>
                          <a:effectLst/>
                          <a:latin typeface="+mn-lt"/>
                          <a:ea typeface="+mn-ea"/>
                          <a:cs typeface="+mn-cs"/>
                        </a:rPr>
                        <a:t>continued</a:t>
                      </a:r>
                      <a:r>
                        <a:rPr lang="en-ZA" sz="1800" kern="1200" dirty="0" smtClean="0">
                          <a:solidFill>
                            <a:schemeClr val="dk1"/>
                          </a:solidFill>
                          <a:effectLst/>
                          <a:latin typeface="+mn-lt"/>
                          <a:ea typeface="+mn-ea"/>
                          <a:cs typeface="+mn-cs"/>
                        </a:rPr>
                        <a:t>).</a:t>
                      </a:r>
                      <a:endParaRPr lang="en-ZA" dirty="0" smtClean="0"/>
                    </a:p>
                  </a:txBody>
                  <a:tcPr>
                    <a:solidFill>
                      <a:srgbClr val="FAAA17"/>
                    </a:solidFill>
                  </a:tcPr>
                </a:tc>
                <a:tc rowSpan="2">
                  <a:txBody>
                    <a:bodyPr/>
                    <a:lstStyle/>
                    <a:p>
                      <a:pPr algn="just"/>
                      <a:r>
                        <a:rPr lang="en-ZA" sz="1800" kern="1200" dirty="0" smtClean="0">
                          <a:solidFill>
                            <a:schemeClr val="dk1"/>
                          </a:solidFill>
                          <a:effectLst/>
                          <a:latin typeface="+mn-lt"/>
                          <a:ea typeface="+mn-ea"/>
                          <a:cs typeface="+mn-cs"/>
                        </a:rPr>
                        <a:t>DoH</a:t>
                      </a:r>
                      <a:endParaRPr lang="en-ZA"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Measures to alleviate the impact of cross boarder on the resources of Mankweng Hospital are being considered. There is need for a comprehensive budget allocation to give the hospital resource capacity to cater for a broader catchment area (including for people outside their catchment area). </a:t>
                      </a:r>
                      <a:endParaRPr lang="en-ZA" sz="1600" b="0" baseline="0" dirty="0" smtClean="0">
                        <a:solidFill>
                          <a:srgbClr val="FF0000"/>
                        </a:solidFill>
                      </a:endParaRPr>
                    </a:p>
                  </a:txBody>
                  <a:tcPr>
                    <a:solidFill>
                      <a:srgbClr val="FAAA17"/>
                    </a:solidFill>
                  </a:tcPr>
                </a:tc>
                <a:extLst>
                  <a:ext uri="{0D108BD9-81ED-4DB2-BD59-A6C34878D82A}">
                    <a16:rowId xmlns:a16="http://schemas.microsoft.com/office/drawing/2014/main" val="10001"/>
                  </a:ext>
                </a:extLst>
              </a:tr>
              <a:tr h="2425560">
                <a:tc>
                  <a:txBody>
                    <a:bodyPr/>
                    <a:lstStyle/>
                    <a:p>
                      <a:pPr marL="442913" indent="-442913" algn="just"/>
                      <a:r>
                        <a:rPr lang="en-ZA" dirty="0" smtClean="0"/>
                        <a:t>25. </a:t>
                      </a:r>
                      <a:r>
                        <a:rPr lang="en-ZA" sz="1800" kern="1200" dirty="0" smtClean="0">
                          <a:solidFill>
                            <a:schemeClr val="dk1"/>
                          </a:solidFill>
                          <a:effectLst/>
                          <a:latin typeface="+mn-lt"/>
                          <a:ea typeface="+mn-ea"/>
                          <a:cs typeface="+mn-cs"/>
                        </a:rPr>
                        <a:t>The Department of Health should take the frontline service officials as a priority regarding funding and resources. </a:t>
                      </a:r>
                      <a:endParaRPr lang="en-ZA" dirty="0"/>
                    </a:p>
                  </a:txBody>
                  <a:tcPr>
                    <a:solidFill>
                      <a:srgbClr val="FAAA17"/>
                    </a:solidFill>
                  </a:tcPr>
                </a:tc>
                <a:tc vMerge="1">
                  <a:txBody>
                    <a:bodyPr/>
                    <a:lstStyle/>
                    <a:p>
                      <a:endParaRPr lang="en-ZA" dirty="0"/>
                    </a:p>
                  </a:txBody>
                  <a:tcPr>
                    <a:solidFill>
                      <a:srgbClr val="FAAA17"/>
                    </a:solidFill>
                  </a:tcPr>
                </a:tc>
                <a:tc>
                  <a:txBody>
                    <a:bodyPr/>
                    <a:lstStyle/>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The Department is </a:t>
                      </a:r>
                      <a:r>
                        <a:rPr lang="en-US" sz="1800" kern="1200" dirty="0" err="1" smtClean="0">
                          <a:solidFill>
                            <a:schemeClr val="dk1"/>
                          </a:solidFill>
                          <a:effectLst/>
                          <a:latin typeface="+mn-lt"/>
                          <a:ea typeface="+mn-ea"/>
                          <a:cs typeface="+mn-cs"/>
                        </a:rPr>
                        <a:t>prioritising</a:t>
                      </a:r>
                      <a:r>
                        <a:rPr lang="en-US" sz="1800" kern="1200" dirty="0" smtClean="0">
                          <a:solidFill>
                            <a:schemeClr val="dk1"/>
                          </a:solidFill>
                          <a:effectLst/>
                          <a:latin typeface="+mn-lt"/>
                          <a:ea typeface="+mn-ea"/>
                          <a:cs typeface="+mn-cs"/>
                        </a:rPr>
                        <a:t> the filling of low category staff in facilities in the next financial year (2018/19).</a:t>
                      </a: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551 posts have being advertised so far.</a:t>
                      </a: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Protective clothing for lower categories of staff i.e. Cleaners, Grounds men, Laundry and Food Services Aids to the value R150 000 have been procured by </a:t>
                      </a: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a:t>
                      </a:r>
                    </a:p>
                  </a:txBody>
                  <a:tcPr>
                    <a:solidFill>
                      <a:srgbClr val="FAAA17"/>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26</a:t>
            </a:fld>
            <a:endParaRPr lang="en-ZA"/>
          </a:p>
        </p:txBody>
      </p:sp>
    </p:spTree>
    <p:extLst>
      <p:ext uri="{BB962C8B-B14F-4D97-AF65-F5344CB8AC3E}">
        <p14:creationId xmlns:p14="http://schemas.microsoft.com/office/powerpoint/2010/main" val="4273535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SUMMARY OF ACHIEVEMENTS</a:t>
            </a:r>
            <a:endParaRPr lang="en-ZA" sz="28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7321111"/>
              </p:ext>
            </p:extLst>
          </p:nvPr>
        </p:nvGraphicFramePr>
        <p:xfrm>
          <a:off x="1" y="944880"/>
          <a:ext cx="12191998" cy="5913120"/>
        </p:xfrm>
        <a:graphic>
          <a:graphicData uri="http://schemas.openxmlformats.org/drawingml/2006/table">
            <a:tbl>
              <a:tblPr firstRow="1" bandRow="1">
                <a:tableStyleId>{5C22544A-7EE6-4342-B048-85BDC9FD1C3A}</a:tableStyleId>
              </a:tblPr>
              <a:tblGrid>
                <a:gridCol w="3575212">
                  <a:extLst>
                    <a:ext uri="{9D8B030D-6E8A-4147-A177-3AD203B41FA5}">
                      <a16:colId xmlns:a16="http://schemas.microsoft.com/office/drawing/2014/main" val="20000"/>
                    </a:ext>
                  </a:extLst>
                </a:gridCol>
                <a:gridCol w="2091162">
                  <a:extLst>
                    <a:ext uri="{9D8B030D-6E8A-4147-A177-3AD203B41FA5}">
                      <a16:colId xmlns:a16="http://schemas.microsoft.com/office/drawing/2014/main" val="20001"/>
                    </a:ext>
                  </a:extLst>
                </a:gridCol>
                <a:gridCol w="6525624">
                  <a:extLst>
                    <a:ext uri="{9D8B030D-6E8A-4147-A177-3AD203B41FA5}">
                      <a16:colId xmlns:a16="http://schemas.microsoft.com/office/drawing/2014/main" val="20002"/>
                    </a:ext>
                  </a:extLst>
                </a:gridCol>
              </a:tblGrid>
              <a:tr h="894748">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5018372">
                <a:tc>
                  <a:txBody>
                    <a:bodyPr/>
                    <a:lstStyle/>
                    <a:p>
                      <a:pPr marL="442913" indent="-442913" algn="just"/>
                      <a:r>
                        <a:rPr lang="en-ZA" sz="1800" kern="1200" dirty="0" smtClean="0">
                          <a:solidFill>
                            <a:schemeClr val="dk1"/>
                          </a:solidFill>
                          <a:effectLst/>
                          <a:latin typeface="+mn-lt"/>
                          <a:ea typeface="+mn-ea"/>
                          <a:cs typeface="+mn-cs"/>
                        </a:rPr>
                        <a:t>26. There is a shortage of filing cabinets and boxes in the filing room (</a:t>
                      </a:r>
                      <a:r>
                        <a:rPr lang="en-ZA" sz="1800" i="1" kern="1200" dirty="0" smtClean="0">
                          <a:solidFill>
                            <a:schemeClr val="dk1"/>
                          </a:solidFill>
                          <a:effectLst/>
                          <a:latin typeface="+mn-lt"/>
                          <a:ea typeface="+mn-ea"/>
                          <a:cs typeface="+mn-cs"/>
                        </a:rPr>
                        <a:t>most</a:t>
                      </a:r>
                      <a:r>
                        <a:rPr lang="en-ZA" sz="1800" i="1" kern="1200" baseline="0" dirty="0" smtClean="0">
                          <a:solidFill>
                            <a:schemeClr val="dk1"/>
                          </a:solidFill>
                          <a:effectLst/>
                          <a:latin typeface="+mn-lt"/>
                          <a:ea typeface="+mn-ea"/>
                          <a:cs typeface="+mn-cs"/>
                        </a:rPr>
                        <a:t> rural hospitals and clinics</a:t>
                      </a:r>
                      <a:r>
                        <a:rPr lang="en-ZA" sz="1800" kern="1200" baseline="0" dirty="0" smtClean="0">
                          <a:solidFill>
                            <a:schemeClr val="dk1"/>
                          </a:solidFill>
                          <a:effectLst/>
                          <a:latin typeface="+mn-lt"/>
                          <a:ea typeface="+mn-ea"/>
                          <a:cs typeface="+mn-cs"/>
                        </a:rPr>
                        <a:t>)</a:t>
                      </a:r>
                      <a:r>
                        <a:rPr lang="en-ZA" sz="1800" kern="1200" dirty="0" smtClean="0">
                          <a:solidFill>
                            <a:schemeClr val="dk1"/>
                          </a:solidFill>
                          <a:effectLst/>
                          <a:latin typeface="+mn-lt"/>
                          <a:ea typeface="+mn-ea"/>
                          <a:cs typeface="+mn-cs"/>
                        </a:rPr>
                        <a:t>. Files are lying on the floor and this results in difficulty when locating them and thus affects the service delivery operations adversely.</a:t>
                      </a:r>
                    </a:p>
                    <a:p>
                      <a:pPr marL="442913" indent="-442913" algn="just"/>
                      <a:endParaRPr lang="en-ZA" sz="1800" kern="1200" dirty="0" smtClean="0">
                        <a:solidFill>
                          <a:schemeClr val="dk1"/>
                        </a:solidFill>
                        <a:effectLst/>
                        <a:latin typeface="+mn-lt"/>
                        <a:ea typeface="+mn-ea"/>
                        <a:cs typeface="+mn-cs"/>
                      </a:endParaRPr>
                    </a:p>
                    <a:p>
                      <a:pPr marL="442913" marR="0" indent="-442913" algn="just" defTabSz="9144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a.   There is</a:t>
                      </a:r>
                      <a:r>
                        <a:rPr lang="en-ZA" sz="1800" kern="1200" baseline="0" dirty="0" smtClean="0">
                          <a:solidFill>
                            <a:schemeClr val="dk1"/>
                          </a:solidFill>
                          <a:effectLst/>
                          <a:latin typeface="+mn-lt"/>
                          <a:ea typeface="+mn-ea"/>
                          <a:cs typeface="+mn-cs"/>
                        </a:rPr>
                        <a:t> a n</a:t>
                      </a:r>
                      <a:r>
                        <a:rPr lang="en-ZA" sz="1800" kern="1200" dirty="0" smtClean="0">
                          <a:solidFill>
                            <a:schemeClr val="dk1"/>
                          </a:solidFill>
                          <a:effectLst/>
                          <a:latin typeface="+mn-lt"/>
                          <a:ea typeface="+mn-ea"/>
                          <a:cs typeface="+mn-cs"/>
                        </a:rPr>
                        <a:t>eed to establish an effective records management system for the visited hospitals.</a:t>
                      </a:r>
                      <a:endParaRPr lang="en-ZA" dirty="0" smtClean="0"/>
                    </a:p>
                    <a:p>
                      <a:pPr marL="442913" indent="-442913" algn="just"/>
                      <a:endParaRPr lang="en-ZA" sz="1800" kern="1200" dirty="0">
                        <a:solidFill>
                          <a:schemeClr val="dk1"/>
                        </a:solidFill>
                        <a:effectLst/>
                        <a:latin typeface="+mn-lt"/>
                        <a:ea typeface="+mn-ea"/>
                        <a:cs typeface="+mn-cs"/>
                      </a:endParaRPr>
                    </a:p>
                  </a:txBody>
                  <a:tcPr>
                    <a:solidFill>
                      <a:srgbClr val="FAAA17"/>
                    </a:solidFill>
                  </a:tcPr>
                </a:tc>
                <a:tc>
                  <a:txBody>
                    <a:bodyPr/>
                    <a:lstStyle/>
                    <a:p>
                      <a:pPr algn="just"/>
                      <a:r>
                        <a:rPr lang="en-ZA" dirty="0" smtClean="0"/>
                        <a:t>DoH</a:t>
                      </a:r>
                      <a:endParaRPr lang="en-ZA"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DPSA to deploy staff to assist with file management in identified service sites (e.g. </a:t>
                      </a: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a:t>
                      </a:r>
                    </a:p>
                    <a:p>
                      <a:pPr marL="285750" indent="-285750" algn="just">
                        <a:buFont typeface="Arial" panose="020B0604020202020204" pitchFamily="34" charset="0"/>
                        <a:buChar char="•"/>
                      </a:pP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Benchmarking with similar health institutions from other provinces across the country to be undertaken</a:t>
                      </a:r>
                    </a:p>
                    <a:p>
                      <a:pPr marL="285750" indent="-285750" algn="just">
                        <a:buFont typeface="Arial" panose="020B0604020202020204" pitchFamily="34" charset="0"/>
                        <a:buChar char="•"/>
                      </a:pPr>
                      <a:endParaRPr lang="en-ZA" sz="1800" b="0" kern="1200" baseline="0" dirty="0" smtClean="0">
                        <a:solidFill>
                          <a:schemeClr val="dk1"/>
                        </a:solidFill>
                        <a:effectLst/>
                        <a:latin typeface="+mn-lt"/>
                        <a:ea typeface="+mn-ea"/>
                        <a:cs typeface="+mn-cs"/>
                      </a:endParaRPr>
                    </a:p>
                    <a:p>
                      <a:pPr marL="0" indent="0" algn="just">
                        <a:buFont typeface="Arial" panose="020B0604020202020204" pitchFamily="34" charset="0"/>
                        <a:buNone/>
                      </a:pPr>
                      <a:r>
                        <a:rPr lang="en-ZA" sz="1800" kern="1200" dirty="0" smtClean="0">
                          <a:solidFill>
                            <a:schemeClr val="dk1"/>
                          </a:solidFill>
                          <a:effectLst/>
                          <a:latin typeface="+mn-lt"/>
                          <a:ea typeface="+mn-ea"/>
                          <a:cs typeface="+mn-cs"/>
                        </a:rPr>
                        <a:t>The Mpumalanga DoH has put the following systems in place:</a:t>
                      </a:r>
                    </a:p>
                    <a:p>
                      <a:pPr marL="742950" lvl="1" indent="-285750" algn="just">
                        <a:buFont typeface="Arial" panose="020B0604020202020204" pitchFamily="34" charset="0"/>
                        <a:buChar char="•"/>
                      </a:pPr>
                      <a:r>
                        <a:rPr lang="en-US" sz="1800" kern="1200" dirty="0" smtClean="0">
                          <a:solidFill>
                            <a:schemeClr val="dk1"/>
                          </a:solidFill>
                          <a:effectLst/>
                          <a:latin typeface="+mn-lt"/>
                          <a:ea typeface="+mn-ea"/>
                          <a:cs typeface="+mn-cs"/>
                        </a:rPr>
                        <a:t>Approved record management policy</a:t>
                      </a:r>
                      <a:endParaRPr lang="en-ZA" sz="1800" kern="1200" dirty="0" smtClean="0">
                        <a:solidFill>
                          <a:schemeClr val="dk1"/>
                        </a:solidFill>
                        <a:effectLst/>
                        <a:latin typeface="+mn-lt"/>
                        <a:ea typeface="+mn-ea"/>
                        <a:cs typeface="+mn-cs"/>
                      </a:endParaRPr>
                    </a:p>
                    <a:p>
                      <a:pPr marL="742950" lvl="1" indent="-285750" algn="just">
                        <a:buFont typeface="Arial" panose="020B0604020202020204" pitchFamily="34" charset="0"/>
                        <a:buChar char="•"/>
                      </a:pPr>
                      <a:r>
                        <a:rPr lang="en-US" sz="1800" kern="1200" dirty="0" smtClean="0">
                          <a:solidFill>
                            <a:schemeClr val="dk1"/>
                          </a:solidFill>
                          <a:effectLst/>
                          <a:latin typeface="+mn-lt"/>
                          <a:ea typeface="+mn-ea"/>
                          <a:cs typeface="+mn-cs"/>
                        </a:rPr>
                        <a:t>Approved filing system</a:t>
                      </a:r>
                      <a:endParaRPr lang="en-ZA" sz="1800" kern="1200" dirty="0" smtClean="0">
                        <a:solidFill>
                          <a:schemeClr val="dk1"/>
                        </a:solidFill>
                        <a:effectLst/>
                        <a:latin typeface="+mn-lt"/>
                        <a:ea typeface="+mn-ea"/>
                        <a:cs typeface="+mn-cs"/>
                      </a:endParaRPr>
                    </a:p>
                    <a:p>
                      <a:pPr marL="742950" lvl="1" indent="-285750" algn="just">
                        <a:buFont typeface="Arial" panose="020B0604020202020204" pitchFamily="34" charset="0"/>
                        <a:buChar char="•"/>
                      </a:pPr>
                      <a:r>
                        <a:rPr lang="en-US" sz="1800" kern="1200" dirty="0" smtClean="0">
                          <a:solidFill>
                            <a:schemeClr val="dk1"/>
                          </a:solidFill>
                          <a:effectLst/>
                          <a:latin typeface="+mn-lt"/>
                          <a:ea typeface="+mn-ea"/>
                          <a:cs typeface="+mn-cs"/>
                        </a:rPr>
                        <a:t>Approved Optic Plan focusing of patient files</a:t>
                      </a:r>
                      <a:endParaRPr lang="en-ZA" sz="1800" kern="1200" dirty="0" smtClean="0">
                        <a:solidFill>
                          <a:schemeClr val="dk1"/>
                        </a:solidFill>
                        <a:effectLst/>
                        <a:latin typeface="+mn-lt"/>
                        <a:ea typeface="+mn-ea"/>
                        <a:cs typeface="+mn-cs"/>
                      </a:endParaRPr>
                    </a:p>
                    <a:p>
                      <a:pPr marL="742950" lvl="1" indent="-285750" algn="just">
                        <a:buFont typeface="Arial" panose="020B0604020202020204" pitchFamily="34" charset="0"/>
                        <a:buChar char="•"/>
                      </a:pPr>
                      <a:r>
                        <a:rPr lang="en-ZA" sz="1800" kern="1200" dirty="0" smtClean="0">
                          <a:solidFill>
                            <a:schemeClr val="dk1"/>
                          </a:solidFill>
                          <a:effectLst/>
                          <a:latin typeface="+mn-lt"/>
                          <a:ea typeface="+mn-ea"/>
                          <a:cs typeface="+mn-cs"/>
                        </a:rPr>
                        <a:t>Health Patient Records System (HPRS) focusing on medical records.</a:t>
                      </a:r>
                    </a:p>
                    <a:p>
                      <a:pPr marL="742950" lvl="1" indent="-285750" algn="just">
                        <a:buFont typeface="Arial" panose="020B0604020202020204" pitchFamily="34" charset="0"/>
                        <a:buChar char="•"/>
                      </a:pPr>
                      <a:endParaRPr lang="en-ZA" sz="1800" kern="1200" dirty="0" smtClean="0">
                        <a:solidFill>
                          <a:schemeClr val="dk1"/>
                        </a:solidFill>
                        <a:effectLst/>
                        <a:latin typeface="+mn-lt"/>
                        <a:ea typeface="+mn-ea"/>
                        <a:cs typeface="+mn-cs"/>
                      </a:endParaRPr>
                    </a:p>
                    <a:p>
                      <a:pPr marL="285750" lvl="0" indent="-285750" algn="just">
                        <a:buFont typeface="Arial" panose="020B0604020202020204" pitchFamily="34" charset="0"/>
                        <a:buChar char="•"/>
                      </a:pPr>
                      <a:r>
                        <a:rPr lang="en-ZA" sz="1800" kern="1200" dirty="0" err="1" smtClean="0">
                          <a:solidFill>
                            <a:schemeClr val="dk1"/>
                          </a:solidFill>
                          <a:effectLst/>
                          <a:latin typeface="+mn-lt"/>
                          <a:ea typeface="+mn-ea"/>
                          <a:cs typeface="+mn-cs"/>
                        </a:rPr>
                        <a:t>Matikwane</a:t>
                      </a:r>
                      <a:r>
                        <a:rPr lang="en-ZA" sz="1800" kern="1200" dirty="0" smtClean="0">
                          <a:solidFill>
                            <a:schemeClr val="dk1"/>
                          </a:solidFill>
                          <a:effectLst/>
                          <a:latin typeface="+mn-lt"/>
                          <a:ea typeface="+mn-ea"/>
                          <a:cs typeface="+mn-cs"/>
                        </a:rPr>
                        <a:t> hospital utilises the approved Provincial Waste Management Policy of 2016</a:t>
                      </a:r>
                      <a:endParaRPr lang="en-ZA" sz="1800" b="0" baseline="0" dirty="0" smtClean="0">
                        <a:solidFill>
                          <a:srgbClr val="FF0000"/>
                        </a:solidFill>
                      </a:endParaRPr>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27</a:t>
            </a:fld>
            <a:endParaRPr lang="en-ZA"/>
          </a:p>
        </p:txBody>
      </p:sp>
    </p:spTree>
    <p:extLst>
      <p:ext uri="{BB962C8B-B14F-4D97-AF65-F5344CB8AC3E}">
        <p14:creationId xmlns:p14="http://schemas.microsoft.com/office/powerpoint/2010/main" val="2285387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latin typeface="Arial Black" panose="020B0A04020102020204" pitchFamily="34" charset="0"/>
              </a:rPr>
              <a:t>SUMMARY OF ACHIEVEMENTS</a:t>
            </a:r>
            <a:endParaRPr lang="en-ZA" sz="3200"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7255964"/>
              </p:ext>
            </p:extLst>
          </p:nvPr>
        </p:nvGraphicFramePr>
        <p:xfrm>
          <a:off x="-1" y="974377"/>
          <a:ext cx="12037803" cy="4851236"/>
        </p:xfrm>
        <a:graphic>
          <a:graphicData uri="http://schemas.openxmlformats.org/drawingml/2006/table">
            <a:tbl>
              <a:tblPr firstRow="1" bandRow="1">
                <a:tableStyleId>{5C22544A-7EE6-4342-B048-85BDC9FD1C3A}</a:tableStyleId>
              </a:tblPr>
              <a:tblGrid>
                <a:gridCol w="3819538">
                  <a:extLst>
                    <a:ext uri="{9D8B030D-6E8A-4147-A177-3AD203B41FA5}">
                      <a16:colId xmlns:a16="http://schemas.microsoft.com/office/drawing/2014/main" val="20000"/>
                    </a:ext>
                  </a:extLst>
                </a:gridCol>
                <a:gridCol w="2315708">
                  <a:extLst>
                    <a:ext uri="{9D8B030D-6E8A-4147-A177-3AD203B41FA5}">
                      <a16:colId xmlns:a16="http://schemas.microsoft.com/office/drawing/2014/main" val="20001"/>
                    </a:ext>
                  </a:extLst>
                </a:gridCol>
                <a:gridCol w="5902557">
                  <a:extLst>
                    <a:ext uri="{9D8B030D-6E8A-4147-A177-3AD203B41FA5}">
                      <a16:colId xmlns:a16="http://schemas.microsoft.com/office/drawing/2014/main" val="20002"/>
                    </a:ext>
                  </a:extLst>
                </a:gridCol>
              </a:tblGrid>
              <a:tr h="973888">
                <a:tc>
                  <a:txBody>
                    <a:bodyPr/>
                    <a:lstStyle/>
                    <a:p>
                      <a:r>
                        <a:rPr lang="en-ZA" sz="2000" dirty="0" smtClean="0"/>
                        <a:t>Recommendation</a:t>
                      </a:r>
                      <a:endParaRPr lang="en-ZA" sz="2000" dirty="0"/>
                    </a:p>
                  </a:txBody>
                  <a:tcPr/>
                </a:tc>
                <a:tc>
                  <a:txBody>
                    <a:bodyPr/>
                    <a:lstStyle/>
                    <a:p>
                      <a:r>
                        <a:rPr lang="en-ZA" sz="2000" dirty="0" smtClean="0"/>
                        <a:t>Responsible Department(s)</a:t>
                      </a:r>
                      <a:endParaRPr lang="en-ZA" sz="2000" dirty="0"/>
                    </a:p>
                  </a:txBody>
                  <a:tcPr/>
                </a:tc>
                <a:tc>
                  <a:txBody>
                    <a:bodyPr/>
                    <a:lstStyle/>
                    <a:p>
                      <a:r>
                        <a:rPr lang="en-ZA" sz="2000" dirty="0" smtClean="0"/>
                        <a:t>Progress thus far</a:t>
                      </a:r>
                      <a:endParaRPr lang="en-ZA" sz="2000" dirty="0"/>
                    </a:p>
                  </a:txBody>
                  <a:tcPr/>
                </a:tc>
                <a:extLst>
                  <a:ext uri="{0D108BD9-81ED-4DB2-BD59-A6C34878D82A}">
                    <a16:rowId xmlns:a16="http://schemas.microsoft.com/office/drawing/2014/main" val="10000"/>
                  </a:ext>
                </a:extLst>
              </a:tr>
              <a:tr h="3877348">
                <a:tc>
                  <a:txBody>
                    <a:bodyPr/>
                    <a:lstStyle/>
                    <a:p>
                      <a:pPr marL="442913" indent="-442913" algn="just"/>
                      <a:r>
                        <a:rPr lang="en-ZA" dirty="0" smtClean="0"/>
                        <a:t>27. </a:t>
                      </a:r>
                      <a:r>
                        <a:rPr lang="en-ZA" sz="1800" kern="1200" dirty="0" smtClean="0">
                          <a:solidFill>
                            <a:schemeClr val="dk1"/>
                          </a:solidFill>
                          <a:effectLst/>
                          <a:latin typeface="+mn-lt"/>
                          <a:ea typeface="+mn-ea"/>
                          <a:cs typeface="+mn-cs"/>
                        </a:rPr>
                        <a:t>Strengthen the visibility and accessibility of the NYDA programmes to young people in both Limpopo and Mpumalanga Provinces</a:t>
                      </a:r>
                      <a:endParaRPr lang="en-ZA" dirty="0"/>
                    </a:p>
                  </a:txBody>
                  <a:tcPr>
                    <a:solidFill>
                      <a:srgbClr val="FAAA17"/>
                    </a:solidFill>
                  </a:tcPr>
                </a:tc>
                <a:tc>
                  <a:txBody>
                    <a:bodyPr/>
                    <a:lstStyle/>
                    <a:p>
                      <a:pPr algn="just"/>
                      <a:r>
                        <a:rPr lang="en-ZA" dirty="0" smtClean="0"/>
                        <a:t>NYDA</a:t>
                      </a:r>
                      <a:endParaRPr lang="en-ZA" dirty="0"/>
                    </a:p>
                  </a:txBody>
                  <a:tcPr>
                    <a:solidFill>
                      <a:srgbClr val="FAAA17"/>
                    </a:solidFill>
                  </a:tcPr>
                </a:tc>
                <a:tc>
                  <a:txBody>
                    <a:bodyPr/>
                    <a:lstStyle/>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 NYDA’s institutionalised approach and programmes, which includes skills and competency development, is commended.</a:t>
                      </a:r>
                    </a:p>
                    <a:p>
                      <a:pPr marL="285750" indent="-285750" algn="just">
                        <a:buFont typeface="Arial" panose="020B0604020202020204" pitchFamily="34" charset="0"/>
                        <a:buChar char="•"/>
                      </a:pPr>
                      <a:endParaRPr lang="en-ZA"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800" kern="1200" dirty="0" smtClean="0">
                          <a:solidFill>
                            <a:schemeClr val="dk1"/>
                          </a:solidFill>
                          <a:effectLst/>
                          <a:latin typeface="+mn-lt"/>
                          <a:ea typeface="+mn-ea"/>
                          <a:cs typeface="+mn-cs"/>
                        </a:rPr>
                        <a:t>There is a need to strengthen the access and visibility of the Agency throughout provinces as the offices are concentrated in affluent towns. </a:t>
                      </a:r>
                    </a:p>
                  </a:txBody>
                  <a:tcPr>
                    <a:solidFill>
                      <a:srgbClr val="FAAA17"/>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28</a:t>
            </a:fld>
            <a:endParaRPr lang="en-ZA"/>
          </a:p>
        </p:txBody>
      </p:sp>
    </p:spTree>
    <p:extLst>
      <p:ext uri="{BB962C8B-B14F-4D97-AF65-F5344CB8AC3E}">
        <p14:creationId xmlns:p14="http://schemas.microsoft.com/office/powerpoint/2010/main" val="24569510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ZA" sz="2800" b="1" dirty="0" smtClean="0">
                <a:latin typeface="Arial Black" panose="020B0A04020102020204" pitchFamily="34" charset="0"/>
              </a:rPr>
              <a:t>CONCLUSION</a:t>
            </a:r>
            <a:endParaRPr lang="en-ZA" sz="2800" dirty="0">
              <a:latin typeface="Arial Black" panose="020B0A04020102020204" pitchFamily="34" charset="0"/>
            </a:endParaRPr>
          </a:p>
        </p:txBody>
      </p:sp>
      <p:sp>
        <p:nvSpPr>
          <p:cNvPr id="3" name="Content Placeholder 2"/>
          <p:cNvSpPr>
            <a:spLocks noGrp="1"/>
          </p:cNvSpPr>
          <p:nvPr>
            <p:ph idx="1"/>
          </p:nvPr>
        </p:nvSpPr>
        <p:spPr>
          <a:xfrm>
            <a:off x="228600" y="1094546"/>
            <a:ext cx="11809203" cy="4722930"/>
          </a:xfrm>
        </p:spPr>
        <p:txBody>
          <a:bodyPr/>
          <a:lstStyle/>
          <a:p>
            <a:pPr algn="just">
              <a:lnSpc>
                <a:spcPct val="150000"/>
              </a:lnSpc>
              <a:spcBef>
                <a:spcPts val="0"/>
              </a:spcBef>
            </a:pPr>
            <a:r>
              <a:rPr lang="en-ZA" dirty="0" smtClean="0"/>
              <a:t>The Committee to note the progress made on the issues raised during the oversight visits of Mpumalanga and Limpopo.  </a:t>
            </a:r>
          </a:p>
          <a:p>
            <a:pPr marL="0" indent="0" algn="just">
              <a:lnSpc>
                <a:spcPct val="150000"/>
              </a:lnSpc>
              <a:spcBef>
                <a:spcPts val="0"/>
              </a:spcBef>
              <a:buNone/>
            </a:pPr>
            <a:endParaRPr lang="en-ZA" dirty="0" smtClean="0"/>
          </a:p>
          <a:p>
            <a:pPr algn="just">
              <a:lnSpc>
                <a:spcPct val="150000"/>
              </a:lnSpc>
              <a:spcBef>
                <a:spcPts val="0"/>
              </a:spcBef>
            </a:pPr>
            <a:r>
              <a:rPr lang="en-ZA" dirty="0" smtClean="0"/>
              <a:t>Institutional arrangements put in place to support implementation, monitor and report on progress for the issues raised during the oversights for Mpumalanga, Limpopo and Free State Provinces.  Task team by the three provinces led by DDGs in the Offices of the Premiers, high level officials in the affected departments, DPSA, DPME and NSG.</a:t>
            </a:r>
          </a:p>
          <a:p>
            <a:pPr algn="just">
              <a:lnSpc>
                <a:spcPct val="150000"/>
              </a:lnSpc>
              <a:spcBef>
                <a:spcPts val="0"/>
              </a:spcBef>
            </a:pPr>
            <a:r>
              <a:rPr lang="en-ZA" dirty="0" smtClean="0"/>
              <a:t> </a:t>
            </a:r>
          </a:p>
          <a:p>
            <a:pPr algn="just">
              <a:lnSpc>
                <a:spcPct val="150000"/>
              </a:lnSpc>
              <a:spcBef>
                <a:spcPts val="0"/>
              </a:spcBef>
            </a:pPr>
            <a:endParaRPr lang="en-ZA" dirty="0"/>
          </a:p>
          <a:p>
            <a:pPr algn="just">
              <a:lnSpc>
                <a:spcPct val="150000"/>
              </a:lnSpc>
              <a:spcBef>
                <a:spcPts val="0"/>
              </a:spcBef>
            </a:pPr>
            <a:endParaRPr lang="en-ZA" dirty="0" smtClean="0"/>
          </a:p>
          <a:p>
            <a:pPr algn="just">
              <a:lnSpc>
                <a:spcPct val="150000"/>
              </a:lnSpc>
              <a:spcBef>
                <a:spcPts val="0"/>
              </a:spcBef>
            </a:pPr>
            <a:endParaRPr lang="en-ZA" dirty="0"/>
          </a:p>
          <a:p>
            <a:pPr algn="just">
              <a:lnSpc>
                <a:spcPct val="150000"/>
              </a:lnSpc>
              <a:spcBef>
                <a:spcPts val="0"/>
              </a:spcBef>
            </a:pPr>
            <a:endParaRPr lang="en-ZA" dirty="0" smtClean="0"/>
          </a:p>
          <a:p>
            <a:pPr marL="0" indent="0" algn="just">
              <a:lnSpc>
                <a:spcPct val="150000"/>
              </a:lnSpc>
              <a:spcBef>
                <a:spcPts val="0"/>
              </a:spcBef>
              <a:buNone/>
            </a:pPr>
            <a:endParaRPr lang="en-ZA"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29</a:t>
            </a:fld>
            <a:endParaRPr lang="en-ZA"/>
          </a:p>
        </p:txBody>
      </p:sp>
    </p:spTree>
    <p:extLst>
      <p:ext uri="{BB962C8B-B14F-4D97-AF65-F5344CB8AC3E}">
        <p14:creationId xmlns:p14="http://schemas.microsoft.com/office/powerpoint/2010/main" val="1656116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Black" panose="020B0A04020102020204" pitchFamily="34" charset="0"/>
              </a:rPr>
              <a:t>INTRODUCTION</a:t>
            </a:r>
            <a:endParaRPr lang="en-ZA" sz="3200" b="1" dirty="0">
              <a:latin typeface="Arial Black" panose="020B0A04020102020204" pitchFamily="34" charset="0"/>
            </a:endParaRPr>
          </a:p>
        </p:txBody>
      </p:sp>
      <p:sp>
        <p:nvSpPr>
          <p:cNvPr id="3" name="Content Placeholder 2"/>
          <p:cNvSpPr>
            <a:spLocks noGrp="1"/>
          </p:cNvSpPr>
          <p:nvPr>
            <p:ph idx="1"/>
          </p:nvPr>
        </p:nvSpPr>
        <p:spPr>
          <a:xfrm>
            <a:off x="0" y="1309230"/>
            <a:ext cx="11809203" cy="4545412"/>
          </a:xfrm>
        </p:spPr>
        <p:txBody>
          <a:bodyPr/>
          <a:lstStyle/>
          <a:p>
            <a:pPr algn="just">
              <a:lnSpc>
                <a:spcPct val="150000"/>
              </a:lnSpc>
              <a:spcBef>
                <a:spcPts val="0"/>
              </a:spcBef>
            </a:pPr>
            <a:r>
              <a:rPr lang="en-ZA" dirty="0"/>
              <a:t>The Portfolio </a:t>
            </a:r>
            <a:r>
              <a:rPr lang="en-ZA" dirty="0" smtClean="0"/>
              <a:t>Committee</a:t>
            </a:r>
            <a:r>
              <a:rPr lang="en-ZA" dirty="0"/>
              <a:t> undertook </a:t>
            </a:r>
            <a:r>
              <a:rPr lang="en-ZA" dirty="0" smtClean="0"/>
              <a:t>oversight visits </a:t>
            </a:r>
            <a:r>
              <a:rPr lang="en-ZA" dirty="0"/>
              <a:t>to assess the state of service delivery in the Mpumalanga and the Limpopo provinces from the 27 - 31 March </a:t>
            </a:r>
            <a:r>
              <a:rPr lang="en-ZA" dirty="0" smtClean="0"/>
              <a:t>2017</a:t>
            </a:r>
          </a:p>
          <a:p>
            <a:pPr algn="just">
              <a:lnSpc>
                <a:spcPct val="150000"/>
              </a:lnSpc>
              <a:spcBef>
                <a:spcPts val="0"/>
              </a:spcBef>
            </a:pPr>
            <a:r>
              <a:rPr lang="en-ZA" dirty="0" smtClean="0"/>
              <a:t>The </a:t>
            </a:r>
            <a:r>
              <a:rPr lang="en-ZA" dirty="0"/>
              <a:t>Ministry for the Public Service and Administration coordinated the </a:t>
            </a:r>
            <a:r>
              <a:rPr lang="en-ZA" dirty="0" smtClean="0"/>
              <a:t>visits</a:t>
            </a:r>
          </a:p>
          <a:p>
            <a:pPr marL="228600" lvl="1" algn="just">
              <a:lnSpc>
                <a:spcPct val="150000"/>
              </a:lnSpc>
              <a:spcBef>
                <a:spcPts val="0"/>
              </a:spcBef>
            </a:pPr>
            <a:r>
              <a:rPr lang="en-ZA" sz="2400" dirty="0"/>
              <a:t>The Portfolio Committee was accompanied by officials from the Provincial Offices of the Premier (OTPs), </a:t>
            </a:r>
            <a:r>
              <a:rPr lang="en-ZA" sz="2400" dirty="0" smtClean="0"/>
              <a:t>the DPSA, the DPME, OPSC and NSG, and </a:t>
            </a:r>
            <a:r>
              <a:rPr lang="en-ZA" sz="2400" dirty="0"/>
              <a:t>visited several service sites in the provinces. </a:t>
            </a:r>
            <a:endParaRPr lang="en-ZA" sz="2400" dirty="0" smtClean="0"/>
          </a:p>
          <a:p>
            <a:pPr marL="228600" lvl="1">
              <a:spcBef>
                <a:spcPts val="1000"/>
              </a:spcBef>
            </a:pPr>
            <a:endParaRPr lang="en-ZA" sz="2400" dirty="0"/>
          </a:p>
          <a:p>
            <a:endParaRPr lang="en-ZA" dirty="0" smtClean="0"/>
          </a:p>
        </p:txBody>
      </p:sp>
      <p:sp>
        <p:nvSpPr>
          <p:cNvPr id="4" name="Slide Number Placeholder 3"/>
          <p:cNvSpPr>
            <a:spLocks noGrp="1"/>
          </p:cNvSpPr>
          <p:nvPr>
            <p:ph type="sldNum" sz="quarter" idx="12"/>
          </p:nvPr>
        </p:nvSpPr>
        <p:spPr/>
        <p:txBody>
          <a:bodyPr/>
          <a:lstStyle/>
          <a:p>
            <a:fld id="{B59ACEC8-D248-43BB-9E41-8F603F9ACC52}" type="slidenum">
              <a:rPr lang="en-ZA" smtClean="0"/>
              <a:t>3</a:t>
            </a:fld>
            <a:endParaRPr lang="en-ZA"/>
          </a:p>
        </p:txBody>
      </p:sp>
    </p:spTree>
    <p:extLst>
      <p:ext uri="{BB962C8B-B14F-4D97-AF65-F5344CB8AC3E}">
        <p14:creationId xmlns:p14="http://schemas.microsoft.com/office/powerpoint/2010/main" val="2563935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98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Black" panose="020B0A04020102020204" pitchFamily="34" charset="0"/>
              </a:rPr>
              <a:t>INTRODUCTION</a:t>
            </a:r>
            <a:endParaRPr lang="en-ZA" sz="3200" b="1" dirty="0">
              <a:latin typeface="Arial Black" panose="020B0A04020102020204" pitchFamily="34" charset="0"/>
            </a:endParaRPr>
          </a:p>
        </p:txBody>
      </p:sp>
      <p:sp>
        <p:nvSpPr>
          <p:cNvPr id="3" name="Content Placeholder 2"/>
          <p:cNvSpPr>
            <a:spLocks noGrp="1"/>
          </p:cNvSpPr>
          <p:nvPr>
            <p:ph idx="1"/>
          </p:nvPr>
        </p:nvSpPr>
        <p:spPr>
          <a:xfrm>
            <a:off x="228600" y="880751"/>
            <a:ext cx="11809203" cy="5010889"/>
          </a:xfrm>
        </p:spPr>
        <p:txBody>
          <a:bodyPr/>
          <a:lstStyle/>
          <a:p>
            <a:pPr marL="228600" lvl="1" algn="just">
              <a:lnSpc>
                <a:spcPct val="150000"/>
              </a:lnSpc>
              <a:spcBef>
                <a:spcPts val="0"/>
              </a:spcBef>
            </a:pPr>
            <a:r>
              <a:rPr lang="en-ZA" sz="2400" dirty="0"/>
              <a:t>In the </a:t>
            </a:r>
            <a:r>
              <a:rPr lang="en-ZA" sz="2400" dirty="0" smtClean="0"/>
              <a:t>engagements, </a:t>
            </a:r>
            <a:r>
              <a:rPr lang="en-ZA" sz="2400" dirty="0"/>
              <a:t>presentations were made on the:</a:t>
            </a:r>
          </a:p>
          <a:p>
            <a:pPr marL="685800" lvl="2" algn="just">
              <a:lnSpc>
                <a:spcPct val="150000"/>
              </a:lnSpc>
              <a:spcBef>
                <a:spcPts val="0"/>
              </a:spcBef>
            </a:pPr>
            <a:r>
              <a:rPr lang="en-ZA" sz="2000" dirty="0"/>
              <a:t>State of the Provinces </a:t>
            </a:r>
            <a:r>
              <a:rPr lang="en-ZA" sz="2000" dirty="0" smtClean="0"/>
              <a:t>(PSC); </a:t>
            </a:r>
            <a:endParaRPr lang="en-ZA" sz="2000" dirty="0"/>
          </a:p>
          <a:p>
            <a:pPr marL="685800" lvl="2" algn="just">
              <a:lnSpc>
                <a:spcPct val="150000"/>
              </a:lnSpc>
              <a:spcBef>
                <a:spcPts val="0"/>
              </a:spcBef>
            </a:pPr>
            <a:r>
              <a:rPr lang="en-ZA" sz="2000" dirty="0"/>
              <a:t>Service Delivery Improvement </a:t>
            </a:r>
            <a:r>
              <a:rPr lang="en-ZA" sz="2000" dirty="0" smtClean="0"/>
              <a:t>Programme (DPSA); </a:t>
            </a:r>
            <a:r>
              <a:rPr lang="en-ZA" sz="2000" dirty="0"/>
              <a:t>and </a:t>
            </a:r>
          </a:p>
          <a:p>
            <a:pPr marL="685800" lvl="2" algn="just">
              <a:lnSpc>
                <a:spcPct val="150000"/>
              </a:lnSpc>
              <a:spcBef>
                <a:spcPts val="0"/>
              </a:spcBef>
            </a:pPr>
            <a:r>
              <a:rPr lang="en-ZA" sz="2000" dirty="0"/>
              <a:t>Management of Performance Assessment </a:t>
            </a:r>
            <a:r>
              <a:rPr lang="en-ZA" sz="2000" dirty="0" smtClean="0"/>
              <a:t>Tool </a:t>
            </a:r>
            <a:r>
              <a:rPr lang="en-ZA" sz="2000" dirty="0"/>
              <a:t>(</a:t>
            </a:r>
            <a:r>
              <a:rPr lang="en-ZA" sz="2000" dirty="0" smtClean="0"/>
              <a:t>DPME).</a:t>
            </a:r>
            <a:endParaRPr lang="en-ZA" sz="2000" dirty="0"/>
          </a:p>
          <a:p>
            <a:pPr marL="228600" lvl="1" algn="just">
              <a:lnSpc>
                <a:spcPct val="150000"/>
              </a:lnSpc>
              <a:spcBef>
                <a:spcPts val="0"/>
              </a:spcBef>
            </a:pPr>
            <a:r>
              <a:rPr lang="en-ZA" sz="2400" dirty="0" smtClean="0"/>
              <a:t>Sites </a:t>
            </a:r>
            <a:r>
              <a:rPr lang="en-ZA" sz="2400" dirty="0"/>
              <a:t>visited included the </a:t>
            </a:r>
            <a:r>
              <a:rPr lang="en-ZA" sz="2400" b="1" dirty="0"/>
              <a:t>Thusong Service Centres, hospitals, and NYDA offices</a:t>
            </a:r>
            <a:r>
              <a:rPr lang="en-ZA" sz="2400" dirty="0"/>
              <a:t>. </a:t>
            </a:r>
          </a:p>
          <a:p>
            <a:pPr algn="just">
              <a:lnSpc>
                <a:spcPct val="150000"/>
              </a:lnSpc>
              <a:spcBef>
                <a:spcPts val="0"/>
              </a:spcBef>
            </a:pPr>
            <a:r>
              <a:rPr lang="en-ZA" dirty="0"/>
              <a:t>Key issues looked at </a:t>
            </a:r>
            <a:r>
              <a:rPr lang="en-ZA" dirty="0" smtClean="0"/>
              <a:t>were:</a:t>
            </a:r>
          </a:p>
          <a:p>
            <a:pPr lvl="1" algn="just">
              <a:lnSpc>
                <a:spcPct val="150000"/>
              </a:lnSpc>
              <a:spcBef>
                <a:spcPts val="0"/>
              </a:spcBef>
            </a:pPr>
            <a:r>
              <a:rPr lang="en-ZA" dirty="0" smtClean="0"/>
              <a:t>the </a:t>
            </a:r>
            <a:r>
              <a:rPr lang="en-ZA" dirty="0"/>
              <a:t>service delivery environment in hospitals; </a:t>
            </a:r>
            <a:endParaRPr lang="en-ZA" dirty="0" smtClean="0"/>
          </a:p>
          <a:p>
            <a:pPr lvl="1" algn="just">
              <a:lnSpc>
                <a:spcPct val="150000"/>
              </a:lnSpc>
              <a:spcBef>
                <a:spcPts val="0"/>
              </a:spcBef>
            </a:pPr>
            <a:r>
              <a:rPr lang="en-ZA" dirty="0" smtClean="0"/>
              <a:t>the </a:t>
            </a:r>
            <a:r>
              <a:rPr lang="en-ZA" dirty="0"/>
              <a:t>management and governance arrangements, queue management procedures and systems, complaints management processes, and operations management </a:t>
            </a:r>
            <a:r>
              <a:rPr lang="en-ZA" dirty="0" smtClean="0"/>
              <a:t>in </a:t>
            </a:r>
            <a:r>
              <a:rPr lang="en-ZA" dirty="0"/>
              <a:t>the </a:t>
            </a:r>
            <a:r>
              <a:rPr lang="en-ZA" dirty="0" smtClean="0"/>
              <a:t>TSCs and the NYDA.</a:t>
            </a:r>
          </a:p>
        </p:txBody>
      </p:sp>
      <p:sp>
        <p:nvSpPr>
          <p:cNvPr id="4" name="Slide Number Placeholder 3"/>
          <p:cNvSpPr>
            <a:spLocks noGrp="1"/>
          </p:cNvSpPr>
          <p:nvPr>
            <p:ph type="sldNum" sz="quarter" idx="12"/>
          </p:nvPr>
        </p:nvSpPr>
        <p:spPr/>
        <p:txBody>
          <a:bodyPr/>
          <a:lstStyle/>
          <a:p>
            <a:fld id="{B59ACEC8-D248-43BB-9E41-8F603F9ACC52}" type="slidenum">
              <a:rPr lang="en-ZA" smtClean="0"/>
              <a:t>4</a:t>
            </a:fld>
            <a:endParaRPr lang="en-ZA"/>
          </a:p>
        </p:txBody>
      </p:sp>
    </p:spTree>
    <p:extLst>
      <p:ext uri="{BB962C8B-B14F-4D97-AF65-F5344CB8AC3E}">
        <p14:creationId xmlns:p14="http://schemas.microsoft.com/office/powerpoint/2010/main" val="3723577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ZA" b="1" dirty="0" smtClean="0">
                <a:latin typeface="Arial Black" panose="020B0A04020102020204" pitchFamily="34" charset="0"/>
              </a:rPr>
              <a:t>PURPOSE</a:t>
            </a:r>
            <a:br>
              <a:rPr lang="en-ZA" b="1" dirty="0" smtClean="0">
                <a:latin typeface="Arial Black" panose="020B0A04020102020204" pitchFamily="34" charset="0"/>
              </a:rPr>
            </a:br>
            <a:endParaRPr lang="en-ZA" dirty="0">
              <a:latin typeface="Arial Black" panose="020B0A04020102020204" pitchFamily="34" charset="0"/>
            </a:endParaRPr>
          </a:p>
        </p:txBody>
      </p:sp>
      <p:sp>
        <p:nvSpPr>
          <p:cNvPr id="3" name="Content Placeholder 2"/>
          <p:cNvSpPr>
            <a:spLocks noGrp="1"/>
          </p:cNvSpPr>
          <p:nvPr>
            <p:ph idx="1"/>
          </p:nvPr>
        </p:nvSpPr>
        <p:spPr/>
        <p:txBody>
          <a:bodyPr/>
          <a:lstStyle/>
          <a:p>
            <a:pPr algn="just">
              <a:lnSpc>
                <a:spcPct val="150000"/>
              </a:lnSpc>
              <a:spcBef>
                <a:spcPts val="0"/>
              </a:spcBef>
            </a:pPr>
            <a:r>
              <a:rPr lang="en-ZA" dirty="0" smtClean="0"/>
              <a:t>The purpose of this presentation is to brief the Portfolio Committee on </a:t>
            </a:r>
            <a:r>
              <a:rPr lang="en-ZA" dirty="0"/>
              <a:t>the progress </a:t>
            </a:r>
            <a:r>
              <a:rPr lang="en-ZA" dirty="0" smtClean="0"/>
              <a:t>made </a:t>
            </a:r>
            <a:r>
              <a:rPr lang="en-ZA" dirty="0"/>
              <a:t>in addressing the recommendations that they made during the oversight </a:t>
            </a:r>
            <a:r>
              <a:rPr lang="en-ZA" dirty="0" smtClean="0"/>
              <a:t>visits in March 2017 in Limpopo and Mpumalanga Provinces.</a:t>
            </a:r>
          </a:p>
          <a:p>
            <a:pPr marL="0" indent="0" algn="just">
              <a:lnSpc>
                <a:spcPct val="150000"/>
              </a:lnSpc>
              <a:spcBef>
                <a:spcPts val="0"/>
              </a:spcBef>
              <a:buNone/>
            </a:pPr>
            <a:endParaRPr lang="en-ZA"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5</a:t>
            </a:fld>
            <a:endParaRPr lang="en-ZA"/>
          </a:p>
        </p:txBody>
      </p:sp>
    </p:spTree>
    <p:extLst>
      <p:ext uri="{BB962C8B-B14F-4D97-AF65-F5344CB8AC3E}">
        <p14:creationId xmlns:p14="http://schemas.microsoft.com/office/powerpoint/2010/main" val="3581651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Black" panose="020B0A04020102020204" pitchFamily="34" charset="0"/>
              </a:rPr>
              <a:t>ACTUAL SITES VISITED</a:t>
            </a:r>
            <a:endParaRPr lang="en-ZA" b="1"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94452335"/>
              </p:ext>
            </p:extLst>
          </p:nvPr>
        </p:nvGraphicFramePr>
        <p:xfrm>
          <a:off x="0" y="995082"/>
          <a:ext cx="12192000" cy="4800600"/>
        </p:xfrm>
        <a:graphic>
          <a:graphicData uri="http://schemas.openxmlformats.org/drawingml/2006/table">
            <a:tbl>
              <a:tblPr firstRow="1" firstCol="1" bandRow="1">
                <a:tableStyleId>{5C22544A-7EE6-4342-B048-85BDC9FD1C3A}</a:tableStyleId>
              </a:tblPr>
              <a:tblGrid>
                <a:gridCol w="5551579">
                  <a:extLst>
                    <a:ext uri="{9D8B030D-6E8A-4147-A177-3AD203B41FA5}">
                      <a16:colId xmlns:a16="http://schemas.microsoft.com/office/drawing/2014/main" val="20000"/>
                    </a:ext>
                  </a:extLst>
                </a:gridCol>
                <a:gridCol w="6640421">
                  <a:extLst>
                    <a:ext uri="{9D8B030D-6E8A-4147-A177-3AD203B41FA5}">
                      <a16:colId xmlns:a16="http://schemas.microsoft.com/office/drawing/2014/main" val="20001"/>
                    </a:ext>
                  </a:extLst>
                </a:gridCol>
              </a:tblGrid>
              <a:tr h="925188">
                <a:tc>
                  <a:txBody>
                    <a:bodyPr/>
                    <a:lstStyle/>
                    <a:p>
                      <a:pPr algn="ctr">
                        <a:lnSpc>
                          <a:spcPct val="107000"/>
                        </a:lnSpc>
                        <a:spcAft>
                          <a:spcPts val="0"/>
                        </a:spcAft>
                      </a:pPr>
                      <a:r>
                        <a:rPr lang="en-ZA" sz="2400" dirty="0">
                          <a:solidFill>
                            <a:schemeClr val="bg1"/>
                          </a:solidFill>
                          <a:effectLst/>
                        </a:rPr>
                        <a:t>MPUMALANGA </a:t>
                      </a:r>
                      <a:endParaRPr lang="en-ZA" sz="2400" dirty="0">
                        <a:solidFill>
                          <a:schemeClr val="bg1"/>
                        </a:solidFill>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00B050"/>
                    </a:solidFill>
                  </a:tcPr>
                </a:tc>
                <a:tc>
                  <a:txBody>
                    <a:bodyPr/>
                    <a:lstStyle/>
                    <a:p>
                      <a:pPr marL="635" algn="ctr">
                        <a:lnSpc>
                          <a:spcPct val="107000"/>
                        </a:lnSpc>
                        <a:spcAft>
                          <a:spcPts val="0"/>
                        </a:spcAft>
                      </a:pPr>
                      <a:r>
                        <a:rPr lang="en-ZA" sz="2400" dirty="0">
                          <a:solidFill>
                            <a:schemeClr val="bg1"/>
                          </a:solidFill>
                          <a:effectLst/>
                        </a:rPr>
                        <a:t>LIMPOPO</a:t>
                      </a:r>
                      <a:r>
                        <a:rPr lang="en-ZA" sz="2400" dirty="0">
                          <a:effectLst/>
                        </a:rPr>
                        <a:t> </a:t>
                      </a:r>
                      <a:endParaRPr lang="en-ZA" sz="2400" dirty="0">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FAAA17"/>
                    </a:solidFill>
                  </a:tcPr>
                </a:tc>
                <a:extLst>
                  <a:ext uri="{0D108BD9-81ED-4DB2-BD59-A6C34878D82A}">
                    <a16:rowId xmlns:a16="http://schemas.microsoft.com/office/drawing/2014/main" val="10000"/>
                  </a:ext>
                </a:extLst>
              </a:tr>
              <a:tr h="1524225">
                <a:tc>
                  <a:txBody>
                    <a:bodyPr/>
                    <a:lstStyle/>
                    <a:p>
                      <a:pPr>
                        <a:lnSpc>
                          <a:spcPct val="107000"/>
                        </a:lnSpc>
                        <a:spcAft>
                          <a:spcPts val="575"/>
                        </a:spcAft>
                      </a:pPr>
                      <a:r>
                        <a:rPr lang="en-ZA" sz="2400" dirty="0">
                          <a:effectLst/>
                        </a:rPr>
                        <a:t>National Youth Development Agency, </a:t>
                      </a:r>
                    </a:p>
                    <a:p>
                      <a:pPr>
                        <a:lnSpc>
                          <a:spcPct val="107000"/>
                        </a:lnSpc>
                        <a:spcAft>
                          <a:spcPts val="0"/>
                        </a:spcAft>
                      </a:pPr>
                      <a:r>
                        <a:rPr lang="en-ZA" sz="2400" dirty="0" err="1">
                          <a:effectLst/>
                        </a:rPr>
                        <a:t>Emalahleni</a:t>
                      </a:r>
                      <a:r>
                        <a:rPr lang="en-ZA" sz="2400" dirty="0">
                          <a:effectLst/>
                        </a:rPr>
                        <a:t> </a:t>
                      </a:r>
                      <a:endParaRPr lang="en-ZA" sz="2400" dirty="0">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00B050"/>
                    </a:solidFill>
                  </a:tcPr>
                </a:tc>
                <a:tc>
                  <a:txBody>
                    <a:bodyPr/>
                    <a:lstStyle/>
                    <a:p>
                      <a:pPr marL="635">
                        <a:lnSpc>
                          <a:spcPct val="107000"/>
                        </a:lnSpc>
                        <a:spcAft>
                          <a:spcPts val="0"/>
                        </a:spcAft>
                      </a:pPr>
                      <a:r>
                        <a:rPr lang="en-ZA" sz="2400" b="1" dirty="0">
                          <a:solidFill>
                            <a:schemeClr val="tx1"/>
                          </a:solidFill>
                          <a:effectLst/>
                        </a:rPr>
                        <a:t>National Youth Development Agency, Polokwane </a:t>
                      </a:r>
                      <a:endParaRPr lang="en-ZA" sz="2400" b="1" dirty="0">
                        <a:solidFill>
                          <a:schemeClr val="tx1"/>
                        </a:solidFill>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solidFill>
                      <a:srgbClr val="FAAA17"/>
                    </a:solidFill>
                  </a:tcPr>
                </a:tc>
                <a:extLst>
                  <a:ext uri="{0D108BD9-81ED-4DB2-BD59-A6C34878D82A}">
                    <a16:rowId xmlns:a16="http://schemas.microsoft.com/office/drawing/2014/main" val="10001"/>
                  </a:ext>
                </a:extLst>
              </a:tr>
              <a:tr h="783729">
                <a:tc>
                  <a:txBody>
                    <a:bodyPr/>
                    <a:lstStyle/>
                    <a:p>
                      <a:pPr>
                        <a:lnSpc>
                          <a:spcPct val="107000"/>
                        </a:lnSpc>
                        <a:spcAft>
                          <a:spcPts val="0"/>
                        </a:spcAft>
                      </a:pPr>
                      <a:r>
                        <a:rPr lang="en-ZA" sz="2400" dirty="0" err="1">
                          <a:effectLst/>
                        </a:rPr>
                        <a:t>Phola</a:t>
                      </a:r>
                      <a:r>
                        <a:rPr lang="en-ZA" sz="2400" dirty="0">
                          <a:effectLst/>
                        </a:rPr>
                        <a:t> Thusong Service Centre </a:t>
                      </a:r>
                      <a:endParaRPr lang="en-ZA" sz="2400" dirty="0">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00B050"/>
                    </a:solidFill>
                  </a:tcPr>
                </a:tc>
                <a:tc>
                  <a:txBody>
                    <a:bodyPr/>
                    <a:lstStyle/>
                    <a:p>
                      <a:pPr marL="635">
                        <a:lnSpc>
                          <a:spcPct val="107000"/>
                        </a:lnSpc>
                        <a:spcAft>
                          <a:spcPts val="0"/>
                        </a:spcAft>
                      </a:pPr>
                      <a:r>
                        <a:rPr lang="en-ZA" sz="2400" b="1" dirty="0">
                          <a:solidFill>
                            <a:schemeClr val="tx1"/>
                          </a:solidFill>
                          <a:effectLst/>
                        </a:rPr>
                        <a:t>Moletjie Thusong Service Centre </a:t>
                      </a:r>
                      <a:endParaRPr lang="en-ZA" sz="2400" b="1" dirty="0">
                        <a:solidFill>
                          <a:schemeClr val="tx1"/>
                        </a:solidFill>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FAAA17"/>
                    </a:solidFill>
                  </a:tcPr>
                </a:tc>
                <a:extLst>
                  <a:ext uri="{0D108BD9-81ED-4DB2-BD59-A6C34878D82A}">
                    <a16:rowId xmlns:a16="http://schemas.microsoft.com/office/drawing/2014/main" val="10002"/>
                  </a:ext>
                </a:extLst>
              </a:tr>
              <a:tr h="783729">
                <a:tc>
                  <a:txBody>
                    <a:bodyPr/>
                    <a:lstStyle/>
                    <a:p>
                      <a:pPr>
                        <a:lnSpc>
                          <a:spcPct val="107000"/>
                        </a:lnSpc>
                        <a:spcAft>
                          <a:spcPts val="0"/>
                        </a:spcAft>
                      </a:pPr>
                      <a:r>
                        <a:rPr lang="en-ZA" sz="2400" dirty="0">
                          <a:effectLst/>
                        </a:rPr>
                        <a:t>Casteel Thusong Service Centre </a:t>
                      </a:r>
                      <a:endParaRPr lang="en-ZA" sz="2400" dirty="0">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00B050"/>
                    </a:solidFill>
                  </a:tcPr>
                </a:tc>
                <a:tc>
                  <a:txBody>
                    <a:bodyPr/>
                    <a:lstStyle/>
                    <a:p>
                      <a:pPr marL="635">
                        <a:lnSpc>
                          <a:spcPct val="107000"/>
                        </a:lnSpc>
                        <a:spcAft>
                          <a:spcPts val="0"/>
                        </a:spcAft>
                      </a:pPr>
                      <a:r>
                        <a:rPr lang="en-ZA" sz="2400" b="1" dirty="0">
                          <a:solidFill>
                            <a:schemeClr val="tx1"/>
                          </a:solidFill>
                          <a:effectLst/>
                        </a:rPr>
                        <a:t>Mankweng Provincial Hospital </a:t>
                      </a:r>
                      <a:endParaRPr lang="en-ZA" sz="2400" b="1" dirty="0">
                        <a:solidFill>
                          <a:schemeClr val="tx1"/>
                        </a:solidFill>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FAAA17"/>
                    </a:solidFill>
                  </a:tcPr>
                </a:tc>
                <a:extLst>
                  <a:ext uri="{0D108BD9-81ED-4DB2-BD59-A6C34878D82A}">
                    <a16:rowId xmlns:a16="http://schemas.microsoft.com/office/drawing/2014/main" val="10003"/>
                  </a:ext>
                </a:extLst>
              </a:tr>
              <a:tr h="783729">
                <a:tc>
                  <a:txBody>
                    <a:bodyPr/>
                    <a:lstStyle/>
                    <a:p>
                      <a:pPr>
                        <a:lnSpc>
                          <a:spcPct val="107000"/>
                        </a:lnSpc>
                        <a:spcAft>
                          <a:spcPts val="0"/>
                        </a:spcAft>
                      </a:pPr>
                      <a:r>
                        <a:rPr lang="en-ZA" sz="2400" dirty="0" err="1">
                          <a:effectLst/>
                        </a:rPr>
                        <a:t>Matikwana</a:t>
                      </a:r>
                      <a:r>
                        <a:rPr lang="en-ZA" sz="2400" dirty="0">
                          <a:effectLst/>
                        </a:rPr>
                        <a:t> District Hospital </a:t>
                      </a:r>
                      <a:endParaRPr lang="en-ZA" sz="2400" dirty="0">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00B050"/>
                    </a:solidFill>
                  </a:tcPr>
                </a:tc>
                <a:tc>
                  <a:txBody>
                    <a:bodyPr/>
                    <a:lstStyle/>
                    <a:p>
                      <a:pPr marL="635">
                        <a:lnSpc>
                          <a:spcPct val="107000"/>
                        </a:lnSpc>
                        <a:spcAft>
                          <a:spcPts val="0"/>
                        </a:spcAft>
                      </a:pPr>
                      <a:r>
                        <a:rPr lang="en-ZA" sz="2400" b="1" dirty="0">
                          <a:solidFill>
                            <a:schemeClr val="tx1"/>
                          </a:solidFill>
                          <a:effectLst/>
                        </a:rPr>
                        <a:t>WF </a:t>
                      </a:r>
                      <a:r>
                        <a:rPr lang="en-ZA" sz="2400" b="1" dirty="0" err="1">
                          <a:solidFill>
                            <a:schemeClr val="tx1"/>
                          </a:solidFill>
                          <a:effectLst/>
                        </a:rPr>
                        <a:t>Knobel</a:t>
                      </a:r>
                      <a:r>
                        <a:rPr lang="en-ZA" sz="2400" b="1" dirty="0">
                          <a:solidFill>
                            <a:schemeClr val="tx1"/>
                          </a:solidFill>
                          <a:effectLst/>
                        </a:rPr>
                        <a:t> District Hospital </a:t>
                      </a:r>
                      <a:endParaRPr lang="en-ZA" sz="2400" b="1" dirty="0">
                        <a:solidFill>
                          <a:schemeClr val="tx1"/>
                        </a:solidFill>
                        <a:effectLst/>
                        <a:latin typeface="Arial" panose="020B0604020202020204" pitchFamily="34" charset="0"/>
                        <a:ea typeface="Times New Roman" panose="02020603050405020304" pitchFamily="18" charset="0"/>
                        <a:cs typeface="Courier New" panose="02070309020205020404" pitchFamily="49" charset="0"/>
                      </a:endParaRPr>
                    </a:p>
                  </a:txBody>
                  <a:tcPr marL="67945" marR="73025" marT="106045" marB="0" anchor="ctr">
                    <a:solidFill>
                      <a:srgbClr val="FAAA17"/>
                    </a:solid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6</a:t>
            </a:fld>
            <a:endParaRPr lang="en-ZA"/>
          </a:p>
        </p:txBody>
      </p:sp>
    </p:spTree>
    <p:extLst>
      <p:ext uri="{BB962C8B-B14F-4D97-AF65-F5344CB8AC3E}">
        <p14:creationId xmlns:p14="http://schemas.microsoft.com/office/powerpoint/2010/main" val="2294434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GENERIC FINDINGS AND RECOMMENDATIONS</a:t>
            </a:r>
            <a:endParaRPr lang="en-ZA" sz="2800" b="1" dirty="0">
              <a:latin typeface="Arial Black" panose="020B0A04020102020204" pitchFamily="34" charset="0"/>
            </a:endParaRPr>
          </a:p>
        </p:txBody>
      </p:sp>
      <p:sp>
        <p:nvSpPr>
          <p:cNvPr id="3" name="Content Placeholder 2"/>
          <p:cNvSpPr>
            <a:spLocks noGrp="1"/>
          </p:cNvSpPr>
          <p:nvPr>
            <p:ph idx="1"/>
          </p:nvPr>
        </p:nvSpPr>
        <p:spPr>
          <a:xfrm>
            <a:off x="228601" y="1376464"/>
            <a:ext cx="11809203" cy="4015806"/>
          </a:xfrm>
        </p:spPr>
        <p:txBody>
          <a:bodyPr/>
          <a:lstStyle/>
          <a:p>
            <a:pPr lvl="0">
              <a:lnSpc>
                <a:spcPct val="150000"/>
              </a:lnSpc>
              <a:spcBef>
                <a:spcPts val="0"/>
              </a:spcBef>
            </a:pPr>
            <a:r>
              <a:rPr lang="en-ZA" dirty="0"/>
              <a:t>The need for ongoing support and continuous improvement in the operations and governance arrangements of the Health </a:t>
            </a:r>
            <a:r>
              <a:rPr lang="en-ZA" dirty="0" smtClean="0"/>
              <a:t>Sector;</a:t>
            </a:r>
            <a:endParaRPr lang="en-ZA" dirty="0"/>
          </a:p>
          <a:p>
            <a:pPr lvl="0">
              <a:lnSpc>
                <a:spcPct val="150000"/>
              </a:lnSpc>
              <a:spcBef>
                <a:spcPts val="0"/>
              </a:spcBef>
            </a:pPr>
            <a:r>
              <a:rPr lang="en-ZA" dirty="0"/>
              <a:t>Water remains a serious </a:t>
            </a:r>
            <a:r>
              <a:rPr lang="en-ZA" dirty="0" smtClean="0"/>
              <a:t>challenge. Mpumalanga Health, e.g. uses the maintenance </a:t>
            </a:r>
            <a:r>
              <a:rPr lang="en-ZA" dirty="0"/>
              <a:t>budget </a:t>
            </a:r>
            <a:r>
              <a:rPr lang="en-ZA" dirty="0" smtClean="0"/>
              <a:t>to </a:t>
            </a:r>
            <a:r>
              <a:rPr lang="en-ZA" dirty="0"/>
              <a:t>fill-up the Jojo Tanks;</a:t>
            </a:r>
          </a:p>
          <a:p>
            <a:pPr lvl="0">
              <a:lnSpc>
                <a:spcPct val="150000"/>
              </a:lnSpc>
              <a:spcBef>
                <a:spcPts val="0"/>
              </a:spcBef>
            </a:pPr>
            <a:r>
              <a:rPr lang="en-ZA" dirty="0" smtClean="0"/>
              <a:t>Need for new and repairs to infrastructure. Some </a:t>
            </a:r>
            <a:r>
              <a:rPr lang="en-ZA" dirty="0"/>
              <a:t>of the buildings are </a:t>
            </a:r>
            <a:r>
              <a:rPr lang="en-ZA" dirty="0" smtClean="0"/>
              <a:t>very old;</a:t>
            </a:r>
            <a:endParaRPr lang="en-ZA" dirty="0"/>
          </a:p>
          <a:p>
            <a:pPr lvl="0">
              <a:lnSpc>
                <a:spcPct val="150000"/>
              </a:lnSpc>
              <a:spcBef>
                <a:spcPts val="0"/>
              </a:spcBef>
            </a:pPr>
            <a:r>
              <a:rPr lang="en-ZA" dirty="0"/>
              <a:t>Filing and document management remains a major challenge as it affects the turnaround times of operations</a:t>
            </a:r>
            <a:r>
              <a:rPr lang="en-ZA" dirty="0" smtClean="0"/>
              <a:t>;</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t>7</a:t>
            </a:fld>
            <a:endParaRPr lang="en-ZA"/>
          </a:p>
        </p:txBody>
      </p:sp>
    </p:spTree>
    <p:extLst>
      <p:ext uri="{BB962C8B-B14F-4D97-AF65-F5344CB8AC3E}">
        <p14:creationId xmlns:p14="http://schemas.microsoft.com/office/powerpoint/2010/main" val="1860180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GENERIC FINDINGS AND RECOMMENDATIONS </a:t>
            </a:r>
            <a:endParaRPr lang="en-ZA" sz="2800" b="1" dirty="0">
              <a:latin typeface="Arial Black" panose="020B0A04020102020204" pitchFamily="34" charset="0"/>
            </a:endParaRPr>
          </a:p>
        </p:txBody>
      </p:sp>
      <p:sp>
        <p:nvSpPr>
          <p:cNvPr id="3" name="Content Placeholder 2"/>
          <p:cNvSpPr>
            <a:spLocks noGrp="1"/>
          </p:cNvSpPr>
          <p:nvPr>
            <p:ph idx="1"/>
          </p:nvPr>
        </p:nvSpPr>
        <p:spPr/>
        <p:txBody>
          <a:bodyPr/>
          <a:lstStyle/>
          <a:p>
            <a:pPr lvl="0" algn="just">
              <a:lnSpc>
                <a:spcPct val="150000"/>
              </a:lnSpc>
              <a:spcBef>
                <a:spcPts val="0"/>
              </a:spcBef>
            </a:pPr>
            <a:r>
              <a:rPr lang="en-ZA" dirty="0" smtClean="0"/>
              <a:t>DPSA to urgently strengthen </a:t>
            </a:r>
            <a:r>
              <a:rPr lang="en-ZA" dirty="0"/>
              <a:t>the integrated approach for </a:t>
            </a:r>
            <a:r>
              <a:rPr lang="en-ZA" dirty="0" err="1" smtClean="0"/>
              <a:t>govt</a:t>
            </a:r>
            <a:r>
              <a:rPr lang="en-ZA" dirty="0" smtClean="0"/>
              <a:t> interventions, through improved </a:t>
            </a:r>
            <a:r>
              <a:rPr lang="en-ZA" dirty="0"/>
              <a:t>s</a:t>
            </a:r>
            <a:r>
              <a:rPr lang="en-ZA" dirty="0" smtClean="0"/>
              <a:t>upport </a:t>
            </a:r>
            <a:r>
              <a:rPr lang="en-ZA" dirty="0"/>
              <a:t>for the Thusong Service Centre </a:t>
            </a:r>
            <a:r>
              <a:rPr lang="en-ZA" dirty="0" smtClean="0"/>
              <a:t>Programme; </a:t>
            </a:r>
          </a:p>
          <a:p>
            <a:pPr lvl="0" algn="just">
              <a:lnSpc>
                <a:spcPct val="150000"/>
              </a:lnSpc>
              <a:spcBef>
                <a:spcPts val="0"/>
              </a:spcBef>
            </a:pPr>
            <a:r>
              <a:rPr lang="en-ZA" dirty="0" smtClean="0"/>
              <a:t>The </a:t>
            </a:r>
            <a:r>
              <a:rPr lang="en-ZA" dirty="0"/>
              <a:t>Thusong Service Centre Programme are now part of Outcome 12 Programme of Action with regular monitoring and </a:t>
            </a:r>
            <a:r>
              <a:rPr lang="en-ZA" dirty="0" smtClean="0"/>
              <a:t>reporting;  </a:t>
            </a:r>
            <a:endParaRPr lang="en-ZA" dirty="0"/>
          </a:p>
          <a:p>
            <a:pPr lvl="0" algn="just">
              <a:lnSpc>
                <a:spcPct val="150000"/>
              </a:lnSpc>
              <a:spcBef>
                <a:spcPts val="0"/>
              </a:spcBef>
            </a:pPr>
            <a:r>
              <a:rPr lang="en-ZA" dirty="0"/>
              <a:t>A multi-stakeholder Conference on Thusong Service Centres is envisaged to take place in February 2018. Consultations are taking place, and support is being garnered form stakeholders, to ensure meaningful engagements and value-add at the envisaged </a:t>
            </a:r>
            <a:r>
              <a:rPr lang="en-ZA" dirty="0" smtClean="0"/>
              <a:t>conference.</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t>8</a:t>
            </a:fld>
            <a:endParaRPr lang="en-ZA"/>
          </a:p>
        </p:txBody>
      </p:sp>
    </p:spTree>
    <p:extLst>
      <p:ext uri="{BB962C8B-B14F-4D97-AF65-F5344CB8AC3E}">
        <p14:creationId xmlns:p14="http://schemas.microsoft.com/office/powerpoint/2010/main" val="3710095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latin typeface="Arial Black" panose="020B0A04020102020204" pitchFamily="34" charset="0"/>
              </a:rPr>
              <a:t>GENERIC FINDINGS AND RECOMMENDATIONS</a:t>
            </a:r>
            <a:endParaRPr lang="en-ZA" sz="2800" b="1" dirty="0">
              <a:latin typeface="Arial Black" panose="020B0A04020102020204" pitchFamily="34" charset="0"/>
            </a:endParaRPr>
          </a:p>
        </p:txBody>
      </p:sp>
      <p:sp>
        <p:nvSpPr>
          <p:cNvPr id="3" name="Content Placeholder 2"/>
          <p:cNvSpPr>
            <a:spLocks noGrp="1"/>
          </p:cNvSpPr>
          <p:nvPr>
            <p:ph idx="1"/>
          </p:nvPr>
        </p:nvSpPr>
        <p:spPr/>
        <p:txBody>
          <a:bodyPr/>
          <a:lstStyle/>
          <a:p>
            <a:pPr lvl="0" algn="just">
              <a:lnSpc>
                <a:spcPct val="150000"/>
              </a:lnSpc>
              <a:spcBef>
                <a:spcPts val="0"/>
              </a:spcBef>
            </a:pPr>
            <a:r>
              <a:rPr lang="en-ZA" dirty="0" smtClean="0"/>
              <a:t>The </a:t>
            </a:r>
            <a:r>
              <a:rPr lang="en-ZA" dirty="0"/>
              <a:t>NYDA  needs to strengthen its visibility and accessibility across the country. This will </a:t>
            </a:r>
            <a:r>
              <a:rPr lang="en-ZA" dirty="0" smtClean="0"/>
              <a:t>strengthen </a:t>
            </a:r>
            <a:r>
              <a:rPr lang="en-ZA" dirty="0"/>
              <a:t>Youth Sector Development; </a:t>
            </a:r>
          </a:p>
          <a:p>
            <a:pPr lvl="0" algn="just">
              <a:lnSpc>
                <a:spcPct val="150000"/>
              </a:lnSpc>
              <a:spcBef>
                <a:spcPts val="0"/>
              </a:spcBef>
            </a:pPr>
            <a:r>
              <a:rPr lang="en-ZA" dirty="0"/>
              <a:t>The NYDA centres are mostly in affluent </a:t>
            </a:r>
            <a:r>
              <a:rPr lang="en-ZA" dirty="0" smtClean="0"/>
              <a:t>towns.</a:t>
            </a:r>
          </a:p>
          <a:p>
            <a:pPr lvl="0" algn="just">
              <a:lnSpc>
                <a:spcPct val="150000"/>
              </a:lnSpc>
              <a:spcBef>
                <a:spcPts val="0"/>
              </a:spcBef>
            </a:pPr>
            <a:r>
              <a:rPr lang="en-ZA" sz="2400" dirty="0" smtClean="0"/>
              <a:t>Equity </a:t>
            </a:r>
            <a:r>
              <a:rPr lang="en-ZA" sz="2400" dirty="0"/>
              <a:t>targets for SMS women and mainstreaming of disability remain challenges in the public service and require urgent and sustainable interventions.</a:t>
            </a:r>
            <a:endParaRPr lang="en-ZA" sz="4400" dirty="0">
              <a:solidFill>
                <a:schemeClr val="bg1"/>
              </a:solidFill>
            </a:endParaRPr>
          </a:p>
          <a:p>
            <a:pPr marL="444500" lvl="1" indent="-444500"/>
            <a:endParaRPr lang="en-ZA" sz="24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9</a:t>
            </a:fld>
            <a:endParaRPr lang="en-ZA"/>
          </a:p>
        </p:txBody>
      </p:sp>
    </p:spTree>
    <p:extLst>
      <p:ext uri="{BB962C8B-B14F-4D97-AF65-F5344CB8AC3E}">
        <p14:creationId xmlns:p14="http://schemas.microsoft.com/office/powerpoint/2010/main" val="3856916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1991</TotalTime>
  <Words>3501</Words>
  <Application>Microsoft Office PowerPoint</Application>
  <PresentationFormat>Widescreen</PresentationFormat>
  <Paragraphs>345</Paragraphs>
  <Slides>30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Black</vt:lpstr>
      <vt:lpstr>Calibri</vt:lpstr>
      <vt:lpstr>Courier New</vt:lpstr>
      <vt:lpstr>Times New Roman</vt:lpstr>
      <vt:lpstr>Trebuchet MS</vt:lpstr>
      <vt:lpstr>Berlin</vt:lpstr>
      <vt:lpstr>Progress:Implementing Recommendations from the PC’s visits to Limpopo and Mpumalanga Provinces</vt:lpstr>
      <vt:lpstr>CONTENTS</vt:lpstr>
      <vt:lpstr>INTRODUCTION</vt:lpstr>
      <vt:lpstr>INTRODUCTION</vt:lpstr>
      <vt:lpstr>PURPOSE </vt:lpstr>
      <vt:lpstr>ACTUAL SITES VISITED</vt:lpstr>
      <vt:lpstr>GENERIC FINDINGS AND RECOMMENDATIONS</vt:lpstr>
      <vt:lpstr>GENERIC FINDINGS AND RECOMMENDATIONS </vt:lpstr>
      <vt:lpstr>GENERIC FINDINGS AND RECOMMENDATIONS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SUMMARY OF ACHIEVEMENTS</vt:lpstr>
      <vt:lpstr>CONCLUSION</vt:lpstr>
      <vt:lpstr>PowerPoint Presentation</vt:lpstr>
    </vt:vector>
  </TitlesOfParts>
  <Company>The Department of Public Service and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Masixole Zibeko</cp:lastModifiedBy>
  <cp:revision>92</cp:revision>
  <cp:lastPrinted>2017-11-13T11:24:28Z</cp:lastPrinted>
  <dcterms:created xsi:type="dcterms:W3CDTF">2016-08-16T08:00:27Z</dcterms:created>
  <dcterms:modified xsi:type="dcterms:W3CDTF">2017-11-14T08:07:53Z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