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95" r:id="rId2"/>
    <p:sldMasterId id="2147483809" r:id="rId3"/>
  </p:sldMasterIdLst>
  <p:notesMasterIdLst>
    <p:notesMasterId r:id="rId32"/>
  </p:notesMasterIdLst>
  <p:sldIdLst>
    <p:sldId id="256" r:id="rId4"/>
    <p:sldId id="325" r:id="rId5"/>
    <p:sldId id="328" r:id="rId6"/>
    <p:sldId id="306" r:id="rId7"/>
    <p:sldId id="304" r:id="rId8"/>
    <p:sldId id="330" r:id="rId9"/>
    <p:sldId id="329" r:id="rId10"/>
    <p:sldId id="307" r:id="rId11"/>
    <p:sldId id="332" r:id="rId12"/>
    <p:sldId id="331" r:id="rId13"/>
    <p:sldId id="351" r:id="rId14"/>
    <p:sldId id="334" r:id="rId15"/>
    <p:sldId id="362" r:id="rId16"/>
    <p:sldId id="34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44" r:id="rId25"/>
    <p:sldId id="345" r:id="rId26"/>
    <p:sldId id="346" r:id="rId27"/>
    <p:sldId id="347" r:id="rId28"/>
    <p:sldId id="348" r:id="rId29"/>
    <p:sldId id="360" r:id="rId30"/>
    <p:sldId id="349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2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06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E381D2-2B57-42CC-B522-D22F9A54BF8F}" type="datetimeFigureOut">
              <a:rPr lang="en-ZA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DBB960-CFBD-4296-9A0A-5DE8B978DE8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6975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BB960-CFBD-4296-9A0A-5DE8B978DE8D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7712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THE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BB960-CFBD-4296-9A0A-5DE8B978DE8D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1205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BB960-CFBD-4296-9A0A-5DE8B978DE8D}" type="slidenum">
              <a:rPr lang="en-ZA" smtClean="0"/>
              <a:pPr>
                <a:defRPr/>
              </a:pPr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9013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1377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16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24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D7B5-0E1D-41F8-9F2B-CB8292F2A5B2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9591-A405-470F-BDE9-1D8AF83CCB2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292" y="5539667"/>
            <a:ext cx="165811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21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50825" y="1989138"/>
            <a:ext cx="8642350" cy="40322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ZA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ACB3-5026-4D48-B81B-363FF3BF2511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4562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250825" y="1989138"/>
            <a:ext cx="8569325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ZA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64E8-B854-4B9E-BA30-0374AA97D670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1064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250825" y="1989138"/>
            <a:ext cx="8642350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media</a:t>
            </a:r>
            <a:endParaRPr lang="en-ZA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E1D3-2E76-4264-9D0E-C0ACA58BDED2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3463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1377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16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24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58BB2-C786-4AD0-821A-FF0B6555F586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9591-A405-470F-BDE9-1D8AF83CCB2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292" y="5539667"/>
            <a:ext cx="165811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539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1137-5308-48CE-864A-3E4FCA726EDA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06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934072"/>
            <a:ext cx="864235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AC0B-290E-4B30-AFBB-64195C1803D6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4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9C0C-BC62-4EA8-92A5-C8F519D62F61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891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DF86-0C59-4AF3-9F0F-ECCDC2C87708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258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642200"/>
                </a:solidFill>
              </a:rPr>
              <a:t>Click to edit Title</a:t>
            </a:r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" y="1988840"/>
            <a:ext cx="32139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8840"/>
            <a:ext cx="531743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3140968"/>
            <a:ext cx="321399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C68C-AAC4-47DE-8854-19B48C218E6F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0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642200"/>
                </a:solidFill>
              </a:rPr>
              <a:t>Click</a:t>
            </a:r>
            <a:r>
              <a:rPr lang="en-US" dirty="0">
                <a:solidFill>
                  <a:srgbClr val="642200"/>
                </a:solidFill>
              </a:rPr>
              <a:t> to edit Title</a:t>
            </a:r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4793704"/>
            <a:ext cx="2880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988840"/>
            <a:ext cx="5702424" cy="41868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5360442"/>
            <a:ext cx="2880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F122B-6BC7-4430-8293-4BD23B89768D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2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E5C4-96AA-4F14-91D9-10F0D5F1C0CB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4370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46BC-D579-4945-88B4-5D23E6AAA250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42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,solid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6F64-B347-433D-AD01-B753BD800476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12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50825" y="1989138"/>
            <a:ext cx="8642350" cy="40322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ZA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3F7E3-178C-4478-AA17-F4E67613C951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275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250825" y="1989138"/>
            <a:ext cx="8569325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ZA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8D97-BED1-42EF-BC07-96CEAC4667A1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86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250825" y="1989138"/>
            <a:ext cx="8642350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  <a:endParaRPr lang="en-ZA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7D16-B816-4581-ABE1-7F34629DE9EA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807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58EC-4853-434C-8F7F-31E018038E2A}" type="datetime1">
              <a:rPr lang="en-ZA" smtClean="0">
                <a:solidFill>
                  <a:srgbClr val="000000"/>
                </a:solidFill>
              </a:rPr>
              <a:pPr/>
              <a:t>2017/11/16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B0DC33-D57C-4872-8ADF-30F5FAA9481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478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1377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16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24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EF852-B8D5-4EB2-A1D4-E789CE40D0F3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9591-A405-470F-BDE9-1D8AF83CCB2F}" type="slidenum">
              <a:rPr lang="en-Z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292" y="5539667"/>
            <a:ext cx="165811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51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0413C-832B-438D-B6B7-FF558960856D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77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934072"/>
            <a:ext cx="864235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THANK YOU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75962-C9C4-479F-AC31-F69E643EBB2F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81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9FD6-B5FA-43DD-99F5-4B1A638DA8EA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94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934072"/>
            <a:ext cx="864235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THANK YOU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91D0-D9BF-4183-8F92-17789734FC7F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5789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624B-A341-447C-B3E0-1EC7021A8D02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92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642200"/>
                </a:solidFill>
              </a:rPr>
              <a:t>Click to edit Title</a:t>
            </a:r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" y="1988840"/>
            <a:ext cx="32139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8840"/>
            <a:ext cx="531743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3140968"/>
            <a:ext cx="321399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D92C-7074-4557-AD45-9138FE3E38F7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44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642200"/>
                </a:solidFill>
              </a:rPr>
              <a:t>Click</a:t>
            </a:r>
            <a:r>
              <a:rPr lang="en-US" dirty="0" smtClean="0">
                <a:solidFill>
                  <a:srgbClr val="642200"/>
                </a:solidFill>
              </a:rPr>
              <a:t> to edit Title</a:t>
            </a:r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4793704"/>
            <a:ext cx="2880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988840"/>
            <a:ext cx="5702424" cy="41868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5360442"/>
            <a:ext cx="2880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E268-7583-4671-AA3C-0EC1974D8C9F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90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D1C1-4FDC-4C7F-BF24-6C7D8AEEBEC2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27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,solid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C473-7DF9-4FBA-9677-E90CCD4FB527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60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50825" y="1989138"/>
            <a:ext cx="8642350" cy="40322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ZA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BC6D-7453-404E-8EFF-F75763C1435C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92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250825" y="1989138"/>
            <a:ext cx="8569325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ZA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0C96-B72A-40B0-A40C-1486C1C835CD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08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6422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250825" y="1989138"/>
            <a:ext cx="8642350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media</a:t>
            </a:r>
            <a:endParaRPr lang="en-ZA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89C9-4A3B-4375-ABB4-B06B73BEF172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C28C-F9D6-4E4C-8375-AEA55DF39D38}" type="datetime1">
              <a:rPr lang="en-ZA" smtClean="0"/>
              <a:pPr>
                <a:defRPr/>
              </a:pPr>
              <a:t>2017/11/16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0265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933A-8F62-427B-B129-24C1C8802813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9655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Click to edit Title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" y="1988840"/>
            <a:ext cx="32139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8840"/>
            <a:ext cx="531743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3140968"/>
            <a:ext cx="321399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DCD8-B52E-45DF-8EAD-940B36448B1F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3801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Click</a:t>
            </a:r>
            <a:r>
              <a:rPr lang="en-US" dirty="0" smtClean="0"/>
              <a:t> to edit Title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4793704"/>
            <a:ext cx="2880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988840"/>
            <a:ext cx="5702424" cy="41868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5360442"/>
            <a:ext cx="2880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630C-E958-40E7-8440-7D1184AF98B7}" type="datetime1">
              <a:rPr lang="en-ZA" smtClean="0"/>
              <a:pPr>
                <a:defRPr/>
              </a:pPr>
              <a:t>2017/11/16</a:t>
            </a:fld>
            <a:endParaRPr lang="en-Z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8379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EBE52-0705-4F96-A461-6AF56B08C84F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8565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,solid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CEFF-A80E-414A-915B-DD22C59FC352}" type="datetime1">
              <a:rPr lang="en-ZA" smtClean="0"/>
              <a:pPr>
                <a:defRPr/>
              </a:pPr>
              <a:t>2017/11/16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4755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3EC6F1-5163-4845-BCE3-85BCDA1C946E}" type="datetime1">
              <a:rPr lang="en-ZA" smtClean="0"/>
              <a:pPr>
                <a:defRPr/>
              </a:pPr>
              <a:t>2017/11/16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9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F0A59-F687-4613-8C85-E3913995FA04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192C8-06BB-4C9A-8584-4B51372D2E33}" type="datetime1">
              <a:rPr lang="en-ZA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2017/11/16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8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251520" y="2060848"/>
            <a:ext cx="8640960" cy="37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tabLst>
                <a:tab pos="531813" algn="l"/>
              </a:tabLst>
            </a:pPr>
            <a:r>
              <a:rPr lang="en-US" b="1" dirty="0" smtClean="0">
                <a:solidFill>
                  <a:srgbClr val="663300"/>
                </a:solidFill>
                <a:latin typeface="+mn-lt"/>
              </a:rPr>
              <a:t>FUNDING: EFFECT ON CGS’s MANDATE</a:t>
            </a:r>
          </a:p>
          <a:p>
            <a:pPr algn="ctr">
              <a:tabLst>
                <a:tab pos="531813" algn="l"/>
              </a:tabLst>
            </a:pPr>
            <a:r>
              <a:rPr lang="en-US" b="1" i="1" dirty="0" smtClean="0">
                <a:solidFill>
                  <a:srgbClr val="663300"/>
                </a:solidFill>
                <a:latin typeface="+mn-lt"/>
              </a:rPr>
              <a:t>Expanded Mapping </a:t>
            </a:r>
            <a:r>
              <a:rPr lang="en-US" b="1" i="1" dirty="0" err="1" smtClean="0">
                <a:solidFill>
                  <a:srgbClr val="663300"/>
                </a:solidFill>
                <a:latin typeface="+mn-lt"/>
              </a:rPr>
              <a:t>Programme</a:t>
            </a:r>
            <a:endParaRPr lang="en-US" b="1" i="1" dirty="0" smtClean="0">
              <a:solidFill>
                <a:srgbClr val="663300"/>
              </a:solidFill>
              <a:latin typeface="+mn-lt"/>
            </a:endParaRPr>
          </a:p>
          <a:p>
            <a:pPr algn="ctr">
              <a:tabLst>
                <a:tab pos="531813" algn="l"/>
              </a:tabLst>
            </a:pPr>
            <a:endParaRPr lang="en-US" sz="3200" b="1" i="1" dirty="0">
              <a:solidFill>
                <a:srgbClr val="663300"/>
              </a:solidFill>
              <a:latin typeface="+mn-lt"/>
            </a:endParaRPr>
          </a:p>
          <a:p>
            <a:pPr algn="ctr">
              <a:tabLst>
                <a:tab pos="531813" algn="l"/>
              </a:tabLst>
            </a:pPr>
            <a:r>
              <a:rPr lang="en-US" sz="2400" b="1" i="1" dirty="0" smtClean="0">
                <a:solidFill>
                  <a:srgbClr val="663300"/>
                </a:solidFill>
                <a:latin typeface="+mn-lt"/>
              </a:rPr>
              <a:t>Parliamentary Portfolio Committee on Mineral Resources</a:t>
            </a:r>
            <a:endParaRPr lang="en-US" sz="2400" b="1" dirty="0" smtClean="0">
              <a:solidFill>
                <a:srgbClr val="663300"/>
              </a:solidFill>
              <a:latin typeface="+mn-lt"/>
            </a:endParaRPr>
          </a:p>
          <a:p>
            <a:pPr algn="ctr"/>
            <a:endParaRPr lang="en-US" sz="2000" b="1" dirty="0" smtClean="0">
              <a:solidFill>
                <a:srgbClr val="663300"/>
              </a:solidFill>
              <a:latin typeface="+mn-lt"/>
            </a:endParaRPr>
          </a:p>
          <a:p>
            <a:pPr algn="ctr"/>
            <a:endParaRPr lang="en-US" sz="2000" b="1" dirty="0" smtClean="0">
              <a:solidFill>
                <a:srgbClr val="663300"/>
              </a:solidFill>
              <a:latin typeface="+mn-lt"/>
            </a:endParaRPr>
          </a:p>
          <a:p>
            <a:pPr algn="r"/>
            <a:r>
              <a:rPr lang="en-US" sz="2000" b="1" dirty="0" smtClean="0">
                <a:solidFill>
                  <a:srgbClr val="663300"/>
                </a:solidFill>
                <a:latin typeface="+mn-lt"/>
              </a:rPr>
              <a:t>						15 November 2017 </a:t>
            </a:r>
            <a:endParaRPr lang="en-US" sz="2000" b="1" dirty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78524"/>
            <a:ext cx="8642350" cy="764704"/>
          </a:xfrm>
        </p:spPr>
        <p:txBody>
          <a:bodyPr/>
          <a:lstStyle/>
          <a:p>
            <a:r>
              <a:rPr lang="en-ZA" sz="2650" dirty="0" smtClean="0">
                <a:latin typeface="+mn-lt"/>
              </a:rPr>
              <a:t>PROBLEM STATEMENT: </a:t>
            </a:r>
            <a:br>
              <a:rPr lang="en-ZA" sz="2650" dirty="0" smtClean="0">
                <a:latin typeface="+mn-lt"/>
              </a:rPr>
            </a:br>
            <a:r>
              <a:rPr lang="en-ZA" sz="2650" dirty="0" smtClean="0">
                <a:latin typeface="+mn-lt"/>
              </a:rPr>
              <a:t>INADEQUATE COVERAGE OF PUBLISHED GEOLOGICAL MAPS</a:t>
            </a:r>
            <a:endParaRPr lang="en-ZA" sz="265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latin typeface="+mn-lt"/>
              </a:rPr>
              <a:pPr>
                <a:defRPr/>
              </a:pPr>
              <a:t>10</a:t>
            </a:fld>
            <a:endParaRPr lang="en-ZA" dirty="0">
              <a:latin typeface="+mn-lt"/>
            </a:endParaRPr>
          </a:p>
        </p:txBody>
      </p:sp>
      <p:pic>
        <p:nvPicPr>
          <p:cNvPr id="6" name="Picture 41" descr="C:\Users\rshelembe.CGS\AppData\Local\Microsoft\Windows\Temporary Internet Files\Content.Outlook\5O7T74OI\Index_250K_Vers1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4" t="2095" r="986" b="2642"/>
          <a:stretch/>
        </p:blipFill>
        <p:spPr bwMode="auto">
          <a:xfrm>
            <a:off x="107504" y="1556792"/>
            <a:ext cx="4392488" cy="312234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743" y="4921265"/>
            <a:ext cx="4519257" cy="8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 geology of South Africa has been published </a:t>
            </a:r>
            <a:r>
              <a:rPr lang="en-GB" alt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at </a:t>
            </a: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scales of 1:1 000 000 and 1:250 000</a:t>
            </a:r>
          </a:p>
        </p:txBody>
      </p:sp>
      <p:pic>
        <p:nvPicPr>
          <p:cNvPr id="8" name="Picture 2" descr="C:\Users\rshelembe.CGS\AppData\Local\Microsoft\Windows\Temporary Internet Files\Content.Outlook\5O7T74OI\Index_50K_vers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" t="1945" r="1268" b="2442"/>
          <a:stretch/>
        </p:blipFill>
        <p:spPr bwMode="auto">
          <a:xfrm>
            <a:off x="4705565" y="1556791"/>
            <a:ext cx="4293642" cy="312234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0355" y="5021543"/>
            <a:ext cx="4148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About 5% </a:t>
            </a:r>
            <a:r>
              <a:rPr lang="en-GB" alt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of South Africa has published </a:t>
            </a:r>
            <a:endParaRPr lang="en-GB" altLang="en-US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Detailed (1:50 </a:t>
            </a:r>
            <a:r>
              <a:rPr lang="en-GB" alt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000 </a:t>
            </a:r>
            <a:r>
              <a:rPr lang="en-GB" alt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scale) maps</a:t>
            </a:r>
          </a:p>
        </p:txBody>
      </p:sp>
    </p:spTree>
    <p:extLst>
      <p:ext uri="{BB962C8B-B14F-4D97-AF65-F5344CB8AC3E}">
        <p14:creationId xmlns:p14="http://schemas.microsoft.com/office/powerpoint/2010/main" xmlns="" val="42293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latin typeface="+mn-lt"/>
              </a:rPr>
              <a:pPr>
                <a:defRPr/>
              </a:pPr>
              <a:t>11</a:t>
            </a:fld>
            <a:endParaRPr lang="en-ZA" dirty="0"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296" y="4521333"/>
            <a:ext cx="4153461" cy="58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</a:pPr>
            <a:r>
              <a:rPr lang="en-GB" altLang="en-US" sz="1600" b="1" dirty="0" smtClean="0">
                <a:solidFill>
                  <a:schemeClr val="accent1"/>
                </a:solidFill>
                <a:latin typeface="+mn-lt"/>
              </a:rPr>
              <a:t>High resolution airborne geophysics: About 30% of South Africa has been covered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4600341"/>
            <a:ext cx="41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GB" altLang="en-US" sz="1600" b="1" dirty="0" smtClean="0">
                <a:solidFill>
                  <a:schemeClr val="accent1"/>
                </a:solidFill>
                <a:latin typeface="+mn-lt"/>
              </a:rPr>
              <a:t>Geochemical soil surveys: About 23% of South Africa has been covered</a:t>
            </a: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0977" y="1465669"/>
            <a:ext cx="4412448" cy="311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825" y="378524"/>
            <a:ext cx="8642350" cy="764704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ZA" sz="2650" dirty="0" smtClean="0">
                <a:latin typeface="+mn-lt"/>
              </a:rPr>
              <a:t>PROBLEM STATEMENT: </a:t>
            </a:r>
            <a:br>
              <a:rPr lang="en-ZA" sz="2650" dirty="0" smtClean="0">
                <a:latin typeface="+mn-lt"/>
              </a:rPr>
            </a:br>
            <a:r>
              <a:rPr lang="en-ZA" sz="2650" dirty="0" smtClean="0">
                <a:latin typeface="+mn-lt"/>
              </a:rPr>
              <a:t>LIMITED HIGH RESOLUTION  GEOPHYSICAL AND </a:t>
            </a:r>
            <a:r>
              <a:rPr lang="en-ZA" sz="2650" dirty="0">
                <a:latin typeface="+mn-lt"/>
              </a:rPr>
              <a:t>GEOCHEMICAL </a:t>
            </a:r>
            <a:r>
              <a:rPr lang="en-ZA" sz="2650" dirty="0" smtClean="0">
                <a:latin typeface="+mn-lt"/>
              </a:rPr>
              <a:t>DATA</a:t>
            </a:r>
            <a:endParaRPr lang="en-ZA" sz="2650" dirty="0">
              <a:latin typeface="+mn-lt"/>
            </a:endParaRPr>
          </a:p>
        </p:txBody>
      </p:sp>
      <p:pic>
        <p:nvPicPr>
          <p:cNvPr id="15" name="Picture 2" descr="C:\Users\rshelembe.CGS\AppData\Local\Microsoft\Windows\Temporary Internet Files\Content.Outlook\5O7T74OI\RSA-Status-Geochemistry-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5121"/>
            <a:ext cx="4148851" cy="30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7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6277" y="1111493"/>
            <a:ext cx="8604651" cy="530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 smtClean="0"/>
              <a:t>Detailed (high resolution) integrated mapping and various other surveys to generate new geoscience data using recent technologies</a:t>
            </a:r>
          </a:p>
          <a:p>
            <a:pPr lvl="1"/>
            <a:r>
              <a:rPr lang="en-ZA" sz="1800" dirty="0" smtClean="0"/>
              <a:t>1:50 000-scale multi-disciplinary maps</a:t>
            </a:r>
          </a:p>
          <a:p>
            <a:pPr lvl="2"/>
            <a:r>
              <a:rPr lang="en-ZA" sz="1600" dirty="0" smtClean="0"/>
              <a:t>Thematic and Systematic  </a:t>
            </a:r>
          </a:p>
          <a:p>
            <a:pPr lvl="2"/>
            <a:r>
              <a:rPr lang="en-ZA" sz="1600" dirty="0" smtClean="0"/>
              <a:t>On- and offshore </a:t>
            </a:r>
          </a:p>
          <a:p>
            <a:pPr lvl="1"/>
            <a:r>
              <a:rPr lang="en-ZA" sz="1800" dirty="0" smtClean="0"/>
              <a:t>Seeks to address National Imperatives in South Africa</a:t>
            </a:r>
          </a:p>
          <a:p>
            <a:pPr lvl="2"/>
            <a:r>
              <a:rPr lang="en-ZA" sz="1600" dirty="0" smtClean="0"/>
              <a:t>Infrastructure Development, Food Security, Mineral and Upstream Petroleum </a:t>
            </a:r>
            <a:r>
              <a:rPr lang="en-ZA" sz="1600" dirty="0"/>
              <a:t>E</a:t>
            </a:r>
            <a:r>
              <a:rPr lang="en-ZA" sz="1600" dirty="0" smtClean="0"/>
              <a:t>xploration and Mining</a:t>
            </a:r>
            <a:r>
              <a:rPr lang="en-ZA" sz="1600" dirty="0"/>
              <a:t>, </a:t>
            </a:r>
            <a:r>
              <a:rPr lang="en-ZA" sz="1600" dirty="0" smtClean="0"/>
              <a:t>Energy Security, Environmental Health, Hydrogeology, Geohazards, Carbon Capture and Sequestration, etc.</a:t>
            </a:r>
          </a:p>
          <a:p>
            <a:pPr marL="457200" lvl="1" indent="0">
              <a:buNone/>
            </a:pPr>
            <a:endParaRPr lang="en-ZA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latin typeface="+mn-lt"/>
              </a:rPr>
              <a:pPr>
                <a:defRPr/>
              </a:pPr>
              <a:t>12</a:t>
            </a:fld>
            <a:endParaRPr lang="en-ZA" dirty="0">
              <a:latin typeface="+mn-lt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960" y="4143220"/>
            <a:ext cx="1907625" cy="180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22476" y="4143221"/>
            <a:ext cx="1952252" cy="1813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54724" y="4143221"/>
            <a:ext cx="1949815" cy="1813716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24000" y="6090455"/>
            <a:ext cx="14463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400" dirty="0" smtClean="0">
                <a:latin typeface="+mn-lt"/>
                <a:cs typeface="Arial" charset="0"/>
              </a:rPr>
              <a:t>1:1 000 000 scale</a:t>
            </a:r>
            <a:endParaRPr lang="en-ZA" sz="1400" dirty="0">
              <a:latin typeface="+mn-lt"/>
              <a:cs typeface="Arial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941146" y="6074823"/>
            <a:ext cx="1314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400" dirty="0" smtClean="0">
                <a:latin typeface="+mn-lt"/>
                <a:cs typeface="Arial" charset="0"/>
              </a:rPr>
              <a:t>1:250 000 scale</a:t>
            </a:r>
            <a:endParaRPr lang="en-ZA" sz="1400" dirty="0">
              <a:latin typeface="+mn-lt"/>
              <a:cs typeface="Arial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172175" y="6058481"/>
            <a:ext cx="1223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400" dirty="0" smtClean="0">
                <a:latin typeface="+mn-lt"/>
                <a:cs typeface="Arial" charset="0"/>
              </a:rPr>
              <a:t>1:50 000 scale</a:t>
            </a:r>
            <a:endParaRPr lang="en-ZA" sz="1400" dirty="0">
              <a:latin typeface="+mn-lt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658" y="116632"/>
            <a:ext cx="8915603" cy="73467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Arial" charset="0"/>
                <a:cs typeface="Arial" charset="0"/>
              </a:rPr>
              <a:t>THE CGS EXPANDED MAPPING PROGRAMME (EMP)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48" y="332656"/>
            <a:ext cx="8642350" cy="1143000"/>
          </a:xfrm>
        </p:spPr>
        <p:txBody>
          <a:bodyPr/>
          <a:lstStyle/>
          <a:p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</a:rPr>
              <a:t>OUTCOMES /BENEFITS </a:t>
            </a:r>
            <a:r>
              <a:rPr lang="en-US" sz="2400" dirty="0" smtClean="0"/>
              <a:t>OF THE </a:t>
            </a:r>
            <a:r>
              <a:rPr lang="en-ZA" sz="2400" dirty="0" smtClean="0"/>
              <a:t>EXPANDED MAPPING PROGRAMME</a:t>
            </a: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ZA" sz="2800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19" y="980728"/>
            <a:ext cx="8642350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ZA" sz="2200" dirty="0" smtClean="0">
                <a:solidFill>
                  <a:schemeClr val="tx2">
                    <a:lumMod val="75000"/>
                  </a:schemeClr>
                </a:solidFill>
              </a:rPr>
              <a:t>Investment </a:t>
            </a:r>
            <a:r>
              <a:rPr lang="en-ZA" sz="2200" dirty="0">
                <a:solidFill>
                  <a:schemeClr val="tx2">
                    <a:lumMod val="75000"/>
                  </a:schemeClr>
                </a:solidFill>
              </a:rPr>
              <a:t>attraction from increased mineral exploration and mining activity </a:t>
            </a:r>
          </a:p>
          <a:p>
            <a:pPr>
              <a:spcBef>
                <a:spcPts val="0"/>
              </a:spcBef>
            </a:pPr>
            <a:r>
              <a:rPr lang="en-ZA" sz="2200" dirty="0"/>
              <a:t>Accessible data to early/junior miners </a:t>
            </a:r>
          </a:p>
          <a:p>
            <a:pPr>
              <a:spcBef>
                <a:spcPts val="0"/>
              </a:spcBef>
            </a:pPr>
            <a:r>
              <a:rPr lang="en-ZA" sz="2200" dirty="0" smtClean="0">
                <a:solidFill>
                  <a:schemeClr val="tx2">
                    <a:lumMod val="75000"/>
                  </a:schemeClr>
                </a:solidFill>
              </a:rPr>
              <a:t>Improved </a:t>
            </a:r>
            <a:r>
              <a:rPr lang="en-ZA" sz="2200" dirty="0">
                <a:solidFill>
                  <a:schemeClr val="tx2">
                    <a:lumMod val="75000"/>
                  </a:schemeClr>
                </a:solidFill>
              </a:rPr>
              <a:t>ocean governance and data management with increased environmental stewardship (BLUE ECONOMY)</a:t>
            </a:r>
          </a:p>
          <a:p>
            <a:r>
              <a:rPr lang="en-ZA" sz="2200" dirty="0" smtClean="0"/>
              <a:t>Sustainable food security</a:t>
            </a:r>
          </a:p>
          <a:p>
            <a:r>
              <a:rPr lang="en-ZA" sz="2200" dirty="0" smtClean="0"/>
              <a:t>Improved predictive capability of </a:t>
            </a:r>
            <a:r>
              <a:rPr lang="en-ZA" sz="2200" dirty="0" err="1" smtClean="0"/>
              <a:t>geohazards</a:t>
            </a:r>
            <a:r>
              <a:rPr lang="en-ZA" sz="2200" dirty="0" smtClean="0"/>
              <a:t> </a:t>
            </a:r>
            <a:r>
              <a:rPr lang="en-ZA" sz="2200" dirty="0"/>
              <a:t>(sinkholes, landslides, earthquakes, tectonic movements</a:t>
            </a:r>
            <a:r>
              <a:rPr lang="en-ZA" sz="2200" dirty="0" smtClean="0"/>
              <a:t>), reduction </a:t>
            </a:r>
            <a:r>
              <a:rPr lang="en-ZA" sz="2200" dirty="0"/>
              <a:t>of costs of rebuilding collapsed </a:t>
            </a:r>
            <a:r>
              <a:rPr lang="en-ZA" sz="2200" dirty="0" smtClean="0"/>
              <a:t>infrastructure and assist in disaster prevention</a:t>
            </a:r>
          </a:p>
          <a:p>
            <a:r>
              <a:rPr lang="en-ZA" sz="2200" dirty="0" smtClean="0"/>
              <a:t>Safer </a:t>
            </a:r>
            <a:r>
              <a:rPr lang="en-ZA" sz="2200" dirty="0"/>
              <a:t>water to communities</a:t>
            </a:r>
          </a:p>
          <a:p>
            <a:r>
              <a:rPr lang="en-ZA" sz="2200" dirty="0" smtClean="0"/>
              <a:t>Medical geology: ease </a:t>
            </a:r>
            <a:r>
              <a:rPr lang="en-ZA" sz="2200" dirty="0"/>
              <a:t>disease burden </a:t>
            </a:r>
            <a:r>
              <a:rPr lang="en-ZA" sz="2200" dirty="0" smtClean="0"/>
              <a:t>(</a:t>
            </a:r>
            <a:r>
              <a:rPr lang="en-ZA" sz="2200" dirty="0"/>
              <a:t>prevention or mitigation of non-communicable diseases) – decrease on primary health care budget  </a:t>
            </a:r>
            <a:endParaRPr lang="en-ZA" sz="2200" dirty="0" smtClean="0"/>
          </a:p>
          <a:p>
            <a:r>
              <a:rPr lang="en-ZA" sz="2200" dirty="0"/>
              <a:t>Socio-economic development and rural </a:t>
            </a:r>
            <a:r>
              <a:rPr lang="en-ZA" sz="2200" dirty="0" err="1"/>
              <a:t>upliftment</a:t>
            </a:r>
            <a:r>
              <a:rPr lang="en-ZA" sz="2200" dirty="0"/>
              <a:t> through exploitation of minerals</a:t>
            </a:r>
          </a:p>
          <a:p>
            <a:pPr marL="0" indent="0">
              <a:buNone/>
            </a:pPr>
            <a:endParaRPr lang="en-ZA" sz="2200" dirty="0"/>
          </a:p>
          <a:p>
            <a:endParaRPr lang="en-ZA" sz="2200" dirty="0"/>
          </a:p>
          <a:p>
            <a:endParaRPr lang="en-ZA" sz="2200" dirty="0"/>
          </a:p>
          <a:p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2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504" y="274638"/>
            <a:ext cx="8928992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cap="all" dirty="0" smtClean="0">
                <a:solidFill>
                  <a:srgbClr val="663300"/>
                </a:solidFill>
                <a:latin typeface="Calibri"/>
              </a:rPr>
              <a:t>RELEVANCE TO SOME State Programmes</a:t>
            </a:r>
            <a:endParaRPr kumimoji="0" lang="en-ZA" sz="3600" b="1" i="0" u="none" strike="noStrike" kern="1200" cap="all" spc="0" normalizeH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519" y="134076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National Development Plan (NDP)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9-point Presidential Plan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National Strategy for Sustainable Development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tx2">
                    <a:lumMod val="75000"/>
                  </a:schemeClr>
                </a:solidFill>
              </a:rPr>
              <a:t>Oceans Operation </a:t>
            </a:r>
            <a:r>
              <a:rPr lang="en-ZA" sz="2800" dirty="0" err="1">
                <a:solidFill>
                  <a:schemeClr val="tx2">
                    <a:lumMod val="75000"/>
                  </a:schemeClr>
                </a:solidFill>
              </a:rPr>
              <a:t>Phakisa</a:t>
            </a: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 – Blue </a:t>
            </a:r>
            <a:r>
              <a:rPr lang="en-ZA" sz="2800" dirty="0" smtClean="0">
                <a:solidFill>
                  <a:schemeClr val="tx2">
                    <a:lumMod val="75000"/>
                  </a:schemeClr>
                </a:solidFill>
              </a:rPr>
              <a:t>Economy</a:t>
            </a:r>
            <a:endParaRPr lang="en-ZA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Comprehensive Rural Development Plan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National Groundwater Strategy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Expanded Public Works Programmes </a:t>
            </a:r>
            <a:endParaRPr lang="en-ZA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 smtClean="0">
                <a:solidFill>
                  <a:schemeClr val="tx2">
                    <a:lumMod val="75000"/>
                  </a:schemeClr>
                </a:solidFill>
              </a:rPr>
              <a:t>Presidential </a:t>
            </a: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Infrastructure Programme (Housing, Rail, road, ports, etc.)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ZA" sz="2800" dirty="0">
                <a:solidFill>
                  <a:schemeClr val="tx2">
                    <a:lumMod val="75000"/>
                  </a:schemeClr>
                </a:solidFill>
              </a:rPr>
              <a:t>Energy and food security programmes</a:t>
            </a:r>
          </a:p>
        </p:txBody>
      </p:sp>
    </p:spTree>
    <p:extLst>
      <p:ext uri="{BB962C8B-B14F-4D97-AF65-F5344CB8AC3E}">
        <p14:creationId xmlns:p14="http://schemas.microsoft.com/office/powerpoint/2010/main" xmlns="" val="31095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42350" cy="1143000"/>
          </a:xfrm>
        </p:spPr>
        <p:txBody>
          <a:bodyPr/>
          <a:lstStyle/>
          <a:p>
            <a:r>
              <a:rPr lang="en-ZA" dirty="0" smtClean="0"/>
              <a:t>SOME PROJECTS OF NATIONAL IMPORTANCE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432048" cy="144016"/>
          </a:xfrm>
        </p:spPr>
        <p:txBody>
          <a:bodyPr/>
          <a:lstStyle/>
          <a:p>
            <a:pPr algn="r">
              <a:defRPr/>
            </a:pPr>
            <a:fld id="{FAC49452-4B4B-404B-91CD-BDE138B63D2B}" type="slidenum">
              <a:rPr lang="en-ZA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pPr algn="r">
                <a:defRPr/>
              </a:pPr>
              <a:t>15</a:t>
            </a:fld>
            <a:endParaRPr lang="en-ZA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8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7749" y="2147059"/>
            <a:ext cx="3007767" cy="2115266"/>
          </a:xfrm>
        </p:spPr>
      </p:pic>
      <p:sp>
        <p:nvSpPr>
          <p:cNvPr id="4" name="TextBox 3"/>
          <p:cNvSpPr txBox="1"/>
          <p:nvPr/>
        </p:nvSpPr>
        <p:spPr>
          <a:xfrm>
            <a:off x="323528" y="4724879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974806">
                    <a:lumMod val="75000"/>
                  </a:srgbClr>
                </a:solidFill>
              </a:rPr>
              <a:t>Direct ingress into an abandoned incline shaft – </a:t>
            </a:r>
            <a:r>
              <a:rPr lang="en-ZA" sz="1400" dirty="0" err="1">
                <a:solidFill>
                  <a:srgbClr val="974806">
                    <a:lumMod val="75000"/>
                  </a:srgbClr>
                </a:solidFill>
              </a:rPr>
              <a:t>Moderbee</a:t>
            </a:r>
            <a:r>
              <a:rPr lang="en-ZA" sz="1400" dirty="0">
                <a:solidFill>
                  <a:srgbClr val="974806">
                    <a:lumMod val="75000"/>
                  </a:srgbClr>
                </a:solidFill>
              </a:rPr>
              <a:t> Mine, Benoni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908720"/>
            <a:ext cx="61926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974806">
                    <a:lumMod val="75000"/>
                  </a:srgbClr>
                </a:solidFill>
              </a:rPr>
              <a:t>Finalised designs for canals to stop ingress in the East Rand Gold Fields (CGS and DMR in process for appointing a contractor)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2000" dirty="0" smtClean="0">
              <a:solidFill>
                <a:srgbClr val="974806">
                  <a:lumMod val="7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974806">
                    <a:lumMod val="75000"/>
                  </a:srgbClr>
                </a:solidFill>
              </a:rPr>
              <a:t>In progress with;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974806">
                    <a:lumMod val="75000"/>
                  </a:srgbClr>
                </a:solidFill>
              </a:rPr>
              <a:t>identifying and characterising ingress points in focused areas in the gold fields</a:t>
            </a:r>
          </a:p>
          <a:p>
            <a:pPr marL="285750" indent="-285750">
              <a:buFont typeface="Arial" pitchFamily="34" charset="0"/>
              <a:buChar char="•"/>
            </a:pPr>
            <a:endParaRPr lang="en-ZA" sz="2000" dirty="0">
              <a:solidFill>
                <a:srgbClr val="974806">
                  <a:lumMod val="75000"/>
                </a:srgb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974806">
                    <a:lumMod val="75000"/>
                  </a:srgbClr>
                </a:solidFill>
              </a:rPr>
              <a:t>assessing groundwater vulnerability in the Mpumalanga coal fields and Karoo uranium projects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ZA" sz="2000" dirty="0">
              <a:solidFill>
                <a:srgbClr val="974806">
                  <a:lumMod val="75000"/>
                </a:srgbClr>
              </a:solidFill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974806">
                    <a:lumMod val="75000"/>
                  </a:srgbClr>
                </a:solidFill>
              </a:rPr>
              <a:t>Planned work;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974806">
                    <a:lumMod val="75000"/>
                  </a:srgbClr>
                </a:solidFill>
              </a:rPr>
              <a:t>Potential risks in marine mining and possible  mitigation  measures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ZA" sz="2000" dirty="0" smtClean="0">
                <a:solidFill>
                  <a:srgbClr val="974806">
                    <a:lumMod val="75000"/>
                  </a:srgbClr>
                </a:solidFill>
              </a:rPr>
              <a:t>Assessments of risks posed by the mine residue and formulate methods to utilise mine waste products for other uses</a:t>
            </a:r>
          </a:p>
          <a:p>
            <a:pPr lvl="1"/>
            <a:endParaRPr lang="en-ZA" sz="2000" dirty="0">
              <a:solidFill>
                <a:srgbClr val="974806">
                  <a:lumMod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574" y="116632"/>
            <a:ext cx="792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solidFill>
                  <a:srgbClr val="974806">
                    <a:lumMod val="75000"/>
                  </a:srgbClr>
                </a:solidFill>
              </a:rPr>
              <a:t>STRATEGIC MINE WATER MANAGEMENT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642200">
                    <a:lumMod val="90000"/>
                    <a:lumOff val="10000"/>
                  </a:srgbClr>
                </a:solidFill>
              </a:rPr>
              <a:pPr>
                <a:defRPr/>
              </a:pPr>
              <a:t>16</a:t>
            </a:fld>
            <a:endParaRPr lang="en-ZA" dirty="0">
              <a:solidFill>
                <a:srgbClr val="64220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5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2350" cy="836712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ZA" altLang="en-US" sz="2800" dirty="0"/>
              <a:t>NEAR- AND OFFSHORE MAPPING PROGRAMME</a:t>
            </a:r>
            <a:br>
              <a:rPr lang="en-ZA" altLang="en-US" sz="2800" dirty="0"/>
            </a:br>
            <a:endParaRPr lang="en-ZA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72417" y="1430544"/>
            <a:ext cx="3971496" cy="4639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marL="177800" indent="-177800" algn="l"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chemeClr val="tx2">
                    <a:lumMod val="75000"/>
                  </a:schemeClr>
                </a:solidFill>
              </a:rPr>
              <a:t>Used for mineral 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resource </a:t>
            </a:r>
            <a:r>
              <a:rPr lang="en-US" altLang="en-US" sz="1600" dirty="0" err="1">
                <a:solidFill>
                  <a:schemeClr val="tx2">
                    <a:lumMod val="75000"/>
                  </a:schemeClr>
                </a:solidFill>
              </a:rPr>
              <a:t>characterisation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 (e.g. marine gravels, phosphate, possibly diamondiferous gravels) </a:t>
            </a:r>
          </a:p>
          <a:p>
            <a:pPr marL="177800" indent="-177800" algn="l">
              <a:buFont typeface="Arial" pitchFamily="34" charset="0"/>
              <a:buChar char="•"/>
            </a:pPr>
            <a:endParaRPr lang="en-US" alt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177800" indent="-177800" algn="l"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chemeClr val="tx2">
                    <a:lumMod val="75000"/>
                  </a:schemeClr>
                </a:solidFill>
              </a:rPr>
              <a:t>Important for food security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, renewable energy resources, desalination </a:t>
            </a:r>
            <a:r>
              <a:rPr lang="en-US" altLang="en-US" sz="1600" dirty="0" smtClean="0">
                <a:solidFill>
                  <a:schemeClr val="tx2">
                    <a:lumMod val="75000"/>
                  </a:schemeClr>
                </a:solidFill>
              </a:rPr>
              <a:t>plants</a:t>
            </a:r>
          </a:p>
          <a:p>
            <a:pPr marL="177800" indent="-177800" algn="l">
              <a:buFont typeface="Arial" pitchFamily="34" charset="0"/>
              <a:buChar char="•"/>
            </a:pPr>
            <a:endParaRPr lang="en-US" alt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7800" indent="-177800" algn="l"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chemeClr val="tx2">
                    <a:lumMod val="75000"/>
                  </a:schemeClr>
                </a:solidFill>
              </a:rPr>
              <a:t>Petroleum 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production </a:t>
            </a:r>
            <a:r>
              <a:rPr lang="en-US" altLang="en-US" sz="1600" dirty="0" smtClean="0">
                <a:solidFill>
                  <a:schemeClr val="tx2">
                    <a:lumMod val="75000"/>
                  </a:schemeClr>
                </a:solidFill>
              </a:rPr>
              <a:t>platforms, </a:t>
            </a:r>
            <a:r>
              <a:rPr lang="en-US" altLang="en-US" sz="1600" dirty="0">
                <a:solidFill>
                  <a:schemeClr val="tx2">
                    <a:lumMod val="75000"/>
                  </a:schemeClr>
                </a:solidFill>
              </a:rPr>
              <a:t>submarine telecommunication cables, port and </a:t>
            </a:r>
            <a:r>
              <a:rPr lang="en-US" altLang="en-US" sz="1600" dirty="0" err="1" smtClean="0">
                <a:solidFill>
                  <a:schemeClr val="tx2">
                    <a:lumMod val="75000"/>
                  </a:schemeClr>
                </a:solidFill>
              </a:rPr>
              <a:t>harbour</a:t>
            </a:r>
            <a:r>
              <a:rPr lang="en-US" altLang="en-US" sz="1600" dirty="0" smtClean="0">
                <a:solidFill>
                  <a:schemeClr val="tx2">
                    <a:lumMod val="75000"/>
                  </a:schemeClr>
                </a:solidFill>
              </a:rPr>
              <a:t> infrastructure, etc.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alt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177800" indent="-177800" algn="l">
              <a:buFont typeface="Arial" pitchFamily="34" charset="0"/>
              <a:buChar char="•"/>
            </a:pPr>
            <a:r>
              <a:rPr lang="en-ZA" altLang="en-US" sz="1600" dirty="0" smtClean="0">
                <a:solidFill>
                  <a:schemeClr val="tx2">
                    <a:lumMod val="75000"/>
                  </a:schemeClr>
                </a:solidFill>
              </a:rPr>
              <a:t>Archaeological </a:t>
            </a:r>
            <a:r>
              <a:rPr lang="en-ZA" altLang="en-US" sz="1600" dirty="0">
                <a:solidFill>
                  <a:schemeClr val="tx2">
                    <a:lumMod val="75000"/>
                  </a:schemeClr>
                </a:solidFill>
              </a:rPr>
              <a:t>and historical heritage </a:t>
            </a:r>
            <a:r>
              <a:rPr lang="en-ZA" altLang="en-US" sz="1600" dirty="0" smtClean="0">
                <a:solidFill>
                  <a:schemeClr val="tx2">
                    <a:lumMod val="75000"/>
                  </a:schemeClr>
                </a:solidFill>
              </a:rPr>
              <a:t>management</a:t>
            </a:r>
          </a:p>
          <a:p>
            <a:pPr marL="177800" indent="-177800" algn="l">
              <a:buFont typeface="Arial" pitchFamily="34" charset="0"/>
              <a:buChar char="•"/>
            </a:pPr>
            <a:endParaRPr lang="en-ZA" alt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177800" indent="-177800" algn="l">
              <a:buFont typeface="Arial" pitchFamily="34" charset="0"/>
              <a:buChar char="•"/>
            </a:pPr>
            <a:r>
              <a:rPr lang="en-ZA" altLang="en-US" sz="1600" dirty="0">
                <a:solidFill>
                  <a:schemeClr val="tx2">
                    <a:lumMod val="75000"/>
                  </a:schemeClr>
                </a:solidFill>
              </a:rPr>
              <a:t>Geohazard Identification (</a:t>
            </a:r>
            <a:r>
              <a:rPr lang="en-ZA" altLang="en-US" sz="1600" dirty="0" err="1">
                <a:solidFill>
                  <a:schemeClr val="tx2">
                    <a:lumMod val="75000"/>
                  </a:schemeClr>
                </a:solidFill>
              </a:rPr>
              <a:t>palaeoseismicity</a:t>
            </a:r>
            <a:r>
              <a:rPr lang="en-ZA" altLang="en-US" sz="1600" dirty="0">
                <a:solidFill>
                  <a:schemeClr val="tx2">
                    <a:lumMod val="75000"/>
                  </a:schemeClr>
                </a:solidFill>
              </a:rPr>
              <a:t>) for infrastructure development</a:t>
            </a:r>
          </a:p>
          <a:p>
            <a:pPr marL="177800" indent="-177800" algn="l">
              <a:buFont typeface="Arial" pitchFamily="34" charset="0"/>
              <a:buChar char="•"/>
            </a:pPr>
            <a:endParaRPr lang="en-GB" alt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" y="5685008"/>
            <a:ext cx="406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chemeClr val="tx2">
                    <a:lumMod val="75000"/>
                  </a:schemeClr>
                </a:solidFill>
              </a:rPr>
              <a:t>Ocean </a:t>
            </a:r>
            <a:r>
              <a:rPr lang="en-ZA" sz="1400" b="1" dirty="0" smtClean="0">
                <a:solidFill>
                  <a:schemeClr val="tx2">
                    <a:lumMod val="75000"/>
                  </a:schemeClr>
                </a:solidFill>
              </a:rPr>
              <a:t>Governance</a:t>
            </a:r>
            <a:r>
              <a:rPr lang="en-ZA" sz="1400" b="1" dirty="0">
                <a:solidFill>
                  <a:schemeClr val="tx2">
                    <a:lumMod val="75000"/>
                  </a:schemeClr>
                </a:solidFill>
              </a:rPr>
              <a:t>: International Seabed Authority</a:t>
            </a:r>
            <a:r>
              <a:rPr lang="en-ZA" sz="14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en-ZA" sz="1400" b="1" dirty="0" smtClean="0">
                <a:solidFill>
                  <a:schemeClr val="tx2">
                    <a:lumMod val="75000"/>
                  </a:schemeClr>
                </a:solidFill>
              </a:rPr>
              <a:t>Operation </a:t>
            </a:r>
            <a:r>
              <a:rPr lang="en-ZA" sz="1400" b="1" dirty="0" err="1">
                <a:solidFill>
                  <a:schemeClr val="tx2">
                    <a:lumMod val="75000"/>
                  </a:schemeClr>
                </a:solidFill>
              </a:rPr>
              <a:t>Phakisa</a:t>
            </a:r>
            <a:r>
              <a:rPr lang="en-ZA" sz="1400" b="1" dirty="0">
                <a:solidFill>
                  <a:schemeClr val="tx2">
                    <a:lumMod val="75000"/>
                  </a:schemeClr>
                </a:solidFill>
              </a:rPr>
              <a:t>; extended shelf claim.</a:t>
            </a:r>
          </a:p>
        </p:txBody>
      </p:sp>
      <p:pic>
        <p:nvPicPr>
          <p:cNvPr id="9" name="Picture 2" descr="H:\HAZEL EVERYTHING\Admin\CGS project proposals\2016 Marine Geoscience Programme\3yr pro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77" y="1988840"/>
            <a:ext cx="5084519" cy="35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328" y="1535419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 smtClean="0">
                <a:solidFill>
                  <a:srgbClr val="002060"/>
                </a:solidFill>
              </a:rPr>
              <a:t>BOOSTING THE BLUE ECONOMY</a:t>
            </a:r>
            <a:endParaRPr lang="en-Z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2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251520" y="116632"/>
            <a:ext cx="864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ZA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KAROO DEEP DRILLING AND GEO-ENVIRONMENTAL BASELINE PROGRAMME (Shale </a:t>
            </a:r>
            <a:r>
              <a:rPr lang="en-ZA" b="1" dirty="0">
                <a:cs typeface="Arial" pitchFamily="34" charset="0"/>
              </a:rPr>
              <a:t>G</a:t>
            </a:r>
            <a:r>
              <a:rPr lang="en-ZA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as)</a:t>
            </a:r>
            <a:endParaRPr lang="en-ZA" sz="48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1472" y="1628800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Shale gas </a:t>
            </a:r>
            <a:r>
              <a:rPr lang="en-ZA" dirty="0">
                <a:solidFill>
                  <a:srgbClr val="974806">
                    <a:lumMod val="75000"/>
                  </a:srgbClr>
                </a:solidFill>
              </a:rPr>
              <a:t>potential </a:t>
            </a: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studies in the Karoo Basin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>
              <a:solidFill>
                <a:srgbClr val="974806">
                  <a:lumMod val="7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Airborne </a:t>
            </a:r>
            <a:r>
              <a:rPr lang="en-ZA" dirty="0">
                <a:solidFill>
                  <a:srgbClr val="974806">
                    <a:lumMod val="75000"/>
                  </a:srgbClr>
                </a:solidFill>
              </a:rPr>
              <a:t>geophysics  surveys are complete and ground geophysics is currently being finalised. </a:t>
            </a: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Data not processed yet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Geology, Structural Analyses are completed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>
              <a:solidFill>
                <a:srgbClr val="974806">
                  <a:lumMod val="7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Planned 6 boreholes to assess impact on </a:t>
            </a:r>
            <a:r>
              <a:rPr lang="en-ZA" dirty="0">
                <a:solidFill>
                  <a:srgbClr val="974806">
                    <a:lumMod val="75000"/>
                  </a:srgbClr>
                </a:solidFill>
              </a:rPr>
              <a:t>deep and shallow water </a:t>
            </a: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resources, natural </a:t>
            </a:r>
            <a:r>
              <a:rPr lang="en-ZA" dirty="0">
                <a:solidFill>
                  <a:srgbClr val="974806">
                    <a:lumMod val="75000"/>
                  </a:srgbClr>
                </a:solidFill>
              </a:rPr>
              <a:t>gas </a:t>
            </a: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emissions and induced </a:t>
            </a:r>
            <a:r>
              <a:rPr lang="en-ZA" dirty="0">
                <a:solidFill>
                  <a:srgbClr val="974806">
                    <a:lumMod val="75000"/>
                  </a:srgbClr>
                </a:solidFill>
              </a:rPr>
              <a:t>seismicity monitoring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>
              <a:solidFill>
                <a:srgbClr val="974806">
                  <a:lumMod val="7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Analyses of all the data and surveys will mark the concluding stages of the Project. </a:t>
            </a:r>
            <a:endParaRPr lang="en-ZA" dirty="0">
              <a:solidFill>
                <a:srgbClr val="974806">
                  <a:lumMod val="75000"/>
                </a:srgb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A" dirty="0">
              <a:solidFill>
                <a:srgbClr val="974806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ZA" dirty="0">
              <a:solidFill>
                <a:srgbClr val="000000"/>
              </a:solidFill>
            </a:endParaRPr>
          </a:p>
        </p:txBody>
      </p:sp>
      <p:pic>
        <p:nvPicPr>
          <p:cNvPr id="8" name="Picture 7" descr="C:\Users\mmusetsho\AppData\Local\Microsoft\Windows\Temporary Internet Files\Content.Word\Muvhuso_boreholes_landsat_March2017_rev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4" y="1293156"/>
            <a:ext cx="4193416" cy="31404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4433629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Selected and audited boreholes within the study area. The focus of the study will be concentrated within the 10 km hydrogeological buffer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</a:rPr>
              <a:t>zone</a:t>
            </a:r>
            <a:endParaRPr lang="en-ZA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7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107504" y="116632"/>
            <a:ext cx="885698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ZA" b="1" dirty="0" smtClean="0">
                <a:solidFill>
                  <a:srgbClr val="97480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MANAGEMENT OF DERELICT AND OWNERLESS (D&amp;O) MINES OF SOUTH AFRICA</a:t>
            </a:r>
            <a:r>
              <a:rPr lang="en-ZA" sz="2400" dirty="0" smtClean="0">
                <a:solidFill>
                  <a:srgbClr val="97480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400" dirty="0" smtClean="0">
                <a:solidFill>
                  <a:srgbClr val="97480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endParaRPr lang="en-ZA" sz="2400" dirty="0" smtClean="0">
              <a:solidFill>
                <a:srgbClr val="97480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4" y="1844824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Assessment of the D&amp;O sites still continues (and maintenance of GIS database of D&amp;O sites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Continue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closing unsafe D&amp;O mine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openings nationally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Working together with the Mine Health and Safety Council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CGS is also busy with Air Quality Monitoring studies around few Asbestos dumps in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Mpumalanga and Limpopo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to establish baseline conditions for rehabilitation purposes.</a:t>
            </a: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2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64704"/>
          </a:xfrm>
        </p:spPr>
        <p:txBody>
          <a:bodyPr/>
          <a:lstStyle/>
          <a:p>
            <a:r>
              <a:rPr lang="en-ZA" dirty="0" smtClean="0"/>
              <a:t>PRESENTATION THEMES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AC49452-4B4B-404B-91CD-BDE138B63D2B}" type="slidenum">
              <a:rPr lang="en-ZA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pPr algn="r">
                <a:defRPr/>
              </a:pPr>
              <a:t>2</a:t>
            </a:fld>
            <a:endParaRPr lang="en-ZA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025" y="1052736"/>
            <a:ext cx="88204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ZA" sz="2400" dirty="0" smtClean="0">
                <a:solidFill>
                  <a:srgbClr val="5C2C04"/>
                </a:solidFill>
                <a:latin typeface="+mn-lt"/>
                <a:cs typeface="Arial" pitchFamily="34" charset="0"/>
              </a:rPr>
              <a:t>Mandate, Vision, Mission and Core Values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ZA" sz="2400" dirty="0" smtClean="0">
                <a:solidFill>
                  <a:srgbClr val="5C2C04"/>
                </a:solidFill>
                <a:latin typeface="+mn-lt"/>
                <a:cs typeface="Arial" pitchFamily="34" charset="0"/>
              </a:rPr>
              <a:t>Alignment of Strategic Objectives with Government Developmental Imperatives and the NDP Vision 2030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ZA" sz="2400" dirty="0" smtClean="0">
                <a:solidFill>
                  <a:srgbClr val="5C2C04"/>
                </a:solidFill>
                <a:latin typeface="+mn-lt"/>
                <a:cs typeface="Arial" pitchFamily="34" charset="0"/>
              </a:rPr>
              <a:t>Problem statements:   </a:t>
            </a:r>
          </a:p>
          <a:p>
            <a:pPr marL="8001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altLang="ja-JP" sz="2400" dirty="0" smtClean="0">
                <a:solidFill>
                  <a:srgbClr val="5C2C04"/>
                </a:solidFill>
                <a:latin typeface="+mn-lt"/>
                <a:ea typeface="MS PGothic" pitchFamily="34" charset="-128"/>
                <a:cs typeface="Arial" pitchFamily="34" charset="0"/>
              </a:rPr>
              <a:t>South </a:t>
            </a:r>
            <a:r>
              <a:rPr lang="en-US" altLang="ja-JP" sz="2400" dirty="0">
                <a:solidFill>
                  <a:srgbClr val="5C2C04"/>
                </a:solidFill>
                <a:latin typeface="+mn-lt"/>
                <a:ea typeface="MS PGothic" pitchFamily="34" charset="-128"/>
                <a:cs typeface="Arial" pitchFamily="34" charset="0"/>
              </a:rPr>
              <a:t>Africa in the global context: Exploration Expenditure </a:t>
            </a:r>
            <a:endParaRPr lang="en-US" altLang="ja-JP" sz="2400" dirty="0" smtClean="0">
              <a:solidFill>
                <a:srgbClr val="5C2C04"/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marL="800100" lvl="1" indent="-34290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ZA" sz="24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Inadequate Geological Mapping Coverage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+mn-lt"/>
                <a:ea typeface="Arial" charset="0"/>
                <a:cs typeface="Arial" pitchFamily="34" charset="0"/>
              </a:rPr>
              <a:t>The CGS Expanded Mapping </a:t>
            </a:r>
            <a:r>
              <a:rPr lang="en-US" sz="2400" dirty="0" err="1" smtClean="0">
                <a:solidFill>
                  <a:schemeClr val="accent1"/>
                </a:solidFill>
                <a:latin typeface="+mn-lt"/>
                <a:ea typeface="Arial" charset="0"/>
                <a:cs typeface="Arial" pitchFamily="34" charset="0"/>
              </a:rPr>
              <a:t>Programme</a:t>
            </a:r>
            <a:endParaRPr lang="en-US" sz="2400" dirty="0" smtClean="0">
              <a:solidFill>
                <a:schemeClr val="accent1"/>
              </a:solidFill>
              <a:latin typeface="+mn-lt"/>
              <a:ea typeface="Arial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5C2C04"/>
                </a:solidFill>
                <a:latin typeface="+mn-lt"/>
                <a:cs typeface="Arial" pitchFamily="34" charset="0"/>
              </a:rPr>
              <a:t>Some Project of National </a:t>
            </a:r>
            <a:r>
              <a:rPr lang="en-ZA" sz="2400" dirty="0">
                <a:solidFill>
                  <a:srgbClr val="5C2C04"/>
                </a:solidFill>
                <a:latin typeface="+mn-lt"/>
                <a:cs typeface="Arial" pitchFamily="34" charset="0"/>
              </a:rPr>
              <a:t>Importance</a:t>
            </a: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C2C04"/>
                </a:solidFill>
                <a:latin typeface="+mn-lt"/>
                <a:ea typeface="Arial" charset="0"/>
                <a:cs typeface="Arial" pitchFamily="34" charset="0"/>
              </a:rPr>
              <a:t>Financial considerations</a:t>
            </a:r>
            <a:endParaRPr lang="en-US" altLang="ja-JP" sz="2400" dirty="0">
              <a:solidFill>
                <a:schemeClr val="tx2">
                  <a:lumMod val="75000"/>
                </a:schemeClr>
              </a:solidFill>
              <a:latin typeface="+mn-lt"/>
              <a:ea typeface="MS PGothic" pitchFamily="34" charset="-128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Arial" pitchFamily="34" charset="0"/>
              <a:buChar char="•"/>
            </a:pPr>
            <a:r>
              <a:rPr lang="en-ZA" sz="2400" dirty="0" smtClean="0">
                <a:solidFill>
                  <a:srgbClr val="5C2C04"/>
                </a:solidFill>
                <a:latin typeface="+mn-lt"/>
                <a:cs typeface="Arial" pitchFamily="34" charset="0"/>
              </a:rPr>
              <a:t>Concluding remarks</a:t>
            </a:r>
            <a:endParaRPr lang="en-Z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4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0825" y="44624"/>
            <a:ext cx="8642350" cy="1008112"/>
          </a:xfrm>
        </p:spPr>
        <p:txBody>
          <a:bodyPr/>
          <a:lstStyle/>
          <a:p>
            <a:r>
              <a:rPr lang="en-ZA" sz="3600" dirty="0">
                <a:solidFill>
                  <a:srgbClr val="642200"/>
                </a:solidFill>
              </a:rPr>
              <a:t>SEISMIC </a:t>
            </a:r>
            <a:r>
              <a:rPr lang="en-ZA" sz="3600" dirty="0" smtClean="0">
                <a:solidFill>
                  <a:srgbClr val="642200"/>
                </a:solidFill>
              </a:rPr>
              <a:t>NETWORK MONITORING</a:t>
            </a:r>
            <a:endParaRPr lang="en-ZA" sz="3600" dirty="0"/>
          </a:p>
        </p:txBody>
      </p:sp>
      <p:pic>
        <p:nvPicPr>
          <p:cNvPr id="6" name="Picture 2" descr="C:\Users\rshelembe.CGS\AppData\Local\Microsoft\Windows\Temporary Internet Files\Content.Outlook\5O7T74OI\refilwe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0" r="10207"/>
          <a:stretch/>
        </p:blipFill>
        <p:spPr bwMode="auto">
          <a:xfrm>
            <a:off x="21600" y="1799710"/>
            <a:ext cx="4968552" cy="35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2089" y="1844824"/>
            <a:ext cx="3941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Seismic hazard mapping or modelling for infrastructure development and mine safety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 smtClean="0">
              <a:solidFill>
                <a:srgbClr val="974806">
                  <a:lumMod val="7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ZA" dirty="0">
                <a:solidFill>
                  <a:srgbClr val="974806">
                    <a:lumMod val="75000"/>
                  </a:srgbClr>
                </a:solidFill>
              </a:rPr>
              <a:t>M</a:t>
            </a: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ore </a:t>
            </a:r>
            <a:r>
              <a:rPr lang="en-ZA" dirty="0">
                <a:solidFill>
                  <a:srgbClr val="974806">
                    <a:lumMod val="75000"/>
                  </a:srgbClr>
                </a:solidFill>
              </a:rPr>
              <a:t>focused seismic monitoring around mine sites </a:t>
            </a:r>
            <a:r>
              <a:rPr lang="en-ZA" dirty="0" smtClean="0">
                <a:solidFill>
                  <a:srgbClr val="974806">
                    <a:lumMod val="75000"/>
                  </a:srgbClr>
                </a:solidFill>
              </a:rPr>
              <a:t>in addition to the National Network</a:t>
            </a:r>
            <a:endParaRPr lang="en-ZA" dirty="0">
              <a:solidFill>
                <a:srgbClr val="974806">
                  <a:lumMod val="75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ZA" dirty="0">
              <a:solidFill>
                <a:srgbClr val="974806">
                  <a:lumMod val="75000"/>
                </a:srgbClr>
              </a:solidFill>
            </a:endParaRPr>
          </a:p>
        </p:txBody>
      </p:sp>
      <p:sp>
        <p:nvSpPr>
          <p:cNvPr id="7" name="Title 17"/>
          <p:cNvSpPr txBox="1">
            <a:spLocks/>
          </p:cNvSpPr>
          <p:nvPr/>
        </p:nvSpPr>
        <p:spPr bwMode="auto">
          <a:xfrm>
            <a:off x="3308916" y="4653136"/>
            <a:ext cx="1591080" cy="69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ZA" altLang="en-US" sz="1400" dirty="0" smtClean="0">
                <a:solidFill>
                  <a:prstClr val="white"/>
                </a:solidFill>
              </a:rPr>
              <a:t>Blue = Explosions </a:t>
            </a:r>
          </a:p>
          <a:p>
            <a:pPr eaLnBrk="1" hangingPunct="1"/>
            <a:r>
              <a:rPr lang="en-ZA" altLang="en-US" sz="1400" dirty="0" smtClean="0">
                <a:solidFill>
                  <a:prstClr val="white"/>
                </a:solidFill>
              </a:rPr>
              <a:t>Red = Mining-related</a:t>
            </a:r>
          </a:p>
          <a:p>
            <a:pPr eaLnBrk="1" hangingPunct="1"/>
            <a:r>
              <a:rPr lang="en-ZA" altLang="en-US" sz="1400" dirty="0" smtClean="0">
                <a:solidFill>
                  <a:prstClr val="white"/>
                </a:solidFill>
              </a:rPr>
              <a:t>White = tectonic</a:t>
            </a:r>
            <a:br>
              <a:rPr lang="en-ZA" altLang="en-US" sz="1400" dirty="0" smtClean="0">
                <a:solidFill>
                  <a:prstClr val="white"/>
                </a:solidFill>
              </a:rPr>
            </a:b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90518" y="650021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</a:rPr>
              <a:t>19</a:t>
            </a: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3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-14287" y="0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2800" dirty="0" smtClean="0">
                <a:solidFill>
                  <a:srgbClr val="642200"/>
                </a:solidFill>
              </a:rPr>
              <a:t>CARBON CAPTURE AND STORAGE OPTIONS FOR SA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7433" y="3695328"/>
            <a:ext cx="9002280" cy="270100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000" dirty="0" smtClean="0">
                <a:solidFill>
                  <a:srgbClr val="642200"/>
                </a:solidFill>
              </a:rPr>
              <a:t>Zululand Basin Study (World Bank Funded Pilot Carbon Sequestration Project ) 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rgbClr val="642200"/>
                </a:solidFill>
              </a:rPr>
              <a:t>Full Basin Analysis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rgbClr val="642200"/>
                </a:solidFill>
              </a:rPr>
              <a:t>Seismic and Well data acquisition and interpretation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rgbClr val="642200"/>
                </a:solidFill>
              </a:rPr>
              <a:t>Preliminary 3D model 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rgbClr val="642200"/>
                </a:solidFill>
              </a:rPr>
              <a:t>Awaiting new additional seismics and well data acquisition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000" dirty="0" smtClean="0">
                <a:solidFill>
                  <a:srgbClr val="642200"/>
                </a:solidFill>
              </a:rPr>
              <a:t>Orange Basin Study (West Coast) 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</a:rPr>
              <a:t>Preliminary mapping of potential storage sites in the southern Orange Basin offshore Cape Town underway</a:t>
            </a:r>
            <a:endParaRPr lang="en-ZA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rgbClr val="642200"/>
                </a:solidFill>
              </a:rPr>
              <a:t>Southern Section Mapped 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 smtClean="0">
                <a:solidFill>
                  <a:srgbClr val="642200"/>
                </a:solidFill>
              </a:rPr>
              <a:t>New data acquisition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defRPr/>
            </a:pPr>
            <a:endParaRPr lang="en-ZA" sz="1600" dirty="0" smtClean="0">
              <a:solidFill>
                <a:srgbClr val="6422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72" y="6396335"/>
            <a:ext cx="743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These projects are in collaboration with </a:t>
            </a:r>
            <a:r>
              <a:rPr lang="en-ZA" sz="1200" dirty="0" smtClean="0"/>
              <a:t>DOE</a:t>
            </a:r>
            <a:r>
              <a:rPr lang="en-ZA" sz="1200" dirty="0"/>
              <a:t>, SANEDI and BATTELLE. </a:t>
            </a:r>
          </a:p>
          <a:p>
            <a:pPr algn="just"/>
            <a:r>
              <a:rPr lang="en-US" sz="1200" dirty="0" smtClean="0"/>
              <a:t> Some Data is purchased from Petro-SA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57528"/>
            <a:ext cx="4752528" cy="305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80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22</a:t>
            </a:fld>
            <a:endParaRPr lang="en-Z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688"/>
            <a:ext cx="8229600" cy="778098"/>
          </a:xfrm>
        </p:spPr>
        <p:txBody>
          <a:bodyPr/>
          <a:lstStyle/>
          <a:p>
            <a:r>
              <a:rPr lang="en-ZA" sz="2900" dirty="0" smtClean="0">
                <a:solidFill>
                  <a:srgbClr val="663300"/>
                </a:solidFill>
              </a:rPr>
              <a:t>FINANCIAL CONSIDERATIONS</a:t>
            </a:r>
            <a:endParaRPr lang="en-ZA" sz="2900" dirty="0">
              <a:solidFill>
                <a:srgbClr val="66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961312"/>
              </p:ext>
            </p:extLst>
          </p:nvPr>
        </p:nvGraphicFramePr>
        <p:xfrm>
          <a:off x="323528" y="1412776"/>
          <a:ext cx="8496944" cy="4242084"/>
        </p:xfrm>
        <a:graphic>
          <a:graphicData uri="http://schemas.openxmlformats.org/drawingml/2006/table">
            <a:tbl>
              <a:tblPr firstRow="1" firstCol="1" bandRow="1"/>
              <a:tblGrid>
                <a:gridCol w="2195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6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85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6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3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REVENUE ANALYSIS FOR  2017/18 TO 2020/21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7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Item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2017/18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2018/19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2019/20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 2020/21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x 1 000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x 1 000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x 1 000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x 1 000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Government grant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474.4m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393.9m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320.9m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340.2m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Baseline allocation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177.2m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206.9m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218.5m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231.7m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MTEF Projects (Ring Fenced)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264.7m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96.9m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102.4m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108.5m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Economic Competitiveness and Support Package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32.5m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90m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Commercial Revenue</a:t>
                      </a:r>
                      <a:endParaRPr lang="en-US" sz="180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22m</a:t>
                      </a:r>
                      <a:endParaRPr lang="en-US" sz="180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24.2m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26.6m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29.2m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2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Sundry income</a:t>
                      </a:r>
                      <a:endParaRPr lang="en-US" sz="180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3.5m</a:t>
                      </a:r>
                      <a:endParaRPr lang="en-US" sz="180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3.7m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3.9m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4.1m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TOTAL REVENUE            (RAND)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499.9m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421.8m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351.4m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373.5m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008" y="5728477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figures are prior to receipt of Preliminary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llocation for Estimates of National Expenditure from the DMR and Treasury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0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23</a:t>
            </a:fld>
            <a:endParaRPr lang="en-Z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</a:rPr>
              <a:t>2017 STATUS: BUDGET SHORTFALLS</a:t>
            </a:r>
            <a:endParaRPr kumimoji="0" lang="en-ZA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3455502"/>
              </p:ext>
            </p:extLst>
          </p:nvPr>
        </p:nvGraphicFramePr>
        <p:xfrm>
          <a:off x="368360" y="1268761"/>
          <a:ext cx="8407279" cy="4067551"/>
        </p:xfrm>
        <a:graphic>
          <a:graphicData uri="http://schemas.openxmlformats.org/drawingml/2006/table">
            <a:tbl>
              <a:tblPr/>
              <a:tblGrid>
                <a:gridCol w="2269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79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831">
                <a:tc rowSpan="2">
                  <a:txBody>
                    <a:bodyPr/>
                    <a:lstStyle/>
                    <a:p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R’000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R’000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R’000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R’000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Budget 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2017/2018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Budget 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2018/2019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Budget 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2019/2020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Budget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2020/21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831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Baseline allocation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177 200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206 938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218 526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213 638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268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Personnel Costs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(226 777)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(244 919)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(264 513)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 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(285 674)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r" font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 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845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Shortfall 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(49 577)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(37 981)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(45 987)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 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(72 036)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5677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Operational Costs (excluding MTEF ring fenced)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(19 897)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(23 045)</a:t>
                      </a:r>
                      <a:endParaRPr lang="en-US" sz="160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(25 475)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(23 437)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845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Total Shortfall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(69 474)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(61 026)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(71 462)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0"/>
                        </a:spcAft>
                      </a:pPr>
                      <a:endParaRPr lang="en-US" sz="1600" b="1" kern="1200" dirty="0" smtClean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  <a:p>
                      <a:pPr algn="r" fontAlgn="b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95 473)</a:t>
                      </a:r>
                      <a:endParaRPr lang="en-US" sz="16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86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24</a:t>
            </a:fld>
            <a:endParaRPr lang="en-ZA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8394446"/>
              </p:ext>
            </p:extLst>
          </p:nvPr>
        </p:nvGraphicFramePr>
        <p:xfrm>
          <a:off x="251520" y="1268760"/>
          <a:ext cx="8640959" cy="4914801"/>
        </p:xfrm>
        <a:graphic>
          <a:graphicData uri="http://schemas.openxmlformats.org/drawingml/2006/table">
            <a:tbl>
              <a:tblPr firstRow="1" firstCol="1" bandRow="1"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0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0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0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noProof="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Budget Allocation</a:t>
                      </a:r>
                      <a:endParaRPr lang="en-ZA" sz="1600" b="1" noProof="0" dirty="0" smtClean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Activity</a:t>
                      </a:r>
                      <a:endParaRPr lang="en-US" sz="1600" b="1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Year 1</a:t>
                      </a:r>
                      <a:endParaRPr lang="en-US" sz="1600" b="1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Year 2</a:t>
                      </a:r>
                      <a:endParaRPr lang="en-US" sz="1600" b="1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Year 3</a:t>
                      </a:r>
                      <a:endParaRPr lang="en-US" sz="1600" b="1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Total</a:t>
                      </a:r>
                      <a:endParaRPr lang="en-US" sz="1600" b="1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Rand, Millions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92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Geoscientific Mapping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5C2C04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R1.06 </a:t>
                      </a: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billion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On-shore Mapping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60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125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59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Off-shore Mapping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210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9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Geophysical</a:t>
                      </a:r>
                      <a:r>
                        <a:rPr lang="en-US" sz="1400" baseline="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Surveying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250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425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3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Remote Sensing 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150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300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Geohazard Mapping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aseline="0" dirty="0" smtClean="0">
                        <a:solidFill>
                          <a:srgbClr val="5C2C04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 135 million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Engineering Geology</a:t>
                      </a:r>
                      <a:r>
                        <a:rPr lang="en-US" sz="1400" baseline="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60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Seismology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25</a:t>
                      </a:r>
                      <a:endParaRPr lang="en-US" sz="140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30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Economic</a:t>
                      </a:r>
                      <a:r>
                        <a:rPr lang="en-US" sz="1400" baseline="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Geology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aseline="0" dirty="0" smtClean="0">
                        <a:solidFill>
                          <a:srgbClr val="5C2C04"/>
                        </a:solidFill>
                        <a:effectLst/>
                        <a:latin typeface="Arial" charset="0"/>
                        <a:ea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 415 million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Mineral</a:t>
                      </a:r>
                      <a:r>
                        <a:rPr lang="en-US" sz="1400" baseline="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 Mapping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30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150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1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Soil Geochemistry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75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150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265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Environment and Water Resource Assessment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 155 million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Environmental</a:t>
                      </a:r>
                      <a:r>
                        <a:rPr lang="en-US" sz="1400" baseline="0" dirty="0" smtClean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 Health Assessment and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Groundwater Assessment 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40</a:t>
                      </a:r>
                      <a:endParaRPr lang="en-US" sz="140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65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155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1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GIS/Cartography/KIMS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R55 million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Arial" pitchFamily="34" charset="0"/>
                          <a:ea typeface="Times New Roman" charset="0"/>
                          <a:cs typeface="Arial" pitchFamily="34" charset="0"/>
                        </a:rPr>
                        <a:t>Map Compilation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25</a:t>
                      </a:r>
                      <a:endParaRPr lang="en-US" sz="140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30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55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Total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335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550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935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</a:rPr>
                        <a:t>1820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7708" marR="377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dirty="0" smtClean="0"/>
              <a:t>SUMMARY OF FINANCIAL NEEDS ANALYSES TO FUND THE 3 YEARS OF THE EXPANDED MAPPING </a:t>
            </a:r>
            <a:r>
              <a:rPr lang="en-ZA" sz="2800" dirty="0" smtClean="0"/>
              <a:t>PROGRAMME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2052736" y="7245424"/>
            <a:ext cx="2677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Times New Roman" charset="0"/>
              </a:rPr>
              <a:t>Ten sub-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  <a:ea typeface="Times New Roman" charset="0"/>
              </a:rPr>
              <a:t>programmes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Times New Roman" charset="0"/>
              </a:rPr>
              <a:t> – MTEF Total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25951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781506"/>
              </p:ext>
            </p:extLst>
          </p:nvPr>
        </p:nvGraphicFramePr>
        <p:xfrm>
          <a:off x="251520" y="692696"/>
          <a:ext cx="8640960" cy="5612145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MTEF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TOTAL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67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Budget Allocation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2018/19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2019/20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2020/21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MTEF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R’ </a:t>
                      </a:r>
                      <a:r>
                        <a:rPr lang="en-US" sz="1400" b="1" dirty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000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R’ 000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R’ 000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R’ 000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Operational Budget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203,615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215,017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226,842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645,474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9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Capital Budget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3,323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3,509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3,702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10,534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charset="0"/>
                        </a:rPr>
                        <a:t>Mine Rehabilitation Project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42,247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44,613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47,067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133,927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charset="0"/>
                        </a:rPr>
                        <a:t>Water Ingress Project</a:t>
                      </a:r>
                      <a:endParaRPr lang="en-US" sz="1400" b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26,063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27,523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29,037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82,623</a:t>
                      </a:r>
                      <a:endParaRPr lang="en-US" sz="14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Shale Gas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27,614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29,160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30,764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87,538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14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Expanded Public Works </a:t>
                      </a:r>
                      <a:r>
                        <a:rPr lang="en-US" sz="1400" b="0" dirty="0" err="1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Programme</a:t>
                      </a: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:  Derelict and Ownerless mines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1,047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1,106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1,167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3,320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Economic Competitiveness and Support Package (ECSP)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90,000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188,000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198,340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476,340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0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Digital Information system; buildings; equipment and facilities* (Implementation of Sections of the  CGS Act that were put in abeyance) 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90,000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90,000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0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Analytical and research work for the Geoscience (Expanded Mapping </a:t>
                      </a:r>
                      <a:r>
                        <a:rPr lang="en-US" sz="1400" b="0" dirty="0" err="1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Programme</a:t>
                      </a: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)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188,000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198,340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386,340</a:t>
                      </a:r>
                      <a:endParaRPr lang="en-US" sz="14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06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TOTAL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393,909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508,928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536,919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1,439,756</a:t>
                      </a:r>
                      <a:endParaRPr lang="en-US" sz="14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/>
          <a:lstStyle/>
          <a:p>
            <a:r>
              <a:rPr lang="en-US" sz="2400" dirty="0">
                <a:solidFill>
                  <a:srgbClr val="5C2C04"/>
                </a:solidFill>
                <a:ea typeface="Times New Roman" charset="0"/>
              </a:rPr>
              <a:t>PRELIMINARY ALLOCATION FOR </a:t>
            </a:r>
            <a:r>
              <a:rPr lang="en-US" sz="2400" dirty="0" smtClean="0">
                <a:solidFill>
                  <a:srgbClr val="5C2C04"/>
                </a:solidFill>
                <a:ea typeface="Times New Roman" charset="0"/>
              </a:rPr>
              <a:t>2018-2021 </a:t>
            </a:r>
            <a:r>
              <a:rPr lang="en-US" sz="2400" dirty="0">
                <a:solidFill>
                  <a:srgbClr val="5C2C04"/>
                </a:solidFill>
                <a:ea typeface="Times New Roman" charset="0"/>
              </a:rPr>
              <a:t/>
            </a:r>
            <a:br>
              <a:rPr lang="en-US" sz="2400" dirty="0">
                <a:solidFill>
                  <a:srgbClr val="5C2C04"/>
                </a:solidFill>
                <a:ea typeface="Times New Roman" charset="0"/>
              </a:rPr>
            </a:br>
            <a:endParaRPr lang="en-ZA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5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ZA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sz="3600" dirty="0" smtClean="0">
                <a:solidFill>
                  <a:srgbClr val="663300"/>
                </a:solidFill>
              </a:rPr>
              <a:t>FUNDING CHALLENGES</a:t>
            </a:r>
            <a:endParaRPr lang="en-ZA" sz="3600" dirty="0">
              <a:solidFill>
                <a:srgbClr val="6633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310224"/>
              </p:ext>
            </p:extLst>
          </p:nvPr>
        </p:nvGraphicFramePr>
        <p:xfrm>
          <a:off x="467545" y="1412777"/>
          <a:ext cx="8208911" cy="2484952"/>
        </p:xfrm>
        <a:graphic>
          <a:graphicData uri="http://schemas.openxmlformats.org/drawingml/2006/table">
            <a:tbl>
              <a:tblPr firstRow="1" firstCol="1" bandRow="1"/>
              <a:tblGrid>
                <a:gridCol w="2981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6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65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2018/19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2019/20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2020/21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TOTAL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5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Requested Amount</a:t>
                      </a:r>
                      <a:endParaRPr lang="en-US" sz="18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R335m</a:t>
                      </a:r>
                      <a:endParaRPr lang="en-US" sz="18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550m</a:t>
                      </a:r>
                      <a:endParaRPr lang="en-US" sz="18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R935m</a:t>
                      </a:r>
                      <a:endParaRPr lang="en-US" sz="18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R1 820m</a:t>
                      </a:r>
                      <a:endParaRPr lang="en-US" sz="1800" b="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1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Preliminary Allocation for 2018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R0m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R188m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R198m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R386m</a:t>
                      </a:r>
                      <a:endParaRPr lang="en-US" sz="1800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(Shortfall)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(R335m)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(R362m)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(R737m)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5C2C04"/>
                          </a:solidFill>
                          <a:effectLst/>
                          <a:latin typeface="+mn-lt"/>
                          <a:ea typeface="Times New Roman" charset="0"/>
                        </a:rPr>
                        <a:t>(R1434m)</a:t>
                      </a:r>
                      <a:endParaRPr lang="en-US" sz="1800" b="1" dirty="0">
                        <a:solidFill>
                          <a:srgbClr val="5C2C04"/>
                        </a:solidFill>
                        <a:effectLst/>
                        <a:latin typeface="+mn-lt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Title 2"/>
          <p:cNvSpPr txBox="1">
            <a:spLocks/>
          </p:cNvSpPr>
          <p:nvPr/>
        </p:nvSpPr>
        <p:spPr bwMode="auto">
          <a:xfrm>
            <a:off x="250825" y="4005064"/>
            <a:ext cx="8642350" cy="21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ZA" sz="1600" b="0" dirty="0" smtClean="0"/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b="0" dirty="0" smtClean="0"/>
              <a:t>Total required funding is R20 billion over 10 years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b="0" dirty="0" smtClean="0"/>
              <a:t>An amount of R1.82 billion was requested for the MTEF period 2018/19 – 2020/21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b="0" dirty="0" smtClean="0"/>
              <a:t>A total of R</a:t>
            </a:r>
            <a:r>
              <a:rPr lang="en-US" sz="1600" b="0" dirty="0" smtClean="0">
                <a:solidFill>
                  <a:srgbClr val="5C2C04"/>
                </a:solidFill>
                <a:ea typeface="Times New Roman" charset="0"/>
              </a:rPr>
              <a:t>386m is preliminary allocated for the MTEF period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5C2C04"/>
                </a:solidFill>
                <a:ea typeface="Times New Roman" charset="0"/>
              </a:rPr>
              <a:t>It is difficult to plan , employ the requisite  capacity  and deliver expediently when  funding is not guaranteed</a:t>
            </a:r>
            <a:endParaRPr lang="en-US" sz="1600" b="0" dirty="0">
              <a:solidFill>
                <a:srgbClr val="5C2C04"/>
              </a:solidFill>
              <a:ea typeface="Times New Roman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6766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87785"/>
            <a:ext cx="8856984" cy="5544616"/>
          </a:xfrm>
        </p:spPr>
        <p:txBody>
          <a:bodyPr/>
          <a:lstStyle/>
          <a:p>
            <a:r>
              <a:rPr lang="en-GB" sz="2300" dirty="0"/>
              <a:t>The CGS welcomes the preliminary allocation for Estimates of National </a:t>
            </a:r>
            <a:r>
              <a:rPr lang="en-GB" sz="2300" dirty="0" smtClean="0"/>
              <a:t>Expenditure. </a:t>
            </a:r>
          </a:p>
          <a:p>
            <a:r>
              <a:rPr lang="en-GB" sz="2300" dirty="0" smtClean="0"/>
              <a:t>The CGS has shifted from excessive commercial exposure and is now primarily focusing on its legislative mandate</a:t>
            </a:r>
          </a:p>
          <a:p>
            <a:r>
              <a:rPr lang="en-GB" sz="2300" dirty="0" smtClean="0"/>
              <a:t>The EMP will boost South Africa in reclaiming its rank as an exploration destination of choice</a:t>
            </a:r>
          </a:p>
          <a:p>
            <a:r>
              <a:rPr lang="en-GB" sz="2300" dirty="0" smtClean="0"/>
              <a:t>However, the research and development in geoscience is a long-term business. Consequently, the current model of allocation impedes the sustainability of the CGS in terms of the following:</a:t>
            </a:r>
          </a:p>
          <a:p>
            <a:pPr lvl="1">
              <a:buFontTx/>
              <a:buChar char="-"/>
            </a:pPr>
            <a:r>
              <a:rPr lang="en-GB" sz="1900" dirty="0" smtClean="0"/>
              <a:t>Generation and retention of the </a:t>
            </a:r>
            <a:r>
              <a:rPr lang="en-GB" sz="1900" i="1" dirty="0" smtClean="0"/>
              <a:t>‘crème de la crème’ </a:t>
            </a:r>
            <a:r>
              <a:rPr lang="en-GB" sz="1900" dirty="0" smtClean="0"/>
              <a:t>geoscientists to bequeath the function to posterity</a:t>
            </a:r>
          </a:p>
          <a:p>
            <a:pPr lvl="1">
              <a:buFontTx/>
              <a:buChar char="-"/>
            </a:pPr>
            <a:r>
              <a:rPr lang="en-GB" sz="1900" dirty="0" smtClean="0"/>
              <a:t>Long-term planning and monitoring of strategic programmes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300" b="1" dirty="0" smtClean="0"/>
              <a:t>Therefore, the CGS recommends that the baseline allocation be substantially augmented in order to address the concerns raised above.  </a:t>
            </a:r>
            <a:endParaRPr lang="en-GB" sz="23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548681"/>
          </a:xfrm>
        </p:spPr>
        <p:txBody>
          <a:bodyPr/>
          <a:lstStyle/>
          <a:p>
            <a:r>
              <a:rPr lang="en-ZA" dirty="0" smtClean="0">
                <a:solidFill>
                  <a:srgbClr val="663300"/>
                </a:solidFill>
              </a:rPr>
              <a:t>CONCLUDING REMARKS</a:t>
            </a:r>
            <a:endParaRPr lang="en-ZA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22" y="260648"/>
            <a:ext cx="8642350" cy="4137025"/>
          </a:xfrm>
        </p:spPr>
        <p:txBody>
          <a:bodyPr/>
          <a:lstStyle/>
          <a:p>
            <a:pPr marL="0" indent="0" algn="ctr">
              <a:buNone/>
            </a:pPr>
            <a:r>
              <a:rPr lang="en-ZA" sz="7200" dirty="0" smtClean="0"/>
              <a:t>THANK YOU</a:t>
            </a:r>
            <a:endParaRPr lang="en-ZA" sz="7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ZA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772816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9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4664" y="1484784"/>
            <a:ext cx="67195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642200"/>
                </a:solidFill>
              </a:rPr>
              <a:t>The </a:t>
            </a:r>
            <a:r>
              <a:rPr lang="en-GB" sz="1800" b="1" dirty="0" smtClean="0">
                <a:solidFill>
                  <a:srgbClr val="642200"/>
                </a:solidFill>
              </a:rPr>
              <a:t>systematic onshore and offshore </a:t>
            </a:r>
            <a:r>
              <a:rPr lang="en-GB" sz="1800" dirty="0" smtClean="0">
                <a:solidFill>
                  <a:srgbClr val="642200"/>
                </a:solidFill>
              </a:rPr>
              <a:t>geoscientific mapping of South Africa</a:t>
            </a:r>
            <a:r>
              <a:rPr lang="en-US" sz="1800" dirty="0" smtClean="0">
                <a:solidFill>
                  <a:srgbClr val="6422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b="1" dirty="0" smtClean="0">
                <a:solidFill>
                  <a:srgbClr val="642200"/>
                </a:solidFill>
              </a:rPr>
              <a:t>Basic geoscience research </a:t>
            </a:r>
            <a:r>
              <a:rPr lang="en-GB" sz="1800" dirty="0" smtClean="0">
                <a:solidFill>
                  <a:srgbClr val="642200"/>
                </a:solidFill>
              </a:rPr>
              <a:t>into the nature and origin of rocks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642200"/>
                </a:solidFill>
              </a:rPr>
              <a:t>The </a:t>
            </a:r>
            <a:r>
              <a:rPr lang="en-GB" sz="1800" b="1" dirty="0" smtClean="0">
                <a:solidFill>
                  <a:srgbClr val="642200"/>
                </a:solidFill>
              </a:rPr>
              <a:t>collection and curation </a:t>
            </a:r>
            <a:r>
              <a:rPr lang="en-GB" sz="1800" dirty="0" smtClean="0">
                <a:solidFill>
                  <a:srgbClr val="642200"/>
                </a:solidFill>
              </a:rPr>
              <a:t>of all geoscience data and act as a National Geoscience Repository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ZA" sz="1800" dirty="0">
                <a:solidFill>
                  <a:srgbClr val="642200"/>
                </a:solidFill>
              </a:rPr>
              <a:t>The </a:t>
            </a:r>
            <a:r>
              <a:rPr lang="en-ZA" sz="1800" b="1" dirty="0">
                <a:solidFill>
                  <a:srgbClr val="642200"/>
                </a:solidFill>
              </a:rPr>
              <a:t>compilation of all geoscience data </a:t>
            </a:r>
            <a:r>
              <a:rPr lang="en-ZA" sz="1800" dirty="0">
                <a:solidFill>
                  <a:srgbClr val="642200"/>
                </a:solidFill>
              </a:rPr>
              <a:t>and information, particularly the geological, geophysical, geochemical and engineering-geological data in the form of maps and </a:t>
            </a:r>
            <a:r>
              <a:rPr lang="en-ZA" sz="1800" dirty="0" smtClean="0">
                <a:solidFill>
                  <a:srgbClr val="642200"/>
                </a:solidFill>
              </a:rPr>
              <a:t>documents</a:t>
            </a:r>
            <a:r>
              <a:rPr lang="en-ZA" sz="1800" dirty="0">
                <a:solidFill>
                  <a:srgbClr val="642200"/>
                </a:solidFill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642200"/>
                </a:solidFill>
              </a:rPr>
              <a:t>Render geoscience knowledge services and </a:t>
            </a:r>
            <a:r>
              <a:rPr lang="en-GB" sz="1800" b="1" dirty="0" smtClean="0">
                <a:solidFill>
                  <a:srgbClr val="642200"/>
                </a:solidFill>
              </a:rPr>
              <a:t>advise to the State</a:t>
            </a:r>
            <a:r>
              <a:rPr lang="en-US" sz="1800" dirty="0" smtClean="0">
                <a:solidFill>
                  <a:srgbClr val="642200"/>
                </a:solidFill>
              </a:rPr>
              <a:t> </a:t>
            </a:r>
            <a:endParaRPr lang="en-US" sz="1800" b="1" dirty="0" smtClean="0">
              <a:solidFill>
                <a:srgbClr val="6422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642200"/>
                </a:solidFill>
              </a:rPr>
              <a:t>Manage a number of national geoscience facilities on behalf of the State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Render commercial services and products to 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clients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national and international)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r>
              <a:rPr lang="en-ZA" dirty="0" smtClean="0">
                <a:latin typeface="+mn-lt"/>
              </a:rPr>
              <a:t>MANDATE: </a:t>
            </a:r>
            <a:r>
              <a:rPr lang="en-GB" dirty="0" smtClean="0">
                <a:latin typeface="+mn-lt"/>
              </a:rPr>
              <a:t>Geoscience </a:t>
            </a:r>
            <a:r>
              <a:rPr lang="en-GB" dirty="0">
                <a:latin typeface="+mn-lt"/>
              </a:rPr>
              <a:t>Act 100 of 1993, as </a:t>
            </a:r>
            <a:r>
              <a:rPr lang="en-GB" dirty="0" smtClean="0">
                <a:latin typeface="+mn-lt"/>
              </a:rPr>
              <a:t>amended</a:t>
            </a:r>
            <a:r>
              <a:rPr lang="en-ZA" dirty="0" smtClean="0">
                <a:latin typeface="+mn-lt"/>
              </a:rPr>
              <a:t> </a:t>
            </a:r>
            <a:endParaRPr lang="en-ZA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3</a:t>
            </a:fld>
            <a:endParaRPr lang="en-ZA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856"/>
            <a:ext cx="1819922" cy="2761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95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64704"/>
          </a:xfrm>
        </p:spPr>
        <p:txBody>
          <a:bodyPr/>
          <a:lstStyle/>
          <a:p>
            <a:r>
              <a:rPr lang="en-ZA" dirty="0">
                <a:latin typeface="+mn-lt"/>
              </a:rPr>
              <a:t>MANDATE: PROVISIONS HELD IN ABEYANCE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0728"/>
            <a:ext cx="8642350" cy="5145435"/>
          </a:xfrm>
        </p:spPr>
        <p:txBody>
          <a:bodyPr/>
          <a:lstStyle/>
          <a:p>
            <a:r>
              <a:rPr lang="en-ZA" sz="1900" dirty="0"/>
              <a:t>The Geoscience Amendment Act No. 16 of 2010 was passed with exception of the following sections;</a:t>
            </a:r>
          </a:p>
          <a:p>
            <a:r>
              <a:rPr lang="en-ZA" sz="1900" dirty="0"/>
              <a:t>§ 4(c) - National custodian of geotechnical, prospecting and other </a:t>
            </a:r>
            <a:r>
              <a:rPr lang="en-ZA" sz="1900" dirty="0" smtClean="0"/>
              <a:t>geoscience </a:t>
            </a:r>
            <a:r>
              <a:rPr lang="en-ZA" sz="1900" dirty="0"/>
              <a:t>information including in the geomagnetic space</a:t>
            </a:r>
          </a:p>
          <a:p>
            <a:r>
              <a:rPr lang="en-ZA" sz="1900" dirty="0"/>
              <a:t>§ 4(</a:t>
            </a:r>
            <a:r>
              <a:rPr lang="en-ZA" sz="1900" dirty="0" err="1"/>
              <a:t>eA</a:t>
            </a:r>
            <a:r>
              <a:rPr lang="en-ZA" sz="1900" dirty="0"/>
              <a:t>) - Review and evaluation of all geotechnical reports in relation to geohazards that may affect infrastructure</a:t>
            </a:r>
          </a:p>
          <a:p>
            <a:r>
              <a:rPr lang="en-ZA" sz="1900" dirty="0"/>
              <a:t>§ 4(f) - Development and maintenance of library, information centre, core library, museum, analytical laboratory, seismological network, geochemical and geophysical test sites</a:t>
            </a:r>
          </a:p>
          <a:p>
            <a:r>
              <a:rPr lang="en-ZA" sz="1900" dirty="0"/>
              <a:t>§ 5(b) - Compilation and development of comprehensive and integrated knowledge of geosciences including geomagnetism</a:t>
            </a:r>
          </a:p>
          <a:p>
            <a:r>
              <a:rPr lang="en-ZA" sz="1900" dirty="0"/>
              <a:t>§ 8 - Appointment of Geotechnical Appeal Committee; Internal Appeal Process; Permission from the Minister for </a:t>
            </a:r>
            <a:r>
              <a:rPr lang="en-ZA" sz="1900" dirty="0" smtClean="0"/>
              <a:t>geoscience </a:t>
            </a:r>
            <a:r>
              <a:rPr lang="en-ZA" sz="1900" dirty="0"/>
              <a:t>work outside SA </a:t>
            </a:r>
          </a:p>
          <a:p>
            <a:endParaRPr lang="en-Z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669360"/>
            <a:ext cx="432048" cy="144016"/>
          </a:xfrm>
        </p:spPr>
        <p:txBody>
          <a:bodyPr/>
          <a:lstStyle/>
          <a:p>
            <a:pPr algn="r">
              <a:defRPr/>
            </a:pPr>
            <a:fld id="{FAC49452-4B4B-404B-91CD-BDE138B63D2B}" type="slidenum">
              <a:rPr lang="en-ZA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pPr algn="r">
                <a:defRPr/>
              </a:pPr>
              <a:t>4</a:t>
            </a:fld>
            <a:endParaRPr lang="en-ZA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5445224"/>
            <a:ext cx="7202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PLANNING APPLICATION FOR LIFTING THE SUSPENSION OF THESE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ZA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PROVISIONS TO BRING THE MANDATE INTO FULL OPERATION.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412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692696"/>
          </a:xfrm>
        </p:spPr>
        <p:txBody>
          <a:bodyPr/>
          <a:lstStyle/>
          <a:p>
            <a:r>
              <a:rPr lang="en-ZA" sz="3000" dirty="0">
                <a:latin typeface="+mn-lt"/>
              </a:rPr>
              <a:t>OUR VISION AND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0728"/>
            <a:ext cx="8642350" cy="5112569"/>
          </a:xfrm>
        </p:spPr>
        <p:txBody>
          <a:bodyPr/>
          <a:lstStyle/>
          <a:p>
            <a:pPr marL="0" indent="0">
              <a:buNone/>
            </a:pPr>
            <a:r>
              <a:rPr lang="en-ZA" sz="1900" b="1" dirty="0"/>
              <a:t>Vision</a:t>
            </a:r>
          </a:p>
          <a:p>
            <a:r>
              <a:rPr lang="en-ZA" sz="1900" dirty="0"/>
              <a:t> A prosperous and transformed society enabled by geoscience solutions.</a:t>
            </a:r>
          </a:p>
          <a:p>
            <a:endParaRPr lang="en-ZA" sz="1900" dirty="0"/>
          </a:p>
          <a:p>
            <a:pPr marL="0" indent="0">
              <a:buNone/>
            </a:pPr>
            <a:r>
              <a:rPr lang="en-ZA" sz="1900" b="1" dirty="0"/>
              <a:t>Mission</a:t>
            </a:r>
          </a:p>
          <a:p>
            <a:r>
              <a:rPr lang="en-ZA" sz="1900" dirty="0"/>
              <a:t>Providing integrated, systematic and thematic maps and conducting research on the onshore and offshore geology of South Africa, as mandated, to:</a:t>
            </a:r>
          </a:p>
          <a:p>
            <a:pPr lvl="1" algn="just"/>
            <a:r>
              <a:rPr lang="en-ZA" sz="1500" dirty="0"/>
              <a:t>Facilitate mineral, energy and agricultural development;</a:t>
            </a:r>
          </a:p>
          <a:p>
            <a:pPr lvl="1"/>
            <a:r>
              <a:rPr lang="en-ZA" sz="1500" dirty="0"/>
              <a:t>Contribute to the assessment and sustainable management of mineral, geohydrological and geo-environmental resources; </a:t>
            </a:r>
          </a:p>
          <a:p>
            <a:pPr lvl="1"/>
            <a:r>
              <a:rPr lang="en-ZA" sz="1500" dirty="0"/>
              <a:t>Support infrastructure development</a:t>
            </a:r>
          </a:p>
          <a:p>
            <a:r>
              <a:rPr lang="en-ZA" sz="1900" dirty="0"/>
              <a:t>Acting as a national advisory authority on geo-environmental pollution.</a:t>
            </a:r>
          </a:p>
          <a:p>
            <a:r>
              <a:rPr lang="en-ZA" sz="1900" dirty="0"/>
              <a:t>Providing an information repository and delivery platform that facilitates actionable   decisions and the accessibility of relevant information by relevant stakeholders.</a:t>
            </a:r>
          </a:p>
          <a:p>
            <a:r>
              <a:rPr lang="en-ZA" sz="1900" dirty="0"/>
              <a:t>Discharging the mandate in a manner that supports transformation and national   developmental imperatives.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AC49452-4B4B-404B-91CD-BDE138B63D2B}" type="slidenum">
              <a:rPr lang="en-ZA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pPr algn="r">
                <a:defRPr/>
              </a:pPr>
              <a:t>5</a:t>
            </a:fld>
            <a:endParaRPr lang="en-ZA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6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OUR CORE VALUES (IDEALS)</a:t>
            </a:r>
            <a:r>
              <a:rPr lang="en-US" dirty="0" smtClean="0"/>
              <a:t/>
            </a:r>
            <a:br>
              <a:rPr lang="en-US" dirty="0" smtClean="0"/>
            </a:b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633361" y="1708566"/>
            <a:ext cx="2088232" cy="4060679"/>
            <a:chOff x="2240124" y="1669087"/>
            <a:chExt cx="1691297" cy="3261197"/>
          </a:xfrm>
        </p:grpSpPr>
        <p:sp>
          <p:nvSpPr>
            <p:cNvPr id="8" name="Freeform 7"/>
            <p:cNvSpPr/>
            <p:nvPr/>
          </p:nvSpPr>
          <p:spPr>
            <a:xfrm>
              <a:off x="2240124" y="1669087"/>
              <a:ext cx="1673640" cy="379631"/>
            </a:xfrm>
            <a:custGeom>
              <a:avLst/>
              <a:gdLst>
                <a:gd name="connsiteX0" fmla="*/ 0 w 1673640"/>
                <a:gd name="connsiteY0" fmla="*/ 103696 h 622165"/>
                <a:gd name="connsiteX1" fmla="*/ 103696 w 1673640"/>
                <a:gd name="connsiteY1" fmla="*/ 0 h 622165"/>
                <a:gd name="connsiteX2" fmla="*/ 1569944 w 1673640"/>
                <a:gd name="connsiteY2" fmla="*/ 0 h 622165"/>
                <a:gd name="connsiteX3" fmla="*/ 1673640 w 1673640"/>
                <a:gd name="connsiteY3" fmla="*/ 103696 h 622165"/>
                <a:gd name="connsiteX4" fmla="*/ 1673640 w 1673640"/>
                <a:gd name="connsiteY4" fmla="*/ 518469 h 622165"/>
                <a:gd name="connsiteX5" fmla="*/ 1569944 w 1673640"/>
                <a:gd name="connsiteY5" fmla="*/ 622165 h 622165"/>
                <a:gd name="connsiteX6" fmla="*/ 103696 w 1673640"/>
                <a:gd name="connsiteY6" fmla="*/ 622165 h 622165"/>
                <a:gd name="connsiteX7" fmla="*/ 0 w 1673640"/>
                <a:gd name="connsiteY7" fmla="*/ 518469 h 622165"/>
                <a:gd name="connsiteX8" fmla="*/ 0 w 1673640"/>
                <a:gd name="connsiteY8" fmla="*/ 103696 h 6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3640" h="622165">
                  <a:moveTo>
                    <a:pt x="0" y="103696"/>
                  </a:moveTo>
                  <a:cubicBezTo>
                    <a:pt x="0" y="46426"/>
                    <a:pt x="46426" y="0"/>
                    <a:pt x="103696" y="0"/>
                  </a:cubicBezTo>
                  <a:lnTo>
                    <a:pt x="1569944" y="0"/>
                  </a:lnTo>
                  <a:cubicBezTo>
                    <a:pt x="1627214" y="0"/>
                    <a:pt x="1673640" y="46426"/>
                    <a:pt x="1673640" y="103696"/>
                  </a:cubicBezTo>
                  <a:lnTo>
                    <a:pt x="1673640" y="518469"/>
                  </a:lnTo>
                  <a:cubicBezTo>
                    <a:pt x="1673640" y="575739"/>
                    <a:pt x="1627214" y="622165"/>
                    <a:pt x="1569944" y="622165"/>
                  </a:cubicBezTo>
                  <a:lnTo>
                    <a:pt x="103696" y="622165"/>
                  </a:lnTo>
                  <a:cubicBezTo>
                    <a:pt x="46426" y="622165"/>
                    <a:pt x="0" y="575739"/>
                    <a:pt x="0" y="518469"/>
                  </a:cubicBezTo>
                  <a:lnTo>
                    <a:pt x="0" y="103696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762" tIns="102762" rIns="102762" bIns="102762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rgbClr val="FF0000"/>
                  </a:solidFill>
                </a:rPr>
                <a:t>INNOVATION</a:t>
              </a:r>
              <a:endParaRPr lang="en-US" sz="19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240124" y="2280601"/>
              <a:ext cx="1673640" cy="404816"/>
            </a:xfrm>
            <a:custGeom>
              <a:avLst/>
              <a:gdLst>
                <a:gd name="connsiteX0" fmla="*/ 0 w 1673640"/>
                <a:gd name="connsiteY0" fmla="*/ 103696 h 622165"/>
                <a:gd name="connsiteX1" fmla="*/ 103696 w 1673640"/>
                <a:gd name="connsiteY1" fmla="*/ 0 h 622165"/>
                <a:gd name="connsiteX2" fmla="*/ 1569944 w 1673640"/>
                <a:gd name="connsiteY2" fmla="*/ 0 h 622165"/>
                <a:gd name="connsiteX3" fmla="*/ 1673640 w 1673640"/>
                <a:gd name="connsiteY3" fmla="*/ 103696 h 622165"/>
                <a:gd name="connsiteX4" fmla="*/ 1673640 w 1673640"/>
                <a:gd name="connsiteY4" fmla="*/ 518469 h 622165"/>
                <a:gd name="connsiteX5" fmla="*/ 1569944 w 1673640"/>
                <a:gd name="connsiteY5" fmla="*/ 622165 h 622165"/>
                <a:gd name="connsiteX6" fmla="*/ 103696 w 1673640"/>
                <a:gd name="connsiteY6" fmla="*/ 622165 h 622165"/>
                <a:gd name="connsiteX7" fmla="*/ 0 w 1673640"/>
                <a:gd name="connsiteY7" fmla="*/ 518469 h 622165"/>
                <a:gd name="connsiteX8" fmla="*/ 0 w 1673640"/>
                <a:gd name="connsiteY8" fmla="*/ 103696 h 6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3640" h="622165">
                  <a:moveTo>
                    <a:pt x="0" y="103696"/>
                  </a:moveTo>
                  <a:cubicBezTo>
                    <a:pt x="0" y="46426"/>
                    <a:pt x="46426" y="0"/>
                    <a:pt x="103696" y="0"/>
                  </a:cubicBezTo>
                  <a:lnTo>
                    <a:pt x="1569944" y="0"/>
                  </a:lnTo>
                  <a:cubicBezTo>
                    <a:pt x="1627214" y="0"/>
                    <a:pt x="1673640" y="46426"/>
                    <a:pt x="1673640" y="103696"/>
                  </a:cubicBezTo>
                  <a:lnTo>
                    <a:pt x="1673640" y="518469"/>
                  </a:lnTo>
                  <a:cubicBezTo>
                    <a:pt x="1673640" y="575739"/>
                    <a:pt x="1627214" y="622165"/>
                    <a:pt x="1569944" y="622165"/>
                  </a:cubicBezTo>
                  <a:lnTo>
                    <a:pt x="103696" y="622165"/>
                  </a:lnTo>
                  <a:cubicBezTo>
                    <a:pt x="46426" y="622165"/>
                    <a:pt x="0" y="575739"/>
                    <a:pt x="0" y="518469"/>
                  </a:cubicBezTo>
                  <a:lnTo>
                    <a:pt x="0" y="103696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-77423"/>
                <a:satOff val="3877"/>
                <a:lumOff val="5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762" tIns="102762" rIns="102762" bIns="102762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rgbClr val="00B050"/>
                  </a:solidFill>
                </a:rPr>
                <a:t>DIVERSITY</a:t>
              </a:r>
              <a:endParaRPr lang="en-US" sz="1900" kern="1200" dirty="0">
                <a:solidFill>
                  <a:srgbClr val="00B05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56884" y="2853707"/>
              <a:ext cx="1673640" cy="404816"/>
            </a:xfrm>
            <a:custGeom>
              <a:avLst/>
              <a:gdLst>
                <a:gd name="connsiteX0" fmla="*/ 0 w 1673640"/>
                <a:gd name="connsiteY0" fmla="*/ 103696 h 622165"/>
                <a:gd name="connsiteX1" fmla="*/ 103696 w 1673640"/>
                <a:gd name="connsiteY1" fmla="*/ 0 h 622165"/>
                <a:gd name="connsiteX2" fmla="*/ 1569944 w 1673640"/>
                <a:gd name="connsiteY2" fmla="*/ 0 h 622165"/>
                <a:gd name="connsiteX3" fmla="*/ 1673640 w 1673640"/>
                <a:gd name="connsiteY3" fmla="*/ 103696 h 622165"/>
                <a:gd name="connsiteX4" fmla="*/ 1673640 w 1673640"/>
                <a:gd name="connsiteY4" fmla="*/ 518469 h 622165"/>
                <a:gd name="connsiteX5" fmla="*/ 1569944 w 1673640"/>
                <a:gd name="connsiteY5" fmla="*/ 622165 h 622165"/>
                <a:gd name="connsiteX6" fmla="*/ 103696 w 1673640"/>
                <a:gd name="connsiteY6" fmla="*/ 622165 h 622165"/>
                <a:gd name="connsiteX7" fmla="*/ 0 w 1673640"/>
                <a:gd name="connsiteY7" fmla="*/ 518469 h 622165"/>
                <a:gd name="connsiteX8" fmla="*/ 0 w 1673640"/>
                <a:gd name="connsiteY8" fmla="*/ 103696 h 6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3640" h="622165">
                  <a:moveTo>
                    <a:pt x="0" y="103696"/>
                  </a:moveTo>
                  <a:cubicBezTo>
                    <a:pt x="0" y="46426"/>
                    <a:pt x="46426" y="0"/>
                    <a:pt x="103696" y="0"/>
                  </a:cubicBezTo>
                  <a:lnTo>
                    <a:pt x="1569944" y="0"/>
                  </a:lnTo>
                  <a:cubicBezTo>
                    <a:pt x="1627214" y="0"/>
                    <a:pt x="1673640" y="46426"/>
                    <a:pt x="1673640" y="103696"/>
                  </a:cubicBezTo>
                  <a:lnTo>
                    <a:pt x="1673640" y="518469"/>
                  </a:lnTo>
                  <a:cubicBezTo>
                    <a:pt x="1673640" y="575739"/>
                    <a:pt x="1627214" y="622165"/>
                    <a:pt x="1569944" y="622165"/>
                  </a:cubicBezTo>
                  <a:lnTo>
                    <a:pt x="103696" y="622165"/>
                  </a:lnTo>
                  <a:cubicBezTo>
                    <a:pt x="46426" y="622165"/>
                    <a:pt x="0" y="575739"/>
                    <a:pt x="0" y="518469"/>
                  </a:cubicBezTo>
                  <a:lnTo>
                    <a:pt x="0" y="103696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-154846"/>
                <a:satOff val="7754"/>
                <a:lumOff val="112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762" tIns="102762" rIns="102762" bIns="102762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/>
                <a:t>EXCELLENCE</a:t>
              </a:r>
              <a:endParaRPr lang="en-US" sz="19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56884" y="3430986"/>
              <a:ext cx="1673640" cy="404816"/>
            </a:xfrm>
            <a:custGeom>
              <a:avLst/>
              <a:gdLst>
                <a:gd name="connsiteX0" fmla="*/ 0 w 1673640"/>
                <a:gd name="connsiteY0" fmla="*/ 103696 h 622165"/>
                <a:gd name="connsiteX1" fmla="*/ 103696 w 1673640"/>
                <a:gd name="connsiteY1" fmla="*/ 0 h 622165"/>
                <a:gd name="connsiteX2" fmla="*/ 1569944 w 1673640"/>
                <a:gd name="connsiteY2" fmla="*/ 0 h 622165"/>
                <a:gd name="connsiteX3" fmla="*/ 1673640 w 1673640"/>
                <a:gd name="connsiteY3" fmla="*/ 103696 h 622165"/>
                <a:gd name="connsiteX4" fmla="*/ 1673640 w 1673640"/>
                <a:gd name="connsiteY4" fmla="*/ 518469 h 622165"/>
                <a:gd name="connsiteX5" fmla="*/ 1569944 w 1673640"/>
                <a:gd name="connsiteY5" fmla="*/ 622165 h 622165"/>
                <a:gd name="connsiteX6" fmla="*/ 103696 w 1673640"/>
                <a:gd name="connsiteY6" fmla="*/ 622165 h 622165"/>
                <a:gd name="connsiteX7" fmla="*/ 0 w 1673640"/>
                <a:gd name="connsiteY7" fmla="*/ 518469 h 622165"/>
                <a:gd name="connsiteX8" fmla="*/ 0 w 1673640"/>
                <a:gd name="connsiteY8" fmla="*/ 103696 h 6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3640" h="622165">
                  <a:moveTo>
                    <a:pt x="0" y="103696"/>
                  </a:moveTo>
                  <a:cubicBezTo>
                    <a:pt x="0" y="46426"/>
                    <a:pt x="46426" y="0"/>
                    <a:pt x="103696" y="0"/>
                  </a:cubicBezTo>
                  <a:lnTo>
                    <a:pt x="1569944" y="0"/>
                  </a:lnTo>
                  <a:cubicBezTo>
                    <a:pt x="1627214" y="0"/>
                    <a:pt x="1673640" y="46426"/>
                    <a:pt x="1673640" y="103696"/>
                  </a:cubicBezTo>
                  <a:lnTo>
                    <a:pt x="1673640" y="518469"/>
                  </a:lnTo>
                  <a:cubicBezTo>
                    <a:pt x="1673640" y="575739"/>
                    <a:pt x="1627214" y="622165"/>
                    <a:pt x="1569944" y="622165"/>
                  </a:cubicBezTo>
                  <a:lnTo>
                    <a:pt x="103696" y="622165"/>
                  </a:lnTo>
                  <a:cubicBezTo>
                    <a:pt x="46426" y="622165"/>
                    <a:pt x="0" y="575739"/>
                    <a:pt x="0" y="518469"/>
                  </a:cubicBezTo>
                  <a:lnTo>
                    <a:pt x="0" y="103696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-232268"/>
                <a:satOff val="11632"/>
                <a:lumOff val="1684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762" tIns="102762" rIns="102762" bIns="102762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rgbClr val="7030A0"/>
                  </a:solidFill>
                </a:rPr>
                <a:t>ACCOUNTABILITY</a:t>
              </a:r>
              <a:endParaRPr lang="en-US" sz="1900" kern="1200" dirty="0">
                <a:solidFill>
                  <a:srgbClr val="7030A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56884" y="3976490"/>
              <a:ext cx="1673640" cy="393813"/>
            </a:xfrm>
            <a:custGeom>
              <a:avLst/>
              <a:gdLst>
                <a:gd name="connsiteX0" fmla="*/ 0 w 1673640"/>
                <a:gd name="connsiteY0" fmla="*/ 103696 h 622165"/>
                <a:gd name="connsiteX1" fmla="*/ 103696 w 1673640"/>
                <a:gd name="connsiteY1" fmla="*/ 0 h 622165"/>
                <a:gd name="connsiteX2" fmla="*/ 1569944 w 1673640"/>
                <a:gd name="connsiteY2" fmla="*/ 0 h 622165"/>
                <a:gd name="connsiteX3" fmla="*/ 1673640 w 1673640"/>
                <a:gd name="connsiteY3" fmla="*/ 103696 h 622165"/>
                <a:gd name="connsiteX4" fmla="*/ 1673640 w 1673640"/>
                <a:gd name="connsiteY4" fmla="*/ 518469 h 622165"/>
                <a:gd name="connsiteX5" fmla="*/ 1569944 w 1673640"/>
                <a:gd name="connsiteY5" fmla="*/ 622165 h 622165"/>
                <a:gd name="connsiteX6" fmla="*/ 103696 w 1673640"/>
                <a:gd name="connsiteY6" fmla="*/ 622165 h 622165"/>
                <a:gd name="connsiteX7" fmla="*/ 0 w 1673640"/>
                <a:gd name="connsiteY7" fmla="*/ 518469 h 622165"/>
                <a:gd name="connsiteX8" fmla="*/ 0 w 1673640"/>
                <a:gd name="connsiteY8" fmla="*/ 103696 h 6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3640" h="622165">
                  <a:moveTo>
                    <a:pt x="0" y="103696"/>
                  </a:moveTo>
                  <a:cubicBezTo>
                    <a:pt x="0" y="46426"/>
                    <a:pt x="46426" y="0"/>
                    <a:pt x="103696" y="0"/>
                  </a:cubicBezTo>
                  <a:lnTo>
                    <a:pt x="1569944" y="0"/>
                  </a:lnTo>
                  <a:cubicBezTo>
                    <a:pt x="1627214" y="0"/>
                    <a:pt x="1673640" y="46426"/>
                    <a:pt x="1673640" y="103696"/>
                  </a:cubicBezTo>
                  <a:lnTo>
                    <a:pt x="1673640" y="518469"/>
                  </a:lnTo>
                  <a:cubicBezTo>
                    <a:pt x="1673640" y="575739"/>
                    <a:pt x="1627214" y="622165"/>
                    <a:pt x="1569944" y="622165"/>
                  </a:cubicBezTo>
                  <a:lnTo>
                    <a:pt x="103696" y="622165"/>
                  </a:lnTo>
                  <a:cubicBezTo>
                    <a:pt x="46426" y="622165"/>
                    <a:pt x="0" y="575739"/>
                    <a:pt x="0" y="518469"/>
                  </a:cubicBezTo>
                  <a:lnTo>
                    <a:pt x="0" y="103696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-309691"/>
                <a:satOff val="15509"/>
                <a:lumOff val="224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762" tIns="102762" rIns="102762" bIns="102762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rgbClr val="00B0F0"/>
                  </a:solidFill>
                </a:rPr>
                <a:t>LEARNING</a:t>
              </a:r>
              <a:endParaRPr lang="en-US" sz="1900" kern="1200" dirty="0">
                <a:solidFill>
                  <a:srgbClr val="00B0F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57781" y="4537498"/>
              <a:ext cx="1673640" cy="392786"/>
            </a:xfrm>
            <a:custGeom>
              <a:avLst/>
              <a:gdLst>
                <a:gd name="connsiteX0" fmla="*/ 0 w 1673640"/>
                <a:gd name="connsiteY0" fmla="*/ 103696 h 622165"/>
                <a:gd name="connsiteX1" fmla="*/ 103696 w 1673640"/>
                <a:gd name="connsiteY1" fmla="*/ 0 h 622165"/>
                <a:gd name="connsiteX2" fmla="*/ 1569944 w 1673640"/>
                <a:gd name="connsiteY2" fmla="*/ 0 h 622165"/>
                <a:gd name="connsiteX3" fmla="*/ 1673640 w 1673640"/>
                <a:gd name="connsiteY3" fmla="*/ 103696 h 622165"/>
                <a:gd name="connsiteX4" fmla="*/ 1673640 w 1673640"/>
                <a:gd name="connsiteY4" fmla="*/ 518469 h 622165"/>
                <a:gd name="connsiteX5" fmla="*/ 1569944 w 1673640"/>
                <a:gd name="connsiteY5" fmla="*/ 622165 h 622165"/>
                <a:gd name="connsiteX6" fmla="*/ 103696 w 1673640"/>
                <a:gd name="connsiteY6" fmla="*/ 622165 h 622165"/>
                <a:gd name="connsiteX7" fmla="*/ 0 w 1673640"/>
                <a:gd name="connsiteY7" fmla="*/ 518469 h 622165"/>
                <a:gd name="connsiteX8" fmla="*/ 0 w 1673640"/>
                <a:gd name="connsiteY8" fmla="*/ 103696 h 6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3640" h="622165">
                  <a:moveTo>
                    <a:pt x="0" y="103696"/>
                  </a:moveTo>
                  <a:cubicBezTo>
                    <a:pt x="0" y="46426"/>
                    <a:pt x="46426" y="0"/>
                    <a:pt x="103696" y="0"/>
                  </a:cubicBezTo>
                  <a:lnTo>
                    <a:pt x="1569944" y="0"/>
                  </a:lnTo>
                  <a:cubicBezTo>
                    <a:pt x="1627214" y="0"/>
                    <a:pt x="1673640" y="46426"/>
                    <a:pt x="1673640" y="103696"/>
                  </a:cubicBezTo>
                  <a:lnTo>
                    <a:pt x="1673640" y="518469"/>
                  </a:lnTo>
                  <a:cubicBezTo>
                    <a:pt x="1673640" y="575739"/>
                    <a:pt x="1627214" y="622165"/>
                    <a:pt x="1569944" y="622165"/>
                  </a:cubicBezTo>
                  <a:lnTo>
                    <a:pt x="103696" y="622165"/>
                  </a:lnTo>
                  <a:cubicBezTo>
                    <a:pt x="46426" y="622165"/>
                    <a:pt x="0" y="575739"/>
                    <a:pt x="0" y="518469"/>
                  </a:cubicBezTo>
                  <a:lnTo>
                    <a:pt x="0" y="103696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-387114"/>
                <a:satOff val="19386"/>
                <a:lumOff val="2807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762" tIns="102762" rIns="102762" bIns="102762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SERVICE</a:t>
              </a:r>
              <a:endParaRPr lang="en-US" sz="19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49312" y="5236406"/>
            <a:ext cx="61926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ZA" sz="1800" b="1" dirty="0" smtClean="0">
                <a:solidFill>
                  <a:srgbClr val="FA5300">
                    <a:lumMod val="50000"/>
                  </a:srgbClr>
                </a:solidFill>
              </a:rPr>
              <a:t>Consistently efficient </a:t>
            </a:r>
            <a:r>
              <a:rPr lang="en-ZA" sz="1800" b="1" dirty="0">
                <a:solidFill>
                  <a:srgbClr val="FA5300">
                    <a:lumMod val="50000"/>
                  </a:srgbClr>
                </a:solidFill>
              </a:rPr>
              <a:t>and effective service to </a:t>
            </a:r>
            <a:r>
              <a:rPr lang="en-ZA" sz="1800" b="1" dirty="0" smtClean="0">
                <a:solidFill>
                  <a:srgbClr val="FA5300">
                    <a:lumMod val="50000"/>
                  </a:srgbClr>
                </a:solidFill>
              </a:rPr>
              <a:t>all</a:t>
            </a:r>
            <a:endParaRPr lang="en-ZA" sz="1800" b="1" dirty="0">
              <a:solidFill>
                <a:srgbClr val="FA5300">
                  <a:lumMod val="5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2728" y="1756013"/>
            <a:ext cx="616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Problems-solving  through novel ideas for CGS’s stakeholders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9584" y="2533420"/>
            <a:ext cx="4160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B050"/>
                </a:solidFill>
              </a:rPr>
              <a:t>Inclusive culture and </a:t>
            </a:r>
            <a:r>
              <a:rPr lang="en-ZA" b="1" dirty="0" smtClean="0">
                <a:solidFill>
                  <a:srgbClr val="00B050"/>
                </a:solidFill>
              </a:rPr>
              <a:t>respect </a:t>
            </a:r>
            <a:r>
              <a:rPr lang="en-ZA" b="1" dirty="0">
                <a:solidFill>
                  <a:srgbClr val="00B050"/>
                </a:solidFill>
              </a:rPr>
              <a:t>for diversity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8056" y="324265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b="1" dirty="0">
                <a:solidFill>
                  <a:srgbClr val="000000"/>
                </a:solidFill>
              </a:rPr>
              <a:t>Exceptional quality in all CGS does</a:t>
            </a:r>
          </a:p>
          <a:p>
            <a:endParaRPr lang="en-ZA" sz="8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9312" y="3925994"/>
            <a:ext cx="4063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7030A0"/>
                </a:solidFill>
              </a:rPr>
              <a:t>Ownership and commitment to </a:t>
            </a:r>
            <a:r>
              <a:rPr lang="en-ZA" b="1" dirty="0" smtClean="0">
                <a:solidFill>
                  <a:srgbClr val="7030A0"/>
                </a:solidFill>
              </a:rPr>
              <a:t>achieve </a:t>
            </a:r>
            <a:endParaRPr lang="en-ZA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32728" y="4590075"/>
            <a:ext cx="593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00B0F0"/>
                </a:solidFill>
              </a:rPr>
              <a:t>Learning organisation that seeks continuous professional and personal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5914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122" y="379986"/>
            <a:ext cx="8642350" cy="760039"/>
          </a:xfrm>
        </p:spPr>
        <p:txBody>
          <a:bodyPr/>
          <a:lstStyle/>
          <a:p>
            <a:r>
              <a:rPr lang="en-ZA" sz="2800" dirty="0" smtClean="0"/>
              <a:t>STRATEGIC FOCUS AREAS</a:t>
            </a:r>
            <a:br>
              <a:rPr lang="en-ZA" sz="2800" dirty="0" smtClean="0"/>
            </a:br>
            <a:endParaRPr lang="en-ZA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371068"/>
              </p:ext>
            </p:extLst>
          </p:nvPr>
        </p:nvGraphicFramePr>
        <p:xfrm>
          <a:off x="107504" y="1772816"/>
          <a:ext cx="8928992" cy="3067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ysClr val="windowText" lastClr="000000"/>
                          </a:solidFill>
                        </a:rPr>
                        <a:t>STRATEGIC</a:t>
                      </a:r>
                      <a:r>
                        <a:rPr lang="en-ZA" baseline="0" dirty="0" smtClean="0">
                          <a:solidFill>
                            <a:sysClr val="windowText" lastClr="000000"/>
                          </a:solidFill>
                        </a:rPr>
                        <a:t> OBJECTIVES</a:t>
                      </a:r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ysClr val="windowText" lastClr="000000"/>
                          </a:solidFill>
                        </a:rPr>
                        <a:t>MAIN OUTCOME</a:t>
                      </a:r>
                      <a:endParaRPr lang="en-ZA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Delivery of the mandate (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Integrated, thematic and systematic mapping and research</a:t>
                      </a: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endParaRPr lang="en-ZA" dirty="0" smtClean="0"/>
                    </a:p>
                    <a:p>
                      <a:pPr algn="ctr"/>
                      <a:r>
                        <a:rPr lang="en-ZA" dirty="0" smtClean="0"/>
                        <a:t>GEOSCIENCE</a:t>
                      </a:r>
                      <a:r>
                        <a:rPr lang="en-ZA" baseline="0" dirty="0" smtClean="0"/>
                        <a:t> INFORMATION </a:t>
                      </a:r>
                    </a:p>
                    <a:p>
                      <a:pPr algn="ctr"/>
                      <a:r>
                        <a:rPr lang="en-ZA" baseline="0" dirty="0" smtClean="0"/>
                        <a:t>AND SOLUTIONS ENABLING </a:t>
                      </a:r>
                    </a:p>
                    <a:p>
                      <a:pPr algn="ctr"/>
                      <a:r>
                        <a:rPr lang="en-ZA" baseline="0" dirty="0" smtClean="0"/>
                        <a:t>PROSPERITY FOR ALL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23">
                <a:tc>
                  <a:txBody>
                    <a:bodyPr/>
                    <a:lstStyle/>
                    <a:p>
                      <a:r>
                        <a:rPr lang="en-ZA" dirty="0" smtClean="0"/>
                        <a:t>Advisory and stakeholder</a:t>
                      </a:r>
                      <a:r>
                        <a:rPr lang="en-ZA" baseline="0" dirty="0" smtClean="0"/>
                        <a:t> engagement and knowledge management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r>
                        <a:rPr lang="en-ZA" dirty="0" smtClean="0"/>
                        <a:t>An empowered,</a:t>
                      </a:r>
                      <a:r>
                        <a:rPr lang="en-ZA" baseline="0" dirty="0" smtClean="0"/>
                        <a:t> transformed, motivated and capacitated workforce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749">
                <a:tc>
                  <a:txBody>
                    <a:bodyPr/>
                    <a:lstStyle/>
                    <a:p>
                      <a:r>
                        <a:rPr lang="en-ZA" dirty="0" smtClean="0"/>
                        <a:t>Organisational effectiveness</a:t>
                      </a:r>
                      <a:r>
                        <a:rPr lang="en-ZA" baseline="0" dirty="0" smtClean="0"/>
                        <a:t> and efficiency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037">
                <a:tc>
                  <a:txBody>
                    <a:bodyPr/>
                    <a:lstStyle/>
                    <a:p>
                      <a:r>
                        <a:rPr lang="en-ZA" dirty="0" smtClean="0"/>
                        <a:t>Financial Sustainability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0010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974806">
                    <a:lumMod val="75000"/>
                  </a:srgbClr>
                </a:solidFill>
              </a:rPr>
              <a:t>We are committed to our mandate, We care about our stakeholders</a:t>
            </a:r>
            <a:endParaRPr lang="en-ZA" sz="2400" b="1" dirty="0">
              <a:solidFill>
                <a:srgbClr val="97480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8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836712"/>
          </a:xfrm>
        </p:spPr>
        <p:txBody>
          <a:bodyPr/>
          <a:lstStyle/>
          <a:p>
            <a:r>
              <a:rPr lang="en-ZA" sz="2800" dirty="0"/>
              <a:t>ALIGNMENT OF STRATEGIC OBJECTIVES WITH GOVERNMENT DEVELOPMENTAL IMPERATIVES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AC49452-4B4B-404B-91CD-BDE138B63D2B}" type="slidenum">
              <a:rPr lang="en-ZA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pPr algn="r">
                <a:defRPr/>
              </a:pPr>
              <a:t>8</a:t>
            </a:fld>
            <a:endParaRPr lang="en-ZA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1168"/>
            <a:ext cx="9144000" cy="51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1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04172"/>
            <a:ext cx="9144000" cy="73467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PROBLEM STATEMENT: </a:t>
            </a:r>
            <a:r>
              <a:rPr lang="en-US" altLang="ja-JP" sz="2400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SA HAS FALLEN OUT OF THE GLOBAL TOP TEN EXPLORATION EXPENDITURE COUNTRIES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61" y="980727"/>
            <a:ext cx="8316416" cy="4548934"/>
          </a:xfrm>
          <a:prstGeom prst="rect">
            <a:avLst/>
          </a:prstGeom>
        </p:spPr>
      </p:pic>
      <p:sp>
        <p:nvSpPr>
          <p:cNvPr id="7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38" y="5447267"/>
            <a:ext cx="9143462" cy="16478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>
            <a:lvl1pPr marL="609600" indent="-609600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14287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936625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073150" indent="-134938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1223963" indent="-149225" defTabSz="895350"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16811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1383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25955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0527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en-US" altLang="ja-JP" sz="1071" i="1" dirty="0" smtClean="0">
                <a:solidFill>
                  <a:srgbClr val="000000"/>
                </a:solidFill>
                <a:ea typeface="Gulim" pitchFamily="34" charset="-127"/>
              </a:rPr>
              <a:t>SOURCE</a:t>
            </a:r>
            <a:r>
              <a:rPr lang="en-US" altLang="ja-JP" sz="1071" i="1" dirty="0">
                <a:solidFill>
                  <a:srgbClr val="000000"/>
                </a:solidFill>
                <a:ea typeface="Gulim" pitchFamily="34" charset="-127"/>
              </a:rPr>
              <a:t>: </a:t>
            </a:r>
            <a:r>
              <a:rPr lang="en-US" sz="1050" dirty="0"/>
              <a:t>Metal Economics Group 2009, SNL Metals &amp; </a:t>
            </a:r>
            <a:r>
              <a:rPr lang="en-US" sz="1050" dirty="0" smtClean="0"/>
              <a:t>Mining </a:t>
            </a:r>
            <a:endParaRPr lang="en-US" altLang="ja-JP" sz="1020" dirty="0">
              <a:solidFill>
                <a:srgbClr val="000000"/>
              </a:solidFill>
              <a:ea typeface="Gulim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868" y="5733256"/>
            <a:ext cx="7336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2008 – 3% of global exploration spend (SA in the top 10)</a:t>
            </a:r>
          </a:p>
          <a:p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2015 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– </a:t>
            </a:r>
            <a:r>
              <a:rPr lang="en-US" altLang="ja-JP" b="1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</a:rPr>
              <a:t>2% of global exploration spend (SA not in the top 10)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630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PFUbr_40KvNkkjnmvP3Q"/>
  <p:tag name="RESIZE" val="Yes"/>
</p:tagLst>
</file>

<file path=ppt/theme/theme1.xml><?xml version="1.0" encoding="utf-8"?>
<a:theme xmlns:a="http://schemas.openxmlformats.org/drawingml/2006/main" name="CGS Theme_ Rev. 4">
  <a:themeElements>
    <a:clrScheme name="CGS Theme_ Rev.3">
      <a:dk1>
        <a:srgbClr val="000000"/>
      </a:dk1>
      <a:lt1>
        <a:sysClr val="window" lastClr="FFFFFF"/>
      </a:lt1>
      <a:dk2>
        <a:srgbClr val="974806"/>
      </a:dk2>
      <a:lt2>
        <a:srgbClr val="EEECE1"/>
      </a:lt2>
      <a:accent1>
        <a:srgbClr val="642200"/>
      </a:accent1>
      <a:accent2>
        <a:srgbClr val="FFC425"/>
      </a:accent2>
      <a:accent3>
        <a:srgbClr val="FF7F3F"/>
      </a:accent3>
      <a:accent4>
        <a:srgbClr val="FFE05B"/>
      </a:accent4>
      <a:accent5>
        <a:srgbClr val="FA53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GS Theme_ Rev. 4">
  <a:themeElements>
    <a:clrScheme name="CGS Theme_ Rev.3">
      <a:dk1>
        <a:srgbClr val="000000"/>
      </a:dk1>
      <a:lt1>
        <a:sysClr val="window" lastClr="FFFFFF"/>
      </a:lt1>
      <a:dk2>
        <a:srgbClr val="974806"/>
      </a:dk2>
      <a:lt2>
        <a:srgbClr val="EEECE1"/>
      </a:lt2>
      <a:accent1>
        <a:srgbClr val="642200"/>
      </a:accent1>
      <a:accent2>
        <a:srgbClr val="FFC425"/>
      </a:accent2>
      <a:accent3>
        <a:srgbClr val="FF7F3F"/>
      </a:accent3>
      <a:accent4>
        <a:srgbClr val="FFE05B"/>
      </a:accent4>
      <a:accent5>
        <a:srgbClr val="FA53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GS Theme_ Rev. 4">
  <a:themeElements>
    <a:clrScheme name="CGS Theme_ Rev.3">
      <a:dk1>
        <a:srgbClr val="000000"/>
      </a:dk1>
      <a:lt1>
        <a:sysClr val="window" lastClr="FFFFFF"/>
      </a:lt1>
      <a:dk2>
        <a:srgbClr val="974806"/>
      </a:dk2>
      <a:lt2>
        <a:srgbClr val="EEECE1"/>
      </a:lt2>
      <a:accent1>
        <a:srgbClr val="642200"/>
      </a:accent1>
      <a:accent2>
        <a:srgbClr val="FFC425"/>
      </a:accent2>
      <a:accent3>
        <a:srgbClr val="FF7F3F"/>
      </a:accent3>
      <a:accent4>
        <a:srgbClr val="FFE05B"/>
      </a:accent4>
      <a:accent5>
        <a:srgbClr val="FA53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2048</Words>
  <Application>Microsoft Office PowerPoint</Application>
  <PresentationFormat>On-screen Show (4:3)</PresentationFormat>
  <Paragraphs>480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CGS Theme_ Rev. 4</vt:lpstr>
      <vt:lpstr>1_CGS Theme_ Rev. 4</vt:lpstr>
      <vt:lpstr>2_CGS Theme_ Rev. 4</vt:lpstr>
      <vt:lpstr>Slide 1</vt:lpstr>
      <vt:lpstr>PRESENTATION THEMES</vt:lpstr>
      <vt:lpstr>MANDATE: Geoscience Act 100 of 1993, as amended </vt:lpstr>
      <vt:lpstr>MANDATE: PROVISIONS HELD IN ABEYANCE </vt:lpstr>
      <vt:lpstr>OUR VISION AND MISSION</vt:lpstr>
      <vt:lpstr> OUR CORE VALUES (IDEALS) </vt:lpstr>
      <vt:lpstr>STRATEGIC FOCUS AREAS </vt:lpstr>
      <vt:lpstr>ALIGNMENT OF STRATEGIC OBJECTIVES WITH GOVERNMENT DEVELOPMENTAL IMPERATIVES</vt:lpstr>
      <vt:lpstr>PROBLEM STATEMENT: SA HAS FALLEN OUT OF THE GLOBAL TOP TEN EXPLORATION EXPENDITURE COUNTRIES</vt:lpstr>
      <vt:lpstr>PROBLEM STATEMENT:  INADEQUATE COVERAGE OF PUBLISHED GEOLOGICAL MAPS</vt:lpstr>
      <vt:lpstr>PROBLEM STATEMENT:  LIMITED HIGH RESOLUTION  GEOPHYSICAL AND GEOCHEMICAL DATA</vt:lpstr>
      <vt:lpstr>THE CGS EXPANDED MAPPING PROGRAMME (EMP)</vt:lpstr>
      <vt:lpstr>OUTCOMES /BENEFITS OF THE EXPANDED MAPPING PROGRAMME </vt:lpstr>
      <vt:lpstr>Slide 14</vt:lpstr>
      <vt:lpstr>SOME PROJECTS OF NATIONAL IMPORTANCE</vt:lpstr>
      <vt:lpstr>Slide 16</vt:lpstr>
      <vt:lpstr> NEAR- AND OFFSHORE MAPPING PROGRAMME </vt:lpstr>
      <vt:lpstr>Slide 18</vt:lpstr>
      <vt:lpstr>Slide 19</vt:lpstr>
      <vt:lpstr>SEISMIC NETWORK MONITORING</vt:lpstr>
      <vt:lpstr>Slide 21</vt:lpstr>
      <vt:lpstr>FINANCIAL CONSIDERATIONS</vt:lpstr>
      <vt:lpstr>2017 STATUS: BUDGET SHORTFALLS</vt:lpstr>
      <vt:lpstr>SUMMARY OF FINANCIAL NEEDS ANALYSES TO FUND THE 3 YEARS OF THE EXPANDED MAPPING PROGRAMME </vt:lpstr>
      <vt:lpstr>PRELIMINARY ALLOCATION FOR 2018-2021  </vt:lpstr>
      <vt:lpstr>FUNDING CHALLENGES</vt:lpstr>
      <vt:lpstr>CONCLUDING REMARKS</vt:lpstr>
      <vt:lpstr>Slide 28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Chacko</dc:creator>
  <cp:lastModifiedBy>PUMZA</cp:lastModifiedBy>
  <cp:revision>265</cp:revision>
  <cp:lastPrinted>2017-11-09T11:02:39Z</cp:lastPrinted>
  <dcterms:created xsi:type="dcterms:W3CDTF">2014-05-15T07:28:01Z</dcterms:created>
  <dcterms:modified xsi:type="dcterms:W3CDTF">2017-11-16T12:51:43Z</dcterms:modified>
</cp:coreProperties>
</file>