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7.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48" r:id="rId1"/>
  </p:sldMasterIdLst>
  <p:notesMasterIdLst>
    <p:notesMasterId r:id="rId41"/>
  </p:notesMasterIdLst>
  <p:handoutMasterIdLst>
    <p:handoutMasterId r:id="rId42"/>
  </p:handoutMasterIdLst>
  <p:sldIdLst>
    <p:sldId id="397" r:id="rId2"/>
    <p:sldId id="330" r:id="rId3"/>
    <p:sldId id="406" r:id="rId4"/>
    <p:sldId id="402" r:id="rId5"/>
    <p:sldId id="398" r:id="rId6"/>
    <p:sldId id="400" r:id="rId7"/>
    <p:sldId id="414" r:id="rId8"/>
    <p:sldId id="407" r:id="rId9"/>
    <p:sldId id="411" r:id="rId10"/>
    <p:sldId id="423" r:id="rId11"/>
    <p:sldId id="416" r:id="rId12"/>
    <p:sldId id="424" r:id="rId13"/>
    <p:sldId id="426" r:id="rId14"/>
    <p:sldId id="425" r:id="rId15"/>
    <p:sldId id="410" r:id="rId16"/>
    <p:sldId id="418" r:id="rId17"/>
    <p:sldId id="419" r:id="rId18"/>
    <p:sldId id="420" r:id="rId19"/>
    <p:sldId id="380" r:id="rId20"/>
    <p:sldId id="381" r:id="rId21"/>
    <p:sldId id="389" r:id="rId22"/>
    <p:sldId id="390" r:id="rId23"/>
    <p:sldId id="427" r:id="rId24"/>
    <p:sldId id="383" r:id="rId25"/>
    <p:sldId id="391" r:id="rId26"/>
    <p:sldId id="392" r:id="rId27"/>
    <p:sldId id="393" r:id="rId28"/>
    <p:sldId id="394" r:id="rId29"/>
    <p:sldId id="422" r:id="rId30"/>
    <p:sldId id="428" r:id="rId31"/>
    <p:sldId id="429" r:id="rId32"/>
    <p:sldId id="430" r:id="rId33"/>
    <p:sldId id="434" r:id="rId34"/>
    <p:sldId id="435" r:id="rId35"/>
    <p:sldId id="436" r:id="rId36"/>
    <p:sldId id="437" r:id="rId37"/>
    <p:sldId id="438" r:id="rId38"/>
    <p:sldId id="439" r:id="rId39"/>
    <p:sldId id="272" r:id="rId40"/>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Jonas Torrens" initials="JT [5]" lastIdx="1" clrIdx="1"/>
  <p:cmAuthor id="6" name="Jonas Torrens" initials="JT [6]"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B7F"/>
    <a:srgbClr val="000000"/>
    <a:srgbClr val="014B88"/>
    <a:srgbClr val="E0B59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342" autoAdjust="0"/>
    <p:restoredTop sz="94624" autoAdjust="0"/>
  </p:normalViewPr>
  <p:slideViewPr>
    <p:cSldViewPr>
      <p:cViewPr varScale="1">
        <p:scale>
          <a:sx n="116" d="100"/>
          <a:sy n="116" d="100"/>
        </p:scale>
        <p:origin x="-217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etrusl\Dropbox\NACI%20Monitoring,%20Evaluation%20and%20Indicators\MEI%202016%20Projects\2016%20South%20African%20Science,%20Technology%20and%20Innovation%20Indicators%20Booklet\Current%20R&amp;D%20Capacity\RnD%20Expenditure%20SNA.xls" TargetMode="External"/></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petrusl\Dropbox\NACI%20Monitoring,%20Evaluation%20and%20Indicators\MEI%202016%20Projects\2016%20South%20African%20Science,%20Technology%20and%20Innovation%20Indicators%20Booklet\Wealth%20Creation%20Data.xls" TargetMode="External"/></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petrusl\Dropbox\NACI%20Monitoring,%20Evaluation%20and%20Indicators\MEI%202016%20Projects\2016%20South%20African%20Science,%20Technology%20and%20Innovation%20Indicators%20Booklet\Imported%20Know%20How\FD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petrusl\Dropbox\NACI%20Monitoring,%20Evaluation%20and%20Indicators\MEI%202016%20Projects\2016%20South%20African%20Science,%20Technology%20and%20Innovation%20Indicators%20Booklet\Imported%20Know%20How\SA%20Imports%20by%20HS%20Codes.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file:///\\Users\anthipi\Documents\home\QER-CS\Performance%20of%20Innovation%20Dimensions%202010-2014.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en-ZA"/>
  <c:chart>
    <c:plotArea>
      <c:layout/>
      <c:barChart>
        <c:barDir val="col"/>
        <c:grouping val="clustered"/>
        <c:ser>
          <c:idx val="0"/>
          <c:order val="0"/>
          <c:tx>
            <c:strRef>
              <c:f>'School Type'!$A$3</c:f>
              <c:strCache>
                <c:ptCount val="1"/>
                <c:pt idx="0">
                  <c:v>Public (No-fee paying)</c:v>
                </c:pt>
              </c:strCache>
            </c:strRef>
          </c:tx>
          <c:dLbls>
            <c:spPr>
              <a:noFill/>
              <a:ln>
                <a:noFill/>
              </a:ln>
              <a:effectLst/>
            </c:spPr>
            <c:txPr>
              <a:bodyPr wrap="square" lIns="38100" tIns="19050" rIns="38100" bIns="19050" anchor="ctr">
                <a:spAutoFit/>
              </a:bodyPr>
              <a:lstStyle/>
              <a:p>
                <a:pPr>
                  <a:defRPr sz="1200"/>
                </a:pPr>
                <a:endParaRPr lang="en-US"/>
              </a:p>
            </c:txPr>
            <c:showVal val="1"/>
            <c:extLst xmlns:c16r2="http://schemas.microsoft.com/office/drawing/2015/06/chart">
              <c:ext xmlns:c15="http://schemas.microsoft.com/office/drawing/2012/chart" uri="{CE6537A1-D6FC-4f65-9D91-7224C49458BB}">
                <c15:showLeaderLines val="0"/>
              </c:ext>
            </c:extLst>
          </c:dLbls>
          <c:cat>
            <c:multiLvlStrRef>
              <c:f>'School Type'!$B$1:$F$2</c:f>
              <c:multiLvlStrCache>
                <c:ptCount val="5"/>
                <c:lvl>
                  <c:pt idx="0">
                    <c:v>2011</c:v>
                  </c:pt>
                  <c:pt idx="1">
                    <c:v>2011</c:v>
                  </c:pt>
                  <c:pt idx="2">
                    <c:v>2015</c:v>
                  </c:pt>
                  <c:pt idx="3">
                    <c:v>2011</c:v>
                  </c:pt>
                  <c:pt idx="4">
                    <c:v>2015</c:v>
                  </c:pt>
                </c:lvl>
                <c:lvl>
                  <c:pt idx="0">
                    <c:v>Mathematics Grade 5</c:v>
                  </c:pt>
                  <c:pt idx="1">
                    <c:v>Mathematics Grade 9</c:v>
                  </c:pt>
                  <c:pt idx="3">
                    <c:v>Science Grade 9</c:v>
                  </c:pt>
                </c:lvl>
              </c:multiLvlStrCache>
            </c:multiLvlStrRef>
          </c:cat>
          <c:val>
            <c:numRef>
              <c:f>'School Type'!$B$3:$F$3</c:f>
              <c:numCache>
                <c:formatCode>General</c:formatCode>
                <c:ptCount val="5"/>
                <c:pt idx="0">
                  <c:v>344</c:v>
                </c:pt>
                <c:pt idx="1">
                  <c:v>324</c:v>
                </c:pt>
                <c:pt idx="2">
                  <c:v>341</c:v>
                </c:pt>
                <c:pt idx="3">
                  <c:v>294</c:v>
                </c:pt>
                <c:pt idx="4">
                  <c:v>317</c:v>
                </c:pt>
              </c:numCache>
            </c:numRef>
          </c:val>
          <c:extLst xmlns:c16r2="http://schemas.microsoft.com/office/drawing/2015/06/chart">
            <c:ext xmlns:c16="http://schemas.microsoft.com/office/drawing/2014/chart" uri="{C3380CC4-5D6E-409C-BE32-E72D297353CC}">
              <c16:uniqueId val="{00000000-C6D6-4320-AE25-1AA35EE25476}"/>
            </c:ext>
          </c:extLst>
        </c:ser>
        <c:ser>
          <c:idx val="1"/>
          <c:order val="1"/>
          <c:tx>
            <c:strRef>
              <c:f>'School Type'!$A$4</c:f>
              <c:strCache>
                <c:ptCount val="1"/>
                <c:pt idx="0">
                  <c:v>Public (Fee paying)</c:v>
                </c:pt>
              </c:strCache>
            </c:strRef>
          </c:tx>
          <c:dLbls>
            <c:spPr>
              <a:noFill/>
              <a:ln>
                <a:noFill/>
              </a:ln>
              <a:effectLst/>
            </c:spPr>
            <c:txPr>
              <a:bodyPr wrap="square" lIns="38100" tIns="19050" rIns="38100" bIns="19050" anchor="ctr">
                <a:spAutoFit/>
              </a:bodyPr>
              <a:lstStyle/>
              <a:p>
                <a:pPr>
                  <a:defRPr sz="1200"/>
                </a:pPr>
                <a:endParaRPr lang="en-US"/>
              </a:p>
            </c:txPr>
            <c:showVal val="1"/>
            <c:extLst xmlns:c16r2="http://schemas.microsoft.com/office/drawing/2015/06/chart">
              <c:ext xmlns:c15="http://schemas.microsoft.com/office/drawing/2012/chart" uri="{CE6537A1-D6FC-4f65-9D91-7224C49458BB}">
                <c15:showLeaderLines val="0"/>
              </c:ext>
            </c:extLst>
          </c:dLbls>
          <c:cat>
            <c:multiLvlStrRef>
              <c:f>'School Type'!$B$1:$F$2</c:f>
              <c:multiLvlStrCache>
                <c:ptCount val="5"/>
                <c:lvl>
                  <c:pt idx="0">
                    <c:v>2011</c:v>
                  </c:pt>
                  <c:pt idx="1">
                    <c:v>2011</c:v>
                  </c:pt>
                  <c:pt idx="2">
                    <c:v>2015</c:v>
                  </c:pt>
                  <c:pt idx="3">
                    <c:v>2011</c:v>
                  </c:pt>
                  <c:pt idx="4">
                    <c:v>2015</c:v>
                  </c:pt>
                </c:lvl>
                <c:lvl>
                  <c:pt idx="0">
                    <c:v>Mathematics Grade 5</c:v>
                  </c:pt>
                  <c:pt idx="1">
                    <c:v>Mathematics Grade 9</c:v>
                  </c:pt>
                  <c:pt idx="3">
                    <c:v>Science Grade 9</c:v>
                  </c:pt>
                </c:lvl>
              </c:multiLvlStrCache>
            </c:multiLvlStrRef>
          </c:cat>
          <c:val>
            <c:numRef>
              <c:f>'School Type'!$B$4:$F$4</c:f>
              <c:numCache>
                <c:formatCode>General</c:formatCode>
                <c:ptCount val="5"/>
                <c:pt idx="0">
                  <c:v>445</c:v>
                </c:pt>
                <c:pt idx="1">
                  <c:v>397</c:v>
                </c:pt>
                <c:pt idx="2">
                  <c:v>423</c:v>
                </c:pt>
                <c:pt idx="3">
                  <c:v>394</c:v>
                </c:pt>
                <c:pt idx="4">
                  <c:v>425</c:v>
                </c:pt>
              </c:numCache>
            </c:numRef>
          </c:val>
          <c:extLst xmlns:c16r2="http://schemas.microsoft.com/office/drawing/2015/06/chart">
            <c:ext xmlns:c16="http://schemas.microsoft.com/office/drawing/2014/chart" uri="{C3380CC4-5D6E-409C-BE32-E72D297353CC}">
              <c16:uniqueId val="{00000001-C6D6-4320-AE25-1AA35EE25476}"/>
            </c:ext>
          </c:extLst>
        </c:ser>
        <c:ser>
          <c:idx val="2"/>
          <c:order val="2"/>
          <c:tx>
            <c:strRef>
              <c:f>'School Type'!$A$5</c:f>
              <c:strCache>
                <c:ptCount val="1"/>
                <c:pt idx="0">
                  <c:v>Independent</c:v>
                </c:pt>
              </c:strCache>
            </c:strRef>
          </c:tx>
          <c:spPr>
            <a:solidFill>
              <a:srgbClr val="FFFF00"/>
            </a:solidFill>
            <a:ln>
              <a:solidFill>
                <a:srgbClr val="FFFF00"/>
              </a:solidFill>
            </a:ln>
          </c:spPr>
          <c:dLbls>
            <c:spPr>
              <a:noFill/>
              <a:ln>
                <a:noFill/>
              </a:ln>
              <a:effectLst/>
            </c:spPr>
            <c:txPr>
              <a:bodyPr wrap="square" lIns="38100" tIns="19050" rIns="38100" bIns="19050" anchor="ctr">
                <a:spAutoFit/>
              </a:bodyPr>
              <a:lstStyle/>
              <a:p>
                <a:pPr>
                  <a:defRPr sz="1200"/>
                </a:pPr>
                <a:endParaRPr lang="en-US"/>
              </a:p>
            </c:txPr>
            <c:showVal val="1"/>
            <c:extLst xmlns:c16r2="http://schemas.microsoft.com/office/drawing/2015/06/chart">
              <c:ext xmlns:c15="http://schemas.microsoft.com/office/drawing/2012/chart" uri="{CE6537A1-D6FC-4f65-9D91-7224C49458BB}">
                <c15:showLeaderLines val="0"/>
              </c:ext>
            </c:extLst>
          </c:dLbls>
          <c:cat>
            <c:multiLvlStrRef>
              <c:f>'School Type'!$B$1:$F$2</c:f>
              <c:multiLvlStrCache>
                <c:ptCount val="5"/>
                <c:lvl>
                  <c:pt idx="0">
                    <c:v>2011</c:v>
                  </c:pt>
                  <c:pt idx="1">
                    <c:v>2011</c:v>
                  </c:pt>
                  <c:pt idx="2">
                    <c:v>2015</c:v>
                  </c:pt>
                  <c:pt idx="3">
                    <c:v>2011</c:v>
                  </c:pt>
                  <c:pt idx="4">
                    <c:v>2015</c:v>
                  </c:pt>
                </c:lvl>
                <c:lvl>
                  <c:pt idx="0">
                    <c:v>Mathematics Grade 5</c:v>
                  </c:pt>
                  <c:pt idx="1">
                    <c:v>Mathematics Grade 9</c:v>
                  </c:pt>
                  <c:pt idx="3">
                    <c:v>Science Grade 9</c:v>
                  </c:pt>
                </c:lvl>
              </c:multiLvlStrCache>
            </c:multiLvlStrRef>
          </c:cat>
          <c:val>
            <c:numRef>
              <c:f>'School Type'!$B$5:$F$5</c:f>
              <c:numCache>
                <c:formatCode>General</c:formatCode>
                <c:ptCount val="5"/>
                <c:pt idx="0">
                  <c:v>506</c:v>
                </c:pt>
                <c:pt idx="1">
                  <c:v>474</c:v>
                </c:pt>
                <c:pt idx="2">
                  <c:v>477</c:v>
                </c:pt>
                <c:pt idx="3">
                  <c:v>479</c:v>
                </c:pt>
                <c:pt idx="4">
                  <c:v>485</c:v>
                </c:pt>
              </c:numCache>
            </c:numRef>
          </c:val>
          <c:extLst xmlns:c16r2="http://schemas.microsoft.com/office/drawing/2015/06/chart">
            <c:ext xmlns:c16="http://schemas.microsoft.com/office/drawing/2014/chart" uri="{C3380CC4-5D6E-409C-BE32-E72D297353CC}">
              <c16:uniqueId val="{00000002-C6D6-4320-AE25-1AA35EE25476}"/>
            </c:ext>
          </c:extLst>
        </c:ser>
        <c:dLbls/>
        <c:axId val="48549888"/>
        <c:axId val="48551424"/>
      </c:barChart>
      <c:catAx>
        <c:axId val="48549888"/>
        <c:scaling>
          <c:orientation val="minMax"/>
        </c:scaling>
        <c:axPos val="b"/>
        <c:numFmt formatCode="General" sourceLinked="0"/>
        <c:tickLblPos val="nextTo"/>
        <c:txPr>
          <a:bodyPr/>
          <a:lstStyle/>
          <a:p>
            <a:pPr>
              <a:defRPr sz="1200"/>
            </a:pPr>
            <a:endParaRPr lang="en-US"/>
          </a:p>
        </c:txPr>
        <c:crossAx val="48551424"/>
        <c:crosses val="autoZero"/>
        <c:auto val="1"/>
        <c:lblAlgn val="ctr"/>
        <c:lblOffset val="100"/>
      </c:catAx>
      <c:valAx>
        <c:axId val="48551424"/>
        <c:scaling>
          <c:orientation val="minMax"/>
        </c:scaling>
        <c:axPos val="l"/>
        <c:majorGridlines/>
        <c:title>
          <c:tx>
            <c:rich>
              <a:bodyPr rot="-5400000" vert="horz"/>
              <a:lstStyle/>
              <a:p>
                <a:pPr>
                  <a:defRPr sz="1200"/>
                </a:pPr>
                <a:r>
                  <a:rPr lang="en-US" sz="1200"/>
                  <a:t>Average Scores</a:t>
                </a:r>
              </a:p>
            </c:rich>
          </c:tx>
          <c:layout/>
        </c:title>
        <c:numFmt formatCode="General" sourceLinked="1"/>
        <c:tickLblPos val="nextTo"/>
        <c:txPr>
          <a:bodyPr/>
          <a:lstStyle/>
          <a:p>
            <a:pPr>
              <a:defRPr sz="1200"/>
            </a:pPr>
            <a:endParaRPr lang="en-US"/>
          </a:p>
        </c:txPr>
        <c:crossAx val="48549888"/>
        <c:crosses val="autoZero"/>
        <c:crossBetween val="between"/>
      </c:valAx>
    </c:plotArea>
    <c:legend>
      <c:legendPos val="b"/>
      <c:layout/>
      <c:txPr>
        <a:bodyPr/>
        <a:lstStyle/>
        <a:p>
          <a:pPr>
            <a:defRPr sz="1200"/>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plotArea>
      <c:layout/>
      <c:barChart>
        <c:barDir val="col"/>
        <c:grouping val="clustered"/>
        <c:ser>
          <c:idx val="0"/>
          <c:order val="0"/>
          <c:tx>
            <c:strRef>
              <c:f>Sheet3!$A$3</c:f>
              <c:strCache>
                <c:ptCount val="1"/>
                <c:pt idx="0">
                  <c:v>Business</c:v>
                </c:pt>
              </c:strCache>
            </c:strRef>
          </c:tx>
          <c:spPr>
            <a:solidFill>
              <a:schemeClr val="accent1"/>
            </a:solidFill>
            <a:ln>
              <a:noFill/>
            </a:ln>
            <a:effectLst/>
          </c:spPr>
          <c:cat>
            <c:numRef>
              <c:f>Sheet3!$B$2:$N$2</c:f>
              <c:numCache>
                <c:formatCode>General</c:formatCode>
                <c:ptCount val="13"/>
                <c:pt idx="0">
                  <c:v>2001</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Sheet3!$B$3:$N$3</c:f>
              <c:numCache>
                <c:formatCode>General</c:formatCode>
                <c:ptCount val="13"/>
                <c:pt idx="0" formatCode="0.0">
                  <c:v>53.333333333333336</c:v>
                </c:pt>
                <c:pt idx="1">
                  <c:v>55.445544554455431</c:v>
                </c:pt>
                <c:pt idx="2">
                  <c:v>56.66666666666665</c:v>
                </c:pt>
                <c:pt idx="3">
                  <c:v>58.156028368794324</c:v>
                </c:pt>
                <c:pt idx="4">
                  <c:v>55.757575757575758</c:v>
                </c:pt>
                <c:pt idx="5">
                  <c:v>57.526881720430097</c:v>
                </c:pt>
                <c:pt idx="6">
                  <c:v>58.571428571428569</c:v>
                </c:pt>
                <c:pt idx="7">
                  <c:v>52.857142857142847</c:v>
                </c:pt>
                <c:pt idx="8">
                  <c:v>49.753694581280769</c:v>
                </c:pt>
                <c:pt idx="9">
                  <c:v>47.297297297297291</c:v>
                </c:pt>
                <c:pt idx="10">
                  <c:v>44.351464435146418</c:v>
                </c:pt>
                <c:pt idx="11">
                  <c:v>45.914396887159526</c:v>
                </c:pt>
                <c:pt idx="12">
                  <c:v>45.392491467576797</c:v>
                </c:pt>
              </c:numCache>
            </c:numRef>
          </c:val>
          <c:extLst xmlns:c16r2="http://schemas.microsoft.com/office/drawing/2015/06/chart">
            <c:ext xmlns:c16="http://schemas.microsoft.com/office/drawing/2014/chart" uri="{C3380CC4-5D6E-409C-BE32-E72D297353CC}">
              <c16:uniqueId val="{00000000-FA94-4BD5-B6E7-149B6B7CF4D0}"/>
            </c:ext>
          </c:extLst>
        </c:ser>
        <c:ser>
          <c:idx val="1"/>
          <c:order val="1"/>
          <c:tx>
            <c:strRef>
              <c:f>Sheet3!$A$4</c:f>
              <c:strCache>
                <c:ptCount val="1"/>
                <c:pt idx="0">
                  <c:v>Higher Education </c:v>
                </c:pt>
              </c:strCache>
            </c:strRef>
          </c:tx>
          <c:spPr>
            <a:solidFill>
              <a:schemeClr val="accent2"/>
            </a:solidFill>
            <a:ln>
              <a:noFill/>
            </a:ln>
            <a:effectLst/>
          </c:spPr>
          <c:cat>
            <c:numRef>
              <c:f>Sheet3!$B$2:$N$2</c:f>
              <c:numCache>
                <c:formatCode>General</c:formatCode>
                <c:ptCount val="13"/>
                <c:pt idx="0">
                  <c:v>2001</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Sheet3!$B$4:$N$4</c:f>
              <c:numCache>
                <c:formatCode>General</c:formatCode>
                <c:ptCount val="13"/>
                <c:pt idx="0" formatCode="0.0">
                  <c:v>25.333333333333325</c:v>
                </c:pt>
                <c:pt idx="1">
                  <c:v>20.792079207920786</c:v>
                </c:pt>
                <c:pt idx="2">
                  <c:v>20.833333333333329</c:v>
                </c:pt>
                <c:pt idx="3">
                  <c:v>19.148936170212767</c:v>
                </c:pt>
                <c:pt idx="4">
                  <c:v>20</c:v>
                </c:pt>
                <c:pt idx="5">
                  <c:v>19.354838709677427</c:v>
                </c:pt>
                <c:pt idx="6">
                  <c:v>20</c:v>
                </c:pt>
                <c:pt idx="7">
                  <c:v>24.285714285714274</c:v>
                </c:pt>
                <c:pt idx="8">
                  <c:v>26.600985221674886</c:v>
                </c:pt>
                <c:pt idx="9">
                  <c:v>29.729729729729723</c:v>
                </c:pt>
                <c:pt idx="10">
                  <c:v>30.543933054393303</c:v>
                </c:pt>
                <c:pt idx="11">
                  <c:v>28.404669260700384</c:v>
                </c:pt>
                <c:pt idx="12">
                  <c:v>28.668941979522181</c:v>
                </c:pt>
              </c:numCache>
            </c:numRef>
          </c:val>
          <c:extLst xmlns:c16r2="http://schemas.microsoft.com/office/drawing/2015/06/chart">
            <c:ext xmlns:c16="http://schemas.microsoft.com/office/drawing/2014/chart" uri="{C3380CC4-5D6E-409C-BE32-E72D297353CC}">
              <c16:uniqueId val="{00000001-FA94-4BD5-B6E7-149B6B7CF4D0}"/>
            </c:ext>
          </c:extLst>
        </c:ser>
        <c:ser>
          <c:idx val="2"/>
          <c:order val="2"/>
          <c:tx>
            <c:strRef>
              <c:f>Sheet3!$A$5</c:f>
              <c:strCache>
                <c:ptCount val="1"/>
                <c:pt idx="0">
                  <c:v>Government</c:v>
                </c:pt>
              </c:strCache>
            </c:strRef>
          </c:tx>
          <c:spPr>
            <a:solidFill>
              <a:srgbClr val="FFC000"/>
            </a:solidFill>
            <a:ln>
              <a:solidFill>
                <a:srgbClr val="FFC000"/>
              </a:solidFill>
            </a:ln>
            <a:effectLst/>
          </c:spPr>
          <c:cat>
            <c:numRef>
              <c:f>Sheet3!$B$2:$N$2</c:f>
              <c:numCache>
                <c:formatCode>General</c:formatCode>
                <c:ptCount val="13"/>
                <c:pt idx="0">
                  <c:v>2001</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Sheet3!$B$5:$N$5</c:f>
              <c:numCache>
                <c:formatCode>General</c:formatCode>
                <c:ptCount val="13"/>
                <c:pt idx="1">
                  <c:v>4.9504950495049505</c:v>
                </c:pt>
                <c:pt idx="2">
                  <c:v>4.1666666666666661</c:v>
                </c:pt>
                <c:pt idx="3">
                  <c:v>5.6737588652482271</c:v>
                </c:pt>
                <c:pt idx="4">
                  <c:v>6.0606060606060606</c:v>
                </c:pt>
                <c:pt idx="5">
                  <c:v>6.4516129032258069</c:v>
                </c:pt>
                <c:pt idx="6">
                  <c:v>5.2380952380952372</c:v>
                </c:pt>
                <c:pt idx="7">
                  <c:v>5.2380952380952372</c:v>
                </c:pt>
                <c:pt idx="8">
                  <c:v>4.9261083743842367</c:v>
                </c:pt>
                <c:pt idx="9">
                  <c:v>5.4054054054054053</c:v>
                </c:pt>
                <c:pt idx="10">
                  <c:v>5.8577405857740583</c:v>
                </c:pt>
                <c:pt idx="11">
                  <c:v>6.6147859922178975</c:v>
                </c:pt>
                <c:pt idx="12">
                  <c:v>6.4846416382252556</c:v>
                </c:pt>
              </c:numCache>
            </c:numRef>
          </c:val>
          <c:extLst xmlns:c16r2="http://schemas.microsoft.com/office/drawing/2015/06/chart">
            <c:ext xmlns:c16="http://schemas.microsoft.com/office/drawing/2014/chart" uri="{C3380CC4-5D6E-409C-BE32-E72D297353CC}">
              <c16:uniqueId val="{00000002-FA94-4BD5-B6E7-149B6B7CF4D0}"/>
            </c:ext>
          </c:extLst>
        </c:ser>
        <c:ser>
          <c:idx val="3"/>
          <c:order val="3"/>
          <c:tx>
            <c:strRef>
              <c:f>Sheet3!$A$6</c:f>
              <c:strCache>
                <c:ptCount val="1"/>
                <c:pt idx="0">
                  <c:v>Science Councils</c:v>
                </c:pt>
              </c:strCache>
            </c:strRef>
          </c:tx>
          <c:spPr>
            <a:solidFill>
              <a:schemeClr val="accent4"/>
            </a:solidFill>
            <a:ln>
              <a:noFill/>
            </a:ln>
            <a:effectLst/>
          </c:spPr>
          <c:cat>
            <c:numRef>
              <c:f>Sheet3!$B$2:$N$2</c:f>
              <c:numCache>
                <c:formatCode>General</c:formatCode>
                <c:ptCount val="13"/>
                <c:pt idx="0">
                  <c:v>2001</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Sheet3!$B$6:$N$6</c:f>
              <c:numCache>
                <c:formatCode>General</c:formatCode>
                <c:ptCount val="13"/>
                <c:pt idx="1">
                  <c:v>16.831683168316836</c:v>
                </c:pt>
                <c:pt idx="2">
                  <c:v>16.666666666666664</c:v>
                </c:pt>
                <c:pt idx="3">
                  <c:v>14.893617021276597</c:v>
                </c:pt>
                <c:pt idx="4">
                  <c:v>16.36363636363636</c:v>
                </c:pt>
                <c:pt idx="5">
                  <c:v>15.591397849462362</c:v>
                </c:pt>
                <c:pt idx="6">
                  <c:v>14.761904761904763</c:v>
                </c:pt>
                <c:pt idx="7">
                  <c:v>16.666666666666664</c:v>
                </c:pt>
                <c:pt idx="8">
                  <c:v>17.733990147783253</c:v>
                </c:pt>
                <c:pt idx="9">
                  <c:v>16.666666666666668</c:v>
                </c:pt>
                <c:pt idx="10">
                  <c:v>16.73640167364017</c:v>
                </c:pt>
                <c:pt idx="11">
                  <c:v>16.73151750972762</c:v>
                </c:pt>
                <c:pt idx="12">
                  <c:v>17.064846416382252</c:v>
                </c:pt>
              </c:numCache>
            </c:numRef>
          </c:val>
          <c:extLst xmlns:c16r2="http://schemas.microsoft.com/office/drawing/2015/06/chart">
            <c:ext xmlns:c16="http://schemas.microsoft.com/office/drawing/2014/chart" uri="{C3380CC4-5D6E-409C-BE32-E72D297353CC}">
              <c16:uniqueId val="{00000003-FA94-4BD5-B6E7-149B6B7CF4D0}"/>
            </c:ext>
          </c:extLst>
        </c:ser>
        <c:ser>
          <c:idx val="4"/>
          <c:order val="4"/>
          <c:tx>
            <c:strRef>
              <c:f>Sheet3!$A$7</c:f>
              <c:strCache>
                <c:ptCount val="1"/>
                <c:pt idx="0">
                  <c:v>Not-for-Profit</c:v>
                </c:pt>
              </c:strCache>
            </c:strRef>
          </c:tx>
          <c:spPr>
            <a:solidFill>
              <a:srgbClr val="00B050"/>
            </a:solidFill>
            <a:ln>
              <a:solidFill>
                <a:srgbClr val="00B050"/>
              </a:solidFill>
            </a:ln>
            <a:effectLst/>
          </c:spPr>
          <c:cat>
            <c:numRef>
              <c:f>Sheet3!$B$2:$N$2</c:f>
              <c:numCache>
                <c:formatCode>General</c:formatCode>
                <c:ptCount val="13"/>
                <c:pt idx="0">
                  <c:v>2001</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Sheet3!$B$7:$N$7</c:f>
              <c:numCache>
                <c:formatCode>General</c:formatCode>
                <c:ptCount val="13"/>
                <c:pt idx="0" formatCode="0.0">
                  <c:v>1.3333333333333335</c:v>
                </c:pt>
                <c:pt idx="1">
                  <c:v>1.9801980198019804</c:v>
                </c:pt>
                <c:pt idx="2">
                  <c:v>1.6666666666666667</c:v>
                </c:pt>
                <c:pt idx="3">
                  <c:v>1.4184397163120566</c:v>
                </c:pt>
                <c:pt idx="4">
                  <c:v>1.2121212121212119</c:v>
                </c:pt>
                <c:pt idx="5">
                  <c:v>1.0752688172043008</c:v>
                </c:pt>
                <c:pt idx="6">
                  <c:v>0.95238095238095244</c:v>
                </c:pt>
                <c:pt idx="7">
                  <c:v>0.95238095238095244</c:v>
                </c:pt>
                <c:pt idx="8">
                  <c:v>0.98522167487684731</c:v>
                </c:pt>
                <c:pt idx="9">
                  <c:v>0.9009009009009008</c:v>
                </c:pt>
                <c:pt idx="10">
                  <c:v>2.0920502092050208</c:v>
                </c:pt>
                <c:pt idx="11">
                  <c:v>2.3346303501945531</c:v>
                </c:pt>
                <c:pt idx="12">
                  <c:v>2.7303754266211602</c:v>
                </c:pt>
              </c:numCache>
            </c:numRef>
          </c:val>
          <c:extLst xmlns:c16r2="http://schemas.microsoft.com/office/drawing/2015/06/chart">
            <c:ext xmlns:c16="http://schemas.microsoft.com/office/drawing/2014/chart" uri="{C3380CC4-5D6E-409C-BE32-E72D297353CC}">
              <c16:uniqueId val="{00000004-FA94-4BD5-B6E7-149B6B7CF4D0}"/>
            </c:ext>
          </c:extLst>
        </c:ser>
        <c:dLbls/>
        <c:gapWidth val="219"/>
        <c:axId val="53167232"/>
        <c:axId val="53168768"/>
      </c:barChart>
      <c:lineChart>
        <c:grouping val="standard"/>
        <c:ser>
          <c:idx val="5"/>
          <c:order val="5"/>
          <c:tx>
            <c:strRef>
              <c:f>Sheet3!$A$8</c:f>
              <c:strCache>
                <c:ptCount val="1"/>
                <c:pt idx="0">
                  <c:v>GERD, current values</c:v>
                </c:pt>
              </c:strCache>
            </c:strRef>
          </c:tx>
          <c:spPr>
            <a:ln w="28575" cap="rnd">
              <a:solidFill>
                <a:srgbClr val="00B0F0"/>
              </a:solidFill>
              <a:round/>
            </a:ln>
            <a:effectLst/>
          </c:spPr>
          <c:marker>
            <c:symbol val="none"/>
          </c:marker>
          <c:cat>
            <c:numRef>
              <c:f>Sheet3!$B$2:$N$2</c:f>
              <c:numCache>
                <c:formatCode>General</c:formatCode>
                <c:ptCount val="13"/>
                <c:pt idx="0">
                  <c:v>2001</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Sheet3!$B$8:$N$8</c:f>
              <c:numCache>
                <c:formatCode>General</c:formatCode>
                <c:ptCount val="13"/>
                <c:pt idx="0">
                  <c:v>7.5</c:v>
                </c:pt>
                <c:pt idx="1">
                  <c:v>10.1</c:v>
                </c:pt>
                <c:pt idx="2">
                  <c:v>12</c:v>
                </c:pt>
                <c:pt idx="3">
                  <c:v>14.1</c:v>
                </c:pt>
                <c:pt idx="4">
                  <c:v>16.5</c:v>
                </c:pt>
                <c:pt idx="5">
                  <c:v>18.600000000000001</c:v>
                </c:pt>
                <c:pt idx="6">
                  <c:v>21</c:v>
                </c:pt>
                <c:pt idx="7">
                  <c:v>21</c:v>
                </c:pt>
                <c:pt idx="8">
                  <c:v>20.3</c:v>
                </c:pt>
                <c:pt idx="9">
                  <c:v>22.2</c:v>
                </c:pt>
                <c:pt idx="10">
                  <c:v>23.9</c:v>
                </c:pt>
                <c:pt idx="11">
                  <c:v>25.7</c:v>
                </c:pt>
                <c:pt idx="12">
                  <c:v>29.3</c:v>
                </c:pt>
              </c:numCache>
            </c:numRef>
          </c:val>
          <c:extLst xmlns:c16r2="http://schemas.microsoft.com/office/drawing/2015/06/chart">
            <c:ext xmlns:c16="http://schemas.microsoft.com/office/drawing/2014/chart" uri="{C3380CC4-5D6E-409C-BE32-E72D297353CC}">
              <c16:uniqueId val="{00000005-FA94-4BD5-B6E7-149B6B7CF4D0}"/>
            </c:ext>
          </c:extLst>
        </c:ser>
        <c:ser>
          <c:idx val="6"/>
          <c:order val="6"/>
          <c:tx>
            <c:strRef>
              <c:f>Sheet3!$A$9</c:f>
              <c:strCache>
                <c:ptCount val="1"/>
                <c:pt idx="0">
                  <c:v>GERD, real values</c:v>
                </c:pt>
              </c:strCache>
            </c:strRef>
          </c:tx>
          <c:spPr>
            <a:ln>
              <a:solidFill>
                <a:srgbClr val="FF0000"/>
              </a:solidFill>
            </a:ln>
          </c:spPr>
          <c:marker>
            <c:symbol val="none"/>
          </c:marker>
          <c:cat>
            <c:numRef>
              <c:f>Sheet3!$B$2:$N$2</c:f>
              <c:numCache>
                <c:formatCode>General</c:formatCode>
                <c:ptCount val="13"/>
                <c:pt idx="0">
                  <c:v>2001</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Sheet3!$B$9:$N$9</c:f>
              <c:numCache>
                <c:formatCode>0.0</c:formatCode>
                <c:ptCount val="13"/>
                <c:pt idx="0">
                  <c:v>14.395393474088294</c:v>
                </c:pt>
                <c:pt idx="1">
                  <c:v>16.329830234438152</c:v>
                </c:pt>
                <c:pt idx="2">
                  <c:v>18.214936247723127</c:v>
                </c:pt>
                <c:pt idx="3">
                  <c:v>20.296530876637387</c:v>
                </c:pt>
                <c:pt idx="4">
                  <c:v>22.348638764729781</c:v>
                </c:pt>
                <c:pt idx="5">
                  <c:v>23.142963792459877</c:v>
                </c:pt>
                <c:pt idx="6">
                  <c:v>24.010976446375491</c:v>
                </c:pt>
                <c:pt idx="7">
                  <c:v>22.333297883654151</c:v>
                </c:pt>
                <c:pt idx="8">
                  <c:v>20.3</c:v>
                </c:pt>
                <c:pt idx="9">
                  <c:v>20.815752461322077</c:v>
                </c:pt>
                <c:pt idx="10">
                  <c:v>21.238780769572557</c:v>
                </c:pt>
                <c:pt idx="11">
                  <c:v>21.547748805231823</c:v>
                </c:pt>
                <c:pt idx="12">
                  <c:v>23.220795688698686</c:v>
                </c:pt>
              </c:numCache>
            </c:numRef>
          </c:val>
          <c:extLst xmlns:c16r2="http://schemas.microsoft.com/office/drawing/2015/06/chart">
            <c:ext xmlns:c16="http://schemas.microsoft.com/office/drawing/2014/chart" uri="{C3380CC4-5D6E-409C-BE32-E72D297353CC}">
              <c16:uniqueId val="{00000006-FA94-4BD5-B6E7-149B6B7CF4D0}"/>
            </c:ext>
          </c:extLst>
        </c:ser>
        <c:dLbls/>
        <c:marker val="1"/>
        <c:axId val="53187328"/>
        <c:axId val="53188864"/>
      </c:lineChart>
      <c:catAx>
        <c:axId val="5316723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168768"/>
        <c:crosses val="autoZero"/>
        <c:auto val="1"/>
        <c:lblAlgn val="ctr"/>
        <c:lblOffset val="100"/>
      </c:catAx>
      <c:valAx>
        <c:axId val="53168768"/>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R&amp;D Expenditure by Sector (%)</a:t>
                </a:r>
              </a:p>
            </c:rich>
          </c:tx>
          <c:layout/>
          <c:spPr>
            <a:noFill/>
            <a:ln>
              <a:noFill/>
            </a:ln>
            <a:effectLst/>
          </c:spPr>
        </c:title>
        <c:numFmt formatCode="0.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167232"/>
        <c:crosses val="autoZero"/>
        <c:crossBetween val="between"/>
      </c:valAx>
      <c:catAx>
        <c:axId val="53187328"/>
        <c:scaling>
          <c:orientation val="minMax"/>
        </c:scaling>
        <c:delete val="1"/>
        <c:axPos val="b"/>
        <c:numFmt formatCode="General" sourceLinked="1"/>
        <c:tickLblPos val="none"/>
        <c:crossAx val="53188864"/>
        <c:crosses val="autoZero"/>
        <c:auto val="1"/>
        <c:lblAlgn val="ctr"/>
        <c:lblOffset val="100"/>
      </c:catAx>
      <c:valAx>
        <c:axId val="53188864"/>
        <c:scaling>
          <c:orientation val="minMax"/>
        </c:scaling>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1"/>
                  <a:t>GERD</a:t>
                </a:r>
                <a:r>
                  <a:rPr lang="en-US" sz="1200" b="1" baseline="0"/>
                  <a:t> (R billion)</a:t>
                </a:r>
                <a:endParaRPr lang="en-US" sz="1200" b="1"/>
              </a:p>
            </c:rich>
          </c:tx>
          <c:layout/>
          <c:spPr>
            <a:noFill/>
            <a:ln>
              <a:noFill/>
            </a:ln>
            <a:effectLst/>
          </c:spPr>
        </c:title>
        <c:numFmt formatCode="General" sourceLinked="1"/>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187328"/>
        <c:crosses val="max"/>
        <c:crossBetween val="between"/>
      </c:valAx>
      <c:spPr>
        <a:noFill/>
        <a:ln w="25400">
          <a:noFill/>
        </a:ln>
      </c:spPr>
    </c:plotArea>
    <c:legend>
      <c:legendPos val="b"/>
      <c:layout>
        <c:manualLayout>
          <c:xMode val="edge"/>
          <c:yMode val="edge"/>
          <c:x val="4.1895547100965484E-2"/>
          <c:y val="0.85637139853625488"/>
          <c:w val="0.93234157048931965"/>
          <c:h val="0.11548240212600465"/>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Sheet2!$D$2:$D$4</c:f>
              <c:strCache>
                <c:ptCount val="3"/>
                <c:pt idx="0">
                  <c:v>R&amp;D Expenditure as % of Sector Value-Added,</c:v>
                </c:pt>
                <c:pt idx="2">
                  <c:v>2003</c:v>
                </c:pt>
              </c:strCache>
            </c:strRef>
          </c:tx>
          <c:spPr>
            <a:solidFill>
              <a:srgbClr val="C00000"/>
            </a:solidFill>
            <a:ln>
              <a:solidFill>
                <a:srgbClr val="C00000"/>
              </a:solid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Sheet2!$A$5:$A$8</c:f>
              <c:strCache>
                <c:ptCount val="4"/>
                <c:pt idx="0">
                  <c:v>Agriculture. Hunting. Forestry and Fishing</c:v>
                </c:pt>
                <c:pt idx="1">
                  <c:v>Industry. Excl. Manufacturing</c:v>
                </c:pt>
                <c:pt idx="2">
                  <c:v>Manufacturing</c:v>
                </c:pt>
                <c:pt idx="3">
                  <c:v>Services</c:v>
                </c:pt>
              </c:strCache>
            </c:strRef>
          </c:cat>
          <c:val>
            <c:numRef>
              <c:f>Sheet2!$D$5:$D$8</c:f>
              <c:numCache>
                <c:formatCode>General</c:formatCode>
                <c:ptCount val="4"/>
                <c:pt idx="0">
                  <c:v>0.29000000000000004</c:v>
                </c:pt>
                <c:pt idx="1">
                  <c:v>0.69000000000000006</c:v>
                </c:pt>
                <c:pt idx="2">
                  <c:v>1.35</c:v>
                </c:pt>
                <c:pt idx="3">
                  <c:v>0.26</c:v>
                </c:pt>
              </c:numCache>
            </c:numRef>
          </c:val>
          <c:extLst xmlns:c16r2="http://schemas.microsoft.com/office/drawing/2015/06/chart">
            <c:ext xmlns:c16="http://schemas.microsoft.com/office/drawing/2014/chart" uri="{C3380CC4-5D6E-409C-BE32-E72D297353CC}">
              <c16:uniqueId val="{00000000-0BD4-4772-B59C-0A55E8F64C8A}"/>
            </c:ext>
          </c:extLst>
        </c:ser>
        <c:ser>
          <c:idx val="1"/>
          <c:order val="1"/>
          <c:tx>
            <c:strRef>
              <c:f>Sheet2!$E$2:$E$4</c:f>
              <c:strCache>
                <c:ptCount val="3"/>
                <c:pt idx="0">
                  <c:v>R&amp;D Expenditure as % of Sector Value-Added,</c:v>
                </c:pt>
                <c:pt idx="2">
                  <c:v>2014</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Sheet2!$A$5:$A$8</c:f>
              <c:strCache>
                <c:ptCount val="4"/>
                <c:pt idx="0">
                  <c:v>Agriculture. Hunting. Forestry and Fishing</c:v>
                </c:pt>
                <c:pt idx="1">
                  <c:v>Industry. Excl. Manufacturing</c:v>
                </c:pt>
                <c:pt idx="2">
                  <c:v>Manufacturing</c:v>
                </c:pt>
                <c:pt idx="3">
                  <c:v>Services</c:v>
                </c:pt>
              </c:strCache>
            </c:strRef>
          </c:cat>
          <c:val>
            <c:numRef>
              <c:f>Sheet2!$E$5:$E$8</c:f>
              <c:numCache>
                <c:formatCode>General</c:formatCode>
                <c:ptCount val="4"/>
                <c:pt idx="0">
                  <c:v>0.66000000000000014</c:v>
                </c:pt>
                <c:pt idx="1">
                  <c:v>0.37000000000000005</c:v>
                </c:pt>
                <c:pt idx="2">
                  <c:v>0.94000000000000006</c:v>
                </c:pt>
                <c:pt idx="3">
                  <c:v>0.36000000000000004</c:v>
                </c:pt>
              </c:numCache>
            </c:numRef>
          </c:val>
          <c:extLst xmlns:c16r2="http://schemas.microsoft.com/office/drawing/2015/06/chart">
            <c:ext xmlns:c16="http://schemas.microsoft.com/office/drawing/2014/chart" uri="{C3380CC4-5D6E-409C-BE32-E72D297353CC}">
              <c16:uniqueId val="{00000001-0BD4-4772-B59C-0A55E8F64C8A}"/>
            </c:ext>
          </c:extLst>
        </c:ser>
        <c:dLbls/>
        <c:gapWidth val="219"/>
        <c:overlap val="-27"/>
        <c:axId val="54069504"/>
        <c:axId val="54083584"/>
      </c:barChart>
      <c:catAx>
        <c:axId val="5406950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4083584"/>
        <c:crosses val="autoZero"/>
        <c:auto val="1"/>
        <c:lblAlgn val="ctr"/>
        <c:lblOffset val="100"/>
      </c:catAx>
      <c:valAx>
        <c:axId val="54083584"/>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a:t>R&amp;D Intensity by Industry</a:t>
                </a:r>
                <a:r>
                  <a:rPr lang="en-US" sz="1400" b="1" baseline="0"/>
                  <a:t> (%)</a:t>
                </a:r>
                <a:endParaRPr lang="en-US" sz="1400" b="1"/>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4069504"/>
        <c:crosses val="autoZero"/>
        <c:crossBetween val="between"/>
      </c:valAx>
      <c:spPr>
        <a:noFill/>
        <a:ln>
          <a:noFill/>
        </a:ln>
        <a:effectLst/>
      </c:spPr>
    </c:plotArea>
    <c:legend>
      <c:legendPos val="b"/>
      <c:layout>
        <c:manualLayout>
          <c:xMode val="edge"/>
          <c:yMode val="edge"/>
          <c:x val="0"/>
          <c:y val="0.8626742009099162"/>
          <c:w val="0.99959844727482983"/>
          <c:h val="0.11818712002061553"/>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Sheet3!$A$3</c:f>
              <c:strCache>
                <c:ptCount val="1"/>
                <c:pt idx="0">
                  <c:v>FDI inflow (nominal values, R million)</c:v>
                </c:pt>
              </c:strCache>
            </c:strRef>
          </c:tx>
          <c:spPr>
            <a:solidFill>
              <a:schemeClr val="accent1"/>
            </a:solidFill>
            <a:ln>
              <a:noFill/>
            </a:ln>
            <a:effectLst/>
          </c:spPr>
          <c:cat>
            <c:strRef>
              <c:f>Sheet3!$D$2:$G$2</c:f>
              <c:strCache>
                <c:ptCount val="4"/>
                <c:pt idx="0">
                  <c:v>1996 - 2000</c:v>
                </c:pt>
                <c:pt idx="1">
                  <c:v>2001 - 2005</c:v>
                </c:pt>
                <c:pt idx="2">
                  <c:v>2006 - 2010</c:v>
                </c:pt>
                <c:pt idx="3">
                  <c:v>2011 - 2015</c:v>
                </c:pt>
              </c:strCache>
            </c:strRef>
          </c:cat>
          <c:val>
            <c:numRef>
              <c:f>Sheet3!$D$3:$G$3</c:f>
              <c:numCache>
                <c:formatCode>General</c:formatCode>
                <c:ptCount val="4"/>
                <c:pt idx="0">
                  <c:v>39547</c:v>
                </c:pt>
                <c:pt idx="1">
                  <c:v>127916</c:v>
                </c:pt>
                <c:pt idx="2">
                  <c:v>214435</c:v>
                </c:pt>
                <c:pt idx="3">
                  <c:v>233616</c:v>
                </c:pt>
              </c:numCache>
            </c:numRef>
          </c:val>
          <c:extLst xmlns:c16r2="http://schemas.microsoft.com/office/drawing/2015/06/chart">
            <c:ext xmlns:c16="http://schemas.microsoft.com/office/drawing/2014/chart" uri="{C3380CC4-5D6E-409C-BE32-E72D297353CC}">
              <c16:uniqueId val="{00000000-B673-4022-8379-C6C5CCE15C96}"/>
            </c:ext>
          </c:extLst>
        </c:ser>
        <c:ser>
          <c:idx val="1"/>
          <c:order val="1"/>
          <c:tx>
            <c:strRef>
              <c:f>Sheet3!$A$4</c:f>
              <c:strCache>
                <c:ptCount val="1"/>
                <c:pt idx="0">
                  <c:v>FDI inflow (real values, 2010 base year, R million)</c:v>
                </c:pt>
              </c:strCache>
            </c:strRef>
          </c:tx>
          <c:spPr>
            <a:solidFill>
              <a:schemeClr val="accent2"/>
            </a:solidFill>
            <a:ln>
              <a:noFill/>
            </a:ln>
            <a:effectLst/>
          </c:spPr>
          <c:cat>
            <c:strRef>
              <c:f>Sheet3!$D$2:$G$2</c:f>
              <c:strCache>
                <c:ptCount val="4"/>
                <c:pt idx="0">
                  <c:v>1996 - 2000</c:v>
                </c:pt>
                <c:pt idx="1">
                  <c:v>2001 - 2005</c:v>
                </c:pt>
                <c:pt idx="2">
                  <c:v>2006 - 2010</c:v>
                </c:pt>
                <c:pt idx="3">
                  <c:v>2011 - 2015</c:v>
                </c:pt>
              </c:strCache>
            </c:strRef>
          </c:cat>
          <c:val>
            <c:numRef>
              <c:f>Sheet3!$D$4:$G$4</c:f>
              <c:numCache>
                <c:formatCode>General</c:formatCode>
                <c:ptCount val="4"/>
                <c:pt idx="0">
                  <c:v>96307</c:v>
                </c:pt>
                <c:pt idx="1">
                  <c:v>218026</c:v>
                </c:pt>
                <c:pt idx="2">
                  <c:v>241378</c:v>
                </c:pt>
                <c:pt idx="3">
                  <c:v>196092</c:v>
                </c:pt>
              </c:numCache>
            </c:numRef>
          </c:val>
          <c:extLst xmlns:c16r2="http://schemas.microsoft.com/office/drawing/2015/06/chart">
            <c:ext xmlns:c16="http://schemas.microsoft.com/office/drawing/2014/chart" uri="{C3380CC4-5D6E-409C-BE32-E72D297353CC}">
              <c16:uniqueId val="{00000001-B673-4022-8379-C6C5CCE15C96}"/>
            </c:ext>
          </c:extLst>
        </c:ser>
        <c:dLbls/>
        <c:gapWidth val="219"/>
        <c:axId val="53417856"/>
        <c:axId val="53419392"/>
      </c:barChart>
      <c:lineChart>
        <c:grouping val="standard"/>
        <c:ser>
          <c:idx val="2"/>
          <c:order val="2"/>
          <c:tx>
            <c:strRef>
              <c:f>Sheet3!$A$5</c:f>
              <c:strCache>
                <c:ptCount val="1"/>
                <c:pt idx="0">
                  <c:v>FDI inflow as % of GDP</c:v>
                </c:pt>
              </c:strCache>
            </c:strRef>
          </c:tx>
          <c:spPr>
            <a:ln w="47625" cap="rnd">
              <a:solidFill>
                <a:srgbClr val="FFC000"/>
              </a:solidFill>
              <a:round/>
            </a:ln>
            <a:effectLst/>
          </c:spPr>
          <c:marker>
            <c:symbol val="none"/>
          </c:marker>
          <c:cat>
            <c:strRef>
              <c:f>Sheet3!$D$2:$G$2</c:f>
              <c:strCache>
                <c:ptCount val="4"/>
                <c:pt idx="0">
                  <c:v>1996 - 2000</c:v>
                </c:pt>
                <c:pt idx="1">
                  <c:v>2001 - 2005</c:v>
                </c:pt>
                <c:pt idx="2">
                  <c:v>2006 - 2010</c:v>
                </c:pt>
                <c:pt idx="3">
                  <c:v>2011 - 2015</c:v>
                </c:pt>
              </c:strCache>
            </c:strRef>
          </c:cat>
          <c:val>
            <c:numRef>
              <c:f>Sheet3!$D$5:$G$5</c:f>
              <c:numCache>
                <c:formatCode>General</c:formatCode>
                <c:ptCount val="4"/>
                <c:pt idx="0">
                  <c:v>1.02</c:v>
                </c:pt>
                <c:pt idx="1">
                  <c:v>1.9100000000000001</c:v>
                </c:pt>
                <c:pt idx="2">
                  <c:v>1.85</c:v>
                </c:pt>
                <c:pt idx="3">
                  <c:v>1.32</c:v>
                </c:pt>
              </c:numCache>
            </c:numRef>
          </c:val>
          <c:extLst xmlns:c16r2="http://schemas.microsoft.com/office/drawing/2015/06/chart">
            <c:ext xmlns:c16="http://schemas.microsoft.com/office/drawing/2014/chart" uri="{C3380CC4-5D6E-409C-BE32-E72D297353CC}">
              <c16:uniqueId val="{00000002-B673-4022-8379-C6C5CCE15C96}"/>
            </c:ext>
          </c:extLst>
        </c:ser>
        <c:dLbls/>
        <c:marker val="1"/>
        <c:axId val="53427584"/>
        <c:axId val="53425664"/>
      </c:lineChart>
      <c:catAx>
        <c:axId val="534178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3419392"/>
        <c:crosses val="autoZero"/>
        <c:auto val="1"/>
        <c:lblAlgn val="ctr"/>
        <c:lblOffset val="100"/>
      </c:catAx>
      <c:valAx>
        <c:axId val="53419392"/>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a:t>FDI</a:t>
                </a:r>
                <a:r>
                  <a:rPr lang="en-US" sz="1400" b="1" baseline="0"/>
                  <a:t> Inflow (R million)</a:t>
                </a:r>
                <a:endParaRPr lang="en-US" sz="1400" b="1"/>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3417856"/>
        <c:crosses val="autoZero"/>
        <c:crossBetween val="between"/>
      </c:valAx>
      <c:valAx>
        <c:axId val="53425664"/>
        <c:scaling>
          <c:orientation val="minMax"/>
        </c:scaling>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a:t>FDI</a:t>
                </a:r>
                <a:r>
                  <a:rPr lang="en-US" sz="1400" b="1" baseline="0"/>
                  <a:t> Inflow as % of GDP</a:t>
                </a:r>
                <a:endParaRPr lang="en-US" sz="1400" b="1"/>
              </a:p>
            </c:rich>
          </c:tx>
          <c:layout/>
          <c:spPr>
            <a:noFill/>
            <a:ln>
              <a:noFill/>
            </a:ln>
            <a:effectLst/>
          </c:spPr>
        </c:title>
        <c:numFmt formatCode="General" sourceLinked="1"/>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3427584"/>
        <c:crosses val="max"/>
        <c:crossBetween val="between"/>
      </c:valAx>
      <c:catAx>
        <c:axId val="53427584"/>
        <c:scaling>
          <c:orientation val="minMax"/>
        </c:scaling>
        <c:delete val="1"/>
        <c:axPos val="b"/>
        <c:numFmt formatCode="General" sourceLinked="1"/>
        <c:tickLblPos val="none"/>
        <c:crossAx val="53425664"/>
        <c:crosses val="autoZero"/>
        <c:auto val="1"/>
        <c:lblAlgn val="ctr"/>
        <c:lblOffset val="100"/>
      </c:catAx>
      <c:spPr>
        <a:noFill/>
        <a:ln>
          <a:noFill/>
        </a:ln>
        <a:effectLst/>
      </c:spPr>
    </c:plotArea>
    <c:legend>
      <c:legendPos val="b"/>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0.11175861296162327"/>
          <c:y val="3.38329567388614E-2"/>
          <c:w val="0.88824138703837674"/>
          <c:h val="0.8223002051289503"/>
        </c:manualLayout>
      </c:layout>
      <c:barChart>
        <c:barDir val="col"/>
        <c:grouping val="clustered"/>
        <c:ser>
          <c:idx val="0"/>
          <c:order val="0"/>
          <c:tx>
            <c:strRef>
              <c:f>Import_SNA!$A$12</c:f>
              <c:strCache>
                <c:ptCount val="1"/>
                <c:pt idx="0">
                  <c:v>Consumption Goods</c:v>
                </c:pt>
              </c:strCache>
            </c:strRef>
          </c:tx>
          <c:dLbls>
            <c:spPr>
              <a:noFill/>
              <a:ln>
                <a:noFill/>
              </a:ln>
              <a:effectLst/>
            </c:spPr>
            <c:txPr>
              <a:bodyPr wrap="square" lIns="38100" tIns="19050" rIns="38100" bIns="19050" anchor="ctr">
                <a:spAutoFit/>
              </a:bodyPr>
              <a:lstStyle/>
              <a:p>
                <a:pPr>
                  <a:defRPr sz="1200"/>
                </a:pPr>
                <a:endParaRPr lang="en-US"/>
              </a:p>
            </c:txPr>
            <c:showVal val="1"/>
            <c:extLst xmlns:c16r2="http://schemas.microsoft.com/office/drawing/2015/06/chart">
              <c:ext xmlns:c15="http://schemas.microsoft.com/office/drawing/2012/chart" uri="{CE6537A1-D6FC-4f65-9D91-7224C49458BB}">
                <c15:showLeaderLines val="1"/>
              </c:ext>
            </c:extLst>
          </c:dLbls>
          <c:cat>
            <c:strRef>
              <c:f>Import_SNA!$D$11:$G$11</c:f>
              <c:strCache>
                <c:ptCount val="4"/>
                <c:pt idx="0">
                  <c:v>1996 - 2000</c:v>
                </c:pt>
                <c:pt idx="1">
                  <c:v>2001 - 2005</c:v>
                </c:pt>
                <c:pt idx="2">
                  <c:v>2006 - 2010</c:v>
                </c:pt>
                <c:pt idx="3">
                  <c:v>2011 - 2015</c:v>
                </c:pt>
              </c:strCache>
            </c:strRef>
          </c:cat>
          <c:val>
            <c:numRef>
              <c:f>Import_SNA!$D$12:$G$12</c:f>
              <c:numCache>
                <c:formatCode>0.00</c:formatCode>
                <c:ptCount val="4"/>
                <c:pt idx="0">
                  <c:v>12.379407981317641</c:v>
                </c:pt>
                <c:pt idx="1">
                  <c:v>11.661535003211982</c:v>
                </c:pt>
                <c:pt idx="2">
                  <c:v>13.332513188853769</c:v>
                </c:pt>
                <c:pt idx="3">
                  <c:v>14.356320135612737</c:v>
                </c:pt>
              </c:numCache>
            </c:numRef>
          </c:val>
          <c:extLst xmlns:c16r2="http://schemas.microsoft.com/office/drawing/2015/06/chart">
            <c:ext xmlns:c16="http://schemas.microsoft.com/office/drawing/2014/chart" uri="{C3380CC4-5D6E-409C-BE32-E72D297353CC}">
              <c16:uniqueId val="{00000000-D8D1-49FC-946F-4F88CD5C7637}"/>
            </c:ext>
          </c:extLst>
        </c:ser>
        <c:ser>
          <c:idx val="1"/>
          <c:order val="1"/>
          <c:tx>
            <c:strRef>
              <c:f>Import_SNA!$A$13</c:f>
              <c:strCache>
                <c:ptCount val="1"/>
                <c:pt idx="0">
                  <c:v>Intermediate Goods</c:v>
                </c:pt>
              </c:strCache>
            </c:strRef>
          </c:tx>
          <c:dLbls>
            <c:spPr>
              <a:noFill/>
              <a:ln>
                <a:noFill/>
              </a:ln>
              <a:effectLst/>
            </c:spPr>
            <c:txPr>
              <a:bodyPr wrap="square" lIns="38100" tIns="19050" rIns="38100" bIns="19050" anchor="ctr">
                <a:spAutoFit/>
              </a:bodyPr>
              <a:lstStyle/>
              <a:p>
                <a:pPr>
                  <a:defRPr sz="1200"/>
                </a:pPr>
                <a:endParaRPr lang="en-US"/>
              </a:p>
            </c:txPr>
            <c:showVal val="1"/>
            <c:extLst xmlns:c16r2="http://schemas.microsoft.com/office/drawing/2015/06/chart">
              <c:ext xmlns:c15="http://schemas.microsoft.com/office/drawing/2012/chart" uri="{CE6537A1-D6FC-4f65-9D91-7224C49458BB}">
                <c15:showLeaderLines val="1"/>
              </c:ext>
            </c:extLst>
          </c:dLbls>
          <c:cat>
            <c:strRef>
              <c:f>Import_SNA!$D$11:$G$11</c:f>
              <c:strCache>
                <c:ptCount val="4"/>
                <c:pt idx="0">
                  <c:v>1996 - 2000</c:v>
                </c:pt>
                <c:pt idx="1">
                  <c:v>2001 - 2005</c:v>
                </c:pt>
                <c:pt idx="2">
                  <c:v>2006 - 2010</c:v>
                </c:pt>
                <c:pt idx="3">
                  <c:v>2011 - 2015</c:v>
                </c:pt>
              </c:strCache>
            </c:strRef>
          </c:cat>
          <c:val>
            <c:numRef>
              <c:f>Import_SNA!$D$13:$G$13</c:f>
              <c:numCache>
                <c:formatCode>0.00</c:formatCode>
                <c:ptCount val="4"/>
                <c:pt idx="0">
                  <c:v>59.850348820081884</c:v>
                </c:pt>
                <c:pt idx="1">
                  <c:v>59.359122949296911</c:v>
                </c:pt>
                <c:pt idx="2">
                  <c:v>59.034230825130933</c:v>
                </c:pt>
                <c:pt idx="3">
                  <c:v>57.375409526491204</c:v>
                </c:pt>
              </c:numCache>
            </c:numRef>
          </c:val>
          <c:extLst xmlns:c16r2="http://schemas.microsoft.com/office/drawing/2015/06/chart">
            <c:ext xmlns:c16="http://schemas.microsoft.com/office/drawing/2014/chart" uri="{C3380CC4-5D6E-409C-BE32-E72D297353CC}">
              <c16:uniqueId val="{00000001-D8D1-49FC-946F-4F88CD5C7637}"/>
            </c:ext>
          </c:extLst>
        </c:ser>
        <c:ser>
          <c:idx val="2"/>
          <c:order val="2"/>
          <c:tx>
            <c:strRef>
              <c:f>Import_SNA!$A$14</c:f>
              <c:strCache>
                <c:ptCount val="1"/>
                <c:pt idx="0">
                  <c:v>Capital Goods</c:v>
                </c:pt>
              </c:strCache>
            </c:strRef>
          </c:tx>
          <c:spPr>
            <a:solidFill>
              <a:srgbClr val="FFC000"/>
            </a:solidFill>
            <a:ln>
              <a:solidFill>
                <a:srgbClr val="FFC000"/>
              </a:solidFill>
            </a:ln>
          </c:spPr>
          <c:dLbls>
            <c:spPr>
              <a:noFill/>
              <a:ln>
                <a:noFill/>
              </a:ln>
              <a:effectLst/>
            </c:spPr>
            <c:txPr>
              <a:bodyPr wrap="square" lIns="38100" tIns="19050" rIns="38100" bIns="19050" anchor="ctr">
                <a:spAutoFit/>
              </a:bodyPr>
              <a:lstStyle/>
              <a:p>
                <a:pPr>
                  <a:defRPr sz="1200"/>
                </a:pPr>
                <a:endParaRPr lang="en-US"/>
              </a:p>
            </c:txPr>
            <c:showVal val="1"/>
            <c:extLst xmlns:c16r2="http://schemas.microsoft.com/office/drawing/2015/06/chart">
              <c:ext xmlns:c15="http://schemas.microsoft.com/office/drawing/2012/chart" uri="{CE6537A1-D6FC-4f65-9D91-7224C49458BB}">
                <c15:showLeaderLines val="1"/>
              </c:ext>
            </c:extLst>
          </c:dLbls>
          <c:cat>
            <c:strRef>
              <c:f>Import_SNA!$D$11:$G$11</c:f>
              <c:strCache>
                <c:ptCount val="4"/>
                <c:pt idx="0">
                  <c:v>1996 - 2000</c:v>
                </c:pt>
                <c:pt idx="1">
                  <c:v>2001 - 2005</c:v>
                </c:pt>
                <c:pt idx="2">
                  <c:v>2006 - 2010</c:v>
                </c:pt>
                <c:pt idx="3">
                  <c:v>2011 - 2015</c:v>
                </c:pt>
              </c:strCache>
            </c:strRef>
          </c:cat>
          <c:val>
            <c:numRef>
              <c:f>Import_SNA!$D$14:$G$14</c:f>
              <c:numCache>
                <c:formatCode>0.00</c:formatCode>
                <c:ptCount val="4"/>
                <c:pt idx="0">
                  <c:v>24.700626698789204</c:v>
                </c:pt>
                <c:pt idx="1">
                  <c:v>22.076960194703585</c:v>
                </c:pt>
                <c:pt idx="2">
                  <c:v>21.495430863149117</c:v>
                </c:pt>
                <c:pt idx="3">
                  <c:v>21.892334354518734</c:v>
                </c:pt>
              </c:numCache>
            </c:numRef>
          </c:val>
          <c:extLst xmlns:c16r2="http://schemas.microsoft.com/office/drawing/2015/06/chart">
            <c:ext xmlns:c16="http://schemas.microsoft.com/office/drawing/2014/chart" uri="{C3380CC4-5D6E-409C-BE32-E72D297353CC}">
              <c16:uniqueId val="{00000002-D8D1-49FC-946F-4F88CD5C7637}"/>
            </c:ext>
          </c:extLst>
        </c:ser>
        <c:ser>
          <c:idx val="3"/>
          <c:order val="3"/>
          <c:tx>
            <c:strRef>
              <c:f>Import_SNA!$A$15</c:f>
              <c:strCache>
                <c:ptCount val="1"/>
                <c:pt idx="0">
                  <c:v>Not Classified</c:v>
                </c:pt>
              </c:strCache>
            </c:strRef>
          </c:tx>
          <c:dLbls>
            <c:spPr>
              <a:noFill/>
              <a:ln>
                <a:noFill/>
              </a:ln>
              <a:effectLst/>
            </c:spPr>
            <c:txPr>
              <a:bodyPr wrap="square" lIns="38100" tIns="19050" rIns="38100" bIns="19050" anchor="ctr">
                <a:spAutoFit/>
              </a:bodyPr>
              <a:lstStyle/>
              <a:p>
                <a:pPr>
                  <a:defRPr sz="1200"/>
                </a:pPr>
                <a:endParaRPr lang="en-US"/>
              </a:p>
            </c:txPr>
            <c:showVal val="1"/>
            <c:extLst xmlns:c16r2="http://schemas.microsoft.com/office/drawing/2015/06/chart">
              <c:ext xmlns:c15="http://schemas.microsoft.com/office/drawing/2012/chart" uri="{CE6537A1-D6FC-4f65-9D91-7224C49458BB}">
                <c15:showLeaderLines val="1"/>
              </c:ext>
            </c:extLst>
          </c:dLbls>
          <c:cat>
            <c:strRef>
              <c:f>Import_SNA!$D$11:$G$11</c:f>
              <c:strCache>
                <c:ptCount val="4"/>
                <c:pt idx="0">
                  <c:v>1996 - 2000</c:v>
                </c:pt>
                <c:pt idx="1">
                  <c:v>2001 - 2005</c:v>
                </c:pt>
                <c:pt idx="2">
                  <c:v>2006 - 2010</c:v>
                </c:pt>
                <c:pt idx="3">
                  <c:v>2011 - 2015</c:v>
                </c:pt>
              </c:strCache>
            </c:strRef>
          </c:cat>
          <c:val>
            <c:numRef>
              <c:f>Import_SNA!$D$15:$G$15</c:f>
              <c:numCache>
                <c:formatCode>0.00</c:formatCode>
                <c:ptCount val="4"/>
                <c:pt idx="0">
                  <c:v>3.0696164998112767</c:v>
                </c:pt>
                <c:pt idx="1">
                  <c:v>6.9023818527875207</c:v>
                </c:pt>
                <c:pt idx="2">
                  <c:v>6.137825122866178</c:v>
                </c:pt>
                <c:pt idx="3">
                  <c:v>6.3759359833773219</c:v>
                </c:pt>
              </c:numCache>
            </c:numRef>
          </c:val>
          <c:extLst xmlns:c16r2="http://schemas.microsoft.com/office/drawing/2015/06/chart">
            <c:ext xmlns:c16="http://schemas.microsoft.com/office/drawing/2014/chart" uri="{C3380CC4-5D6E-409C-BE32-E72D297353CC}">
              <c16:uniqueId val="{00000003-D8D1-49FC-946F-4F88CD5C7637}"/>
            </c:ext>
          </c:extLst>
        </c:ser>
        <c:dLbls/>
        <c:axId val="53367936"/>
        <c:axId val="53369472"/>
      </c:barChart>
      <c:catAx>
        <c:axId val="53367936"/>
        <c:scaling>
          <c:orientation val="minMax"/>
        </c:scaling>
        <c:axPos val="b"/>
        <c:numFmt formatCode="General" sourceLinked="0"/>
        <c:tickLblPos val="nextTo"/>
        <c:txPr>
          <a:bodyPr/>
          <a:lstStyle/>
          <a:p>
            <a:pPr>
              <a:defRPr sz="1200"/>
            </a:pPr>
            <a:endParaRPr lang="en-US"/>
          </a:p>
        </c:txPr>
        <c:crossAx val="53369472"/>
        <c:crosses val="autoZero"/>
        <c:auto val="1"/>
        <c:lblAlgn val="ctr"/>
        <c:lblOffset val="100"/>
      </c:catAx>
      <c:valAx>
        <c:axId val="53369472"/>
        <c:scaling>
          <c:orientation val="minMax"/>
          <c:max val="60"/>
        </c:scaling>
        <c:axPos val="l"/>
        <c:majorGridlines/>
        <c:title>
          <c:tx>
            <c:rich>
              <a:bodyPr/>
              <a:lstStyle/>
              <a:p>
                <a:pPr>
                  <a:defRPr sz="1400"/>
                </a:pPr>
                <a:r>
                  <a:rPr lang="en-US" sz="1400"/>
                  <a:t>%</a:t>
                </a:r>
                <a:r>
                  <a:rPr lang="en-US" sz="1400" baseline="0"/>
                  <a:t> of all Merchandise Imports</a:t>
                </a:r>
                <a:endParaRPr lang="en-US" sz="1400"/>
              </a:p>
            </c:rich>
          </c:tx>
          <c:layout/>
        </c:title>
        <c:numFmt formatCode="0.00" sourceLinked="1"/>
        <c:tickLblPos val="nextTo"/>
        <c:txPr>
          <a:bodyPr/>
          <a:lstStyle/>
          <a:p>
            <a:pPr>
              <a:defRPr sz="1200"/>
            </a:pPr>
            <a:endParaRPr lang="en-US"/>
          </a:p>
        </c:txPr>
        <c:crossAx val="53367936"/>
        <c:crosses val="autoZero"/>
        <c:crossBetween val="between"/>
      </c:valAx>
    </c:plotArea>
    <c:legend>
      <c:legendPos val="b"/>
      <c:layout/>
      <c:txPr>
        <a:bodyPr/>
        <a:lstStyle/>
        <a:p>
          <a:pPr>
            <a:defRPr sz="1200"/>
          </a:pPr>
          <a:endParaRPr lang="en-US"/>
        </a:p>
      </c:txP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Performance</a:t>
            </a:r>
            <a:r>
              <a:rPr lang="en-US" sz="1800" baseline="0" dirty="0"/>
              <a:t> of Innovation Dimensions 2010 - 2014</a:t>
            </a:r>
            <a:endParaRPr lang="en-US" sz="1800" dirty="0"/>
          </a:p>
        </c:rich>
      </c:tx>
      <c:layout/>
      <c:spPr>
        <a:noFill/>
        <a:ln>
          <a:noFill/>
        </a:ln>
        <a:effectLst/>
      </c:spPr>
    </c:title>
    <c:plotArea>
      <c:layout/>
      <c:barChart>
        <c:barDir val="col"/>
        <c:grouping val="clustered"/>
        <c:varyColors val="1"/>
        <c:ser>
          <c:idx val="0"/>
          <c:order val="0"/>
          <c:tx>
            <c:strRef>
              <c:f>Sheet1!$B$3</c:f>
              <c:strCache>
                <c:ptCount val="1"/>
                <c:pt idx="0">
                  <c:v>Growth</c:v>
                </c:pt>
              </c:strCache>
            </c:strRef>
          </c:tx>
          <c:dPt>
            <c:idx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1-40B3-4EB7-80A7-1C6C91E1AE6C}"/>
              </c:ext>
            </c:extLst>
          </c:dPt>
          <c:dPt>
            <c:idx val="1"/>
            <c:spPr>
              <a:solidFill>
                <a:schemeClr val="accent1">
                  <a:lumMod val="75000"/>
                  <a:alpha val="45000"/>
                </a:schemeClr>
              </a:solidFill>
              <a:ln>
                <a:noFill/>
              </a:ln>
              <a:effectLst/>
            </c:spPr>
            <c:extLst xmlns:c16r2="http://schemas.microsoft.com/office/drawing/2015/06/chart">
              <c:ext xmlns:c16="http://schemas.microsoft.com/office/drawing/2014/chart" uri="{C3380CC4-5D6E-409C-BE32-E72D297353CC}">
                <c16:uniqueId val="{00000003-40B3-4EB7-80A7-1C6C91E1AE6C}"/>
              </c:ext>
            </c:extLst>
          </c:dPt>
          <c:dPt>
            <c:idx val="2"/>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05-40B3-4EB7-80A7-1C6C91E1AE6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Enablers</c:v>
                </c:pt>
                <c:pt idx="1">
                  <c:v>Firms</c:v>
                </c:pt>
                <c:pt idx="2">
                  <c:v>Output</c:v>
                </c:pt>
              </c:strCache>
            </c:strRef>
          </c:cat>
          <c:val>
            <c:numRef>
              <c:f>Sheet1!$B$4:$B$6</c:f>
              <c:numCache>
                <c:formatCode>General</c:formatCode>
                <c:ptCount val="3"/>
                <c:pt idx="0">
                  <c:v>0.13</c:v>
                </c:pt>
                <c:pt idx="1">
                  <c:v>-0.10400000000000002</c:v>
                </c:pt>
                <c:pt idx="2">
                  <c:v>0.29000000000000031</c:v>
                </c:pt>
              </c:numCache>
            </c:numRef>
          </c:val>
          <c:extLst xmlns:c16r2="http://schemas.microsoft.com/office/drawing/2015/06/chart">
            <c:ext xmlns:c16="http://schemas.microsoft.com/office/drawing/2014/chart" uri="{C3380CC4-5D6E-409C-BE32-E72D297353CC}">
              <c16:uniqueId val="{00000006-40B3-4EB7-80A7-1C6C91E1AE6C}"/>
            </c:ext>
          </c:extLst>
        </c:ser>
        <c:dLbls/>
        <c:axId val="53524352"/>
        <c:axId val="53525888"/>
      </c:barChart>
      <c:catAx>
        <c:axId val="5352435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525888"/>
        <c:crosses val="autoZero"/>
        <c:auto val="1"/>
        <c:lblAlgn val="ctr"/>
        <c:lblOffset val="100"/>
      </c:catAx>
      <c:valAx>
        <c:axId val="53525888"/>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Growth</a:t>
                </a:r>
              </a:p>
            </c:rich>
          </c:tx>
          <c:layout/>
          <c:spPr>
            <a:noFill/>
            <a:ln>
              <a:noFill/>
            </a:ln>
            <a:effectLst/>
          </c:spPr>
        </c:title>
        <c:numFmt formatCode="#,##0.00" sourceLinked="0"/>
        <c:maj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524352"/>
        <c:crosses val="autoZero"/>
        <c:crossBetween val="between"/>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9726B4-17CD-1945-BACF-A3D471F05C92}"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2BD858DE-0FDC-9041-B48F-1229EE94741C}">
      <dgm:prSet phldrT="[Text]" custT="1"/>
      <dgm:spPr>
        <a:xfrm>
          <a:off x="4266348" y="405397"/>
          <a:ext cx="908202" cy="576708"/>
        </a:xfrm>
        <a:solidFill>
          <a:sysClr val="window" lastClr="FFFFFF">
            <a:alpha val="90000"/>
            <a:hueOff val="0"/>
            <a:satOff val="0"/>
            <a:lumOff val="0"/>
            <a:alphaOff val="0"/>
          </a:sysClr>
        </a:solidFill>
        <a:ln w="9525" cap="flat" cmpd="sng" algn="ctr">
          <a:solidFill>
            <a:srgbClr val="2DA2BF">
              <a:hueOff val="0"/>
              <a:satOff val="0"/>
              <a:lumOff val="0"/>
              <a:alphaOff val="0"/>
            </a:srgbClr>
          </a:solidFill>
          <a:prstDash val="solid"/>
        </a:ln>
        <a:effectLst/>
      </dgm:spPr>
      <dgm:t>
        <a:bodyPr/>
        <a:lstStyle/>
        <a:p>
          <a:r>
            <a:rPr lang="en-US" sz="800" dirty="0">
              <a:solidFill>
                <a:sysClr val="windowText" lastClr="000000">
                  <a:hueOff val="0"/>
                  <a:satOff val="0"/>
                  <a:lumOff val="0"/>
                  <a:alphaOff val="0"/>
                </a:sysClr>
              </a:solidFill>
              <a:latin typeface="Lucida Sans Unicode"/>
              <a:ea typeface="+mn-ea"/>
              <a:cs typeface="+mn-cs"/>
            </a:rPr>
            <a:t>SA Innovation Index</a:t>
          </a:r>
        </a:p>
      </dgm:t>
    </dgm:pt>
    <dgm:pt modelId="{B9754D98-9135-8348-96CF-646908BBC0CA}" type="parTrans" cxnId="{FBF78C92-273B-F64B-9921-AE848676CC0C}">
      <dgm:prSet/>
      <dgm:spPr/>
      <dgm:t>
        <a:bodyPr/>
        <a:lstStyle/>
        <a:p>
          <a:endParaRPr lang="en-US" sz="800"/>
        </a:p>
      </dgm:t>
    </dgm:pt>
    <dgm:pt modelId="{D02B5FFA-1328-7A4E-B812-5CDAF6190221}" type="sibTrans" cxnId="{FBF78C92-273B-F64B-9921-AE848676CC0C}">
      <dgm:prSet/>
      <dgm:spPr/>
      <dgm:t>
        <a:bodyPr/>
        <a:lstStyle/>
        <a:p>
          <a:endParaRPr lang="en-US" sz="800"/>
        </a:p>
      </dgm:t>
    </dgm:pt>
    <dgm:pt modelId="{424B11D0-7F72-D649-9087-338FF8F93A25}">
      <dgm:prSet phldrT="[Text]" custT="1"/>
      <dgm:spPr>
        <a:xfrm>
          <a:off x="1213778" y="1246241"/>
          <a:ext cx="908202" cy="576708"/>
        </a:xfrm>
        <a:solidFill>
          <a:sysClr val="window" lastClr="FFFFFF">
            <a:lumMod val="95000"/>
          </a:sysClr>
        </a:solidFill>
        <a:ln w="9525" cap="flat" cmpd="sng" algn="ctr">
          <a:solidFill>
            <a:srgbClr val="2DA2BF">
              <a:hueOff val="0"/>
              <a:satOff val="0"/>
              <a:lumOff val="0"/>
              <a:alphaOff val="0"/>
            </a:srgbClr>
          </a:solidFill>
          <a:prstDash val="solid"/>
        </a:ln>
        <a:effectLst/>
      </dgm:spPr>
      <dgm:t>
        <a:bodyPr/>
        <a:lstStyle/>
        <a:p>
          <a:r>
            <a:rPr lang="en-US" sz="800" dirty="0">
              <a:solidFill>
                <a:sysClr val="windowText" lastClr="000000">
                  <a:hueOff val="0"/>
                  <a:satOff val="0"/>
                  <a:lumOff val="0"/>
                  <a:alphaOff val="0"/>
                </a:sysClr>
              </a:solidFill>
              <a:latin typeface="Lucida Sans Unicode"/>
              <a:ea typeface="+mn-ea"/>
              <a:cs typeface="+mn-cs"/>
            </a:rPr>
            <a:t>ENABLERS</a:t>
          </a:r>
        </a:p>
      </dgm:t>
    </dgm:pt>
    <dgm:pt modelId="{631EB0EA-55BD-144D-987E-D468CD25DDDE}" type="parTrans" cxnId="{1D47C35B-8978-A74F-84B5-B02585B603B8}">
      <dgm:prSet/>
      <dgm:spPr>
        <a:xfrm>
          <a:off x="1566968" y="886240"/>
          <a:ext cx="3052570" cy="264135"/>
        </a:xfrm>
        <a:noFill/>
        <a:ln w="9525" cap="flat" cmpd="sng" algn="ctr">
          <a:solidFill>
            <a:srgbClr val="2DA2BF">
              <a:shade val="60000"/>
              <a:hueOff val="0"/>
              <a:satOff val="0"/>
              <a:lumOff val="0"/>
              <a:alphaOff val="0"/>
            </a:srgbClr>
          </a:solidFill>
          <a:prstDash val="solid"/>
        </a:ln>
        <a:effectLst/>
      </dgm:spPr>
      <dgm:t>
        <a:bodyPr/>
        <a:lstStyle/>
        <a:p>
          <a:endParaRPr lang="en-US" sz="800"/>
        </a:p>
      </dgm:t>
    </dgm:pt>
    <dgm:pt modelId="{30B8DE3B-890A-AF42-AF7C-F6FB52043652}" type="sibTrans" cxnId="{1D47C35B-8978-A74F-84B5-B02585B603B8}">
      <dgm:prSet/>
      <dgm:spPr/>
      <dgm:t>
        <a:bodyPr/>
        <a:lstStyle/>
        <a:p>
          <a:endParaRPr lang="en-US" sz="800"/>
        </a:p>
      </dgm:t>
    </dgm:pt>
    <dgm:pt modelId="{FDDD685F-9665-2343-95F6-7669D1091C35}">
      <dgm:prSet phldrT="[Text]" custT="1"/>
      <dgm:spPr>
        <a:xfrm>
          <a:off x="103753" y="2087086"/>
          <a:ext cx="908202" cy="576708"/>
        </a:xfrm>
        <a:solidFill>
          <a:sysClr val="window" lastClr="FFFFFF">
            <a:lumMod val="95000"/>
          </a:sysClr>
        </a:solidFill>
        <a:ln w="9525" cap="flat" cmpd="sng" algn="ctr">
          <a:solidFill>
            <a:srgbClr val="2DA2BF">
              <a:hueOff val="0"/>
              <a:satOff val="0"/>
              <a:lumOff val="0"/>
              <a:alphaOff val="0"/>
            </a:srgbClr>
          </a:solidFill>
          <a:prstDash val="solid"/>
        </a:ln>
        <a:effectLst/>
      </dgm:spPr>
      <dgm:t>
        <a:bodyPr/>
        <a:lstStyle/>
        <a:p>
          <a:r>
            <a:rPr lang="en-US" sz="800" dirty="0">
              <a:solidFill>
                <a:sysClr val="windowText" lastClr="000000">
                  <a:hueOff val="0"/>
                  <a:satOff val="0"/>
                  <a:lumOff val="0"/>
                  <a:alphaOff val="0"/>
                </a:sysClr>
              </a:solidFill>
              <a:latin typeface="Lucida Sans Unicode"/>
              <a:ea typeface="+mn-ea"/>
              <a:cs typeface="+mn-cs"/>
            </a:rPr>
            <a:t>Human </a:t>
          </a:r>
          <a:r>
            <a:rPr lang="en-US" sz="800" dirty="0" smtClean="0">
              <a:solidFill>
                <a:sysClr val="windowText" lastClr="000000">
                  <a:hueOff val="0"/>
                  <a:satOff val="0"/>
                  <a:lumOff val="0"/>
                  <a:alphaOff val="0"/>
                </a:sysClr>
              </a:solidFill>
              <a:latin typeface="Lucida Sans Unicode"/>
              <a:ea typeface="+mn-ea"/>
              <a:cs typeface="+mn-cs"/>
            </a:rPr>
            <a:t>resources</a:t>
          </a:r>
          <a:endParaRPr lang="en-US" sz="800" dirty="0">
            <a:solidFill>
              <a:sysClr val="windowText" lastClr="000000">
                <a:hueOff val="0"/>
                <a:satOff val="0"/>
                <a:lumOff val="0"/>
                <a:alphaOff val="0"/>
              </a:sysClr>
            </a:solidFill>
            <a:latin typeface="Lucida Sans Unicode"/>
            <a:ea typeface="+mn-ea"/>
            <a:cs typeface="+mn-cs"/>
          </a:endParaRPr>
        </a:p>
      </dgm:t>
    </dgm:pt>
    <dgm:pt modelId="{A740E386-CB09-1841-8F39-AC4833AD33E4}" type="parTrans" cxnId="{D87DA52E-731C-A047-A635-B6806CBC9711}">
      <dgm:prSet/>
      <dgm:spPr>
        <a:xfrm>
          <a:off x="456943" y="1727084"/>
          <a:ext cx="1110025" cy="264135"/>
        </a:xfrm>
        <a:noFill/>
        <a:ln w="9525" cap="flat" cmpd="sng" algn="ctr">
          <a:solidFill>
            <a:srgbClr val="2DA2BF">
              <a:shade val="80000"/>
              <a:hueOff val="0"/>
              <a:satOff val="0"/>
              <a:lumOff val="0"/>
              <a:alphaOff val="0"/>
            </a:srgbClr>
          </a:solidFill>
          <a:prstDash val="solid"/>
        </a:ln>
        <a:effectLst/>
      </dgm:spPr>
      <dgm:t>
        <a:bodyPr/>
        <a:lstStyle/>
        <a:p>
          <a:endParaRPr lang="en-US" sz="800"/>
        </a:p>
      </dgm:t>
    </dgm:pt>
    <dgm:pt modelId="{358E5C34-2FCE-4E42-8D6D-D205B45AD454}" type="sibTrans" cxnId="{D87DA52E-731C-A047-A635-B6806CBC9711}">
      <dgm:prSet/>
      <dgm:spPr/>
      <dgm:t>
        <a:bodyPr/>
        <a:lstStyle/>
        <a:p>
          <a:endParaRPr lang="en-US" sz="800"/>
        </a:p>
      </dgm:t>
    </dgm:pt>
    <dgm:pt modelId="{6D6CAC73-600A-534A-9A53-3B431840E99D}">
      <dgm:prSet phldrT="[Text]" custT="1"/>
      <dgm:spPr>
        <a:xfrm>
          <a:off x="1213778" y="2087086"/>
          <a:ext cx="908202" cy="576708"/>
        </a:xfrm>
        <a:solidFill>
          <a:sysClr val="window" lastClr="FFFFFF">
            <a:lumMod val="95000"/>
          </a:sysClr>
        </a:solidFill>
        <a:ln w="9525" cap="flat" cmpd="sng" algn="ctr">
          <a:solidFill>
            <a:srgbClr val="2DA2BF">
              <a:hueOff val="0"/>
              <a:satOff val="0"/>
              <a:lumOff val="0"/>
              <a:alphaOff val="0"/>
            </a:srgbClr>
          </a:solidFill>
          <a:prstDash val="solid"/>
        </a:ln>
        <a:effectLst/>
      </dgm:spPr>
      <dgm:t>
        <a:bodyPr/>
        <a:lstStyle/>
        <a:p>
          <a:r>
            <a:rPr lang="en-US" sz="800" dirty="0">
              <a:solidFill>
                <a:sysClr val="windowText" lastClr="000000">
                  <a:hueOff val="0"/>
                  <a:satOff val="0"/>
                  <a:lumOff val="0"/>
                  <a:alphaOff val="0"/>
                </a:sysClr>
              </a:solidFill>
              <a:latin typeface="Lucida Sans Unicode"/>
              <a:ea typeface="+mn-ea"/>
              <a:cs typeface="+mn-cs"/>
            </a:rPr>
            <a:t>Open, excellent research systems</a:t>
          </a:r>
        </a:p>
      </dgm:t>
    </dgm:pt>
    <dgm:pt modelId="{AB9E3037-5580-764B-BB40-FB9249E0DED2}" type="parTrans" cxnId="{AEE8CDE9-DD84-C94F-9D1C-CDEDCEEDF61F}">
      <dgm:prSet/>
      <dgm:spPr>
        <a:xfrm>
          <a:off x="1521248" y="1727084"/>
          <a:ext cx="91440" cy="264135"/>
        </a:xfrm>
        <a:noFill/>
        <a:ln w="9525" cap="flat" cmpd="sng" algn="ctr">
          <a:solidFill>
            <a:srgbClr val="2DA2BF">
              <a:shade val="80000"/>
              <a:hueOff val="0"/>
              <a:satOff val="0"/>
              <a:lumOff val="0"/>
              <a:alphaOff val="0"/>
            </a:srgbClr>
          </a:solidFill>
          <a:prstDash val="solid"/>
        </a:ln>
        <a:effectLst/>
      </dgm:spPr>
      <dgm:t>
        <a:bodyPr/>
        <a:lstStyle/>
        <a:p>
          <a:endParaRPr lang="en-US" sz="800"/>
        </a:p>
      </dgm:t>
    </dgm:pt>
    <dgm:pt modelId="{A2928ED0-4F05-5A46-97E2-E964731BFA71}" type="sibTrans" cxnId="{AEE8CDE9-DD84-C94F-9D1C-CDEDCEEDF61F}">
      <dgm:prSet/>
      <dgm:spPr/>
      <dgm:t>
        <a:bodyPr/>
        <a:lstStyle/>
        <a:p>
          <a:endParaRPr lang="en-US" sz="800"/>
        </a:p>
      </dgm:t>
    </dgm:pt>
    <dgm:pt modelId="{B1196F11-7891-0A43-8C22-5C5737DF9F32}">
      <dgm:prSet phldrT="[Text]" custT="1"/>
      <dgm:spPr>
        <a:xfrm>
          <a:off x="4543855" y="1246241"/>
          <a:ext cx="908202" cy="576708"/>
        </a:xfrm>
        <a:solidFill>
          <a:sysClr val="window" lastClr="FFFFFF">
            <a:alpha val="90000"/>
            <a:hueOff val="0"/>
            <a:satOff val="0"/>
            <a:lumOff val="0"/>
            <a:alphaOff val="0"/>
          </a:sysClr>
        </a:solidFill>
        <a:ln w="9525" cap="flat" cmpd="sng" algn="ctr">
          <a:solidFill>
            <a:srgbClr val="2DA2BF">
              <a:hueOff val="0"/>
              <a:satOff val="0"/>
              <a:lumOff val="0"/>
              <a:alphaOff val="0"/>
            </a:srgbClr>
          </a:solidFill>
          <a:prstDash val="solid"/>
        </a:ln>
        <a:effectLst/>
      </dgm:spPr>
      <dgm:t>
        <a:bodyPr/>
        <a:lstStyle/>
        <a:p>
          <a:r>
            <a:rPr lang="en-US" sz="800" dirty="0">
              <a:solidFill>
                <a:sysClr val="windowText" lastClr="000000">
                  <a:hueOff val="0"/>
                  <a:satOff val="0"/>
                  <a:lumOff val="0"/>
                  <a:alphaOff val="0"/>
                </a:sysClr>
              </a:solidFill>
              <a:latin typeface="Lucida Sans Unicode"/>
              <a:ea typeface="+mn-ea"/>
              <a:cs typeface="+mn-cs"/>
            </a:rPr>
            <a:t>FIRM ACTIVITIES</a:t>
          </a:r>
        </a:p>
      </dgm:t>
    </dgm:pt>
    <dgm:pt modelId="{C8A7DDCC-7A67-564E-B317-7D8941E871C0}" type="parTrans" cxnId="{5E90E5D4-D50D-0B4A-BFD1-44F881637C01}">
      <dgm:prSet/>
      <dgm:spPr>
        <a:xfrm>
          <a:off x="4619538" y="886240"/>
          <a:ext cx="277506" cy="264135"/>
        </a:xfrm>
        <a:noFill/>
        <a:ln w="9525" cap="flat" cmpd="sng" algn="ctr">
          <a:solidFill>
            <a:srgbClr val="2DA2BF">
              <a:shade val="60000"/>
              <a:hueOff val="0"/>
              <a:satOff val="0"/>
              <a:lumOff val="0"/>
              <a:alphaOff val="0"/>
            </a:srgbClr>
          </a:solidFill>
          <a:prstDash val="solid"/>
        </a:ln>
        <a:effectLst/>
      </dgm:spPr>
      <dgm:t>
        <a:bodyPr/>
        <a:lstStyle/>
        <a:p>
          <a:endParaRPr lang="en-US" sz="800"/>
        </a:p>
      </dgm:t>
    </dgm:pt>
    <dgm:pt modelId="{DB69A3F8-FCE8-3E4E-A1F3-0FD73BB6F585}" type="sibTrans" cxnId="{5E90E5D4-D50D-0B4A-BFD1-44F881637C01}">
      <dgm:prSet/>
      <dgm:spPr/>
      <dgm:t>
        <a:bodyPr/>
        <a:lstStyle/>
        <a:p>
          <a:endParaRPr lang="en-US" sz="800"/>
        </a:p>
      </dgm:t>
    </dgm:pt>
    <dgm:pt modelId="{79F923C4-60FF-2B41-9926-E4711392F564}">
      <dgm:prSet custT="1"/>
      <dgm:spPr>
        <a:xfrm>
          <a:off x="7318918" y="1273820"/>
          <a:ext cx="908202" cy="576708"/>
        </a:xfrm>
        <a:solidFill>
          <a:sysClr val="window" lastClr="FFFFFF">
            <a:lumMod val="95000"/>
          </a:sysClr>
        </a:solidFill>
        <a:ln w="9525" cap="flat" cmpd="sng" algn="ctr">
          <a:solidFill>
            <a:srgbClr val="2DA2BF">
              <a:hueOff val="0"/>
              <a:satOff val="0"/>
              <a:lumOff val="0"/>
              <a:alphaOff val="0"/>
            </a:srgbClr>
          </a:solidFill>
          <a:prstDash val="solid"/>
        </a:ln>
        <a:effectLst/>
      </dgm:spPr>
      <dgm:t>
        <a:bodyPr/>
        <a:lstStyle/>
        <a:p>
          <a:r>
            <a:rPr lang="en-US" sz="800" dirty="0">
              <a:solidFill>
                <a:sysClr val="windowText" lastClr="000000">
                  <a:hueOff val="0"/>
                  <a:satOff val="0"/>
                  <a:lumOff val="0"/>
                  <a:alphaOff val="0"/>
                </a:sysClr>
              </a:solidFill>
              <a:latin typeface="Lucida Sans Unicode"/>
              <a:ea typeface="+mn-ea"/>
              <a:cs typeface="+mn-cs"/>
            </a:rPr>
            <a:t>OUTPUTS</a:t>
          </a:r>
        </a:p>
      </dgm:t>
    </dgm:pt>
    <dgm:pt modelId="{92B6CDE5-2DC8-5645-94DB-0B7A4CD3DEEB}" type="parTrans" cxnId="{DAC81BD9-BFF0-D643-92AA-2CF4AD5264D2}">
      <dgm:prSet/>
      <dgm:spPr>
        <a:xfrm>
          <a:off x="4619538" y="886240"/>
          <a:ext cx="3052570" cy="291713"/>
        </a:xfrm>
        <a:noFill/>
        <a:ln w="9525" cap="flat" cmpd="sng" algn="ctr">
          <a:solidFill>
            <a:srgbClr val="2DA2BF">
              <a:shade val="60000"/>
              <a:hueOff val="0"/>
              <a:satOff val="0"/>
              <a:lumOff val="0"/>
              <a:alphaOff val="0"/>
            </a:srgbClr>
          </a:solidFill>
          <a:prstDash val="solid"/>
        </a:ln>
        <a:effectLst/>
      </dgm:spPr>
      <dgm:t>
        <a:bodyPr/>
        <a:lstStyle/>
        <a:p>
          <a:endParaRPr lang="en-US" sz="800"/>
        </a:p>
      </dgm:t>
    </dgm:pt>
    <dgm:pt modelId="{CD94C3DF-94FA-DE4B-8FB3-E1559E074BD3}" type="sibTrans" cxnId="{DAC81BD9-BFF0-D643-92AA-2CF4AD5264D2}">
      <dgm:prSet/>
      <dgm:spPr/>
      <dgm:t>
        <a:bodyPr/>
        <a:lstStyle/>
        <a:p>
          <a:endParaRPr lang="en-US" sz="800"/>
        </a:p>
      </dgm:t>
    </dgm:pt>
    <dgm:pt modelId="{E8B73C3D-7959-6948-A557-B4E041FDB749}">
      <dgm:prSet custT="1"/>
      <dgm:spPr>
        <a:xfrm>
          <a:off x="2323804" y="2087086"/>
          <a:ext cx="908202" cy="576708"/>
        </a:xfrm>
        <a:solidFill>
          <a:sysClr val="window" lastClr="FFFFFF">
            <a:lumMod val="95000"/>
          </a:sysClr>
        </a:solidFill>
        <a:ln w="9525" cap="flat" cmpd="sng" algn="ctr">
          <a:solidFill>
            <a:srgbClr val="2DA2BF">
              <a:hueOff val="0"/>
              <a:satOff val="0"/>
              <a:lumOff val="0"/>
              <a:alphaOff val="0"/>
            </a:srgbClr>
          </a:solidFill>
          <a:prstDash val="solid"/>
        </a:ln>
        <a:effectLst/>
      </dgm:spPr>
      <dgm:t>
        <a:bodyPr/>
        <a:lstStyle/>
        <a:p>
          <a:r>
            <a:rPr lang="en-US" sz="800" dirty="0">
              <a:solidFill>
                <a:sysClr val="windowText" lastClr="000000">
                  <a:hueOff val="0"/>
                  <a:satOff val="0"/>
                  <a:lumOff val="0"/>
                  <a:alphaOff val="0"/>
                </a:sysClr>
              </a:solidFill>
              <a:latin typeface="Lucida Sans Unicode"/>
              <a:ea typeface="+mn-ea"/>
              <a:cs typeface="+mn-cs"/>
            </a:rPr>
            <a:t>Finance and support</a:t>
          </a:r>
        </a:p>
      </dgm:t>
    </dgm:pt>
    <dgm:pt modelId="{6E351CA1-C45E-D549-B6AD-2657FEDD99FA}" type="parTrans" cxnId="{C375696E-0E58-D241-8AA8-8CE8AAEFAB4F}">
      <dgm:prSet/>
      <dgm:spPr>
        <a:xfrm>
          <a:off x="1566968" y="1727084"/>
          <a:ext cx="1110025" cy="264135"/>
        </a:xfrm>
        <a:noFill/>
        <a:ln w="9525" cap="flat" cmpd="sng" algn="ctr">
          <a:solidFill>
            <a:srgbClr val="2DA2BF">
              <a:shade val="80000"/>
              <a:hueOff val="0"/>
              <a:satOff val="0"/>
              <a:lumOff val="0"/>
              <a:alphaOff val="0"/>
            </a:srgbClr>
          </a:solidFill>
          <a:prstDash val="solid"/>
        </a:ln>
        <a:effectLst/>
      </dgm:spPr>
      <dgm:t>
        <a:bodyPr/>
        <a:lstStyle/>
        <a:p>
          <a:endParaRPr lang="en-US" sz="800"/>
        </a:p>
      </dgm:t>
    </dgm:pt>
    <dgm:pt modelId="{75FB9BA8-7DCF-3E41-9B1F-8FDB7832A8A6}" type="sibTrans" cxnId="{C375696E-0E58-D241-8AA8-8CE8AAEFAB4F}">
      <dgm:prSet/>
      <dgm:spPr/>
      <dgm:t>
        <a:bodyPr/>
        <a:lstStyle/>
        <a:p>
          <a:endParaRPr lang="en-US" sz="800"/>
        </a:p>
      </dgm:t>
    </dgm:pt>
    <dgm:pt modelId="{D350F157-1D52-EA45-83EE-75155C3848D5}">
      <dgm:prSet custT="1"/>
      <dgm:spPr>
        <a:xfrm>
          <a:off x="103753" y="2927930"/>
          <a:ext cx="908202" cy="576708"/>
        </a:xfrm>
        <a:solidFill>
          <a:sysClr val="window" lastClr="FFFFFF">
            <a:lumMod val="95000"/>
          </a:sysClr>
        </a:solidFill>
        <a:ln w="9525" cap="flat" cmpd="sng" algn="ctr">
          <a:solidFill>
            <a:srgbClr val="2DA2BF">
              <a:hueOff val="0"/>
              <a:satOff val="0"/>
              <a:lumOff val="0"/>
              <a:alphaOff val="0"/>
            </a:srgbClr>
          </a:solidFill>
          <a:prstDash val="solid"/>
        </a:ln>
        <a:effectLst/>
      </dgm:spPr>
      <dgm:t>
        <a:bodyPr/>
        <a:lstStyle/>
        <a:p>
          <a:r>
            <a:rPr lang="en-US" sz="800" dirty="0">
              <a:solidFill>
                <a:sysClr val="windowText" lastClr="000000">
                  <a:hueOff val="0"/>
                  <a:satOff val="0"/>
                  <a:lumOff val="0"/>
                  <a:alphaOff val="0"/>
                </a:sysClr>
              </a:solidFill>
              <a:latin typeface="Lucida Sans Unicode"/>
              <a:ea typeface="+mn-ea"/>
              <a:cs typeface="+mn-cs"/>
            </a:rPr>
            <a:t>New Doctoral graduates</a:t>
          </a:r>
        </a:p>
      </dgm:t>
    </dgm:pt>
    <dgm:pt modelId="{DDB4C451-D3D0-8F47-8EAF-BC1F0B042D8E}" type="parTrans" cxnId="{374EC9EF-8E59-FE4F-8E42-E0D171A80ADA}">
      <dgm:prSet/>
      <dgm:spPr>
        <a:xfrm>
          <a:off x="411223" y="2567929"/>
          <a:ext cx="91440" cy="264135"/>
        </a:xfrm>
        <a:noFill/>
        <a:ln w="9525" cap="flat" cmpd="sng" algn="ctr">
          <a:solidFill>
            <a:srgbClr val="2DA2BF">
              <a:shade val="80000"/>
              <a:hueOff val="0"/>
              <a:satOff val="0"/>
              <a:lumOff val="0"/>
              <a:alphaOff val="0"/>
            </a:srgbClr>
          </a:solidFill>
          <a:prstDash val="solid"/>
        </a:ln>
        <a:effectLst/>
      </dgm:spPr>
      <dgm:t>
        <a:bodyPr/>
        <a:lstStyle/>
        <a:p>
          <a:endParaRPr lang="en-US" sz="800"/>
        </a:p>
      </dgm:t>
    </dgm:pt>
    <dgm:pt modelId="{A5FA21A6-0C75-7848-8502-A24B33672DC7}" type="sibTrans" cxnId="{374EC9EF-8E59-FE4F-8E42-E0D171A80ADA}">
      <dgm:prSet/>
      <dgm:spPr/>
      <dgm:t>
        <a:bodyPr/>
        <a:lstStyle/>
        <a:p>
          <a:endParaRPr lang="en-US" sz="800"/>
        </a:p>
      </dgm:t>
    </dgm:pt>
    <dgm:pt modelId="{7E4ECFE7-3AD0-2543-9ABB-44340734EEA2}">
      <dgm:prSet custT="1"/>
      <dgm:spPr>
        <a:xfrm>
          <a:off x="103753" y="3768774"/>
          <a:ext cx="908202" cy="576708"/>
        </a:xfrm>
        <a:solidFill>
          <a:sysClr val="window" lastClr="FFFFFF">
            <a:lumMod val="95000"/>
          </a:sysClr>
        </a:solidFill>
        <a:ln w="9525" cap="flat" cmpd="sng" algn="ctr">
          <a:solidFill>
            <a:srgbClr val="2DA2BF">
              <a:hueOff val="0"/>
              <a:satOff val="0"/>
              <a:lumOff val="0"/>
              <a:alphaOff val="0"/>
            </a:srgbClr>
          </a:solidFill>
          <a:prstDash val="solid"/>
        </a:ln>
        <a:effectLst/>
      </dgm:spPr>
      <dgm:t>
        <a:bodyPr/>
        <a:lstStyle/>
        <a:p>
          <a:r>
            <a:rPr lang="en-US" sz="800" dirty="0">
              <a:solidFill>
                <a:sysClr val="windowText" lastClr="000000">
                  <a:hueOff val="0"/>
                  <a:satOff val="0"/>
                  <a:lumOff val="0"/>
                  <a:alphaOff val="0"/>
                </a:sysClr>
              </a:solidFill>
              <a:latin typeface="Lucida Sans Unicode"/>
              <a:ea typeface="+mn-ea"/>
              <a:cs typeface="+mn-cs"/>
            </a:rPr>
            <a:t>Population with tertiary education</a:t>
          </a:r>
        </a:p>
      </dgm:t>
    </dgm:pt>
    <dgm:pt modelId="{C999DCEE-3746-0E41-ABEA-C5B54A447AB7}" type="parTrans" cxnId="{41F8AB10-79A9-714E-9F77-FD21A00F323C}">
      <dgm:prSet/>
      <dgm:spPr>
        <a:xfrm>
          <a:off x="411223" y="3408773"/>
          <a:ext cx="91440" cy="264135"/>
        </a:xfrm>
        <a:noFill/>
        <a:ln w="9525" cap="flat" cmpd="sng" algn="ctr">
          <a:solidFill>
            <a:srgbClr val="2DA2BF">
              <a:shade val="80000"/>
              <a:hueOff val="0"/>
              <a:satOff val="0"/>
              <a:lumOff val="0"/>
              <a:alphaOff val="0"/>
            </a:srgbClr>
          </a:solidFill>
          <a:prstDash val="solid"/>
        </a:ln>
        <a:effectLst/>
      </dgm:spPr>
      <dgm:t>
        <a:bodyPr/>
        <a:lstStyle/>
        <a:p>
          <a:endParaRPr lang="en-US" sz="800"/>
        </a:p>
      </dgm:t>
    </dgm:pt>
    <dgm:pt modelId="{C8124B45-713A-7C4C-9E27-046E000B983D}" type="sibTrans" cxnId="{41F8AB10-79A9-714E-9F77-FD21A00F323C}">
      <dgm:prSet/>
      <dgm:spPr/>
      <dgm:t>
        <a:bodyPr/>
        <a:lstStyle/>
        <a:p>
          <a:endParaRPr lang="en-US" sz="800"/>
        </a:p>
      </dgm:t>
    </dgm:pt>
    <dgm:pt modelId="{7D63E594-FC55-CB46-AA3E-5C2B88A76658}">
      <dgm:prSet custT="1"/>
      <dgm:spPr>
        <a:xfrm>
          <a:off x="1213778" y="2927930"/>
          <a:ext cx="908202" cy="576708"/>
        </a:xfrm>
        <a:solidFill>
          <a:sysClr val="window" lastClr="FFFFFF">
            <a:lumMod val="95000"/>
          </a:sysClr>
        </a:solidFill>
        <a:ln w="9525" cap="flat" cmpd="sng" algn="ctr">
          <a:solidFill>
            <a:srgbClr val="2DA2BF">
              <a:hueOff val="0"/>
              <a:satOff val="0"/>
              <a:lumOff val="0"/>
              <a:alphaOff val="0"/>
            </a:srgbClr>
          </a:solidFill>
          <a:prstDash val="solid"/>
        </a:ln>
        <a:effectLst/>
      </dgm:spPr>
      <dgm:t>
        <a:bodyPr/>
        <a:lstStyle/>
        <a:p>
          <a:r>
            <a:rPr lang="en-US" sz="800" dirty="0">
              <a:solidFill>
                <a:sysClr val="windowText" lastClr="000000">
                  <a:hueOff val="0"/>
                  <a:satOff val="0"/>
                  <a:lumOff val="0"/>
                  <a:alphaOff val="0"/>
                </a:sysClr>
              </a:solidFill>
              <a:latin typeface="Lucida Sans Unicode"/>
              <a:ea typeface="+mn-ea"/>
              <a:cs typeface="+mn-cs"/>
            </a:rPr>
            <a:t>International scientific co-publications</a:t>
          </a:r>
        </a:p>
      </dgm:t>
    </dgm:pt>
    <dgm:pt modelId="{E1BC6D22-31FF-8D45-BAB0-6493BBC55B38}" type="parTrans" cxnId="{22985C20-4CF2-8A4A-A8BA-ADC49CC766C6}">
      <dgm:prSet/>
      <dgm:spPr>
        <a:xfrm>
          <a:off x="1521248" y="2567929"/>
          <a:ext cx="91440" cy="264135"/>
        </a:xfrm>
        <a:noFill/>
        <a:ln w="9525" cap="flat" cmpd="sng" algn="ctr">
          <a:solidFill>
            <a:srgbClr val="2DA2BF">
              <a:shade val="80000"/>
              <a:hueOff val="0"/>
              <a:satOff val="0"/>
              <a:lumOff val="0"/>
              <a:alphaOff val="0"/>
            </a:srgbClr>
          </a:solidFill>
          <a:prstDash val="solid"/>
        </a:ln>
        <a:effectLst/>
      </dgm:spPr>
      <dgm:t>
        <a:bodyPr/>
        <a:lstStyle/>
        <a:p>
          <a:endParaRPr lang="en-US" sz="800"/>
        </a:p>
      </dgm:t>
    </dgm:pt>
    <dgm:pt modelId="{E9AEE250-A92F-B14A-9044-2B8482B856C3}" type="sibTrans" cxnId="{22985C20-4CF2-8A4A-A8BA-ADC49CC766C6}">
      <dgm:prSet/>
      <dgm:spPr/>
      <dgm:t>
        <a:bodyPr/>
        <a:lstStyle/>
        <a:p>
          <a:endParaRPr lang="en-US" sz="800"/>
        </a:p>
      </dgm:t>
    </dgm:pt>
    <dgm:pt modelId="{E77E09E7-5AC4-BC45-97D3-3526D6A5C027}">
      <dgm:prSet custT="1"/>
      <dgm:spPr>
        <a:xfrm>
          <a:off x="1213778" y="3768774"/>
          <a:ext cx="908202" cy="576708"/>
        </a:xfrm>
        <a:solidFill>
          <a:sysClr val="window" lastClr="FFFFFF">
            <a:lumMod val="95000"/>
          </a:sysClr>
        </a:solidFill>
        <a:ln w="9525" cap="flat" cmpd="sng" algn="ctr">
          <a:solidFill>
            <a:srgbClr val="2DA2BF">
              <a:hueOff val="0"/>
              <a:satOff val="0"/>
              <a:lumOff val="0"/>
              <a:alphaOff val="0"/>
            </a:srgbClr>
          </a:solidFill>
          <a:prstDash val="solid"/>
        </a:ln>
        <a:effectLst/>
      </dgm:spPr>
      <dgm:t>
        <a:bodyPr/>
        <a:lstStyle/>
        <a:p>
          <a:r>
            <a:rPr lang="en-US" sz="800" dirty="0">
              <a:solidFill>
                <a:sysClr val="windowText" lastClr="000000">
                  <a:hueOff val="0"/>
                  <a:satOff val="0"/>
                  <a:lumOff val="0"/>
                  <a:alphaOff val="0"/>
                </a:sysClr>
              </a:solidFill>
              <a:latin typeface="Lucida Sans Unicode"/>
              <a:ea typeface="+mn-ea"/>
              <a:cs typeface="+mn-cs"/>
            </a:rPr>
            <a:t>In top 10% most cited scientific publications</a:t>
          </a:r>
        </a:p>
      </dgm:t>
    </dgm:pt>
    <dgm:pt modelId="{20108B96-2469-1D4A-B438-AB2AABB88F56}" type="parTrans" cxnId="{55694C2C-CF87-8E47-8F82-F62321C08571}">
      <dgm:prSet/>
      <dgm:spPr>
        <a:xfrm>
          <a:off x="1521248" y="3408773"/>
          <a:ext cx="91440" cy="264135"/>
        </a:xfrm>
        <a:noFill/>
        <a:ln w="9525" cap="flat" cmpd="sng" algn="ctr">
          <a:solidFill>
            <a:srgbClr val="2DA2BF">
              <a:shade val="80000"/>
              <a:hueOff val="0"/>
              <a:satOff val="0"/>
              <a:lumOff val="0"/>
              <a:alphaOff val="0"/>
            </a:srgbClr>
          </a:solidFill>
          <a:prstDash val="solid"/>
        </a:ln>
        <a:effectLst/>
      </dgm:spPr>
      <dgm:t>
        <a:bodyPr/>
        <a:lstStyle/>
        <a:p>
          <a:endParaRPr lang="en-US" sz="800"/>
        </a:p>
      </dgm:t>
    </dgm:pt>
    <dgm:pt modelId="{ECFBEC9E-DD13-8F4B-9126-464311B7672D}" type="sibTrans" cxnId="{55694C2C-CF87-8E47-8F82-F62321C08571}">
      <dgm:prSet/>
      <dgm:spPr/>
      <dgm:t>
        <a:bodyPr/>
        <a:lstStyle/>
        <a:p>
          <a:endParaRPr lang="en-US" sz="800"/>
        </a:p>
      </dgm:t>
    </dgm:pt>
    <dgm:pt modelId="{A4A5D0FC-E2A4-CE4F-A104-52797AE4F1F1}">
      <dgm:prSet custT="1"/>
      <dgm:spPr>
        <a:xfrm>
          <a:off x="2323804" y="2927930"/>
          <a:ext cx="908202" cy="576708"/>
        </a:xfrm>
        <a:solidFill>
          <a:sysClr val="window" lastClr="FFFFFF">
            <a:lumMod val="95000"/>
          </a:sysClr>
        </a:solidFill>
        <a:ln w="9525" cap="flat" cmpd="sng" algn="ctr">
          <a:solidFill>
            <a:srgbClr val="2DA2BF">
              <a:hueOff val="0"/>
              <a:satOff val="0"/>
              <a:lumOff val="0"/>
              <a:alphaOff val="0"/>
            </a:srgbClr>
          </a:solidFill>
          <a:prstDash val="solid"/>
        </a:ln>
        <a:effectLst/>
      </dgm:spPr>
      <dgm:t>
        <a:bodyPr/>
        <a:lstStyle/>
        <a:p>
          <a:r>
            <a:rPr lang="en-US" sz="800" dirty="0">
              <a:solidFill>
                <a:sysClr val="windowText" lastClr="000000">
                  <a:hueOff val="0"/>
                  <a:satOff val="0"/>
                  <a:lumOff val="0"/>
                  <a:alphaOff val="0"/>
                </a:sysClr>
              </a:solidFill>
              <a:latin typeface="Lucida Sans Unicode"/>
              <a:ea typeface="+mn-ea"/>
              <a:cs typeface="+mn-cs"/>
            </a:rPr>
            <a:t>R&amp;D expenditure in the public sector</a:t>
          </a:r>
        </a:p>
      </dgm:t>
    </dgm:pt>
    <dgm:pt modelId="{EA74AE43-1AF1-2748-95B8-94C3FB0B7FF4}" type="parTrans" cxnId="{E9CC1A83-16F1-E243-81AC-32163611DA52}">
      <dgm:prSet/>
      <dgm:spPr>
        <a:xfrm>
          <a:off x="2631274" y="2567929"/>
          <a:ext cx="91440" cy="264135"/>
        </a:xfrm>
        <a:noFill/>
        <a:ln w="9525" cap="flat" cmpd="sng" algn="ctr">
          <a:solidFill>
            <a:srgbClr val="2DA2BF">
              <a:shade val="80000"/>
              <a:hueOff val="0"/>
              <a:satOff val="0"/>
              <a:lumOff val="0"/>
              <a:alphaOff val="0"/>
            </a:srgbClr>
          </a:solidFill>
          <a:prstDash val="solid"/>
        </a:ln>
        <a:effectLst/>
      </dgm:spPr>
      <dgm:t>
        <a:bodyPr/>
        <a:lstStyle/>
        <a:p>
          <a:endParaRPr lang="en-US" sz="800"/>
        </a:p>
      </dgm:t>
    </dgm:pt>
    <dgm:pt modelId="{102DE9FE-41DA-9642-9912-1645E9BA3A9A}" type="sibTrans" cxnId="{E9CC1A83-16F1-E243-81AC-32163611DA52}">
      <dgm:prSet/>
      <dgm:spPr/>
      <dgm:t>
        <a:bodyPr/>
        <a:lstStyle/>
        <a:p>
          <a:endParaRPr lang="en-US" sz="800"/>
        </a:p>
      </dgm:t>
    </dgm:pt>
    <dgm:pt modelId="{87EE05C3-6230-EB4E-9AEE-585F3F296386}">
      <dgm:prSet custT="1"/>
      <dgm:spPr>
        <a:xfrm>
          <a:off x="2323804" y="3768774"/>
          <a:ext cx="908202" cy="576708"/>
        </a:xfrm>
        <a:solidFill>
          <a:sysClr val="window" lastClr="FFFFFF">
            <a:lumMod val="95000"/>
          </a:sysClr>
        </a:solidFill>
        <a:ln w="9525" cap="flat" cmpd="sng" algn="ctr">
          <a:solidFill>
            <a:srgbClr val="2DA2BF">
              <a:hueOff val="0"/>
              <a:satOff val="0"/>
              <a:lumOff val="0"/>
              <a:alphaOff val="0"/>
            </a:srgbClr>
          </a:solidFill>
          <a:prstDash val="solid"/>
        </a:ln>
        <a:effectLst/>
      </dgm:spPr>
      <dgm:t>
        <a:bodyPr/>
        <a:lstStyle/>
        <a:p>
          <a:r>
            <a:rPr lang="en-US" sz="800" dirty="0">
              <a:solidFill>
                <a:sysClr val="windowText" lastClr="000000">
                  <a:hueOff val="0"/>
                  <a:satOff val="0"/>
                  <a:lumOff val="0"/>
                  <a:alphaOff val="0"/>
                </a:sysClr>
              </a:solidFill>
              <a:latin typeface="Lucida Sans Unicode"/>
              <a:ea typeface="+mn-ea"/>
              <a:cs typeface="+mn-cs"/>
            </a:rPr>
            <a:t>Venture capital investments</a:t>
          </a:r>
        </a:p>
      </dgm:t>
    </dgm:pt>
    <dgm:pt modelId="{479F5F32-D8EC-A64F-963F-63489C2025DC}" type="parTrans" cxnId="{A591559B-F3EE-CA41-A7F5-0508D1C1E72C}">
      <dgm:prSet/>
      <dgm:spPr>
        <a:xfrm>
          <a:off x="2631274" y="3408773"/>
          <a:ext cx="91440" cy="264135"/>
        </a:xfrm>
        <a:noFill/>
        <a:ln w="9525" cap="flat" cmpd="sng" algn="ctr">
          <a:solidFill>
            <a:srgbClr val="2DA2BF">
              <a:shade val="80000"/>
              <a:hueOff val="0"/>
              <a:satOff val="0"/>
              <a:lumOff val="0"/>
              <a:alphaOff val="0"/>
            </a:srgbClr>
          </a:solidFill>
          <a:prstDash val="solid"/>
        </a:ln>
        <a:effectLst/>
      </dgm:spPr>
      <dgm:t>
        <a:bodyPr/>
        <a:lstStyle/>
        <a:p>
          <a:endParaRPr lang="en-US" sz="800"/>
        </a:p>
      </dgm:t>
    </dgm:pt>
    <dgm:pt modelId="{022B7080-A932-3346-8BD3-64DA27107207}" type="sibTrans" cxnId="{A591559B-F3EE-CA41-A7F5-0508D1C1E72C}">
      <dgm:prSet/>
      <dgm:spPr/>
      <dgm:t>
        <a:bodyPr/>
        <a:lstStyle/>
        <a:p>
          <a:endParaRPr lang="en-US" sz="800"/>
        </a:p>
      </dgm:t>
    </dgm:pt>
    <dgm:pt modelId="{47E23FC7-F411-3944-B107-2BE35E8C9864}">
      <dgm:prSet custT="1"/>
      <dgm:spPr>
        <a:xfrm>
          <a:off x="4543855" y="2087086"/>
          <a:ext cx="908202" cy="576708"/>
        </a:xfrm>
        <a:solidFill>
          <a:sysClr val="window" lastClr="FFFFFF">
            <a:alpha val="90000"/>
            <a:hueOff val="0"/>
            <a:satOff val="0"/>
            <a:lumOff val="0"/>
            <a:alphaOff val="0"/>
          </a:sysClr>
        </a:solidFill>
        <a:ln w="9525" cap="flat" cmpd="sng" algn="ctr">
          <a:solidFill>
            <a:srgbClr val="2DA2BF">
              <a:hueOff val="0"/>
              <a:satOff val="0"/>
              <a:lumOff val="0"/>
              <a:alphaOff val="0"/>
            </a:srgbClr>
          </a:solidFill>
          <a:prstDash val="solid"/>
        </a:ln>
        <a:effectLst/>
      </dgm:spPr>
      <dgm:t>
        <a:bodyPr/>
        <a:lstStyle/>
        <a:p>
          <a:r>
            <a:rPr lang="en-US" sz="800" dirty="0">
              <a:solidFill>
                <a:sysClr val="windowText" lastClr="000000">
                  <a:hueOff val="0"/>
                  <a:satOff val="0"/>
                  <a:lumOff val="0"/>
                  <a:alphaOff val="0"/>
                </a:sysClr>
              </a:solidFill>
              <a:latin typeface="Lucida Sans Unicode"/>
              <a:ea typeface="+mn-ea"/>
              <a:cs typeface="+mn-cs"/>
            </a:rPr>
            <a:t>Linkage and entrepreneurship</a:t>
          </a:r>
        </a:p>
      </dgm:t>
    </dgm:pt>
    <dgm:pt modelId="{6E99297A-BB6C-4E4F-B871-BE25C7106A48}" type="parTrans" cxnId="{6808DCFC-F23A-D14A-A929-3BE3249DC082}">
      <dgm:prSet/>
      <dgm:spPr>
        <a:xfrm>
          <a:off x="4851325" y="1727084"/>
          <a:ext cx="91440" cy="264135"/>
        </a:xfrm>
        <a:noFill/>
        <a:ln w="9525" cap="flat" cmpd="sng" algn="ctr">
          <a:solidFill>
            <a:srgbClr val="2DA2BF">
              <a:shade val="80000"/>
              <a:hueOff val="0"/>
              <a:satOff val="0"/>
              <a:lumOff val="0"/>
              <a:alphaOff val="0"/>
            </a:srgbClr>
          </a:solidFill>
          <a:prstDash val="solid"/>
        </a:ln>
        <a:effectLst/>
      </dgm:spPr>
      <dgm:t>
        <a:bodyPr/>
        <a:lstStyle/>
        <a:p>
          <a:endParaRPr lang="en-US" sz="800"/>
        </a:p>
      </dgm:t>
    </dgm:pt>
    <dgm:pt modelId="{B55FCE2F-334A-454A-9F85-78921EF374CF}" type="sibTrans" cxnId="{6808DCFC-F23A-D14A-A929-3BE3249DC082}">
      <dgm:prSet/>
      <dgm:spPr/>
      <dgm:t>
        <a:bodyPr/>
        <a:lstStyle/>
        <a:p>
          <a:endParaRPr lang="en-US" sz="800"/>
        </a:p>
      </dgm:t>
    </dgm:pt>
    <dgm:pt modelId="{0915595C-4F83-2B48-821B-2DF1CE4ECFFE}">
      <dgm:prSet custT="1"/>
      <dgm:spPr>
        <a:xfrm>
          <a:off x="3433829" y="2087086"/>
          <a:ext cx="908202" cy="576708"/>
        </a:xfrm>
        <a:solidFill>
          <a:sysClr val="window" lastClr="FFFFFF">
            <a:alpha val="90000"/>
            <a:hueOff val="0"/>
            <a:satOff val="0"/>
            <a:lumOff val="0"/>
            <a:alphaOff val="0"/>
          </a:sysClr>
        </a:solidFill>
        <a:ln w="9525" cap="flat" cmpd="sng" algn="ctr">
          <a:solidFill>
            <a:srgbClr val="2DA2BF">
              <a:hueOff val="0"/>
              <a:satOff val="0"/>
              <a:lumOff val="0"/>
              <a:alphaOff val="0"/>
            </a:srgbClr>
          </a:solidFill>
          <a:prstDash val="solid"/>
        </a:ln>
        <a:effectLst/>
      </dgm:spPr>
      <dgm:t>
        <a:bodyPr/>
        <a:lstStyle/>
        <a:p>
          <a:r>
            <a:rPr lang="en-US" sz="800" dirty="0">
              <a:solidFill>
                <a:sysClr val="windowText" lastClr="000000">
                  <a:hueOff val="0"/>
                  <a:satOff val="0"/>
                  <a:lumOff val="0"/>
                  <a:alphaOff val="0"/>
                </a:sysClr>
              </a:solidFill>
              <a:latin typeface="Lucida Sans Unicode"/>
              <a:ea typeface="+mn-ea"/>
              <a:cs typeface="+mn-cs"/>
            </a:rPr>
            <a:t>Firm investments</a:t>
          </a:r>
        </a:p>
      </dgm:t>
    </dgm:pt>
    <dgm:pt modelId="{07DF1D2D-AA71-6A49-8213-BFBE74BEAF8D}" type="parTrans" cxnId="{6FB2D702-A3E1-DC48-A0E1-BEEE4721DF3C}">
      <dgm:prSet/>
      <dgm:spPr>
        <a:xfrm>
          <a:off x="3787019" y="1727084"/>
          <a:ext cx="1110025" cy="264135"/>
        </a:xfrm>
        <a:noFill/>
        <a:ln w="9525" cap="flat" cmpd="sng" algn="ctr">
          <a:solidFill>
            <a:srgbClr val="2DA2BF">
              <a:shade val="80000"/>
              <a:hueOff val="0"/>
              <a:satOff val="0"/>
              <a:lumOff val="0"/>
              <a:alphaOff val="0"/>
            </a:srgbClr>
          </a:solidFill>
          <a:prstDash val="solid"/>
        </a:ln>
        <a:effectLst/>
      </dgm:spPr>
      <dgm:t>
        <a:bodyPr/>
        <a:lstStyle/>
        <a:p>
          <a:endParaRPr lang="en-US" sz="800"/>
        </a:p>
      </dgm:t>
    </dgm:pt>
    <dgm:pt modelId="{7747889F-0283-6B43-B393-C2AC9B671F32}" type="sibTrans" cxnId="{6FB2D702-A3E1-DC48-A0E1-BEEE4721DF3C}">
      <dgm:prSet/>
      <dgm:spPr/>
      <dgm:t>
        <a:bodyPr/>
        <a:lstStyle/>
        <a:p>
          <a:endParaRPr lang="en-US" sz="800"/>
        </a:p>
      </dgm:t>
    </dgm:pt>
    <dgm:pt modelId="{B4E25359-9725-CF40-B7A0-AF82D445D82E}">
      <dgm:prSet custT="1"/>
      <dgm:spPr>
        <a:xfrm>
          <a:off x="3433829" y="2927930"/>
          <a:ext cx="908202" cy="576708"/>
        </a:xfrm>
        <a:solidFill>
          <a:sysClr val="window" lastClr="FFFFFF">
            <a:alpha val="90000"/>
            <a:hueOff val="0"/>
            <a:satOff val="0"/>
            <a:lumOff val="0"/>
            <a:alphaOff val="0"/>
          </a:sysClr>
        </a:solidFill>
        <a:ln w="9525" cap="flat" cmpd="sng" algn="ctr">
          <a:solidFill>
            <a:srgbClr val="2DA2BF">
              <a:hueOff val="0"/>
              <a:satOff val="0"/>
              <a:lumOff val="0"/>
              <a:alphaOff val="0"/>
            </a:srgbClr>
          </a:solidFill>
          <a:prstDash val="solid"/>
        </a:ln>
        <a:effectLst/>
      </dgm:spPr>
      <dgm:t>
        <a:bodyPr/>
        <a:lstStyle/>
        <a:p>
          <a:r>
            <a:rPr lang="en-US" sz="800" dirty="0">
              <a:solidFill>
                <a:sysClr val="windowText" lastClr="000000">
                  <a:hueOff val="0"/>
                  <a:satOff val="0"/>
                  <a:lumOff val="0"/>
                  <a:alphaOff val="0"/>
                </a:sysClr>
              </a:solidFill>
              <a:latin typeface="Lucida Sans Unicode"/>
              <a:ea typeface="+mn-ea"/>
              <a:cs typeface="+mn-cs"/>
            </a:rPr>
            <a:t>R&amp;D expenditure in the business sector</a:t>
          </a:r>
        </a:p>
      </dgm:t>
    </dgm:pt>
    <dgm:pt modelId="{82CF0705-09DC-CF47-BF05-81B75C40FD02}" type="parTrans" cxnId="{F7B77EB1-CE41-4942-93EB-D5F8C978DF42}">
      <dgm:prSet/>
      <dgm:spPr>
        <a:xfrm>
          <a:off x="3741299" y="2567929"/>
          <a:ext cx="91440" cy="264135"/>
        </a:xfrm>
        <a:noFill/>
        <a:ln w="9525" cap="flat" cmpd="sng" algn="ctr">
          <a:solidFill>
            <a:srgbClr val="2DA2BF">
              <a:shade val="80000"/>
              <a:hueOff val="0"/>
              <a:satOff val="0"/>
              <a:lumOff val="0"/>
              <a:alphaOff val="0"/>
            </a:srgbClr>
          </a:solidFill>
          <a:prstDash val="solid"/>
        </a:ln>
        <a:effectLst/>
      </dgm:spPr>
      <dgm:t>
        <a:bodyPr/>
        <a:lstStyle/>
        <a:p>
          <a:endParaRPr lang="en-US" sz="800"/>
        </a:p>
      </dgm:t>
    </dgm:pt>
    <dgm:pt modelId="{54D54C96-7955-6741-A597-B6B291A27247}" type="sibTrans" cxnId="{F7B77EB1-CE41-4942-93EB-D5F8C978DF42}">
      <dgm:prSet/>
      <dgm:spPr/>
      <dgm:t>
        <a:bodyPr/>
        <a:lstStyle/>
        <a:p>
          <a:endParaRPr lang="en-US" sz="800"/>
        </a:p>
      </dgm:t>
    </dgm:pt>
    <dgm:pt modelId="{D7F4A48E-8F30-1A43-9E68-C14314718CB3}">
      <dgm:prSet custT="1"/>
      <dgm:spPr>
        <a:xfrm>
          <a:off x="3433829" y="3768774"/>
          <a:ext cx="908202" cy="576708"/>
        </a:xfrm>
        <a:solidFill>
          <a:sysClr val="window" lastClr="FFFFFF">
            <a:alpha val="90000"/>
            <a:hueOff val="0"/>
            <a:satOff val="0"/>
            <a:lumOff val="0"/>
            <a:alphaOff val="0"/>
          </a:sysClr>
        </a:solidFill>
        <a:ln w="9525" cap="flat" cmpd="sng" algn="ctr">
          <a:solidFill>
            <a:srgbClr val="2DA2BF">
              <a:hueOff val="0"/>
              <a:satOff val="0"/>
              <a:lumOff val="0"/>
              <a:alphaOff val="0"/>
            </a:srgbClr>
          </a:solidFill>
          <a:prstDash val="solid"/>
        </a:ln>
        <a:effectLst/>
      </dgm:spPr>
      <dgm:t>
        <a:bodyPr/>
        <a:lstStyle/>
        <a:p>
          <a:r>
            <a:rPr lang="en-US" sz="800" dirty="0">
              <a:solidFill>
                <a:sysClr val="windowText" lastClr="000000">
                  <a:hueOff val="0"/>
                  <a:satOff val="0"/>
                  <a:lumOff val="0"/>
                  <a:alphaOff val="0"/>
                </a:sysClr>
              </a:solidFill>
              <a:latin typeface="Lucida Sans Unicode"/>
              <a:ea typeface="+mn-ea"/>
              <a:cs typeface="+mn-cs"/>
            </a:rPr>
            <a:t>ICT investments</a:t>
          </a:r>
        </a:p>
      </dgm:t>
    </dgm:pt>
    <dgm:pt modelId="{21BF15F2-E088-584D-904E-0766CCAE4750}" type="parTrans" cxnId="{DF10D674-834B-A64D-A6B1-A6608D576A35}">
      <dgm:prSet/>
      <dgm:spPr>
        <a:xfrm>
          <a:off x="3741299" y="3408773"/>
          <a:ext cx="91440" cy="264135"/>
        </a:xfrm>
        <a:noFill/>
        <a:ln w="9525" cap="flat" cmpd="sng" algn="ctr">
          <a:solidFill>
            <a:srgbClr val="2DA2BF">
              <a:shade val="80000"/>
              <a:hueOff val="0"/>
              <a:satOff val="0"/>
              <a:lumOff val="0"/>
              <a:alphaOff val="0"/>
            </a:srgbClr>
          </a:solidFill>
          <a:prstDash val="solid"/>
        </a:ln>
        <a:effectLst/>
      </dgm:spPr>
      <dgm:t>
        <a:bodyPr/>
        <a:lstStyle/>
        <a:p>
          <a:endParaRPr lang="en-US" sz="800"/>
        </a:p>
      </dgm:t>
    </dgm:pt>
    <dgm:pt modelId="{8DD30A53-177D-A448-A1D8-ADABA69FC0C3}" type="sibTrans" cxnId="{DF10D674-834B-A64D-A6B1-A6608D576A35}">
      <dgm:prSet/>
      <dgm:spPr/>
      <dgm:t>
        <a:bodyPr/>
        <a:lstStyle/>
        <a:p>
          <a:endParaRPr lang="en-US" sz="800"/>
        </a:p>
      </dgm:t>
    </dgm:pt>
    <dgm:pt modelId="{07042B78-8326-3B4F-8961-DF9337FB5ED2}">
      <dgm:prSet custT="1"/>
      <dgm:spPr>
        <a:xfrm>
          <a:off x="4543855" y="2927930"/>
          <a:ext cx="908202" cy="576708"/>
        </a:xfrm>
        <a:solidFill>
          <a:sysClr val="window" lastClr="FFFFFF">
            <a:alpha val="90000"/>
            <a:hueOff val="0"/>
            <a:satOff val="0"/>
            <a:lumOff val="0"/>
            <a:alphaOff val="0"/>
          </a:sysClr>
        </a:solidFill>
        <a:ln w="9525" cap="flat" cmpd="sng" algn="ctr">
          <a:solidFill>
            <a:srgbClr val="2DA2BF">
              <a:hueOff val="0"/>
              <a:satOff val="0"/>
              <a:lumOff val="0"/>
              <a:alphaOff val="0"/>
            </a:srgbClr>
          </a:solidFill>
          <a:prstDash val="solid"/>
        </a:ln>
        <a:effectLst/>
      </dgm:spPr>
      <dgm:t>
        <a:bodyPr/>
        <a:lstStyle/>
        <a:p>
          <a:r>
            <a:rPr lang="en-US" sz="800" dirty="0">
              <a:solidFill>
                <a:sysClr val="windowText" lastClr="000000">
                  <a:hueOff val="0"/>
                  <a:satOff val="0"/>
                  <a:lumOff val="0"/>
                  <a:alphaOff val="0"/>
                </a:sysClr>
              </a:solidFill>
              <a:latin typeface="Lucida Sans Unicode"/>
              <a:ea typeface="+mn-ea"/>
              <a:cs typeface="+mn-cs"/>
            </a:rPr>
            <a:t>Public – private co-publications</a:t>
          </a:r>
        </a:p>
      </dgm:t>
    </dgm:pt>
    <dgm:pt modelId="{A2BD2B21-2C54-354F-B7D7-345F9DC00278}" type="parTrans" cxnId="{ACE83246-82B5-8A45-8B81-01088F79DEA8}">
      <dgm:prSet/>
      <dgm:spPr>
        <a:xfrm>
          <a:off x="4851325" y="2567929"/>
          <a:ext cx="91440" cy="264135"/>
        </a:xfrm>
        <a:noFill/>
        <a:ln w="9525" cap="flat" cmpd="sng" algn="ctr">
          <a:solidFill>
            <a:srgbClr val="2DA2BF">
              <a:shade val="80000"/>
              <a:hueOff val="0"/>
              <a:satOff val="0"/>
              <a:lumOff val="0"/>
              <a:alphaOff val="0"/>
            </a:srgbClr>
          </a:solidFill>
          <a:prstDash val="solid"/>
        </a:ln>
        <a:effectLst/>
      </dgm:spPr>
      <dgm:t>
        <a:bodyPr/>
        <a:lstStyle/>
        <a:p>
          <a:endParaRPr lang="en-US" sz="800"/>
        </a:p>
      </dgm:t>
    </dgm:pt>
    <dgm:pt modelId="{C2429C45-F628-C540-9849-30923623A2B4}" type="sibTrans" cxnId="{ACE83246-82B5-8A45-8B81-01088F79DEA8}">
      <dgm:prSet/>
      <dgm:spPr/>
      <dgm:t>
        <a:bodyPr/>
        <a:lstStyle/>
        <a:p>
          <a:endParaRPr lang="en-US" sz="800"/>
        </a:p>
      </dgm:t>
    </dgm:pt>
    <dgm:pt modelId="{961386D5-06AE-894B-A32A-1C69EFF34042}">
      <dgm:prSet custT="1"/>
      <dgm:spPr>
        <a:xfrm>
          <a:off x="4543855" y="3768774"/>
          <a:ext cx="908202" cy="576708"/>
        </a:xfrm>
        <a:solidFill>
          <a:sysClr val="window" lastClr="FFFFFF">
            <a:alpha val="90000"/>
            <a:hueOff val="0"/>
            <a:satOff val="0"/>
            <a:lumOff val="0"/>
            <a:alphaOff val="0"/>
          </a:sysClr>
        </a:solidFill>
        <a:ln w="9525" cap="flat" cmpd="sng" algn="ctr">
          <a:solidFill>
            <a:srgbClr val="2DA2BF">
              <a:hueOff val="0"/>
              <a:satOff val="0"/>
              <a:lumOff val="0"/>
              <a:alphaOff val="0"/>
            </a:srgbClr>
          </a:solidFill>
          <a:prstDash val="solid"/>
        </a:ln>
        <a:effectLst/>
      </dgm:spPr>
      <dgm:t>
        <a:bodyPr/>
        <a:lstStyle/>
        <a:p>
          <a:r>
            <a:rPr lang="en-US" sz="800" dirty="0">
              <a:solidFill>
                <a:sysClr val="windowText" lastClr="000000">
                  <a:hueOff val="0"/>
                  <a:satOff val="0"/>
                  <a:lumOff val="0"/>
                  <a:alphaOff val="0"/>
                </a:sysClr>
              </a:solidFill>
              <a:latin typeface="Lucida Sans Unicode"/>
              <a:ea typeface="+mn-ea"/>
              <a:cs typeface="+mn-cs"/>
            </a:rPr>
            <a:t>Business funding of Higher Education</a:t>
          </a:r>
        </a:p>
      </dgm:t>
    </dgm:pt>
    <dgm:pt modelId="{B110D58B-4887-144A-A85A-ED52B559036A}" type="parTrans" cxnId="{DE1D07AB-27E4-BC43-A19A-0FE7D87FF96F}">
      <dgm:prSet/>
      <dgm:spPr>
        <a:xfrm>
          <a:off x="4851325" y="3408773"/>
          <a:ext cx="91440" cy="264135"/>
        </a:xfrm>
        <a:noFill/>
        <a:ln w="9525" cap="flat" cmpd="sng" algn="ctr">
          <a:solidFill>
            <a:srgbClr val="2DA2BF">
              <a:shade val="80000"/>
              <a:hueOff val="0"/>
              <a:satOff val="0"/>
              <a:lumOff val="0"/>
              <a:alphaOff val="0"/>
            </a:srgbClr>
          </a:solidFill>
          <a:prstDash val="solid"/>
        </a:ln>
        <a:effectLst/>
      </dgm:spPr>
      <dgm:t>
        <a:bodyPr/>
        <a:lstStyle/>
        <a:p>
          <a:endParaRPr lang="en-US" sz="800"/>
        </a:p>
      </dgm:t>
    </dgm:pt>
    <dgm:pt modelId="{00D1AA05-47A2-E040-ABEC-6AFC7424ED52}" type="sibTrans" cxnId="{DE1D07AB-27E4-BC43-A19A-0FE7D87FF96F}">
      <dgm:prSet/>
      <dgm:spPr/>
      <dgm:t>
        <a:bodyPr/>
        <a:lstStyle/>
        <a:p>
          <a:endParaRPr lang="en-US" sz="800"/>
        </a:p>
      </dgm:t>
    </dgm:pt>
    <dgm:pt modelId="{2800B422-8BF5-A946-9266-1034251432E4}">
      <dgm:prSet custT="1"/>
      <dgm:spPr>
        <a:xfrm>
          <a:off x="5653880" y="2087086"/>
          <a:ext cx="908202" cy="576708"/>
        </a:xfrm>
        <a:solidFill>
          <a:sysClr val="window" lastClr="FFFFFF">
            <a:alpha val="90000"/>
            <a:hueOff val="0"/>
            <a:satOff val="0"/>
            <a:lumOff val="0"/>
            <a:alphaOff val="0"/>
          </a:sysClr>
        </a:solidFill>
        <a:ln w="9525" cap="flat" cmpd="sng" algn="ctr">
          <a:solidFill>
            <a:srgbClr val="2DA2BF">
              <a:hueOff val="0"/>
              <a:satOff val="0"/>
              <a:lumOff val="0"/>
              <a:alphaOff val="0"/>
            </a:srgbClr>
          </a:solidFill>
          <a:prstDash val="solid"/>
        </a:ln>
        <a:effectLst/>
      </dgm:spPr>
      <dgm:t>
        <a:bodyPr/>
        <a:lstStyle/>
        <a:p>
          <a:r>
            <a:rPr lang="en-US" sz="800" dirty="0">
              <a:solidFill>
                <a:sysClr val="windowText" lastClr="000000">
                  <a:hueOff val="0"/>
                  <a:satOff val="0"/>
                  <a:lumOff val="0"/>
                  <a:alphaOff val="0"/>
                </a:sysClr>
              </a:solidFill>
              <a:latin typeface="Lucida Sans Unicode"/>
              <a:ea typeface="+mn-ea"/>
              <a:cs typeface="+mn-cs"/>
            </a:rPr>
            <a:t>Intellectual assets</a:t>
          </a:r>
        </a:p>
      </dgm:t>
    </dgm:pt>
    <dgm:pt modelId="{AB9B29F6-4225-6D45-AC36-46BAE683AE43}" type="parTrans" cxnId="{F7D42C96-C009-174A-B94F-DA1BD41CC020}">
      <dgm:prSet/>
      <dgm:spPr>
        <a:xfrm>
          <a:off x="4897045" y="1727084"/>
          <a:ext cx="1110025" cy="264135"/>
        </a:xfrm>
        <a:noFill/>
        <a:ln w="9525" cap="flat" cmpd="sng" algn="ctr">
          <a:solidFill>
            <a:srgbClr val="2DA2BF">
              <a:shade val="80000"/>
              <a:hueOff val="0"/>
              <a:satOff val="0"/>
              <a:lumOff val="0"/>
              <a:alphaOff val="0"/>
            </a:srgbClr>
          </a:solidFill>
          <a:prstDash val="solid"/>
        </a:ln>
        <a:effectLst/>
      </dgm:spPr>
      <dgm:t>
        <a:bodyPr/>
        <a:lstStyle/>
        <a:p>
          <a:endParaRPr lang="en-US" sz="800"/>
        </a:p>
      </dgm:t>
    </dgm:pt>
    <dgm:pt modelId="{B9ADDD15-DCB3-3A4B-BAF6-77B12ECD3630}" type="sibTrans" cxnId="{F7D42C96-C009-174A-B94F-DA1BD41CC020}">
      <dgm:prSet/>
      <dgm:spPr/>
      <dgm:t>
        <a:bodyPr/>
        <a:lstStyle/>
        <a:p>
          <a:endParaRPr lang="en-US" sz="800"/>
        </a:p>
      </dgm:t>
    </dgm:pt>
    <dgm:pt modelId="{3CC5357B-9A06-E340-87AC-9A812DCB25E0}">
      <dgm:prSet custT="1"/>
      <dgm:spPr>
        <a:xfrm>
          <a:off x="5653880" y="2927930"/>
          <a:ext cx="908202" cy="576708"/>
        </a:xfrm>
        <a:solidFill>
          <a:sysClr val="window" lastClr="FFFFFF">
            <a:alpha val="90000"/>
            <a:hueOff val="0"/>
            <a:satOff val="0"/>
            <a:lumOff val="0"/>
            <a:alphaOff val="0"/>
          </a:sysClr>
        </a:solidFill>
        <a:ln w="9525" cap="flat" cmpd="sng" algn="ctr">
          <a:solidFill>
            <a:srgbClr val="2DA2BF">
              <a:hueOff val="0"/>
              <a:satOff val="0"/>
              <a:lumOff val="0"/>
              <a:alphaOff val="0"/>
            </a:srgbClr>
          </a:solidFill>
          <a:prstDash val="solid"/>
        </a:ln>
        <a:effectLst/>
      </dgm:spPr>
      <dgm:t>
        <a:bodyPr/>
        <a:lstStyle/>
        <a:p>
          <a:r>
            <a:rPr lang="en-US" sz="800" dirty="0">
              <a:solidFill>
                <a:sysClr val="windowText" lastClr="000000">
                  <a:hueOff val="0"/>
                  <a:satOff val="0"/>
                  <a:lumOff val="0"/>
                  <a:alphaOff val="0"/>
                </a:sysClr>
              </a:solidFill>
              <a:latin typeface="Lucida Sans Unicode"/>
              <a:ea typeface="+mn-ea"/>
              <a:cs typeface="+mn-cs"/>
            </a:rPr>
            <a:t>PCT patent applications</a:t>
          </a:r>
        </a:p>
      </dgm:t>
    </dgm:pt>
    <dgm:pt modelId="{BDC032BB-04BA-BB42-9F0F-26F2AC6F2CF7}" type="parTrans" cxnId="{D230B26E-C91F-7742-A5FE-DDDC6002A8D5}">
      <dgm:prSet/>
      <dgm:spPr>
        <a:xfrm>
          <a:off x="5961350" y="2567929"/>
          <a:ext cx="91440" cy="264135"/>
        </a:xfrm>
        <a:noFill/>
        <a:ln w="9525" cap="flat" cmpd="sng" algn="ctr">
          <a:solidFill>
            <a:srgbClr val="2DA2BF">
              <a:shade val="80000"/>
              <a:hueOff val="0"/>
              <a:satOff val="0"/>
              <a:lumOff val="0"/>
              <a:alphaOff val="0"/>
            </a:srgbClr>
          </a:solidFill>
          <a:prstDash val="solid"/>
        </a:ln>
        <a:effectLst/>
      </dgm:spPr>
      <dgm:t>
        <a:bodyPr/>
        <a:lstStyle/>
        <a:p>
          <a:endParaRPr lang="en-US" sz="800"/>
        </a:p>
      </dgm:t>
    </dgm:pt>
    <dgm:pt modelId="{4ACBC9EA-E87F-C048-801F-8B51D120B0F0}" type="sibTrans" cxnId="{D230B26E-C91F-7742-A5FE-DDDC6002A8D5}">
      <dgm:prSet/>
      <dgm:spPr/>
      <dgm:t>
        <a:bodyPr/>
        <a:lstStyle/>
        <a:p>
          <a:endParaRPr lang="en-US" sz="800"/>
        </a:p>
      </dgm:t>
    </dgm:pt>
    <dgm:pt modelId="{2987142F-1499-B84D-8E7E-1E01D9A6C36E}">
      <dgm:prSet custT="1"/>
      <dgm:spPr>
        <a:xfrm>
          <a:off x="5653880" y="3768774"/>
          <a:ext cx="908202" cy="576708"/>
        </a:xfrm>
        <a:solidFill>
          <a:sysClr val="window" lastClr="FFFFFF">
            <a:alpha val="90000"/>
            <a:hueOff val="0"/>
            <a:satOff val="0"/>
            <a:lumOff val="0"/>
            <a:alphaOff val="0"/>
          </a:sysClr>
        </a:solidFill>
        <a:ln w="9525" cap="flat" cmpd="sng" algn="ctr">
          <a:solidFill>
            <a:srgbClr val="2DA2BF">
              <a:hueOff val="0"/>
              <a:satOff val="0"/>
              <a:lumOff val="0"/>
              <a:alphaOff val="0"/>
            </a:srgbClr>
          </a:solidFill>
          <a:prstDash val="solid"/>
        </a:ln>
        <a:effectLst/>
      </dgm:spPr>
      <dgm:t>
        <a:bodyPr/>
        <a:lstStyle/>
        <a:p>
          <a:r>
            <a:rPr lang="en-US" sz="800" dirty="0">
              <a:solidFill>
                <a:sysClr val="windowText" lastClr="000000">
                  <a:hueOff val="0"/>
                  <a:satOff val="0"/>
                  <a:lumOff val="0"/>
                  <a:alphaOff val="0"/>
                </a:sysClr>
              </a:solidFill>
              <a:latin typeface="Lucida Sans Unicode"/>
              <a:ea typeface="+mn-ea"/>
              <a:cs typeface="+mn-cs"/>
            </a:rPr>
            <a:t>PC patent applications in societal challenges</a:t>
          </a:r>
        </a:p>
      </dgm:t>
    </dgm:pt>
    <dgm:pt modelId="{E72ED427-E3ED-5E4A-8DE2-937E1047E206}" type="parTrans" cxnId="{B022E97F-B835-F94C-BAD0-F1648A6A2ABB}">
      <dgm:prSet/>
      <dgm:spPr>
        <a:xfrm>
          <a:off x="5961350" y="3408773"/>
          <a:ext cx="91440" cy="264135"/>
        </a:xfrm>
        <a:noFill/>
        <a:ln w="9525" cap="flat" cmpd="sng" algn="ctr">
          <a:solidFill>
            <a:srgbClr val="2DA2BF">
              <a:shade val="80000"/>
              <a:hueOff val="0"/>
              <a:satOff val="0"/>
              <a:lumOff val="0"/>
              <a:alphaOff val="0"/>
            </a:srgbClr>
          </a:solidFill>
          <a:prstDash val="solid"/>
        </a:ln>
        <a:effectLst/>
      </dgm:spPr>
      <dgm:t>
        <a:bodyPr/>
        <a:lstStyle/>
        <a:p>
          <a:endParaRPr lang="en-US" sz="800"/>
        </a:p>
      </dgm:t>
    </dgm:pt>
    <dgm:pt modelId="{716C5875-730A-3348-BEAB-B1BAF807C10F}" type="sibTrans" cxnId="{B022E97F-B835-F94C-BAD0-F1648A6A2ABB}">
      <dgm:prSet/>
      <dgm:spPr/>
      <dgm:t>
        <a:bodyPr/>
        <a:lstStyle/>
        <a:p>
          <a:endParaRPr lang="en-US" sz="800"/>
        </a:p>
      </dgm:t>
    </dgm:pt>
    <dgm:pt modelId="{6E2EC66C-C9E6-4740-BD58-1A6066F39D5B}">
      <dgm:prSet custT="1"/>
      <dgm:spPr>
        <a:xfrm>
          <a:off x="6763906" y="2114664"/>
          <a:ext cx="908202" cy="576708"/>
        </a:xfrm>
        <a:solidFill>
          <a:sysClr val="window" lastClr="FFFFFF">
            <a:lumMod val="95000"/>
          </a:sysClr>
        </a:solidFill>
        <a:ln w="9525" cap="flat" cmpd="sng" algn="ctr">
          <a:solidFill>
            <a:srgbClr val="2DA2BF">
              <a:hueOff val="0"/>
              <a:satOff val="0"/>
              <a:lumOff val="0"/>
              <a:alphaOff val="0"/>
            </a:srgbClr>
          </a:solidFill>
          <a:prstDash val="solid"/>
        </a:ln>
        <a:effectLst/>
      </dgm:spPr>
      <dgm:t>
        <a:bodyPr/>
        <a:lstStyle/>
        <a:p>
          <a:r>
            <a:rPr lang="en-US" sz="800" dirty="0">
              <a:solidFill>
                <a:sysClr val="windowText" lastClr="000000">
                  <a:hueOff val="0"/>
                  <a:satOff val="0"/>
                  <a:lumOff val="0"/>
                  <a:alphaOff val="0"/>
                </a:sysClr>
              </a:solidFill>
              <a:latin typeface="Lucida Sans Unicode"/>
              <a:ea typeface="+mn-ea"/>
              <a:cs typeface="+mn-cs"/>
            </a:rPr>
            <a:t>Economic effects</a:t>
          </a:r>
        </a:p>
      </dgm:t>
    </dgm:pt>
    <dgm:pt modelId="{37F7587C-3F9B-1745-9960-C03650B1518B}" type="parTrans" cxnId="{CDC5E149-D857-C44F-92E2-18B58174EF9A}">
      <dgm:prSet/>
      <dgm:spPr>
        <a:xfrm>
          <a:off x="7117095" y="1754663"/>
          <a:ext cx="555012" cy="264135"/>
        </a:xfrm>
        <a:noFill/>
        <a:ln w="9525" cap="flat" cmpd="sng" algn="ctr">
          <a:solidFill>
            <a:srgbClr val="2DA2BF">
              <a:shade val="80000"/>
              <a:hueOff val="0"/>
              <a:satOff val="0"/>
              <a:lumOff val="0"/>
              <a:alphaOff val="0"/>
            </a:srgbClr>
          </a:solidFill>
          <a:prstDash val="solid"/>
        </a:ln>
        <a:effectLst/>
      </dgm:spPr>
      <dgm:t>
        <a:bodyPr/>
        <a:lstStyle/>
        <a:p>
          <a:endParaRPr lang="en-US" sz="800"/>
        </a:p>
      </dgm:t>
    </dgm:pt>
    <dgm:pt modelId="{EE0B9D48-EA6D-B940-880C-E829821C5DE5}" type="sibTrans" cxnId="{CDC5E149-D857-C44F-92E2-18B58174EF9A}">
      <dgm:prSet/>
      <dgm:spPr/>
      <dgm:t>
        <a:bodyPr/>
        <a:lstStyle/>
        <a:p>
          <a:endParaRPr lang="en-US" sz="800"/>
        </a:p>
      </dgm:t>
    </dgm:pt>
    <dgm:pt modelId="{8FF62903-2FAD-5C49-ACBD-A3CBE79DB1A9}">
      <dgm:prSet custT="1"/>
      <dgm:spPr>
        <a:xfrm>
          <a:off x="7873931" y="2114664"/>
          <a:ext cx="908202" cy="576708"/>
        </a:xfrm>
        <a:solidFill>
          <a:sysClr val="window" lastClr="FFFFFF">
            <a:lumMod val="95000"/>
          </a:sysClr>
        </a:solidFill>
        <a:ln w="9525" cap="flat" cmpd="sng" algn="ctr">
          <a:solidFill>
            <a:srgbClr val="2DA2BF">
              <a:hueOff val="0"/>
              <a:satOff val="0"/>
              <a:lumOff val="0"/>
              <a:alphaOff val="0"/>
            </a:srgbClr>
          </a:solidFill>
          <a:prstDash val="solid"/>
        </a:ln>
        <a:effectLst/>
      </dgm:spPr>
      <dgm:t>
        <a:bodyPr/>
        <a:lstStyle/>
        <a:p>
          <a:r>
            <a:rPr lang="en-US" sz="800" dirty="0">
              <a:solidFill>
                <a:sysClr val="windowText" lastClr="000000">
                  <a:hueOff val="0"/>
                  <a:satOff val="0"/>
                  <a:lumOff val="0"/>
                  <a:alphaOff val="0"/>
                </a:sysClr>
              </a:solidFill>
              <a:latin typeface="Lucida Sans Unicode"/>
              <a:ea typeface="+mn-ea"/>
              <a:cs typeface="+mn-cs"/>
            </a:rPr>
            <a:t>Social effects</a:t>
          </a:r>
        </a:p>
      </dgm:t>
    </dgm:pt>
    <dgm:pt modelId="{3F03EEDA-1D87-AA4D-80C7-D69217911325}" type="parTrans" cxnId="{B78DFB3F-06B5-CE40-8894-711E7F0F1FB2}">
      <dgm:prSet/>
      <dgm:spPr>
        <a:xfrm>
          <a:off x="7672108" y="1754663"/>
          <a:ext cx="555012" cy="264135"/>
        </a:xfrm>
        <a:noFill/>
        <a:ln w="9525" cap="flat" cmpd="sng" algn="ctr">
          <a:solidFill>
            <a:srgbClr val="2DA2BF">
              <a:shade val="80000"/>
              <a:hueOff val="0"/>
              <a:satOff val="0"/>
              <a:lumOff val="0"/>
              <a:alphaOff val="0"/>
            </a:srgbClr>
          </a:solidFill>
          <a:prstDash val="solid"/>
        </a:ln>
        <a:effectLst/>
      </dgm:spPr>
      <dgm:t>
        <a:bodyPr/>
        <a:lstStyle/>
        <a:p>
          <a:endParaRPr lang="en-US" sz="800"/>
        </a:p>
      </dgm:t>
    </dgm:pt>
    <dgm:pt modelId="{95CC22AA-D63D-D343-98D4-FEF41D6C1CAE}" type="sibTrans" cxnId="{B78DFB3F-06B5-CE40-8894-711E7F0F1FB2}">
      <dgm:prSet/>
      <dgm:spPr/>
      <dgm:t>
        <a:bodyPr/>
        <a:lstStyle/>
        <a:p>
          <a:endParaRPr lang="en-US" sz="800"/>
        </a:p>
      </dgm:t>
    </dgm:pt>
    <dgm:pt modelId="{9FE8976A-0883-7749-9EF6-3C5B6F40EF24}">
      <dgm:prSet custT="1"/>
      <dgm:spPr>
        <a:xfrm>
          <a:off x="6763906" y="2955508"/>
          <a:ext cx="908202" cy="576708"/>
        </a:xfrm>
        <a:solidFill>
          <a:sysClr val="window" lastClr="FFFFFF">
            <a:lumMod val="95000"/>
          </a:sysClr>
        </a:solidFill>
        <a:ln w="9525" cap="flat" cmpd="sng" algn="ctr">
          <a:solidFill>
            <a:srgbClr val="2DA2BF">
              <a:hueOff val="0"/>
              <a:satOff val="0"/>
              <a:lumOff val="0"/>
              <a:alphaOff val="0"/>
            </a:srgbClr>
          </a:solidFill>
          <a:prstDash val="solid"/>
        </a:ln>
        <a:effectLst/>
      </dgm:spPr>
      <dgm:t>
        <a:bodyPr/>
        <a:lstStyle/>
        <a:p>
          <a:r>
            <a:rPr lang="en-US" sz="800" dirty="0">
              <a:solidFill>
                <a:sysClr val="windowText" lastClr="000000">
                  <a:hueOff val="0"/>
                  <a:satOff val="0"/>
                  <a:lumOff val="0"/>
                  <a:alphaOff val="0"/>
                </a:sysClr>
              </a:solidFill>
              <a:latin typeface="Lucida Sans Unicode"/>
              <a:ea typeface="+mn-ea"/>
              <a:cs typeface="+mn-cs"/>
            </a:rPr>
            <a:t>Medium High product exports</a:t>
          </a:r>
        </a:p>
      </dgm:t>
    </dgm:pt>
    <dgm:pt modelId="{5D94CF69-E54B-C24E-98F4-31D3D578DA7C}" type="parTrans" cxnId="{037598F4-47AC-5C44-93CD-D142E5E08DD9}">
      <dgm:prSet/>
      <dgm:spPr>
        <a:xfrm>
          <a:off x="7071375" y="2595507"/>
          <a:ext cx="91440" cy="264135"/>
        </a:xfrm>
        <a:noFill/>
        <a:ln w="9525" cap="flat" cmpd="sng" algn="ctr">
          <a:solidFill>
            <a:srgbClr val="2DA2BF">
              <a:shade val="80000"/>
              <a:hueOff val="0"/>
              <a:satOff val="0"/>
              <a:lumOff val="0"/>
              <a:alphaOff val="0"/>
            </a:srgbClr>
          </a:solidFill>
          <a:prstDash val="solid"/>
        </a:ln>
        <a:effectLst/>
      </dgm:spPr>
      <dgm:t>
        <a:bodyPr/>
        <a:lstStyle/>
        <a:p>
          <a:endParaRPr lang="en-US" sz="800"/>
        </a:p>
      </dgm:t>
    </dgm:pt>
    <dgm:pt modelId="{5C07B6EF-A6C7-7049-8354-E02850C70867}" type="sibTrans" cxnId="{037598F4-47AC-5C44-93CD-D142E5E08DD9}">
      <dgm:prSet/>
      <dgm:spPr/>
      <dgm:t>
        <a:bodyPr/>
        <a:lstStyle/>
        <a:p>
          <a:endParaRPr lang="en-US" sz="800"/>
        </a:p>
      </dgm:t>
    </dgm:pt>
    <dgm:pt modelId="{7AF17C52-D762-6247-825F-F4FD444D16C5}">
      <dgm:prSet custT="1"/>
      <dgm:spPr>
        <a:xfrm>
          <a:off x="6763906" y="3768774"/>
          <a:ext cx="908202" cy="576708"/>
        </a:xfrm>
        <a:solidFill>
          <a:sysClr val="window" lastClr="FFFFFF">
            <a:lumMod val="95000"/>
          </a:sysClr>
        </a:solidFill>
        <a:ln w="9525" cap="flat" cmpd="sng" algn="ctr">
          <a:solidFill>
            <a:srgbClr val="2DA2BF">
              <a:hueOff val="0"/>
              <a:satOff val="0"/>
              <a:lumOff val="0"/>
              <a:alphaOff val="0"/>
            </a:srgbClr>
          </a:solidFill>
          <a:prstDash val="solid"/>
        </a:ln>
        <a:effectLst/>
      </dgm:spPr>
      <dgm:t>
        <a:bodyPr/>
        <a:lstStyle/>
        <a:p>
          <a:r>
            <a:rPr lang="en-US" sz="800" dirty="0">
              <a:solidFill>
                <a:sysClr val="windowText" lastClr="000000">
                  <a:hueOff val="0"/>
                  <a:satOff val="0"/>
                  <a:lumOff val="0"/>
                  <a:alphaOff val="0"/>
                </a:sysClr>
              </a:solidFill>
              <a:latin typeface="Lucida Sans Unicode"/>
              <a:ea typeface="+mn-ea"/>
              <a:cs typeface="+mn-cs"/>
            </a:rPr>
            <a:t>High tech products</a:t>
          </a:r>
        </a:p>
      </dgm:t>
    </dgm:pt>
    <dgm:pt modelId="{6CBF6BF5-B391-C141-BC31-735D7BC70818}" type="parTrans" cxnId="{0E0DB904-EC07-9F4E-BA20-3BAD97FF10F7}">
      <dgm:prSet/>
      <dgm:spPr>
        <a:xfrm>
          <a:off x="7071375" y="3436351"/>
          <a:ext cx="91440" cy="236557"/>
        </a:xfrm>
        <a:noFill/>
        <a:ln w="9525" cap="flat" cmpd="sng" algn="ctr">
          <a:solidFill>
            <a:srgbClr val="2DA2BF">
              <a:shade val="80000"/>
              <a:hueOff val="0"/>
              <a:satOff val="0"/>
              <a:lumOff val="0"/>
              <a:alphaOff val="0"/>
            </a:srgbClr>
          </a:solidFill>
          <a:prstDash val="solid"/>
        </a:ln>
        <a:effectLst/>
      </dgm:spPr>
      <dgm:t>
        <a:bodyPr/>
        <a:lstStyle/>
        <a:p>
          <a:endParaRPr lang="en-US" sz="800"/>
        </a:p>
      </dgm:t>
    </dgm:pt>
    <dgm:pt modelId="{B0BE4955-C685-0947-8AE1-E0DF30F6AB0B}" type="sibTrans" cxnId="{0E0DB904-EC07-9F4E-BA20-3BAD97FF10F7}">
      <dgm:prSet/>
      <dgm:spPr/>
      <dgm:t>
        <a:bodyPr/>
        <a:lstStyle/>
        <a:p>
          <a:endParaRPr lang="en-US" sz="800"/>
        </a:p>
      </dgm:t>
    </dgm:pt>
    <dgm:pt modelId="{0D8AE0ED-450F-2A43-9692-D3029F22C2FA}">
      <dgm:prSet custT="1"/>
      <dgm:spPr>
        <a:xfrm>
          <a:off x="6763906" y="4609619"/>
          <a:ext cx="908202" cy="576708"/>
        </a:xfrm>
        <a:solidFill>
          <a:sysClr val="window" lastClr="FFFFFF">
            <a:lumMod val="95000"/>
          </a:sysClr>
        </a:solidFill>
        <a:ln w="9525" cap="flat" cmpd="sng" algn="ctr">
          <a:solidFill>
            <a:srgbClr val="2DA2BF">
              <a:hueOff val="0"/>
              <a:satOff val="0"/>
              <a:lumOff val="0"/>
              <a:alphaOff val="0"/>
            </a:srgbClr>
          </a:solidFill>
          <a:prstDash val="solid"/>
        </a:ln>
        <a:effectLst/>
      </dgm:spPr>
      <dgm:t>
        <a:bodyPr/>
        <a:lstStyle/>
        <a:p>
          <a:r>
            <a:rPr lang="en-US" sz="800" dirty="0" err="1" smtClean="0">
              <a:solidFill>
                <a:sysClr val="windowText" lastClr="000000">
                  <a:hueOff val="0"/>
                  <a:satOff val="0"/>
                  <a:lumOff val="0"/>
                  <a:alphaOff val="0"/>
                </a:sysClr>
              </a:solidFill>
              <a:latin typeface="Lucida Sans Unicode"/>
              <a:ea typeface="+mn-ea"/>
              <a:cs typeface="+mn-cs"/>
            </a:rPr>
            <a:t>Licence</a:t>
          </a:r>
          <a:r>
            <a:rPr lang="en-US" sz="800" dirty="0" smtClean="0">
              <a:solidFill>
                <a:sysClr val="windowText" lastClr="000000">
                  <a:hueOff val="0"/>
                  <a:satOff val="0"/>
                  <a:lumOff val="0"/>
                  <a:alphaOff val="0"/>
                </a:sysClr>
              </a:solidFill>
              <a:latin typeface="Lucida Sans Unicode"/>
              <a:ea typeface="+mn-ea"/>
              <a:cs typeface="+mn-cs"/>
            </a:rPr>
            <a:t> </a:t>
          </a:r>
          <a:r>
            <a:rPr lang="en-US" sz="800" dirty="0">
              <a:solidFill>
                <a:sysClr val="windowText" lastClr="000000">
                  <a:hueOff val="0"/>
                  <a:satOff val="0"/>
                  <a:lumOff val="0"/>
                  <a:alphaOff val="0"/>
                </a:sysClr>
              </a:solidFill>
              <a:latin typeface="Lucida Sans Unicode"/>
              <a:ea typeface="+mn-ea"/>
              <a:cs typeface="+mn-cs"/>
            </a:rPr>
            <a:t>and patent revenues from abroad</a:t>
          </a:r>
        </a:p>
      </dgm:t>
    </dgm:pt>
    <dgm:pt modelId="{C1868845-8C9B-FD4D-B793-2433C779B834}" type="parTrans" cxnId="{73F3A5C7-F5E1-8E4B-99A6-B72A96E7C998}">
      <dgm:prSet/>
      <dgm:spPr>
        <a:xfrm>
          <a:off x="7071375" y="4249617"/>
          <a:ext cx="91440" cy="264135"/>
        </a:xfrm>
        <a:noFill/>
        <a:ln w="9525" cap="flat" cmpd="sng" algn="ctr">
          <a:solidFill>
            <a:srgbClr val="2DA2BF">
              <a:shade val="80000"/>
              <a:hueOff val="0"/>
              <a:satOff val="0"/>
              <a:lumOff val="0"/>
              <a:alphaOff val="0"/>
            </a:srgbClr>
          </a:solidFill>
          <a:prstDash val="solid"/>
        </a:ln>
        <a:effectLst/>
      </dgm:spPr>
      <dgm:t>
        <a:bodyPr/>
        <a:lstStyle/>
        <a:p>
          <a:endParaRPr lang="en-US" sz="800"/>
        </a:p>
      </dgm:t>
    </dgm:pt>
    <dgm:pt modelId="{D3631B92-3137-5844-AB56-B474FB848A2F}" type="sibTrans" cxnId="{73F3A5C7-F5E1-8E4B-99A6-B72A96E7C998}">
      <dgm:prSet/>
      <dgm:spPr/>
      <dgm:t>
        <a:bodyPr/>
        <a:lstStyle/>
        <a:p>
          <a:endParaRPr lang="en-US" sz="800"/>
        </a:p>
      </dgm:t>
    </dgm:pt>
    <dgm:pt modelId="{C5581386-3A53-5441-AA39-A9C9EF5C515C}">
      <dgm:prSet custT="1"/>
      <dgm:spPr>
        <a:xfrm>
          <a:off x="6763906" y="5450463"/>
          <a:ext cx="908202" cy="576708"/>
        </a:xfrm>
        <a:solidFill>
          <a:sysClr val="window" lastClr="FFFFFF">
            <a:lumMod val="95000"/>
          </a:sysClr>
        </a:solidFill>
        <a:ln w="9525" cap="flat" cmpd="sng" algn="ctr">
          <a:solidFill>
            <a:srgbClr val="2DA2BF">
              <a:hueOff val="0"/>
              <a:satOff val="0"/>
              <a:lumOff val="0"/>
              <a:alphaOff val="0"/>
            </a:srgbClr>
          </a:solidFill>
          <a:prstDash val="solid"/>
        </a:ln>
        <a:effectLst/>
      </dgm:spPr>
      <dgm:t>
        <a:bodyPr/>
        <a:lstStyle/>
        <a:p>
          <a:r>
            <a:rPr lang="en-US" sz="800" dirty="0">
              <a:solidFill>
                <a:sysClr val="windowText" lastClr="000000">
                  <a:hueOff val="0"/>
                  <a:satOff val="0"/>
                  <a:lumOff val="0"/>
                  <a:alphaOff val="0"/>
                </a:sysClr>
              </a:solidFill>
              <a:latin typeface="Lucida Sans Unicode"/>
              <a:ea typeface="+mn-ea"/>
              <a:cs typeface="+mn-cs"/>
            </a:rPr>
            <a:t>Exports in commercial services</a:t>
          </a:r>
        </a:p>
      </dgm:t>
    </dgm:pt>
    <dgm:pt modelId="{A297D83F-E49E-1F43-8E92-2BC67C3DD04E}" type="parTrans" cxnId="{A840D09A-CC4F-6643-AC32-A81CFAD760EB}">
      <dgm:prSet/>
      <dgm:spPr>
        <a:xfrm>
          <a:off x="7071375" y="5090462"/>
          <a:ext cx="91440" cy="264135"/>
        </a:xfrm>
        <a:noFill/>
        <a:ln w="9525" cap="flat" cmpd="sng" algn="ctr">
          <a:solidFill>
            <a:srgbClr val="2DA2BF">
              <a:shade val="80000"/>
              <a:hueOff val="0"/>
              <a:satOff val="0"/>
              <a:lumOff val="0"/>
              <a:alphaOff val="0"/>
            </a:srgbClr>
          </a:solidFill>
          <a:prstDash val="solid"/>
        </a:ln>
        <a:effectLst/>
      </dgm:spPr>
      <dgm:t>
        <a:bodyPr/>
        <a:lstStyle/>
        <a:p>
          <a:endParaRPr lang="en-US" sz="800"/>
        </a:p>
      </dgm:t>
    </dgm:pt>
    <dgm:pt modelId="{0967F226-16FD-9245-A7AD-2748E1699304}" type="sibTrans" cxnId="{A840D09A-CC4F-6643-AC32-A81CFAD760EB}">
      <dgm:prSet/>
      <dgm:spPr/>
      <dgm:t>
        <a:bodyPr/>
        <a:lstStyle/>
        <a:p>
          <a:endParaRPr lang="en-US" sz="800"/>
        </a:p>
      </dgm:t>
    </dgm:pt>
    <dgm:pt modelId="{71EC4705-0C73-9F4F-82F8-EF42A718F99E}">
      <dgm:prSet custT="1"/>
      <dgm:spPr>
        <a:xfrm>
          <a:off x="7873931" y="2927930"/>
          <a:ext cx="908202" cy="576708"/>
        </a:xfrm>
        <a:solidFill>
          <a:sysClr val="window" lastClr="FFFFFF">
            <a:lumMod val="95000"/>
          </a:sysClr>
        </a:solidFill>
        <a:ln w="9525" cap="flat" cmpd="sng" algn="ctr">
          <a:solidFill>
            <a:srgbClr val="2DA2BF">
              <a:hueOff val="0"/>
              <a:satOff val="0"/>
              <a:lumOff val="0"/>
              <a:alphaOff val="0"/>
            </a:srgbClr>
          </a:solidFill>
          <a:prstDash val="solid"/>
        </a:ln>
        <a:effectLst/>
      </dgm:spPr>
      <dgm:t>
        <a:bodyPr/>
        <a:lstStyle/>
        <a:p>
          <a:r>
            <a:rPr lang="en-US" sz="800" dirty="0">
              <a:solidFill>
                <a:sysClr val="windowText" lastClr="000000">
                  <a:hueOff val="0"/>
                  <a:satOff val="0"/>
                  <a:lumOff val="0"/>
                  <a:alphaOff val="0"/>
                </a:sysClr>
              </a:solidFill>
              <a:latin typeface="Lucida Sans Unicode"/>
              <a:ea typeface="+mn-ea"/>
              <a:cs typeface="+mn-cs"/>
            </a:rPr>
            <a:t>Life expectancy</a:t>
          </a:r>
        </a:p>
      </dgm:t>
    </dgm:pt>
    <dgm:pt modelId="{60EA4AC1-6C70-FC4E-B5E7-85975E63F361}" type="parTrans" cxnId="{7D734ACB-95E7-C047-B2D1-C74D12DEE740}">
      <dgm:prSet/>
      <dgm:spPr>
        <a:xfrm>
          <a:off x="8181401" y="2595507"/>
          <a:ext cx="91440" cy="236557"/>
        </a:xfrm>
        <a:noFill/>
        <a:ln w="9525" cap="flat" cmpd="sng" algn="ctr">
          <a:solidFill>
            <a:srgbClr val="2DA2BF">
              <a:shade val="80000"/>
              <a:hueOff val="0"/>
              <a:satOff val="0"/>
              <a:lumOff val="0"/>
              <a:alphaOff val="0"/>
            </a:srgbClr>
          </a:solidFill>
          <a:prstDash val="solid"/>
        </a:ln>
        <a:effectLst/>
      </dgm:spPr>
      <dgm:t>
        <a:bodyPr/>
        <a:lstStyle/>
        <a:p>
          <a:endParaRPr lang="en-US" sz="800"/>
        </a:p>
      </dgm:t>
    </dgm:pt>
    <dgm:pt modelId="{03CA1D84-2447-DB49-81DB-485A3A5616E3}" type="sibTrans" cxnId="{7D734ACB-95E7-C047-B2D1-C74D12DEE740}">
      <dgm:prSet/>
      <dgm:spPr/>
      <dgm:t>
        <a:bodyPr/>
        <a:lstStyle/>
        <a:p>
          <a:endParaRPr lang="en-US" sz="800"/>
        </a:p>
      </dgm:t>
    </dgm:pt>
    <dgm:pt modelId="{C8F3023E-5D84-084B-AA5C-0697FB3FADCD}">
      <dgm:prSet custT="1"/>
      <dgm:spPr>
        <a:xfrm>
          <a:off x="7873931" y="3768774"/>
          <a:ext cx="908202" cy="576708"/>
        </a:xfrm>
        <a:solidFill>
          <a:sysClr val="window" lastClr="FFFFFF">
            <a:lumMod val="95000"/>
          </a:sysClr>
        </a:solidFill>
        <a:ln w="9525" cap="flat" cmpd="sng" algn="ctr">
          <a:solidFill>
            <a:srgbClr val="2DA2BF">
              <a:hueOff val="0"/>
              <a:satOff val="0"/>
              <a:lumOff val="0"/>
              <a:alphaOff val="0"/>
            </a:srgbClr>
          </a:solidFill>
          <a:prstDash val="solid"/>
        </a:ln>
        <a:effectLst/>
      </dgm:spPr>
      <dgm:t>
        <a:bodyPr/>
        <a:lstStyle/>
        <a:p>
          <a:r>
            <a:rPr lang="en-US" sz="800" dirty="0">
              <a:solidFill>
                <a:sysClr val="windowText" lastClr="000000">
                  <a:hueOff val="0"/>
                  <a:satOff val="0"/>
                  <a:lumOff val="0"/>
                  <a:alphaOff val="0"/>
                </a:sysClr>
              </a:solidFill>
              <a:latin typeface="Lucida Sans Unicode"/>
              <a:ea typeface="+mn-ea"/>
              <a:cs typeface="+mn-cs"/>
            </a:rPr>
            <a:t>Internet users</a:t>
          </a:r>
        </a:p>
      </dgm:t>
    </dgm:pt>
    <dgm:pt modelId="{8063D1B6-00EC-9A42-A752-9466C74C84FD}" type="parTrans" cxnId="{2E25F605-3F93-2D4E-B9A3-C7BBED85E273}">
      <dgm:prSet/>
      <dgm:spPr>
        <a:xfrm>
          <a:off x="8181401" y="3408773"/>
          <a:ext cx="91440" cy="264135"/>
        </a:xfrm>
        <a:noFill/>
        <a:ln w="9525" cap="flat" cmpd="sng" algn="ctr">
          <a:solidFill>
            <a:srgbClr val="2DA2BF">
              <a:shade val="80000"/>
              <a:hueOff val="0"/>
              <a:satOff val="0"/>
              <a:lumOff val="0"/>
              <a:alphaOff val="0"/>
            </a:srgbClr>
          </a:solidFill>
          <a:prstDash val="solid"/>
        </a:ln>
        <a:effectLst/>
      </dgm:spPr>
      <dgm:t>
        <a:bodyPr/>
        <a:lstStyle/>
        <a:p>
          <a:endParaRPr lang="en-US" sz="800"/>
        </a:p>
      </dgm:t>
    </dgm:pt>
    <dgm:pt modelId="{63FB4519-1B80-F848-84AC-3A1B541B1732}" type="sibTrans" cxnId="{2E25F605-3F93-2D4E-B9A3-C7BBED85E273}">
      <dgm:prSet/>
      <dgm:spPr/>
      <dgm:t>
        <a:bodyPr/>
        <a:lstStyle/>
        <a:p>
          <a:endParaRPr lang="en-US" sz="800"/>
        </a:p>
      </dgm:t>
    </dgm:pt>
    <dgm:pt modelId="{059F4208-1929-B649-AF99-77A738291A0C}">
      <dgm:prSet custT="1"/>
      <dgm:spPr>
        <a:xfrm>
          <a:off x="7873931" y="4609619"/>
          <a:ext cx="908202" cy="576708"/>
        </a:xfrm>
        <a:solidFill>
          <a:sysClr val="window" lastClr="FFFFFF">
            <a:lumMod val="95000"/>
          </a:sysClr>
        </a:solidFill>
        <a:ln w="9525" cap="flat" cmpd="sng" algn="ctr">
          <a:solidFill>
            <a:srgbClr val="2DA2BF">
              <a:hueOff val="0"/>
              <a:satOff val="0"/>
              <a:lumOff val="0"/>
              <a:alphaOff val="0"/>
            </a:srgbClr>
          </a:solidFill>
          <a:prstDash val="solid"/>
        </a:ln>
        <a:effectLst/>
      </dgm:spPr>
      <dgm:t>
        <a:bodyPr/>
        <a:lstStyle/>
        <a:p>
          <a:r>
            <a:rPr lang="en-US" sz="800">
              <a:solidFill>
                <a:sysClr val="windowText" lastClr="000000">
                  <a:hueOff val="0"/>
                  <a:satOff val="0"/>
                  <a:lumOff val="0"/>
                  <a:alphaOff val="0"/>
                </a:sysClr>
              </a:solidFill>
              <a:latin typeface="Lucida Sans Unicode"/>
              <a:ea typeface="+mn-ea"/>
              <a:cs typeface="+mn-cs"/>
            </a:rPr>
            <a:t>GDP/ energy</a:t>
          </a:r>
        </a:p>
      </dgm:t>
    </dgm:pt>
    <dgm:pt modelId="{B116A339-DA22-C745-8EE3-96FFB05E7778}" type="parTrans" cxnId="{11FF004D-147F-FF49-B215-91A535E6E79E}">
      <dgm:prSet/>
      <dgm:spPr>
        <a:xfrm>
          <a:off x="8181401" y="4249617"/>
          <a:ext cx="91440" cy="264135"/>
        </a:xfrm>
        <a:noFill/>
        <a:ln w="9525" cap="flat" cmpd="sng" algn="ctr">
          <a:solidFill>
            <a:srgbClr val="2DA2BF">
              <a:shade val="80000"/>
              <a:hueOff val="0"/>
              <a:satOff val="0"/>
              <a:lumOff val="0"/>
              <a:alphaOff val="0"/>
            </a:srgbClr>
          </a:solidFill>
          <a:prstDash val="solid"/>
        </a:ln>
        <a:effectLst/>
      </dgm:spPr>
      <dgm:t>
        <a:bodyPr/>
        <a:lstStyle/>
        <a:p>
          <a:endParaRPr lang="en-US" sz="800"/>
        </a:p>
      </dgm:t>
    </dgm:pt>
    <dgm:pt modelId="{5CBF224D-0721-AB47-955A-07E5E60D7398}" type="sibTrans" cxnId="{11FF004D-147F-FF49-B215-91A535E6E79E}">
      <dgm:prSet/>
      <dgm:spPr/>
      <dgm:t>
        <a:bodyPr/>
        <a:lstStyle/>
        <a:p>
          <a:endParaRPr lang="en-US" sz="800"/>
        </a:p>
      </dgm:t>
    </dgm:pt>
    <dgm:pt modelId="{31218DA8-0AFC-F843-AB4D-EDB5E75C9847}">
      <dgm:prSet custT="1"/>
      <dgm:spPr>
        <a:xfrm>
          <a:off x="5653880" y="4609619"/>
          <a:ext cx="908202" cy="576708"/>
        </a:xfrm>
        <a:solidFill>
          <a:sysClr val="window" lastClr="FFFFFF">
            <a:alpha val="90000"/>
            <a:hueOff val="0"/>
            <a:satOff val="0"/>
            <a:lumOff val="0"/>
            <a:alphaOff val="0"/>
          </a:sysClr>
        </a:solidFill>
        <a:ln w="9525" cap="flat" cmpd="sng" algn="ctr">
          <a:solidFill>
            <a:srgbClr val="2DA2BF">
              <a:hueOff val="0"/>
              <a:satOff val="0"/>
              <a:lumOff val="0"/>
              <a:alphaOff val="0"/>
            </a:srgbClr>
          </a:solidFill>
          <a:prstDash val="solid"/>
        </a:ln>
        <a:effectLst/>
      </dgm:spPr>
      <dgm:t>
        <a:bodyPr/>
        <a:lstStyle/>
        <a:p>
          <a:r>
            <a:rPr lang="en-US" sz="800">
              <a:solidFill>
                <a:sysClr val="windowText" lastClr="000000">
                  <a:hueOff val="0"/>
                  <a:satOff val="0"/>
                  <a:lumOff val="0"/>
                  <a:alphaOff val="0"/>
                </a:sysClr>
              </a:solidFill>
              <a:latin typeface="Lucida Sans Unicode"/>
              <a:ea typeface="+mn-ea"/>
              <a:cs typeface="+mn-cs"/>
            </a:rPr>
            <a:t>Trademarks</a:t>
          </a:r>
        </a:p>
      </dgm:t>
    </dgm:pt>
    <dgm:pt modelId="{535002C4-1122-0243-BB3D-71652323288A}" type="parTrans" cxnId="{BB060A96-7AF9-8D43-8587-55D1A73A07F0}">
      <dgm:prSet/>
      <dgm:spPr>
        <a:xfrm>
          <a:off x="5961350" y="4249617"/>
          <a:ext cx="91440" cy="264135"/>
        </a:xfrm>
        <a:noFill/>
        <a:ln w="9525" cap="flat" cmpd="sng" algn="ctr">
          <a:solidFill>
            <a:srgbClr val="2DA2BF">
              <a:shade val="80000"/>
              <a:hueOff val="0"/>
              <a:satOff val="0"/>
              <a:lumOff val="0"/>
              <a:alphaOff val="0"/>
            </a:srgbClr>
          </a:solidFill>
          <a:prstDash val="solid"/>
        </a:ln>
        <a:effectLst/>
      </dgm:spPr>
      <dgm:t>
        <a:bodyPr/>
        <a:lstStyle/>
        <a:p>
          <a:endParaRPr lang="en-US" sz="800"/>
        </a:p>
      </dgm:t>
    </dgm:pt>
    <dgm:pt modelId="{60F2230B-6C46-DD40-9FB9-F284A3B562A9}" type="sibTrans" cxnId="{BB060A96-7AF9-8D43-8587-55D1A73A07F0}">
      <dgm:prSet/>
      <dgm:spPr/>
      <dgm:t>
        <a:bodyPr/>
        <a:lstStyle/>
        <a:p>
          <a:endParaRPr lang="en-US" sz="800"/>
        </a:p>
      </dgm:t>
    </dgm:pt>
    <dgm:pt modelId="{4960E8E1-45AD-4C43-8784-564F64A2C89C}" type="pres">
      <dgm:prSet presAssocID="{B79726B4-17CD-1945-BACF-A3D471F05C92}" presName="hierChild1" presStyleCnt="0">
        <dgm:presLayoutVars>
          <dgm:chPref val="1"/>
          <dgm:dir/>
          <dgm:animOne val="branch"/>
          <dgm:animLvl val="lvl"/>
          <dgm:resizeHandles/>
        </dgm:presLayoutVars>
      </dgm:prSet>
      <dgm:spPr/>
      <dgm:t>
        <a:bodyPr/>
        <a:lstStyle/>
        <a:p>
          <a:endParaRPr lang="en-ZA"/>
        </a:p>
      </dgm:t>
    </dgm:pt>
    <dgm:pt modelId="{305CC6B6-805D-3D42-A9F5-C49626982C0A}" type="pres">
      <dgm:prSet presAssocID="{2BD858DE-0FDC-9041-B48F-1229EE94741C}" presName="hierRoot1" presStyleCnt="0"/>
      <dgm:spPr/>
    </dgm:pt>
    <dgm:pt modelId="{BA8761FD-3CD3-D146-AAA9-A83C8E5EF950}" type="pres">
      <dgm:prSet presAssocID="{2BD858DE-0FDC-9041-B48F-1229EE94741C}" presName="composite" presStyleCnt="0"/>
      <dgm:spPr/>
    </dgm:pt>
    <dgm:pt modelId="{585BF8F7-6189-DC47-B478-FD1944B08CEA}" type="pres">
      <dgm:prSet presAssocID="{2BD858DE-0FDC-9041-B48F-1229EE94741C}" presName="background" presStyleLbl="node0" presStyleIdx="0" presStyleCnt="1"/>
      <dgm:spPr>
        <a:xfrm>
          <a:off x="4165437" y="309531"/>
          <a:ext cx="908202" cy="576708"/>
        </a:xfrm>
        <a:prstGeom prst="roundRect">
          <a:avLst>
            <a:gd name="adj" fmla="val 10000"/>
          </a:avLst>
        </a:prstGeom>
        <a:solidFill>
          <a:srgbClr val="39639D">
            <a:lumMod val="50000"/>
          </a:srgbClr>
        </a:solidFill>
        <a:ln>
          <a:noFill/>
        </a:ln>
        <a:effectLst>
          <a:outerShdw blurRad="50800" dist="38100" dir="5400000" rotWithShape="0">
            <a:srgbClr val="000000">
              <a:alpha val="35000"/>
            </a:srgbClr>
          </a:outerShdw>
        </a:effectLst>
      </dgm:spPr>
      <dgm:t>
        <a:bodyPr/>
        <a:lstStyle/>
        <a:p>
          <a:endParaRPr lang="en-US"/>
        </a:p>
      </dgm:t>
    </dgm:pt>
    <dgm:pt modelId="{E218A335-EB62-DA4C-881C-4963D2342279}" type="pres">
      <dgm:prSet presAssocID="{2BD858DE-0FDC-9041-B48F-1229EE94741C}" presName="text" presStyleLbl="fgAcc0" presStyleIdx="0" presStyleCnt="1">
        <dgm:presLayoutVars>
          <dgm:chPref val="3"/>
        </dgm:presLayoutVars>
      </dgm:prSet>
      <dgm:spPr>
        <a:prstGeom prst="roundRect">
          <a:avLst>
            <a:gd name="adj" fmla="val 10000"/>
          </a:avLst>
        </a:prstGeom>
      </dgm:spPr>
      <dgm:t>
        <a:bodyPr/>
        <a:lstStyle/>
        <a:p>
          <a:endParaRPr lang="en-ZA"/>
        </a:p>
      </dgm:t>
    </dgm:pt>
    <dgm:pt modelId="{F122825F-076B-B04E-B546-E1DE167B588D}" type="pres">
      <dgm:prSet presAssocID="{2BD858DE-0FDC-9041-B48F-1229EE94741C}" presName="hierChild2" presStyleCnt="0"/>
      <dgm:spPr/>
    </dgm:pt>
    <dgm:pt modelId="{FE737CA8-EC37-2246-9277-9734B3F38463}" type="pres">
      <dgm:prSet presAssocID="{631EB0EA-55BD-144D-987E-D468CD25DDDE}" presName="Name10" presStyleLbl="parChTrans1D2" presStyleIdx="0" presStyleCnt="3"/>
      <dgm:spPr>
        <a:custGeom>
          <a:avLst/>
          <a:gdLst/>
          <a:ahLst/>
          <a:cxnLst/>
          <a:rect l="0" t="0" r="0" b="0"/>
          <a:pathLst>
            <a:path>
              <a:moveTo>
                <a:pt x="3052570" y="0"/>
              </a:moveTo>
              <a:lnTo>
                <a:pt x="3052570" y="180000"/>
              </a:lnTo>
              <a:lnTo>
                <a:pt x="0" y="180000"/>
              </a:lnTo>
              <a:lnTo>
                <a:pt x="0" y="264135"/>
              </a:lnTo>
            </a:path>
          </a:pathLst>
        </a:custGeom>
      </dgm:spPr>
      <dgm:t>
        <a:bodyPr/>
        <a:lstStyle/>
        <a:p>
          <a:endParaRPr lang="en-ZA"/>
        </a:p>
      </dgm:t>
    </dgm:pt>
    <dgm:pt modelId="{08DAB05F-AF0D-E647-AE86-D67582BCDED2}" type="pres">
      <dgm:prSet presAssocID="{424B11D0-7F72-D649-9087-338FF8F93A25}" presName="hierRoot2" presStyleCnt="0"/>
      <dgm:spPr/>
    </dgm:pt>
    <dgm:pt modelId="{ABF4D090-6B22-7A4A-A001-66ED503DC6AF}" type="pres">
      <dgm:prSet presAssocID="{424B11D0-7F72-D649-9087-338FF8F93A25}" presName="composite2" presStyleCnt="0"/>
      <dgm:spPr/>
    </dgm:pt>
    <dgm:pt modelId="{CDA23151-D709-8845-9B34-4CECCAE3D7FD}" type="pres">
      <dgm:prSet presAssocID="{424B11D0-7F72-D649-9087-338FF8F93A25}" presName="background2" presStyleLbl="node2" presStyleIdx="0" presStyleCnt="3"/>
      <dgm:spPr>
        <a:xfrm>
          <a:off x="1112867" y="1150376"/>
          <a:ext cx="908202" cy="576708"/>
        </a:xfrm>
        <a:prstGeom prst="roundRect">
          <a:avLst>
            <a:gd name="adj" fmla="val 10000"/>
          </a:avLst>
        </a:prstGeom>
        <a:solidFill>
          <a:srgbClr val="DA1F28">
            <a:lumMod val="40000"/>
            <a:lumOff val="60000"/>
          </a:srgbClr>
        </a:solidFill>
        <a:ln>
          <a:noFill/>
        </a:ln>
        <a:effectLst>
          <a:outerShdw blurRad="50800" dist="38100" dir="5400000" rotWithShape="0">
            <a:srgbClr val="000000">
              <a:alpha val="35000"/>
            </a:srgbClr>
          </a:outerShdw>
        </a:effectLst>
      </dgm:spPr>
      <dgm:t>
        <a:bodyPr/>
        <a:lstStyle/>
        <a:p>
          <a:endParaRPr lang="en-US"/>
        </a:p>
      </dgm:t>
    </dgm:pt>
    <dgm:pt modelId="{BBE8ED6E-8734-7C4A-BCAA-580ECB183D6E}" type="pres">
      <dgm:prSet presAssocID="{424B11D0-7F72-D649-9087-338FF8F93A25}" presName="text2" presStyleLbl="fgAcc2" presStyleIdx="0" presStyleCnt="3">
        <dgm:presLayoutVars>
          <dgm:chPref val="3"/>
        </dgm:presLayoutVars>
      </dgm:prSet>
      <dgm:spPr>
        <a:prstGeom prst="roundRect">
          <a:avLst>
            <a:gd name="adj" fmla="val 10000"/>
          </a:avLst>
        </a:prstGeom>
      </dgm:spPr>
      <dgm:t>
        <a:bodyPr/>
        <a:lstStyle/>
        <a:p>
          <a:endParaRPr lang="en-ZA"/>
        </a:p>
      </dgm:t>
    </dgm:pt>
    <dgm:pt modelId="{3F053BD7-8AF0-D641-BA8F-257E07E9EBAA}" type="pres">
      <dgm:prSet presAssocID="{424B11D0-7F72-D649-9087-338FF8F93A25}" presName="hierChild3" presStyleCnt="0"/>
      <dgm:spPr/>
    </dgm:pt>
    <dgm:pt modelId="{EA70DC25-B6F3-9040-8FE9-7E41CC146A9B}" type="pres">
      <dgm:prSet presAssocID="{A740E386-CB09-1841-8F39-AC4833AD33E4}" presName="Name17" presStyleLbl="parChTrans1D3" presStyleIdx="0" presStyleCnt="8"/>
      <dgm:spPr>
        <a:custGeom>
          <a:avLst/>
          <a:gdLst/>
          <a:ahLst/>
          <a:cxnLst/>
          <a:rect l="0" t="0" r="0" b="0"/>
          <a:pathLst>
            <a:path>
              <a:moveTo>
                <a:pt x="1110025" y="0"/>
              </a:moveTo>
              <a:lnTo>
                <a:pt x="1110025" y="180000"/>
              </a:lnTo>
              <a:lnTo>
                <a:pt x="0" y="180000"/>
              </a:lnTo>
              <a:lnTo>
                <a:pt x="0" y="264135"/>
              </a:lnTo>
            </a:path>
          </a:pathLst>
        </a:custGeom>
      </dgm:spPr>
      <dgm:t>
        <a:bodyPr/>
        <a:lstStyle/>
        <a:p>
          <a:endParaRPr lang="en-ZA"/>
        </a:p>
      </dgm:t>
    </dgm:pt>
    <dgm:pt modelId="{79A18310-7A93-2F41-B5AB-D85C2A8076D1}" type="pres">
      <dgm:prSet presAssocID="{FDDD685F-9665-2343-95F6-7669D1091C35}" presName="hierRoot3" presStyleCnt="0"/>
      <dgm:spPr/>
    </dgm:pt>
    <dgm:pt modelId="{AACA5B12-497B-8F45-B58D-EE6F57FA71B3}" type="pres">
      <dgm:prSet presAssocID="{FDDD685F-9665-2343-95F6-7669D1091C35}" presName="composite3" presStyleCnt="0"/>
      <dgm:spPr/>
    </dgm:pt>
    <dgm:pt modelId="{58F9B6BC-A38C-E744-B64E-C374AFAC221B}" type="pres">
      <dgm:prSet presAssocID="{FDDD685F-9665-2343-95F6-7669D1091C35}" presName="background3" presStyleLbl="node3" presStyleIdx="0" presStyleCnt="8"/>
      <dgm:spPr>
        <a:xfrm>
          <a:off x="2841" y="1991220"/>
          <a:ext cx="908202" cy="576708"/>
        </a:xfrm>
        <a:prstGeom prst="roundRect">
          <a:avLst>
            <a:gd name="adj" fmla="val 10000"/>
          </a:avLst>
        </a:prstGeom>
        <a:solidFill>
          <a:srgbClr val="DA1F28">
            <a:lumMod val="40000"/>
            <a:lumOff val="60000"/>
          </a:srgbClr>
        </a:solidFill>
        <a:ln>
          <a:noFill/>
        </a:ln>
        <a:effectLst>
          <a:outerShdw blurRad="50800" dist="38100" dir="5400000" rotWithShape="0">
            <a:srgbClr val="000000">
              <a:alpha val="35000"/>
            </a:srgbClr>
          </a:outerShdw>
        </a:effectLst>
      </dgm:spPr>
      <dgm:t>
        <a:bodyPr/>
        <a:lstStyle/>
        <a:p>
          <a:endParaRPr lang="en-US"/>
        </a:p>
      </dgm:t>
    </dgm:pt>
    <dgm:pt modelId="{69BE5AD6-EB88-BA4D-B594-B7BAAFECDC09}" type="pres">
      <dgm:prSet presAssocID="{FDDD685F-9665-2343-95F6-7669D1091C35}" presName="text3" presStyleLbl="fgAcc3" presStyleIdx="0" presStyleCnt="8">
        <dgm:presLayoutVars>
          <dgm:chPref val="3"/>
        </dgm:presLayoutVars>
      </dgm:prSet>
      <dgm:spPr>
        <a:prstGeom prst="roundRect">
          <a:avLst>
            <a:gd name="adj" fmla="val 10000"/>
          </a:avLst>
        </a:prstGeom>
      </dgm:spPr>
      <dgm:t>
        <a:bodyPr/>
        <a:lstStyle/>
        <a:p>
          <a:endParaRPr lang="en-ZA"/>
        </a:p>
      </dgm:t>
    </dgm:pt>
    <dgm:pt modelId="{E2E9F3F9-6742-8949-BC92-C6DB866FCA35}" type="pres">
      <dgm:prSet presAssocID="{FDDD685F-9665-2343-95F6-7669D1091C35}" presName="hierChild4" presStyleCnt="0"/>
      <dgm:spPr/>
    </dgm:pt>
    <dgm:pt modelId="{BE563632-0979-1442-9947-73C82BF1B98F}" type="pres">
      <dgm:prSet presAssocID="{DDB4C451-D3D0-8F47-8EAF-BC1F0B042D8E}" presName="Name23" presStyleLbl="parChTrans1D4" presStyleIdx="0" presStyleCnt="20"/>
      <dgm:spPr>
        <a:custGeom>
          <a:avLst/>
          <a:gdLst/>
          <a:ahLst/>
          <a:cxnLst/>
          <a:rect l="0" t="0" r="0" b="0"/>
          <a:pathLst>
            <a:path>
              <a:moveTo>
                <a:pt x="45720" y="0"/>
              </a:moveTo>
              <a:lnTo>
                <a:pt x="45720" y="264135"/>
              </a:lnTo>
            </a:path>
          </a:pathLst>
        </a:custGeom>
      </dgm:spPr>
      <dgm:t>
        <a:bodyPr/>
        <a:lstStyle/>
        <a:p>
          <a:endParaRPr lang="en-ZA"/>
        </a:p>
      </dgm:t>
    </dgm:pt>
    <dgm:pt modelId="{36A4995E-A9E9-6446-855E-BB8BE0C2C87A}" type="pres">
      <dgm:prSet presAssocID="{D350F157-1D52-EA45-83EE-75155C3848D5}" presName="hierRoot4" presStyleCnt="0"/>
      <dgm:spPr/>
    </dgm:pt>
    <dgm:pt modelId="{E34C7549-CE87-994F-BC30-4E00CCA6FAEE}" type="pres">
      <dgm:prSet presAssocID="{D350F157-1D52-EA45-83EE-75155C3848D5}" presName="composite4" presStyleCnt="0"/>
      <dgm:spPr/>
    </dgm:pt>
    <dgm:pt modelId="{4414A254-D1A0-2648-9448-B3460958F838}" type="pres">
      <dgm:prSet presAssocID="{D350F157-1D52-EA45-83EE-75155C3848D5}" presName="background4" presStyleLbl="node4" presStyleIdx="0" presStyleCnt="20"/>
      <dgm:spPr>
        <a:xfrm>
          <a:off x="2841" y="2832064"/>
          <a:ext cx="908202" cy="576708"/>
        </a:xfrm>
        <a:prstGeom prst="roundRect">
          <a:avLst>
            <a:gd name="adj" fmla="val 10000"/>
          </a:avLst>
        </a:prstGeom>
        <a:solidFill>
          <a:srgbClr val="DA1F28">
            <a:lumMod val="40000"/>
            <a:lumOff val="60000"/>
          </a:srgbClr>
        </a:solidFill>
        <a:ln>
          <a:noFill/>
        </a:ln>
        <a:effectLst>
          <a:outerShdw blurRad="50800" dist="38100" dir="5400000" rotWithShape="0">
            <a:srgbClr val="000000">
              <a:alpha val="35000"/>
            </a:srgbClr>
          </a:outerShdw>
        </a:effectLst>
      </dgm:spPr>
      <dgm:t>
        <a:bodyPr/>
        <a:lstStyle/>
        <a:p>
          <a:endParaRPr lang="en-US"/>
        </a:p>
      </dgm:t>
    </dgm:pt>
    <dgm:pt modelId="{B78A64A4-8137-F340-8815-F9DFA1F1A741}" type="pres">
      <dgm:prSet presAssocID="{D350F157-1D52-EA45-83EE-75155C3848D5}" presName="text4" presStyleLbl="fgAcc4" presStyleIdx="0" presStyleCnt="20">
        <dgm:presLayoutVars>
          <dgm:chPref val="3"/>
        </dgm:presLayoutVars>
      </dgm:prSet>
      <dgm:spPr>
        <a:prstGeom prst="roundRect">
          <a:avLst>
            <a:gd name="adj" fmla="val 10000"/>
          </a:avLst>
        </a:prstGeom>
      </dgm:spPr>
      <dgm:t>
        <a:bodyPr/>
        <a:lstStyle/>
        <a:p>
          <a:endParaRPr lang="en-ZA"/>
        </a:p>
      </dgm:t>
    </dgm:pt>
    <dgm:pt modelId="{51AEA9AD-23C2-D745-B4F0-17221F00DC3D}" type="pres">
      <dgm:prSet presAssocID="{D350F157-1D52-EA45-83EE-75155C3848D5}" presName="hierChild5" presStyleCnt="0"/>
      <dgm:spPr/>
    </dgm:pt>
    <dgm:pt modelId="{A5E451D0-B6F7-9D44-9B6C-516A94021720}" type="pres">
      <dgm:prSet presAssocID="{C999DCEE-3746-0E41-ABEA-C5B54A447AB7}" presName="Name23" presStyleLbl="parChTrans1D4" presStyleIdx="1" presStyleCnt="20"/>
      <dgm:spPr>
        <a:custGeom>
          <a:avLst/>
          <a:gdLst/>
          <a:ahLst/>
          <a:cxnLst/>
          <a:rect l="0" t="0" r="0" b="0"/>
          <a:pathLst>
            <a:path>
              <a:moveTo>
                <a:pt x="45720" y="0"/>
              </a:moveTo>
              <a:lnTo>
                <a:pt x="45720" y="264135"/>
              </a:lnTo>
            </a:path>
          </a:pathLst>
        </a:custGeom>
      </dgm:spPr>
      <dgm:t>
        <a:bodyPr/>
        <a:lstStyle/>
        <a:p>
          <a:endParaRPr lang="en-ZA"/>
        </a:p>
      </dgm:t>
    </dgm:pt>
    <dgm:pt modelId="{C799D41B-B2E7-F949-B5EB-0D950F76FEF9}" type="pres">
      <dgm:prSet presAssocID="{7E4ECFE7-3AD0-2543-9ABB-44340734EEA2}" presName="hierRoot4" presStyleCnt="0"/>
      <dgm:spPr/>
    </dgm:pt>
    <dgm:pt modelId="{49A2C023-3B28-E048-A0A3-324635C93984}" type="pres">
      <dgm:prSet presAssocID="{7E4ECFE7-3AD0-2543-9ABB-44340734EEA2}" presName="composite4" presStyleCnt="0"/>
      <dgm:spPr/>
    </dgm:pt>
    <dgm:pt modelId="{11774D4B-9607-8A43-BD40-9935B5974254}" type="pres">
      <dgm:prSet presAssocID="{7E4ECFE7-3AD0-2543-9ABB-44340734EEA2}" presName="background4" presStyleLbl="node4" presStyleIdx="1" presStyleCnt="20"/>
      <dgm:spPr>
        <a:xfrm>
          <a:off x="2841" y="3672909"/>
          <a:ext cx="908202" cy="576708"/>
        </a:xfrm>
        <a:prstGeom prst="roundRect">
          <a:avLst>
            <a:gd name="adj" fmla="val 10000"/>
          </a:avLst>
        </a:prstGeom>
        <a:solidFill>
          <a:srgbClr val="DA1F28">
            <a:lumMod val="40000"/>
            <a:lumOff val="60000"/>
          </a:srgbClr>
        </a:solidFill>
        <a:ln>
          <a:noFill/>
        </a:ln>
        <a:effectLst>
          <a:outerShdw blurRad="50800" dist="38100" dir="5400000" rotWithShape="0">
            <a:srgbClr val="000000">
              <a:alpha val="35000"/>
            </a:srgbClr>
          </a:outerShdw>
        </a:effectLst>
      </dgm:spPr>
      <dgm:t>
        <a:bodyPr/>
        <a:lstStyle/>
        <a:p>
          <a:endParaRPr lang="en-US"/>
        </a:p>
      </dgm:t>
    </dgm:pt>
    <dgm:pt modelId="{19B29A7A-23F1-4F44-9FC7-85FBA63B7522}" type="pres">
      <dgm:prSet presAssocID="{7E4ECFE7-3AD0-2543-9ABB-44340734EEA2}" presName="text4" presStyleLbl="fgAcc4" presStyleIdx="1" presStyleCnt="20">
        <dgm:presLayoutVars>
          <dgm:chPref val="3"/>
        </dgm:presLayoutVars>
      </dgm:prSet>
      <dgm:spPr>
        <a:prstGeom prst="roundRect">
          <a:avLst>
            <a:gd name="adj" fmla="val 10000"/>
          </a:avLst>
        </a:prstGeom>
      </dgm:spPr>
      <dgm:t>
        <a:bodyPr/>
        <a:lstStyle/>
        <a:p>
          <a:endParaRPr lang="en-ZA"/>
        </a:p>
      </dgm:t>
    </dgm:pt>
    <dgm:pt modelId="{A8B7C563-C2FB-9D4F-858B-26AEEFDE9E44}" type="pres">
      <dgm:prSet presAssocID="{7E4ECFE7-3AD0-2543-9ABB-44340734EEA2}" presName="hierChild5" presStyleCnt="0"/>
      <dgm:spPr/>
    </dgm:pt>
    <dgm:pt modelId="{A62A680B-7799-6442-9D20-AC9622E95ECD}" type="pres">
      <dgm:prSet presAssocID="{AB9E3037-5580-764B-BB40-FB9249E0DED2}" presName="Name17" presStyleLbl="parChTrans1D3" presStyleIdx="1" presStyleCnt="8"/>
      <dgm:spPr>
        <a:custGeom>
          <a:avLst/>
          <a:gdLst/>
          <a:ahLst/>
          <a:cxnLst/>
          <a:rect l="0" t="0" r="0" b="0"/>
          <a:pathLst>
            <a:path>
              <a:moveTo>
                <a:pt x="45720" y="0"/>
              </a:moveTo>
              <a:lnTo>
                <a:pt x="45720" y="264135"/>
              </a:lnTo>
            </a:path>
          </a:pathLst>
        </a:custGeom>
      </dgm:spPr>
      <dgm:t>
        <a:bodyPr/>
        <a:lstStyle/>
        <a:p>
          <a:endParaRPr lang="en-ZA"/>
        </a:p>
      </dgm:t>
    </dgm:pt>
    <dgm:pt modelId="{B55E8764-1753-F141-94F2-EEF9A8E9EAB0}" type="pres">
      <dgm:prSet presAssocID="{6D6CAC73-600A-534A-9A53-3B431840E99D}" presName="hierRoot3" presStyleCnt="0"/>
      <dgm:spPr/>
    </dgm:pt>
    <dgm:pt modelId="{ECCEA4F4-2677-EA4E-B506-D14BDF073356}" type="pres">
      <dgm:prSet presAssocID="{6D6CAC73-600A-534A-9A53-3B431840E99D}" presName="composite3" presStyleCnt="0"/>
      <dgm:spPr/>
    </dgm:pt>
    <dgm:pt modelId="{26C3DA4A-0AB5-CE4A-896E-1E0F83DC5A42}" type="pres">
      <dgm:prSet presAssocID="{6D6CAC73-600A-534A-9A53-3B431840E99D}" presName="background3" presStyleLbl="node3" presStyleIdx="1" presStyleCnt="8"/>
      <dgm:spPr>
        <a:xfrm>
          <a:off x="1112867" y="1991220"/>
          <a:ext cx="908202" cy="576708"/>
        </a:xfrm>
        <a:prstGeom prst="roundRect">
          <a:avLst>
            <a:gd name="adj" fmla="val 10000"/>
          </a:avLst>
        </a:prstGeom>
        <a:solidFill>
          <a:srgbClr val="DA1F28">
            <a:lumMod val="40000"/>
            <a:lumOff val="60000"/>
          </a:srgbClr>
        </a:solidFill>
        <a:ln>
          <a:noFill/>
        </a:ln>
        <a:effectLst>
          <a:outerShdw blurRad="50800" dist="38100" dir="5400000" rotWithShape="0">
            <a:srgbClr val="000000">
              <a:alpha val="35000"/>
            </a:srgbClr>
          </a:outerShdw>
        </a:effectLst>
      </dgm:spPr>
      <dgm:t>
        <a:bodyPr/>
        <a:lstStyle/>
        <a:p>
          <a:endParaRPr lang="en-US"/>
        </a:p>
      </dgm:t>
    </dgm:pt>
    <dgm:pt modelId="{54DDCA09-42C2-D641-BD42-998D833BEE83}" type="pres">
      <dgm:prSet presAssocID="{6D6CAC73-600A-534A-9A53-3B431840E99D}" presName="text3" presStyleLbl="fgAcc3" presStyleIdx="1" presStyleCnt="8">
        <dgm:presLayoutVars>
          <dgm:chPref val="3"/>
        </dgm:presLayoutVars>
      </dgm:prSet>
      <dgm:spPr>
        <a:prstGeom prst="roundRect">
          <a:avLst>
            <a:gd name="adj" fmla="val 10000"/>
          </a:avLst>
        </a:prstGeom>
      </dgm:spPr>
      <dgm:t>
        <a:bodyPr/>
        <a:lstStyle/>
        <a:p>
          <a:endParaRPr lang="en-ZA"/>
        </a:p>
      </dgm:t>
    </dgm:pt>
    <dgm:pt modelId="{5D3936D7-F522-684C-AF1B-E77EBD1F69E3}" type="pres">
      <dgm:prSet presAssocID="{6D6CAC73-600A-534A-9A53-3B431840E99D}" presName="hierChild4" presStyleCnt="0"/>
      <dgm:spPr/>
    </dgm:pt>
    <dgm:pt modelId="{BFA45936-A48E-E84B-9CFC-DBE45BEC4104}" type="pres">
      <dgm:prSet presAssocID="{E1BC6D22-31FF-8D45-BAB0-6493BBC55B38}" presName="Name23" presStyleLbl="parChTrans1D4" presStyleIdx="2" presStyleCnt="20"/>
      <dgm:spPr>
        <a:custGeom>
          <a:avLst/>
          <a:gdLst/>
          <a:ahLst/>
          <a:cxnLst/>
          <a:rect l="0" t="0" r="0" b="0"/>
          <a:pathLst>
            <a:path>
              <a:moveTo>
                <a:pt x="45720" y="0"/>
              </a:moveTo>
              <a:lnTo>
                <a:pt x="45720" y="264135"/>
              </a:lnTo>
            </a:path>
          </a:pathLst>
        </a:custGeom>
      </dgm:spPr>
      <dgm:t>
        <a:bodyPr/>
        <a:lstStyle/>
        <a:p>
          <a:endParaRPr lang="en-ZA"/>
        </a:p>
      </dgm:t>
    </dgm:pt>
    <dgm:pt modelId="{746079AD-ECE0-EA40-AAF7-6712B3167D05}" type="pres">
      <dgm:prSet presAssocID="{7D63E594-FC55-CB46-AA3E-5C2B88A76658}" presName="hierRoot4" presStyleCnt="0"/>
      <dgm:spPr/>
    </dgm:pt>
    <dgm:pt modelId="{DD94A82B-3997-4840-9A9A-D104FB4837FD}" type="pres">
      <dgm:prSet presAssocID="{7D63E594-FC55-CB46-AA3E-5C2B88A76658}" presName="composite4" presStyleCnt="0"/>
      <dgm:spPr/>
    </dgm:pt>
    <dgm:pt modelId="{17840E1A-0751-DF4E-8517-67FE2AE33D33}" type="pres">
      <dgm:prSet presAssocID="{7D63E594-FC55-CB46-AA3E-5C2B88A76658}" presName="background4" presStyleLbl="node4" presStyleIdx="2" presStyleCnt="20"/>
      <dgm:spPr>
        <a:xfrm>
          <a:off x="1112867" y="2832064"/>
          <a:ext cx="908202" cy="576708"/>
        </a:xfrm>
        <a:prstGeom prst="roundRect">
          <a:avLst>
            <a:gd name="adj" fmla="val 10000"/>
          </a:avLst>
        </a:prstGeom>
        <a:solidFill>
          <a:srgbClr val="DA1F28">
            <a:lumMod val="40000"/>
            <a:lumOff val="60000"/>
          </a:srgbClr>
        </a:solidFill>
        <a:ln>
          <a:noFill/>
        </a:ln>
        <a:effectLst>
          <a:outerShdw blurRad="50800" dist="38100" dir="5400000" rotWithShape="0">
            <a:srgbClr val="000000">
              <a:alpha val="35000"/>
            </a:srgbClr>
          </a:outerShdw>
        </a:effectLst>
      </dgm:spPr>
      <dgm:t>
        <a:bodyPr/>
        <a:lstStyle/>
        <a:p>
          <a:endParaRPr lang="en-US"/>
        </a:p>
      </dgm:t>
    </dgm:pt>
    <dgm:pt modelId="{159E8FE6-032E-3B47-9323-B7F165E07E7E}" type="pres">
      <dgm:prSet presAssocID="{7D63E594-FC55-CB46-AA3E-5C2B88A76658}" presName="text4" presStyleLbl="fgAcc4" presStyleIdx="2" presStyleCnt="20">
        <dgm:presLayoutVars>
          <dgm:chPref val="3"/>
        </dgm:presLayoutVars>
      </dgm:prSet>
      <dgm:spPr>
        <a:prstGeom prst="roundRect">
          <a:avLst>
            <a:gd name="adj" fmla="val 10000"/>
          </a:avLst>
        </a:prstGeom>
      </dgm:spPr>
      <dgm:t>
        <a:bodyPr/>
        <a:lstStyle/>
        <a:p>
          <a:endParaRPr lang="en-ZA"/>
        </a:p>
      </dgm:t>
    </dgm:pt>
    <dgm:pt modelId="{FC55BA80-C24F-2942-B77E-7E20FDBF9721}" type="pres">
      <dgm:prSet presAssocID="{7D63E594-FC55-CB46-AA3E-5C2B88A76658}" presName="hierChild5" presStyleCnt="0"/>
      <dgm:spPr/>
    </dgm:pt>
    <dgm:pt modelId="{02372DF4-FD32-574A-8072-C2A5181D1B69}" type="pres">
      <dgm:prSet presAssocID="{20108B96-2469-1D4A-B438-AB2AABB88F56}" presName="Name23" presStyleLbl="parChTrans1D4" presStyleIdx="3" presStyleCnt="20"/>
      <dgm:spPr>
        <a:custGeom>
          <a:avLst/>
          <a:gdLst/>
          <a:ahLst/>
          <a:cxnLst/>
          <a:rect l="0" t="0" r="0" b="0"/>
          <a:pathLst>
            <a:path>
              <a:moveTo>
                <a:pt x="45720" y="0"/>
              </a:moveTo>
              <a:lnTo>
                <a:pt x="45720" y="264135"/>
              </a:lnTo>
            </a:path>
          </a:pathLst>
        </a:custGeom>
      </dgm:spPr>
      <dgm:t>
        <a:bodyPr/>
        <a:lstStyle/>
        <a:p>
          <a:endParaRPr lang="en-ZA"/>
        </a:p>
      </dgm:t>
    </dgm:pt>
    <dgm:pt modelId="{861FD3CA-EE8D-884F-9E98-31715447E4A8}" type="pres">
      <dgm:prSet presAssocID="{E77E09E7-5AC4-BC45-97D3-3526D6A5C027}" presName="hierRoot4" presStyleCnt="0"/>
      <dgm:spPr/>
    </dgm:pt>
    <dgm:pt modelId="{F9F4B43B-1E42-0443-8684-5E4CDAE3DFD2}" type="pres">
      <dgm:prSet presAssocID="{E77E09E7-5AC4-BC45-97D3-3526D6A5C027}" presName="composite4" presStyleCnt="0"/>
      <dgm:spPr/>
    </dgm:pt>
    <dgm:pt modelId="{113E10B5-1D89-884C-BDC2-48A0B3C4219F}" type="pres">
      <dgm:prSet presAssocID="{E77E09E7-5AC4-BC45-97D3-3526D6A5C027}" presName="background4" presStyleLbl="node4" presStyleIdx="3" presStyleCnt="20"/>
      <dgm:spPr>
        <a:xfrm>
          <a:off x="1112867" y="3672909"/>
          <a:ext cx="908202" cy="576708"/>
        </a:xfrm>
        <a:prstGeom prst="roundRect">
          <a:avLst>
            <a:gd name="adj" fmla="val 10000"/>
          </a:avLst>
        </a:prstGeom>
        <a:solidFill>
          <a:srgbClr val="DA1F28">
            <a:lumMod val="40000"/>
            <a:lumOff val="60000"/>
          </a:srgbClr>
        </a:solidFill>
        <a:ln>
          <a:noFill/>
        </a:ln>
        <a:effectLst>
          <a:outerShdw blurRad="50800" dist="38100" dir="5400000" rotWithShape="0">
            <a:srgbClr val="000000">
              <a:alpha val="35000"/>
            </a:srgbClr>
          </a:outerShdw>
        </a:effectLst>
      </dgm:spPr>
      <dgm:t>
        <a:bodyPr/>
        <a:lstStyle/>
        <a:p>
          <a:endParaRPr lang="en-US"/>
        </a:p>
      </dgm:t>
    </dgm:pt>
    <dgm:pt modelId="{3C140D93-1DBE-9A43-8E2C-8C5DB273AE29}" type="pres">
      <dgm:prSet presAssocID="{E77E09E7-5AC4-BC45-97D3-3526D6A5C027}" presName="text4" presStyleLbl="fgAcc4" presStyleIdx="3" presStyleCnt="20">
        <dgm:presLayoutVars>
          <dgm:chPref val="3"/>
        </dgm:presLayoutVars>
      </dgm:prSet>
      <dgm:spPr>
        <a:prstGeom prst="roundRect">
          <a:avLst>
            <a:gd name="adj" fmla="val 10000"/>
          </a:avLst>
        </a:prstGeom>
      </dgm:spPr>
      <dgm:t>
        <a:bodyPr/>
        <a:lstStyle/>
        <a:p>
          <a:endParaRPr lang="en-ZA"/>
        </a:p>
      </dgm:t>
    </dgm:pt>
    <dgm:pt modelId="{886A9B4C-B236-3148-BF62-634EDF052CED}" type="pres">
      <dgm:prSet presAssocID="{E77E09E7-5AC4-BC45-97D3-3526D6A5C027}" presName="hierChild5" presStyleCnt="0"/>
      <dgm:spPr/>
    </dgm:pt>
    <dgm:pt modelId="{32A31CDB-7663-FE44-93D0-F86C28EE555E}" type="pres">
      <dgm:prSet presAssocID="{6E351CA1-C45E-D549-B6AD-2657FEDD99FA}" presName="Name17" presStyleLbl="parChTrans1D3" presStyleIdx="2" presStyleCnt="8"/>
      <dgm:spPr>
        <a:custGeom>
          <a:avLst/>
          <a:gdLst/>
          <a:ahLst/>
          <a:cxnLst/>
          <a:rect l="0" t="0" r="0" b="0"/>
          <a:pathLst>
            <a:path>
              <a:moveTo>
                <a:pt x="0" y="0"/>
              </a:moveTo>
              <a:lnTo>
                <a:pt x="0" y="180000"/>
              </a:lnTo>
              <a:lnTo>
                <a:pt x="1110025" y="180000"/>
              </a:lnTo>
              <a:lnTo>
                <a:pt x="1110025" y="264135"/>
              </a:lnTo>
            </a:path>
          </a:pathLst>
        </a:custGeom>
      </dgm:spPr>
      <dgm:t>
        <a:bodyPr/>
        <a:lstStyle/>
        <a:p>
          <a:endParaRPr lang="en-ZA"/>
        </a:p>
      </dgm:t>
    </dgm:pt>
    <dgm:pt modelId="{0353680A-5009-2D4F-8197-683A3F520339}" type="pres">
      <dgm:prSet presAssocID="{E8B73C3D-7959-6948-A557-B4E041FDB749}" presName="hierRoot3" presStyleCnt="0"/>
      <dgm:spPr/>
    </dgm:pt>
    <dgm:pt modelId="{8167A7C4-035E-9346-8B73-860171827256}" type="pres">
      <dgm:prSet presAssocID="{E8B73C3D-7959-6948-A557-B4E041FDB749}" presName="composite3" presStyleCnt="0"/>
      <dgm:spPr/>
    </dgm:pt>
    <dgm:pt modelId="{F3505993-DE7C-F943-88B6-64707AE1FBB2}" type="pres">
      <dgm:prSet presAssocID="{E8B73C3D-7959-6948-A557-B4E041FDB749}" presName="background3" presStyleLbl="node3" presStyleIdx="2" presStyleCnt="8"/>
      <dgm:spPr>
        <a:xfrm>
          <a:off x="2222892" y="1991220"/>
          <a:ext cx="908202" cy="576708"/>
        </a:xfrm>
        <a:prstGeom prst="roundRect">
          <a:avLst>
            <a:gd name="adj" fmla="val 10000"/>
          </a:avLst>
        </a:prstGeom>
        <a:solidFill>
          <a:srgbClr val="DA1F28">
            <a:lumMod val="40000"/>
            <a:lumOff val="60000"/>
          </a:srgbClr>
        </a:solidFill>
        <a:ln>
          <a:noFill/>
        </a:ln>
        <a:effectLst>
          <a:outerShdw blurRad="50800" dist="38100" dir="5400000" rotWithShape="0">
            <a:srgbClr val="000000">
              <a:alpha val="35000"/>
            </a:srgbClr>
          </a:outerShdw>
        </a:effectLst>
      </dgm:spPr>
      <dgm:t>
        <a:bodyPr/>
        <a:lstStyle/>
        <a:p>
          <a:endParaRPr lang="en-US"/>
        </a:p>
      </dgm:t>
    </dgm:pt>
    <dgm:pt modelId="{29DB2226-AE53-B948-B7DB-893C28F0AE44}" type="pres">
      <dgm:prSet presAssocID="{E8B73C3D-7959-6948-A557-B4E041FDB749}" presName="text3" presStyleLbl="fgAcc3" presStyleIdx="2" presStyleCnt="8">
        <dgm:presLayoutVars>
          <dgm:chPref val="3"/>
        </dgm:presLayoutVars>
      </dgm:prSet>
      <dgm:spPr>
        <a:prstGeom prst="roundRect">
          <a:avLst>
            <a:gd name="adj" fmla="val 10000"/>
          </a:avLst>
        </a:prstGeom>
      </dgm:spPr>
      <dgm:t>
        <a:bodyPr/>
        <a:lstStyle/>
        <a:p>
          <a:endParaRPr lang="en-ZA"/>
        </a:p>
      </dgm:t>
    </dgm:pt>
    <dgm:pt modelId="{B3673123-FE8E-B144-A834-C137BFE83574}" type="pres">
      <dgm:prSet presAssocID="{E8B73C3D-7959-6948-A557-B4E041FDB749}" presName="hierChild4" presStyleCnt="0"/>
      <dgm:spPr/>
    </dgm:pt>
    <dgm:pt modelId="{80C5ED09-AEF1-C847-AEB0-B6FBFB70B6F6}" type="pres">
      <dgm:prSet presAssocID="{EA74AE43-1AF1-2748-95B8-94C3FB0B7FF4}" presName="Name23" presStyleLbl="parChTrans1D4" presStyleIdx="4" presStyleCnt="20"/>
      <dgm:spPr>
        <a:custGeom>
          <a:avLst/>
          <a:gdLst/>
          <a:ahLst/>
          <a:cxnLst/>
          <a:rect l="0" t="0" r="0" b="0"/>
          <a:pathLst>
            <a:path>
              <a:moveTo>
                <a:pt x="45720" y="0"/>
              </a:moveTo>
              <a:lnTo>
                <a:pt x="45720" y="264135"/>
              </a:lnTo>
            </a:path>
          </a:pathLst>
        </a:custGeom>
      </dgm:spPr>
      <dgm:t>
        <a:bodyPr/>
        <a:lstStyle/>
        <a:p>
          <a:endParaRPr lang="en-ZA"/>
        </a:p>
      </dgm:t>
    </dgm:pt>
    <dgm:pt modelId="{B0B5FED2-2EDC-BA44-9C7A-52C32282BDDE}" type="pres">
      <dgm:prSet presAssocID="{A4A5D0FC-E2A4-CE4F-A104-52797AE4F1F1}" presName="hierRoot4" presStyleCnt="0"/>
      <dgm:spPr/>
    </dgm:pt>
    <dgm:pt modelId="{200200B0-DE3F-4B4D-B9A0-8A0F111EE243}" type="pres">
      <dgm:prSet presAssocID="{A4A5D0FC-E2A4-CE4F-A104-52797AE4F1F1}" presName="composite4" presStyleCnt="0"/>
      <dgm:spPr/>
    </dgm:pt>
    <dgm:pt modelId="{466BD64E-6E7C-AC4B-B65C-C80C4D0EA4D5}" type="pres">
      <dgm:prSet presAssocID="{A4A5D0FC-E2A4-CE4F-A104-52797AE4F1F1}" presName="background4" presStyleLbl="node4" presStyleIdx="4" presStyleCnt="20"/>
      <dgm:spPr>
        <a:xfrm>
          <a:off x="2222892" y="2832064"/>
          <a:ext cx="908202" cy="576708"/>
        </a:xfrm>
        <a:prstGeom prst="roundRect">
          <a:avLst>
            <a:gd name="adj" fmla="val 10000"/>
          </a:avLst>
        </a:prstGeom>
        <a:solidFill>
          <a:srgbClr val="DA1F28">
            <a:lumMod val="40000"/>
            <a:lumOff val="60000"/>
          </a:srgbClr>
        </a:solidFill>
        <a:ln>
          <a:noFill/>
        </a:ln>
        <a:effectLst>
          <a:outerShdw blurRad="50800" dist="38100" dir="5400000" rotWithShape="0">
            <a:srgbClr val="000000">
              <a:alpha val="35000"/>
            </a:srgbClr>
          </a:outerShdw>
        </a:effectLst>
      </dgm:spPr>
      <dgm:t>
        <a:bodyPr/>
        <a:lstStyle/>
        <a:p>
          <a:endParaRPr lang="en-US"/>
        </a:p>
      </dgm:t>
    </dgm:pt>
    <dgm:pt modelId="{6DAA89F1-5D88-A147-8B12-B02F78207528}" type="pres">
      <dgm:prSet presAssocID="{A4A5D0FC-E2A4-CE4F-A104-52797AE4F1F1}" presName="text4" presStyleLbl="fgAcc4" presStyleIdx="4" presStyleCnt="20">
        <dgm:presLayoutVars>
          <dgm:chPref val="3"/>
        </dgm:presLayoutVars>
      </dgm:prSet>
      <dgm:spPr>
        <a:prstGeom prst="roundRect">
          <a:avLst>
            <a:gd name="adj" fmla="val 10000"/>
          </a:avLst>
        </a:prstGeom>
      </dgm:spPr>
      <dgm:t>
        <a:bodyPr/>
        <a:lstStyle/>
        <a:p>
          <a:endParaRPr lang="en-ZA"/>
        </a:p>
      </dgm:t>
    </dgm:pt>
    <dgm:pt modelId="{5E36F364-2BBF-B144-BF2F-01F770A5BA6C}" type="pres">
      <dgm:prSet presAssocID="{A4A5D0FC-E2A4-CE4F-A104-52797AE4F1F1}" presName="hierChild5" presStyleCnt="0"/>
      <dgm:spPr/>
    </dgm:pt>
    <dgm:pt modelId="{13364901-106B-AD4D-B023-E50A0D3BE26B}" type="pres">
      <dgm:prSet presAssocID="{479F5F32-D8EC-A64F-963F-63489C2025DC}" presName="Name23" presStyleLbl="parChTrans1D4" presStyleIdx="5" presStyleCnt="20"/>
      <dgm:spPr>
        <a:custGeom>
          <a:avLst/>
          <a:gdLst/>
          <a:ahLst/>
          <a:cxnLst/>
          <a:rect l="0" t="0" r="0" b="0"/>
          <a:pathLst>
            <a:path>
              <a:moveTo>
                <a:pt x="45720" y="0"/>
              </a:moveTo>
              <a:lnTo>
                <a:pt x="45720" y="264135"/>
              </a:lnTo>
            </a:path>
          </a:pathLst>
        </a:custGeom>
      </dgm:spPr>
      <dgm:t>
        <a:bodyPr/>
        <a:lstStyle/>
        <a:p>
          <a:endParaRPr lang="en-ZA"/>
        </a:p>
      </dgm:t>
    </dgm:pt>
    <dgm:pt modelId="{D5F06906-F747-D545-A253-23FA81701B83}" type="pres">
      <dgm:prSet presAssocID="{87EE05C3-6230-EB4E-9AEE-585F3F296386}" presName="hierRoot4" presStyleCnt="0"/>
      <dgm:spPr/>
    </dgm:pt>
    <dgm:pt modelId="{9BA61DB0-D87C-9B41-AC24-1A8E6D700047}" type="pres">
      <dgm:prSet presAssocID="{87EE05C3-6230-EB4E-9AEE-585F3F296386}" presName="composite4" presStyleCnt="0"/>
      <dgm:spPr/>
    </dgm:pt>
    <dgm:pt modelId="{59BDA26A-41AB-EE47-BBC5-247FDB1874E4}" type="pres">
      <dgm:prSet presAssocID="{87EE05C3-6230-EB4E-9AEE-585F3F296386}" presName="background4" presStyleLbl="node4" presStyleIdx="5" presStyleCnt="20"/>
      <dgm:spPr>
        <a:xfrm>
          <a:off x="2222892" y="3672909"/>
          <a:ext cx="908202" cy="576708"/>
        </a:xfrm>
        <a:prstGeom prst="roundRect">
          <a:avLst>
            <a:gd name="adj" fmla="val 10000"/>
          </a:avLst>
        </a:prstGeom>
        <a:solidFill>
          <a:srgbClr val="DA1F28">
            <a:lumMod val="40000"/>
            <a:lumOff val="60000"/>
          </a:srgbClr>
        </a:solidFill>
        <a:ln>
          <a:noFill/>
        </a:ln>
        <a:effectLst>
          <a:outerShdw blurRad="50800" dist="38100" dir="5400000" rotWithShape="0">
            <a:srgbClr val="000000">
              <a:alpha val="35000"/>
            </a:srgbClr>
          </a:outerShdw>
        </a:effectLst>
      </dgm:spPr>
      <dgm:t>
        <a:bodyPr/>
        <a:lstStyle/>
        <a:p>
          <a:endParaRPr lang="en-US"/>
        </a:p>
      </dgm:t>
    </dgm:pt>
    <dgm:pt modelId="{0EB0507A-F60D-054A-950F-360EA71DDDE0}" type="pres">
      <dgm:prSet presAssocID="{87EE05C3-6230-EB4E-9AEE-585F3F296386}" presName="text4" presStyleLbl="fgAcc4" presStyleIdx="5" presStyleCnt="20">
        <dgm:presLayoutVars>
          <dgm:chPref val="3"/>
        </dgm:presLayoutVars>
      </dgm:prSet>
      <dgm:spPr>
        <a:prstGeom prst="roundRect">
          <a:avLst>
            <a:gd name="adj" fmla="val 10000"/>
          </a:avLst>
        </a:prstGeom>
      </dgm:spPr>
      <dgm:t>
        <a:bodyPr/>
        <a:lstStyle/>
        <a:p>
          <a:endParaRPr lang="en-ZA"/>
        </a:p>
      </dgm:t>
    </dgm:pt>
    <dgm:pt modelId="{68DFE357-02D2-534A-A791-E709CC922C03}" type="pres">
      <dgm:prSet presAssocID="{87EE05C3-6230-EB4E-9AEE-585F3F296386}" presName="hierChild5" presStyleCnt="0"/>
      <dgm:spPr/>
    </dgm:pt>
    <dgm:pt modelId="{7AE9ED54-D619-2544-8305-968214CA59DB}" type="pres">
      <dgm:prSet presAssocID="{C8A7DDCC-7A67-564E-B317-7D8941E871C0}" presName="Name10" presStyleLbl="parChTrans1D2" presStyleIdx="1" presStyleCnt="3"/>
      <dgm:spPr>
        <a:custGeom>
          <a:avLst/>
          <a:gdLst/>
          <a:ahLst/>
          <a:cxnLst/>
          <a:rect l="0" t="0" r="0" b="0"/>
          <a:pathLst>
            <a:path>
              <a:moveTo>
                <a:pt x="0" y="0"/>
              </a:moveTo>
              <a:lnTo>
                <a:pt x="0" y="180000"/>
              </a:lnTo>
              <a:lnTo>
                <a:pt x="277506" y="180000"/>
              </a:lnTo>
              <a:lnTo>
                <a:pt x="277506" y="264135"/>
              </a:lnTo>
            </a:path>
          </a:pathLst>
        </a:custGeom>
      </dgm:spPr>
      <dgm:t>
        <a:bodyPr/>
        <a:lstStyle/>
        <a:p>
          <a:endParaRPr lang="en-ZA"/>
        </a:p>
      </dgm:t>
    </dgm:pt>
    <dgm:pt modelId="{62A44149-05F8-E14F-B000-A5530EE7925C}" type="pres">
      <dgm:prSet presAssocID="{B1196F11-7891-0A43-8C22-5C5737DF9F32}" presName="hierRoot2" presStyleCnt="0"/>
      <dgm:spPr/>
    </dgm:pt>
    <dgm:pt modelId="{DBC1246B-6B08-3A49-A993-634E074F36DE}" type="pres">
      <dgm:prSet presAssocID="{B1196F11-7891-0A43-8C22-5C5737DF9F32}" presName="composite2" presStyleCnt="0"/>
      <dgm:spPr/>
    </dgm:pt>
    <dgm:pt modelId="{0E09A48D-CEF9-CC46-8574-84B197290F50}" type="pres">
      <dgm:prSet presAssocID="{B1196F11-7891-0A43-8C22-5C5737DF9F32}" presName="background2" presStyleLbl="node2" presStyleIdx="1" presStyleCnt="3"/>
      <dgm:spPr>
        <a:xfrm>
          <a:off x="4442943" y="1150376"/>
          <a:ext cx="908202" cy="576708"/>
        </a:xfrm>
        <a:prstGeom prst="roundRect">
          <a:avLst>
            <a:gd name="adj" fmla="val 10000"/>
          </a:avLst>
        </a:prstGeom>
        <a:gradFill rotWithShape="0">
          <a:gsLst>
            <a:gs pos="0">
              <a:srgbClr val="2DA2BF">
                <a:hueOff val="0"/>
                <a:satOff val="0"/>
                <a:lumOff val="0"/>
                <a:alphaOff val="0"/>
                <a:shade val="15000"/>
                <a:satMod val="180000"/>
              </a:srgbClr>
            </a:gs>
            <a:gs pos="50000">
              <a:srgbClr val="2DA2BF">
                <a:hueOff val="0"/>
                <a:satOff val="0"/>
                <a:lumOff val="0"/>
                <a:alphaOff val="0"/>
                <a:shade val="45000"/>
                <a:satMod val="170000"/>
              </a:srgbClr>
            </a:gs>
            <a:gs pos="70000">
              <a:srgbClr val="2DA2BF">
                <a:hueOff val="0"/>
                <a:satOff val="0"/>
                <a:lumOff val="0"/>
                <a:alphaOff val="0"/>
                <a:tint val="99000"/>
                <a:shade val="65000"/>
                <a:satMod val="155000"/>
              </a:srgbClr>
            </a:gs>
            <a:gs pos="100000">
              <a:srgbClr val="2DA2BF">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dgm:spPr>
      <dgm:t>
        <a:bodyPr/>
        <a:lstStyle/>
        <a:p>
          <a:endParaRPr lang="en-US"/>
        </a:p>
      </dgm:t>
    </dgm:pt>
    <dgm:pt modelId="{3C72D48A-C350-B64E-930F-518E7402143B}" type="pres">
      <dgm:prSet presAssocID="{B1196F11-7891-0A43-8C22-5C5737DF9F32}" presName="text2" presStyleLbl="fgAcc2" presStyleIdx="1" presStyleCnt="3">
        <dgm:presLayoutVars>
          <dgm:chPref val="3"/>
        </dgm:presLayoutVars>
      </dgm:prSet>
      <dgm:spPr>
        <a:prstGeom prst="roundRect">
          <a:avLst>
            <a:gd name="adj" fmla="val 10000"/>
          </a:avLst>
        </a:prstGeom>
      </dgm:spPr>
      <dgm:t>
        <a:bodyPr/>
        <a:lstStyle/>
        <a:p>
          <a:endParaRPr lang="en-ZA"/>
        </a:p>
      </dgm:t>
    </dgm:pt>
    <dgm:pt modelId="{835CBED6-F256-E642-BE04-9DC4AA03CBA0}" type="pres">
      <dgm:prSet presAssocID="{B1196F11-7891-0A43-8C22-5C5737DF9F32}" presName="hierChild3" presStyleCnt="0"/>
      <dgm:spPr/>
    </dgm:pt>
    <dgm:pt modelId="{A1C379FE-6223-DF4D-AACA-6F078FD36728}" type="pres">
      <dgm:prSet presAssocID="{07DF1D2D-AA71-6A49-8213-BFBE74BEAF8D}" presName="Name17" presStyleLbl="parChTrans1D3" presStyleIdx="3" presStyleCnt="8"/>
      <dgm:spPr>
        <a:custGeom>
          <a:avLst/>
          <a:gdLst/>
          <a:ahLst/>
          <a:cxnLst/>
          <a:rect l="0" t="0" r="0" b="0"/>
          <a:pathLst>
            <a:path>
              <a:moveTo>
                <a:pt x="1110025" y="0"/>
              </a:moveTo>
              <a:lnTo>
                <a:pt x="1110025" y="180000"/>
              </a:lnTo>
              <a:lnTo>
                <a:pt x="0" y="180000"/>
              </a:lnTo>
              <a:lnTo>
                <a:pt x="0" y="264135"/>
              </a:lnTo>
            </a:path>
          </a:pathLst>
        </a:custGeom>
      </dgm:spPr>
      <dgm:t>
        <a:bodyPr/>
        <a:lstStyle/>
        <a:p>
          <a:endParaRPr lang="en-ZA"/>
        </a:p>
      </dgm:t>
    </dgm:pt>
    <dgm:pt modelId="{04D41A79-510A-4C47-B472-7F6580110780}" type="pres">
      <dgm:prSet presAssocID="{0915595C-4F83-2B48-821B-2DF1CE4ECFFE}" presName="hierRoot3" presStyleCnt="0"/>
      <dgm:spPr/>
    </dgm:pt>
    <dgm:pt modelId="{77F55D18-D0EE-3F4E-A7D2-90C42463F0C7}" type="pres">
      <dgm:prSet presAssocID="{0915595C-4F83-2B48-821B-2DF1CE4ECFFE}" presName="composite3" presStyleCnt="0"/>
      <dgm:spPr/>
    </dgm:pt>
    <dgm:pt modelId="{46026D8D-B282-E649-B1C9-6233687D5346}" type="pres">
      <dgm:prSet presAssocID="{0915595C-4F83-2B48-821B-2DF1CE4ECFFE}" presName="background3" presStyleLbl="node3" presStyleIdx="3" presStyleCnt="8"/>
      <dgm:spPr>
        <a:xfrm>
          <a:off x="3332918" y="1991220"/>
          <a:ext cx="908202" cy="576708"/>
        </a:xfrm>
        <a:prstGeom prst="roundRect">
          <a:avLst>
            <a:gd name="adj" fmla="val 10000"/>
          </a:avLst>
        </a:prstGeom>
        <a:gradFill rotWithShape="0">
          <a:gsLst>
            <a:gs pos="0">
              <a:srgbClr val="2DA2BF">
                <a:hueOff val="0"/>
                <a:satOff val="0"/>
                <a:lumOff val="0"/>
                <a:alphaOff val="0"/>
                <a:shade val="15000"/>
                <a:satMod val="180000"/>
              </a:srgbClr>
            </a:gs>
            <a:gs pos="50000">
              <a:srgbClr val="2DA2BF">
                <a:hueOff val="0"/>
                <a:satOff val="0"/>
                <a:lumOff val="0"/>
                <a:alphaOff val="0"/>
                <a:shade val="45000"/>
                <a:satMod val="170000"/>
              </a:srgbClr>
            </a:gs>
            <a:gs pos="70000">
              <a:srgbClr val="2DA2BF">
                <a:hueOff val="0"/>
                <a:satOff val="0"/>
                <a:lumOff val="0"/>
                <a:alphaOff val="0"/>
                <a:tint val="99000"/>
                <a:shade val="65000"/>
                <a:satMod val="155000"/>
              </a:srgbClr>
            </a:gs>
            <a:gs pos="100000">
              <a:srgbClr val="2DA2BF">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dgm:spPr>
      <dgm:t>
        <a:bodyPr/>
        <a:lstStyle/>
        <a:p>
          <a:endParaRPr lang="en-US"/>
        </a:p>
      </dgm:t>
    </dgm:pt>
    <dgm:pt modelId="{C69B8D7F-9620-E84E-B5F9-902FDA3680BD}" type="pres">
      <dgm:prSet presAssocID="{0915595C-4F83-2B48-821B-2DF1CE4ECFFE}" presName="text3" presStyleLbl="fgAcc3" presStyleIdx="3" presStyleCnt="8">
        <dgm:presLayoutVars>
          <dgm:chPref val="3"/>
        </dgm:presLayoutVars>
      </dgm:prSet>
      <dgm:spPr>
        <a:prstGeom prst="roundRect">
          <a:avLst>
            <a:gd name="adj" fmla="val 10000"/>
          </a:avLst>
        </a:prstGeom>
      </dgm:spPr>
      <dgm:t>
        <a:bodyPr/>
        <a:lstStyle/>
        <a:p>
          <a:endParaRPr lang="en-ZA"/>
        </a:p>
      </dgm:t>
    </dgm:pt>
    <dgm:pt modelId="{83CBB58B-EA73-1E41-B4BF-0218BB7DB1D5}" type="pres">
      <dgm:prSet presAssocID="{0915595C-4F83-2B48-821B-2DF1CE4ECFFE}" presName="hierChild4" presStyleCnt="0"/>
      <dgm:spPr/>
    </dgm:pt>
    <dgm:pt modelId="{5F72F569-27D1-ED41-BA32-B579EFFCB877}" type="pres">
      <dgm:prSet presAssocID="{82CF0705-09DC-CF47-BF05-81B75C40FD02}" presName="Name23" presStyleLbl="parChTrans1D4" presStyleIdx="6" presStyleCnt="20"/>
      <dgm:spPr>
        <a:custGeom>
          <a:avLst/>
          <a:gdLst/>
          <a:ahLst/>
          <a:cxnLst/>
          <a:rect l="0" t="0" r="0" b="0"/>
          <a:pathLst>
            <a:path>
              <a:moveTo>
                <a:pt x="45720" y="0"/>
              </a:moveTo>
              <a:lnTo>
                <a:pt x="45720" y="264135"/>
              </a:lnTo>
            </a:path>
          </a:pathLst>
        </a:custGeom>
      </dgm:spPr>
      <dgm:t>
        <a:bodyPr/>
        <a:lstStyle/>
        <a:p>
          <a:endParaRPr lang="en-ZA"/>
        </a:p>
      </dgm:t>
    </dgm:pt>
    <dgm:pt modelId="{779FCE30-1614-9D43-91F0-FFEB26A9B064}" type="pres">
      <dgm:prSet presAssocID="{B4E25359-9725-CF40-B7A0-AF82D445D82E}" presName="hierRoot4" presStyleCnt="0"/>
      <dgm:spPr/>
    </dgm:pt>
    <dgm:pt modelId="{E7C309AA-EC03-724E-94FC-FB3337888C54}" type="pres">
      <dgm:prSet presAssocID="{B4E25359-9725-CF40-B7A0-AF82D445D82E}" presName="composite4" presStyleCnt="0"/>
      <dgm:spPr/>
    </dgm:pt>
    <dgm:pt modelId="{51F5B7C1-D0E6-D34F-97F2-63393A0E3F7C}" type="pres">
      <dgm:prSet presAssocID="{B4E25359-9725-CF40-B7A0-AF82D445D82E}" presName="background4" presStyleLbl="node4" presStyleIdx="6" presStyleCnt="20"/>
      <dgm:spPr>
        <a:xfrm>
          <a:off x="3332918" y="2832064"/>
          <a:ext cx="908202" cy="576708"/>
        </a:xfrm>
        <a:prstGeom prst="roundRect">
          <a:avLst>
            <a:gd name="adj" fmla="val 10000"/>
          </a:avLst>
        </a:prstGeom>
        <a:gradFill rotWithShape="0">
          <a:gsLst>
            <a:gs pos="0">
              <a:srgbClr val="2DA2BF">
                <a:hueOff val="0"/>
                <a:satOff val="0"/>
                <a:lumOff val="0"/>
                <a:alphaOff val="0"/>
                <a:shade val="15000"/>
                <a:satMod val="180000"/>
              </a:srgbClr>
            </a:gs>
            <a:gs pos="50000">
              <a:srgbClr val="2DA2BF">
                <a:hueOff val="0"/>
                <a:satOff val="0"/>
                <a:lumOff val="0"/>
                <a:alphaOff val="0"/>
                <a:shade val="45000"/>
                <a:satMod val="170000"/>
              </a:srgbClr>
            </a:gs>
            <a:gs pos="70000">
              <a:srgbClr val="2DA2BF">
                <a:hueOff val="0"/>
                <a:satOff val="0"/>
                <a:lumOff val="0"/>
                <a:alphaOff val="0"/>
                <a:tint val="99000"/>
                <a:shade val="65000"/>
                <a:satMod val="155000"/>
              </a:srgbClr>
            </a:gs>
            <a:gs pos="100000">
              <a:srgbClr val="2DA2BF">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dgm:spPr>
      <dgm:t>
        <a:bodyPr/>
        <a:lstStyle/>
        <a:p>
          <a:endParaRPr lang="en-US"/>
        </a:p>
      </dgm:t>
    </dgm:pt>
    <dgm:pt modelId="{4CCD6421-E7E1-AB46-A887-4E1974A936DB}" type="pres">
      <dgm:prSet presAssocID="{B4E25359-9725-CF40-B7A0-AF82D445D82E}" presName="text4" presStyleLbl="fgAcc4" presStyleIdx="6" presStyleCnt="20">
        <dgm:presLayoutVars>
          <dgm:chPref val="3"/>
        </dgm:presLayoutVars>
      </dgm:prSet>
      <dgm:spPr>
        <a:prstGeom prst="roundRect">
          <a:avLst>
            <a:gd name="adj" fmla="val 10000"/>
          </a:avLst>
        </a:prstGeom>
      </dgm:spPr>
      <dgm:t>
        <a:bodyPr/>
        <a:lstStyle/>
        <a:p>
          <a:endParaRPr lang="en-ZA"/>
        </a:p>
      </dgm:t>
    </dgm:pt>
    <dgm:pt modelId="{39B28B20-A9F8-3041-83B1-84E348E775DE}" type="pres">
      <dgm:prSet presAssocID="{B4E25359-9725-CF40-B7A0-AF82D445D82E}" presName="hierChild5" presStyleCnt="0"/>
      <dgm:spPr/>
    </dgm:pt>
    <dgm:pt modelId="{69E892B5-2026-D24F-AC46-9437BA88B54A}" type="pres">
      <dgm:prSet presAssocID="{21BF15F2-E088-584D-904E-0766CCAE4750}" presName="Name23" presStyleLbl="parChTrans1D4" presStyleIdx="7" presStyleCnt="20"/>
      <dgm:spPr>
        <a:custGeom>
          <a:avLst/>
          <a:gdLst/>
          <a:ahLst/>
          <a:cxnLst/>
          <a:rect l="0" t="0" r="0" b="0"/>
          <a:pathLst>
            <a:path>
              <a:moveTo>
                <a:pt x="45720" y="0"/>
              </a:moveTo>
              <a:lnTo>
                <a:pt x="45720" y="264135"/>
              </a:lnTo>
            </a:path>
          </a:pathLst>
        </a:custGeom>
      </dgm:spPr>
      <dgm:t>
        <a:bodyPr/>
        <a:lstStyle/>
        <a:p>
          <a:endParaRPr lang="en-ZA"/>
        </a:p>
      </dgm:t>
    </dgm:pt>
    <dgm:pt modelId="{89378E59-F798-1A46-88D7-91F82B05E224}" type="pres">
      <dgm:prSet presAssocID="{D7F4A48E-8F30-1A43-9E68-C14314718CB3}" presName="hierRoot4" presStyleCnt="0"/>
      <dgm:spPr/>
    </dgm:pt>
    <dgm:pt modelId="{C6F5447F-2FB9-D549-B3F2-439070427484}" type="pres">
      <dgm:prSet presAssocID="{D7F4A48E-8F30-1A43-9E68-C14314718CB3}" presName="composite4" presStyleCnt="0"/>
      <dgm:spPr/>
    </dgm:pt>
    <dgm:pt modelId="{6ADE6C69-64C1-7A4A-8F66-28BEBFBBB178}" type="pres">
      <dgm:prSet presAssocID="{D7F4A48E-8F30-1A43-9E68-C14314718CB3}" presName="background4" presStyleLbl="node4" presStyleIdx="7" presStyleCnt="20"/>
      <dgm:spPr>
        <a:xfrm>
          <a:off x="3332918" y="3672909"/>
          <a:ext cx="908202" cy="576708"/>
        </a:xfrm>
        <a:prstGeom prst="roundRect">
          <a:avLst>
            <a:gd name="adj" fmla="val 10000"/>
          </a:avLst>
        </a:prstGeom>
        <a:gradFill rotWithShape="0">
          <a:gsLst>
            <a:gs pos="0">
              <a:srgbClr val="2DA2BF">
                <a:hueOff val="0"/>
                <a:satOff val="0"/>
                <a:lumOff val="0"/>
                <a:alphaOff val="0"/>
                <a:shade val="15000"/>
                <a:satMod val="180000"/>
              </a:srgbClr>
            </a:gs>
            <a:gs pos="50000">
              <a:srgbClr val="2DA2BF">
                <a:hueOff val="0"/>
                <a:satOff val="0"/>
                <a:lumOff val="0"/>
                <a:alphaOff val="0"/>
                <a:shade val="45000"/>
                <a:satMod val="170000"/>
              </a:srgbClr>
            </a:gs>
            <a:gs pos="70000">
              <a:srgbClr val="2DA2BF">
                <a:hueOff val="0"/>
                <a:satOff val="0"/>
                <a:lumOff val="0"/>
                <a:alphaOff val="0"/>
                <a:tint val="99000"/>
                <a:shade val="65000"/>
                <a:satMod val="155000"/>
              </a:srgbClr>
            </a:gs>
            <a:gs pos="100000">
              <a:srgbClr val="2DA2BF">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dgm:spPr>
      <dgm:t>
        <a:bodyPr/>
        <a:lstStyle/>
        <a:p>
          <a:endParaRPr lang="en-US"/>
        </a:p>
      </dgm:t>
    </dgm:pt>
    <dgm:pt modelId="{3DF84342-2373-5C46-9600-B654665C5D47}" type="pres">
      <dgm:prSet presAssocID="{D7F4A48E-8F30-1A43-9E68-C14314718CB3}" presName="text4" presStyleLbl="fgAcc4" presStyleIdx="7" presStyleCnt="20">
        <dgm:presLayoutVars>
          <dgm:chPref val="3"/>
        </dgm:presLayoutVars>
      </dgm:prSet>
      <dgm:spPr>
        <a:prstGeom prst="roundRect">
          <a:avLst>
            <a:gd name="adj" fmla="val 10000"/>
          </a:avLst>
        </a:prstGeom>
      </dgm:spPr>
      <dgm:t>
        <a:bodyPr/>
        <a:lstStyle/>
        <a:p>
          <a:endParaRPr lang="en-ZA"/>
        </a:p>
      </dgm:t>
    </dgm:pt>
    <dgm:pt modelId="{4BAF6F34-401D-4948-A8DA-C0CA32FDAC8B}" type="pres">
      <dgm:prSet presAssocID="{D7F4A48E-8F30-1A43-9E68-C14314718CB3}" presName="hierChild5" presStyleCnt="0"/>
      <dgm:spPr/>
    </dgm:pt>
    <dgm:pt modelId="{FE966859-2B72-234E-A7B9-0EF1D677B486}" type="pres">
      <dgm:prSet presAssocID="{6E99297A-BB6C-4E4F-B871-BE25C7106A48}" presName="Name17" presStyleLbl="parChTrans1D3" presStyleIdx="4" presStyleCnt="8"/>
      <dgm:spPr>
        <a:custGeom>
          <a:avLst/>
          <a:gdLst/>
          <a:ahLst/>
          <a:cxnLst/>
          <a:rect l="0" t="0" r="0" b="0"/>
          <a:pathLst>
            <a:path>
              <a:moveTo>
                <a:pt x="45720" y="0"/>
              </a:moveTo>
              <a:lnTo>
                <a:pt x="45720" y="264135"/>
              </a:lnTo>
            </a:path>
          </a:pathLst>
        </a:custGeom>
      </dgm:spPr>
      <dgm:t>
        <a:bodyPr/>
        <a:lstStyle/>
        <a:p>
          <a:endParaRPr lang="en-ZA"/>
        </a:p>
      </dgm:t>
    </dgm:pt>
    <dgm:pt modelId="{D12C0677-2948-F04F-956D-E1F103C9B1EA}" type="pres">
      <dgm:prSet presAssocID="{47E23FC7-F411-3944-B107-2BE35E8C9864}" presName="hierRoot3" presStyleCnt="0"/>
      <dgm:spPr/>
    </dgm:pt>
    <dgm:pt modelId="{6F8D948F-AAA0-C545-880A-06C4DCB85A74}" type="pres">
      <dgm:prSet presAssocID="{47E23FC7-F411-3944-B107-2BE35E8C9864}" presName="composite3" presStyleCnt="0"/>
      <dgm:spPr/>
    </dgm:pt>
    <dgm:pt modelId="{409E1F0A-4908-9B44-A9BB-141E9525B4E4}" type="pres">
      <dgm:prSet presAssocID="{47E23FC7-F411-3944-B107-2BE35E8C9864}" presName="background3" presStyleLbl="node3" presStyleIdx="4" presStyleCnt="8"/>
      <dgm:spPr>
        <a:xfrm>
          <a:off x="4442943" y="1991220"/>
          <a:ext cx="908202" cy="576708"/>
        </a:xfrm>
        <a:prstGeom prst="roundRect">
          <a:avLst>
            <a:gd name="adj" fmla="val 10000"/>
          </a:avLst>
        </a:prstGeom>
        <a:gradFill rotWithShape="0">
          <a:gsLst>
            <a:gs pos="0">
              <a:srgbClr val="2DA2BF">
                <a:hueOff val="0"/>
                <a:satOff val="0"/>
                <a:lumOff val="0"/>
                <a:alphaOff val="0"/>
                <a:shade val="15000"/>
                <a:satMod val="180000"/>
              </a:srgbClr>
            </a:gs>
            <a:gs pos="50000">
              <a:srgbClr val="2DA2BF">
                <a:hueOff val="0"/>
                <a:satOff val="0"/>
                <a:lumOff val="0"/>
                <a:alphaOff val="0"/>
                <a:shade val="45000"/>
                <a:satMod val="170000"/>
              </a:srgbClr>
            </a:gs>
            <a:gs pos="70000">
              <a:srgbClr val="2DA2BF">
                <a:hueOff val="0"/>
                <a:satOff val="0"/>
                <a:lumOff val="0"/>
                <a:alphaOff val="0"/>
                <a:tint val="99000"/>
                <a:shade val="65000"/>
                <a:satMod val="155000"/>
              </a:srgbClr>
            </a:gs>
            <a:gs pos="100000">
              <a:srgbClr val="2DA2BF">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dgm:spPr>
      <dgm:t>
        <a:bodyPr/>
        <a:lstStyle/>
        <a:p>
          <a:endParaRPr lang="en-US"/>
        </a:p>
      </dgm:t>
    </dgm:pt>
    <dgm:pt modelId="{C0E6229F-B34C-6549-9D0F-B031528375E0}" type="pres">
      <dgm:prSet presAssocID="{47E23FC7-F411-3944-B107-2BE35E8C9864}" presName="text3" presStyleLbl="fgAcc3" presStyleIdx="4" presStyleCnt="8">
        <dgm:presLayoutVars>
          <dgm:chPref val="3"/>
        </dgm:presLayoutVars>
      </dgm:prSet>
      <dgm:spPr>
        <a:prstGeom prst="roundRect">
          <a:avLst>
            <a:gd name="adj" fmla="val 10000"/>
          </a:avLst>
        </a:prstGeom>
      </dgm:spPr>
      <dgm:t>
        <a:bodyPr/>
        <a:lstStyle/>
        <a:p>
          <a:endParaRPr lang="en-ZA"/>
        </a:p>
      </dgm:t>
    </dgm:pt>
    <dgm:pt modelId="{58C5E07D-951B-EF4D-B981-9A9EFC27571C}" type="pres">
      <dgm:prSet presAssocID="{47E23FC7-F411-3944-B107-2BE35E8C9864}" presName="hierChild4" presStyleCnt="0"/>
      <dgm:spPr/>
    </dgm:pt>
    <dgm:pt modelId="{1AEFB82F-6DB8-1D4F-85C8-BB7642FEAC60}" type="pres">
      <dgm:prSet presAssocID="{A2BD2B21-2C54-354F-B7D7-345F9DC00278}" presName="Name23" presStyleLbl="parChTrans1D4" presStyleIdx="8" presStyleCnt="20"/>
      <dgm:spPr>
        <a:custGeom>
          <a:avLst/>
          <a:gdLst/>
          <a:ahLst/>
          <a:cxnLst/>
          <a:rect l="0" t="0" r="0" b="0"/>
          <a:pathLst>
            <a:path>
              <a:moveTo>
                <a:pt x="45720" y="0"/>
              </a:moveTo>
              <a:lnTo>
                <a:pt x="45720" y="264135"/>
              </a:lnTo>
            </a:path>
          </a:pathLst>
        </a:custGeom>
      </dgm:spPr>
      <dgm:t>
        <a:bodyPr/>
        <a:lstStyle/>
        <a:p>
          <a:endParaRPr lang="en-ZA"/>
        </a:p>
      </dgm:t>
    </dgm:pt>
    <dgm:pt modelId="{367613D8-CF59-7047-B099-144A0501E2C6}" type="pres">
      <dgm:prSet presAssocID="{07042B78-8326-3B4F-8961-DF9337FB5ED2}" presName="hierRoot4" presStyleCnt="0"/>
      <dgm:spPr/>
    </dgm:pt>
    <dgm:pt modelId="{05DE3AF0-117A-3A45-ABBB-6A9D0716F332}" type="pres">
      <dgm:prSet presAssocID="{07042B78-8326-3B4F-8961-DF9337FB5ED2}" presName="composite4" presStyleCnt="0"/>
      <dgm:spPr/>
    </dgm:pt>
    <dgm:pt modelId="{A92D13AA-DAA3-A348-AC42-E65BBDD15FC7}" type="pres">
      <dgm:prSet presAssocID="{07042B78-8326-3B4F-8961-DF9337FB5ED2}" presName="background4" presStyleLbl="node4" presStyleIdx="8" presStyleCnt="20"/>
      <dgm:spPr>
        <a:xfrm>
          <a:off x="4442943" y="2832064"/>
          <a:ext cx="908202" cy="576708"/>
        </a:xfrm>
        <a:prstGeom prst="roundRect">
          <a:avLst>
            <a:gd name="adj" fmla="val 10000"/>
          </a:avLst>
        </a:prstGeom>
        <a:gradFill rotWithShape="0">
          <a:gsLst>
            <a:gs pos="0">
              <a:srgbClr val="2DA2BF">
                <a:hueOff val="0"/>
                <a:satOff val="0"/>
                <a:lumOff val="0"/>
                <a:alphaOff val="0"/>
                <a:shade val="15000"/>
                <a:satMod val="180000"/>
              </a:srgbClr>
            </a:gs>
            <a:gs pos="50000">
              <a:srgbClr val="2DA2BF">
                <a:hueOff val="0"/>
                <a:satOff val="0"/>
                <a:lumOff val="0"/>
                <a:alphaOff val="0"/>
                <a:shade val="45000"/>
                <a:satMod val="170000"/>
              </a:srgbClr>
            </a:gs>
            <a:gs pos="70000">
              <a:srgbClr val="2DA2BF">
                <a:hueOff val="0"/>
                <a:satOff val="0"/>
                <a:lumOff val="0"/>
                <a:alphaOff val="0"/>
                <a:tint val="99000"/>
                <a:shade val="65000"/>
                <a:satMod val="155000"/>
              </a:srgbClr>
            </a:gs>
            <a:gs pos="100000">
              <a:srgbClr val="2DA2BF">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dgm:spPr>
      <dgm:t>
        <a:bodyPr/>
        <a:lstStyle/>
        <a:p>
          <a:endParaRPr lang="en-US"/>
        </a:p>
      </dgm:t>
    </dgm:pt>
    <dgm:pt modelId="{1AE98ABC-8885-4A4C-BB7B-7CE65201B0DC}" type="pres">
      <dgm:prSet presAssocID="{07042B78-8326-3B4F-8961-DF9337FB5ED2}" presName="text4" presStyleLbl="fgAcc4" presStyleIdx="8" presStyleCnt="20">
        <dgm:presLayoutVars>
          <dgm:chPref val="3"/>
        </dgm:presLayoutVars>
      </dgm:prSet>
      <dgm:spPr>
        <a:prstGeom prst="roundRect">
          <a:avLst>
            <a:gd name="adj" fmla="val 10000"/>
          </a:avLst>
        </a:prstGeom>
      </dgm:spPr>
      <dgm:t>
        <a:bodyPr/>
        <a:lstStyle/>
        <a:p>
          <a:endParaRPr lang="en-ZA"/>
        </a:p>
      </dgm:t>
    </dgm:pt>
    <dgm:pt modelId="{9712F976-1D3A-C946-8CB5-527CFF9B4A6A}" type="pres">
      <dgm:prSet presAssocID="{07042B78-8326-3B4F-8961-DF9337FB5ED2}" presName="hierChild5" presStyleCnt="0"/>
      <dgm:spPr/>
    </dgm:pt>
    <dgm:pt modelId="{B83335A3-CD17-3841-B0EC-0587B4060D23}" type="pres">
      <dgm:prSet presAssocID="{B110D58B-4887-144A-A85A-ED52B559036A}" presName="Name23" presStyleLbl="parChTrans1D4" presStyleIdx="9" presStyleCnt="20"/>
      <dgm:spPr>
        <a:custGeom>
          <a:avLst/>
          <a:gdLst/>
          <a:ahLst/>
          <a:cxnLst/>
          <a:rect l="0" t="0" r="0" b="0"/>
          <a:pathLst>
            <a:path>
              <a:moveTo>
                <a:pt x="45720" y="0"/>
              </a:moveTo>
              <a:lnTo>
                <a:pt x="45720" y="264135"/>
              </a:lnTo>
            </a:path>
          </a:pathLst>
        </a:custGeom>
      </dgm:spPr>
      <dgm:t>
        <a:bodyPr/>
        <a:lstStyle/>
        <a:p>
          <a:endParaRPr lang="en-ZA"/>
        </a:p>
      </dgm:t>
    </dgm:pt>
    <dgm:pt modelId="{921E23B9-3411-D440-94C2-A509B6551FDA}" type="pres">
      <dgm:prSet presAssocID="{961386D5-06AE-894B-A32A-1C69EFF34042}" presName="hierRoot4" presStyleCnt="0"/>
      <dgm:spPr/>
    </dgm:pt>
    <dgm:pt modelId="{328461FD-ADDC-6847-8938-28F699CD0B23}" type="pres">
      <dgm:prSet presAssocID="{961386D5-06AE-894B-A32A-1C69EFF34042}" presName="composite4" presStyleCnt="0"/>
      <dgm:spPr/>
    </dgm:pt>
    <dgm:pt modelId="{33344BE4-8A14-3C45-BE2A-1482C80AB9B6}" type="pres">
      <dgm:prSet presAssocID="{961386D5-06AE-894B-A32A-1C69EFF34042}" presName="background4" presStyleLbl="node4" presStyleIdx="9" presStyleCnt="20"/>
      <dgm:spPr>
        <a:xfrm>
          <a:off x="4442943" y="3672909"/>
          <a:ext cx="908202" cy="576708"/>
        </a:xfrm>
        <a:prstGeom prst="roundRect">
          <a:avLst>
            <a:gd name="adj" fmla="val 10000"/>
          </a:avLst>
        </a:prstGeom>
        <a:gradFill rotWithShape="0">
          <a:gsLst>
            <a:gs pos="0">
              <a:srgbClr val="2DA2BF">
                <a:hueOff val="0"/>
                <a:satOff val="0"/>
                <a:lumOff val="0"/>
                <a:alphaOff val="0"/>
                <a:shade val="15000"/>
                <a:satMod val="180000"/>
              </a:srgbClr>
            </a:gs>
            <a:gs pos="50000">
              <a:srgbClr val="2DA2BF">
                <a:hueOff val="0"/>
                <a:satOff val="0"/>
                <a:lumOff val="0"/>
                <a:alphaOff val="0"/>
                <a:shade val="45000"/>
                <a:satMod val="170000"/>
              </a:srgbClr>
            </a:gs>
            <a:gs pos="70000">
              <a:srgbClr val="2DA2BF">
                <a:hueOff val="0"/>
                <a:satOff val="0"/>
                <a:lumOff val="0"/>
                <a:alphaOff val="0"/>
                <a:tint val="99000"/>
                <a:shade val="65000"/>
                <a:satMod val="155000"/>
              </a:srgbClr>
            </a:gs>
            <a:gs pos="100000">
              <a:srgbClr val="2DA2BF">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dgm:spPr>
      <dgm:t>
        <a:bodyPr/>
        <a:lstStyle/>
        <a:p>
          <a:endParaRPr lang="en-US"/>
        </a:p>
      </dgm:t>
    </dgm:pt>
    <dgm:pt modelId="{1FF9AE52-AB85-A74E-A9C7-3A6B7DE29BFA}" type="pres">
      <dgm:prSet presAssocID="{961386D5-06AE-894B-A32A-1C69EFF34042}" presName="text4" presStyleLbl="fgAcc4" presStyleIdx="9" presStyleCnt="20">
        <dgm:presLayoutVars>
          <dgm:chPref val="3"/>
        </dgm:presLayoutVars>
      </dgm:prSet>
      <dgm:spPr>
        <a:prstGeom prst="roundRect">
          <a:avLst>
            <a:gd name="adj" fmla="val 10000"/>
          </a:avLst>
        </a:prstGeom>
      </dgm:spPr>
      <dgm:t>
        <a:bodyPr/>
        <a:lstStyle/>
        <a:p>
          <a:endParaRPr lang="en-ZA"/>
        </a:p>
      </dgm:t>
    </dgm:pt>
    <dgm:pt modelId="{04B79980-C29D-944F-AB1E-C20ACECFAA9E}" type="pres">
      <dgm:prSet presAssocID="{961386D5-06AE-894B-A32A-1C69EFF34042}" presName="hierChild5" presStyleCnt="0"/>
      <dgm:spPr/>
    </dgm:pt>
    <dgm:pt modelId="{27F1EF8A-B0AE-A545-8134-3A5D14109BE2}" type="pres">
      <dgm:prSet presAssocID="{AB9B29F6-4225-6D45-AC36-46BAE683AE43}" presName="Name17" presStyleLbl="parChTrans1D3" presStyleIdx="5" presStyleCnt="8"/>
      <dgm:spPr>
        <a:custGeom>
          <a:avLst/>
          <a:gdLst/>
          <a:ahLst/>
          <a:cxnLst/>
          <a:rect l="0" t="0" r="0" b="0"/>
          <a:pathLst>
            <a:path>
              <a:moveTo>
                <a:pt x="0" y="0"/>
              </a:moveTo>
              <a:lnTo>
                <a:pt x="0" y="180000"/>
              </a:lnTo>
              <a:lnTo>
                <a:pt x="1110025" y="180000"/>
              </a:lnTo>
              <a:lnTo>
                <a:pt x="1110025" y="264135"/>
              </a:lnTo>
            </a:path>
          </a:pathLst>
        </a:custGeom>
      </dgm:spPr>
      <dgm:t>
        <a:bodyPr/>
        <a:lstStyle/>
        <a:p>
          <a:endParaRPr lang="en-ZA"/>
        </a:p>
      </dgm:t>
    </dgm:pt>
    <dgm:pt modelId="{2C7B5F1A-9098-4140-AAB6-41D0DDD48063}" type="pres">
      <dgm:prSet presAssocID="{2800B422-8BF5-A946-9266-1034251432E4}" presName="hierRoot3" presStyleCnt="0"/>
      <dgm:spPr/>
    </dgm:pt>
    <dgm:pt modelId="{5D88E874-357F-5740-9005-DE150F4C2F96}" type="pres">
      <dgm:prSet presAssocID="{2800B422-8BF5-A946-9266-1034251432E4}" presName="composite3" presStyleCnt="0"/>
      <dgm:spPr/>
    </dgm:pt>
    <dgm:pt modelId="{BC10C969-5123-9B4C-A3F6-A5855F2847AC}" type="pres">
      <dgm:prSet presAssocID="{2800B422-8BF5-A946-9266-1034251432E4}" presName="background3" presStyleLbl="node3" presStyleIdx="5" presStyleCnt="8"/>
      <dgm:spPr>
        <a:xfrm>
          <a:off x="5552969" y="1991220"/>
          <a:ext cx="908202" cy="576708"/>
        </a:xfrm>
        <a:prstGeom prst="roundRect">
          <a:avLst>
            <a:gd name="adj" fmla="val 10000"/>
          </a:avLst>
        </a:prstGeom>
        <a:gradFill rotWithShape="0">
          <a:gsLst>
            <a:gs pos="0">
              <a:srgbClr val="2DA2BF">
                <a:hueOff val="0"/>
                <a:satOff val="0"/>
                <a:lumOff val="0"/>
                <a:alphaOff val="0"/>
                <a:shade val="15000"/>
                <a:satMod val="180000"/>
              </a:srgbClr>
            </a:gs>
            <a:gs pos="50000">
              <a:srgbClr val="2DA2BF">
                <a:hueOff val="0"/>
                <a:satOff val="0"/>
                <a:lumOff val="0"/>
                <a:alphaOff val="0"/>
                <a:shade val="45000"/>
                <a:satMod val="170000"/>
              </a:srgbClr>
            </a:gs>
            <a:gs pos="70000">
              <a:srgbClr val="2DA2BF">
                <a:hueOff val="0"/>
                <a:satOff val="0"/>
                <a:lumOff val="0"/>
                <a:alphaOff val="0"/>
                <a:tint val="99000"/>
                <a:shade val="65000"/>
                <a:satMod val="155000"/>
              </a:srgbClr>
            </a:gs>
            <a:gs pos="100000">
              <a:srgbClr val="2DA2BF">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dgm:spPr>
      <dgm:t>
        <a:bodyPr/>
        <a:lstStyle/>
        <a:p>
          <a:endParaRPr lang="en-US"/>
        </a:p>
      </dgm:t>
    </dgm:pt>
    <dgm:pt modelId="{5B3D0593-BD22-F947-8E79-675D43EECBDE}" type="pres">
      <dgm:prSet presAssocID="{2800B422-8BF5-A946-9266-1034251432E4}" presName="text3" presStyleLbl="fgAcc3" presStyleIdx="5" presStyleCnt="8">
        <dgm:presLayoutVars>
          <dgm:chPref val="3"/>
        </dgm:presLayoutVars>
      </dgm:prSet>
      <dgm:spPr>
        <a:prstGeom prst="roundRect">
          <a:avLst>
            <a:gd name="adj" fmla="val 10000"/>
          </a:avLst>
        </a:prstGeom>
      </dgm:spPr>
      <dgm:t>
        <a:bodyPr/>
        <a:lstStyle/>
        <a:p>
          <a:endParaRPr lang="en-ZA"/>
        </a:p>
      </dgm:t>
    </dgm:pt>
    <dgm:pt modelId="{3EE55622-C354-9F4D-96D1-3D898F749BA6}" type="pres">
      <dgm:prSet presAssocID="{2800B422-8BF5-A946-9266-1034251432E4}" presName="hierChild4" presStyleCnt="0"/>
      <dgm:spPr/>
    </dgm:pt>
    <dgm:pt modelId="{A82F6162-AE53-7A47-A973-6871C6F9F1D4}" type="pres">
      <dgm:prSet presAssocID="{BDC032BB-04BA-BB42-9F0F-26F2AC6F2CF7}" presName="Name23" presStyleLbl="parChTrans1D4" presStyleIdx="10" presStyleCnt="20"/>
      <dgm:spPr>
        <a:custGeom>
          <a:avLst/>
          <a:gdLst/>
          <a:ahLst/>
          <a:cxnLst/>
          <a:rect l="0" t="0" r="0" b="0"/>
          <a:pathLst>
            <a:path>
              <a:moveTo>
                <a:pt x="45720" y="0"/>
              </a:moveTo>
              <a:lnTo>
                <a:pt x="45720" y="264135"/>
              </a:lnTo>
            </a:path>
          </a:pathLst>
        </a:custGeom>
      </dgm:spPr>
      <dgm:t>
        <a:bodyPr/>
        <a:lstStyle/>
        <a:p>
          <a:endParaRPr lang="en-ZA"/>
        </a:p>
      </dgm:t>
    </dgm:pt>
    <dgm:pt modelId="{896E4F48-33F1-DC4E-8A84-DD3159CB593F}" type="pres">
      <dgm:prSet presAssocID="{3CC5357B-9A06-E340-87AC-9A812DCB25E0}" presName="hierRoot4" presStyleCnt="0"/>
      <dgm:spPr/>
    </dgm:pt>
    <dgm:pt modelId="{4C98D4D2-2560-E54E-91A0-67E1984E4C13}" type="pres">
      <dgm:prSet presAssocID="{3CC5357B-9A06-E340-87AC-9A812DCB25E0}" presName="composite4" presStyleCnt="0"/>
      <dgm:spPr/>
    </dgm:pt>
    <dgm:pt modelId="{5EF6B9D6-CFC1-1541-85CA-F9C4AE0C3653}" type="pres">
      <dgm:prSet presAssocID="{3CC5357B-9A06-E340-87AC-9A812DCB25E0}" presName="background4" presStyleLbl="node4" presStyleIdx="10" presStyleCnt="20"/>
      <dgm:spPr>
        <a:xfrm>
          <a:off x="5552969" y="2832064"/>
          <a:ext cx="908202" cy="576708"/>
        </a:xfrm>
        <a:prstGeom prst="roundRect">
          <a:avLst>
            <a:gd name="adj" fmla="val 10000"/>
          </a:avLst>
        </a:prstGeom>
        <a:gradFill rotWithShape="0">
          <a:gsLst>
            <a:gs pos="0">
              <a:srgbClr val="2DA2BF">
                <a:hueOff val="0"/>
                <a:satOff val="0"/>
                <a:lumOff val="0"/>
                <a:alphaOff val="0"/>
                <a:shade val="15000"/>
                <a:satMod val="180000"/>
              </a:srgbClr>
            </a:gs>
            <a:gs pos="50000">
              <a:srgbClr val="2DA2BF">
                <a:hueOff val="0"/>
                <a:satOff val="0"/>
                <a:lumOff val="0"/>
                <a:alphaOff val="0"/>
                <a:shade val="45000"/>
                <a:satMod val="170000"/>
              </a:srgbClr>
            </a:gs>
            <a:gs pos="70000">
              <a:srgbClr val="2DA2BF">
                <a:hueOff val="0"/>
                <a:satOff val="0"/>
                <a:lumOff val="0"/>
                <a:alphaOff val="0"/>
                <a:tint val="99000"/>
                <a:shade val="65000"/>
                <a:satMod val="155000"/>
              </a:srgbClr>
            </a:gs>
            <a:gs pos="100000">
              <a:srgbClr val="2DA2BF">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dgm:spPr>
      <dgm:t>
        <a:bodyPr/>
        <a:lstStyle/>
        <a:p>
          <a:endParaRPr lang="en-US"/>
        </a:p>
      </dgm:t>
    </dgm:pt>
    <dgm:pt modelId="{318D577C-7A56-7C4E-BFC2-D71F65DDE1A1}" type="pres">
      <dgm:prSet presAssocID="{3CC5357B-9A06-E340-87AC-9A812DCB25E0}" presName="text4" presStyleLbl="fgAcc4" presStyleIdx="10" presStyleCnt="20">
        <dgm:presLayoutVars>
          <dgm:chPref val="3"/>
        </dgm:presLayoutVars>
      </dgm:prSet>
      <dgm:spPr>
        <a:prstGeom prst="roundRect">
          <a:avLst>
            <a:gd name="adj" fmla="val 10000"/>
          </a:avLst>
        </a:prstGeom>
      </dgm:spPr>
      <dgm:t>
        <a:bodyPr/>
        <a:lstStyle/>
        <a:p>
          <a:endParaRPr lang="en-ZA"/>
        </a:p>
      </dgm:t>
    </dgm:pt>
    <dgm:pt modelId="{96F3ECE2-12FB-1D42-B9E2-A5A582B0D9ED}" type="pres">
      <dgm:prSet presAssocID="{3CC5357B-9A06-E340-87AC-9A812DCB25E0}" presName="hierChild5" presStyleCnt="0"/>
      <dgm:spPr/>
    </dgm:pt>
    <dgm:pt modelId="{3C9D63BC-4F42-3F45-865A-B3F91A903439}" type="pres">
      <dgm:prSet presAssocID="{E72ED427-E3ED-5E4A-8DE2-937E1047E206}" presName="Name23" presStyleLbl="parChTrans1D4" presStyleIdx="11" presStyleCnt="20"/>
      <dgm:spPr>
        <a:custGeom>
          <a:avLst/>
          <a:gdLst/>
          <a:ahLst/>
          <a:cxnLst/>
          <a:rect l="0" t="0" r="0" b="0"/>
          <a:pathLst>
            <a:path>
              <a:moveTo>
                <a:pt x="45720" y="0"/>
              </a:moveTo>
              <a:lnTo>
                <a:pt x="45720" y="264135"/>
              </a:lnTo>
            </a:path>
          </a:pathLst>
        </a:custGeom>
      </dgm:spPr>
      <dgm:t>
        <a:bodyPr/>
        <a:lstStyle/>
        <a:p>
          <a:endParaRPr lang="en-ZA"/>
        </a:p>
      </dgm:t>
    </dgm:pt>
    <dgm:pt modelId="{B1DF02CE-AB1D-634B-9FC7-AC69B9090EE1}" type="pres">
      <dgm:prSet presAssocID="{2987142F-1499-B84D-8E7E-1E01D9A6C36E}" presName="hierRoot4" presStyleCnt="0"/>
      <dgm:spPr/>
    </dgm:pt>
    <dgm:pt modelId="{2D299845-28C5-3342-80EE-3EB8A719CD62}" type="pres">
      <dgm:prSet presAssocID="{2987142F-1499-B84D-8E7E-1E01D9A6C36E}" presName="composite4" presStyleCnt="0"/>
      <dgm:spPr/>
    </dgm:pt>
    <dgm:pt modelId="{4480463B-0471-774F-B864-6AF576BC905E}" type="pres">
      <dgm:prSet presAssocID="{2987142F-1499-B84D-8E7E-1E01D9A6C36E}" presName="background4" presStyleLbl="node4" presStyleIdx="11" presStyleCnt="20"/>
      <dgm:spPr>
        <a:xfrm>
          <a:off x="5552969" y="3672909"/>
          <a:ext cx="908202" cy="576708"/>
        </a:xfrm>
        <a:prstGeom prst="roundRect">
          <a:avLst>
            <a:gd name="adj" fmla="val 10000"/>
          </a:avLst>
        </a:prstGeom>
        <a:gradFill rotWithShape="0">
          <a:gsLst>
            <a:gs pos="0">
              <a:srgbClr val="2DA2BF">
                <a:hueOff val="0"/>
                <a:satOff val="0"/>
                <a:lumOff val="0"/>
                <a:alphaOff val="0"/>
                <a:shade val="15000"/>
                <a:satMod val="180000"/>
              </a:srgbClr>
            </a:gs>
            <a:gs pos="50000">
              <a:srgbClr val="2DA2BF">
                <a:hueOff val="0"/>
                <a:satOff val="0"/>
                <a:lumOff val="0"/>
                <a:alphaOff val="0"/>
                <a:shade val="45000"/>
                <a:satMod val="170000"/>
              </a:srgbClr>
            </a:gs>
            <a:gs pos="70000">
              <a:srgbClr val="2DA2BF">
                <a:hueOff val="0"/>
                <a:satOff val="0"/>
                <a:lumOff val="0"/>
                <a:alphaOff val="0"/>
                <a:tint val="99000"/>
                <a:shade val="65000"/>
                <a:satMod val="155000"/>
              </a:srgbClr>
            </a:gs>
            <a:gs pos="100000">
              <a:srgbClr val="2DA2BF">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dgm:spPr>
      <dgm:t>
        <a:bodyPr/>
        <a:lstStyle/>
        <a:p>
          <a:endParaRPr lang="en-US"/>
        </a:p>
      </dgm:t>
    </dgm:pt>
    <dgm:pt modelId="{5B998750-8163-2947-A8CC-C93C04645396}" type="pres">
      <dgm:prSet presAssocID="{2987142F-1499-B84D-8E7E-1E01D9A6C36E}" presName="text4" presStyleLbl="fgAcc4" presStyleIdx="11" presStyleCnt="20">
        <dgm:presLayoutVars>
          <dgm:chPref val="3"/>
        </dgm:presLayoutVars>
      </dgm:prSet>
      <dgm:spPr>
        <a:prstGeom prst="roundRect">
          <a:avLst>
            <a:gd name="adj" fmla="val 10000"/>
          </a:avLst>
        </a:prstGeom>
      </dgm:spPr>
      <dgm:t>
        <a:bodyPr/>
        <a:lstStyle/>
        <a:p>
          <a:endParaRPr lang="en-ZA"/>
        </a:p>
      </dgm:t>
    </dgm:pt>
    <dgm:pt modelId="{71C4F3DB-7308-4B40-A72E-97B5A033CC99}" type="pres">
      <dgm:prSet presAssocID="{2987142F-1499-B84D-8E7E-1E01D9A6C36E}" presName="hierChild5" presStyleCnt="0"/>
      <dgm:spPr/>
    </dgm:pt>
    <dgm:pt modelId="{62660FA6-164C-3A41-8E64-1B57E8041090}" type="pres">
      <dgm:prSet presAssocID="{535002C4-1122-0243-BB3D-71652323288A}" presName="Name23" presStyleLbl="parChTrans1D4" presStyleIdx="12" presStyleCnt="20"/>
      <dgm:spPr>
        <a:custGeom>
          <a:avLst/>
          <a:gdLst/>
          <a:ahLst/>
          <a:cxnLst/>
          <a:rect l="0" t="0" r="0" b="0"/>
          <a:pathLst>
            <a:path>
              <a:moveTo>
                <a:pt x="45720" y="0"/>
              </a:moveTo>
              <a:lnTo>
                <a:pt x="45720" y="264135"/>
              </a:lnTo>
            </a:path>
          </a:pathLst>
        </a:custGeom>
      </dgm:spPr>
      <dgm:t>
        <a:bodyPr/>
        <a:lstStyle/>
        <a:p>
          <a:endParaRPr lang="en-ZA"/>
        </a:p>
      </dgm:t>
    </dgm:pt>
    <dgm:pt modelId="{5D6CDEE6-6A08-CA46-B971-23AAF4E223C1}" type="pres">
      <dgm:prSet presAssocID="{31218DA8-0AFC-F843-AB4D-EDB5E75C9847}" presName="hierRoot4" presStyleCnt="0"/>
      <dgm:spPr/>
    </dgm:pt>
    <dgm:pt modelId="{24A859A8-A5FB-A040-A0B2-7035C76C7A9A}" type="pres">
      <dgm:prSet presAssocID="{31218DA8-0AFC-F843-AB4D-EDB5E75C9847}" presName="composite4" presStyleCnt="0"/>
      <dgm:spPr/>
    </dgm:pt>
    <dgm:pt modelId="{52420EFF-7C8B-F842-9CE0-04AAD571E7AA}" type="pres">
      <dgm:prSet presAssocID="{31218DA8-0AFC-F843-AB4D-EDB5E75C9847}" presName="background4" presStyleLbl="node4" presStyleIdx="12" presStyleCnt="20"/>
      <dgm:spPr>
        <a:xfrm>
          <a:off x="5552969" y="4513753"/>
          <a:ext cx="908202" cy="576708"/>
        </a:xfrm>
        <a:prstGeom prst="roundRect">
          <a:avLst>
            <a:gd name="adj" fmla="val 10000"/>
          </a:avLst>
        </a:prstGeom>
        <a:gradFill rotWithShape="0">
          <a:gsLst>
            <a:gs pos="0">
              <a:srgbClr val="2DA2BF">
                <a:hueOff val="0"/>
                <a:satOff val="0"/>
                <a:lumOff val="0"/>
                <a:alphaOff val="0"/>
                <a:shade val="15000"/>
                <a:satMod val="180000"/>
              </a:srgbClr>
            </a:gs>
            <a:gs pos="50000">
              <a:srgbClr val="2DA2BF">
                <a:hueOff val="0"/>
                <a:satOff val="0"/>
                <a:lumOff val="0"/>
                <a:alphaOff val="0"/>
                <a:shade val="45000"/>
                <a:satMod val="170000"/>
              </a:srgbClr>
            </a:gs>
            <a:gs pos="70000">
              <a:srgbClr val="2DA2BF">
                <a:hueOff val="0"/>
                <a:satOff val="0"/>
                <a:lumOff val="0"/>
                <a:alphaOff val="0"/>
                <a:tint val="99000"/>
                <a:shade val="65000"/>
                <a:satMod val="155000"/>
              </a:srgbClr>
            </a:gs>
            <a:gs pos="100000">
              <a:srgbClr val="2DA2BF">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dgm:spPr>
      <dgm:t>
        <a:bodyPr/>
        <a:lstStyle/>
        <a:p>
          <a:endParaRPr lang="en-US"/>
        </a:p>
      </dgm:t>
    </dgm:pt>
    <dgm:pt modelId="{618A0EB5-C06A-4E4B-9CD7-31C777A0DF3D}" type="pres">
      <dgm:prSet presAssocID="{31218DA8-0AFC-F843-AB4D-EDB5E75C9847}" presName="text4" presStyleLbl="fgAcc4" presStyleIdx="12" presStyleCnt="20">
        <dgm:presLayoutVars>
          <dgm:chPref val="3"/>
        </dgm:presLayoutVars>
      </dgm:prSet>
      <dgm:spPr>
        <a:prstGeom prst="roundRect">
          <a:avLst>
            <a:gd name="adj" fmla="val 10000"/>
          </a:avLst>
        </a:prstGeom>
      </dgm:spPr>
      <dgm:t>
        <a:bodyPr/>
        <a:lstStyle/>
        <a:p>
          <a:endParaRPr lang="en-ZA"/>
        </a:p>
      </dgm:t>
    </dgm:pt>
    <dgm:pt modelId="{17B88195-9FB3-4848-B99A-5FAF98A2DB0E}" type="pres">
      <dgm:prSet presAssocID="{31218DA8-0AFC-F843-AB4D-EDB5E75C9847}" presName="hierChild5" presStyleCnt="0"/>
      <dgm:spPr/>
    </dgm:pt>
    <dgm:pt modelId="{421CD171-85AB-9441-85ED-A6FDD66CE452}" type="pres">
      <dgm:prSet presAssocID="{92B6CDE5-2DC8-5645-94DB-0B7A4CD3DEEB}" presName="Name10" presStyleLbl="parChTrans1D2" presStyleIdx="2" presStyleCnt="3"/>
      <dgm:spPr>
        <a:custGeom>
          <a:avLst/>
          <a:gdLst/>
          <a:ahLst/>
          <a:cxnLst/>
          <a:rect l="0" t="0" r="0" b="0"/>
          <a:pathLst>
            <a:path>
              <a:moveTo>
                <a:pt x="0" y="0"/>
              </a:moveTo>
              <a:lnTo>
                <a:pt x="0" y="207578"/>
              </a:lnTo>
              <a:lnTo>
                <a:pt x="3052570" y="207578"/>
              </a:lnTo>
              <a:lnTo>
                <a:pt x="3052570" y="291713"/>
              </a:lnTo>
            </a:path>
          </a:pathLst>
        </a:custGeom>
      </dgm:spPr>
      <dgm:t>
        <a:bodyPr/>
        <a:lstStyle/>
        <a:p>
          <a:endParaRPr lang="en-ZA"/>
        </a:p>
      </dgm:t>
    </dgm:pt>
    <dgm:pt modelId="{041F64F2-8C50-344E-8688-12B76BCF7392}" type="pres">
      <dgm:prSet presAssocID="{79F923C4-60FF-2B41-9926-E4711392F564}" presName="hierRoot2" presStyleCnt="0"/>
      <dgm:spPr/>
    </dgm:pt>
    <dgm:pt modelId="{25490C5A-1A49-9B44-B5C9-3FC6644203C7}" type="pres">
      <dgm:prSet presAssocID="{79F923C4-60FF-2B41-9926-E4711392F564}" presName="composite2" presStyleCnt="0"/>
      <dgm:spPr/>
    </dgm:pt>
    <dgm:pt modelId="{4DF50AFA-CBFA-424F-B75D-CAD2C864D5AD}" type="pres">
      <dgm:prSet presAssocID="{79F923C4-60FF-2B41-9926-E4711392F564}" presName="background2" presStyleLbl="node2" presStyleIdx="2" presStyleCnt="3"/>
      <dgm:spPr>
        <a:xfrm>
          <a:off x="7218007" y="1177954"/>
          <a:ext cx="908202" cy="576708"/>
        </a:xfrm>
        <a:prstGeom prst="roundRect">
          <a:avLst>
            <a:gd name="adj" fmla="val 10000"/>
          </a:avLst>
        </a:prstGeom>
        <a:solidFill>
          <a:srgbClr val="7D3C4A">
            <a:lumMod val="40000"/>
            <a:lumOff val="60000"/>
          </a:srgbClr>
        </a:solidFill>
        <a:ln>
          <a:noFill/>
        </a:ln>
        <a:effectLst>
          <a:outerShdw blurRad="50800" dist="38100" dir="5400000" rotWithShape="0">
            <a:srgbClr val="000000">
              <a:alpha val="35000"/>
            </a:srgbClr>
          </a:outerShdw>
        </a:effectLst>
      </dgm:spPr>
      <dgm:t>
        <a:bodyPr/>
        <a:lstStyle/>
        <a:p>
          <a:endParaRPr lang="en-US"/>
        </a:p>
      </dgm:t>
    </dgm:pt>
    <dgm:pt modelId="{ECFB01FD-CA5F-CA44-A08A-465712A4FA29}" type="pres">
      <dgm:prSet presAssocID="{79F923C4-60FF-2B41-9926-E4711392F564}" presName="text2" presStyleLbl="fgAcc2" presStyleIdx="2" presStyleCnt="3" custLinFactNeighborY="4782">
        <dgm:presLayoutVars>
          <dgm:chPref val="3"/>
        </dgm:presLayoutVars>
      </dgm:prSet>
      <dgm:spPr>
        <a:prstGeom prst="roundRect">
          <a:avLst>
            <a:gd name="adj" fmla="val 10000"/>
          </a:avLst>
        </a:prstGeom>
      </dgm:spPr>
      <dgm:t>
        <a:bodyPr/>
        <a:lstStyle/>
        <a:p>
          <a:endParaRPr lang="en-ZA"/>
        </a:p>
      </dgm:t>
    </dgm:pt>
    <dgm:pt modelId="{D3418CC6-5444-3142-8D37-25A26BF8B2A6}" type="pres">
      <dgm:prSet presAssocID="{79F923C4-60FF-2B41-9926-E4711392F564}" presName="hierChild3" presStyleCnt="0"/>
      <dgm:spPr/>
    </dgm:pt>
    <dgm:pt modelId="{903FB73F-3C4A-0949-B2A5-429B95BF690A}" type="pres">
      <dgm:prSet presAssocID="{37F7587C-3F9B-1745-9960-C03650B1518B}" presName="Name17" presStyleLbl="parChTrans1D3" presStyleIdx="6" presStyleCnt="8"/>
      <dgm:spPr>
        <a:custGeom>
          <a:avLst/>
          <a:gdLst/>
          <a:ahLst/>
          <a:cxnLst/>
          <a:rect l="0" t="0" r="0" b="0"/>
          <a:pathLst>
            <a:path>
              <a:moveTo>
                <a:pt x="555012" y="0"/>
              </a:moveTo>
              <a:lnTo>
                <a:pt x="555012" y="180000"/>
              </a:lnTo>
              <a:lnTo>
                <a:pt x="0" y="180000"/>
              </a:lnTo>
              <a:lnTo>
                <a:pt x="0" y="264135"/>
              </a:lnTo>
            </a:path>
          </a:pathLst>
        </a:custGeom>
      </dgm:spPr>
      <dgm:t>
        <a:bodyPr/>
        <a:lstStyle/>
        <a:p>
          <a:endParaRPr lang="en-ZA"/>
        </a:p>
      </dgm:t>
    </dgm:pt>
    <dgm:pt modelId="{9D0F1071-7C9A-0145-B674-95BC6E27945A}" type="pres">
      <dgm:prSet presAssocID="{6E2EC66C-C9E6-4740-BD58-1A6066F39D5B}" presName="hierRoot3" presStyleCnt="0"/>
      <dgm:spPr/>
    </dgm:pt>
    <dgm:pt modelId="{56C93EBC-6EE3-D946-ACEE-69F844E30E36}" type="pres">
      <dgm:prSet presAssocID="{6E2EC66C-C9E6-4740-BD58-1A6066F39D5B}" presName="composite3" presStyleCnt="0"/>
      <dgm:spPr/>
    </dgm:pt>
    <dgm:pt modelId="{4EB14BF9-0208-0743-8E88-0DF82C5CA105}" type="pres">
      <dgm:prSet presAssocID="{6E2EC66C-C9E6-4740-BD58-1A6066F39D5B}" presName="background3" presStyleLbl="node3" presStyleIdx="6" presStyleCnt="8"/>
      <dgm:spPr>
        <a:xfrm>
          <a:off x="6662994" y="2018798"/>
          <a:ext cx="908202" cy="576708"/>
        </a:xfrm>
        <a:prstGeom prst="roundRect">
          <a:avLst>
            <a:gd name="adj" fmla="val 10000"/>
          </a:avLst>
        </a:prstGeom>
        <a:solidFill>
          <a:srgbClr val="7D3C4A">
            <a:lumMod val="40000"/>
            <a:lumOff val="60000"/>
          </a:srgbClr>
        </a:solidFill>
        <a:ln>
          <a:noFill/>
        </a:ln>
        <a:effectLst>
          <a:outerShdw blurRad="50800" dist="38100" dir="5400000" rotWithShape="0">
            <a:srgbClr val="000000">
              <a:alpha val="35000"/>
            </a:srgbClr>
          </a:outerShdw>
        </a:effectLst>
      </dgm:spPr>
      <dgm:t>
        <a:bodyPr/>
        <a:lstStyle/>
        <a:p>
          <a:endParaRPr lang="en-US"/>
        </a:p>
      </dgm:t>
    </dgm:pt>
    <dgm:pt modelId="{8A27D22A-FB70-BE49-B148-C10EEB925E96}" type="pres">
      <dgm:prSet presAssocID="{6E2EC66C-C9E6-4740-BD58-1A6066F39D5B}" presName="text3" presStyleLbl="fgAcc3" presStyleIdx="6" presStyleCnt="8" custLinFactNeighborY="4782">
        <dgm:presLayoutVars>
          <dgm:chPref val="3"/>
        </dgm:presLayoutVars>
      </dgm:prSet>
      <dgm:spPr>
        <a:prstGeom prst="roundRect">
          <a:avLst>
            <a:gd name="adj" fmla="val 10000"/>
          </a:avLst>
        </a:prstGeom>
      </dgm:spPr>
      <dgm:t>
        <a:bodyPr/>
        <a:lstStyle/>
        <a:p>
          <a:endParaRPr lang="en-ZA"/>
        </a:p>
      </dgm:t>
    </dgm:pt>
    <dgm:pt modelId="{F251B275-E47A-D64D-AA50-C5C28AFB7CC3}" type="pres">
      <dgm:prSet presAssocID="{6E2EC66C-C9E6-4740-BD58-1A6066F39D5B}" presName="hierChild4" presStyleCnt="0"/>
      <dgm:spPr/>
    </dgm:pt>
    <dgm:pt modelId="{BB0CDA77-ABA0-BC48-821C-20250FE0C7B9}" type="pres">
      <dgm:prSet presAssocID="{5D94CF69-E54B-C24E-98F4-31D3D578DA7C}" presName="Name23" presStyleLbl="parChTrans1D4" presStyleIdx="13" presStyleCnt="20"/>
      <dgm:spPr>
        <a:custGeom>
          <a:avLst/>
          <a:gdLst/>
          <a:ahLst/>
          <a:cxnLst/>
          <a:rect l="0" t="0" r="0" b="0"/>
          <a:pathLst>
            <a:path>
              <a:moveTo>
                <a:pt x="45720" y="0"/>
              </a:moveTo>
              <a:lnTo>
                <a:pt x="45720" y="264135"/>
              </a:lnTo>
            </a:path>
          </a:pathLst>
        </a:custGeom>
      </dgm:spPr>
      <dgm:t>
        <a:bodyPr/>
        <a:lstStyle/>
        <a:p>
          <a:endParaRPr lang="en-ZA"/>
        </a:p>
      </dgm:t>
    </dgm:pt>
    <dgm:pt modelId="{6CEF3CFE-6928-3844-A583-90ABE6B7350B}" type="pres">
      <dgm:prSet presAssocID="{9FE8976A-0883-7749-9EF6-3C5B6F40EF24}" presName="hierRoot4" presStyleCnt="0"/>
      <dgm:spPr/>
    </dgm:pt>
    <dgm:pt modelId="{1C094D53-7FBA-9249-A4AD-4CF698A7378F}" type="pres">
      <dgm:prSet presAssocID="{9FE8976A-0883-7749-9EF6-3C5B6F40EF24}" presName="composite4" presStyleCnt="0"/>
      <dgm:spPr/>
    </dgm:pt>
    <dgm:pt modelId="{39734E8D-E7CD-6E46-9B9F-F1EA16B7A835}" type="pres">
      <dgm:prSet presAssocID="{9FE8976A-0883-7749-9EF6-3C5B6F40EF24}" presName="background4" presStyleLbl="node4" presStyleIdx="13" presStyleCnt="20"/>
      <dgm:spPr>
        <a:xfrm>
          <a:off x="6662994" y="2859642"/>
          <a:ext cx="908202" cy="576708"/>
        </a:xfrm>
        <a:prstGeom prst="roundRect">
          <a:avLst>
            <a:gd name="adj" fmla="val 10000"/>
          </a:avLst>
        </a:prstGeom>
        <a:solidFill>
          <a:srgbClr val="7D3C4A">
            <a:lumMod val="40000"/>
            <a:lumOff val="60000"/>
          </a:srgbClr>
        </a:solidFill>
        <a:ln>
          <a:noFill/>
        </a:ln>
        <a:effectLst>
          <a:outerShdw blurRad="50800" dist="38100" dir="5400000" rotWithShape="0">
            <a:srgbClr val="000000">
              <a:alpha val="35000"/>
            </a:srgbClr>
          </a:outerShdw>
        </a:effectLst>
      </dgm:spPr>
      <dgm:t>
        <a:bodyPr/>
        <a:lstStyle/>
        <a:p>
          <a:endParaRPr lang="en-US"/>
        </a:p>
      </dgm:t>
    </dgm:pt>
    <dgm:pt modelId="{AC1B5A8B-07F5-1E4B-BD26-BF150A38975F}" type="pres">
      <dgm:prSet presAssocID="{9FE8976A-0883-7749-9EF6-3C5B6F40EF24}" presName="text4" presStyleLbl="fgAcc4" presStyleIdx="13" presStyleCnt="20" custLinFactNeighborY="4782">
        <dgm:presLayoutVars>
          <dgm:chPref val="3"/>
        </dgm:presLayoutVars>
      </dgm:prSet>
      <dgm:spPr>
        <a:prstGeom prst="roundRect">
          <a:avLst>
            <a:gd name="adj" fmla="val 10000"/>
          </a:avLst>
        </a:prstGeom>
      </dgm:spPr>
      <dgm:t>
        <a:bodyPr/>
        <a:lstStyle/>
        <a:p>
          <a:endParaRPr lang="en-ZA"/>
        </a:p>
      </dgm:t>
    </dgm:pt>
    <dgm:pt modelId="{79DF9533-F308-1E48-9AB9-318A6E6F4981}" type="pres">
      <dgm:prSet presAssocID="{9FE8976A-0883-7749-9EF6-3C5B6F40EF24}" presName="hierChild5" presStyleCnt="0"/>
      <dgm:spPr/>
    </dgm:pt>
    <dgm:pt modelId="{EC4E9583-2C35-7A44-A576-F216A41B54C6}" type="pres">
      <dgm:prSet presAssocID="{6CBF6BF5-B391-C141-BC31-735D7BC70818}" presName="Name23" presStyleLbl="parChTrans1D4" presStyleIdx="14" presStyleCnt="20"/>
      <dgm:spPr>
        <a:custGeom>
          <a:avLst/>
          <a:gdLst/>
          <a:ahLst/>
          <a:cxnLst/>
          <a:rect l="0" t="0" r="0" b="0"/>
          <a:pathLst>
            <a:path>
              <a:moveTo>
                <a:pt x="45720" y="0"/>
              </a:moveTo>
              <a:lnTo>
                <a:pt x="45720" y="236557"/>
              </a:lnTo>
            </a:path>
          </a:pathLst>
        </a:custGeom>
      </dgm:spPr>
      <dgm:t>
        <a:bodyPr/>
        <a:lstStyle/>
        <a:p>
          <a:endParaRPr lang="en-ZA"/>
        </a:p>
      </dgm:t>
    </dgm:pt>
    <dgm:pt modelId="{7D779E6C-4A01-6A4F-9619-5FC41AF50807}" type="pres">
      <dgm:prSet presAssocID="{7AF17C52-D762-6247-825F-F4FD444D16C5}" presName="hierRoot4" presStyleCnt="0"/>
      <dgm:spPr/>
    </dgm:pt>
    <dgm:pt modelId="{D3D8E5CC-C3F6-2C48-865B-A710A3CE17D1}" type="pres">
      <dgm:prSet presAssocID="{7AF17C52-D762-6247-825F-F4FD444D16C5}" presName="composite4" presStyleCnt="0"/>
      <dgm:spPr/>
    </dgm:pt>
    <dgm:pt modelId="{7D2D63F3-5A86-8A47-99DE-0386B3BC60EB}" type="pres">
      <dgm:prSet presAssocID="{7AF17C52-D762-6247-825F-F4FD444D16C5}" presName="background4" presStyleLbl="node4" presStyleIdx="14" presStyleCnt="20"/>
      <dgm:spPr>
        <a:xfrm>
          <a:off x="6662994" y="3672909"/>
          <a:ext cx="908202" cy="576708"/>
        </a:xfrm>
        <a:prstGeom prst="roundRect">
          <a:avLst>
            <a:gd name="adj" fmla="val 10000"/>
          </a:avLst>
        </a:prstGeom>
        <a:solidFill>
          <a:srgbClr val="7D3C4A">
            <a:lumMod val="40000"/>
            <a:lumOff val="60000"/>
          </a:srgbClr>
        </a:solidFill>
        <a:ln>
          <a:noFill/>
        </a:ln>
        <a:effectLst>
          <a:outerShdw blurRad="50800" dist="38100" dir="5400000" rotWithShape="0">
            <a:srgbClr val="000000">
              <a:alpha val="35000"/>
            </a:srgbClr>
          </a:outerShdw>
        </a:effectLst>
      </dgm:spPr>
      <dgm:t>
        <a:bodyPr/>
        <a:lstStyle/>
        <a:p>
          <a:endParaRPr lang="en-US"/>
        </a:p>
      </dgm:t>
    </dgm:pt>
    <dgm:pt modelId="{55B525CF-0A10-5F45-A57D-BF19DF00AB16}" type="pres">
      <dgm:prSet presAssocID="{7AF17C52-D762-6247-825F-F4FD444D16C5}" presName="text4" presStyleLbl="fgAcc4" presStyleIdx="14" presStyleCnt="20">
        <dgm:presLayoutVars>
          <dgm:chPref val="3"/>
        </dgm:presLayoutVars>
      </dgm:prSet>
      <dgm:spPr>
        <a:prstGeom prst="roundRect">
          <a:avLst>
            <a:gd name="adj" fmla="val 10000"/>
          </a:avLst>
        </a:prstGeom>
      </dgm:spPr>
      <dgm:t>
        <a:bodyPr/>
        <a:lstStyle/>
        <a:p>
          <a:endParaRPr lang="en-ZA"/>
        </a:p>
      </dgm:t>
    </dgm:pt>
    <dgm:pt modelId="{030C89B2-3A11-244E-8D6F-8A7A71B9E8B4}" type="pres">
      <dgm:prSet presAssocID="{7AF17C52-D762-6247-825F-F4FD444D16C5}" presName="hierChild5" presStyleCnt="0"/>
      <dgm:spPr/>
    </dgm:pt>
    <dgm:pt modelId="{F9889511-E3B0-A940-962E-F86F11F8F415}" type="pres">
      <dgm:prSet presAssocID="{C1868845-8C9B-FD4D-B793-2433C779B834}" presName="Name23" presStyleLbl="parChTrans1D4" presStyleIdx="15" presStyleCnt="20"/>
      <dgm:spPr>
        <a:custGeom>
          <a:avLst/>
          <a:gdLst/>
          <a:ahLst/>
          <a:cxnLst/>
          <a:rect l="0" t="0" r="0" b="0"/>
          <a:pathLst>
            <a:path>
              <a:moveTo>
                <a:pt x="45720" y="0"/>
              </a:moveTo>
              <a:lnTo>
                <a:pt x="45720" y="264135"/>
              </a:lnTo>
            </a:path>
          </a:pathLst>
        </a:custGeom>
      </dgm:spPr>
      <dgm:t>
        <a:bodyPr/>
        <a:lstStyle/>
        <a:p>
          <a:endParaRPr lang="en-ZA"/>
        </a:p>
      </dgm:t>
    </dgm:pt>
    <dgm:pt modelId="{F603F58C-04A9-0E49-9C85-90E6106D3F0F}" type="pres">
      <dgm:prSet presAssocID="{0D8AE0ED-450F-2A43-9692-D3029F22C2FA}" presName="hierRoot4" presStyleCnt="0"/>
      <dgm:spPr/>
    </dgm:pt>
    <dgm:pt modelId="{7D2FB60D-BB83-7947-A0AA-FA192564F1AA}" type="pres">
      <dgm:prSet presAssocID="{0D8AE0ED-450F-2A43-9692-D3029F22C2FA}" presName="composite4" presStyleCnt="0"/>
      <dgm:spPr/>
    </dgm:pt>
    <dgm:pt modelId="{65068382-73C9-DA4F-8DFE-BBAA96BDE4D7}" type="pres">
      <dgm:prSet presAssocID="{0D8AE0ED-450F-2A43-9692-D3029F22C2FA}" presName="background4" presStyleLbl="node4" presStyleIdx="15" presStyleCnt="20"/>
      <dgm:spPr>
        <a:xfrm>
          <a:off x="6662994" y="4513753"/>
          <a:ext cx="908202" cy="576708"/>
        </a:xfrm>
        <a:prstGeom prst="roundRect">
          <a:avLst>
            <a:gd name="adj" fmla="val 10000"/>
          </a:avLst>
        </a:prstGeom>
        <a:solidFill>
          <a:srgbClr val="7D3C4A">
            <a:lumMod val="40000"/>
            <a:lumOff val="60000"/>
          </a:srgbClr>
        </a:solidFill>
        <a:ln>
          <a:noFill/>
        </a:ln>
        <a:effectLst>
          <a:outerShdw blurRad="50800" dist="38100" dir="5400000" rotWithShape="0">
            <a:srgbClr val="000000">
              <a:alpha val="35000"/>
            </a:srgbClr>
          </a:outerShdw>
        </a:effectLst>
      </dgm:spPr>
      <dgm:t>
        <a:bodyPr/>
        <a:lstStyle/>
        <a:p>
          <a:endParaRPr lang="en-US"/>
        </a:p>
      </dgm:t>
    </dgm:pt>
    <dgm:pt modelId="{D62B5E92-B48A-5F45-AC59-18A2CBCC40FF}" type="pres">
      <dgm:prSet presAssocID="{0D8AE0ED-450F-2A43-9692-D3029F22C2FA}" presName="text4" presStyleLbl="fgAcc4" presStyleIdx="15" presStyleCnt="20">
        <dgm:presLayoutVars>
          <dgm:chPref val="3"/>
        </dgm:presLayoutVars>
      </dgm:prSet>
      <dgm:spPr>
        <a:prstGeom prst="roundRect">
          <a:avLst>
            <a:gd name="adj" fmla="val 10000"/>
          </a:avLst>
        </a:prstGeom>
      </dgm:spPr>
      <dgm:t>
        <a:bodyPr/>
        <a:lstStyle/>
        <a:p>
          <a:endParaRPr lang="en-ZA"/>
        </a:p>
      </dgm:t>
    </dgm:pt>
    <dgm:pt modelId="{7A356206-0F3E-D14C-A62B-34B5CE821FB4}" type="pres">
      <dgm:prSet presAssocID="{0D8AE0ED-450F-2A43-9692-D3029F22C2FA}" presName="hierChild5" presStyleCnt="0"/>
      <dgm:spPr/>
    </dgm:pt>
    <dgm:pt modelId="{BFF79E13-3E54-3F46-A54F-67738CDFC4C9}" type="pres">
      <dgm:prSet presAssocID="{A297D83F-E49E-1F43-8E92-2BC67C3DD04E}" presName="Name23" presStyleLbl="parChTrans1D4" presStyleIdx="16" presStyleCnt="20"/>
      <dgm:spPr>
        <a:custGeom>
          <a:avLst/>
          <a:gdLst/>
          <a:ahLst/>
          <a:cxnLst/>
          <a:rect l="0" t="0" r="0" b="0"/>
          <a:pathLst>
            <a:path>
              <a:moveTo>
                <a:pt x="45720" y="0"/>
              </a:moveTo>
              <a:lnTo>
                <a:pt x="45720" y="264135"/>
              </a:lnTo>
            </a:path>
          </a:pathLst>
        </a:custGeom>
      </dgm:spPr>
      <dgm:t>
        <a:bodyPr/>
        <a:lstStyle/>
        <a:p>
          <a:endParaRPr lang="en-ZA"/>
        </a:p>
      </dgm:t>
    </dgm:pt>
    <dgm:pt modelId="{2B18EC23-72B6-3041-BACD-EE679A9F61CE}" type="pres">
      <dgm:prSet presAssocID="{C5581386-3A53-5441-AA39-A9C9EF5C515C}" presName="hierRoot4" presStyleCnt="0"/>
      <dgm:spPr/>
    </dgm:pt>
    <dgm:pt modelId="{43577242-820F-434D-BED8-5EC597BB3027}" type="pres">
      <dgm:prSet presAssocID="{C5581386-3A53-5441-AA39-A9C9EF5C515C}" presName="composite4" presStyleCnt="0"/>
      <dgm:spPr/>
    </dgm:pt>
    <dgm:pt modelId="{F0599CC5-BA8E-6B4A-9B03-39B65D55E0D6}" type="pres">
      <dgm:prSet presAssocID="{C5581386-3A53-5441-AA39-A9C9EF5C515C}" presName="background4" presStyleLbl="node4" presStyleIdx="16" presStyleCnt="20"/>
      <dgm:spPr>
        <a:xfrm>
          <a:off x="6662994" y="5354597"/>
          <a:ext cx="908202" cy="576708"/>
        </a:xfrm>
        <a:prstGeom prst="roundRect">
          <a:avLst>
            <a:gd name="adj" fmla="val 10000"/>
          </a:avLst>
        </a:prstGeom>
        <a:solidFill>
          <a:srgbClr val="7D3C4A">
            <a:lumMod val="40000"/>
            <a:lumOff val="60000"/>
          </a:srgbClr>
        </a:solidFill>
        <a:ln>
          <a:noFill/>
        </a:ln>
        <a:effectLst>
          <a:outerShdw blurRad="50800" dist="38100" dir="5400000" rotWithShape="0">
            <a:srgbClr val="000000">
              <a:alpha val="35000"/>
            </a:srgbClr>
          </a:outerShdw>
        </a:effectLst>
      </dgm:spPr>
      <dgm:t>
        <a:bodyPr/>
        <a:lstStyle/>
        <a:p>
          <a:endParaRPr lang="en-US"/>
        </a:p>
      </dgm:t>
    </dgm:pt>
    <dgm:pt modelId="{0D3AB857-9879-6B49-87ED-4196CB5308D4}" type="pres">
      <dgm:prSet presAssocID="{C5581386-3A53-5441-AA39-A9C9EF5C515C}" presName="text4" presStyleLbl="fgAcc4" presStyleIdx="16" presStyleCnt="20">
        <dgm:presLayoutVars>
          <dgm:chPref val="3"/>
        </dgm:presLayoutVars>
      </dgm:prSet>
      <dgm:spPr>
        <a:prstGeom prst="roundRect">
          <a:avLst>
            <a:gd name="adj" fmla="val 10000"/>
          </a:avLst>
        </a:prstGeom>
      </dgm:spPr>
      <dgm:t>
        <a:bodyPr/>
        <a:lstStyle/>
        <a:p>
          <a:endParaRPr lang="en-ZA"/>
        </a:p>
      </dgm:t>
    </dgm:pt>
    <dgm:pt modelId="{E04EE020-8515-6840-A670-F9C484274815}" type="pres">
      <dgm:prSet presAssocID="{C5581386-3A53-5441-AA39-A9C9EF5C515C}" presName="hierChild5" presStyleCnt="0"/>
      <dgm:spPr/>
    </dgm:pt>
    <dgm:pt modelId="{B243D19D-A3ED-C84F-825E-ADCF90EF2729}" type="pres">
      <dgm:prSet presAssocID="{3F03EEDA-1D87-AA4D-80C7-D69217911325}" presName="Name17" presStyleLbl="parChTrans1D3" presStyleIdx="7" presStyleCnt="8"/>
      <dgm:spPr>
        <a:custGeom>
          <a:avLst/>
          <a:gdLst/>
          <a:ahLst/>
          <a:cxnLst/>
          <a:rect l="0" t="0" r="0" b="0"/>
          <a:pathLst>
            <a:path>
              <a:moveTo>
                <a:pt x="0" y="0"/>
              </a:moveTo>
              <a:lnTo>
                <a:pt x="0" y="180000"/>
              </a:lnTo>
              <a:lnTo>
                <a:pt x="555012" y="180000"/>
              </a:lnTo>
              <a:lnTo>
                <a:pt x="555012" y="264135"/>
              </a:lnTo>
            </a:path>
          </a:pathLst>
        </a:custGeom>
      </dgm:spPr>
      <dgm:t>
        <a:bodyPr/>
        <a:lstStyle/>
        <a:p>
          <a:endParaRPr lang="en-ZA"/>
        </a:p>
      </dgm:t>
    </dgm:pt>
    <dgm:pt modelId="{2FFC00A6-0849-2D47-8203-7A21DC4C1F6F}" type="pres">
      <dgm:prSet presAssocID="{8FF62903-2FAD-5C49-ACBD-A3CBE79DB1A9}" presName="hierRoot3" presStyleCnt="0"/>
      <dgm:spPr/>
    </dgm:pt>
    <dgm:pt modelId="{E1C050D5-5C67-B243-B6DC-33A68478421B}" type="pres">
      <dgm:prSet presAssocID="{8FF62903-2FAD-5C49-ACBD-A3CBE79DB1A9}" presName="composite3" presStyleCnt="0"/>
      <dgm:spPr/>
    </dgm:pt>
    <dgm:pt modelId="{8636B52B-351B-D145-BC59-4B66526F00D9}" type="pres">
      <dgm:prSet presAssocID="{8FF62903-2FAD-5C49-ACBD-A3CBE79DB1A9}" presName="background3" presStyleLbl="node3" presStyleIdx="7" presStyleCnt="8"/>
      <dgm:spPr>
        <a:xfrm>
          <a:off x="7773020" y="2018798"/>
          <a:ext cx="908202" cy="576708"/>
        </a:xfrm>
        <a:prstGeom prst="roundRect">
          <a:avLst>
            <a:gd name="adj" fmla="val 10000"/>
          </a:avLst>
        </a:prstGeom>
        <a:solidFill>
          <a:srgbClr val="7D3C4A">
            <a:lumMod val="40000"/>
            <a:lumOff val="60000"/>
          </a:srgbClr>
        </a:solidFill>
        <a:ln>
          <a:noFill/>
        </a:ln>
        <a:effectLst>
          <a:outerShdw blurRad="50800" dist="38100" dir="5400000" rotWithShape="0">
            <a:srgbClr val="000000">
              <a:alpha val="35000"/>
            </a:srgbClr>
          </a:outerShdw>
        </a:effectLst>
      </dgm:spPr>
      <dgm:t>
        <a:bodyPr/>
        <a:lstStyle/>
        <a:p>
          <a:endParaRPr lang="en-US"/>
        </a:p>
      </dgm:t>
    </dgm:pt>
    <dgm:pt modelId="{32508799-4044-E04D-8C2E-364F4340A63F}" type="pres">
      <dgm:prSet presAssocID="{8FF62903-2FAD-5C49-ACBD-A3CBE79DB1A9}" presName="text3" presStyleLbl="fgAcc3" presStyleIdx="7" presStyleCnt="8" custLinFactNeighborY="4782">
        <dgm:presLayoutVars>
          <dgm:chPref val="3"/>
        </dgm:presLayoutVars>
      </dgm:prSet>
      <dgm:spPr>
        <a:prstGeom prst="roundRect">
          <a:avLst>
            <a:gd name="adj" fmla="val 10000"/>
          </a:avLst>
        </a:prstGeom>
      </dgm:spPr>
      <dgm:t>
        <a:bodyPr/>
        <a:lstStyle/>
        <a:p>
          <a:endParaRPr lang="en-ZA"/>
        </a:p>
      </dgm:t>
    </dgm:pt>
    <dgm:pt modelId="{327CCAE1-61FA-084E-A1AC-C44DF3C22DF6}" type="pres">
      <dgm:prSet presAssocID="{8FF62903-2FAD-5C49-ACBD-A3CBE79DB1A9}" presName="hierChild4" presStyleCnt="0"/>
      <dgm:spPr/>
    </dgm:pt>
    <dgm:pt modelId="{09C275BB-08E5-9B4F-80DB-A30E9AEAC904}" type="pres">
      <dgm:prSet presAssocID="{60EA4AC1-6C70-FC4E-B5E7-85975E63F361}" presName="Name23" presStyleLbl="parChTrans1D4" presStyleIdx="17" presStyleCnt="20"/>
      <dgm:spPr>
        <a:custGeom>
          <a:avLst/>
          <a:gdLst/>
          <a:ahLst/>
          <a:cxnLst/>
          <a:rect l="0" t="0" r="0" b="0"/>
          <a:pathLst>
            <a:path>
              <a:moveTo>
                <a:pt x="45720" y="0"/>
              </a:moveTo>
              <a:lnTo>
                <a:pt x="45720" y="236557"/>
              </a:lnTo>
            </a:path>
          </a:pathLst>
        </a:custGeom>
      </dgm:spPr>
      <dgm:t>
        <a:bodyPr/>
        <a:lstStyle/>
        <a:p>
          <a:endParaRPr lang="en-ZA"/>
        </a:p>
      </dgm:t>
    </dgm:pt>
    <dgm:pt modelId="{3E2FAF57-5DE0-AB43-9D84-2352FFE313E4}" type="pres">
      <dgm:prSet presAssocID="{71EC4705-0C73-9F4F-82F8-EF42A718F99E}" presName="hierRoot4" presStyleCnt="0"/>
      <dgm:spPr/>
    </dgm:pt>
    <dgm:pt modelId="{E6E15D16-8B15-FB43-97C8-FE2A49251822}" type="pres">
      <dgm:prSet presAssocID="{71EC4705-0C73-9F4F-82F8-EF42A718F99E}" presName="composite4" presStyleCnt="0"/>
      <dgm:spPr/>
    </dgm:pt>
    <dgm:pt modelId="{4D3272D1-260E-E442-9F1C-71411877FCDF}" type="pres">
      <dgm:prSet presAssocID="{71EC4705-0C73-9F4F-82F8-EF42A718F99E}" presName="background4" presStyleLbl="node4" presStyleIdx="17" presStyleCnt="20"/>
      <dgm:spPr>
        <a:xfrm>
          <a:off x="7773020" y="2832064"/>
          <a:ext cx="908202" cy="576708"/>
        </a:xfrm>
        <a:prstGeom prst="roundRect">
          <a:avLst>
            <a:gd name="adj" fmla="val 10000"/>
          </a:avLst>
        </a:prstGeom>
        <a:solidFill>
          <a:srgbClr val="7D3C4A">
            <a:lumMod val="40000"/>
            <a:lumOff val="60000"/>
          </a:srgbClr>
        </a:solidFill>
        <a:ln>
          <a:noFill/>
        </a:ln>
        <a:effectLst>
          <a:outerShdw blurRad="50800" dist="38100" dir="5400000" rotWithShape="0">
            <a:srgbClr val="000000">
              <a:alpha val="35000"/>
            </a:srgbClr>
          </a:outerShdw>
        </a:effectLst>
      </dgm:spPr>
      <dgm:t>
        <a:bodyPr/>
        <a:lstStyle/>
        <a:p>
          <a:endParaRPr lang="en-US"/>
        </a:p>
      </dgm:t>
    </dgm:pt>
    <dgm:pt modelId="{A81696E0-395C-6C42-9F1E-9B6688DDF206}" type="pres">
      <dgm:prSet presAssocID="{71EC4705-0C73-9F4F-82F8-EF42A718F99E}" presName="text4" presStyleLbl="fgAcc4" presStyleIdx="17" presStyleCnt="20">
        <dgm:presLayoutVars>
          <dgm:chPref val="3"/>
        </dgm:presLayoutVars>
      </dgm:prSet>
      <dgm:spPr>
        <a:prstGeom prst="roundRect">
          <a:avLst>
            <a:gd name="adj" fmla="val 10000"/>
          </a:avLst>
        </a:prstGeom>
      </dgm:spPr>
      <dgm:t>
        <a:bodyPr/>
        <a:lstStyle/>
        <a:p>
          <a:endParaRPr lang="en-ZA"/>
        </a:p>
      </dgm:t>
    </dgm:pt>
    <dgm:pt modelId="{E6733A2F-F749-3742-85EE-37A6529FBCC7}" type="pres">
      <dgm:prSet presAssocID="{71EC4705-0C73-9F4F-82F8-EF42A718F99E}" presName="hierChild5" presStyleCnt="0"/>
      <dgm:spPr/>
    </dgm:pt>
    <dgm:pt modelId="{4CD2FD3E-5E8B-CE4B-A9AB-CB2A0BE8AFBC}" type="pres">
      <dgm:prSet presAssocID="{8063D1B6-00EC-9A42-A752-9466C74C84FD}" presName="Name23" presStyleLbl="parChTrans1D4" presStyleIdx="18" presStyleCnt="20"/>
      <dgm:spPr>
        <a:custGeom>
          <a:avLst/>
          <a:gdLst/>
          <a:ahLst/>
          <a:cxnLst/>
          <a:rect l="0" t="0" r="0" b="0"/>
          <a:pathLst>
            <a:path>
              <a:moveTo>
                <a:pt x="45720" y="0"/>
              </a:moveTo>
              <a:lnTo>
                <a:pt x="45720" y="264135"/>
              </a:lnTo>
            </a:path>
          </a:pathLst>
        </a:custGeom>
      </dgm:spPr>
      <dgm:t>
        <a:bodyPr/>
        <a:lstStyle/>
        <a:p>
          <a:endParaRPr lang="en-ZA"/>
        </a:p>
      </dgm:t>
    </dgm:pt>
    <dgm:pt modelId="{50F58E56-295C-304A-BF4C-A7785BAF8220}" type="pres">
      <dgm:prSet presAssocID="{C8F3023E-5D84-084B-AA5C-0697FB3FADCD}" presName="hierRoot4" presStyleCnt="0"/>
      <dgm:spPr/>
    </dgm:pt>
    <dgm:pt modelId="{B8F193A8-0750-EE47-95E1-3B38690E3C56}" type="pres">
      <dgm:prSet presAssocID="{C8F3023E-5D84-084B-AA5C-0697FB3FADCD}" presName="composite4" presStyleCnt="0"/>
      <dgm:spPr/>
    </dgm:pt>
    <dgm:pt modelId="{C1E7A667-6F7D-4841-B496-D73F3BA358AF}" type="pres">
      <dgm:prSet presAssocID="{C8F3023E-5D84-084B-AA5C-0697FB3FADCD}" presName="background4" presStyleLbl="node4" presStyleIdx="18" presStyleCnt="20"/>
      <dgm:spPr>
        <a:xfrm>
          <a:off x="7773020" y="3672909"/>
          <a:ext cx="908202" cy="576708"/>
        </a:xfrm>
        <a:prstGeom prst="roundRect">
          <a:avLst>
            <a:gd name="adj" fmla="val 10000"/>
          </a:avLst>
        </a:prstGeom>
        <a:solidFill>
          <a:srgbClr val="7D3C4A">
            <a:lumMod val="40000"/>
            <a:lumOff val="60000"/>
          </a:srgbClr>
        </a:solidFill>
        <a:ln>
          <a:noFill/>
        </a:ln>
        <a:effectLst>
          <a:outerShdw blurRad="50800" dist="38100" dir="5400000" rotWithShape="0">
            <a:srgbClr val="000000">
              <a:alpha val="35000"/>
            </a:srgbClr>
          </a:outerShdw>
        </a:effectLst>
      </dgm:spPr>
      <dgm:t>
        <a:bodyPr/>
        <a:lstStyle/>
        <a:p>
          <a:endParaRPr lang="en-US"/>
        </a:p>
      </dgm:t>
    </dgm:pt>
    <dgm:pt modelId="{E120329D-6B61-8245-BACD-E86A77A9CAD4}" type="pres">
      <dgm:prSet presAssocID="{C8F3023E-5D84-084B-AA5C-0697FB3FADCD}" presName="text4" presStyleLbl="fgAcc4" presStyleIdx="18" presStyleCnt="20">
        <dgm:presLayoutVars>
          <dgm:chPref val="3"/>
        </dgm:presLayoutVars>
      </dgm:prSet>
      <dgm:spPr>
        <a:prstGeom prst="roundRect">
          <a:avLst>
            <a:gd name="adj" fmla="val 10000"/>
          </a:avLst>
        </a:prstGeom>
      </dgm:spPr>
      <dgm:t>
        <a:bodyPr/>
        <a:lstStyle/>
        <a:p>
          <a:endParaRPr lang="en-ZA"/>
        </a:p>
      </dgm:t>
    </dgm:pt>
    <dgm:pt modelId="{3AB25DD6-1E0C-D84C-8CD9-70ED268AAA3E}" type="pres">
      <dgm:prSet presAssocID="{C8F3023E-5D84-084B-AA5C-0697FB3FADCD}" presName="hierChild5" presStyleCnt="0"/>
      <dgm:spPr/>
    </dgm:pt>
    <dgm:pt modelId="{6C48222A-311A-834C-9EB2-A18C46FBE154}" type="pres">
      <dgm:prSet presAssocID="{B116A339-DA22-C745-8EE3-96FFB05E7778}" presName="Name23" presStyleLbl="parChTrans1D4" presStyleIdx="19" presStyleCnt="20"/>
      <dgm:spPr>
        <a:custGeom>
          <a:avLst/>
          <a:gdLst/>
          <a:ahLst/>
          <a:cxnLst/>
          <a:rect l="0" t="0" r="0" b="0"/>
          <a:pathLst>
            <a:path>
              <a:moveTo>
                <a:pt x="45720" y="0"/>
              </a:moveTo>
              <a:lnTo>
                <a:pt x="45720" y="264135"/>
              </a:lnTo>
            </a:path>
          </a:pathLst>
        </a:custGeom>
      </dgm:spPr>
      <dgm:t>
        <a:bodyPr/>
        <a:lstStyle/>
        <a:p>
          <a:endParaRPr lang="en-ZA"/>
        </a:p>
      </dgm:t>
    </dgm:pt>
    <dgm:pt modelId="{3118CCE0-82F9-1A47-937C-EADE6E821A8C}" type="pres">
      <dgm:prSet presAssocID="{059F4208-1929-B649-AF99-77A738291A0C}" presName="hierRoot4" presStyleCnt="0"/>
      <dgm:spPr/>
    </dgm:pt>
    <dgm:pt modelId="{96BD8B36-EFFA-9F46-9435-7E99FC7758E2}" type="pres">
      <dgm:prSet presAssocID="{059F4208-1929-B649-AF99-77A738291A0C}" presName="composite4" presStyleCnt="0"/>
      <dgm:spPr/>
    </dgm:pt>
    <dgm:pt modelId="{69620861-E3A1-9349-A43B-328416A5CC97}" type="pres">
      <dgm:prSet presAssocID="{059F4208-1929-B649-AF99-77A738291A0C}" presName="background4" presStyleLbl="node4" presStyleIdx="19" presStyleCnt="20"/>
      <dgm:spPr>
        <a:xfrm>
          <a:off x="7773020" y="4513753"/>
          <a:ext cx="908202" cy="576708"/>
        </a:xfrm>
        <a:prstGeom prst="roundRect">
          <a:avLst>
            <a:gd name="adj" fmla="val 10000"/>
          </a:avLst>
        </a:prstGeom>
        <a:solidFill>
          <a:srgbClr val="7D3C4A">
            <a:lumMod val="40000"/>
            <a:lumOff val="60000"/>
          </a:srgbClr>
        </a:solidFill>
        <a:ln>
          <a:noFill/>
        </a:ln>
        <a:effectLst>
          <a:outerShdw blurRad="50800" dist="38100" dir="5400000" rotWithShape="0">
            <a:srgbClr val="000000">
              <a:alpha val="35000"/>
            </a:srgbClr>
          </a:outerShdw>
        </a:effectLst>
      </dgm:spPr>
      <dgm:t>
        <a:bodyPr/>
        <a:lstStyle/>
        <a:p>
          <a:endParaRPr lang="en-US"/>
        </a:p>
      </dgm:t>
    </dgm:pt>
    <dgm:pt modelId="{47E0DC3C-2355-1945-AD67-9CE7122A6D2B}" type="pres">
      <dgm:prSet presAssocID="{059F4208-1929-B649-AF99-77A738291A0C}" presName="text4" presStyleLbl="fgAcc4" presStyleIdx="19" presStyleCnt="20">
        <dgm:presLayoutVars>
          <dgm:chPref val="3"/>
        </dgm:presLayoutVars>
      </dgm:prSet>
      <dgm:spPr>
        <a:prstGeom prst="roundRect">
          <a:avLst>
            <a:gd name="adj" fmla="val 10000"/>
          </a:avLst>
        </a:prstGeom>
      </dgm:spPr>
      <dgm:t>
        <a:bodyPr/>
        <a:lstStyle/>
        <a:p>
          <a:endParaRPr lang="en-ZA"/>
        </a:p>
      </dgm:t>
    </dgm:pt>
    <dgm:pt modelId="{BDC05327-C596-D744-824B-885037C71158}" type="pres">
      <dgm:prSet presAssocID="{059F4208-1929-B649-AF99-77A738291A0C}" presName="hierChild5" presStyleCnt="0"/>
      <dgm:spPr/>
    </dgm:pt>
  </dgm:ptLst>
  <dgm:cxnLst>
    <dgm:cxn modelId="{B78DFB3F-06B5-CE40-8894-711E7F0F1FB2}" srcId="{79F923C4-60FF-2B41-9926-E4711392F564}" destId="{8FF62903-2FAD-5C49-ACBD-A3CBE79DB1A9}" srcOrd="1" destOrd="0" parTransId="{3F03EEDA-1D87-AA4D-80C7-D69217911325}" sibTransId="{95CC22AA-D63D-D343-98D4-FEF41D6C1CAE}"/>
    <dgm:cxn modelId="{C375696E-0E58-D241-8AA8-8CE8AAEFAB4F}" srcId="{424B11D0-7F72-D649-9087-338FF8F93A25}" destId="{E8B73C3D-7959-6948-A557-B4E041FDB749}" srcOrd="2" destOrd="0" parTransId="{6E351CA1-C45E-D549-B6AD-2657FEDD99FA}" sibTransId="{75FB9BA8-7DCF-3E41-9B1F-8FDB7832A8A6}"/>
    <dgm:cxn modelId="{F24A4132-2AC7-4E5A-9307-073788C226BF}" type="presOf" srcId="{631EB0EA-55BD-144D-987E-D468CD25DDDE}" destId="{FE737CA8-EC37-2246-9277-9734B3F38463}" srcOrd="0" destOrd="0" presId="urn:microsoft.com/office/officeart/2005/8/layout/hierarchy1"/>
    <dgm:cxn modelId="{41F8AB10-79A9-714E-9F77-FD21A00F323C}" srcId="{D350F157-1D52-EA45-83EE-75155C3848D5}" destId="{7E4ECFE7-3AD0-2543-9ABB-44340734EEA2}" srcOrd="0" destOrd="0" parTransId="{C999DCEE-3746-0E41-ABEA-C5B54A447AB7}" sibTransId="{C8124B45-713A-7C4C-9E27-046E000B983D}"/>
    <dgm:cxn modelId="{4E294B0C-B074-4D1E-8847-CEDD1C9A5EE5}" type="presOf" srcId="{3CC5357B-9A06-E340-87AC-9A812DCB25E0}" destId="{318D577C-7A56-7C4E-BFC2-D71F65DDE1A1}" srcOrd="0" destOrd="0" presId="urn:microsoft.com/office/officeart/2005/8/layout/hierarchy1"/>
    <dgm:cxn modelId="{DF1E4897-5202-417E-A4CD-CDABEF93B967}" type="presOf" srcId="{E72ED427-E3ED-5E4A-8DE2-937E1047E206}" destId="{3C9D63BC-4F42-3F45-865A-B3F91A903439}" srcOrd="0" destOrd="0" presId="urn:microsoft.com/office/officeart/2005/8/layout/hierarchy1"/>
    <dgm:cxn modelId="{97B68469-974B-4401-88D2-CEB060872CDA}" type="presOf" srcId="{07042B78-8326-3B4F-8961-DF9337FB5ED2}" destId="{1AE98ABC-8885-4A4C-BB7B-7CE65201B0DC}" srcOrd="0" destOrd="0" presId="urn:microsoft.com/office/officeart/2005/8/layout/hierarchy1"/>
    <dgm:cxn modelId="{2A1E67E2-4F3D-4A06-8AE7-BB4F3517A899}" type="presOf" srcId="{0915595C-4F83-2B48-821B-2DF1CE4ECFFE}" destId="{C69B8D7F-9620-E84E-B5F9-902FDA3680BD}" srcOrd="0" destOrd="0" presId="urn:microsoft.com/office/officeart/2005/8/layout/hierarchy1"/>
    <dgm:cxn modelId="{ADB644CF-8EFE-40D0-A834-F3027913F820}" type="presOf" srcId="{C8F3023E-5D84-084B-AA5C-0697FB3FADCD}" destId="{E120329D-6B61-8245-BACD-E86A77A9CAD4}" srcOrd="0" destOrd="0" presId="urn:microsoft.com/office/officeart/2005/8/layout/hierarchy1"/>
    <dgm:cxn modelId="{2CF36167-C54B-41AF-BF72-4476D67B1B44}" type="presOf" srcId="{A740E386-CB09-1841-8F39-AC4833AD33E4}" destId="{EA70DC25-B6F3-9040-8FE9-7E41CC146A9B}" srcOrd="0" destOrd="0" presId="urn:microsoft.com/office/officeart/2005/8/layout/hierarchy1"/>
    <dgm:cxn modelId="{9CD04FF0-D542-447E-A483-2E3975B09A5E}" type="presOf" srcId="{7E4ECFE7-3AD0-2543-9ABB-44340734EEA2}" destId="{19B29A7A-23F1-4F44-9FC7-85FBA63B7522}" srcOrd="0" destOrd="0" presId="urn:microsoft.com/office/officeart/2005/8/layout/hierarchy1"/>
    <dgm:cxn modelId="{09D2BF9F-7885-438B-86F5-6E0C1A82F236}" type="presOf" srcId="{059F4208-1929-B649-AF99-77A738291A0C}" destId="{47E0DC3C-2355-1945-AD67-9CE7122A6D2B}" srcOrd="0" destOrd="0" presId="urn:microsoft.com/office/officeart/2005/8/layout/hierarchy1"/>
    <dgm:cxn modelId="{6654E5A2-5501-4C0E-8F9B-37FBFC1DD069}" type="presOf" srcId="{D350F157-1D52-EA45-83EE-75155C3848D5}" destId="{B78A64A4-8137-F340-8815-F9DFA1F1A741}" srcOrd="0" destOrd="0" presId="urn:microsoft.com/office/officeart/2005/8/layout/hierarchy1"/>
    <dgm:cxn modelId="{0E0DB904-EC07-9F4E-BA20-3BAD97FF10F7}" srcId="{9FE8976A-0883-7749-9EF6-3C5B6F40EF24}" destId="{7AF17C52-D762-6247-825F-F4FD444D16C5}" srcOrd="0" destOrd="0" parTransId="{6CBF6BF5-B391-C141-BC31-735D7BC70818}" sibTransId="{B0BE4955-C685-0947-8AE1-E0DF30F6AB0B}"/>
    <dgm:cxn modelId="{4CB46491-F544-47A3-8B49-5D4CC16CC17E}" type="presOf" srcId="{6E2EC66C-C9E6-4740-BD58-1A6066F39D5B}" destId="{8A27D22A-FB70-BE49-B148-C10EEB925E96}" srcOrd="0" destOrd="0" presId="urn:microsoft.com/office/officeart/2005/8/layout/hierarchy1"/>
    <dgm:cxn modelId="{11FF004D-147F-FF49-B215-91A535E6E79E}" srcId="{C8F3023E-5D84-084B-AA5C-0697FB3FADCD}" destId="{059F4208-1929-B649-AF99-77A738291A0C}" srcOrd="0" destOrd="0" parTransId="{B116A339-DA22-C745-8EE3-96FFB05E7778}" sibTransId="{5CBF224D-0721-AB47-955A-07E5E60D7398}"/>
    <dgm:cxn modelId="{BB060A96-7AF9-8D43-8587-55D1A73A07F0}" srcId="{2987142F-1499-B84D-8E7E-1E01D9A6C36E}" destId="{31218DA8-0AFC-F843-AB4D-EDB5E75C9847}" srcOrd="0" destOrd="0" parTransId="{535002C4-1122-0243-BB3D-71652323288A}" sibTransId="{60F2230B-6C46-DD40-9FB9-F284A3B562A9}"/>
    <dgm:cxn modelId="{AEE1EB59-4F7C-4F0A-A5AF-5F2EF94C8DBA}" type="presOf" srcId="{A297D83F-E49E-1F43-8E92-2BC67C3DD04E}" destId="{BFF79E13-3E54-3F46-A54F-67738CDFC4C9}" srcOrd="0" destOrd="0" presId="urn:microsoft.com/office/officeart/2005/8/layout/hierarchy1"/>
    <dgm:cxn modelId="{C69CC49E-1790-4D1C-8D91-A284153C1BD8}" type="presOf" srcId="{82CF0705-09DC-CF47-BF05-81B75C40FD02}" destId="{5F72F569-27D1-ED41-BA32-B579EFFCB877}" srcOrd="0" destOrd="0" presId="urn:microsoft.com/office/officeart/2005/8/layout/hierarchy1"/>
    <dgm:cxn modelId="{62E2900D-E98D-48E3-AA78-D091E49F2C02}" type="presOf" srcId="{535002C4-1122-0243-BB3D-71652323288A}" destId="{62660FA6-164C-3A41-8E64-1B57E8041090}" srcOrd="0" destOrd="0" presId="urn:microsoft.com/office/officeart/2005/8/layout/hierarchy1"/>
    <dgm:cxn modelId="{A3CE664C-A004-48B7-8228-D4CEDC35792E}" type="presOf" srcId="{C8A7DDCC-7A67-564E-B317-7D8941E871C0}" destId="{7AE9ED54-D619-2544-8305-968214CA59DB}" srcOrd="0" destOrd="0" presId="urn:microsoft.com/office/officeart/2005/8/layout/hierarchy1"/>
    <dgm:cxn modelId="{97987ED8-305B-4380-8089-984F731D1349}" type="presOf" srcId="{6E351CA1-C45E-D549-B6AD-2657FEDD99FA}" destId="{32A31CDB-7663-FE44-93D0-F86C28EE555E}" srcOrd="0" destOrd="0" presId="urn:microsoft.com/office/officeart/2005/8/layout/hierarchy1"/>
    <dgm:cxn modelId="{B022E97F-B835-F94C-BAD0-F1648A6A2ABB}" srcId="{3CC5357B-9A06-E340-87AC-9A812DCB25E0}" destId="{2987142F-1499-B84D-8E7E-1E01D9A6C36E}" srcOrd="0" destOrd="0" parTransId="{E72ED427-E3ED-5E4A-8DE2-937E1047E206}" sibTransId="{716C5875-730A-3348-BEAB-B1BAF807C10F}"/>
    <dgm:cxn modelId="{3F5C6A0D-0BD5-4A97-B46B-ACA86F513CA0}" type="presOf" srcId="{21BF15F2-E088-584D-904E-0766CCAE4750}" destId="{69E892B5-2026-D24F-AC46-9437BA88B54A}" srcOrd="0" destOrd="0" presId="urn:microsoft.com/office/officeart/2005/8/layout/hierarchy1"/>
    <dgm:cxn modelId="{5B45DB2C-1748-4824-B08C-E0E9DB089013}" type="presOf" srcId="{6CBF6BF5-B391-C141-BC31-735D7BC70818}" destId="{EC4E9583-2C35-7A44-A576-F216A41B54C6}" srcOrd="0" destOrd="0" presId="urn:microsoft.com/office/officeart/2005/8/layout/hierarchy1"/>
    <dgm:cxn modelId="{F7B77EB1-CE41-4942-93EB-D5F8C978DF42}" srcId="{0915595C-4F83-2B48-821B-2DF1CE4ECFFE}" destId="{B4E25359-9725-CF40-B7A0-AF82D445D82E}" srcOrd="0" destOrd="0" parTransId="{82CF0705-09DC-CF47-BF05-81B75C40FD02}" sibTransId="{54D54C96-7955-6741-A597-B6B291A27247}"/>
    <dgm:cxn modelId="{76B4A65B-E58C-486A-A013-A405560D7979}" type="presOf" srcId="{E77E09E7-5AC4-BC45-97D3-3526D6A5C027}" destId="{3C140D93-1DBE-9A43-8E2C-8C5DB273AE29}" srcOrd="0" destOrd="0" presId="urn:microsoft.com/office/officeart/2005/8/layout/hierarchy1"/>
    <dgm:cxn modelId="{A591559B-F3EE-CA41-A7F5-0508D1C1E72C}" srcId="{A4A5D0FC-E2A4-CE4F-A104-52797AE4F1F1}" destId="{87EE05C3-6230-EB4E-9AEE-585F3F296386}" srcOrd="0" destOrd="0" parTransId="{479F5F32-D8EC-A64F-963F-63489C2025DC}" sibTransId="{022B7080-A932-3346-8BD3-64DA27107207}"/>
    <dgm:cxn modelId="{B1EB5EAA-3D21-4A51-9685-16E4D0F1E7BF}" type="presOf" srcId="{92B6CDE5-2DC8-5645-94DB-0B7A4CD3DEEB}" destId="{421CD171-85AB-9441-85ED-A6FDD66CE452}" srcOrd="0" destOrd="0" presId="urn:microsoft.com/office/officeart/2005/8/layout/hierarchy1"/>
    <dgm:cxn modelId="{ACE83246-82B5-8A45-8B81-01088F79DEA8}" srcId="{47E23FC7-F411-3944-B107-2BE35E8C9864}" destId="{07042B78-8326-3B4F-8961-DF9337FB5ED2}" srcOrd="0" destOrd="0" parTransId="{A2BD2B21-2C54-354F-B7D7-345F9DC00278}" sibTransId="{C2429C45-F628-C540-9849-30923623A2B4}"/>
    <dgm:cxn modelId="{EAEF28DB-8E61-4A7D-860F-6975365C56BC}" type="presOf" srcId="{60EA4AC1-6C70-FC4E-B5E7-85975E63F361}" destId="{09C275BB-08E5-9B4F-80DB-A30E9AEAC904}" srcOrd="0" destOrd="0" presId="urn:microsoft.com/office/officeart/2005/8/layout/hierarchy1"/>
    <dgm:cxn modelId="{9CCEF6CC-D37E-471A-8C62-F3DBD24787E0}" type="presOf" srcId="{AB9E3037-5580-764B-BB40-FB9249E0DED2}" destId="{A62A680B-7799-6442-9D20-AC9622E95ECD}" srcOrd="0" destOrd="0" presId="urn:microsoft.com/office/officeart/2005/8/layout/hierarchy1"/>
    <dgm:cxn modelId="{78ED41F7-84B9-4217-A320-82BBDD05E404}" type="presOf" srcId="{2BD858DE-0FDC-9041-B48F-1229EE94741C}" destId="{E218A335-EB62-DA4C-881C-4963D2342279}" srcOrd="0" destOrd="0" presId="urn:microsoft.com/office/officeart/2005/8/layout/hierarchy1"/>
    <dgm:cxn modelId="{374EC9EF-8E59-FE4F-8E42-E0D171A80ADA}" srcId="{FDDD685F-9665-2343-95F6-7669D1091C35}" destId="{D350F157-1D52-EA45-83EE-75155C3848D5}" srcOrd="0" destOrd="0" parTransId="{DDB4C451-D3D0-8F47-8EAF-BC1F0B042D8E}" sibTransId="{A5FA21A6-0C75-7848-8502-A24B33672DC7}"/>
    <dgm:cxn modelId="{5E90E5D4-D50D-0B4A-BFD1-44F881637C01}" srcId="{2BD858DE-0FDC-9041-B48F-1229EE94741C}" destId="{B1196F11-7891-0A43-8C22-5C5737DF9F32}" srcOrd="1" destOrd="0" parTransId="{C8A7DDCC-7A67-564E-B317-7D8941E871C0}" sibTransId="{DB69A3F8-FCE8-3E4E-A1F3-0FD73BB6F585}"/>
    <dgm:cxn modelId="{A840D09A-CC4F-6643-AC32-A81CFAD760EB}" srcId="{0D8AE0ED-450F-2A43-9692-D3029F22C2FA}" destId="{C5581386-3A53-5441-AA39-A9C9EF5C515C}" srcOrd="0" destOrd="0" parTransId="{A297D83F-E49E-1F43-8E92-2BC67C3DD04E}" sibTransId="{0967F226-16FD-9245-A7AD-2748E1699304}"/>
    <dgm:cxn modelId="{93371C02-6114-4C40-A2AD-5A9D17C973F8}" type="presOf" srcId="{BDC032BB-04BA-BB42-9F0F-26F2AC6F2CF7}" destId="{A82F6162-AE53-7A47-A973-6871C6F9F1D4}" srcOrd="0" destOrd="0" presId="urn:microsoft.com/office/officeart/2005/8/layout/hierarchy1"/>
    <dgm:cxn modelId="{5F9E7E16-146C-46E6-AE91-DA274813FC56}" type="presOf" srcId="{47E23FC7-F411-3944-B107-2BE35E8C9864}" destId="{C0E6229F-B34C-6549-9D0F-B031528375E0}" srcOrd="0" destOrd="0" presId="urn:microsoft.com/office/officeart/2005/8/layout/hierarchy1"/>
    <dgm:cxn modelId="{238CCB2A-2CCF-4E6E-8B4A-C1791889B772}" type="presOf" srcId="{424B11D0-7F72-D649-9087-338FF8F93A25}" destId="{BBE8ED6E-8734-7C4A-BCAA-580ECB183D6E}" srcOrd="0" destOrd="0" presId="urn:microsoft.com/office/officeart/2005/8/layout/hierarchy1"/>
    <dgm:cxn modelId="{C4C75D35-929A-463E-9C66-A7F67AE2E883}" type="presOf" srcId="{87EE05C3-6230-EB4E-9AEE-585F3F296386}" destId="{0EB0507A-F60D-054A-950F-360EA71DDDE0}" srcOrd="0" destOrd="0" presId="urn:microsoft.com/office/officeart/2005/8/layout/hierarchy1"/>
    <dgm:cxn modelId="{FE1D7E19-68E5-4035-ABB9-1134637169C2}" type="presOf" srcId="{79F923C4-60FF-2B41-9926-E4711392F564}" destId="{ECFB01FD-CA5F-CA44-A08A-465712A4FA29}" srcOrd="0" destOrd="0" presId="urn:microsoft.com/office/officeart/2005/8/layout/hierarchy1"/>
    <dgm:cxn modelId="{DAC81BD9-BFF0-D643-92AA-2CF4AD5264D2}" srcId="{2BD858DE-0FDC-9041-B48F-1229EE94741C}" destId="{79F923C4-60FF-2B41-9926-E4711392F564}" srcOrd="2" destOrd="0" parTransId="{92B6CDE5-2DC8-5645-94DB-0B7A4CD3DEEB}" sibTransId="{CD94C3DF-94FA-DE4B-8FB3-E1559E074BD3}"/>
    <dgm:cxn modelId="{4A76FD66-8B99-496A-8C1D-1A59AD4745AE}" type="presOf" srcId="{E1BC6D22-31FF-8D45-BAB0-6493BBC55B38}" destId="{BFA45936-A48E-E84B-9CFC-DBE45BEC4104}" srcOrd="0" destOrd="0" presId="urn:microsoft.com/office/officeart/2005/8/layout/hierarchy1"/>
    <dgm:cxn modelId="{85D8E2E7-000B-4B19-849C-FA65AB810ABC}" type="presOf" srcId="{5D94CF69-E54B-C24E-98F4-31D3D578DA7C}" destId="{BB0CDA77-ABA0-BC48-821C-20250FE0C7B9}" srcOrd="0" destOrd="0" presId="urn:microsoft.com/office/officeart/2005/8/layout/hierarchy1"/>
    <dgm:cxn modelId="{F899673A-A012-440A-BE74-181714B23248}" type="presOf" srcId="{C1868845-8C9B-FD4D-B793-2433C779B834}" destId="{F9889511-E3B0-A940-962E-F86F11F8F415}" srcOrd="0" destOrd="0" presId="urn:microsoft.com/office/officeart/2005/8/layout/hierarchy1"/>
    <dgm:cxn modelId="{037598F4-47AC-5C44-93CD-D142E5E08DD9}" srcId="{6E2EC66C-C9E6-4740-BD58-1A6066F39D5B}" destId="{9FE8976A-0883-7749-9EF6-3C5B6F40EF24}" srcOrd="0" destOrd="0" parTransId="{5D94CF69-E54B-C24E-98F4-31D3D578DA7C}" sibTransId="{5C07B6EF-A6C7-7049-8354-E02850C70867}"/>
    <dgm:cxn modelId="{DE1D07AB-27E4-BC43-A19A-0FE7D87FF96F}" srcId="{07042B78-8326-3B4F-8961-DF9337FB5ED2}" destId="{961386D5-06AE-894B-A32A-1C69EFF34042}" srcOrd="0" destOrd="0" parTransId="{B110D58B-4887-144A-A85A-ED52B559036A}" sibTransId="{00D1AA05-47A2-E040-ABEC-6AFC7424ED52}"/>
    <dgm:cxn modelId="{5DA38609-55D5-49A7-A2B8-0C555617278B}" type="presOf" srcId="{C999DCEE-3746-0E41-ABEA-C5B54A447AB7}" destId="{A5E451D0-B6F7-9D44-9B6C-516A94021720}" srcOrd="0" destOrd="0" presId="urn:microsoft.com/office/officeart/2005/8/layout/hierarchy1"/>
    <dgm:cxn modelId="{2E25F605-3F93-2D4E-B9A3-C7BBED85E273}" srcId="{71EC4705-0C73-9F4F-82F8-EF42A718F99E}" destId="{C8F3023E-5D84-084B-AA5C-0697FB3FADCD}" srcOrd="0" destOrd="0" parTransId="{8063D1B6-00EC-9A42-A752-9466C74C84FD}" sibTransId="{63FB4519-1B80-F848-84AC-3A1B541B1732}"/>
    <dgm:cxn modelId="{F7D42C96-C009-174A-B94F-DA1BD41CC020}" srcId="{B1196F11-7891-0A43-8C22-5C5737DF9F32}" destId="{2800B422-8BF5-A946-9266-1034251432E4}" srcOrd="2" destOrd="0" parTransId="{AB9B29F6-4225-6D45-AC36-46BAE683AE43}" sibTransId="{B9ADDD15-DCB3-3A4B-BAF6-77B12ECD3630}"/>
    <dgm:cxn modelId="{540C3EBD-E1F4-4983-AF97-D7324D07733A}" type="presOf" srcId="{AB9B29F6-4225-6D45-AC36-46BAE683AE43}" destId="{27F1EF8A-B0AE-A545-8134-3A5D14109BE2}" srcOrd="0" destOrd="0" presId="urn:microsoft.com/office/officeart/2005/8/layout/hierarchy1"/>
    <dgm:cxn modelId="{6FB2D702-A3E1-DC48-A0E1-BEEE4721DF3C}" srcId="{B1196F11-7891-0A43-8C22-5C5737DF9F32}" destId="{0915595C-4F83-2B48-821B-2DF1CE4ECFFE}" srcOrd="0" destOrd="0" parTransId="{07DF1D2D-AA71-6A49-8213-BFBE74BEAF8D}" sibTransId="{7747889F-0283-6B43-B393-C2AC9B671F32}"/>
    <dgm:cxn modelId="{22985C20-4CF2-8A4A-A8BA-ADC49CC766C6}" srcId="{6D6CAC73-600A-534A-9A53-3B431840E99D}" destId="{7D63E594-FC55-CB46-AA3E-5C2B88A76658}" srcOrd="0" destOrd="0" parTransId="{E1BC6D22-31FF-8D45-BAB0-6493BBC55B38}" sibTransId="{E9AEE250-A92F-B14A-9044-2B8482B856C3}"/>
    <dgm:cxn modelId="{70924D5F-6212-43A4-8F4C-4498D9648C24}" type="presOf" srcId="{6D6CAC73-600A-534A-9A53-3B431840E99D}" destId="{54DDCA09-42C2-D641-BD42-998D833BEE83}" srcOrd="0" destOrd="0" presId="urn:microsoft.com/office/officeart/2005/8/layout/hierarchy1"/>
    <dgm:cxn modelId="{55694C2C-CF87-8E47-8F82-F62321C08571}" srcId="{7D63E594-FC55-CB46-AA3E-5C2B88A76658}" destId="{E77E09E7-5AC4-BC45-97D3-3526D6A5C027}" srcOrd="0" destOrd="0" parTransId="{20108B96-2469-1D4A-B438-AB2AABB88F56}" sibTransId="{ECFBEC9E-DD13-8F4B-9126-464311B7672D}"/>
    <dgm:cxn modelId="{36BC5D0E-288C-41CE-A543-38D4E19E8455}" type="presOf" srcId="{C5581386-3A53-5441-AA39-A9C9EF5C515C}" destId="{0D3AB857-9879-6B49-87ED-4196CB5308D4}" srcOrd="0" destOrd="0" presId="urn:microsoft.com/office/officeart/2005/8/layout/hierarchy1"/>
    <dgm:cxn modelId="{7537EAFF-05BA-4F3A-B9E8-0ECA20F02D86}" type="presOf" srcId="{961386D5-06AE-894B-A32A-1C69EFF34042}" destId="{1FF9AE52-AB85-A74E-A9C7-3A6B7DE29BFA}" srcOrd="0" destOrd="0" presId="urn:microsoft.com/office/officeart/2005/8/layout/hierarchy1"/>
    <dgm:cxn modelId="{BF52CF24-3F12-427C-8CAB-02182C1A073B}" type="presOf" srcId="{8FF62903-2FAD-5C49-ACBD-A3CBE79DB1A9}" destId="{32508799-4044-E04D-8C2E-364F4340A63F}" srcOrd="0" destOrd="0" presId="urn:microsoft.com/office/officeart/2005/8/layout/hierarchy1"/>
    <dgm:cxn modelId="{189CBECB-FEA4-4B5F-B59E-8F7B46E441C9}" type="presOf" srcId="{B116A339-DA22-C745-8EE3-96FFB05E7778}" destId="{6C48222A-311A-834C-9EB2-A18C46FBE154}" srcOrd="0" destOrd="0" presId="urn:microsoft.com/office/officeart/2005/8/layout/hierarchy1"/>
    <dgm:cxn modelId="{3EB9DD8E-C3E9-4992-958F-E2A3A751F5B5}" type="presOf" srcId="{20108B96-2469-1D4A-B438-AB2AABB88F56}" destId="{02372DF4-FD32-574A-8072-C2A5181D1B69}" srcOrd="0" destOrd="0" presId="urn:microsoft.com/office/officeart/2005/8/layout/hierarchy1"/>
    <dgm:cxn modelId="{6A1F50C7-79F7-4C6A-BA0E-DCC8C6A3B7F9}" type="presOf" srcId="{A2BD2B21-2C54-354F-B7D7-345F9DC00278}" destId="{1AEFB82F-6DB8-1D4F-85C8-BB7642FEAC60}" srcOrd="0" destOrd="0" presId="urn:microsoft.com/office/officeart/2005/8/layout/hierarchy1"/>
    <dgm:cxn modelId="{23A7FF4A-7F88-4DA4-AF54-A7BCD1E9B505}" type="presOf" srcId="{9FE8976A-0883-7749-9EF6-3C5B6F40EF24}" destId="{AC1B5A8B-07F5-1E4B-BD26-BF150A38975F}" srcOrd="0" destOrd="0" presId="urn:microsoft.com/office/officeart/2005/8/layout/hierarchy1"/>
    <dgm:cxn modelId="{7D734ACB-95E7-C047-B2D1-C74D12DEE740}" srcId="{8FF62903-2FAD-5C49-ACBD-A3CBE79DB1A9}" destId="{71EC4705-0C73-9F4F-82F8-EF42A718F99E}" srcOrd="0" destOrd="0" parTransId="{60EA4AC1-6C70-FC4E-B5E7-85975E63F361}" sibTransId="{03CA1D84-2447-DB49-81DB-485A3A5616E3}"/>
    <dgm:cxn modelId="{07E1D7F1-6402-46DC-BF5D-92A641B16E34}" type="presOf" srcId="{3F03EEDA-1D87-AA4D-80C7-D69217911325}" destId="{B243D19D-A3ED-C84F-825E-ADCF90EF2729}" srcOrd="0" destOrd="0" presId="urn:microsoft.com/office/officeart/2005/8/layout/hierarchy1"/>
    <dgm:cxn modelId="{C0FEC1D8-E426-4348-9D9F-17C4087683E9}" type="presOf" srcId="{2987142F-1499-B84D-8E7E-1E01D9A6C36E}" destId="{5B998750-8163-2947-A8CC-C93C04645396}" srcOrd="0" destOrd="0" presId="urn:microsoft.com/office/officeart/2005/8/layout/hierarchy1"/>
    <dgm:cxn modelId="{9AF3CEDF-B6E5-4255-A7DE-780FC0E1F3D7}" type="presOf" srcId="{6E99297A-BB6C-4E4F-B871-BE25C7106A48}" destId="{FE966859-2B72-234E-A7B9-0EF1D677B486}" srcOrd="0" destOrd="0" presId="urn:microsoft.com/office/officeart/2005/8/layout/hierarchy1"/>
    <dgm:cxn modelId="{E46DEDD3-0EC4-4BB5-AD1B-347FDEC3AD43}" type="presOf" srcId="{A4A5D0FC-E2A4-CE4F-A104-52797AE4F1F1}" destId="{6DAA89F1-5D88-A147-8B12-B02F78207528}" srcOrd="0" destOrd="0" presId="urn:microsoft.com/office/officeart/2005/8/layout/hierarchy1"/>
    <dgm:cxn modelId="{57418D26-1FDA-419B-8960-A117BC0901A0}" type="presOf" srcId="{DDB4C451-D3D0-8F47-8EAF-BC1F0B042D8E}" destId="{BE563632-0979-1442-9947-73C82BF1B98F}" srcOrd="0" destOrd="0" presId="urn:microsoft.com/office/officeart/2005/8/layout/hierarchy1"/>
    <dgm:cxn modelId="{72421D82-A2A3-4DB7-A74D-90F6ED843CEE}" type="presOf" srcId="{2800B422-8BF5-A946-9266-1034251432E4}" destId="{5B3D0593-BD22-F947-8E79-675D43EECBDE}" srcOrd="0" destOrd="0" presId="urn:microsoft.com/office/officeart/2005/8/layout/hierarchy1"/>
    <dgm:cxn modelId="{76F44309-57A4-44CD-ADA0-B415DBDFD56B}" type="presOf" srcId="{7AF17C52-D762-6247-825F-F4FD444D16C5}" destId="{55B525CF-0A10-5F45-A57D-BF19DF00AB16}" srcOrd="0" destOrd="0" presId="urn:microsoft.com/office/officeart/2005/8/layout/hierarchy1"/>
    <dgm:cxn modelId="{DF10D674-834B-A64D-A6B1-A6608D576A35}" srcId="{B4E25359-9725-CF40-B7A0-AF82D445D82E}" destId="{D7F4A48E-8F30-1A43-9E68-C14314718CB3}" srcOrd="0" destOrd="0" parTransId="{21BF15F2-E088-584D-904E-0766CCAE4750}" sibTransId="{8DD30A53-177D-A448-A1D8-ADABA69FC0C3}"/>
    <dgm:cxn modelId="{61F1B0DC-5078-49BF-8E9E-7471972869AE}" type="presOf" srcId="{FDDD685F-9665-2343-95F6-7669D1091C35}" destId="{69BE5AD6-EB88-BA4D-B594-B7BAAFECDC09}" srcOrd="0" destOrd="0" presId="urn:microsoft.com/office/officeart/2005/8/layout/hierarchy1"/>
    <dgm:cxn modelId="{BD28A61A-389A-4FCB-8EFD-15A9D980D1A5}" type="presOf" srcId="{8063D1B6-00EC-9A42-A752-9466C74C84FD}" destId="{4CD2FD3E-5E8B-CE4B-A9AB-CB2A0BE8AFBC}" srcOrd="0" destOrd="0" presId="urn:microsoft.com/office/officeart/2005/8/layout/hierarchy1"/>
    <dgm:cxn modelId="{D87DA52E-731C-A047-A635-B6806CBC9711}" srcId="{424B11D0-7F72-D649-9087-338FF8F93A25}" destId="{FDDD685F-9665-2343-95F6-7669D1091C35}" srcOrd="0" destOrd="0" parTransId="{A740E386-CB09-1841-8F39-AC4833AD33E4}" sibTransId="{358E5C34-2FCE-4E42-8D6D-D205B45AD454}"/>
    <dgm:cxn modelId="{9458D48B-4283-48A6-B784-D648406022EB}" type="presOf" srcId="{EA74AE43-1AF1-2748-95B8-94C3FB0B7FF4}" destId="{80C5ED09-AEF1-C847-AEB0-B6FBFB70B6F6}" srcOrd="0" destOrd="0" presId="urn:microsoft.com/office/officeart/2005/8/layout/hierarchy1"/>
    <dgm:cxn modelId="{58731374-5908-4CF2-95F2-CCC455D2AC1D}" type="presOf" srcId="{B79726B4-17CD-1945-BACF-A3D471F05C92}" destId="{4960E8E1-45AD-4C43-8784-564F64A2C89C}" srcOrd="0" destOrd="0" presId="urn:microsoft.com/office/officeart/2005/8/layout/hierarchy1"/>
    <dgm:cxn modelId="{FBF78C92-273B-F64B-9921-AE848676CC0C}" srcId="{B79726B4-17CD-1945-BACF-A3D471F05C92}" destId="{2BD858DE-0FDC-9041-B48F-1229EE94741C}" srcOrd="0" destOrd="0" parTransId="{B9754D98-9135-8348-96CF-646908BBC0CA}" sibTransId="{D02B5FFA-1328-7A4E-B812-5CDAF6190221}"/>
    <dgm:cxn modelId="{35479842-6AAA-4F41-8121-3CFAB282F81B}" type="presOf" srcId="{07DF1D2D-AA71-6A49-8213-BFBE74BEAF8D}" destId="{A1C379FE-6223-DF4D-AACA-6F078FD36728}" srcOrd="0" destOrd="0" presId="urn:microsoft.com/office/officeart/2005/8/layout/hierarchy1"/>
    <dgm:cxn modelId="{7F32E7EF-6DF9-4F02-BD84-6AA4C01CCF77}" type="presOf" srcId="{7D63E594-FC55-CB46-AA3E-5C2B88A76658}" destId="{159E8FE6-032E-3B47-9323-B7F165E07E7E}" srcOrd="0" destOrd="0" presId="urn:microsoft.com/office/officeart/2005/8/layout/hierarchy1"/>
    <dgm:cxn modelId="{CDC5E149-D857-C44F-92E2-18B58174EF9A}" srcId="{79F923C4-60FF-2B41-9926-E4711392F564}" destId="{6E2EC66C-C9E6-4740-BD58-1A6066F39D5B}" srcOrd="0" destOrd="0" parTransId="{37F7587C-3F9B-1745-9960-C03650B1518B}" sibTransId="{EE0B9D48-EA6D-B940-880C-E829821C5DE5}"/>
    <dgm:cxn modelId="{6E74AC68-BBDA-477B-9C37-05265A74C0DA}" type="presOf" srcId="{479F5F32-D8EC-A64F-963F-63489C2025DC}" destId="{13364901-106B-AD4D-B023-E50A0D3BE26B}" srcOrd="0" destOrd="0" presId="urn:microsoft.com/office/officeart/2005/8/layout/hierarchy1"/>
    <dgm:cxn modelId="{1D47C35B-8978-A74F-84B5-B02585B603B8}" srcId="{2BD858DE-0FDC-9041-B48F-1229EE94741C}" destId="{424B11D0-7F72-D649-9087-338FF8F93A25}" srcOrd="0" destOrd="0" parTransId="{631EB0EA-55BD-144D-987E-D468CD25DDDE}" sibTransId="{30B8DE3B-890A-AF42-AF7C-F6FB52043652}"/>
    <dgm:cxn modelId="{89343ED0-0205-4C39-9DD6-AD7E30D5723E}" type="presOf" srcId="{E8B73C3D-7959-6948-A557-B4E041FDB749}" destId="{29DB2226-AE53-B948-B7DB-893C28F0AE44}" srcOrd="0" destOrd="0" presId="urn:microsoft.com/office/officeart/2005/8/layout/hierarchy1"/>
    <dgm:cxn modelId="{73F3A5C7-F5E1-8E4B-99A6-B72A96E7C998}" srcId="{7AF17C52-D762-6247-825F-F4FD444D16C5}" destId="{0D8AE0ED-450F-2A43-9692-D3029F22C2FA}" srcOrd="0" destOrd="0" parTransId="{C1868845-8C9B-FD4D-B793-2433C779B834}" sibTransId="{D3631B92-3137-5844-AB56-B474FB848A2F}"/>
    <dgm:cxn modelId="{FC3685C7-C4CA-43A9-92C7-7133752F32B4}" type="presOf" srcId="{B110D58B-4887-144A-A85A-ED52B559036A}" destId="{B83335A3-CD17-3841-B0EC-0587B4060D23}" srcOrd="0" destOrd="0" presId="urn:microsoft.com/office/officeart/2005/8/layout/hierarchy1"/>
    <dgm:cxn modelId="{D62629B2-F22C-4355-AA12-BEC5203F79EB}" type="presOf" srcId="{B1196F11-7891-0A43-8C22-5C5737DF9F32}" destId="{3C72D48A-C350-B64E-930F-518E7402143B}" srcOrd="0" destOrd="0" presId="urn:microsoft.com/office/officeart/2005/8/layout/hierarchy1"/>
    <dgm:cxn modelId="{6808DCFC-F23A-D14A-A929-3BE3249DC082}" srcId="{B1196F11-7891-0A43-8C22-5C5737DF9F32}" destId="{47E23FC7-F411-3944-B107-2BE35E8C9864}" srcOrd="1" destOrd="0" parTransId="{6E99297A-BB6C-4E4F-B871-BE25C7106A48}" sibTransId="{B55FCE2F-334A-454A-9F85-78921EF374CF}"/>
    <dgm:cxn modelId="{EAB94E14-3475-4088-B385-F02BB1C0C2D1}" type="presOf" srcId="{D7F4A48E-8F30-1A43-9E68-C14314718CB3}" destId="{3DF84342-2373-5C46-9600-B654665C5D47}" srcOrd="0" destOrd="0" presId="urn:microsoft.com/office/officeart/2005/8/layout/hierarchy1"/>
    <dgm:cxn modelId="{2261ACD4-3624-4783-9E1A-64262AAE8612}" type="presOf" srcId="{B4E25359-9725-CF40-B7A0-AF82D445D82E}" destId="{4CCD6421-E7E1-AB46-A887-4E1974A936DB}" srcOrd="0" destOrd="0" presId="urn:microsoft.com/office/officeart/2005/8/layout/hierarchy1"/>
    <dgm:cxn modelId="{6236DF20-4691-4DF9-96C3-96DDB6D78C87}" type="presOf" srcId="{37F7587C-3F9B-1745-9960-C03650B1518B}" destId="{903FB73F-3C4A-0949-B2A5-429B95BF690A}" srcOrd="0" destOrd="0" presId="urn:microsoft.com/office/officeart/2005/8/layout/hierarchy1"/>
    <dgm:cxn modelId="{96D59C8F-309E-4117-A479-84F49F66186C}" type="presOf" srcId="{31218DA8-0AFC-F843-AB4D-EDB5E75C9847}" destId="{618A0EB5-C06A-4E4B-9CD7-31C777A0DF3D}" srcOrd="0" destOrd="0" presId="urn:microsoft.com/office/officeart/2005/8/layout/hierarchy1"/>
    <dgm:cxn modelId="{E9CC1A83-16F1-E243-81AC-32163611DA52}" srcId="{E8B73C3D-7959-6948-A557-B4E041FDB749}" destId="{A4A5D0FC-E2A4-CE4F-A104-52797AE4F1F1}" srcOrd="0" destOrd="0" parTransId="{EA74AE43-1AF1-2748-95B8-94C3FB0B7FF4}" sibTransId="{102DE9FE-41DA-9642-9912-1645E9BA3A9A}"/>
    <dgm:cxn modelId="{DE9AB265-9EF9-4C84-83A2-6FC5F2A14B7C}" type="presOf" srcId="{71EC4705-0C73-9F4F-82F8-EF42A718F99E}" destId="{A81696E0-395C-6C42-9F1E-9B6688DDF206}" srcOrd="0" destOrd="0" presId="urn:microsoft.com/office/officeart/2005/8/layout/hierarchy1"/>
    <dgm:cxn modelId="{AEE8CDE9-DD84-C94F-9D1C-CDEDCEEDF61F}" srcId="{424B11D0-7F72-D649-9087-338FF8F93A25}" destId="{6D6CAC73-600A-534A-9A53-3B431840E99D}" srcOrd="1" destOrd="0" parTransId="{AB9E3037-5580-764B-BB40-FB9249E0DED2}" sibTransId="{A2928ED0-4F05-5A46-97E2-E964731BFA71}"/>
    <dgm:cxn modelId="{0150A23E-1CD4-4ABA-855D-E51F7CF4A4BC}" type="presOf" srcId="{0D8AE0ED-450F-2A43-9692-D3029F22C2FA}" destId="{D62B5E92-B48A-5F45-AC59-18A2CBCC40FF}" srcOrd="0" destOrd="0" presId="urn:microsoft.com/office/officeart/2005/8/layout/hierarchy1"/>
    <dgm:cxn modelId="{D230B26E-C91F-7742-A5FE-DDDC6002A8D5}" srcId="{2800B422-8BF5-A946-9266-1034251432E4}" destId="{3CC5357B-9A06-E340-87AC-9A812DCB25E0}" srcOrd="0" destOrd="0" parTransId="{BDC032BB-04BA-BB42-9F0F-26F2AC6F2CF7}" sibTransId="{4ACBC9EA-E87F-C048-801F-8B51D120B0F0}"/>
    <dgm:cxn modelId="{DEF44446-CB52-47D6-8A52-EB0A24BF4E1A}" type="presParOf" srcId="{4960E8E1-45AD-4C43-8784-564F64A2C89C}" destId="{305CC6B6-805D-3D42-A9F5-C49626982C0A}" srcOrd="0" destOrd="0" presId="urn:microsoft.com/office/officeart/2005/8/layout/hierarchy1"/>
    <dgm:cxn modelId="{C057D856-493E-4993-96FF-83FAA68F14FE}" type="presParOf" srcId="{305CC6B6-805D-3D42-A9F5-C49626982C0A}" destId="{BA8761FD-3CD3-D146-AAA9-A83C8E5EF950}" srcOrd="0" destOrd="0" presId="urn:microsoft.com/office/officeart/2005/8/layout/hierarchy1"/>
    <dgm:cxn modelId="{1A189AE3-3AC1-410C-8B49-633F6654D323}" type="presParOf" srcId="{BA8761FD-3CD3-D146-AAA9-A83C8E5EF950}" destId="{585BF8F7-6189-DC47-B478-FD1944B08CEA}" srcOrd="0" destOrd="0" presId="urn:microsoft.com/office/officeart/2005/8/layout/hierarchy1"/>
    <dgm:cxn modelId="{0F178E5C-EFB6-477D-B012-1441D506085B}" type="presParOf" srcId="{BA8761FD-3CD3-D146-AAA9-A83C8E5EF950}" destId="{E218A335-EB62-DA4C-881C-4963D2342279}" srcOrd="1" destOrd="0" presId="urn:microsoft.com/office/officeart/2005/8/layout/hierarchy1"/>
    <dgm:cxn modelId="{5C688840-9EC0-441F-9BA7-FC6E107585A3}" type="presParOf" srcId="{305CC6B6-805D-3D42-A9F5-C49626982C0A}" destId="{F122825F-076B-B04E-B546-E1DE167B588D}" srcOrd="1" destOrd="0" presId="urn:microsoft.com/office/officeart/2005/8/layout/hierarchy1"/>
    <dgm:cxn modelId="{C18872F4-1E93-4551-A2AC-CF7B235FE018}" type="presParOf" srcId="{F122825F-076B-B04E-B546-E1DE167B588D}" destId="{FE737CA8-EC37-2246-9277-9734B3F38463}" srcOrd="0" destOrd="0" presId="urn:microsoft.com/office/officeart/2005/8/layout/hierarchy1"/>
    <dgm:cxn modelId="{2563B44E-BCD8-4BB3-AC27-66B6EDE54CCF}" type="presParOf" srcId="{F122825F-076B-B04E-B546-E1DE167B588D}" destId="{08DAB05F-AF0D-E647-AE86-D67582BCDED2}" srcOrd="1" destOrd="0" presId="urn:microsoft.com/office/officeart/2005/8/layout/hierarchy1"/>
    <dgm:cxn modelId="{9E9C71C3-D23A-4F95-A12B-58E6DF1CF093}" type="presParOf" srcId="{08DAB05F-AF0D-E647-AE86-D67582BCDED2}" destId="{ABF4D090-6B22-7A4A-A001-66ED503DC6AF}" srcOrd="0" destOrd="0" presId="urn:microsoft.com/office/officeart/2005/8/layout/hierarchy1"/>
    <dgm:cxn modelId="{3E2B9393-38F2-4A41-8E77-D7E9A89EEE48}" type="presParOf" srcId="{ABF4D090-6B22-7A4A-A001-66ED503DC6AF}" destId="{CDA23151-D709-8845-9B34-4CECCAE3D7FD}" srcOrd="0" destOrd="0" presId="urn:microsoft.com/office/officeart/2005/8/layout/hierarchy1"/>
    <dgm:cxn modelId="{E819D054-5129-409E-AE24-C18415E65343}" type="presParOf" srcId="{ABF4D090-6B22-7A4A-A001-66ED503DC6AF}" destId="{BBE8ED6E-8734-7C4A-BCAA-580ECB183D6E}" srcOrd="1" destOrd="0" presId="urn:microsoft.com/office/officeart/2005/8/layout/hierarchy1"/>
    <dgm:cxn modelId="{E06FD740-898E-44BC-8EEC-9C7C6961BF1F}" type="presParOf" srcId="{08DAB05F-AF0D-E647-AE86-D67582BCDED2}" destId="{3F053BD7-8AF0-D641-BA8F-257E07E9EBAA}" srcOrd="1" destOrd="0" presId="urn:microsoft.com/office/officeart/2005/8/layout/hierarchy1"/>
    <dgm:cxn modelId="{E0EA59DD-0D4F-41A6-B47E-82348C57F0AE}" type="presParOf" srcId="{3F053BD7-8AF0-D641-BA8F-257E07E9EBAA}" destId="{EA70DC25-B6F3-9040-8FE9-7E41CC146A9B}" srcOrd="0" destOrd="0" presId="urn:microsoft.com/office/officeart/2005/8/layout/hierarchy1"/>
    <dgm:cxn modelId="{1DA712BA-7578-4EFF-A339-ED0C0395571A}" type="presParOf" srcId="{3F053BD7-8AF0-D641-BA8F-257E07E9EBAA}" destId="{79A18310-7A93-2F41-B5AB-D85C2A8076D1}" srcOrd="1" destOrd="0" presId="urn:microsoft.com/office/officeart/2005/8/layout/hierarchy1"/>
    <dgm:cxn modelId="{232FE832-3AB1-4FCB-85EF-EE2B97C1520C}" type="presParOf" srcId="{79A18310-7A93-2F41-B5AB-D85C2A8076D1}" destId="{AACA5B12-497B-8F45-B58D-EE6F57FA71B3}" srcOrd="0" destOrd="0" presId="urn:microsoft.com/office/officeart/2005/8/layout/hierarchy1"/>
    <dgm:cxn modelId="{7A8A1E78-CCB0-4AF4-A616-532D862DB25B}" type="presParOf" srcId="{AACA5B12-497B-8F45-B58D-EE6F57FA71B3}" destId="{58F9B6BC-A38C-E744-B64E-C374AFAC221B}" srcOrd="0" destOrd="0" presId="urn:microsoft.com/office/officeart/2005/8/layout/hierarchy1"/>
    <dgm:cxn modelId="{EE75A878-67E7-4077-ADC9-0BE4307A6569}" type="presParOf" srcId="{AACA5B12-497B-8F45-B58D-EE6F57FA71B3}" destId="{69BE5AD6-EB88-BA4D-B594-B7BAAFECDC09}" srcOrd="1" destOrd="0" presId="urn:microsoft.com/office/officeart/2005/8/layout/hierarchy1"/>
    <dgm:cxn modelId="{98AC3A74-1764-4FE4-88DA-3D9D4C699F71}" type="presParOf" srcId="{79A18310-7A93-2F41-B5AB-D85C2A8076D1}" destId="{E2E9F3F9-6742-8949-BC92-C6DB866FCA35}" srcOrd="1" destOrd="0" presId="urn:microsoft.com/office/officeart/2005/8/layout/hierarchy1"/>
    <dgm:cxn modelId="{9F301E4B-4B51-4361-9CC5-8AC0345588FF}" type="presParOf" srcId="{E2E9F3F9-6742-8949-BC92-C6DB866FCA35}" destId="{BE563632-0979-1442-9947-73C82BF1B98F}" srcOrd="0" destOrd="0" presId="urn:microsoft.com/office/officeart/2005/8/layout/hierarchy1"/>
    <dgm:cxn modelId="{5392062B-09F5-43B5-BC0C-6D127939FCF4}" type="presParOf" srcId="{E2E9F3F9-6742-8949-BC92-C6DB866FCA35}" destId="{36A4995E-A9E9-6446-855E-BB8BE0C2C87A}" srcOrd="1" destOrd="0" presId="urn:microsoft.com/office/officeart/2005/8/layout/hierarchy1"/>
    <dgm:cxn modelId="{1FF1392B-4713-4D2F-B488-0A5923EB6D22}" type="presParOf" srcId="{36A4995E-A9E9-6446-855E-BB8BE0C2C87A}" destId="{E34C7549-CE87-994F-BC30-4E00CCA6FAEE}" srcOrd="0" destOrd="0" presId="urn:microsoft.com/office/officeart/2005/8/layout/hierarchy1"/>
    <dgm:cxn modelId="{5A097407-18DF-4D65-85A6-3FEB25D36333}" type="presParOf" srcId="{E34C7549-CE87-994F-BC30-4E00CCA6FAEE}" destId="{4414A254-D1A0-2648-9448-B3460958F838}" srcOrd="0" destOrd="0" presId="urn:microsoft.com/office/officeart/2005/8/layout/hierarchy1"/>
    <dgm:cxn modelId="{4741B938-C1D7-40DB-B8D5-5E2870BE59F0}" type="presParOf" srcId="{E34C7549-CE87-994F-BC30-4E00CCA6FAEE}" destId="{B78A64A4-8137-F340-8815-F9DFA1F1A741}" srcOrd="1" destOrd="0" presId="urn:microsoft.com/office/officeart/2005/8/layout/hierarchy1"/>
    <dgm:cxn modelId="{4000E2FD-1F3B-41CF-9090-5ACEFEC0AFE4}" type="presParOf" srcId="{36A4995E-A9E9-6446-855E-BB8BE0C2C87A}" destId="{51AEA9AD-23C2-D745-B4F0-17221F00DC3D}" srcOrd="1" destOrd="0" presId="urn:microsoft.com/office/officeart/2005/8/layout/hierarchy1"/>
    <dgm:cxn modelId="{682C3CCC-CC3F-4EAC-B49B-4892956D0BF6}" type="presParOf" srcId="{51AEA9AD-23C2-D745-B4F0-17221F00DC3D}" destId="{A5E451D0-B6F7-9D44-9B6C-516A94021720}" srcOrd="0" destOrd="0" presId="urn:microsoft.com/office/officeart/2005/8/layout/hierarchy1"/>
    <dgm:cxn modelId="{B92C7BF9-0611-4F4F-93C5-3D8806178594}" type="presParOf" srcId="{51AEA9AD-23C2-D745-B4F0-17221F00DC3D}" destId="{C799D41B-B2E7-F949-B5EB-0D950F76FEF9}" srcOrd="1" destOrd="0" presId="urn:microsoft.com/office/officeart/2005/8/layout/hierarchy1"/>
    <dgm:cxn modelId="{573ACB9B-D90D-4F3C-829B-ED6E0824475C}" type="presParOf" srcId="{C799D41B-B2E7-F949-B5EB-0D950F76FEF9}" destId="{49A2C023-3B28-E048-A0A3-324635C93984}" srcOrd="0" destOrd="0" presId="urn:microsoft.com/office/officeart/2005/8/layout/hierarchy1"/>
    <dgm:cxn modelId="{D0F5C04D-C009-49E1-A9FF-CC11A7C9E0A3}" type="presParOf" srcId="{49A2C023-3B28-E048-A0A3-324635C93984}" destId="{11774D4B-9607-8A43-BD40-9935B5974254}" srcOrd="0" destOrd="0" presId="urn:microsoft.com/office/officeart/2005/8/layout/hierarchy1"/>
    <dgm:cxn modelId="{5F530AA0-7498-4A9F-86E7-58B964993C23}" type="presParOf" srcId="{49A2C023-3B28-E048-A0A3-324635C93984}" destId="{19B29A7A-23F1-4F44-9FC7-85FBA63B7522}" srcOrd="1" destOrd="0" presId="urn:microsoft.com/office/officeart/2005/8/layout/hierarchy1"/>
    <dgm:cxn modelId="{0F9D92C6-8086-4501-95D7-A774D097D580}" type="presParOf" srcId="{C799D41B-B2E7-F949-B5EB-0D950F76FEF9}" destId="{A8B7C563-C2FB-9D4F-858B-26AEEFDE9E44}" srcOrd="1" destOrd="0" presId="urn:microsoft.com/office/officeart/2005/8/layout/hierarchy1"/>
    <dgm:cxn modelId="{77CC9767-CDF9-4207-B03A-4EF8ACC1FF6B}" type="presParOf" srcId="{3F053BD7-8AF0-D641-BA8F-257E07E9EBAA}" destId="{A62A680B-7799-6442-9D20-AC9622E95ECD}" srcOrd="2" destOrd="0" presId="urn:microsoft.com/office/officeart/2005/8/layout/hierarchy1"/>
    <dgm:cxn modelId="{0AE369B2-6AD1-4C1B-A92F-9F47C7A73D30}" type="presParOf" srcId="{3F053BD7-8AF0-D641-BA8F-257E07E9EBAA}" destId="{B55E8764-1753-F141-94F2-EEF9A8E9EAB0}" srcOrd="3" destOrd="0" presId="urn:microsoft.com/office/officeart/2005/8/layout/hierarchy1"/>
    <dgm:cxn modelId="{1DBC75C9-8748-4C3D-ABD8-E0A9BB175953}" type="presParOf" srcId="{B55E8764-1753-F141-94F2-EEF9A8E9EAB0}" destId="{ECCEA4F4-2677-EA4E-B506-D14BDF073356}" srcOrd="0" destOrd="0" presId="urn:microsoft.com/office/officeart/2005/8/layout/hierarchy1"/>
    <dgm:cxn modelId="{E21AD3EB-7AEC-4B8C-A7DD-70504AED5599}" type="presParOf" srcId="{ECCEA4F4-2677-EA4E-B506-D14BDF073356}" destId="{26C3DA4A-0AB5-CE4A-896E-1E0F83DC5A42}" srcOrd="0" destOrd="0" presId="urn:microsoft.com/office/officeart/2005/8/layout/hierarchy1"/>
    <dgm:cxn modelId="{C693654D-ACA4-4DCF-9F64-595F28DB0C42}" type="presParOf" srcId="{ECCEA4F4-2677-EA4E-B506-D14BDF073356}" destId="{54DDCA09-42C2-D641-BD42-998D833BEE83}" srcOrd="1" destOrd="0" presId="urn:microsoft.com/office/officeart/2005/8/layout/hierarchy1"/>
    <dgm:cxn modelId="{19501AB6-DA56-4BB0-8A62-227C593DA871}" type="presParOf" srcId="{B55E8764-1753-F141-94F2-EEF9A8E9EAB0}" destId="{5D3936D7-F522-684C-AF1B-E77EBD1F69E3}" srcOrd="1" destOrd="0" presId="urn:microsoft.com/office/officeart/2005/8/layout/hierarchy1"/>
    <dgm:cxn modelId="{A3C67911-D2CD-4DC1-B30D-3427B2E05258}" type="presParOf" srcId="{5D3936D7-F522-684C-AF1B-E77EBD1F69E3}" destId="{BFA45936-A48E-E84B-9CFC-DBE45BEC4104}" srcOrd="0" destOrd="0" presId="urn:microsoft.com/office/officeart/2005/8/layout/hierarchy1"/>
    <dgm:cxn modelId="{8F0C1C1B-DFB8-4055-931D-C09569753A4C}" type="presParOf" srcId="{5D3936D7-F522-684C-AF1B-E77EBD1F69E3}" destId="{746079AD-ECE0-EA40-AAF7-6712B3167D05}" srcOrd="1" destOrd="0" presId="urn:microsoft.com/office/officeart/2005/8/layout/hierarchy1"/>
    <dgm:cxn modelId="{A0FDF6F5-A038-4577-B7D2-B88F48122389}" type="presParOf" srcId="{746079AD-ECE0-EA40-AAF7-6712B3167D05}" destId="{DD94A82B-3997-4840-9A9A-D104FB4837FD}" srcOrd="0" destOrd="0" presId="urn:microsoft.com/office/officeart/2005/8/layout/hierarchy1"/>
    <dgm:cxn modelId="{D1C4641E-76F9-45B5-A18E-99BFF8C1F64D}" type="presParOf" srcId="{DD94A82B-3997-4840-9A9A-D104FB4837FD}" destId="{17840E1A-0751-DF4E-8517-67FE2AE33D33}" srcOrd="0" destOrd="0" presId="urn:microsoft.com/office/officeart/2005/8/layout/hierarchy1"/>
    <dgm:cxn modelId="{1A86E477-79B3-4C8C-B519-9197CA5E65D8}" type="presParOf" srcId="{DD94A82B-3997-4840-9A9A-D104FB4837FD}" destId="{159E8FE6-032E-3B47-9323-B7F165E07E7E}" srcOrd="1" destOrd="0" presId="urn:microsoft.com/office/officeart/2005/8/layout/hierarchy1"/>
    <dgm:cxn modelId="{B78C820B-13AD-482E-9417-A6CAA62D5785}" type="presParOf" srcId="{746079AD-ECE0-EA40-AAF7-6712B3167D05}" destId="{FC55BA80-C24F-2942-B77E-7E20FDBF9721}" srcOrd="1" destOrd="0" presId="urn:microsoft.com/office/officeart/2005/8/layout/hierarchy1"/>
    <dgm:cxn modelId="{3EADF816-B0A8-485C-BC7A-397FAEFDE12B}" type="presParOf" srcId="{FC55BA80-C24F-2942-B77E-7E20FDBF9721}" destId="{02372DF4-FD32-574A-8072-C2A5181D1B69}" srcOrd="0" destOrd="0" presId="urn:microsoft.com/office/officeart/2005/8/layout/hierarchy1"/>
    <dgm:cxn modelId="{A59AB384-D7A0-42B7-90D9-E6D59F523167}" type="presParOf" srcId="{FC55BA80-C24F-2942-B77E-7E20FDBF9721}" destId="{861FD3CA-EE8D-884F-9E98-31715447E4A8}" srcOrd="1" destOrd="0" presId="urn:microsoft.com/office/officeart/2005/8/layout/hierarchy1"/>
    <dgm:cxn modelId="{8B609453-20DC-447F-860F-FC69B3DA73A2}" type="presParOf" srcId="{861FD3CA-EE8D-884F-9E98-31715447E4A8}" destId="{F9F4B43B-1E42-0443-8684-5E4CDAE3DFD2}" srcOrd="0" destOrd="0" presId="urn:microsoft.com/office/officeart/2005/8/layout/hierarchy1"/>
    <dgm:cxn modelId="{8A6AC637-4C6C-488B-B30A-D1FEE8EA722B}" type="presParOf" srcId="{F9F4B43B-1E42-0443-8684-5E4CDAE3DFD2}" destId="{113E10B5-1D89-884C-BDC2-48A0B3C4219F}" srcOrd="0" destOrd="0" presId="urn:microsoft.com/office/officeart/2005/8/layout/hierarchy1"/>
    <dgm:cxn modelId="{E1FFB571-3C12-429F-8E01-0E53B79F7D22}" type="presParOf" srcId="{F9F4B43B-1E42-0443-8684-5E4CDAE3DFD2}" destId="{3C140D93-1DBE-9A43-8E2C-8C5DB273AE29}" srcOrd="1" destOrd="0" presId="urn:microsoft.com/office/officeart/2005/8/layout/hierarchy1"/>
    <dgm:cxn modelId="{4935ED1A-06F6-4F0D-BE35-3FA60776B7DE}" type="presParOf" srcId="{861FD3CA-EE8D-884F-9E98-31715447E4A8}" destId="{886A9B4C-B236-3148-BF62-634EDF052CED}" srcOrd="1" destOrd="0" presId="urn:microsoft.com/office/officeart/2005/8/layout/hierarchy1"/>
    <dgm:cxn modelId="{9106C8F1-80E2-46A8-98C9-42542400F374}" type="presParOf" srcId="{3F053BD7-8AF0-D641-BA8F-257E07E9EBAA}" destId="{32A31CDB-7663-FE44-93D0-F86C28EE555E}" srcOrd="4" destOrd="0" presId="urn:microsoft.com/office/officeart/2005/8/layout/hierarchy1"/>
    <dgm:cxn modelId="{24F897C4-FD8E-4F9F-A813-5294D0BFA390}" type="presParOf" srcId="{3F053BD7-8AF0-D641-BA8F-257E07E9EBAA}" destId="{0353680A-5009-2D4F-8197-683A3F520339}" srcOrd="5" destOrd="0" presId="urn:microsoft.com/office/officeart/2005/8/layout/hierarchy1"/>
    <dgm:cxn modelId="{E29727CB-9A91-4492-A2EA-60991F65833B}" type="presParOf" srcId="{0353680A-5009-2D4F-8197-683A3F520339}" destId="{8167A7C4-035E-9346-8B73-860171827256}" srcOrd="0" destOrd="0" presId="urn:microsoft.com/office/officeart/2005/8/layout/hierarchy1"/>
    <dgm:cxn modelId="{E8C28406-B786-4582-A148-FEEA266C770C}" type="presParOf" srcId="{8167A7C4-035E-9346-8B73-860171827256}" destId="{F3505993-DE7C-F943-88B6-64707AE1FBB2}" srcOrd="0" destOrd="0" presId="urn:microsoft.com/office/officeart/2005/8/layout/hierarchy1"/>
    <dgm:cxn modelId="{4C6E3296-9AA1-4260-BFD4-8DE4C6A37B76}" type="presParOf" srcId="{8167A7C4-035E-9346-8B73-860171827256}" destId="{29DB2226-AE53-B948-B7DB-893C28F0AE44}" srcOrd="1" destOrd="0" presId="urn:microsoft.com/office/officeart/2005/8/layout/hierarchy1"/>
    <dgm:cxn modelId="{4BF97F4F-F8C6-4DC4-9A96-06B9BB90142B}" type="presParOf" srcId="{0353680A-5009-2D4F-8197-683A3F520339}" destId="{B3673123-FE8E-B144-A834-C137BFE83574}" srcOrd="1" destOrd="0" presId="urn:microsoft.com/office/officeart/2005/8/layout/hierarchy1"/>
    <dgm:cxn modelId="{072E4F81-BC44-4240-94BE-E04F8439CC87}" type="presParOf" srcId="{B3673123-FE8E-B144-A834-C137BFE83574}" destId="{80C5ED09-AEF1-C847-AEB0-B6FBFB70B6F6}" srcOrd="0" destOrd="0" presId="urn:microsoft.com/office/officeart/2005/8/layout/hierarchy1"/>
    <dgm:cxn modelId="{04CD5C70-8677-41CA-8339-F7F88A5FA5D3}" type="presParOf" srcId="{B3673123-FE8E-B144-A834-C137BFE83574}" destId="{B0B5FED2-2EDC-BA44-9C7A-52C32282BDDE}" srcOrd="1" destOrd="0" presId="urn:microsoft.com/office/officeart/2005/8/layout/hierarchy1"/>
    <dgm:cxn modelId="{F135CE0A-1E3E-4DF5-8D62-6805AC3B3B05}" type="presParOf" srcId="{B0B5FED2-2EDC-BA44-9C7A-52C32282BDDE}" destId="{200200B0-DE3F-4B4D-B9A0-8A0F111EE243}" srcOrd="0" destOrd="0" presId="urn:microsoft.com/office/officeart/2005/8/layout/hierarchy1"/>
    <dgm:cxn modelId="{2158917F-7847-4428-9406-4227870AE037}" type="presParOf" srcId="{200200B0-DE3F-4B4D-B9A0-8A0F111EE243}" destId="{466BD64E-6E7C-AC4B-B65C-C80C4D0EA4D5}" srcOrd="0" destOrd="0" presId="urn:microsoft.com/office/officeart/2005/8/layout/hierarchy1"/>
    <dgm:cxn modelId="{B01421EE-5687-4923-B1C3-C2E5FD5740FD}" type="presParOf" srcId="{200200B0-DE3F-4B4D-B9A0-8A0F111EE243}" destId="{6DAA89F1-5D88-A147-8B12-B02F78207528}" srcOrd="1" destOrd="0" presId="urn:microsoft.com/office/officeart/2005/8/layout/hierarchy1"/>
    <dgm:cxn modelId="{92E9476F-522D-4F54-94ED-87229068B541}" type="presParOf" srcId="{B0B5FED2-2EDC-BA44-9C7A-52C32282BDDE}" destId="{5E36F364-2BBF-B144-BF2F-01F770A5BA6C}" srcOrd="1" destOrd="0" presId="urn:microsoft.com/office/officeart/2005/8/layout/hierarchy1"/>
    <dgm:cxn modelId="{11BC185F-C343-4BB0-AC33-0AD9E50A9B25}" type="presParOf" srcId="{5E36F364-2BBF-B144-BF2F-01F770A5BA6C}" destId="{13364901-106B-AD4D-B023-E50A0D3BE26B}" srcOrd="0" destOrd="0" presId="urn:microsoft.com/office/officeart/2005/8/layout/hierarchy1"/>
    <dgm:cxn modelId="{C8D7E89D-137E-40CA-AAF8-E08B3833E454}" type="presParOf" srcId="{5E36F364-2BBF-B144-BF2F-01F770A5BA6C}" destId="{D5F06906-F747-D545-A253-23FA81701B83}" srcOrd="1" destOrd="0" presId="urn:microsoft.com/office/officeart/2005/8/layout/hierarchy1"/>
    <dgm:cxn modelId="{7CA976C8-9537-45C4-BD3A-9C0B290FA420}" type="presParOf" srcId="{D5F06906-F747-D545-A253-23FA81701B83}" destId="{9BA61DB0-D87C-9B41-AC24-1A8E6D700047}" srcOrd="0" destOrd="0" presId="urn:microsoft.com/office/officeart/2005/8/layout/hierarchy1"/>
    <dgm:cxn modelId="{8A67BA2D-D3CF-4DDE-AE38-BD46B5BF124C}" type="presParOf" srcId="{9BA61DB0-D87C-9B41-AC24-1A8E6D700047}" destId="{59BDA26A-41AB-EE47-BBC5-247FDB1874E4}" srcOrd="0" destOrd="0" presId="urn:microsoft.com/office/officeart/2005/8/layout/hierarchy1"/>
    <dgm:cxn modelId="{3042F7C2-A696-43CC-A427-4300425623B5}" type="presParOf" srcId="{9BA61DB0-D87C-9B41-AC24-1A8E6D700047}" destId="{0EB0507A-F60D-054A-950F-360EA71DDDE0}" srcOrd="1" destOrd="0" presId="urn:microsoft.com/office/officeart/2005/8/layout/hierarchy1"/>
    <dgm:cxn modelId="{1105521C-ACF1-411A-94B5-145A0C829521}" type="presParOf" srcId="{D5F06906-F747-D545-A253-23FA81701B83}" destId="{68DFE357-02D2-534A-A791-E709CC922C03}" srcOrd="1" destOrd="0" presId="urn:microsoft.com/office/officeart/2005/8/layout/hierarchy1"/>
    <dgm:cxn modelId="{9A562143-BA39-481F-B04D-F3A30A5DBF86}" type="presParOf" srcId="{F122825F-076B-B04E-B546-E1DE167B588D}" destId="{7AE9ED54-D619-2544-8305-968214CA59DB}" srcOrd="2" destOrd="0" presId="urn:microsoft.com/office/officeart/2005/8/layout/hierarchy1"/>
    <dgm:cxn modelId="{23FAFC53-D007-411E-AE10-4E2073E648C5}" type="presParOf" srcId="{F122825F-076B-B04E-B546-E1DE167B588D}" destId="{62A44149-05F8-E14F-B000-A5530EE7925C}" srcOrd="3" destOrd="0" presId="urn:microsoft.com/office/officeart/2005/8/layout/hierarchy1"/>
    <dgm:cxn modelId="{59A99E7A-D305-4A60-89BF-84604DAA1728}" type="presParOf" srcId="{62A44149-05F8-E14F-B000-A5530EE7925C}" destId="{DBC1246B-6B08-3A49-A993-634E074F36DE}" srcOrd="0" destOrd="0" presId="urn:microsoft.com/office/officeart/2005/8/layout/hierarchy1"/>
    <dgm:cxn modelId="{367C43A8-2A37-4613-A296-30012A1ECC12}" type="presParOf" srcId="{DBC1246B-6B08-3A49-A993-634E074F36DE}" destId="{0E09A48D-CEF9-CC46-8574-84B197290F50}" srcOrd="0" destOrd="0" presId="urn:microsoft.com/office/officeart/2005/8/layout/hierarchy1"/>
    <dgm:cxn modelId="{13534DA3-DA9A-4F89-B1FA-A6BC837534DF}" type="presParOf" srcId="{DBC1246B-6B08-3A49-A993-634E074F36DE}" destId="{3C72D48A-C350-B64E-930F-518E7402143B}" srcOrd="1" destOrd="0" presId="urn:microsoft.com/office/officeart/2005/8/layout/hierarchy1"/>
    <dgm:cxn modelId="{D14054FB-3266-49BC-AC1D-818983E587C6}" type="presParOf" srcId="{62A44149-05F8-E14F-B000-A5530EE7925C}" destId="{835CBED6-F256-E642-BE04-9DC4AA03CBA0}" srcOrd="1" destOrd="0" presId="urn:microsoft.com/office/officeart/2005/8/layout/hierarchy1"/>
    <dgm:cxn modelId="{FAAC2B89-3587-4836-961B-B700EA6DC673}" type="presParOf" srcId="{835CBED6-F256-E642-BE04-9DC4AA03CBA0}" destId="{A1C379FE-6223-DF4D-AACA-6F078FD36728}" srcOrd="0" destOrd="0" presId="urn:microsoft.com/office/officeart/2005/8/layout/hierarchy1"/>
    <dgm:cxn modelId="{3D0E4300-B762-4D26-A120-70F443FF692D}" type="presParOf" srcId="{835CBED6-F256-E642-BE04-9DC4AA03CBA0}" destId="{04D41A79-510A-4C47-B472-7F6580110780}" srcOrd="1" destOrd="0" presId="urn:microsoft.com/office/officeart/2005/8/layout/hierarchy1"/>
    <dgm:cxn modelId="{A3DD75F9-8415-49F3-BD5E-5100539BA24C}" type="presParOf" srcId="{04D41A79-510A-4C47-B472-7F6580110780}" destId="{77F55D18-D0EE-3F4E-A7D2-90C42463F0C7}" srcOrd="0" destOrd="0" presId="urn:microsoft.com/office/officeart/2005/8/layout/hierarchy1"/>
    <dgm:cxn modelId="{43CBB4AA-287F-42FF-8081-17CCBEFF3CE4}" type="presParOf" srcId="{77F55D18-D0EE-3F4E-A7D2-90C42463F0C7}" destId="{46026D8D-B282-E649-B1C9-6233687D5346}" srcOrd="0" destOrd="0" presId="urn:microsoft.com/office/officeart/2005/8/layout/hierarchy1"/>
    <dgm:cxn modelId="{5D1A0FFC-DAF7-419E-BE26-AAFB0E68E4D4}" type="presParOf" srcId="{77F55D18-D0EE-3F4E-A7D2-90C42463F0C7}" destId="{C69B8D7F-9620-E84E-B5F9-902FDA3680BD}" srcOrd="1" destOrd="0" presId="urn:microsoft.com/office/officeart/2005/8/layout/hierarchy1"/>
    <dgm:cxn modelId="{439042AB-0DCD-4E04-8BB1-0D01D7C1D9F7}" type="presParOf" srcId="{04D41A79-510A-4C47-B472-7F6580110780}" destId="{83CBB58B-EA73-1E41-B4BF-0218BB7DB1D5}" srcOrd="1" destOrd="0" presId="urn:microsoft.com/office/officeart/2005/8/layout/hierarchy1"/>
    <dgm:cxn modelId="{A6FC1575-2639-4125-A7A3-FFE1EA19AE66}" type="presParOf" srcId="{83CBB58B-EA73-1E41-B4BF-0218BB7DB1D5}" destId="{5F72F569-27D1-ED41-BA32-B579EFFCB877}" srcOrd="0" destOrd="0" presId="urn:microsoft.com/office/officeart/2005/8/layout/hierarchy1"/>
    <dgm:cxn modelId="{03B6BD02-053D-4CC2-9817-AF524A394380}" type="presParOf" srcId="{83CBB58B-EA73-1E41-B4BF-0218BB7DB1D5}" destId="{779FCE30-1614-9D43-91F0-FFEB26A9B064}" srcOrd="1" destOrd="0" presId="urn:microsoft.com/office/officeart/2005/8/layout/hierarchy1"/>
    <dgm:cxn modelId="{720A8357-878F-4038-8719-A32A270752DC}" type="presParOf" srcId="{779FCE30-1614-9D43-91F0-FFEB26A9B064}" destId="{E7C309AA-EC03-724E-94FC-FB3337888C54}" srcOrd="0" destOrd="0" presId="urn:microsoft.com/office/officeart/2005/8/layout/hierarchy1"/>
    <dgm:cxn modelId="{55DA4CE6-9F1B-4AED-A610-03EE00F18D63}" type="presParOf" srcId="{E7C309AA-EC03-724E-94FC-FB3337888C54}" destId="{51F5B7C1-D0E6-D34F-97F2-63393A0E3F7C}" srcOrd="0" destOrd="0" presId="urn:microsoft.com/office/officeart/2005/8/layout/hierarchy1"/>
    <dgm:cxn modelId="{F23BBFF2-CB3D-4293-906A-7CC0F0D5825F}" type="presParOf" srcId="{E7C309AA-EC03-724E-94FC-FB3337888C54}" destId="{4CCD6421-E7E1-AB46-A887-4E1974A936DB}" srcOrd="1" destOrd="0" presId="urn:microsoft.com/office/officeart/2005/8/layout/hierarchy1"/>
    <dgm:cxn modelId="{D078B7E1-F8F0-4415-BDBB-99CDF00387B6}" type="presParOf" srcId="{779FCE30-1614-9D43-91F0-FFEB26A9B064}" destId="{39B28B20-A9F8-3041-83B1-84E348E775DE}" srcOrd="1" destOrd="0" presId="urn:microsoft.com/office/officeart/2005/8/layout/hierarchy1"/>
    <dgm:cxn modelId="{50E5852A-1506-44B4-B374-FC8757CE5DCB}" type="presParOf" srcId="{39B28B20-A9F8-3041-83B1-84E348E775DE}" destId="{69E892B5-2026-D24F-AC46-9437BA88B54A}" srcOrd="0" destOrd="0" presId="urn:microsoft.com/office/officeart/2005/8/layout/hierarchy1"/>
    <dgm:cxn modelId="{6F274BA6-D9C9-4CC3-ADDE-928AC403FE46}" type="presParOf" srcId="{39B28B20-A9F8-3041-83B1-84E348E775DE}" destId="{89378E59-F798-1A46-88D7-91F82B05E224}" srcOrd="1" destOrd="0" presId="urn:microsoft.com/office/officeart/2005/8/layout/hierarchy1"/>
    <dgm:cxn modelId="{F4D6461F-CD1F-4434-98AD-43786D5AC014}" type="presParOf" srcId="{89378E59-F798-1A46-88D7-91F82B05E224}" destId="{C6F5447F-2FB9-D549-B3F2-439070427484}" srcOrd="0" destOrd="0" presId="urn:microsoft.com/office/officeart/2005/8/layout/hierarchy1"/>
    <dgm:cxn modelId="{3BFFE770-644C-400F-B053-B96A8D048782}" type="presParOf" srcId="{C6F5447F-2FB9-D549-B3F2-439070427484}" destId="{6ADE6C69-64C1-7A4A-8F66-28BEBFBBB178}" srcOrd="0" destOrd="0" presId="urn:microsoft.com/office/officeart/2005/8/layout/hierarchy1"/>
    <dgm:cxn modelId="{7717D973-6EFC-4255-BFAD-382A87FBAB57}" type="presParOf" srcId="{C6F5447F-2FB9-D549-B3F2-439070427484}" destId="{3DF84342-2373-5C46-9600-B654665C5D47}" srcOrd="1" destOrd="0" presId="urn:microsoft.com/office/officeart/2005/8/layout/hierarchy1"/>
    <dgm:cxn modelId="{7043A8A1-900E-4616-9B4C-CEDE485012E8}" type="presParOf" srcId="{89378E59-F798-1A46-88D7-91F82B05E224}" destId="{4BAF6F34-401D-4948-A8DA-C0CA32FDAC8B}" srcOrd="1" destOrd="0" presId="urn:microsoft.com/office/officeart/2005/8/layout/hierarchy1"/>
    <dgm:cxn modelId="{44CD4BB5-229A-4F68-B713-F12BDD5CAE6F}" type="presParOf" srcId="{835CBED6-F256-E642-BE04-9DC4AA03CBA0}" destId="{FE966859-2B72-234E-A7B9-0EF1D677B486}" srcOrd="2" destOrd="0" presId="urn:microsoft.com/office/officeart/2005/8/layout/hierarchy1"/>
    <dgm:cxn modelId="{79039E5F-079B-4DBA-9154-9DD8D07BC13E}" type="presParOf" srcId="{835CBED6-F256-E642-BE04-9DC4AA03CBA0}" destId="{D12C0677-2948-F04F-956D-E1F103C9B1EA}" srcOrd="3" destOrd="0" presId="urn:microsoft.com/office/officeart/2005/8/layout/hierarchy1"/>
    <dgm:cxn modelId="{423BD86A-9083-45C6-8B0B-C8B73EBA627E}" type="presParOf" srcId="{D12C0677-2948-F04F-956D-E1F103C9B1EA}" destId="{6F8D948F-AAA0-C545-880A-06C4DCB85A74}" srcOrd="0" destOrd="0" presId="urn:microsoft.com/office/officeart/2005/8/layout/hierarchy1"/>
    <dgm:cxn modelId="{9B003475-4D6F-4C0D-B4AE-AF38D94911C5}" type="presParOf" srcId="{6F8D948F-AAA0-C545-880A-06C4DCB85A74}" destId="{409E1F0A-4908-9B44-A9BB-141E9525B4E4}" srcOrd="0" destOrd="0" presId="urn:microsoft.com/office/officeart/2005/8/layout/hierarchy1"/>
    <dgm:cxn modelId="{9FCF766A-234A-49A5-BC10-F8A1E2894684}" type="presParOf" srcId="{6F8D948F-AAA0-C545-880A-06C4DCB85A74}" destId="{C0E6229F-B34C-6549-9D0F-B031528375E0}" srcOrd="1" destOrd="0" presId="urn:microsoft.com/office/officeart/2005/8/layout/hierarchy1"/>
    <dgm:cxn modelId="{AE9B4276-487E-4A37-9AD1-243FB13E8466}" type="presParOf" srcId="{D12C0677-2948-F04F-956D-E1F103C9B1EA}" destId="{58C5E07D-951B-EF4D-B981-9A9EFC27571C}" srcOrd="1" destOrd="0" presId="urn:microsoft.com/office/officeart/2005/8/layout/hierarchy1"/>
    <dgm:cxn modelId="{6CF1E1CF-6000-41A3-A970-B8D0707B7607}" type="presParOf" srcId="{58C5E07D-951B-EF4D-B981-9A9EFC27571C}" destId="{1AEFB82F-6DB8-1D4F-85C8-BB7642FEAC60}" srcOrd="0" destOrd="0" presId="urn:microsoft.com/office/officeart/2005/8/layout/hierarchy1"/>
    <dgm:cxn modelId="{2F927E19-8725-41A5-B4AA-98CE31EAB565}" type="presParOf" srcId="{58C5E07D-951B-EF4D-B981-9A9EFC27571C}" destId="{367613D8-CF59-7047-B099-144A0501E2C6}" srcOrd="1" destOrd="0" presId="urn:microsoft.com/office/officeart/2005/8/layout/hierarchy1"/>
    <dgm:cxn modelId="{2421414E-FF50-4744-8B3A-1A751A504887}" type="presParOf" srcId="{367613D8-CF59-7047-B099-144A0501E2C6}" destId="{05DE3AF0-117A-3A45-ABBB-6A9D0716F332}" srcOrd="0" destOrd="0" presId="urn:microsoft.com/office/officeart/2005/8/layout/hierarchy1"/>
    <dgm:cxn modelId="{104D5629-A9A9-4C03-B925-486720867B35}" type="presParOf" srcId="{05DE3AF0-117A-3A45-ABBB-6A9D0716F332}" destId="{A92D13AA-DAA3-A348-AC42-E65BBDD15FC7}" srcOrd="0" destOrd="0" presId="urn:microsoft.com/office/officeart/2005/8/layout/hierarchy1"/>
    <dgm:cxn modelId="{D9530F6C-CAED-482D-BC64-499CC1B442C0}" type="presParOf" srcId="{05DE3AF0-117A-3A45-ABBB-6A9D0716F332}" destId="{1AE98ABC-8885-4A4C-BB7B-7CE65201B0DC}" srcOrd="1" destOrd="0" presId="urn:microsoft.com/office/officeart/2005/8/layout/hierarchy1"/>
    <dgm:cxn modelId="{755F19CB-8C76-42C5-875A-C75AF5136C0C}" type="presParOf" srcId="{367613D8-CF59-7047-B099-144A0501E2C6}" destId="{9712F976-1D3A-C946-8CB5-527CFF9B4A6A}" srcOrd="1" destOrd="0" presId="urn:microsoft.com/office/officeart/2005/8/layout/hierarchy1"/>
    <dgm:cxn modelId="{4FEE5F03-FF44-48A0-9FE4-861D253DC5BD}" type="presParOf" srcId="{9712F976-1D3A-C946-8CB5-527CFF9B4A6A}" destId="{B83335A3-CD17-3841-B0EC-0587B4060D23}" srcOrd="0" destOrd="0" presId="urn:microsoft.com/office/officeart/2005/8/layout/hierarchy1"/>
    <dgm:cxn modelId="{F571C3E1-51CC-49C0-983F-DE4FBD6011E3}" type="presParOf" srcId="{9712F976-1D3A-C946-8CB5-527CFF9B4A6A}" destId="{921E23B9-3411-D440-94C2-A509B6551FDA}" srcOrd="1" destOrd="0" presId="urn:microsoft.com/office/officeart/2005/8/layout/hierarchy1"/>
    <dgm:cxn modelId="{D59E0C3E-45FC-4BE5-9E64-B34D9DDD1A7A}" type="presParOf" srcId="{921E23B9-3411-D440-94C2-A509B6551FDA}" destId="{328461FD-ADDC-6847-8938-28F699CD0B23}" srcOrd="0" destOrd="0" presId="urn:microsoft.com/office/officeart/2005/8/layout/hierarchy1"/>
    <dgm:cxn modelId="{E1AF55A3-037A-44A0-A7A1-39BAAC688AC6}" type="presParOf" srcId="{328461FD-ADDC-6847-8938-28F699CD0B23}" destId="{33344BE4-8A14-3C45-BE2A-1482C80AB9B6}" srcOrd="0" destOrd="0" presId="urn:microsoft.com/office/officeart/2005/8/layout/hierarchy1"/>
    <dgm:cxn modelId="{955D50E6-6CC5-4D3F-B123-08D0C6EFD139}" type="presParOf" srcId="{328461FD-ADDC-6847-8938-28F699CD0B23}" destId="{1FF9AE52-AB85-A74E-A9C7-3A6B7DE29BFA}" srcOrd="1" destOrd="0" presId="urn:microsoft.com/office/officeart/2005/8/layout/hierarchy1"/>
    <dgm:cxn modelId="{C9A45B41-6226-44BB-BCEE-56D1D6A44697}" type="presParOf" srcId="{921E23B9-3411-D440-94C2-A509B6551FDA}" destId="{04B79980-C29D-944F-AB1E-C20ACECFAA9E}" srcOrd="1" destOrd="0" presId="urn:microsoft.com/office/officeart/2005/8/layout/hierarchy1"/>
    <dgm:cxn modelId="{C366F674-CC02-4983-BA8F-234668B10D42}" type="presParOf" srcId="{835CBED6-F256-E642-BE04-9DC4AA03CBA0}" destId="{27F1EF8A-B0AE-A545-8134-3A5D14109BE2}" srcOrd="4" destOrd="0" presId="urn:microsoft.com/office/officeart/2005/8/layout/hierarchy1"/>
    <dgm:cxn modelId="{5C33B88C-0603-4656-B4BE-E22F35B989B2}" type="presParOf" srcId="{835CBED6-F256-E642-BE04-9DC4AA03CBA0}" destId="{2C7B5F1A-9098-4140-AAB6-41D0DDD48063}" srcOrd="5" destOrd="0" presId="urn:microsoft.com/office/officeart/2005/8/layout/hierarchy1"/>
    <dgm:cxn modelId="{1F7520A7-DC78-4985-8D97-E37FA04042D3}" type="presParOf" srcId="{2C7B5F1A-9098-4140-AAB6-41D0DDD48063}" destId="{5D88E874-357F-5740-9005-DE150F4C2F96}" srcOrd="0" destOrd="0" presId="urn:microsoft.com/office/officeart/2005/8/layout/hierarchy1"/>
    <dgm:cxn modelId="{A3A4E68F-C9F7-40E9-AA3B-3DEA67F67D56}" type="presParOf" srcId="{5D88E874-357F-5740-9005-DE150F4C2F96}" destId="{BC10C969-5123-9B4C-A3F6-A5855F2847AC}" srcOrd="0" destOrd="0" presId="urn:microsoft.com/office/officeart/2005/8/layout/hierarchy1"/>
    <dgm:cxn modelId="{220F9F2A-7269-4432-ADEA-93942172B8B3}" type="presParOf" srcId="{5D88E874-357F-5740-9005-DE150F4C2F96}" destId="{5B3D0593-BD22-F947-8E79-675D43EECBDE}" srcOrd="1" destOrd="0" presId="urn:microsoft.com/office/officeart/2005/8/layout/hierarchy1"/>
    <dgm:cxn modelId="{F1C70A30-5297-4BFF-BA8D-CA1D7B702EFF}" type="presParOf" srcId="{2C7B5F1A-9098-4140-AAB6-41D0DDD48063}" destId="{3EE55622-C354-9F4D-96D1-3D898F749BA6}" srcOrd="1" destOrd="0" presId="urn:microsoft.com/office/officeart/2005/8/layout/hierarchy1"/>
    <dgm:cxn modelId="{6CA9A76C-5723-47C4-9953-DE2E185E0144}" type="presParOf" srcId="{3EE55622-C354-9F4D-96D1-3D898F749BA6}" destId="{A82F6162-AE53-7A47-A973-6871C6F9F1D4}" srcOrd="0" destOrd="0" presId="urn:microsoft.com/office/officeart/2005/8/layout/hierarchy1"/>
    <dgm:cxn modelId="{2E1569C8-773E-4D14-9B69-E48E78B6D1A9}" type="presParOf" srcId="{3EE55622-C354-9F4D-96D1-3D898F749BA6}" destId="{896E4F48-33F1-DC4E-8A84-DD3159CB593F}" srcOrd="1" destOrd="0" presId="urn:microsoft.com/office/officeart/2005/8/layout/hierarchy1"/>
    <dgm:cxn modelId="{CE11588C-5E46-4B5E-ACEB-AA6B8BC261EF}" type="presParOf" srcId="{896E4F48-33F1-DC4E-8A84-DD3159CB593F}" destId="{4C98D4D2-2560-E54E-91A0-67E1984E4C13}" srcOrd="0" destOrd="0" presId="urn:microsoft.com/office/officeart/2005/8/layout/hierarchy1"/>
    <dgm:cxn modelId="{016834F2-C394-4DA4-BC41-2106479B6DB0}" type="presParOf" srcId="{4C98D4D2-2560-E54E-91A0-67E1984E4C13}" destId="{5EF6B9D6-CFC1-1541-85CA-F9C4AE0C3653}" srcOrd="0" destOrd="0" presId="urn:microsoft.com/office/officeart/2005/8/layout/hierarchy1"/>
    <dgm:cxn modelId="{21B1DEE0-4CE5-4AE7-8957-32D7D5A2E01B}" type="presParOf" srcId="{4C98D4D2-2560-E54E-91A0-67E1984E4C13}" destId="{318D577C-7A56-7C4E-BFC2-D71F65DDE1A1}" srcOrd="1" destOrd="0" presId="urn:microsoft.com/office/officeart/2005/8/layout/hierarchy1"/>
    <dgm:cxn modelId="{3FDD3CC2-E73D-4A7A-A904-21EA730B26AA}" type="presParOf" srcId="{896E4F48-33F1-DC4E-8A84-DD3159CB593F}" destId="{96F3ECE2-12FB-1D42-B9E2-A5A582B0D9ED}" srcOrd="1" destOrd="0" presId="urn:microsoft.com/office/officeart/2005/8/layout/hierarchy1"/>
    <dgm:cxn modelId="{99647352-7B1C-465E-8DD5-CE1B65371096}" type="presParOf" srcId="{96F3ECE2-12FB-1D42-B9E2-A5A582B0D9ED}" destId="{3C9D63BC-4F42-3F45-865A-B3F91A903439}" srcOrd="0" destOrd="0" presId="urn:microsoft.com/office/officeart/2005/8/layout/hierarchy1"/>
    <dgm:cxn modelId="{D40A33E4-B2ED-4E0A-BC96-C8546E37F51D}" type="presParOf" srcId="{96F3ECE2-12FB-1D42-B9E2-A5A582B0D9ED}" destId="{B1DF02CE-AB1D-634B-9FC7-AC69B9090EE1}" srcOrd="1" destOrd="0" presId="urn:microsoft.com/office/officeart/2005/8/layout/hierarchy1"/>
    <dgm:cxn modelId="{BD4979E9-72D8-4DA5-9ED4-6D241306DD4D}" type="presParOf" srcId="{B1DF02CE-AB1D-634B-9FC7-AC69B9090EE1}" destId="{2D299845-28C5-3342-80EE-3EB8A719CD62}" srcOrd="0" destOrd="0" presId="urn:microsoft.com/office/officeart/2005/8/layout/hierarchy1"/>
    <dgm:cxn modelId="{32611FB8-C9F8-4FB4-9D87-0CF3BFB679DC}" type="presParOf" srcId="{2D299845-28C5-3342-80EE-3EB8A719CD62}" destId="{4480463B-0471-774F-B864-6AF576BC905E}" srcOrd="0" destOrd="0" presId="urn:microsoft.com/office/officeart/2005/8/layout/hierarchy1"/>
    <dgm:cxn modelId="{EBAE3073-C646-4944-890E-80823BA047A0}" type="presParOf" srcId="{2D299845-28C5-3342-80EE-3EB8A719CD62}" destId="{5B998750-8163-2947-A8CC-C93C04645396}" srcOrd="1" destOrd="0" presId="urn:microsoft.com/office/officeart/2005/8/layout/hierarchy1"/>
    <dgm:cxn modelId="{6990023D-2285-44CB-918B-77D2FEFB9153}" type="presParOf" srcId="{B1DF02CE-AB1D-634B-9FC7-AC69B9090EE1}" destId="{71C4F3DB-7308-4B40-A72E-97B5A033CC99}" srcOrd="1" destOrd="0" presId="urn:microsoft.com/office/officeart/2005/8/layout/hierarchy1"/>
    <dgm:cxn modelId="{14554F5D-F21B-46A3-B0A3-F301D9578E6C}" type="presParOf" srcId="{71C4F3DB-7308-4B40-A72E-97B5A033CC99}" destId="{62660FA6-164C-3A41-8E64-1B57E8041090}" srcOrd="0" destOrd="0" presId="urn:microsoft.com/office/officeart/2005/8/layout/hierarchy1"/>
    <dgm:cxn modelId="{D89A6E2B-DB38-4E6C-BEC6-50D353E7FA40}" type="presParOf" srcId="{71C4F3DB-7308-4B40-A72E-97B5A033CC99}" destId="{5D6CDEE6-6A08-CA46-B971-23AAF4E223C1}" srcOrd="1" destOrd="0" presId="urn:microsoft.com/office/officeart/2005/8/layout/hierarchy1"/>
    <dgm:cxn modelId="{77196639-BCF4-48CB-884F-AF000BC1FEDD}" type="presParOf" srcId="{5D6CDEE6-6A08-CA46-B971-23AAF4E223C1}" destId="{24A859A8-A5FB-A040-A0B2-7035C76C7A9A}" srcOrd="0" destOrd="0" presId="urn:microsoft.com/office/officeart/2005/8/layout/hierarchy1"/>
    <dgm:cxn modelId="{F86DAF2F-A38C-47DA-8727-60098D0EFD94}" type="presParOf" srcId="{24A859A8-A5FB-A040-A0B2-7035C76C7A9A}" destId="{52420EFF-7C8B-F842-9CE0-04AAD571E7AA}" srcOrd="0" destOrd="0" presId="urn:microsoft.com/office/officeart/2005/8/layout/hierarchy1"/>
    <dgm:cxn modelId="{D4E24CEA-843A-4F11-953D-11562159B070}" type="presParOf" srcId="{24A859A8-A5FB-A040-A0B2-7035C76C7A9A}" destId="{618A0EB5-C06A-4E4B-9CD7-31C777A0DF3D}" srcOrd="1" destOrd="0" presId="urn:microsoft.com/office/officeart/2005/8/layout/hierarchy1"/>
    <dgm:cxn modelId="{511FFA78-69DA-43C0-850F-52711E2C89CB}" type="presParOf" srcId="{5D6CDEE6-6A08-CA46-B971-23AAF4E223C1}" destId="{17B88195-9FB3-4848-B99A-5FAF98A2DB0E}" srcOrd="1" destOrd="0" presId="urn:microsoft.com/office/officeart/2005/8/layout/hierarchy1"/>
    <dgm:cxn modelId="{54363E2E-9E5B-43F8-87DE-A9BA433006DA}" type="presParOf" srcId="{F122825F-076B-B04E-B546-E1DE167B588D}" destId="{421CD171-85AB-9441-85ED-A6FDD66CE452}" srcOrd="4" destOrd="0" presId="urn:microsoft.com/office/officeart/2005/8/layout/hierarchy1"/>
    <dgm:cxn modelId="{7CAC3028-84C6-4CA5-BB6F-23F3EDF0C9E2}" type="presParOf" srcId="{F122825F-076B-B04E-B546-E1DE167B588D}" destId="{041F64F2-8C50-344E-8688-12B76BCF7392}" srcOrd="5" destOrd="0" presId="urn:microsoft.com/office/officeart/2005/8/layout/hierarchy1"/>
    <dgm:cxn modelId="{A22714F2-0CE6-4781-9B4D-6426A82F1F15}" type="presParOf" srcId="{041F64F2-8C50-344E-8688-12B76BCF7392}" destId="{25490C5A-1A49-9B44-B5C9-3FC6644203C7}" srcOrd="0" destOrd="0" presId="urn:microsoft.com/office/officeart/2005/8/layout/hierarchy1"/>
    <dgm:cxn modelId="{989A150D-E696-4B0D-9054-387793DE0FD4}" type="presParOf" srcId="{25490C5A-1A49-9B44-B5C9-3FC6644203C7}" destId="{4DF50AFA-CBFA-424F-B75D-CAD2C864D5AD}" srcOrd="0" destOrd="0" presId="urn:microsoft.com/office/officeart/2005/8/layout/hierarchy1"/>
    <dgm:cxn modelId="{1D65AFFE-FA57-4F79-86E3-7A235322239D}" type="presParOf" srcId="{25490C5A-1A49-9B44-B5C9-3FC6644203C7}" destId="{ECFB01FD-CA5F-CA44-A08A-465712A4FA29}" srcOrd="1" destOrd="0" presId="urn:microsoft.com/office/officeart/2005/8/layout/hierarchy1"/>
    <dgm:cxn modelId="{549310FE-34FD-486F-9471-02F4F480D0B4}" type="presParOf" srcId="{041F64F2-8C50-344E-8688-12B76BCF7392}" destId="{D3418CC6-5444-3142-8D37-25A26BF8B2A6}" srcOrd="1" destOrd="0" presId="urn:microsoft.com/office/officeart/2005/8/layout/hierarchy1"/>
    <dgm:cxn modelId="{58250BF4-FB39-4A11-99EE-84F05BEF2040}" type="presParOf" srcId="{D3418CC6-5444-3142-8D37-25A26BF8B2A6}" destId="{903FB73F-3C4A-0949-B2A5-429B95BF690A}" srcOrd="0" destOrd="0" presId="urn:microsoft.com/office/officeart/2005/8/layout/hierarchy1"/>
    <dgm:cxn modelId="{B66D9F2F-ADAA-414B-8303-54284CEC67D0}" type="presParOf" srcId="{D3418CC6-5444-3142-8D37-25A26BF8B2A6}" destId="{9D0F1071-7C9A-0145-B674-95BC6E27945A}" srcOrd="1" destOrd="0" presId="urn:microsoft.com/office/officeart/2005/8/layout/hierarchy1"/>
    <dgm:cxn modelId="{C3A6277E-575A-4AC9-A706-6665210AC381}" type="presParOf" srcId="{9D0F1071-7C9A-0145-B674-95BC6E27945A}" destId="{56C93EBC-6EE3-D946-ACEE-69F844E30E36}" srcOrd="0" destOrd="0" presId="urn:microsoft.com/office/officeart/2005/8/layout/hierarchy1"/>
    <dgm:cxn modelId="{4F779070-D733-46E7-B40D-67594F8D3072}" type="presParOf" srcId="{56C93EBC-6EE3-D946-ACEE-69F844E30E36}" destId="{4EB14BF9-0208-0743-8E88-0DF82C5CA105}" srcOrd="0" destOrd="0" presId="urn:microsoft.com/office/officeart/2005/8/layout/hierarchy1"/>
    <dgm:cxn modelId="{5B5F83DA-1931-4121-BB22-9CA56CB8BEA4}" type="presParOf" srcId="{56C93EBC-6EE3-D946-ACEE-69F844E30E36}" destId="{8A27D22A-FB70-BE49-B148-C10EEB925E96}" srcOrd="1" destOrd="0" presId="urn:microsoft.com/office/officeart/2005/8/layout/hierarchy1"/>
    <dgm:cxn modelId="{5E40DE4D-CBE0-4E34-B104-05DA0E0A21C2}" type="presParOf" srcId="{9D0F1071-7C9A-0145-B674-95BC6E27945A}" destId="{F251B275-E47A-D64D-AA50-C5C28AFB7CC3}" srcOrd="1" destOrd="0" presId="urn:microsoft.com/office/officeart/2005/8/layout/hierarchy1"/>
    <dgm:cxn modelId="{59E5CBAB-B4EE-44F3-94DA-2B51A3BEEBDE}" type="presParOf" srcId="{F251B275-E47A-D64D-AA50-C5C28AFB7CC3}" destId="{BB0CDA77-ABA0-BC48-821C-20250FE0C7B9}" srcOrd="0" destOrd="0" presId="urn:microsoft.com/office/officeart/2005/8/layout/hierarchy1"/>
    <dgm:cxn modelId="{EDAFA0E4-89CB-4945-B133-63E0D6733277}" type="presParOf" srcId="{F251B275-E47A-D64D-AA50-C5C28AFB7CC3}" destId="{6CEF3CFE-6928-3844-A583-90ABE6B7350B}" srcOrd="1" destOrd="0" presId="urn:microsoft.com/office/officeart/2005/8/layout/hierarchy1"/>
    <dgm:cxn modelId="{E11A6B2C-CFB7-4873-82CE-11957CB1349C}" type="presParOf" srcId="{6CEF3CFE-6928-3844-A583-90ABE6B7350B}" destId="{1C094D53-7FBA-9249-A4AD-4CF698A7378F}" srcOrd="0" destOrd="0" presId="urn:microsoft.com/office/officeart/2005/8/layout/hierarchy1"/>
    <dgm:cxn modelId="{6D618E1F-4618-4F69-B2E8-E33EC8C5D250}" type="presParOf" srcId="{1C094D53-7FBA-9249-A4AD-4CF698A7378F}" destId="{39734E8D-E7CD-6E46-9B9F-F1EA16B7A835}" srcOrd="0" destOrd="0" presId="urn:microsoft.com/office/officeart/2005/8/layout/hierarchy1"/>
    <dgm:cxn modelId="{50BB4E5F-09EC-4ACA-AC0A-1D7963BB092D}" type="presParOf" srcId="{1C094D53-7FBA-9249-A4AD-4CF698A7378F}" destId="{AC1B5A8B-07F5-1E4B-BD26-BF150A38975F}" srcOrd="1" destOrd="0" presId="urn:microsoft.com/office/officeart/2005/8/layout/hierarchy1"/>
    <dgm:cxn modelId="{A55B8EED-49F4-43D2-959A-C2CA770CC414}" type="presParOf" srcId="{6CEF3CFE-6928-3844-A583-90ABE6B7350B}" destId="{79DF9533-F308-1E48-9AB9-318A6E6F4981}" srcOrd="1" destOrd="0" presId="urn:microsoft.com/office/officeart/2005/8/layout/hierarchy1"/>
    <dgm:cxn modelId="{ECCE6C26-F3D3-4D7F-A158-45749B8EFC6A}" type="presParOf" srcId="{79DF9533-F308-1E48-9AB9-318A6E6F4981}" destId="{EC4E9583-2C35-7A44-A576-F216A41B54C6}" srcOrd="0" destOrd="0" presId="urn:microsoft.com/office/officeart/2005/8/layout/hierarchy1"/>
    <dgm:cxn modelId="{EB4E6939-6A4C-4C58-BF97-C72C78A3094B}" type="presParOf" srcId="{79DF9533-F308-1E48-9AB9-318A6E6F4981}" destId="{7D779E6C-4A01-6A4F-9619-5FC41AF50807}" srcOrd="1" destOrd="0" presId="urn:microsoft.com/office/officeart/2005/8/layout/hierarchy1"/>
    <dgm:cxn modelId="{92F0BA76-4C2B-4BFD-B3C7-A505B25F8109}" type="presParOf" srcId="{7D779E6C-4A01-6A4F-9619-5FC41AF50807}" destId="{D3D8E5CC-C3F6-2C48-865B-A710A3CE17D1}" srcOrd="0" destOrd="0" presId="urn:microsoft.com/office/officeart/2005/8/layout/hierarchy1"/>
    <dgm:cxn modelId="{19CDFBFB-233E-4822-89FE-ABA7E184CD99}" type="presParOf" srcId="{D3D8E5CC-C3F6-2C48-865B-A710A3CE17D1}" destId="{7D2D63F3-5A86-8A47-99DE-0386B3BC60EB}" srcOrd="0" destOrd="0" presId="urn:microsoft.com/office/officeart/2005/8/layout/hierarchy1"/>
    <dgm:cxn modelId="{79A5CBB7-46A4-4212-BF7B-AF17EB41146D}" type="presParOf" srcId="{D3D8E5CC-C3F6-2C48-865B-A710A3CE17D1}" destId="{55B525CF-0A10-5F45-A57D-BF19DF00AB16}" srcOrd="1" destOrd="0" presId="urn:microsoft.com/office/officeart/2005/8/layout/hierarchy1"/>
    <dgm:cxn modelId="{693EE1D1-0F0D-4096-84ED-B852DF4599F2}" type="presParOf" srcId="{7D779E6C-4A01-6A4F-9619-5FC41AF50807}" destId="{030C89B2-3A11-244E-8D6F-8A7A71B9E8B4}" srcOrd="1" destOrd="0" presId="urn:microsoft.com/office/officeart/2005/8/layout/hierarchy1"/>
    <dgm:cxn modelId="{6A322171-95AC-490D-B7B2-9FB277807A2B}" type="presParOf" srcId="{030C89B2-3A11-244E-8D6F-8A7A71B9E8B4}" destId="{F9889511-E3B0-A940-962E-F86F11F8F415}" srcOrd="0" destOrd="0" presId="urn:microsoft.com/office/officeart/2005/8/layout/hierarchy1"/>
    <dgm:cxn modelId="{5DC5451A-6D1B-4097-862B-491329C26FC3}" type="presParOf" srcId="{030C89B2-3A11-244E-8D6F-8A7A71B9E8B4}" destId="{F603F58C-04A9-0E49-9C85-90E6106D3F0F}" srcOrd="1" destOrd="0" presId="urn:microsoft.com/office/officeart/2005/8/layout/hierarchy1"/>
    <dgm:cxn modelId="{CBE1AB3F-778F-4BD4-BF9D-3239121BB9F7}" type="presParOf" srcId="{F603F58C-04A9-0E49-9C85-90E6106D3F0F}" destId="{7D2FB60D-BB83-7947-A0AA-FA192564F1AA}" srcOrd="0" destOrd="0" presId="urn:microsoft.com/office/officeart/2005/8/layout/hierarchy1"/>
    <dgm:cxn modelId="{DECFAB80-6A4C-432F-B8DA-9B2213957251}" type="presParOf" srcId="{7D2FB60D-BB83-7947-A0AA-FA192564F1AA}" destId="{65068382-73C9-DA4F-8DFE-BBAA96BDE4D7}" srcOrd="0" destOrd="0" presId="urn:microsoft.com/office/officeart/2005/8/layout/hierarchy1"/>
    <dgm:cxn modelId="{19A0609F-97B4-455E-910D-88E8AB5DA59D}" type="presParOf" srcId="{7D2FB60D-BB83-7947-A0AA-FA192564F1AA}" destId="{D62B5E92-B48A-5F45-AC59-18A2CBCC40FF}" srcOrd="1" destOrd="0" presId="urn:microsoft.com/office/officeart/2005/8/layout/hierarchy1"/>
    <dgm:cxn modelId="{ADD1E1DA-CD0F-49DF-B098-898B29DCD921}" type="presParOf" srcId="{F603F58C-04A9-0E49-9C85-90E6106D3F0F}" destId="{7A356206-0F3E-D14C-A62B-34B5CE821FB4}" srcOrd="1" destOrd="0" presId="urn:microsoft.com/office/officeart/2005/8/layout/hierarchy1"/>
    <dgm:cxn modelId="{719C9D09-31E0-474C-8064-E759849D052E}" type="presParOf" srcId="{7A356206-0F3E-D14C-A62B-34B5CE821FB4}" destId="{BFF79E13-3E54-3F46-A54F-67738CDFC4C9}" srcOrd="0" destOrd="0" presId="urn:microsoft.com/office/officeart/2005/8/layout/hierarchy1"/>
    <dgm:cxn modelId="{B5BFCB8E-0A33-4765-8DA5-40018A006FD7}" type="presParOf" srcId="{7A356206-0F3E-D14C-A62B-34B5CE821FB4}" destId="{2B18EC23-72B6-3041-BACD-EE679A9F61CE}" srcOrd="1" destOrd="0" presId="urn:microsoft.com/office/officeart/2005/8/layout/hierarchy1"/>
    <dgm:cxn modelId="{256826E5-073E-49C0-AF85-DED6313A5858}" type="presParOf" srcId="{2B18EC23-72B6-3041-BACD-EE679A9F61CE}" destId="{43577242-820F-434D-BED8-5EC597BB3027}" srcOrd="0" destOrd="0" presId="urn:microsoft.com/office/officeart/2005/8/layout/hierarchy1"/>
    <dgm:cxn modelId="{3B07FE96-7068-4ACC-B7CB-D3AECA9A6DA0}" type="presParOf" srcId="{43577242-820F-434D-BED8-5EC597BB3027}" destId="{F0599CC5-BA8E-6B4A-9B03-39B65D55E0D6}" srcOrd="0" destOrd="0" presId="urn:microsoft.com/office/officeart/2005/8/layout/hierarchy1"/>
    <dgm:cxn modelId="{482F62E6-D1AD-48A0-A1E4-C941DB672616}" type="presParOf" srcId="{43577242-820F-434D-BED8-5EC597BB3027}" destId="{0D3AB857-9879-6B49-87ED-4196CB5308D4}" srcOrd="1" destOrd="0" presId="urn:microsoft.com/office/officeart/2005/8/layout/hierarchy1"/>
    <dgm:cxn modelId="{B5EA6B10-E4D5-4DFD-91E4-168721CE549C}" type="presParOf" srcId="{2B18EC23-72B6-3041-BACD-EE679A9F61CE}" destId="{E04EE020-8515-6840-A670-F9C484274815}" srcOrd="1" destOrd="0" presId="urn:microsoft.com/office/officeart/2005/8/layout/hierarchy1"/>
    <dgm:cxn modelId="{FA56BBEF-A50E-4412-9EA5-2AAC47767964}" type="presParOf" srcId="{D3418CC6-5444-3142-8D37-25A26BF8B2A6}" destId="{B243D19D-A3ED-C84F-825E-ADCF90EF2729}" srcOrd="2" destOrd="0" presId="urn:microsoft.com/office/officeart/2005/8/layout/hierarchy1"/>
    <dgm:cxn modelId="{94938262-9129-4044-9F8F-6616C4E098C8}" type="presParOf" srcId="{D3418CC6-5444-3142-8D37-25A26BF8B2A6}" destId="{2FFC00A6-0849-2D47-8203-7A21DC4C1F6F}" srcOrd="3" destOrd="0" presId="urn:microsoft.com/office/officeart/2005/8/layout/hierarchy1"/>
    <dgm:cxn modelId="{85492015-C627-47D7-8BAC-4B4B48DCB0E5}" type="presParOf" srcId="{2FFC00A6-0849-2D47-8203-7A21DC4C1F6F}" destId="{E1C050D5-5C67-B243-B6DC-33A68478421B}" srcOrd="0" destOrd="0" presId="urn:microsoft.com/office/officeart/2005/8/layout/hierarchy1"/>
    <dgm:cxn modelId="{B05E8993-AD18-487C-813D-D4CDA91D3228}" type="presParOf" srcId="{E1C050D5-5C67-B243-B6DC-33A68478421B}" destId="{8636B52B-351B-D145-BC59-4B66526F00D9}" srcOrd="0" destOrd="0" presId="urn:microsoft.com/office/officeart/2005/8/layout/hierarchy1"/>
    <dgm:cxn modelId="{4EB6D03B-E045-414E-A500-9A3D4AE869A5}" type="presParOf" srcId="{E1C050D5-5C67-B243-B6DC-33A68478421B}" destId="{32508799-4044-E04D-8C2E-364F4340A63F}" srcOrd="1" destOrd="0" presId="urn:microsoft.com/office/officeart/2005/8/layout/hierarchy1"/>
    <dgm:cxn modelId="{370EED7F-DD47-4A20-A406-0FD647116AE4}" type="presParOf" srcId="{2FFC00A6-0849-2D47-8203-7A21DC4C1F6F}" destId="{327CCAE1-61FA-084E-A1AC-C44DF3C22DF6}" srcOrd="1" destOrd="0" presId="urn:microsoft.com/office/officeart/2005/8/layout/hierarchy1"/>
    <dgm:cxn modelId="{9377C982-1359-4B28-B2A5-A064BBCD0C3D}" type="presParOf" srcId="{327CCAE1-61FA-084E-A1AC-C44DF3C22DF6}" destId="{09C275BB-08E5-9B4F-80DB-A30E9AEAC904}" srcOrd="0" destOrd="0" presId="urn:microsoft.com/office/officeart/2005/8/layout/hierarchy1"/>
    <dgm:cxn modelId="{0F2BAC50-59C1-40E3-8E9B-2C7B3799B645}" type="presParOf" srcId="{327CCAE1-61FA-084E-A1AC-C44DF3C22DF6}" destId="{3E2FAF57-5DE0-AB43-9D84-2352FFE313E4}" srcOrd="1" destOrd="0" presId="urn:microsoft.com/office/officeart/2005/8/layout/hierarchy1"/>
    <dgm:cxn modelId="{E8A59586-3E0A-4A7C-9148-7806D2362D94}" type="presParOf" srcId="{3E2FAF57-5DE0-AB43-9D84-2352FFE313E4}" destId="{E6E15D16-8B15-FB43-97C8-FE2A49251822}" srcOrd="0" destOrd="0" presId="urn:microsoft.com/office/officeart/2005/8/layout/hierarchy1"/>
    <dgm:cxn modelId="{79C5BD2C-6EAB-41D8-85F1-7DC00DC68F2C}" type="presParOf" srcId="{E6E15D16-8B15-FB43-97C8-FE2A49251822}" destId="{4D3272D1-260E-E442-9F1C-71411877FCDF}" srcOrd="0" destOrd="0" presId="urn:microsoft.com/office/officeart/2005/8/layout/hierarchy1"/>
    <dgm:cxn modelId="{2C9A4CF5-2749-47C9-8EA3-F31825E95FE2}" type="presParOf" srcId="{E6E15D16-8B15-FB43-97C8-FE2A49251822}" destId="{A81696E0-395C-6C42-9F1E-9B6688DDF206}" srcOrd="1" destOrd="0" presId="urn:microsoft.com/office/officeart/2005/8/layout/hierarchy1"/>
    <dgm:cxn modelId="{F56E3D19-5454-417A-A283-88D73FC38019}" type="presParOf" srcId="{3E2FAF57-5DE0-AB43-9D84-2352FFE313E4}" destId="{E6733A2F-F749-3742-85EE-37A6529FBCC7}" srcOrd="1" destOrd="0" presId="urn:microsoft.com/office/officeart/2005/8/layout/hierarchy1"/>
    <dgm:cxn modelId="{A08B5B67-DAFF-4D09-A83E-FB9EFEE57089}" type="presParOf" srcId="{E6733A2F-F749-3742-85EE-37A6529FBCC7}" destId="{4CD2FD3E-5E8B-CE4B-A9AB-CB2A0BE8AFBC}" srcOrd="0" destOrd="0" presId="urn:microsoft.com/office/officeart/2005/8/layout/hierarchy1"/>
    <dgm:cxn modelId="{38FD12D6-01A9-4BF9-A141-4DE0C0F56E85}" type="presParOf" srcId="{E6733A2F-F749-3742-85EE-37A6529FBCC7}" destId="{50F58E56-295C-304A-BF4C-A7785BAF8220}" srcOrd="1" destOrd="0" presId="urn:microsoft.com/office/officeart/2005/8/layout/hierarchy1"/>
    <dgm:cxn modelId="{B0494D29-CD62-4C07-8459-F0D2ACE8EEF3}" type="presParOf" srcId="{50F58E56-295C-304A-BF4C-A7785BAF8220}" destId="{B8F193A8-0750-EE47-95E1-3B38690E3C56}" srcOrd="0" destOrd="0" presId="urn:microsoft.com/office/officeart/2005/8/layout/hierarchy1"/>
    <dgm:cxn modelId="{28CE9429-23CF-4625-AA4F-BC6BF107B729}" type="presParOf" srcId="{B8F193A8-0750-EE47-95E1-3B38690E3C56}" destId="{C1E7A667-6F7D-4841-B496-D73F3BA358AF}" srcOrd="0" destOrd="0" presId="urn:microsoft.com/office/officeart/2005/8/layout/hierarchy1"/>
    <dgm:cxn modelId="{648799CB-ED68-4500-BFA3-AF7ED5301335}" type="presParOf" srcId="{B8F193A8-0750-EE47-95E1-3B38690E3C56}" destId="{E120329D-6B61-8245-BACD-E86A77A9CAD4}" srcOrd="1" destOrd="0" presId="urn:microsoft.com/office/officeart/2005/8/layout/hierarchy1"/>
    <dgm:cxn modelId="{A78798F2-A911-4BB2-AE78-E3F98E40E03B}" type="presParOf" srcId="{50F58E56-295C-304A-BF4C-A7785BAF8220}" destId="{3AB25DD6-1E0C-D84C-8CD9-70ED268AAA3E}" srcOrd="1" destOrd="0" presId="urn:microsoft.com/office/officeart/2005/8/layout/hierarchy1"/>
    <dgm:cxn modelId="{52D0A747-84CA-4976-B28E-D784EAD54C00}" type="presParOf" srcId="{3AB25DD6-1E0C-D84C-8CD9-70ED268AAA3E}" destId="{6C48222A-311A-834C-9EB2-A18C46FBE154}" srcOrd="0" destOrd="0" presId="urn:microsoft.com/office/officeart/2005/8/layout/hierarchy1"/>
    <dgm:cxn modelId="{3E56B5DB-0C93-45D3-9633-C4127C8BBD4A}" type="presParOf" srcId="{3AB25DD6-1E0C-D84C-8CD9-70ED268AAA3E}" destId="{3118CCE0-82F9-1A47-937C-EADE6E821A8C}" srcOrd="1" destOrd="0" presId="urn:microsoft.com/office/officeart/2005/8/layout/hierarchy1"/>
    <dgm:cxn modelId="{4E8DF8E5-A3AF-43DF-8F2D-61B006681F7D}" type="presParOf" srcId="{3118CCE0-82F9-1A47-937C-EADE6E821A8C}" destId="{96BD8B36-EFFA-9F46-9435-7E99FC7758E2}" srcOrd="0" destOrd="0" presId="urn:microsoft.com/office/officeart/2005/8/layout/hierarchy1"/>
    <dgm:cxn modelId="{F6799C5B-E965-47A9-86D0-B33C99B72A74}" type="presParOf" srcId="{96BD8B36-EFFA-9F46-9435-7E99FC7758E2}" destId="{69620861-E3A1-9349-A43B-328416A5CC97}" srcOrd="0" destOrd="0" presId="urn:microsoft.com/office/officeart/2005/8/layout/hierarchy1"/>
    <dgm:cxn modelId="{712734B3-5BB9-4932-81B4-E281D5783F92}" type="presParOf" srcId="{96BD8B36-EFFA-9F46-9435-7E99FC7758E2}" destId="{47E0DC3C-2355-1945-AD67-9CE7122A6D2B}" srcOrd="1" destOrd="0" presId="urn:microsoft.com/office/officeart/2005/8/layout/hierarchy1"/>
    <dgm:cxn modelId="{8271B888-9B5D-4B6A-B8F9-A47E1B287AEB}" type="presParOf" srcId="{3118CCE0-82F9-1A47-937C-EADE6E821A8C}" destId="{BDC05327-C596-D744-824B-885037C71158}"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48222A-311A-834C-9EB2-A18C46FBE154}">
      <dsp:nvSpPr>
        <dsp:cNvPr id="0" name=""/>
        <dsp:cNvSpPr/>
      </dsp:nvSpPr>
      <dsp:spPr>
        <a:xfrm>
          <a:off x="7773895" y="3522643"/>
          <a:ext cx="91440" cy="236065"/>
        </a:xfrm>
        <a:custGeom>
          <a:avLst/>
          <a:gdLst/>
          <a:ahLst/>
          <a:cxnLst/>
          <a:rect l="0" t="0" r="0" b="0"/>
          <a:pathLst>
            <a:path>
              <a:moveTo>
                <a:pt x="45720" y="0"/>
              </a:moveTo>
              <a:lnTo>
                <a:pt x="45720" y="264135"/>
              </a:lnTo>
            </a:path>
          </a:pathLst>
        </a:custGeom>
        <a:noFill/>
        <a:ln w="9525" cap="flat" cmpd="sng" algn="ctr">
          <a:solidFill>
            <a:srgbClr val="2DA2BF">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4CD2FD3E-5E8B-CE4B-A9AB-CB2A0BE8AFBC}">
      <dsp:nvSpPr>
        <dsp:cNvPr id="0" name=""/>
        <dsp:cNvSpPr/>
      </dsp:nvSpPr>
      <dsp:spPr>
        <a:xfrm>
          <a:off x="7773895" y="2771155"/>
          <a:ext cx="91440" cy="236065"/>
        </a:xfrm>
        <a:custGeom>
          <a:avLst/>
          <a:gdLst/>
          <a:ahLst/>
          <a:cxnLst/>
          <a:rect l="0" t="0" r="0" b="0"/>
          <a:pathLst>
            <a:path>
              <a:moveTo>
                <a:pt x="45720" y="0"/>
              </a:moveTo>
              <a:lnTo>
                <a:pt x="45720" y="264135"/>
              </a:lnTo>
            </a:path>
          </a:pathLst>
        </a:custGeom>
        <a:noFill/>
        <a:ln w="9525" cap="flat" cmpd="sng" algn="ctr">
          <a:solidFill>
            <a:srgbClr val="2DA2BF">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09C275BB-08E5-9B4F-80DB-A30E9AEAC904}">
      <dsp:nvSpPr>
        <dsp:cNvPr id="0" name=""/>
        <dsp:cNvSpPr/>
      </dsp:nvSpPr>
      <dsp:spPr>
        <a:xfrm>
          <a:off x="7773895" y="2044315"/>
          <a:ext cx="91440" cy="211418"/>
        </a:xfrm>
        <a:custGeom>
          <a:avLst/>
          <a:gdLst/>
          <a:ahLst/>
          <a:cxnLst/>
          <a:rect l="0" t="0" r="0" b="0"/>
          <a:pathLst>
            <a:path>
              <a:moveTo>
                <a:pt x="45720" y="0"/>
              </a:moveTo>
              <a:lnTo>
                <a:pt x="45720" y="236557"/>
              </a:lnTo>
            </a:path>
          </a:pathLst>
        </a:custGeom>
        <a:noFill/>
        <a:ln w="9525" cap="flat" cmpd="sng" algn="ctr">
          <a:solidFill>
            <a:srgbClr val="2DA2BF">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B243D19D-A3ED-C84F-825E-ADCF90EF2729}">
      <dsp:nvSpPr>
        <dsp:cNvPr id="0" name=""/>
        <dsp:cNvSpPr/>
      </dsp:nvSpPr>
      <dsp:spPr>
        <a:xfrm>
          <a:off x="7323583" y="1292827"/>
          <a:ext cx="496031" cy="236065"/>
        </a:xfrm>
        <a:custGeom>
          <a:avLst/>
          <a:gdLst/>
          <a:ahLst/>
          <a:cxnLst/>
          <a:rect l="0" t="0" r="0" b="0"/>
          <a:pathLst>
            <a:path>
              <a:moveTo>
                <a:pt x="0" y="0"/>
              </a:moveTo>
              <a:lnTo>
                <a:pt x="0" y="180000"/>
              </a:lnTo>
              <a:lnTo>
                <a:pt x="555012" y="180000"/>
              </a:lnTo>
              <a:lnTo>
                <a:pt x="555012" y="264135"/>
              </a:lnTo>
            </a:path>
          </a:pathLst>
        </a:custGeom>
        <a:noFill/>
        <a:ln w="9525" cap="flat" cmpd="sng" algn="ctr">
          <a:solidFill>
            <a:srgbClr val="2DA2BF">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BFF79E13-3E54-3F46-A54F-67738CDFC4C9}">
      <dsp:nvSpPr>
        <dsp:cNvPr id="0" name=""/>
        <dsp:cNvSpPr/>
      </dsp:nvSpPr>
      <dsp:spPr>
        <a:xfrm>
          <a:off x="6781832" y="4274131"/>
          <a:ext cx="91440" cy="236065"/>
        </a:xfrm>
        <a:custGeom>
          <a:avLst/>
          <a:gdLst/>
          <a:ahLst/>
          <a:cxnLst/>
          <a:rect l="0" t="0" r="0" b="0"/>
          <a:pathLst>
            <a:path>
              <a:moveTo>
                <a:pt x="45720" y="0"/>
              </a:moveTo>
              <a:lnTo>
                <a:pt x="45720" y="264135"/>
              </a:lnTo>
            </a:path>
          </a:pathLst>
        </a:custGeom>
        <a:noFill/>
        <a:ln w="9525" cap="flat" cmpd="sng" algn="ctr">
          <a:solidFill>
            <a:srgbClr val="2DA2BF">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F9889511-E3B0-A940-962E-F86F11F8F415}">
      <dsp:nvSpPr>
        <dsp:cNvPr id="0" name=""/>
        <dsp:cNvSpPr/>
      </dsp:nvSpPr>
      <dsp:spPr>
        <a:xfrm>
          <a:off x="6781832" y="3522643"/>
          <a:ext cx="91440" cy="236065"/>
        </a:xfrm>
        <a:custGeom>
          <a:avLst/>
          <a:gdLst/>
          <a:ahLst/>
          <a:cxnLst/>
          <a:rect l="0" t="0" r="0" b="0"/>
          <a:pathLst>
            <a:path>
              <a:moveTo>
                <a:pt x="45720" y="0"/>
              </a:moveTo>
              <a:lnTo>
                <a:pt x="45720" y="264135"/>
              </a:lnTo>
            </a:path>
          </a:pathLst>
        </a:custGeom>
        <a:noFill/>
        <a:ln w="9525" cap="flat" cmpd="sng" algn="ctr">
          <a:solidFill>
            <a:srgbClr val="2DA2BF">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EC4E9583-2C35-7A44-A576-F216A41B54C6}">
      <dsp:nvSpPr>
        <dsp:cNvPr id="0" name=""/>
        <dsp:cNvSpPr/>
      </dsp:nvSpPr>
      <dsp:spPr>
        <a:xfrm>
          <a:off x="6781832" y="2795803"/>
          <a:ext cx="91440" cy="211418"/>
        </a:xfrm>
        <a:custGeom>
          <a:avLst/>
          <a:gdLst/>
          <a:ahLst/>
          <a:cxnLst/>
          <a:rect l="0" t="0" r="0" b="0"/>
          <a:pathLst>
            <a:path>
              <a:moveTo>
                <a:pt x="45720" y="0"/>
              </a:moveTo>
              <a:lnTo>
                <a:pt x="45720" y="236557"/>
              </a:lnTo>
            </a:path>
          </a:pathLst>
        </a:custGeom>
        <a:noFill/>
        <a:ln w="9525" cap="flat" cmpd="sng" algn="ctr">
          <a:solidFill>
            <a:srgbClr val="2DA2BF">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BB0CDA77-ABA0-BC48-821C-20250FE0C7B9}">
      <dsp:nvSpPr>
        <dsp:cNvPr id="0" name=""/>
        <dsp:cNvSpPr/>
      </dsp:nvSpPr>
      <dsp:spPr>
        <a:xfrm>
          <a:off x="6781832" y="2044315"/>
          <a:ext cx="91440" cy="236065"/>
        </a:xfrm>
        <a:custGeom>
          <a:avLst/>
          <a:gdLst/>
          <a:ahLst/>
          <a:cxnLst/>
          <a:rect l="0" t="0" r="0" b="0"/>
          <a:pathLst>
            <a:path>
              <a:moveTo>
                <a:pt x="45720" y="0"/>
              </a:moveTo>
              <a:lnTo>
                <a:pt x="45720" y="264135"/>
              </a:lnTo>
            </a:path>
          </a:pathLst>
        </a:custGeom>
        <a:noFill/>
        <a:ln w="9525" cap="flat" cmpd="sng" algn="ctr">
          <a:solidFill>
            <a:srgbClr val="2DA2BF">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903FB73F-3C4A-0949-B2A5-429B95BF690A}">
      <dsp:nvSpPr>
        <dsp:cNvPr id="0" name=""/>
        <dsp:cNvSpPr/>
      </dsp:nvSpPr>
      <dsp:spPr>
        <a:xfrm>
          <a:off x="6827552" y="1292827"/>
          <a:ext cx="496031" cy="236065"/>
        </a:xfrm>
        <a:custGeom>
          <a:avLst/>
          <a:gdLst/>
          <a:ahLst/>
          <a:cxnLst/>
          <a:rect l="0" t="0" r="0" b="0"/>
          <a:pathLst>
            <a:path>
              <a:moveTo>
                <a:pt x="555012" y="0"/>
              </a:moveTo>
              <a:lnTo>
                <a:pt x="555012" y="180000"/>
              </a:lnTo>
              <a:lnTo>
                <a:pt x="0" y="180000"/>
              </a:lnTo>
              <a:lnTo>
                <a:pt x="0" y="264135"/>
              </a:lnTo>
            </a:path>
          </a:pathLst>
        </a:custGeom>
        <a:noFill/>
        <a:ln w="9525" cap="flat" cmpd="sng" algn="ctr">
          <a:solidFill>
            <a:srgbClr val="2DA2BF">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421CD171-85AB-9441-85ED-A6FDD66CE452}">
      <dsp:nvSpPr>
        <dsp:cNvPr id="0" name=""/>
        <dsp:cNvSpPr/>
      </dsp:nvSpPr>
      <dsp:spPr>
        <a:xfrm>
          <a:off x="4595410" y="516692"/>
          <a:ext cx="2728173" cy="260713"/>
        </a:xfrm>
        <a:custGeom>
          <a:avLst/>
          <a:gdLst/>
          <a:ahLst/>
          <a:cxnLst/>
          <a:rect l="0" t="0" r="0" b="0"/>
          <a:pathLst>
            <a:path>
              <a:moveTo>
                <a:pt x="0" y="0"/>
              </a:moveTo>
              <a:lnTo>
                <a:pt x="0" y="207578"/>
              </a:lnTo>
              <a:lnTo>
                <a:pt x="3052570" y="207578"/>
              </a:lnTo>
              <a:lnTo>
                <a:pt x="3052570" y="291713"/>
              </a:lnTo>
            </a:path>
          </a:pathLst>
        </a:custGeom>
        <a:noFill/>
        <a:ln w="9525" cap="flat" cmpd="sng" algn="ctr">
          <a:solidFill>
            <a:srgbClr val="2DA2BF">
              <a:shade val="6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62660FA6-164C-3A41-8E64-1B57E8041090}">
      <dsp:nvSpPr>
        <dsp:cNvPr id="0" name=""/>
        <dsp:cNvSpPr/>
      </dsp:nvSpPr>
      <dsp:spPr>
        <a:xfrm>
          <a:off x="5789768" y="3522643"/>
          <a:ext cx="91440" cy="236065"/>
        </a:xfrm>
        <a:custGeom>
          <a:avLst/>
          <a:gdLst/>
          <a:ahLst/>
          <a:cxnLst/>
          <a:rect l="0" t="0" r="0" b="0"/>
          <a:pathLst>
            <a:path>
              <a:moveTo>
                <a:pt x="45720" y="0"/>
              </a:moveTo>
              <a:lnTo>
                <a:pt x="45720" y="264135"/>
              </a:lnTo>
            </a:path>
          </a:pathLst>
        </a:custGeom>
        <a:noFill/>
        <a:ln w="9525" cap="flat" cmpd="sng" algn="ctr">
          <a:solidFill>
            <a:srgbClr val="2DA2BF">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3C9D63BC-4F42-3F45-865A-B3F91A903439}">
      <dsp:nvSpPr>
        <dsp:cNvPr id="0" name=""/>
        <dsp:cNvSpPr/>
      </dsp:nvSpPr>
      <dsp:spPr>
        <a:xfrm>
          <a:off x="5789768" y="2771155"/>
          <a:ext cx="91440" cy="236065"/>
        </a:xfrm>
        <a:custGeom>
          <a:avLst/>
          <a:gdLst/>
          <a:ahLst/>
          <a:cxnLst/>
          <a:rect l="0" t="0" r="0" b="0"/>
          <a:pathLst>
            <a:path>
              <a:moveTo>
                <a:pt x="45720" y="0"/>
              </a:moveTo>
              <a:lnTo>
                <a:pt x="45720" y="264135"/>
              </a:lnTo>
            </a:path>
          </a:pathLst>
        </a:custGeom>
        <a:noFill/>
        <a:ln w="9525" cap="flat" cmpd="sng" algn="ctr">
          <a:solidFill>
            <a:srgbClr val="2DA2BF">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A82F6162-AE53-7A47-A973-6871C6F9F1D4}">
      <dsp:nvSpPr>
        <dsp:cNvPr id="0" name=""/>
        <dsp:cNvSpPr/>
      </dsp:nvSpPr>
      <dsp:spPr>
        <a:xfrm>
          <a:off x="5789768" y="2019668"/>
          <a:ext cx="91440" cy="236065"/>
        </a:xfrm>
        <a:custGeom>
          <a:avLst/>
          <a:gdLst/>
          <a:ahLst/>
          <a:cxnLst/>
          <a:rect l="0" t="0" r="0" b="0"/>
          <a:pathLst>
            <a:path>
              <a:moveTo>
                <a:pt x="45720" y="0"/>
              </a:moveTo>
              <a:lnTo>
                <a:pt x="45720" y="264135"/>
              </a:lnTo>
            </a:path>
          </a:pathLst>
        </a:custGeom>
        <a:noFill/>
        <a:ln w="9525" cap="flat" cmpd="sng" algn="ctr">
          <a:solidFill>
            <a:srgbClr val="2DA2BF">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27F1EF8A-B0AE-A545-8134-3A5D14109BE2}">
      <dsp:nvSpPr>
        <dsp:cNvPr id="0" name=""/>
        <dsp:cNvSpPr/>
      </dsp:nvSpPr>
      <dsp:spPr>
        <a:xfrm>
          <a:off x="4843425" y="1268180"/>
          <a:ext cx="992063" cy="236065"/>
        </a:xfrm>
        <a:custGeom>
          <a:avLst/>
          <a:gdLst/>
          <a:ahLst/>
          <a:cxnLst/>
          <a:rect l="0" t="0" r="0" b="0"/>
          <a:pathLst>
            <a:path>
              <a:moveTo>
                <a:pt x="0" y="0"/>
              </a:moveTo>
              <a:lnTo>
                <a:pt x="0" y="180000"/>
              </a:lnTo>
              <a:lnTo>
                <a:pt x="1110025" y="180000"/>
              </a:lnTo>
              <a:lnTo>
                <a:pt x="1110025" y="264135"/>
              </a:lnTo>
            </a:path>
          </a:pathLst>
        </a:custGeom>
        <a:noFill/>
        <a:ln w="9525" cap="flat" cmpd="sng" algn="ctr">
          <a:solidFill>
            <a:srgbClr val="2DA2BF">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B83335A3-CD17-3841-B0EC-0587B4060D23}">
      <dsp:nvSpPr>
        <dsp:cNvPr id="0" name=""/>
        <dsp:cNvSpPr/>
      </dsp:nvSpPr>
      <dsp:spPr>
        <a:xfrm>
          <a:off x="4797705" y="2771155"/>
          <a:ext cx="91440" cy="236065"/>
        </a:xfrm>
        <a:custGeom>
          <a:avLst/>
          <a:gdLst/>
          <a:ahLst/>
          <a:cxnLst/>
          <a:rect l="0" t="0" r="0" b="0"/>
          <a:pathLst>
            <a:path>
              <a:moveTo>
                <a:pt x="45720" y="0"/>
              </a:moveTo>
              <a:lnTo>
                <a:pt x="45720" y="264135"/>
              </a:lnTo>
            </a:path>
          </a:pathLst>
        </a:custGeom>
        <a:noFill/>
        <a:ln w="9525" cap="flat" cmpd="sng" algn="ctr">
          <a:solidFill>
            <a:srgbClr val="2DA2BF">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1AEFB82F-6DB8-1D4F-85C8-BB7642FEAC60}">
      <dsp:nvSpPr>
        <dsp:cNvPr id="0" name=""/>
        <dsp:cNvSpPr/>
      </dsp:nvSpPr>
      <dsp:spPr>
        <a:xfrm>
          <a:off x="4797705" y="2019668"/>
          <a:ext cx="91440" cy="236065"/>
        </a:xfrm>
        <a:custGeom>
          <a:avLst/>
          <a:gdLst/>
          <a:ahLst/>
          <a:cxnLst/>
          <a:rect l="0" t="0" r="0" b="0"/>
          <a:pathLst>
            <a:path>
              <a:moveTo>
                <a:pt x="45720" y="0"/>
              </a:moveTo>
              <a:lnTo>
                <a:pt x="45720" y="264135"/>
              </a:lnTo>
            </a:path>
          </a:pathLst>
        </a:custGeom>
        <a:noFill/>
        <a:ln w="9525" cap="flat" cmpd="sng" algn="ctr">
          <a:solidFill>
            <a:srgbClr val="2DA2BF">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FE966859-2B72-234E-A7B9-0EF1D677B486}">
      <dsp:nvSpPr>
        <dsp:cNvPr id="0" name=""/>
        <dsp:cNvSpPr/>
      </dsp:nvSpPr>
      <dsp:spPr>
        <a:xfrm>
          <a:off x="4797705" y="1268180"/>
          <a:ext cx="91440" cy="236065"/>
        </a:xfrm>
        <a:custGeom>
          <a:avLst/>
          <a:gdLst/>
          <a:ahLst/>
          <a:cxnLst/>
          <a:rect l="0" t="0" r="0" b="0"/>
          <a:pathLst>
            <a:path>
              <a:moveTo>
                <a:pt x="45720" y="0"/>
              </a:moveTo>
              <a:lnTo>
                <a:pt x="45720" y="264135"/>
              </a:lnTo>
            </a:path>
          </a:pathLst>
        </a:custGeom>
        <a:noFill/>
        <a:ln w="9525" cap="flat" cmpd="sng" algn="ctr">
          <a:solidFill>
            <a:srgbClr val="2DA2BF">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69E892B5-2026-D24F-AC46-9437BA88B54A}">
      <dsp:nvSpPr>
        <dsp:cNvPr id="0" name=""/>
        <dsp:cNvSpPr/>
      </dsp:nvSpPr>
      <dsp:spPr>
        <a:xfrm>
          <a:off x="3805642" y="2771155"/>
          <a:ext cx="91440" cy="236065"/>
        </a:xfrm>
        <a:custGeom>
          <a:avLst/>
          <a:gdLst/>
          <a:ahLst/>
          <a:cxnLst/>
          <a:rect l="0" t="0" r="0" b="0"/>
          <a:pathLst>
            <a:path>
              <a:moveTo>
                <a:pt x="45720" y="0"/>
              </a:moveTo>
              <a:lnTo>
                <a:pt x="45720" y="264135"/>
              </a:lnTo>
            </a:path>
          </a:pathLst>
        </a:custGeom>
        <a:noFill/>
        <a:ln w="9525" cap="flat" cmpd="sng" algn="ctr">
          <a:solidFill>
            <a:srgbClr val="2DA2BF">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5F72F569-27D1-ED41-BA32-B579EFFCB877}">
      <dsp:nvSpPr>
        <dsp:cNvPr id="0" name=""/>
        <dsp:cNvSpPr/>
      </dsp:nvSpPr>
      <dsp:spPr>
        <a:xfrm>
          <a:off x="3805642" y="2019668"/>
          <a:ext cx="91440" cy="236065"/>
        </a:xfrm>
        <a:custGeom>
          <a:avLst/>
          <a:gdLst/>
          <a:ahLst/>
          <a:cxnLst/>
          <a:rect l="0" t="0" r="0" b="0"/>
          <a:pathLst>
            <a:path>
              <a:moveTo>
                <a:pt x="45720" y="0"/>
              </a:moveTo>
              <a:lnTo>
                <a:pt x="45720" y="264135"/>
              </a:lnTo>
            </a:path>
          </a:pathLst>
        </a:custGeom>
        <a:noFill/>
        <a:ln w="9525" cap="flat" cmpd="sng" algn="ctr">
          <a:solidFill>
            <a:srgbClr val="2DA2BF">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A1C379FE-6223-DF4D-AACA-6F078FD36728}">
      <dsp:nvSpPr>
        <dsp:cNvPr id="0" name=""/>
        <dsp:cNvSpPr/>
      </dsp:nvSpPr>
      <dsp:spPr>
        <a:xfrm>
          <a:off x="3851362" y="1268180"/>
          <a:ext cx="992063" cy="236065"/>
        </a:xfrm>
        <a:custGeom>
          <a:avLst/>
          <a:gdLst/>
          <a:ahLst/>
          <a:cxnLst/>
          <a:rect l="0" t="0" r="0" b="0"/>
          <a:pathLst>
            <a:path>
              <a:moveTo>
                <a:pt x="1110025" y="0"/>
              </a:moveTo>
              <a:lnTo>
                <a:pt x="1110025" y="180000"/>
              </a:lnTo>
              <a:lnTo>
                <a:pt x="0" y="180000"/>
              </a:lnTo>
              <a:lnTo>
                <a:pt x="0" y="264135"/>
              </a:lnTo>
            </a:path>
          </a:pathLst>
        </a:custGeom>
        <a:noFill/>
        <a:ln w="9525" cap="flat" cmpd="sng" algn="ctr">
          <a:solidFill>
            <a:srgbClr val="2DA2BF">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7AE9ED54-D619-2544-8305-968214CA59DB}">
      <dsp:nvSpPr>
        <dsp:cNvPr id="0" name=""/>
        <dsp:cNvSpPr/>
      </dsp:nvSpPr>
      <dsp:spPr>
        <a:xfrm>
          <a:off x="4595410" y="516692"/>
          <a:ext cx="248015" cy="236065"/>
        </a:xfrm>
        <a:custGeom>
          <a:avLst/>
          <a:gdLst/>
          <a:ahLst/>
          <a:cxnLst/>
          <a:rect l="0" t="0" r="0" b="0"/>
          <a:pathLst>
            <a:path>
              <a:moveTo>
                <a:pt x="0" y="0"/>
              </a:moveTo>
              <a:lnTo>
                <a:pt x="0" y="180000"/>
              </a:lnTo>
              <a:lnTo>
                <a:pt x="277506" y="180000"/>
              </a:lnTo>
              <a:lnTo>
                <a:pt x="277506" y="264135"/>
              </a:lnTo>
            </a:path>
          </a:pathLst>
        </a:custGeom>
        <a:noFill/>
        <a:ln w="9525" cap="flat" cmpd="sng" algn="ctr">
          <a:solidFill>
            <a:srgbClr val="2DA2BF">
              <a:shade val="6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13364901-106B-AD4D-B023-E50A0D3BE26B}">
      <dsp:nvSpPr>
        <dsp:cNvPr id="0" name=""/>
        <dsp:cNvSpPr/>
      </dsp:nvSpPr>
      <dsp:spPr>
        <a:xfrm>
          <a:off x="2813579" y="2771155"/>
          <a:ext cx="91440" cy="236065"/>
        </a:xfrm>
        <a:custGeom>
          <a:avLst/>
          <a:gdLst/>
          <a:ahLst/>
          <a:cxnLst/>
          <a:rect l="0" t="0" r="0" b="0"/>
          <a:pathLst>
            <a:path>
              <a:moveTo>
                <a:pt x="45720" y="0"/>
              </a:moveTo>
              <a:lnTo>
                <a:pt x="45720" y="264135"/>
              </a:lnTo>
            </a:path>
          </a:pathLst>
        </a:custGeom>
        <a:noFill/>
        <a:ln w="9525" cap="flat" cmpd="sng" algn="ctr">
          <a:solidFill>
            <a:srgbClr val="2DA2BF">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80C5ED09-AEF1-C847-AEB0-B6FBFB70B6F6}">
      <dsp:nvSpPr>
        <dsp:cNvPr id="0" name=""/>
        <dsp:cNvSpPr/>
      </dsp:nvSpPr>
      <dsp:spPr>
        <a:xfrm>
          <a:off x="2813579" y="2019668"/>
          <a:ext cx="91440" cy="236065"/>
        </a:xfrm>
        <a:custGeom>
          <a:avLst/>
          <a:gdLst/>
          <a:ahLst/>
          <a:cxnLst/>
          <a:rect l="0" t="0" r="0" b="0"/>
          <a:pathLst>
            <a:path>
              <a:moveTo>
                <a:pt x="45720" y="0"/>
              </a:moveTo>
              <a:lnTo>
                <a:pt x="45720" y="264135"/>
              </a:lnTo>
            </a:path>
          </a:pathLst>
        </a:custGeom>
        <a:noFill/>
        <a:ln w="9525" cap="flat" cmpd="sng" algn="ctr">
          <a:solidFill>
            <a:srgbClr val="2DA2BF">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32A31CDB-7663-FE44-93D0-F86C28EE555E}">
      <dsp:nvSpPr>
        <dsp:cNvPr id="0" name=""/>
        <dsp:cNvSpPr/>
      </dsp:nvSpPr>
      <dsp:spPr>
        <a:xfrm>
          <a:off x="1867236" y="1268180"/>
          <a:ext cx="992063" cy="236065"/>
        </a:xfrm>
        <a:custGeom>
          <a:avLst/>
          <a:gdLst/>
          <a:ahLst/>
          <a:cxnLst/>
          <a:rect l="0" t="0" r="0" b="0"/>
          <a:pathLst>
            <a:path>
              <a:moveTo>
                <a:pt x="0" y="0"/>
              </a:moveTo>
              <a:lnTo>
                <a:pt x="0" y="180000"/>
              </a:lnTo>
              <a:lnTo>
                <a:pt x="1110025" y="180000"/>
              </a:lnTo>
              <a:lnTo>
                <a:pt x="1110025" y="264135"/>
              </a:lnTo>
            </a:path>
          </a:pathLst>
        </a:custGeom>
        <a:noFill/>
        <a:ln w="9525" cap="flat" cmpd="sng" algn="ctr">
          <a:solidFill>
            <a:srgbClr val="2DA2BF">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02372DF4-FD32-574A-8072-C2A5181D1B69}">
      <dsp:nvSpPr>
        <dsp:cNvPr id="0" name=""/>
        <dsp:cNvSpPr/>
      </dsp:nvSpPr>
      <dsp:spPr>
        <a:xfrm>
          <a:off x="1821516" y="2771155"/>
          <a:ext cx="91440" cy="236065"/>
        </a:xfrm>
        <a:custGeom>
          <a:avLst/>
          <a:gdLst/>
          <a:ahLst/>
          <a:cxnLst/>
          <a:rect l="0" t="0" r="0" b="0"/>
          <a:pathLst>
            <a:path>
              <a:moveTo>
                <a:pt x="45720" y="0"/>
              </a:moveTo>
              <a:lnTo>
                <a:pt x="45720" y="264135"/>
              </a:lnTo>
            </a:path>
          </a:pathLst>
        </a:custGeom>
        <a:noFill/>
        <a:ln w="9525" cap="flat" cmpd="sng" algn="ctr">
          <a:solidFill>
            <a:srgbClr val="2DA2BF">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BFA45936-A48E-E84B-9CFC-DBE45BEC4104}">
      <dsp:nvSpPr>
        <dsp:cNvPr id="0" name=""/>
        <dsp:cNvSpPr/>
      </dsp:nvSpPr>
      <dsp:spPr>
        <a:xfrm>
          <a:off x="1821516" y="2019668"/>
          <a:ext cx="91440" cy="236065"/>
        </a:xfrm>
        <a:custGeom>
          <a:avLst/>
          <a:gdLst/>
          <a:ahLst/>
          <a:cxnLst/>
          <a:rect l="0" t="0" r="0" b="0"/>
          <a:pathLst>
            <a:path>
              <a:moveTo>
                <a:pt x="45720" y="0"/>
              </a:moveTo>
              <a:lnTo>
                <a:pt x="45720" y="264135"/>
              </a:lnTo>
            </a:path>
          </a:pathLst>
        </a:custGeom>
        <a:noFill/>
        <a:ln w="9525" cap="flat" cmpd="sng" algn="ctr">
          <a:solidFill>
            <a:srgbClr val="2DA2BF">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A62A680B-7799-6442-9D20-AC9622E95ECD}">
      <dsp:nvSpPr>
        <dsp:cNvPr id="0" name=""/>
        <dsp:cNvSpPr/>
      </dsp:nvSpPr>
      <dsp:spPr>
        <a:xfrm>
          <a:off x="1821516" y="1268180"/>
          <a:ext cx="91440" cy="236065"/>
        </a:xfrm>
        <a:custGeom>
          <a:avLst/>
          <a:gdLst/>
          <a:ahLst/>
          <a:cxnLst/>
          <a:rect l="0" t="0" r="0" b="0"/>
          <a:pathLst>
            <a:path>
              <a:moveTo>
                <a:pt x="45720" y="0"/>
              </a:moveTo>
              <a:lnTo>
                <a:pt x="45720" y="264135"/>
              </a:lnTo>
            </a:path>
          </a:pathLst>
        </a:custGeom>
        <a:noFill/>
        <a:ln w="9525" cap="flat" cmpd="sng" algn="ctr">
          <a:solidFill>
            <a:srgbClr val="2DA2BF">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A5E451D0-B6F7-9D44-9B6C-516A94021720}">
      <dsp:nvSpPr>
        <dsp:cNvPr id="0" name=""/>
        <dsp:cNvSpPr/>
      </dsp:nvSpPr>
      <dsp:spPr>
        <a:xfrm>
          <a:off x="829453" y="2771155"/>
          <a:ext cx="91440" cy="236065"/>
        </a:xfrm>
        <a:custGeom>
          <a:avLst/>
          <a:gdLst/>
          <a:ahLst/>
          <a:cxnLst/>
          <a:rect l="0" t="0" r="0" b="0"/>
          <a:pathLst>
            <a:path>
              <a:moveTo>
                <a:pt x="45720" y="0"/>
              </a:moveTo>
              <a:lnTo>
                <a:pt x="45720" y="264135"/>
              </a:lnTo>
            </a:path>
          </a:pathLst>
        </a:custGeom>
        <a:noFill/>
        <a:ln w="9525" cap="flat" cmpd="sng" algn="ctr">
          <a:solidFill>
            <a:srgbClr val="2DA2BF">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BE563632-0979-1442-9947-73C82BF1B98F}">
      <dsp:nvSpPr>
        <dsp:cNvPr id="0" name=""/>
        <dsp:cNvSpPr/>
      </dsp:nvSpPr>
      <dsp:spPr>
        <a:xfrm>
          <a:off x="829453" y="2019668"/>
          <a:ext cx="91440" cy="236065"/>
        </a:xfrm>
        <a:custGeom>
          <a:avLst/>
          <a:gdLst/>
          <a:ahLst/>
          <a:cxnLst/>
          <a:rect l="0" t="0" r="0" b="0"/>
          <a:pathLst>
            <a:path>
              <a:moveTo>
                <a:pt x="45720" y="0"/>
              </a:moveTo>
              <a:lnTo>
                <a:pt x="45720" y="264135"/>
              </a:lnTo>
            </a:path>
          </a:pathLst>
        </a:custGeom>
        <a:noFill/>
        <a:ln w="9525" cap="flat" cmpd="sng" algn="ctr">
          <a:solidFill>
            <a:srgbClr val="2DA2BF">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EA70DC25-B6F3-9040-8FE9-7E41CC146A9B}">
      <dsp:nvSpPr>
        <dsp:cNvPr id="0" name=""/>
        <dsp:cNvSpPr/>
      </dsp:nvSpPr>
      <dsp:spPr>
        <a:xfrm>
          <a:off x="875173" y="1268180"/>
          <a:ext cx="992063" cy="236065"/>
        </a:xfrm>
        <a:custGeom>
          <a:avLst/>
          <a:gdLst/>
          <a:ahLst/>
          <a:cxnLst/>
          <a:rect l="0" t="0" r="0" b="0"/>
          <a:pathLst>
            <a:path>
              <a:moveTo>
                <a:pt x="1110025" y="0"/>
              </a:moveTo>
              <a:lnTo>
                <a:pt x="1110025" y="180000"/>
              </a:lnTo>
              <a:lnTo>
                <a:pt x="0" y="180000"/>
              </a:lnTo>
              <a:lnTo>
                <a:pt x="0" y="264135"/>
              </a:lnTo>
            </a:path>
          </a:pathLst>
        </a:custGeom>
        <a:noFill/>
        <a:ln w="9525" cap="flat" cmpd="sng" algn="ctr">
          <a:solidFill>
            <a:srgbClr val="2DA2BF">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FE737CA8-EC37-2246-9277-9734B3F38463}">
      <dsp:nvSpPr>
        <dsp:cNvPr id="0" name=""/>
        <dsp:cNvSpPr/>
      </dsp:nvSpPr>
      <dsp:spPr>
        <a:xfrm>
          <a:off x="1867236" y="516692"/>
          <a:ext cx="2728173" cy="236065"/>
        </a:xfrm>
        <a:custGeom>
          <a:avLst/>
          <a:gdLst/>
          <a:ahLst/>
          <a:cxnLst/>
          <a:rect l="0" t="0" r="0" b="0"/>
          <a:pathLst>
            <a:path>
              <a:moveTo>
                <a:pt x="3052570" y="0"/>
              </a:moveTo>
              <a:lnTo>
                <a:pt x="3052570" y="180000"/>
              </a:lnTo>
              <a:lnTo>
                <a:pt x="0" y="180000"/>
              </a:lnTo>
              <a:lnTo>
                <a:pt x="0" y="264135"/>
              </a:lnTo>
            </a:path>
          </a:pathLst>
        </a:custGeom>
        <a:noFill/>
        <a:ln w="9525" cap="flat" cmpd="sng" algn="ctr">
          <a:solidFill>
            <a:srgbClr val="2DA2BF">
              <a:shade val="6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585BF8F7-6189-DC47-B478-FD1944B08CEA}">
      <dsp:nvSpPr>
        <dsp:cNvPr id="0" name=""/>
        <dsp:cNvSpPr/>
      </dsp:nvSpPr>
      <dsp:spPr>
        <a:xfrm>
          <a:off x="4189565" y="1270"/>
          <a:ext cx="811688" cy="515421"/>
        </a:xfrm>
        <a:prstGeom prst="roundRect">
          <a:avLst>
            <a:gd name="adj" fmla="val 10000"/>
          </a:avLst>
        </a:prstGeom>
        <a:solidFill>
          <a:srgbClr val="39639D">
            <a:lumMod val="50000"/>
          </a:srgb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218A335-EB62-DA4C-881C-4963D2342279}">
      <dsp:nvSpPr>
        <dsp:cNvPr id="0" name=""/>
        <dsp:cNvSpPr/>
      </dsp:nvSpPr>
      <dsp:spPr>
        <a:xfrm>
          <a:off x="4279753" y="86948"/>
          <a:ext cx="811688" cy="515421"/>
        </a:xfrm>
        <a:prstGeom prst="roundRect">
          <a:avLst>
            <a:gd name="adj" fmla="val 10000"/>
          </a:avLst>
        </a:prstGeom>
        <a:solidFill>
          <a:sysClr val="window" lastClr="FFFFFF">
            <a:alpha val="90000"/>
            <a:hueOff val="0"/>
            <a:satOff val="0"/>
            <a:lumOff val="0"/>
            <a:alphaOff val="0"/>
          </a:sysClr>
        </a:solidFill>
        <a:ln w="9525" cap="flat" cmpd="sng" algn="ctr">
          <a:solidFill>
            <a:srgbClr val="2DA2B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solidFill>
                <a:sysClr val="windowText" lastClr="000000">
                  <a:hueOff val="0"/>
                  <a:satOff val="0"/>
                  <a:lumOff val="0"/>
                  <a:alphaOff val="0"/>
                </a:sysClr>
              </a:solidFill>
              <a:latin typeface="Lucida Sans Unicode"/>
              <a:ea typeface="+mn-ea"/>
              <a:cs typeface="+mn-cs"/>
            </a:rPr>
            <a:t>SA Innovation Index</a:t>
          </a:r>
        </a:p>
      </dsp:txBody>
      <dsp:txXfrm>
        <a:off x="4279753" y="86948"/>
        <a:ext cx="811688" cy="515421"/>
      </dsp:txXfrm>
    </dsp:sp>
    <dsp:sp modelId="{CDA23151-D709-8845-9B34-4CECCAE3D7FD}">
      <dsp:nvSpPr>
        <dsp:cNvPr id="0" name=""/>
        <dsp:cNvSpPr/>
      </dsp:nvSpPr>
      <dsp:spPr>
        <a:xfrm>
          <a:off x="1461392" y="752758"/>
          <a:ext cx="811688" cy="515421"/>
        </a:xfrm>
        <a:prstGeom prst="roundRect">
          <a:avLst>
            <a:gd name="adj" fmla="val 10000"/>
          </a:avLst>
        </a:prstGeom>
        <a:solidFill>
          <a:srgbClr val="DA1F28">
            <a:lumMod val="40000"/>
            <a:lumOff val="60000"/>
          </a:srgb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BE8ED6E-8734-7C4A-BCAA-580ECB183D6E}">
      <dsp:nvSpPr>
        <dsp:cNvPr id="0" name=""/>
        <dsp:cNvSpPr/>
      </dsp:nvSpPr>
      <dsp:spPr>
        <a:xfrm>
          <a:off x="1551579" y="838436"/>
          <a:ext cx="811688" cy="515421"/>
        </a:xfrm>
        <a:prstGeom prst="roundRect">
          <a:avLst>
            <a:gd name="adj" fmla="val 10000"/>
          </a:avLst>
        </a:prstGeom>
        <a:solidFill>
          <a:sysClr val="window" lastClr="FFFFFF">
            <a:lumMod val="95000"/>
          </a:sysClr>
        </a:solidFill>
        <a:ln w="9525" cap="flat" cmpd="sng" algn="ctr">
          <a:solidFill>
            <a:srgbClr val="2DA2B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solidFill>
                <a:sysClr val="windowText" lastClr="000000">
                  <a:hueOff val="0"/>
                  <a:satOff val="0"/>
                  <a:lumOff val="0"/>
                  <a:alphaOff val="0"/>
                </a:sysClr>
              </a:solidFill>
              <a:latin typeface="Lucida Sans Unicode"/>
              <a:ea typeface="+mn-ea"/>
              <a:cs typeface="+mn-cs"/>
            </a:rPr>
            <a:t>ENABLERS</a:t>
          </a:r>
        </a:p>
      </dsp:txBody>
      <dsp:txXfrm>
        <a:off x="1551579" y="838436"/>
        <a:ext cx="811688" cy="515421"/>
      </dsp:txXfrm>
    </dsp:sp>
    <dsp:sp modelId="{58F9B6BC-A38C-E744-B64E-C374AFAC221B}">
      <dsp:nvSpPr>
        <dsp:cNvPr id="0" name=""/>
        <dsp:cNvSpPr/>
      </dsp:nvSpPr>
      <dsp:spPr>
        <a:xfrm>
          <a:off x="469329" y="1504246"/>
          <a:ext cx="811688" cy="515421"/>
        </a:xfrm>
        <a:prstGeom prst="roundRect">
          <a:avLst>
            <a:gd name="adj" fmla="val 10000"/>
          </a:avLst>
        </a:prstGeom>
        <a:solidFill>
          <a:srgbClr val="DA1F28">
            <a:lumMod val="40000"/>
            <a:lumOff val="60000"/>
          </a:srgb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9BE5AD6-EB88-BA4D-B594-B7BAAFECDC09}">
      <dsp:nvSpPr>
        <dsp:cNvPr id="0" name=""/>
        <dsp:cNvSpPr/>
      </dsp:nvSpPr>
      <dsp:spPr>
        <a:xfrm>
          <a:off x="559516" y="1589924"/>
          <a:ext cx="811688" cy="515421"/>
        </a:xfrm>
        <a:prstGeom prst="roundRect">
          <a:avLst>
            <a:gd name="adj" fmla="val 10000"/>
          </a:avLst>
        </a:prstGeom>
        <a:solidFill>
          <a:sysClr val="window" lastClr="FFFFFF">
            <a:lumMod val="95000"/>
          </a:sysClr>
        </a:solidFill>
        <a:ln w="9525" cap="flat" cmpd="sng" algn="ctr">
          <a:solidFill>
            <a:srgbClr val="2DA2B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solidFill>
                <a:sysClr val="windowText" lastClr="000000">
                  <a:hueOff val="0"/>
                  <a:satOff val="0"/>
                  <a:lumOff val="0"/>
                  <a:alphaOff val="0"/>
                </a:sysClr>
              </a:solidFill>
              <a:latin typeface="Lucida Sans Unicode"/>
              <a:ea typeface="+mn-ea"/>
              <a:cs typeface="+mn-cs"/>
            </a:rPr>
            <a:t>Human </a:t>
          </a:r>
          <a:r>
            <a:rPr lang="en-US" sz="800" kern="1200" dirty="0" smtClean="0">
              <a:solidFill>
                <a:sysClr val="windowText" lastClr="000000">
                  <a:hueOff val="0"/>
                  <a:satOff val="0"/>
                  <a:lumOff val="0"/>
                  <a:alphaOff val="0"/>
                </a:sysClr>
              </a:solidFill>
              <a:latin typeface="Lucida Sans Unicode"/>
              <a:ea typeface="+mn-ea"/>
              <a:cs typeface="+mn-cs"/>
            </a:rPr>
            <a:t>resources</a:t>
          </a:r>
          <a:endParaRPr lang="en-US" sz="800" kern="1200" dirty="0">
            <a:solidFill>
              <a:sysClr val="windowText" lastClr="000000">
                <a:hueOff val="0"/>
                <a:satOff val="0"/>
                <a:lumOff val="0"/>
                <a:alphaOff val="0"/>
              </a:sysClr>
            </a:solidFill>
            <a:latin typeface="Lucida Sans Unicode"/>
            <a:ea typeface="+mn-ea"/>
            <a:cs typeface="+mn-cs"/>
          </a:endParaRPr>
        </a:p>
      </dsp:txBody>
      <dsp:txXfrm>
        <a:off x="559516" y="1589924"/>
        <a:ext cx="811688" cy="515421"/>
      </dsp:txXfrm>
    </dsp:sp>
    <dsp:sp modelId="{4414A254-D1A0-2648-9448-B3460958F838}">
      <dsp:nvSpPr>
        <dsp:cNvPr id="0" name=""/>
        <dsp:cNvSpPr/>
      </dsp:nvSpPr>
      <dsp:spPr>
        <a:xfrm>
          <a:off x="469329" y="2255733"/>
          <a:ext cx="811688" cy="515421"/>
        </a:xfrm>
        <a:prstGeom prst="roundRect">
          <a:avLst>
            <a:gd name="adj" fmla="val 10000"/>
          </a:avLst>
        </a:prstGeom>
        <a:solidFill>
          <a:srgbClr val="DA1F28">
            <a:lumMod val="40000"/>
            <a:lumOff val="60000"/>
          </a:srgb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78A64A4-8137-F340-8815-F9DFA1F1A741}">
      <dsp:nvSpPr>
        <dsp:cNvPr id="0" name=""/>
        <dsp:cNvSpPr/>
      </dsp:nvSpPr>
      <dsp:spPr>
        <a:xfrm>
          <a:off x="559516" y="2341412"/>
          <a:ext cx="811688" cy="515421"/>
        </a:xfrm>
        <a:prstGeom prst="roundRect">
          <a:avLst>
            <a:gd name="adj" fmla="val 10000"/>
          </a:avLst>
        </a:prstGeom>
        <a:solidFill>
          <a:sysClr val="window" lastClr="FFFFFF">
            <a:lumMod val="95000"/>
          </a:sysClr>
        </a:solidFill>
        <a:ln w="9525" cap="flat" cmpd="sng" algn="ctr">
          <a:solidFill>
            <a:srgbClr val="2DA2B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solidFill>
                <a:sysClr val="windowText" lastClr="000000">
                  <a:hueOff val="0"/>
                  <a:satOff val="0"/>
                  <a:lumOff val="0"/>
                  <a:alphaOff val="0"/>
                </a:sysClr>
              </a:solidFill>
              <a:latin typeface="Lucida Sans Unicode"/>
              <a:ea typeface="+mn-ea"/>
              <a:cs typeface="+mn-cs"/>
            </a:rPr>
            <a:t>New Doctoral graduates</a:t>
          </a:r>
        </a:p>
      </dsp:txBody>
      <dsp:txXfrm>
        <a:off x="559516" y="2341412"/>
        <a:ext cx="811688" cy="515421"/>
      </dsp:txXfrm>
    </dsp:sp>
    <dsp:sp modelId="{11774D4B-9607-8A43-BD40-9935B5974254}">
      <dsp:nvSpPr>
        <dsp:cNvPr id="0" name=""/>
        <dsp:cNvSpPr/>
      </dsp:nvSpPr>
      <dsp:spPr>
        <a:xfrm>
          <a:off x="469329" y="3007221"/>
          <a:ext cx="811688" cy="515421"/>
        </a:xfrm>
        <a:prstGeom prst="roundRect">
          <a:avLst>
            <a:gd name="adj" fmla="val 10000"/>
          </a:avLst>
        </a:prstGeom>
        <a:solidFill>
          <a:srgbClr val="DA1F28">
            <a:lumMod val="40000"/>
            <a:lumOff val="60000"/>
          </a:srgb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B29A7A-23F1-4F44-9FC7-85FBA63B7522}">
      <dsp:nvSpPr>
        <dsp:cNvPr id="0" name=""/>
        <dsp:cNvSpPr/>
      </dsp:nvSpPr>
      <dsp:spPr>
        <a:xfrm>
          <a:off x="559516" y="3092899"/>
          <a:ext cx="811688" cy="515421"/>
        </a:xfrm>
        <a:prstGeom prst="roundRect">
          <a:avLst>
            <a:gd name="adj" fmla="val 10000"/>
          </a:avLst>
        </a:prstGeom>
        <a:solidFill>
          <a:sysClr val="window" lastClr="FFFFFF">
            <a:lumMod val="95000"/>
          </a:sysClr>
        </a:solidFill>
        <a:ln w="9525" cap="flat" cmpd="sng" algn="ctr">
          <a:solidFill>
            <a:srgbClr val="2DA2B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solidFill>
                <a:sysClr val="windowText" lastClr="000000">
                  <a:hueOff val="0"/>
                  <a:satOff val="0"/>
                  <a:lumOff val="0"/>
                  <a:alphaOff val="0"/>
                </a:sysClr>
              </a:solidFill>
              <a:latin typeface="Lucida Sans Unicode"/>
              <a:ea typeface="+mn-ea"/>
              <a:cs typeface="+mn-cs"/>
            </a:rPr>
            <a:t>Population with tertiary education</a:t>
          </a:r>
        </a:p>
      </dsp:txBody>
      <dsp:txXfrm>
        <a:off x="559516" y="3092899"/>
        <a:ext cx="811688" cy="515421"/>
      </dsp:txXfrm>
    </dsp:sp>
    <dsp:sp modelId="{26C3DA4A-0AB5-CE4A-896E-1E0F83DC5A42}">
      <dsp:nvSpPr>
        <dsp:cNvPr id="0" name=""/>
        <dsp:cNvSpPr/>
      </dsp:nvSpPr>
      <dsp:spPr>
        <a:xfrm>
          <a:off x="1461392" y="1504246"/>
          <a:ext cx="811688" cy="515421"/>
        </a:xfrm>
        <a:prstGeom prst="roundRect">
          <a:avLst>
            <a:gd name="adj" fmla="val 10000"/>
          </a:avLst>
        </a:prstGeom>
        <a:solidFill>
          <a:srgbClr val="DA1F28">
            <a:lumMod val="40000"/>
            <a:lumOff val="60000"/>
          </a:srgb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DDCA09-42C2-D641-BD42-998D833BEE83}">
      <dsp:nvSpPr>
        <dsp:cNvPr id="0" name=""/>
        <dsp:cNvSpPr/>
      </dsp:nvSpPr>
      <dsp:spPr>
        <a:xfrm>
          <a:off x="1551579" y="1589924"/>
          <a:ext cx="811688" cy="515421"/>
        </a:xfrm>
        <a:prstGeom prst="roundRect">
          <a:avLst>
            <a:gd name="adj" fmla="val 10000"/>
          </a:avLst>
        </a:prstGeom>
        <a:solidFill>
          <a:sysClr val="window" lastClr="FFFFFF">
            <a:lumMod val="95000"/>
          </a:sysClr>
        </a:solidFill>
        <a:ln w="9525" cap="flat" cmpd="sng" algn="ctr">
          <a:solidFill>
            <a:srgbClr val="2DA2B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solidFill>
                <a:sysClr val="windowText" lastClr="000000">
                  <a:hueOff val="0"/>
                  <a:satOff val="0"/>
                  <a:lumOff val="0"/>
                  <a:alphaOff val="0"/>
                </a:sysClr>
              </a:solidFill>
              <a:latin typeface="Lucida Sans Unicode"/>
              <a:ea typeface="+mn-ea"/>
              <a:cs typeface="+mn-cs"/>
            </a:rPr>
            <a:t>Open, excellent research systems</a:t>
          </a:r>
        </a:p>
      </dsp:txBody>
      <dsp:txXfrm>
        <a:off x="1551579" y="1589924"/>
        <a:ext cx="811688" cy="515421"/>
      </dsp:txXfrm>
    </dsp:sp>
    <dsp:sp modelId="{17840E1A-0751-DF4E-8517-67FE2AE33D33}">
      <dsp:nvSpPr>
        <dsp:cNvPr id="0" name=""/>
        <dsp:cNvSpPr/>
      </dsp:nvSpPr>
      <dsp:spPr>
        <a:xfrm>
          <a:off x="1461392" y="2255733"/>
          <a:ext cx="811688" cy="515421"/>
        </a:xfrm>
        <a:prstGeom prst="roundRect">
          <a:avLst>
            <a:gd name="adj" fmla="val 10000"/>
          </a:avLst>
        </a:prstGeom>
        <a:solidFill>
          <a:srgbClr val="DA1F28">
            <a:lumMod val="40000"/>
            <a:lumOff val="60000"/>
          </a:srgb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59E8FE6-032E-3B47-9323-B7F165E07E7E}">
      <dsp:nvSpPr>
        <dsp:cNvPr id="0" name=""/>
        <dsp:cNvSpPr/>
      </dsp:nvSpPr>
      <dsp:spPr>
        <a:xfrm>
          <a:off x="1551579" y="2341412"/>
          <a:ext cx="811688" cy="515421"/>
        </a:xfrm>
        <a:prstGeom prst="roundRect">
          <a:avLst>
            <a:gd name="adj" fmla="val 10000"/>
          </a:avLst>
        </a:prstGeom>
        <a:solidFill>
          <a:sysClr val="window" lastClr="FFFFFF">
            <a:lumMod val="95000"/>
          </a:sysClr>
        </a:solidFill>
        <a:ln w="9525" cap="flat" cmpd="sng" algn="ctr">
          <a:solidFill>
            <a:srgbClr val="2DA2B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solidFill>
                <a:sysClr val="windowText" lastClr="000000">
                  <a:hueOff val="0"/>
                  <a:satOff val="0"/>
                  <a:lumOff val="0"/>
                  <a:alphaOff val="0"/>
                </a:sysClr>
              </a:solidFill>
              <a:latin typeface="Lucida Sans Unicode"/>
              <a:ea typeface="+mn-ea"/>
              <a:cs typeface="+mn-cs"/>
            </a:rPr>
            <a:t>International scientific co-publications</a:t>
          </a:r>
        </a:p>
      </dsp:txBody>
      <dsp:txXfrm>
        <a:off x="1551579" y="2341412"/>
        <a:ext cx="811688" cy="515421"/>
      </dsp:txXfrm>
    </dsp:sp>
    <dsp:sp modelId="{113E10B5-1D89-884C-BDC2-48A0B3C4219F}">
      <dsp:nvSpPr>
        <dsp:cNvPr id="0" name=""/>
        <dsp:cNvSpPr/>
      </dsp:nvSpPr>
      <dsp:spPr>
        <a:xfrm>
          <a:off x="1461392" y="3007221"/>
          <a:ext cx="811688" cy="515421"/>
        </a:xfrm>
        <a:prstGeom prst="roundRect">
          <a:avLst>
            <a:gd name="adj" fmla="val 10000"/>
          </a:avLst>
        </a:prstGeom>
        <a:solidFill>
          <a:srgbClr val="DA1F28">
            <a:lumMod val="40000"/>
            <a:lumOff val="60000"/>
          </a:srgb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C140D93-1DBE-9A43-8E2C-8C5DB273AE29}">
      <dsp:nvSpPr>
        <dsp:cNvPr id="0" name=""/>
        <dsp:cNvSpPr/>
      </dsp:nvSpPr>
      <dsp:spPr>
        <a:xfrm>
          <a:off x="1551579" y="3092899"/>
          <a:ext cx="811688" cy="515421"/>
        </a:xfrm>
        <a:prstGeom prst="roundRect">
          <a:avLst>
            <a:gd name="adj" fmla="val 10000"/>
          </a:avLst>
        </a:prstGeom>
        <a:solidFill>
          <a:sysClr val="window" lastClr="FFFFFF">
            <a:lumMod val="95000"/>
          </a:sysClr>
        </a:solidFill>
        <a:ln w="9525" cap="flat" cmpd="sng" algn="ctr">
          <a:solidFill>
            <a:srgbClr val="2DA2B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solidFill>
                <a:sysClr val="windowText" lastClr="000000">
                  <a:hueOff val="0"/>
                  <a:satOff val="0"/>
                  <a:lumOff val="0"/>
                  <a:alphaOff val="0"/>
                </a:sysClr>
              </a:solidFill>
              <a:latin typeface="Lucida Sans Unicode"/>
              <a:ea typeface="+mn-ea"/>
              <a:cs typeface="+mn-cs"/>
            </a:rPr>
            <a:t>In top 10% most cited scientific publications</a:t>
          </a:r>
        </a:p>
      </dsp:txBody>
      <dsp:txXfrm>
        <a:off x="1551579" y="3092899"/>
        <a:ext cx="811688" cy="515421"/>
      </dsp:txXfrm>
    </dsp:sp>
    <dsp:sp modelId="{F3505993-DE7C-F943-88B6-64707AE1FBB2}">
      <dsp:nvSpPr>
        <dsp:cNvPr id="0" name=""/>
        <dsp:cNvSpPr/>
      </dsp:nvSpPr>
      <dsp:spPr>
        <a:xfrm>
          <a:off x="2453455" y="1504246"/>
          <a:ext cx="811688" cy="515421"/>
        </a:xfrm>
        <a:prstGeom prst="roundRect">
          <a:avLst>
            <a:gd name="adj" fmla="val 10000"/>
          </a:avLst>
        </a:prstGeom>
        <a:solidFill>
          <a:srgbClr val="DA1F28">
            <a:lumMod val="40000"/>
            <a:lumOff val="60000"/>
          </a:srgb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9DB2226-AE53-B948-B7DB-893C28F0AE44}">
      <dsp:nvSpPr>
        <dsp:cNvPr id="0" name=""/>
        <dsp:cNvSpPr/>
      </dsp:nvSpPr>
      <dsp:spPr>
        <a:xfrm>
          <a:off x="2543643" y="1589924"/>
          <a:ext cx="811688" cy="515421"/>
        </a:xfrm>
        <a:prstGeom prst="roundRect">
          <a:avLst>
            <a:gd name="adj" fmla="val 10000"/>
          </a:avLst>
        </a:prstGeom>
        <a:solidFill>
          <a:sysClr val="window" lastClr="FFFFFF">
            <a:lumMod val="95000"/>
          </a:sysClr>
        </a:solidFill>
        <a:ln w="9525" cap="flat" cmpd="sng" algn="ctr">
          <a:solidFill>
            <a:srgbClr val="2DA2B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solidFill>
                <a:sysClr val="windowText" lastClr="000000">
                  <a:hueOff val="0"/>
                  <a:satOff val="0"/>
                  <a:lumOff val="0"/>
                  <a:alphaOff val="0"/>
                </a:sysClr>
              </a:solidFill>
              <a:latin typeface="Lucida Sans Unicode"/>
              <a:ea typeface="+mn-ea"/>
              <a:cs typeface="+mn-cs"/>
            </a:rPr>
            <a:t>Finance and support</a:t>
          </a:r>
        </a:p>
      </dsp:txBody>
      <dsp:txXfrm>
        <a:off x="2543643" y="1589924"/>
        <a:ext cx="811688" cy="515421"/>
      </dsp:txXfrm>
    </dsp:sp>
    <dsp:sp modelId="{466BD64E-6E7C-AC4B-B65C-C80C4D0EA4D5}">
      <dsp:nvSpPr>
        <dsp:cNvPr id="0" name=""/>
        <dsp:cNvSpPr/>
      </dsp:nvSpPr>
      <dsp:spPr>
        <a:xfrm>
          <a:off x="2453455" y="2255733"/>
          <a:ext cx="811688" cy="515421"/>
        </a:xfrm>
        <a:prstGeom prst="roundRect">
          <a:avLst>
            <a:gd name="adj" fmla="val 10000"/>
          </a:avLst>
        </a:prstGeom>
        <a:solidFill>
          <a:srgbClr val="DA1F28">
            <a:lumMod val="40000"/>
            <a:lumOff val="60000"/>
          </a:srgb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DAA89F1-5D88-A147-8B12-B02F78207528}">
      <dsp:nvSpPr>
        <dsp:cNvPr id="0" name=""/>
        <dsp:cNvSpPr/>
      </dsp:nvSpPr>
      <dsp:spPr>
        <a:xfrm>
          <a:off x="2543643" y="2341412"/>
          <a:ext cx="811688" cy="515421"/>
        </a:xfrm>
        <a:prstGeom prst="roundRect">
          <a:avLst>
            <a:gd name="adj" fmla="val 10000"/>
          </a:avLst>
        </a:prstGeom>
        <a:solidFill>
          <a:sysClr val="window" lastClr="FFFFFF">
            <a:lumMod val="95000"/>
          </a:sysClr>
        </a:solidFill>
        <a:ln w="9525" cap="flat" cmpd="sng" algn="ctr">
          <a:solidFill>
            <a:srgbClr val="2DA2B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solidFill>
                <a:sysClr val="windowText" lastClr="000000">
                  <a:hueOff val="0"/>
                  <a:satOff val="0"/>
                  <a:lumOff val="0"/>
                  <a:alphaOff val="0"/>
                </a:sysClr>
              </a:solidFill>
              <a:latin typeface="Lucida Sans Unicode"/>
              <a:ea typeface="+mn-ea"/>
              <a:cs typeface="+mn-cs"/>
            </a:rPr>
            <a:t>R&amp;D expenditure in the public sector</a:t>
          </a:r>
        </a:p>
      </dsp:txBody>
      <dsp:txXfrm>
        <a:off x="2543643" y="2341412"/>
        <a:ext cx="811688" cy="515421"/>
      </dsp:txXfrm>
    </dsp:sp>
    <dsp:sp modelId="{59BDA26A-41AB-EE47-BBC5-247FDB1874E4}">
      <dsp:nvSpPr>
        <dsp:cNvPr id="0" name=""/>
        <dsp:cNvSpPr/>
      </dsp:nvSpPr>
      <dsp:spPr>
        <a:xfrm>
          <a:off x="2453455" y="3007221"/>
          <a:ext cx="811688" cy="515421"/>
        </a:xfrm>
        <a:prstGeom prst="roundRect">
          <a:avLst>
            <a:gd name="adj" fmla="val 10000"/>
          </a:avLst>
        </a:prstGeom>
        <a:solidFill>
          <a:srgbClr val="DA1F28">
            <a:lumMod val="40000"/>
            <a:lumOff val="60000"/>
          </a:srgb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EB0507A-F60D-054A-950F-360EA71DDDE0}">
      <dsp:nvSpPr>
        <dsp:cNvPr id="0" name=""/>
        <dsp:cNvSpPr/>
      </dsp:nvSpPr>
      <dsp:spPr>
        <a:xfrm>
          <a:off x="2543643" y="3092899"/>
          <a:ext cx="811688" cy="515421"/>
        </a:xfrm>
        <a:prstGeom prst="roundRect">
          <a:avLst>
            <a:gd name="adj" fmla="val 10000"/>
          </a:avLst>
        </a:prstGeom>
        <a:solidFill>
          <a:sysClr val="window" lastClr="FFFFFF">
            <a:lumMod val="95000"/>
          </a:sysClr>
        </a:solidFill>
        <a:ln w="9525" cap="flat" cmpd="sng" algn="ctr">
          <a:solidFill>
            <a:srgbClr val="2DA2B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solidFill>
                <a:sysClr val="windowText" lastClr="000000">
                  <a:hueOff val="0"/>
                  <a:satOff val="0"/>
                  <a:lumOff val="0"/>
                  <a:alphaOff val="0"/>
                </a:sysClr>
              </a:solidFill>
              <a:latin typeface="Lucida Sans Unicode"/>
              <a:ea typeface="+mn-ea"/>
              <a:cs typeface="+mn-cs"/>
            </a:rPr>
            <a:t>Venture capital investments</a:t>
          </a:r>
        </a:p>
      </dsp:txBody>
      <dsp:txXfrm>
        <a:off x="2543643" y="3092899"/>
        <a:ext cx="811688" cy="515421"/>
      </dsp:txXfrm>
    </dsp:sp>
    <dsp:sp modelId="{0E09A48D-CEF9-CC46-8574-84B197290F50}">
      <dsp:nvSpPr>
        <dsp:cNvPr id="0" name=""/>
        <dsp:cNvSpPr/>
      </dsp:nvSpPr>
      <dsp:spPr>
        <a:xfrm>
          <a:off x="4437581" y="752758"/>
          <a:ext cx="811688" cy="515421"/>
        </a:xfrm>
        <a:prstGeom prst="roundRect">
          <a:avLst>
            <a:gd name="adj" fmla="val 10000"/>
          </a:avLst>
        </a:prstGeom>
        <a:gradFill rotWithShape="0">
          <a:gsLst>
            <a:gs pos="0">
              <a:srgbClr val="2DA2BF">
                <a:hueOff val="0"/>
                <a:satOff val="0"/>
                <a:lumOff val="0"/>
                <a:alphaOff val="0"/>
                <a:shade val="15000"/>
                <a:satMod val="180000"/>
              </a:srgbClr>
            </a:gs>
            <a:gs pos="50000">
              <a:srgbClr val="2DA2BF">
                <a:hueOff val="0"/>
                <a:satOff val="0"/>
                <a:lumOff val="0"/>
                <a:alphaOff val="0"/>
                <a:shade val="45000"/>
                <a:satMod val="170000"/>
              </a:srgbClr>
            </a:gs>
            <a:gs pos="70000">
              <a:srgbClr val="2DA2BF">
                <a:hueOff val="0"/>
                <a:satOff val="0"/>
                <a:lumOff val="0"/>
                <a:alphaOff val="0"/>
                <a:tint val="99000"/>
                <a:shade val="65000"/>
                <a:satMod val="155000"/>
              </a:srgbClr>
            </a:gs>
            <a:gs pos="100000">
              <a:srgbClr val="2DA2BF">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C72D48A-C350-B64E-930F-518E7402143B}">
      <dsp:nvSpPr>
        <dsp:cNvPr id="0" name=""/>
        <dsp:cNvSpPr/>
      </dsp:nvSpPr>
      <dsp:spPr>
        <a:xfrm>
          <a:off x="4527769" y="838436"/>
          <a:ext cx="811688" cy="515421"/>
        </a:xfrm>
        <a:prstGeom prst="roundRect">
          <a:avLst>
            <a:gd name="adj" fmla="val 10000"/>
          </a:avLst>
        </a:prstGeom>
        <a:solidFill>
          <a:sysClr val="window" lastClr="FFFFFF">
            <a:alpha val="90000"/>
            <a:hueOff val="0"/>
            <a:satOff val="0"/>
            <a:lumOff val="0"/>
            <a:alphaOff val="0"/>
          </a:sysClr>
        </a:solidFill>
        <a:ln w="9525" cap="flat" cmpd="sng" algn="ctr">
          <a:solidFill>
            <a:srgbClr val="2DA2B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solidFill>
                <a:sysClr val="windowText" lastClr="000000">
                  <a:hueOff val="0"/>
                  <a:satOff val="0"/>
                  <a:lumOff val="0"/>
                  <a:alphaOff val="0"/>
                </a:sysClr>
              </a:solidFill>
              <a:latin typeface="Lucida Sans Unicode"/>
              <a:ea typeface="+mn-ea"/>
              <a:cs typeface="+mn-cs"/>
            </a:rPr>
            <a:t>FIRM ACTIVITIES</a:t>
          </a:r>
        </a:p>
      </dsp:txBody>
      <dsp:txXfrm>
        <a:off x="4527769" y="838436"/>
        <a:ext cx="811688" cy="515421"/>
      </dsp:txXfrm>
    </dsp:sp>
    <dsp:sp modelId="{46026D8D-B282-E649-B1C9-6233687D5346}">
      <dsp:nvSpPr>
        <dsp:cNvPr id="0" name=""/>
        <dsp:cNvSpPr/>
      </dsp:nvSpPr>
      <dsp:spPr>
        <a:xfrm>
          <a:off x="3445518" y="1504246"/>
          <a:ext cx="811688" cy="515421"/>
        </a:xfrm>
        <a:prstGeom prst="roundRect">
          <a:avLst>
            <a:gd name="adj" fmla="val 10000"/>
          </a:avLst>
        </a:prstGeom>
        <a:gradFill rotWithShape="0">
          <a:gsLst>
            <a:gs pos="0">
              <a:srgbClr val="2DA2BF">
                <a:hueOff val="0"/>
                <a:satOff val="0"/>
                <a:lumOff val="0"/>
                <a:alphaOff val="0"/>
                <a:shade val="15000"/>
                <a:satMod val="180000"/>
              </a:srgbClr>
            </a:gs>
            <a:gs pos="50000">
              <a:srgbClr val="2DA2BF">
                <a:hueOff val="0"/>
                <a:satOff val="0"/>
                <a:lumOff val="0"/>
                <a:alphaOff val="0"/>
                <a:shade val="45000"/>
                <a:satMod val="170000"/>
              </a:srgbClr>
            </a:gs>
            <a:gs pos="70000">
              <a:srgbClr val="2DA2BF">
                <a:hueOff val="0"/>
                <a:satOff val="0"/>
                <a:lumOff val="0"/>
                <a:alphaOff val="0"/>
                <a:tint val="99000"/>
                <a:shade val="65000"/>
                <a:satMod val="155000"/>
              </a:srgbClr>
            </a:gs>
            <a:gs pos="100000">
              <a:srgbClr val="2DA2BF">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69B8D7F-9620-E84E-B5F9-902FDA3680BD}">
      <dsp:nvSpPr>
        <dsp:cNvPr id="0" name=""/>
        <dsp:cNvSpPr/>
      </dsp:nvSpPr>
      <dsp:spPr>
        <a:xfrm>
          <a:off x="3535706" y="1589924"/>
          <a:ext cx="811688" cy="515421"/>
        </a:xfrm>
        <a:prstGeom prst="roundRect">
          <a:avLst>
            <a:gd name="adj" fmla="val 10000"/>
          </a:avLst>
        </a:prstGeom>
        <a:solidFill>
          <a:sysClr val="window" lastClr="FFFFFF">
            <a:alpha val="90000"/>
            <a:hueOff val="0"/>
            <a:satOff val="0"/>
            <a:lumOff val="0"/>
            <a:alphaOff val="0"/>
          </a:sysClr>
        </a:solidFill>
        <a:ln w="9525" cap="flat" cmpd="sng" algn="ctr">
          <a:solidFill>
            <a:srgbClr val="2DA2B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solidFill>
                <a:sysClr val="windowText" lastClr="000000">
                  <a:hueOff val="0"/>
                  <a:satOff val="0"/>
                  <a:lumOff val="0"/>
                  <a:alphaOff val="0"/>
                </a:sysClr>
              </a:solidFill>
              <a:latin typeface="Lucida Sans Unicode"/>
              <a:ea typeface="+mn-ea"/>
              <a:cs typeface="+mn-cs"/>
            </a:rPr>
            <a:t>Firm investments</a:t>
          </a:r>
        </a:p>
      </dsp:txBody>
      <dsp:txXfrm>
        <a:off x="3535706" y="1589924"/>
        <a:ext cx="811688" cy="515421"/>
      </dsp:txXfrm>
    </dsp:sp>
    <dsp:sp modelId="{51F5B7C1-D0E6-D34F-97F2-63393A0E3F7C}">
      <dsp:nvSpPr>
        <dsp:cNvPr id="0" name=""/>
        <dsp:cNvSpPr/>
      </dsp:nvSpPr>
      <dsp:spPr>
        <a:xfrm>
          <a:off x="3445518" y="2255733"/>
          <a:ext cx="811688" cy="515421"/>
        </a:xfrm>
        <a:prstGeom prst="roundRect">
          <a:avLst>
            <a:gd name="adj" fmla="val 10000"/>
          </a:avLst>
        </a:prstGeom>
        <a:gradFill rotWithShape="0">
          <a:gsLst>
            <a:gs pos="0">
              <a:srgbClr val="2DA2BF">
                <a:hueOff val="0"/>
                <a:satOff val="0"/>
                <a:lumOff val="0"/>
                <a:alphaOff val="0"/>
                <a:shade val="15000"/>
                <a:satMod val="180000"/>
              </a:srgbClr>
            </a:gs>
            <a:gs pos="50000">
              <a:srgbClr val="2DA2BF">
                <a:hueOff val="0"/>
                <a:satOff val="0"/>
                <a:lumOff val="0"/>
                <a:alphaOff val="0"/>
                <a:shade val="45000"/>
                <a:satMod val="170000"/>
              </a:srgbClr>
            </a:gs>
            <a:gs pos="70000">
              <a:srgbClr val="2DA2BF">
                <a:hueOff val="0"/>
                <a:satOff val="0"/>
                <a:lumOff val="0"/>
                <a:alphaOff val="0"/>
                <a:tint val="99000"/>
                <a:shade val="65000"/>
                <a:satMod val="155000"/>
              </a:srgbClr>
            </a:gs>
            <a:gs pos="100000">
              <a:srgbClr val="2DA2BF">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CCD6421-E7E1-AB46-A887-4E1974A936DB}">
      <dsp:nvSpPr>
        <dsp:cNvPr id="0" name=""/>
        <dsp:cNvSpPr/>
      </dsp:nvSpPr>
      <dsp:spPr>
        <a:xfrm>
          <a:off x="3535706" y="2341412"/>
          <a:ext cx="811688" cy="515421"/>
        </a:xfrm>
        <a:prstGeom prst="roundRect">
          <a:avLst>
            <a:gd name="adj" fmla="val 10000"/>
          </a:avLst>
        </a:prstGeom>
        <a:solidFill>
          <a:sysClr val="window" lastClr="FFFFFF">
            <a:alpha val="90000"/>
            <a:hueOff val="0"/>
            <a:satOff val="0"/>
            <a:lumOff val="0"/>
            <a:alphaOff val="0"/>
          </a:sysClr>
        </a:solidFill>
        <a:ln w="9525" cap="flat" cmpd="sng" algn="ctr">
          <a:solidFill>
            <a:srgbClr val="2DA2B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solidFill>
                <a:sysClr val="windowText" lastClr="000000">
                  <a:hueOff val="0"/>
                  <a:satOff val="0"/>
                  <a:lumOff val="0"/>
                  <a:alphaOff val="0"/>
                </a:sysClr>
              </a:solidFill>
              <a:latin typeface="Lucida Sans Unicode"/>
              <a:ea typeface="+mn-ea"/>
              <a:cs typeface="+mn-cs"/>
            </a:rPr>
            <a:t>R&amp;D expenditure in the business sector</a:t>
          </a:r>
        </a:p>
      </dsp:txBody>
      <dsp:txXfrm>
        <a:off x="3535706" y="2341412"/>
        <a:ext cx="811688" cy="515421"/>
      </dsp:txXfrm>
    </dsp:sp>
    <dsp:sp modelId="{6ADE6C69-64C1-7A4A-8F66-28BEBFBBB178}">
      <dsp:nvSpPr>
        <dsp:cNvPr id="0" name=""/>
        <dsp:cNvSpPr/>
      </dsp:nvSpPr>
      <dsp:spPr>
        <a:xfrm>
          <a:off x="3445518" y="3007221"/>
          <a:ext cx="811688" cy="515421"/>
        </a:xfrm>
        <a:prstGeom prst="roundRect">
          <a:avLst>
            <a:gd name="adj" fmla="val 10000"/>
          </a:avLst>
        </a:prstGeom>
        <a:gradFill rotWithShape="0">
          <a:gsLst>
            <a:gs pos="0">
              <a:srgbClr val="2DA2BF">
                <a:hueOff val="0"/>
                <a:satOff val="0"/>
                <a:lumOff val="0"/>
                <a:alphaOff val="0"/>
                <a:shade val="15000"/>
                <a:satMod val="180000"/>
              </a:srgbClr>
            </a:gs>
            <a:gs pos="50000">
              <a:srgbClr val="2DA2BF">
                <a:hueOff val="0"/>
                <a:satOff val="0"/>
                <a:lumOff val="0"/>
                <a:alphaOff val="0"/>
                <a:shade val="45000"/>
                <a:satMod val="170000"/>
              </a:srgbClr>
            </a:gs>
            <a:gs pos="70000">
              <a:srgbClr val="2DA2BF">
                <a:hueOff val="0"/>
                <a:satOff val="0"/>
                <a:lumOff val="0"/>
                <a:alphaOff val="0"/>
                <a:tint val="99000"/>
                <a:shade val="65000"/>
                <a:satMod val="155000"/>
              </a:srgbClr>
            </a:gs>
            <a:gs pos="100000">
              <a:srgbClr val="2DA2BF">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DF84342-2373-5C46-9600-B654665C5D47}">
      <dsp:nvSpPr>
        <dsp:cNvPr id="0" name=""/>
        <dsp:cNvSpPr/>
      </dsp:nvSpPr>
      <dsp:spPr>
        <a:xfrm>
          <a:off x="3535706" y="3092899"/>
          <a:ext cx="811688" cy="515421"/>
        </a:xfrm>
        <a:prstGeom prst="roundRect">
          <a:avLst>
            <a:gd name="adj" fmla="val 10000"/>
          </a:avLst>
        </a:prstGeom>
        <a:solidFill>
          <a:sysClr val="window" lastClr="FFFFFF">
            <a:alpha val="90000"/>
            <a:hueOff val="0"/>
            <a:satOff val="0"/>
            <a:lumOff val="0"/>
            <a:alphaOff val="0"/>
          </a:sysClr>
        </a:solidFill>
        <a:ln w="9525" cap="flat" cmpd="sng" algn="ctr">
          <a:solidFill>
            <a:srgbClr val="2DA2B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solidFill>
                <a:sysClr val="windowText" lastClr="000000">
                  <a:hueOff val="0"/>
                  <a:satOff val="0"/>
                  <a:lumOff val="0"/>
                  <a:alphaOff val="0"/>
                </a:sysClr>
              </a:solidFill>
              <a:latin typeface="Lucida Sans Unicode"/>
              <a:ea typeface="+mn-ea"/>
              <a:cs typeface="+mn-cs"/>
            </a:rPr>
            <a:t>ICT investments</a:t>
          </a:r>
        </a:p>
      </dsp:txBody>
      <dsp:txXfrm>
        <a:off x="3535706" y="3092899"/>
        <a:ext cx="811688" cy="515421"/>
      </dsp:txXfrm>
    </dsp:sp>
    <dsp:sp modelId="{409E1F0A-4908-9B44-A9BB-141E9525B4E4}">
      <dsp:nvSpPr>
        <dsp:cNvPr id="0" name=""/>
        <dsp:cNvSpPr/>
      </dsp:nvSpPr>
      <dsp:spPr>
        <a:xfrm>
          <a:off x="4437581" y="1504246"/>
          <a:ext cx="811688" cy="515421"/>
        </a:xfrm>
        <a:prstGeom prst="roundRect">
          <a:avLst>
            <a:gd name="adj" fmla="val 10000"/>
          </a:avLst>
        </a:prstGeom>
        <a:gradFill rotWithShape="0">
          <a:gsLst>
            <a:gs pos="0">
              <a:srgbClr val="2DA2BF">
                <a:hueOff val="0"/>
                <a:satOff val="0"/>
                <a:lumOff val="0"/>
                <a:alphaOff val="0"/>
                <a:shade val="15000"/>
                <a:satMod val="180000"/>
              </a:srgbClr>
            </a:gs>
            <a:gs pos="50000">
              <a:srgbClr val="2DA2BF">
                <a:hueOff val="0"/>
                <a:satOff val="0"/>
                <a:lumOff val="0"/>
                <a:alphaOff val="0"/>
                <a:shade val="45000"/>
                <a:satMod val="170000"/>
              </a:srgbClr>
            </a:gs>
            <a:gs pos="70000">
              <a:srgbClr val="2DA2BF">
                <a:hueOff val="0"/>
                <a:satOff val="0"/>
                <a:lumOff val="0"/>
                <a:alphaOff val="0"/>
                <a:tint val="99000"/>
                <a:shade val="65000"/>
                <a:satMod val="155000"/>
              </a:srgbClr>
            </a:gs>
            <a:gs pos="100000">
              <a:srgbClr val="2DA2BF">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0E6229F-B34C-6549-9D0F-B031528375E0}">
      <dsp:nvSpPr>
        <dsp:cNvPr id="0" name=""/>
        <dsp:cNvSpPr/>
      </dsp:nvSpPr>
      <dsp:spPr>
        <a:xfrm>
          <a:off x="4527769" y="1589924"/>
          <a:ext cx="811688" cy="515421"/>
        </a:xfrm>
        <a:prstGeom prst="roundRect">
          <a:avLst>
            <a:gd name="adj" fmla="val 10000"/>
          </a:avLst>
        </a:prstGeom>
        <a:solidFill>
          <a:sysClr val="window" lastClr="FFFFFF">
            <a:alpha val="90000"/>
            <a:hueOff val="0"/>
            <a:satOff val="0"/>
            <a:lumOff val="0"/>
            <a:alphaOff val="0"/>
          </a:sysClr>
        </a:solidFill>
        <a:ln w="9525" cap="flat" cmpd="sng" algn="ctr">
          <a:solidFill>
            <a:srgbClr val="2DA2B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solidFill>
                <a:sysClr val="windowText" lastClr="000000">
                  <a:hueOff val="0"/>
                  <a:satOff val="0"/>
                  <a:lumOff val="0"/>
                  <a:alphaOff val="0"/>
                </a:sysClr>
              </a:solidFill>
              <a:latin typeface="Lucida Sans Unicode"/>
              <a:ea typeface="+mn-ea"/>
              <a:cs typeface="+mn-cs"/>
            </a:rPr>
            <a:t>Linkage and entrepreneurship</a:t>
          </a:r>
        </a:p>
      </dsp:txBody>
      <dsp:txXfrm>
        <a:off x="4527769" y="1589924"/>
        <a:ext cx="811688" cy="515421"/>
      </dsp:txXfrm>
    </dsp:sp>
    <dsp:sp modelId="{A92D13AA-DAA3-A348-AC42-E65BBDD15FC7}">
      <dsp:nvSpPr>
        <dsp:cNvPr id="0" name=""/>
        <dsp:cNvSpPr/>
      </dsp:nvSpPr>
      <dsp:spPr>
        <a:xfrm>
          <a:off x="4437581" y="2255733"/>
          <a:ext cx="811688" cy="515421"/>
        </a:xfrm>
        <a:prstGeom prst="roundRect">
          <a:avLst>
            <a:gd name="adj" fmla="val 10000"/>
          </a:avLst>
        </a:prstGeom>
        <a:gradFill rotWithShape="0">
          <a:gsLst>
            <a:gs pos="0">
              <a:srgbClr val="2DA2BF">
                <a:hueOff val="0"/>
                <a:satOff val="0"/>
                <a:lumOff val="0"/>
                <a:alphaOff val="0"/>
                <a:shade val="15000"/>
                <a:satMod val="180000"/>
              </a:srgbClr>
            </a:gs>
            <a:gs pos="50000">
              <a:srgbClr val="2DA2BF">
                <a:hueOff val="0"/>
                <a:satOff val="0"/>
                <a:lumOff val="0"/>
                <a:alphaOff val="0"/>
                <a:shade val="45000"/>
                <a:satMod val="170000"/>
              </a:srgbClr>
            </a:gs>
            <a:gs pos="70000">
              <a:srgbClr val="2DA2BF">
                <a:hueOff val="0"/>
                <a:satOff val="0"/>
                <a:lumOff val="0"/>
                <a:alphaOff val="0"/>
                <a:tint val="99000"/>
                <a:shade val="65000"/>
                <a:satMod val="155000"/>
              </a:srgbClr>
            </a:gs>
            <a:gs pos="100000">
              <a:srgbClr val="2DA2BF">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AE98ABC-8885-4A4C-BB7B-7CE65201B0DC}">
      <dsp:nvSpPr>
        <dsp:cNvPr id="0" name=""/>
        <dsp:cNvSpPr/>
      </dsp:nvSpPr>
      <dsp:spPr>
        <a:xfrm>
          <a:off x="4527769" y="2341412"/>
          <a:ext cx="811688" cy="515421"/>
        </a:xfrm>
        <a:prstGeom prst="roundRect">
          <a:avLst>
            <a:gd name="adj" fmla="val 10000"/>
          </a:avLst>
        </a:prstGeom>
        <a:solidFill>
          <a:sysClr val="window" lastClr="FFFFFF">
            <a:alpha val="90000"/>
            <a:hueOff val="0"/>
            <a:satOff val="0"/>
            <a:lumOff val="0"/>
            <a:alphaOff val="0"/>
          </a:sysClr>
        </a:solidFill>
        <a:ln w="9525" cap="flat" cmpd="sng" algn="ctr">
          <a:solidFill>
            <a:srgbClr val="2DA2B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solidFill>
                <a:sysClr val="windowText" lastClr="000000">
                  <a:hueOff val="0"/>
                  <a:satOff val="0"/>
                  <a:lumOff val="0"/>
                  <a:alphaOff val="0"/>
                </a:sysClr>
              </a:solidFill>
              <a:latin typeface="Lucida Sans Unicode"/>
              <a:ea typeface="+mn-ea"/>
              <a:cs typeface="+mn-cs"/>
            </a:rPr>
            <a:t>Public – private co-publications</a:t>
          </a:r>
        </a:p>
      </dsp:txBody>
      <dsp:txXfrm>
        <a:off x="4527769" y="2341412"/>
        <a:ext cx="811688" cy="515421"/>
      </dsp:txXfrm>
    </dsp:sp>
    <dsp:sp modelId="{33344BE4-8A14-3C45-BE2A-1482C80AB9B6}">
      <dsp:nvSpPr>
        <dsp:cNvPr id="0" name=""/>
        <dsp:cNvSpPr/>
      </dsp:nvSpPr>
      <dsp:spPr>
        <a:xfrm>
          <a:off x="4437581" y="3007221"/>
          <a:ext cx="811688" cy="515421"/>
        </a:xfrm>
        <a:prstGeom prst="roundRect">
          <a:avLst>
            <a:gd name="adj" fmla="val 10000"/>
          </a:avLst>
        </a:prstGeom>
        <a:gradFill rotWithShape="0">
          <a:gsLst>
            <a:gs pos="0">
              <a:srgbClr val="2DA2BF">
                <a:hueOff val="0"/>
                <a:satOff val="0"/>
                <a:lumOff val="0"/>
                <a:alphaOff val="0"/>
                <a:shade val="15000"/>
                <a:satMod val="180000"/>
              </a:srgbClr>
            </a:gs>
            <a:gs pos="50000">
              <a:srgbClr val="2DA2BF">
                <a:hueOff val="0"/>
                <a:satOff val="0"/>
                <a:lumOff val="0"/>
                <a:alphaOff val="0"/>
                <a:shade val="45000"/>
                <a:satMod val="170000"/>
              </a:srgbClr>
            </a:gs>
            <a:gs pos="70000">
              <a:srgbClr val="2DA2BF">
                <a:hueOff val="0"/>
                <a:satOff val="0"/>
                <a:lumOff val="0"/>
                <a:alphaOff val="0"/>
                <a:tint val="99000"/>
                <a:shade val="65000"/>
                <a:satMod val="155000"/>
              </a:srgbClr>
            </a:gs>
            <a:gs pos="100000">
              <a:srgbClr val="2DA2BF">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FF9AE52-AB85-A74E-A9C7-3A6B7DE29BFA}">
      <dsp:nvSpPr>
        <dsp:cNvPr id="0" name=""/>
        <dsp:cNvSpPr/>
      </dsp:nvSpPr>
      <dsp:spPr>
        <a:xfrm>
          <a:off x="4527769" y="3092899"/>
          <a:ext cx="811688" cy="515421"/>
        </a:xfrm>
        <a:prstGeom prst="roundRect">
          <a:avLst>
            <a:gd name="adj" fmla="val 10000"/>
          </a:avLst>
        </a:prstGeom>
        <a:solidFill>
          <a:sysClr val="window" lastClr="FFFFFF">
            <a:alpha val="90000"/>
            <a:hueOff val="0"/>
            <a:satOff val="0"/>
            <a:lumOff val="0"/>
            <a:alphaOff val="0"/>
          </a:sysClr>
        </a:solidFill>
        <a:ln w="9525" cap="flat" cmpd="sng" algn="ctr">
          <a:solidFill>
            <a:srgbClr val="2DA2B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solidFill>
                <a:sysClr val="windowText" lastClr="000000">
                  <a:hueOff val="0"/>
                  <a:satOff val="0"/>
                  <a:lumOff val="0"/>
                  <a:alphaOff val="0"/>
                </a:sysClr>
              </a:solidFill>
              <a:latin typeface="Lucida Sans Unicode"/>
              <a:ea typeface="+mn-ea"/>
              <a:cs typeface="+mn-cs"/>
            </a:rPr>
            <a:t>Business funding of Higher Education</a:t>
          </a:r>
        </a:p>
      </dsp:txBody>
      <dsp:txXfrm>
        <a:off x="4527769" y="3092899"/>
        <a:ext cx="811688" cy="515421"/>
      </dsp:txXfrm>
    </dsp:sp>
    <dsp:sp modelId="{BC10C969-5123-9B4C-A3F6-A5855F2847AC}">
      <dsp:nvSpPr>
        <dsp:cNvPr id="0" name=""/>
        <dsp:cNvSpPr/>
      </dsp:nvSpPr>
      <dsp:spPr>
        <a:xfrm>
          <a:off x="5429644" y="1504246"/>
          <a:ext cx="811688" cy="515421"/>
        </a:xfrm>
        <a:prstGeom prst="roundRect">
          <a:avLst>
            <a:gd name="adj" fmla="val 10000"/>
          </a:avLst>
        </a:prstGeom>
        <a:gradFill rotWithShape="0">
          <a:gsLst>
            <a:gs pos="0">
              <a:srgbClr val="2DA2BF">
                <a:hueOff val="0"/>
                <a:satOff val="0"/>
                <a:lumOff val="0"/>
                <a:alphaOff val="0"/>
                <a:shade val="15000"/>
                <a:satMod val="180000"/>
              </a:srgbClr>
            </a:gs>
            <a:gs pos="50000">
              <a:srgbClr val="2DA2BF">
                <a:hueOff val="0"/>
                <a:satOff val="0"/>
                <a:lumOff val="0"/>
                <a:alphaOff val="0"/>
                <a:shade val="45000"/>
                <a:satMod val="170000"/>
              </a:srgbClr>
            </a:gs>
            <a:gs pos="70000">
              <a:srgbClr val="2DA2BF">
                <a:hueOff val="0"/>
                <a:satOff val="0"/>
                <a:lumOff val="0"/>
                <a:alphaOff val="0"/>
                <a:tint val="99000"/>
                <a:shade val="65000"/>
                <a:satMod val="155000"/>
              </a:srgbClr>
            </a:gs>
            <a:gs pos="100000">
              <a:srgbClr val="2DA2BF">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B3D0593-BD22-F947-8E79-675D43EECBDE}">
      <dsp:nvSpPr>
        <dsp:cNvPr id="0" name=""/>
        <dsp:cNvSpPr/>
      </dsp:nvSpPr>
      <dsp:spPr>
        <a:xfrm>
          <a:off x="5519832" y="1589924"/>
          <a:ext cx="811688" cy="515421"/>
        </a:xfrm>
        <a:prstGeom prst="roundRect">
          <a:avLst>
            <a:gd name="adj" fmla="val 10000"/>
          </a:avLst>
        </a:prstGeom>
        <a:solidFill>
          <a:sysClr val="window" lastClr="FFFFFF">
            <a:alpha val="90000"/>
            <a:hueOff val="0"/>
            <a:satOff val="0"/>
            <a:lumOff val="0"/>
            <a:alphaOff val="0"/>
          </a:sysClr>
        </a:solidFill>
        <a:ln w="9525" cap="flat" cmpd="sng" algn="ctr">
          <a:solidFill>
            <a:srgbClr val="2DA2B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solidFill>
                <a:sysClr val="windowText" lastClr="000000">
                  <a:hueOff val="0"/>
                  <a:satOff val="0"/>
                  <a:lumOff val="0"/>
                  <a:alphaOff val="0"/>
                </a:sysClr>
              </a:solidFill>
              <a:latin typeface="Lucida Sans Unicode"/>
              <a:ea typeface="+mn-ea"/>
              <a:cs typeface="+mn-cs"/>
            </a:rPr>
            <a:t>Intellectual assets</a:t>
          </a:r>
        </a:p>
      </dsp:txBody>
      <dsp:txXfrm>
        <a:off x="5519832" y="1589924"/>
        <a:ext cx="811688" cy="515421"/>
      </dsp:txXfrm>
    </dsp:sp>
    <dsp:sp modelId="{5EF6B9D6-CFC1-1541-85CA-F9C4AE0C3653}">
      <dsp:nvSpPr>
        <dsp:cNvPr id="0" name=""/>
        <dsp:cNvSpPr/>
      </dsp:nvSpPr>
      <dsp:spPr>
        <a:xfrm>
          <a:off x="5429644" y="2255733"/>
          <a:ext cx="811688" cy="515421"/>
        </a:xfrm>
        <a:prstGeom prst="roundRect">
          <a:avLst>
            <a:gd name="adj" fmla="val 10000"/>
          </a:avLst>
        </a:prstGeom>
        <a:gradFill rotWithShape="0">
          <a:gsLst>
            <a:gs pos="0">
              <a:srgbClr val="2DA2BF">
                <a:hueOff val="0"/>
                <a:satOff val="0"/>
                <a:lumOff val="0"/>
                <a:alphaOff val="0"/>
                <a:shade val="15000"/>
                <a:satMod val="180000"/>
              </a:srgbClr>
            </a:gs>
            <a:gs pos="50000">
              <a:srgbClr val="2DA2BF">
                <a:hueOff val="0"/>
                <a:satOff val="0"/>
                <a:lumOff val="0"/>
                <a:alphaOff val="0"/>
                <a:shade val="45000"/>
                <a:satMod val="170000"/>
              </a:srgbClr>
            </a:gs>
            <a:gs pos="70000">
              <a:srgbClr val="2DA2BF">
                <a:hueOff val="0"/>
                <a:satOff val="0"/>
                <a:lumOff val="0"/>
                <a:alphaOff val="0"/>
                <a:tint val="99000"/>
                <a:shade val="65000"/>
                <a:satMod val="155000"/>
              </a:srgbClr>
            </a:gs>
            <a:gs pos="100000">
              <a:srgbClr val="2DA2BF">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18D577C-7A56-7C4E-BFC2-D71F65DDE1A1}">
      <dsp:nvSpPr>
        <dsp:cNvPr id="0" name=""/>
        <dsp:cNvSpPr/>
      </dsp:nvSpPr>
      <dsp:spPr>
        <a:xfrm>
          <a:off x="5519832" y="2341412"/>
          <a:ext cx="811688" cy="515421"/>
        </a:xfrm>
        <a:prstGeom prst="roundRect">
          <a:avLst>
            <a:gd name="adj" fmla="val 10000"/>
          </a:avLst>
        </a:prstGeom>
        <a:solidFill>
          <a:sysClr val="window" lastClr="FFFFFF">
            <a:alpha val="90000"/>
            <a:hueOff val="0"/>
            <a:satOff val="0"/>
            <a:lumOff val="0"/>
            <a:alphaOff val="0"/>
          </a:sysClr>
        </a:solidFill>
        <a:ln w="9525" cap="flat" cmpd="sng" algn="ctr">
          <a:solidFill>
            <a:srgbClr val="2DA2B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solidFill>
                <a:sysClr val="windowText" lastClr="000000">
                  <a:hueOff val="0"/>
                  <a:satOff val="0"/>
                  <a:lumOff val="0"/>
                  <a:alphaOff val="0"/>
                </a:sysClr>
              </a:solidFill>
              <a:latin typeface="Lucida Sans Unicode"/>
              <a:ea typeface="+mn-ea"/>
              <a:cs typeface="+mn-cs"/>
            </a:rPr>
            <a:t>PCT patent applications</a:t>
          </a:r>
        </a:p>
      </dsp:txBody>
      <dsp:txXfrm>
        <a:off x="5519832" y="2341412"/>
        <a:ext cx="811688" cy="515421"/>
      </dsp:txXfrm>
    </dsp:sp>
    <dsp:sp modelId="{4480463B-0471-774F-B864-6AF576BC905E}">
      <dsp:nvSpPr>
        <dsp:cNvPr id="0" name=""/>
        <dsp:cNvSpPr/>
      </dsp:nvSpPr>
      <dsp:spPr>
        <a:xfrm>
          <a:off x="5429644" y="3007221"/>
          <a:ext cx="811688" cy="515421"/>
        </a:xfrm>
        <a:prstGeom prst="roundRect">
          <a:avLst>
            <a:gd name="adj" fmla="val 10000"/>
          </a:avLst>
        </a:prstGeom>
        <a:gradFill rotWithShape="0">
          <a:gsLst>
            <a:gs pos="0">
              <a:srgbClr val="2DA2BF">
                <a:hueOff val="0"/>
                <a:satOff val="0"/>
                <a:lumOff val="0"/>
                <a:alphaOff val="0"/>
                <a:shade val="15000"/>
                <a:satMod val="180000"/>
              </a:srgbClr>
            </a:gs>
            <a:gs pos="50000">
              <a:srgbClr val="2DA2BF">
                <a:hueOff val="0"/>
                <a:satOff val="0"/>
                <a:lumOff val="0"/>
                <a:alphaOff val="0"/>
                <a:shade val="45000"/>
                <a:satMod val="170000"/>
              </a:srgbClr>
            </a:gs>
            <a:gs pos="70000">
              <a:srgbClr val="2DA2BF">
                <a:hueOff val="0"/>
                <a:satOff val="0"/>
                <a:lumOff val="0"/>
                <a:alphaOff val="0"/>
                <a:tint val="99000"/>
                <a:shade val="65000"/>
                <a:satMod val="155000"/>
              </a:srgbClr>
            </a:gs>
            <a:gs pos="100000">
              <a:srgbClr val="2DA2BF">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B998750-8163-2947-A8CC-C93C04645396}">
      <dsp:nvSpPr>
        <dsp:cNvPr id="0" name=""/>
        <dsp:cNvSpPr/>
      </dsp:nvSpPr>
      <dsp:spPr>
        <a:xfrm>
          <a:off x="5519832" y="3092899"/>
          <a:ext cx="811688" cy="515421"/>
        </a:xfrm>
        <a:prstGeom prst="roundRect">
          <a:avLst>
            <a:gd name="adj" fmla="val 10000"/>
          </a:avLst>
        </a:prstGeom>
        <a:solidFill>
          <a:sysClr val="window" lastClr="FFFFFF">
            <a:alpha val="90000"/>
            <a:hueOff val="0"/>
            <a:satOff val="0"/>
            <a:lumOff val="0"/>
            <a:alphaOff val="0"/>
          </a:sysClr>
        </a:solidFill>
        <a:ln w="9525" cap="flat" cmpd="sng" algn="ctr">
          <a:solidFill>
            <a:srgbClr val="2DA2B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solidFill>
                <a:sysClr val="windowText" lastClr="000000">
                  <a:hueOff val="0"/>
                  <a:satOff val="0"/>
                  <a:lumOff val="0"/>
                  <a:alphaOff val="0"/>
                </a:sysClr>
              </a:solidFill>
              <a:latin typeface="Lucida Sans Unicode"/>
              <a:ea typeface="+mn-ea"/>
              <a:cs typeface="+mn-cs"/>
            </a:rPr>
            <a:t>PC patent applications in societal challenges</a:t>
          </a:r>
        </a:p>
      </dsp:txBody>
      <dsp:txXfrm>
        <a:off x="5519832" y="3092899"/>
        <a:ext cx="811688" cy="515421"/>
      </dsp:txXfrm>
    </dsp:sp>
    <dsp:sp modelId="{52420EFF-7C8B-F842-9CE0-04AAD571E7AA}">
      <dsp:nvSpPr>
        <dsp:cNvPr id="0" name=""/>
        <dsp:cNvSpPr/>
      </dsp:nvSpPr>
      <dsp:spPr>
        <a:xfrm>
          <a:off x="5429644" y="3758709"/>
          <a:ext cx="811688" cy="515421"/>
        </a:xfrm>
        <a:prstGeom prst="roundRect">
          <a:avLst>
            <a:gd name="adj" fmla="val 10000"/>
          </a:avLst>
        </a:prstGeom>
        <a:gradFill rotWithShape="0">
          <a:gsLst>
            <a:gs pos="0">
              <a:srgbClr val="2DA2BF">
                <a:hueOff val="0"/>
                <a:satOff val="0"/>
                <a:lumOff val="0"/>
                <a:alphaOff val="0"/>
                <a:shade val="15000"/>
                <a:satMod val="180000"/>
              </a:srgbClr>
            </a:gs>
            <a:gs pos="50000">
              <a:srgbClr val="2DA2BF">
                <a:hueOff val="0"/>
                <a:satOff val="0"/>
                <a:lumOff val="0"/>
                <a:alphaOff val="0"/>
                <a:shade val="45000"/>
                <a:satMod val="170000"/>
              </a:srgbClr>
            </a:gs>
            <a:gs pos="70000">
              <a:srgbClr val="2DA2BF">
                <a:hueOff val="0"/>
                <a:satOff val="0"/>
                <a:lumOff val="0"/>
                <a:alphaOff val="0"/>
                <a:tint val="99000"/>
                <a:shade val="65000"/>
                <a:satMod val="155000"/>
              </a:srgbClr>
            </a:gs>
            <a:gs pos="100000">
              <a:srgbClr val="2DA2BF">
                <a:hueOff val="0"/>
                <a:satOff val="0"/>
                <a:lumOff val="0"/>
                <a:alphaOff val="0"/>
                <a:tint val="95500"/>
                <a:shade val="100000"/>
                <a:satMod val="155000"/>
              </a:srgb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18A0EB5-C06A-4E4B-9CD7-31C777A0DF3D}">
      <dsp:nvSpPr>
        <dsp:cNvPr id="0" name=""/>
        <dsp:cNvSpPr/>
      </dsp:nvSpPr>
      <dsp:spPr>
        <a:xfrm>
          <a:off x="5519832" y="3844387"/>
          <a:ext cx="811688" cy="515421"/>
        </a:xfrm>
        <a:prstGeom prst="roundRect">
          <a:avLst>
            <a:gd name="adj" fmla="val 10000"/>
          </a:avLst>
        </a:prstGeom>
        <a:solidFill>
          <a:sysClr val="window" lastClr="FFFFFF">
            <a:alpha val="90000"/>
            <a:hueOff val="0"/>
            <a:satOff val="0"/>
            <a:lumOff val="0"/>
            <a:alphaOff val="0"/>
          </a:sysClr>
        </a:solidFill>
        <a:ln w="9525" cap="flat" cmpd="sng" algn="ctr">
          <a:solidFill>
            <a:srgbClr val="2DA2B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a:solidFill>
                <a:sysClr val="windowText" lastClr="000000">
                  <a:hueOff val="0"/>
                  <a:satOff val="0"/>
                  <a:lumOff val="0"/>
                  <a:alphaOff val="0"/>
                </a:sysClr>
              </a:solidFill>
              <a:latin typeface="Lucida Sans Unicode"/>
              <a:ea typeface="+mn-ea"/>
              <a:cs typeface="+mn-cs"/>
            </a:rPr>
            <a:t>Trademarks</a:t>
          </a:r>
        </a:p>
      </dsp:txBody>
      <dsp:txXfrm>
        <a:off x="5519832" y="3844387"/>
        <a:ext cx="811688" cy="515421"/>
      </dsp:txXfrm>
    </dsp:sp>
    <dsp:sp modelId="{4DF50AFA-CBFA-424F-B75D-CAD2C864D5AD}">
      <dsp:nvSpPr>
        <dsp:cNvPr id="0" name=""/>
        <dsp:cNvSpPr/>
      </dsp:nvSpPr>
      <dsp:spPr>
        <a:xfrm>
          <a:off x="6917739" y="777405"/>
          <a:ext cx="811688" cy="515421"/>
        </a:xfrm>
        <a:prstGeom prst="roundRect">
          <a:avLst>
            <a:gd name="adj" fmla="val 10000"/>
          </a:avLst>
        </a:prstGeom>
        <a:solidFill>
          <a:srgbClr val="7D3C4A">
            <a:lumMod val="40000"/>
            <a:lumOff val="60000"/>
          </a:srgb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CFB01FD-CA5F-CA44-A08A-465712A4FA29}">
      <dsp:nvSpPr>
        <dsp:cNvPr id="0" name=""/>
        <dsp:cNvSpPr/>
      </dsp:nvSpPr>
      <dsp:spPr>
        <a:xfrm>
          <a:off x="7007927" y="863083"/>
          <a:ext cx="811688" cy="515421"/>
        </a:xfrm>
        <a:prstGeom prst="roundRect">
          <a:avLst>
            <a:gd name="adj" fmla="val 10000"/>
          </a:avLst>
        </a:prstGeom>
        <a:solidFill>
          <a:sysClr val="window" lastClr="FFFFFF">
            <a:lumMod val="95000"/>
          </a:sysClr>
        </a:solidFill>
        <a:ln w="9525" cap="flat" cmpd="sng" algn="ctr">
          <a:solidFill>
            <a:srgbClr val="2DA2B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solidFill>
                <a:sysClr val="windowText" lastClr="000000">
                  <a:hueOff val="0"/>
                  <a:satOff val="0"/>
                  <a:lumOff val="0"/>
                  <a:alphaOff val="0"/>
                </a:sysClr>
              </a:solidFill>
              <a:latin typeface="Lucida Sans Unicode"/>
              <a:ea typeface="+mn-ea"/>
              <a:cs typeface="+mn-cs"/>
            </a:rPr>
            <a:t>OUTPUTS</a:t>
          </a:r>
        </a:p>
      </dsp:txBody>
      <dsp:txXfrm>
        <a:off x="7007927" y="863083"/>
        <a:ext cx="811688" cy="515421"/>
      </dsp:txXfrm>
    </dsp:sp>
    <dsp:sp modelId="{4EB14BF9-0208-0743-8E88-0DF82C5CA105}">
      <dsp:nvSpPr>
        <dsp:cNvPr id="0" name=""/>
        <dsp:cNvSpPr/>
      </dsp:nvSpPr>
      <dsp:spPr>
        <a:xfrm>
          <a:off x="6421708" y="1528893"/>
          <a:ext cx="811688" cy="515421"/>
        </a:xfrm>
        <a:prstGeom prst="roundRect">
          <a:avLst>
            <a:gd name="adj" fmla="val 10000"/>
          </a:avLst>
        </a:prstGeom>
        <a:solidFill>
          <a:srgbClr val="7D3C4A">
            <a:lumMod val="40000"/>
            <a:lumOff val="60000"/>
          </a:srgb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A27D22A-FB70-BE49-B148-C10EEB925E96}">
      <dsp:nvSpPr>
        <dsp:cNvPr id="0" name=""/>
        <dsp:cNvSpPr/>
      </dsp:nvSpPr>
      <dsp:spPr>
        <a:xfrm>
          <a:off x="6511895" y="1614571"/>
          <a:ext cx="811688" cy="515421"/>
        </a:xfrm>
        <a:prstGeom prst="roundRect">
          <a:avLst>
            <a:gd name="adj" fmla="val 10000"/>
          </a:avLst>
        </a:prstGeom>
        <a:solidFill>
          <a:sysClr val="window" lastClr="FFFFFF">
            <a:lumMod val="95000"/>
          </a:sysClr>
        </a:solidFill>
        <a:ln w="9525" cap="flat" cmpd="sng" algn="ctr">
          <a:solidFill>
            <a:srgbClr val="2DA2B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solidFill>
                <a:sysClr val="windowText" lastClr="000000">
                  <a:hueOff val="0"/>
                  <a:satOff val="0"/>
                  <a:lumOff val="0"/>
                  <a:alphaOff val="0"/>
                </a:sysClr>
              </a:solidFill>
              <a:latin typeface="Lucida Sans Unicode"/>
              <a:ea typeface="+mn-ea"/>
              <a:cs typeface="+mn-cs"/>
            </a:rPr>
            <a:t>Economic effects</a:t>
          </a:r>
        </a:p>
      </dsp:txBody>
      <dsp:txXfrm>
        <a:off x="6511895" y="1614571"/>
        <a:ext cx="811688" cy="515421"/>
      </dsp:txXfrm>
    </dsp:sp>
    <dsp:sp modelId="{39734E8D-E7CD-6E46-9B9F-F1EA16B7A835}">
      <dsp:nvSpPr>
        <dsp:cNvPr id="0" name=""/>
        <dsp:cNvSpPr/>
      </dsp:nvSpPr>
      <dsp:spPr>
        <a:xfrm>
          <a:off x="6421708" y="2280381"/>
          <a:ext cx="811688" cy="515421"/>
        </a:xfrm>
        <a:prstGeom prst="roundRect">
          <a:avLst>
            <a:gd name="adj" fmla="val 10000"/>
          </a:avLst>
        </a:prstGeom>
        <a:solidFill>
          <a:srgbClr val="7D3C4A">
            <a:lumMod val="40000"/>
            <a:lumOff val="60000"/>
          </a:srgb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C1B5A8B-07F5-1E4B-BD26-BF150A38975F}">
      <dsp:nvSpPr>
        <dsp:cNvPr id="0" name=""/>
        <dsp:cNvSpPr/>
      </dsp:nvSpPr>
      <dsp:spPr>
        <a:xfrm>
          <a:off x="6511895" y="2366059"/>
          <a:ext cx="811688" cy="515421"/>
        </a:xfrm>
        <a:prstGeom prst="roundRect">
          <a:avLst>
            <a:gd name="adj" fmla="val 10000"/>
          </a:avLst>
        </a:prstGeom>
        <a:solidFill>
          <a:sysClr val="window" lastClr="FFFFFF">
            <a:lumMod val="95000"/>
          </a:sysClr>
        </a:solidFill>
        <a:ln w="9525" cap="flat" cmpd="sng" algn="ctr">
          <a:solidFill>
            <a:srgbClr val="2DA2B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solidFill>
                <a:sysClr val="windowText" lastClr="000000">
                  <a:hueOff val="0"/>
                  <a:satOff val="0"/>
                  <a:lumOff val="0"/>
                  <a:alphaOff val="0"/>
                </a:sysClr>
              </a:solidFill>
              <a:latin typeface="Lucida Sans Unicode"/>
              <a:ea typeface="+mn-ea"/>
              <a:cs typeface="+mn-cs"/>
            </a:rPr>
            <a:t>Medium High product exports</a:t>
          </a:r>
        </a:p>
      </dsp:txBody>
      <dsp:txXfrm>
        <a:off x="6511895" y="2366059"/>
        <a:ext cx="811688" cy="515421"/>
      </dsp:txXfrm>
    </dsp:sp>
    <dsp:sp modelId="{7D2D63F3-5A86-8A47-99DE-0386B3BC60EB}">
      <dsp:nvSpPr>
        <dsp:cNvPr id="0" name=""/>
        <dsp:cNvSpPr/>
      </dsp:nvSpPr>
      <dsp:spPr>
        <a:xfrm>
          <a:off x="6421708" y="3007221"/>
          <a:ext cx="811688" cy="515421"/>
        </a:xfrm>
        <a:prstGeom prst="roundRect">
          <a:avLst>
            <a:gd name="adj" fmla="val 10000"/>
          </a:avLst>
        </a:prstGeom>
        <a:solidFill>
          <a:srgbClr val="7D3C4A">
            <a:lumMod val="40000"/>
            <a:lumOff val="60000"/>
          </a:srgb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5B525CF-0A10-5F45-A57D-BF19DF00AB16}">
      <dsp:nvSpPr>
        <dsp:cNvPr id="0" name=""/>
        <dsp:cNvSpPr/>
      </dsp:nvSpPr>
      <dsp:spPr>
        <a:xfrm>
          <a:off x="6511895" y="3092899"/>
          <a:ext cx="811688" cy="515421"/>
        </a:xfrm>
        <a:prstGeom prst="roundRect">
          <a:avLst>
            <a:gd name="adj" fmla="val 10000"/>
          </a:avLst>
        </a:prstGeom>
        <a:solidFill>
          <a:sysClr val="window" lastClr="FFFFFF">
            <a:lumMod val="95000"/>
          </a:sysClr>
        </a:solidFill>
        <a:ln w="9525" cap="flat" cmpd="sng" algn="ctr">
          <a:solidFill>
            <a:srgbClr val="2DA2B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solidFill>
                <a:sysClr val="windowText" lastClr="000000">
                  <a:hueOff val="0"/>
                  <a:satOff val="0"/>
                  <a:lumOff val="0"/>
                  <a:alphaOff val="0"/>
                </a:sysClr>
              </a:solidFill>
              <a:latin typeface="Lucida Sans Unicode"/>
              <a:ea typeface="+mn-ea"/>
              <a:cs typeface="+mn-cs"/>
            </a:rPr>
            <a:t>High tech products</a:t>
          </a:r>
        </a:p>
      </dsp:txBody>
      <dsp:txXfrm>
        <a:off x="6511895" y="3092899"/>
        <a:ext cx="811688" cy="515421"/>
      </dsp:txXfrm>
    </dsp:sp>
    <dsp:sp modelId="{65068382-73C9-DA4F-8DFE-BBAA96BDE4D7}">
      <dsp:nvSpPr>
        <dsp:cNvPr id="0" name=""/>
        <dsp:cNvSpPr/>
      </dsp:nvSpPr>
      <dsp:spPr>
        <a:xfrm>
          <a:off x="6421708" y="3758709"/>
          <a:ext cx="811688" cy="515421"/>
        </a:xfrm>
        <a:prstGeom prst="roundRect">
          <a:avLst>
            <a:gd name="adj" fmla="val 10000"/>
          </a:avLst>
        </a:prstGeom>
        <a:solidFill>
          <a:srgbClr val="7D3C4A">
            <a:lumMod val="40000"/>
            <a:lumOff val="60000"/>
          </a:srgb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62B5E92-B48A-5F45-AC59-18A2CBCC40FF}">
      <dsp:nvSpPr>
        <dsp:cNvPr id="0" name=""/>
        <dsp:cNvSpPr/>
      </dsp:nvSpPr>
      <dsp:spPr>
        <a:xfrm>
          <a:off x="6511895" y="3844387"/>
          <a:ext cx="811688" cy="515421"/>
        </a:xfrm>
        <a:prstGeom prst="roundRect">
          <a:avLst>
            <a:gd name="adj" fmla="val 10000"/>
          </a:avLst>
        </a:prstGeom>
        <a:solidFill>
          <a:sysClr val="window" lastClr="FFFFFF">
            <a:lumMod val="95000"/>
          </a:sysClr>
        </a:solidFill>
        <a:ln w="9525" cap="flat" cmpd="sng" algn="ctr">
          <a:solidFill>
            <a:srgbClr val="2DA2B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err="1" smtClean="0">
              <a:solidFill>
                <a:sysClr val="windowText" lastClr="000000">
                  <a:hueOff val="0"/>
                  <a:satOff val="0"/>
                  <a:lumOff val="0"/>
                  <a:alphaOff val="0"/>
                </a:sysClr>
              </a:solidFill>
              <a:latin typeface="Lucida Sans Unicode"/>
              <a:ea typeface="+mn-ea"/>
              <a:cs typeface="+mn-cs"/>
            </a:rPr>
            <a:t>Licence</a:t>
          </a:r>
          <a:r>
            <a:rPr lang="en-US" sz="800" kern="1200" dirty="0" smtClean="0">
              <a:solidFill>
                <a:sysClr val="windowText" lastClr="000000">
                  <a:hueOff val="0"/>
                  <a:satOff val="0"/>
                  <a:lumOff val="0"/>
                  <a:alphaOff val="0"/>
                </a:sysClr>
              </a:solidFill>
              <a:latin typeface="Lucida Sans Unicode"/>
              <a:ea typeface="+mn-ea"/>
              <a:cs typeface="+mn-cs"/>
            </a:rPr>
            <a:t> </a:t>
          </a:r>
          <a:r>
            <a:rPr lang="en-US" sz="800" kern="1200" dirty="0">
              <a:solidFill>
                <a:sysClr val="windowText" lastClr="000000">
                  <a:hueOff val="0"/>
                  <a:satOff val="0"/>
                  <a:lumOff val="0"/>
                  <a:alphaOff val="0"/>
                </a:sysClr>
              </a:solidFill>
              <a:latin typeface="Lucida Sans Unicode"/>
              <a:ea typeface="+mn-ea"/>
              <a:cs typeface="+mn-cs"/>
            </a:rPr>
            <a:t>and patent revenues from abroad</a:t>
          </a:r>
        </a:p>
      </dsp:txBody>
      <dsp:txXfrm>
        <a:off x="6511895" y="3844387"/>
        <a:ext cx="811688" cy="515421"/>
      </dsp:txXfrm>
    </dsp:sp>
    <dsp:sp modelId="{F0599CC5-BA8E-6B4A-9B03-39B65D55E0D6}">
      <dsp:nvSpPr>
        <dsp:cNvPr id="0" name=""/>
        <dsp:cNvSpPr/>
      </dsp:nvSpPr>
      <dsp:spPr>
        <a:xfrm>
          <a:off x="6421708" y="4510197"/>
          <a:ext cx="811688" cy="515421"/>
        </a:xfrm>
        <a:prstGeom prst="roundRect">
          <a:avLst>
            <a:gd name="adj" fmla="val 10000"/>
          </a:avLst>
        </a:prstGeom>
        <a:solidFill>
          <a:srgbClr val="7D3C4A">
            <a:lumMod val="40000"/>
            <a:lumOff val="60000"/>
          </a:srgb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D3AB857-9879-6B49-87ED-4196CB5308D4}">
      <dsp:nvSpPr>
        <dsp:cNvPr id="0" name=""/>
        <dsp:cNvSpPr/>
      </dsp:nvSpPr>
      <dsp:spPr>
        <a:xfrm>
          <a:off x="6511895" y="4595875"/>
          <a:ext cx="811688" cy="515421"/>
        </a:xfrm>
        <a:prstGeom prst="roundRect">
          <a:avLst>
            <a:gd name="adj" fmla="val 10000"/>
          </a:avLst>
        </a:prstGeom>
        <a:solidFill>
          <a:sysClr val="window" lastClr="FFFFFF">
            <a:lumMod val="95000"/>
          </a:sysClr>
        </a:solidFill>
        <a:ln w="9525" cap="flat" cmpd="sng" algn="ctr">
          <a:solidFill>
            <a:srgbClr val="2DA2B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solidFill>
                <a:sysClr val="windowText" lastClr="000000">
                  <a:hueOff val="0"/>
                  <a:satOff val="0"/>
                  <a:lumOff val="0"/>
                  <a:alphaOff val="0"/>
                </a:sysClr>
              </a:solidFill>
              <a:latin typeface="Lucida Sans Unicode"/>
              <a:ea typeface="+mn-ea"/>
              <a:cs typeface="+mn-cs"/>
            </a:rPr>
            <a:t>Exports in commercial services</a:t>
          </a:r>
        </a:p>
      </dsp:txBody>
      <dsp:txXfrm>
        <a:off x="6511895" y="4595875"/>
        <a:ext cx="811688" cy="515421"/>
      </dsp:txXfrm>
    </dsp:sp>
    <dsp:sp modelId="{8636B52B-351B-D145-BC59-4B66526F00D9}">
      <dsp:nvSpPr>
        <dsp:cNvPr id="0" name=""/>
        <dsp:cNvSpPr/>
      </dsp:nvSpPr>
      <dsp:spPr>
        <a:xfrm>
          <a:off x="7413771" y="1528893"/>
          <a:ext cx="811688" cy="515421"/>
        </a:xfrm>
        <a:prstGeom prst="roundRect">
          <a:avLst>
            <a:gd name="adj" fmla="val 10000"/>
          </a:avLst>
        </a:prstGeom>
        <a:solidFill>
          <a:srgbClr val="7D3C4A">
            <a:lumMod val="40000"/>
            <a:lumOff val="60000"/>
          </a:srgb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2508799-4044-E04D-8C2E-364F4340A63F}">
      <dsp:nvSpPr>
        <dsp:cNvPr id="0" name=""/>
        <dsp:cNvSpPr/>
      </dsp:nvSpPr>
      <dsp:spPr>
        <a:xfrm>
          <a:off x="7503958" y="1614571"/>
          <a:ext cx="811688" cy="515421"/>
        </a:xfrm>
        <a:prstGeom prst="roundRect">
          <a:avLst>
            <a:gd name="adj" fmla="val 10000"/>
          </a:avLst>
        </a:prstGeom>
        <a:solidFill>
          <a:sysClr val="window" lastClr="FFFFFF">
            <a:lumMod val="95000"/>
          </a:sysClr>
        </a:solidFill>
        <a:ln w="9525" cap="flat" cmpd="sng" algn="ctr">
          <a:solidFill>
            <a:srgbClr val="2DA2B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solidFill>
                <a:sysClr val="windowText" lastClr="000000">
                  <a:hueOff val="0"/>
                  <a:satOff val="0"/>
                  <a:lumOff val="0"/>
                  <a:alphaOff val="0"/>
                </a:sysClr>
              </a:solidFill>
              <a:latin typeface="Lucida Sans Unicode"/>
              <a:ea typeface="+mn-ea"/>
              <a:cs typeface="+mn-cs"/>
            </a:rPr>
            <a:t>Social effects</a:t>
          </a:r>
        </a:p>
      </dsp:txBody>
      <dsp:txXfrm>
        <a:off x="7503958" y="1614571"/>
        <a:ext cx="811688" cy="515421"/>
      </dsp:txXfrm>
    </dsp:sp>
    <dsp:sp modelId="{4D3272D1-260E-E442-9F1C-71411877FCDF}">
      <dsp:nvSpPr>
        <dsp:cNvPr id="0" name=""/>
        <dsp:cNvSpPr/>
      </dsp:nvSpPr>
      <dsp:spPr>
        <a:xfrm>
          <a:off x="7413771" y="2255733"/>
          <a:ext cx="811688" cy="515421"/>
        </a:xfrm>
        <a:prstGeom prst="roundRect">
          <a:avLst>
            <a:gd name="adj" fmla="val 10000"/>
          </a:avLst>
        </a:prstGeom>
        <a:solidFill>
          <a:srgbClr val="7D3C4A">
            <a:lumMod val="40000"/>
            <a:lumOff val="60000"/>
          </a:srgb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1696E0-395C-6C42-9F1E-9B6688DDF206}">
      <dsp:nvSpPr>
        <dsp:cNvPr id="0" name=""/>
        <dsp:cNvSpPr/>
      </dsp:nvSpPr>
      <dsp:spPr>
        <a:xfrm>
          <a:off x="7503958" y="2341412"/>
          <a:ext cx="811688" cy="515421"/>
        </a:xfrm>
        <a:prstGeom prst="roundRect">
          <a:avLst>
            <a:gd name="adj" fmla="val 10000"/>
          </a:avLst>
        </a:prstGeom>
        <a:solidFill>
          <a:sysClr val="window" lastClr="FFFFFF">
            <a:lumMod val="95000"/>
          </a:sysClr>
        </a:solidFill>
        <a:ln w="9525" cap="flat" cmpd="sng" algn="ctr">
          <a:solidFill>
            <a:srgbClr val="2DA2B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solidFill>
                <a:sysClr val="windowText" lastClr="000000">
                  <a:hueOff val="0"/>
                  <a:satOff val="0"/>
                  <a:lumOff val="0"/>
                  <a:alphaOff val="0"/>
                </a:sysClr>
              </a:solidFill>
              <a:latin typeface="Lucida Sans Unicode"/>
              <a:ea typeface="+mn-ea"/>
              <a:cs typeface="+mn-cs"/>
            </a:rPr>
            <a:t>Life expectancy</a:t>
          </a:r>
        </a:p>
      </dsp:txBody>
      <dsp:txXfrm>
        <a:off x="7503958" y="2341412"/>
        <a:ext cx="811688" cy="515421"/>
      </dsp:txXfrm>
    </dsp:sp>
    <dsp:sp modelId="{C1E7A667-6F7D-4841-B496-D73F3BA358AF}">
      <dsp:nvSpPr>
        <dsp:cNvPr id="0" name=""/>
        <dsp:cNvSpPr/>
      </dsp:nvSpPr>
      <dsp:spPr>
        <a:xfrm>
          <a:off x="7413771" y="3007221"/>
          <a:ext cx="811688" cy="515421"/>
        </a:xfrm>
        <a:prstGeom prst="roundRect">
          <a:avLst>
            <a:gd name="adj" fmla="val 10000"/>
          </a:avLst>
        </a:prstGeom>
        <a:solidFill>
          <a:srgbClr val="7D3C4A">
            <a:lumMod val="40000"/>
            <a:lumOff val="60000"/>
          </a:srgb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120329D-6B61-8245-BACD-E86A77A9CAD4}">
      <dsp:nvSpPr>
        <dsp:cNvPr id="0" name=""/>
        <dsp:cNvSpPr/>
      </dsp:nvSpPr>
      <dsp:spPr>
        <a:xfrm>
          <a:off x="7503958" y="3092899"/>
          <a:ext cx="811688" cy="515421"/>
        </a:xfrm>
        <a:prstGeom prst="roundRect">
          <a:avLst>
            <a:gd name="adj" fmla="val 10000"/>
          </a:avLst>
        </a:prstGeom>
        <a:solidFill>
          <a:sysClr val="window" lastClr="FFFFFF">
            <a:lumMod val="95000"/>
          </a:sysClr>
        </a:solidFill>
        <a:ln w="9525" cap="flat" cmpd="sng" algn="ctr">
          <a:solidFill>
            <a:srgbClr val="2DA2B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solidFill>
                <a:sysClr val="windowText" lastClr="000000">
                  <a:hueOff val="0"/>
                  <a:satOff val="0"/>
                  <a:lumOff val="0"/>
                  <a:alphaOff val="0"/>
                </a:sysClr>
              </a:solidFill>
              <a:latin typeface="Lucida Sans Unicode"/>
              <a:ea typeface="+mn-ea"/>
              <a:cs typeface="+mn-cs"/>
            </a:rPr>
            <a:t>Internet users</a:t>
          </a:r>
        </a:p>
      </dsp:txBody>
      <dsp:txXfrm>
        <a:off x="7503958" y="3092899"/>
        <a:ext cx="811688" cy="515421"/>
      </dsp:txXfrm>
    </dsp:sp>
    <dsp:sp modelId="{69620861-E3A1-9349-A43B-328416A5CC97}">
      <dsp:nvSpPr>
        <dsp:cNvPr id="0" name=""/>
        <dsp:cNvSpPr/>
      </dsp:nvSpPr>
      <dsp:spPr>
        <a:xfrm>
          <a:off x="7413771" y="3758709"/>
          <a:ext cx="811688" cy="515421"/>
        </a:xfrm>
        <a:prstGeom prst="roundRect">
          <a:avLst>
            <a:gd name="adj" fmla="val 10000"/>
          </a:avLst>
        </a:prstGeom>
        <a:solidFill>
          <a:srgbClr val="7D3C4A">
            <a:lumMod val="40000"/>
            <a:lumOff val="60000"/>
          </a:srgb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E0DC3C-2355-1945-AD67-9CE7122A6D2B}">
      <dsp:nvSpPr>
        <dsp:cNvPr id="0" name=""/>
        <dsp:cNvSpPr/>
      </dsp:nvSpPr>
      <dsp:spPr>
        <a:xfrm>
          <a:off x="7503958" y="3844387"/>
          <a:ext cx="811688" cy="515421"/>
        </a:xfrm>
        <a:prstGeom prst="roundRect">
          <a:avLst>
            <a:gd name="adj" fmla="val 10000"/>
          </a:avLst>
        </a:prstGeom>
        <a:solidFill>
          <a:sysClr val="window" lastClr="FFFFFF">
            <a:lumMod val="95000"/>
          </a:sysClr>
        </a:solidFill>
        <a:ln w="9525" cap="flat" cmpd="sng" algn="ctr">
          <a:solidFill>
            <a:srgbClr val="2DA2BF">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a:solidFill>
                <a:sysClr val="windowText" lastClr="000000">
                  <a:hueOff val="0"/>
                  <a:satOff val="0"/>
                  <a:lumOff val="0"/>
                  <a:alphaOff val="0"/>
                </a:sysClr>
              </a:solidFill>
              <a:latin typeface="Lucida Sans Unicode"/>
              <a:ea typeface="+mn-ea"/>
              <a:cs typeface="+mn-cs"/>
            </a:rPr>
            <a:t>GDP/ energy</a:t>
          </a:r>
        </a:p>
      </dsp:txBody>
      <dsp:txXfrm>
        <a:off x="7503958" y="3844387"/>
        <a:ext cx="811688" cy="5154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65F9E72-9BBD-4825-8E4B-4237717B1217}" type="datetimeFigureOut">
              <a:rPr lang="en-GB" smtClean="0"/>
              <a:pPr/>
              <a:t>16/11/2017</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72E1D12F-79AE-4FC4-9520-EF9EE279451E}" type="slidenum">
              <a:rPr lang="en-GB" smtClean="0"/>
              <a:pPr/>
              <a:t>‹#›</a:t>
            </a:fld>
            <a:endParaRPr lang="en-GB"/>
          </a:p>
        </p:txBody>
      </p:sp>
    </p:spTree>
    <p:extLst>
      <p:ext uri="{BB962C8B-B14F-4D97-AF65-F5344CB8AC3E}">
        <p14:creationId xmlns:p14="http://schemas.microsoft.com/office/powerpoint/2010/main" xmlns="" val="1748673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9155" name="Rectangle 3"/>
          <p:cNvSpPr>
            <a:spLocks noGrp="1" noChangeArrowheads="1"/>
          </p:cNvSpPr>
          <p:nvPr>
            <p:ph type="dt" idx="1"/>
          </p:nvPr>
        </p:nvSpPr>
        <p:spPr bwMode="auto">
          <a:xfrm>
            <a:off x="3849688" y="0"/>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024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79450" y="4715710"/>
            <a:ext cx="5438775" cy="44665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9428242"/>
            <a:ext cx="2946400"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9159" name="Rectangle 7"/>
          <p:cNvSpPr>
            <a:spLocks noGrp="1" noChangeArrowheads="1"/>
          </p:cNvSpPr>
          <p:nvPr>
            <p:ph type="sldNum" sz="quarter" idx="5"/>
          </p:nvPr>
        </p:nvSpPr>
        <p:spPr bwMode="auto">
          <a:xfrm>
            <a:off x="3849688" y="9428242"/>
            <a:ext cx="2946400"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7A80BCC-AA80-4A3F-BF1A-0E0622194820}" type="slidenum">
              <a:rPr lang="en-US"/>
              <a:pPr>
                <a:defRPr/>
              </a:pPr>
              <a:t>‹#›</a:t>
            </a:fld>
            <a:endParaRPr lang="en-US"/>
          </a:p>
        </p:txBody>
      </p:sp>
    </p:spTree>
    <p:extLst>
      <p:ext uri="{BB962C8B-B14F-4D97-AF65-F5344CB8AC3E}">
        <p14:creationId xmlns:p14="http://schemas.microsoft.com/office/powerpoint/2010/main" xmlns="" val="6319396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21B704B6-DB40-4FEE-A156-4D9752316156}" type="slidenum">
              <a:rPr lang="en-US" smtClean="0"/>
              <a:pPr/>
              <a:t>1</a:t>
            </a:fld>
            <a:endParaRPr lang="en-US" dirty="0" smtClean="0"/>
          </a:p>
        </p:txBody>
      </p:sp>
      <p:sp>
        <p:nvSpPr>
          <p:cNvPr id="11267" name="Rectangle 2"/>
          <p:cNvSpPr>
            <a:spLocks noGrp="1" noRot="1" noChangeAspect="1" noChangeArrowheads="1" noTextEdit="1"/>
          </p:cNvSpPr>
          <p:nvPr>
            <p:ph type="sldImg"/>
          </p:nvPr>
        </p:nvSpPr>
        <p:spPr>
          <a:xfrm>
            <a:off x="917575" y="744538"/>
            <a:ext cx="4962525" cy="3722687"/>
          </a:xfrm>
          <a:prstGeom prst="rect">
            <a:avLst/>
          </a:prstGeom>
          <a:ln/>
        </p:spPr>
      </p:sp>
      <p:sp>
        <p:nvSpPr>
          <p:cNvPr id="11268" name="Rectangle 3"/>
          <p:cNvSpPr>
            <a:spLocks noGrp="1" noChangeArrowheads="1"/>
          </p:cNvSpPr>
          <p:nvPr>
            <p:ph type="body" idx="1"/>
          </p:nvPr>
        </p:nvSpPr>
        <p:spPr>
          <a:xfrm>
            <a:off x="679450" y="4715710"/>
            <a:ext cx="5438775" cy="4466511"/>
          </a:xfrm>
          <a:prstGeom prst="rect">
            <a:avLst/>
          </a:prstGeom>
          <a:noFill/>
          <a:ln/>
        </p:spPr>
        <p:txBody>
          <a:bodyPr/>
          <a:lstStyle/>
          <a:p>
            <a:pPr eaLnBrk="1" hangingPunct="1"/>
            <a:endParaRPr lang="en-US" dirty="0" smtClean="0"/>
          </a:p>
        </p:txBody>
      </p:sp>
    </p:spTree>
    <p:extLst>
      <p:ext uri="{BB962C8B-B14F-4D97-AF65-F5344CB8AC3E}">
        <p14:creationId xmlns:p14="http://schemas.microsoft.com/office/powerpoint/2010/main" xmlns="" val="78992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World is in Transition. </a:t>
            </a:r>
          </a:p>
          <a:p>
            <a:r>
              <a:rPr lang="en-GB" sz="1200" kern="1200" dirty="0" smtClean="0">
                <a:solidFill>
                  <a:schemeClr val="tx1"/>
                </a:solidFill>
                <a:effectLst/>
                <a:latin typeface="+mn-lt"/>
                <a:ea typeface="+mn-ea"/>
                <a:cs typeface="+mn-cs"/>
              </a:rPr>
              <a:t>Four expressions of World in Transition,</a:t>
            </a:r>
            <a:r>
              <a:rPr lang="en-GB" sz="1200" kern="1200" baseline="0" dirty="0" smtClean="0">
                <a:solidFill>
                  <a:schemeClr val="tx1"/>
                </a:solidFill>
                <a:effectLst/>
                <a:latin typeface="+mn-lt"/>
                <a:ea typeface="+mn-ea"/>
                <a:cs typeface="+mn-cs"/>
              </a:rPr>
              <a:t> four ways of talking about it. First two are fairly general, third one is more specific to SPRU and together with first three has generated </a:t>
            </a:r>
          </a:p>
          <a:p>
            <a:r>
              <a:rPr lang="en-GB" sz="1200" kern="1200" baseline="0" dirty="0" smtClean="0">
                <a:solidFill>
                  <a:schemeClr val="tx1"/>
                </a:solidFill>
                <a:effectLst/>
                <a:latin typeface="+mn-lt"/>
                <a:ea typeface="+mn-ea"/>
                <a:cs typeface="+mn-cs"/>
              </a:rPr>
              <a:t>A New Agenda for SPRU called Transformation Innovation, which is also main theme of this conference</a:t>
            </a:r>
          </a:p>
          <a:p>
            <a:r>
              <a:rPr lang="en-GB" sz="1200" kern="1200" baseline="0" dirty="0" smtClean="0">
                <a:solidFill>
                  <a:schemeClr val="tx1"/>
                </a:solidFill>
                <a:effectLst/>
                <a:latin typeface="+mn-lt"/>
                <a:ea typeface="+mn-ea"/>
                <a:cs typeface="+mn-cs"/>
              </a:rPr>
              <a:t>Fourth expression is more related to my own specific research and agenda.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27D8F8-4F52-4EC4-BC10-AA12FCB10EB4}" type="slidenum">
              <a:rPr lang="en-GB" smtClean="0"/>
              <a:pPr/>
              <a:t>4</a:t>
            </a:fld>
            <a:endParaRPr lang="en-GB"/>
          </a:p>
        </p:txBody>
      </p:sp>
    </p:spTree>
    <p:extLst>
      <p:ext uri="{BB962C8B-B14F-4D97-AF65-F5344CB8AC3E}">
        <p14:creationId xmlns:p14="http://schemas.microsoft.com/office/powerpoint/2010/main" xmlns="" val="1725446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These</a:t>
            </a:r>
            <a:r>
              <a:rPr lang="en-GB" baseline="0" dirty="0" smtClean="0"/>
              <a:t> are a number of mega-trends, you find them in scenario’s and many reports. This list is not comprehensive. Together these trends are leading to a lot of turbulence and sense of urgency that world is in transition and science, technology and innovation policy need to respond</a:t>
            </a:r>
          </a:p>
          <a:p>
            <a:r>
              <a:rPr lang="en-GB" baseline="0" dirty="0" smtClean="0"/>
              <a:t>Many of them also have caused Brexit, and in writing a Comment on this for Nature, and a blog for the Guardian with Ed we make the point that we are too concerned about the consequences of Brexit, and forget to talk about its causes. This is central to my own work but also much of work of SPRU, and our community at large. </a:t>
            </a:r>
          </a:p>
          <a:p>
            <a:endParaRPr lang="en-GB" baseline="0" dirty="0" smtClean="0"/>
          </a:p>
          <a:p>
            <a:r>
              <a:rPr lang="en-GB" baseline="0" dirty="0" smtClean="0"/>
              <a:t>Amends - Map behind made darker so can see </a:t>
            </a:r>
          </a:p>
          <a:p>
            <a:r>
              <a:rPr lang="en-GB" baseline="0" dirty="0" smtClean="0"/>
              <a:t> </a:t>
            </a:r>
          </a:p>
          <a:p>
            <a:endParaRPr lang="en-GB" dirty="0" smtClean="0"/>
          </a:p>
        </p:txBody>
      </p:sp>
      <p:sp>
        <p:nvSpPr>
          <p:cNvPr id="4" name="Slide Number Placeholder 3"/>
          <p:cNvSpPr>
            <a:spLocks noGrp="1"/>
          </p:cNvSpPr>
          <p:nvPr>
            <p:ph type="sldNum" sz="quarter" idx="10"/>
          </p:nvPr>
        </p:nvSpPr>
        <p:spPr/>
        <p:txBody>
          <a:bodyPr/>
          <a:lstStyle/>
          <a:p>
            <a:fld id="{3827D8F8-4F52-4EC4-BC10-AA12FCB10EB4}" type="slidenum">
              <a:rPr lang="en-GB" smtClean="0"/>
              <a:pPr/>
              <a:t>5</a:t>
            </a:fld>
            <a:endParaRPr lang="en-GB"/>
          </a:p>
        </p:txBody>
      </p:sp>
    </p:spTree>
    <p:extLst>
      <p:ext uri="{BB962C8B-B14F-4D97-AF65-F5344CB8AC3E}">
        <p14:creationId xmlns:p14="http://schemas.microsoft.com/office/powerpoint/2010/main" xmlns="" val="583360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Urgent challenges can be translated in goals. This has been done forcefully by the UN in their 17 SDGs. </a:t>
            </a:r>
          </a:p>
          <a:p>
            <a:r>
              <a:rPr lang="en-GB" baseline="0" dirty="0" smtClean="0"/>
              <a:t>Sussex has taken up these challenges through establishment with IDS SSRP.</a:t>
            </a:r>
          </a:p>
          <a:p>
            <a:endParaRPr lang="en-GB" baseline="0" dirty="0" smtClean="0"/>
          </a:p>
          <a:p>
            <a:r>
              <a:rPr lang="en-GB" baseline="0" dirty="0" smtClean="0"/>
              <a:t>Two remarks….</a:t>
            </a:r>
          </a:p>
          <a:p>
            <a:endParaRPr lang="en-GB" baseline="0" dirty="0" smtClean="0"/>
          </a:p>
          <a:p>
            <a:r>
              <a:rPr lang="en-GB" baseline="0" dirty="0" smtClean="0"/>
              <a:t>1) Goals are embraced by both developing and developed world, it is a joint challenges, and one could argue they erase the distinction between developing and developed, we are all in the need of developing but in a complete new direction.  Solutions will also not just come from the West and diffuse to the rest. </a:t>
            </a:r>
          </a:p>
          <a:p>
            <a:endParaRPr lang="en-GB" baseline="0" dirty="0" smtClean="0"/>
          </a:p>
          <a:p>
            <a:r>
              <a:rPr lang="en-GB" baseline="0" dirty="0" smtClean="0"/>
              <a:t>2) They also take the focus away from single issue challenges, such as climate change. Focus on a range of issues, including climate change, poverty reduction. For me they represent a new way of thinking about Social Progress. We have lost our ability to talk about social progress,  Therefore I am very happy that next to the IPCC we now have the IPSP to combine issues of social and environmental justice, and having SPRU heavily involved.</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827D8F8-4F52-4EC4-BC10-AA12FCB10EB4}" type="slidenum">
              <a:rPr lang="en-GB" smtClean="0"/>
              <a:pPr/>
              <a:t>6</a:t>
            </a:fld>
            <a:endParaRPr lang="en-GB"/>
          </a:p>
        </p:txBody>
      </p:sp>
    </p:spTree>
    <p:extLst>
      <p:ext uri="{BB962C8B-B14F-4D97-AF65-F5344CB8AC3E}">
        <p14:creationId xmlns:p14="http://schemas.microsoft.com/office/powerpoint/2010/main" xmlns="" val="1282813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196B02F2-1C57-4004-8E97-4A0262655ECB}" type="slidenum">
              <a:rPr lang="en-US" smtClean="0"/>
              <a:pPr/>
              <a:t>7</a:t>
            </a:fld>
            <a:endParaRPr lang="en-US" dirty="0" smtClean="0"/>
          </a:p>
        </p:txBody>
      </p:sp>
      <p:sp>
        <p:nvSpPr>
          <p:cNvPr id="12291" name="Rectangle 2"/>
          <p:cNvSpPr>
            <a:spLocks noGrp="1" noRot="1" noChangeAspect="1" noChangeArrowheads="1" noTextEdit="1"/>
          </p:cNvSpPr>
          <p:nvPr>
            <p:ph type="sldImg"/>
          </p:nvPr>
        </p:nvSpPr>
        <p:spPr>
          <a:xfrm>
            <a:off x="917575" y="744538"/>
            <a:ext cx="4962525" cy="3722687"/>
          </a:xfrm>
          <a:prstGeom prst="rect">
            <a:avLst/>
          </a:prstGeom>
          <a:ln/>
        </p:spPr>
      </p:sp>
      <p:sp>
        <p:nvSpPr>
          <p:cNvPr id="12292" name="Rectangle 3"/>
          <p:cNvSpPr>
            <a:spLocks noGrp="1" noChangeArrowheads="1"/>
          </p:cNvSpPr>
          <p:nvPr>
            <p:ph type="body" idx="1"/>
          </p:nvPr>
        </p:nvSpPr>
        <p:spPr>
          <a:xfrm>
            <a:off x="679450" y="4715710"/>
            <a:ext cx="5438775" cy="4466511"/>
          </a:xfrm>
          <a:prstGeom prst="rect">
            <a:avLst/>
          </a:prstGeom>
          <a:noFill/>
          <a:ln/>
        </p:spPr>
        <p:txBody>
          <a:bodyPr/>
          <a:lstStyle/>
          <a:p>
            <a:pPr eaLnBrk="1" hangingPunct="1"/>
            <a:endParaRPr lang="en-US" dirty="0" smtClean="0"/>
          </a:p>
        </p:txBody>
      </p:sp>
    </p:spTree>
    <p:extLst>
      <p:ext uri="{BB962C8B-B14F-4D97-AF65-F5344CB8AC3E}">
        <p14:creationId xmlns:p14="http://schemas.microsoft.com/office/powerpoint/2010/main" xmlns="" val="273569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07B42-3F39-4042-A7BB-E8D276824344}" type="slidenum">
              <a:rPr lang="en-US" smtClean="0"/>
              <a:pPr/>
              <a:t>17</a:t>
            </a:fld>
            <a:endParaRPr lang="en-US"/>
          </a:p>
        </p:txBody>
      </p:sp>
    </p:spTree>
    <p:extLst>
      <p:ext uri="{BB962C8B-B14F-4D97-AF65-F5344CB8AC3E}">
        <p14:creationId xmlns:p14="http://schemas.microsoft.com/office/powerpoint/2010/main" xmlns="" val="2257840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07B42-3F39-4042-A7BB-E8D276824344}" type="slidenum">
              <a:rPr lang="en-US" smtClean="0"/>
              <a:pPr/>
              <a:t>18</a:t>
            </a:fld>
            <a:endParaRPr lang="en-US"/>
          </a:p>
        </p:txBody>
      </p:sp>
    </p:spTree>
    <p:extLst>
      <p:ext uri="{BB962C8B-B14F-4D97-AF65-F5344CB8AC3E}">
        <p14:creationId xmlns:p14="http://schemas.microsoft.com/office/powerpoint/2010/main" xmlns="" val="2848390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A80BCC-AA80-4A3F-BF1A-0E0622194820}" type="slidenum">
              <a:rPr lang="en-US" smtClean="0"/>
              <a:pPr>
                <a:defRPr/>
              </a:pPr>
              <a:t>23</a:t>
            </a:fld>
            <a:endParaRPr lang="en-US"/>
          </a:p>
        </p:txBody>
      </p:sp>
    </p:spTree>
    <p:extLst>
      <p:ext uri="{BB962C8B-B14F-4D97-AF65-F5344CB8AC3E}">
        <p14:creationId xmlns:p14="http://schemas.microsoft.com/office/powerpoint/2010/main" xmlns="" val="24149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80B36DB-F52E-4F94-AC3E-26F779C9B4DD}" type="slidenum">
              <a:rPr lang="en-GB"/>
              <a:pPr>
                <a:defRPr/>
              </a:pPr>
              <a:t>‹#›</a:t>
            </a:fld>
            <a:endParaRPr lang="en-GB"/>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F643198-4847-49AF-833A-BECB58469538}" type="slidenum">
              <a:rPr lang="en-GB"/>
              <a:pPr>
                <a:defRPr/>
              </a:pPr>
              <a:t>‹#›</a:t>
            </a:fld>
            <a:endParaRPr lang="en-GB"/>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35688" y="274638"/>
            <a:ext cx="1892300" cy="53863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526088" cy="5386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D9F27A0-B9F4-4B15-B8DF-72454B488672}" type="slidenum">
              <a:rPr lang="en-GB"/>
              <a:pPr>
                <a:defRPr/>
              </a:pPr>
              <a:t>‹#›</a:t>
            </a:fld>
            <a:endParaRPr lang="en-GB"/>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range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6634976"/>
            <a:ext cx="9144000" cy="223024"/>
          </a:xfrm>
          <a:prstGeom prst="rect">
            <a:avLst/>
          </a:prstGeom>
        </p:spPr>
      </p:pic>
      <p:sp>
        <p:nvSpPr>
          <p:cNvPr id="8" name="Title 1"/>
          <p:cNvSpPr>
            <a:spLocks noGrp="1"/>
          </p:cNvSpPr>
          <p:nvPr>
            <p:ph type="title" hasCustomPrompt="1"/>
          </p:nvPr>
        </p:nvSpPr>
        <p:spPr>
          <a:xfrm>
            <a:off x="0" y="5924145"/>
            <a:ext cx="9144000" cy="700639"/>
          </a:xfrm>
        </p:spPr>
        <p:txBody>
          <a:bodyPr anchor="t"/>
          <a:lstStyle>
            <a:lvl1pPr algn="ctr">
              <a:defRPr sz="4000" b="1" cap="none"/>
            </a:lvl1pPr>
          </a:lstStyle>
          <a:p>
            <a:r>
              <a:rPr lang="en-GB" dirty="0" smtClean="0"/>
              <a:t>Click to edit master title style</a:t>
            </a:r>
            <a:endParaRPr lang="en-GB" dirty="0"/>
          </a:p>
        </p:txBody>
      </p:sp>
      <p:sp>
        <p:nvSpPr>
          <p:cNvPr id="9" name="Text Placeholder 2"/>
          <p:cNvSpPr>
            <a:spLocks noGrp="1"/>
          </p:cNvSpPr>
          <p:nvPr>
            <p:ph type="body" idx="1"/>
          </p:nvPr>
        </p:nvSpPr>
        <p:spPr>
          <a:xfrm>
            <a:off x="685800" y="4423958"/>
            <a:ext cx="7772400" cy="1500187"/>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Tree>
    <p:extLst>
      <p:ext uri="{BB962C8B-B14F-4D97-AF65-F5344CB8AC3E}">
        <p14:creationId xmlns:p14="http://schemas.microsoft.com/office/powerpoint/2010/main" xmlns="" val="33924078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04A4123-B742-41B5-A00B-CAA8A839D2A6}" type="slidenum">
              <a:rPr lang="en-GB"/>
              <a:pPr>
                <a:defRPr/>
              </a:pPr>
              <a:t>‹#›</a:t>
            </a:fld>
            <a:endParaRPr lang="en-GB"/>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F96512F-A2C8-456B-8F24-2A28A55B2EB8}" type="slidenum">
              <a:rPr lang="en-GB"/>
              <a:pPr>
                <a:defRPr/>
              </a:pPr>
              <a:t>‹#›</a:t>
            </a:fld>
            <a:endParaRPr lang="en-GB"/>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708400" cy="4060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318000" y="1600200"/>
            <a:ext cx="3709988" cy="4060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7579D66-4BEF-44EC-A0BF-FE4DD066C38B}" type="slidenum">
              <a:rPr lang="en-GB"/>
              <a:pPr>
                <a:defRPr/>
              </a:pPr>
              <a:t>‹#›</a:t>
            </a:fld>
            <a:endParaRPr lang="en-GB"/>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B106CB0-35A1-41A2-970B-A11471C9FDBD}" type="slidenum">
              <a:rPr lang="en-GB"/>
              <a:pPr>
                <a:defRPr/>
              </a:pPr>
              <a:t>‹#›</a:t>
            </a:fld>
            <a:endParaRPr lang="en-GB"/>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E237795-1DEB-40F1-ABC1-E6DD752ECB74}" type="slidenum">
              <a:rPr lang="en-GB"/>
              <a:pPr>
                <a:defRPr/>
              </a:pPr>
              <a:t>‹#›</a:t>
            </a:fld>
            <a:endParaRPr lang="en-GB"/>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C0FAF1B-E6E8-49C1-920D-3AEFB6DD9402}" type="slidenum">
              <a:rPr lang="en-GB"/>
              <a:pPr>
                <a:defRPr/>
              </a:pPr>
              <a:t>‹#›</a:t>
            </a:fld>
            <a:endParaRPr lang="en-GB"/>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01AD148-4957-4C37-9184-7EDEACFB22CF}" type="slidenum">
              <a:rPr lang="en-GB"/>
              <a:pPr>
                <a:defRPr/>
              </a:pPr>
              <a:t>‹#›</a:t>
            </a:fld>
            <a:endParaRPr lang="en-GB"/>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EE8E7A7-7CEF-447D-A889-F3628E45A665}" type="slidenum">
              <a:rPr lang="en-GB"/>
              <a:pPr>
                <a:defRPr/>
              </a:pPr>
              <a:t>‹#›</a:t>
            </a:fld>
            <a:endParaRPr lang="en-GB"/>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page 2 Con V1"/>
          <p:cNvPicPr>
            <a:picLocks noChangeAspect="1" noChangeArrowheads="1"/>
          </p:cNvPicPr>
          <p:nvPr/>
        </p:nvPicPr>
        <p:blipFill>
          <a:blip r:embed="rId14" cstate="print"/>
          <a:srcRect/>
          <a:stretch>
            <a:fillRect/>
          </a:stretch>
        </p:blipFill>
        <p:spPr bwMode="auto">
          <a:xfrm>
            <a:off x="0" y="0"/>
            <a:ext cx="9144000" cy="6856413"/>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75707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457200" y="1600200"/>
            <a:ext cx="7570788" cy="4060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4"/>
          <p:cNvSpPr>
            <a:spLocks noGrp="1" noChangeArrowheads="1"/>
          </p:cNvSpPr>
          <p:nvPr>
            <p:ph type="dt" sz="half" idx="2"/>
          </p:nvPr>
        </p:nvSpPr>
        <p:spPr bwMode="auto">
          <a:xfrm>
            <a:off x="1763713"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a:defRPr/>
            </a:pPr>
            <a:endParaRPr lang="en-GB"/>
          </a:p>
        </p:txBody>
      </p:sp>
      <p:sp>
        <p:nvSpPr>
          <p:cNvPr id="1029" name="Rectangle 5"/>
          <p:cNvSpPr>
            <a:spLocks noGrp="1" noChangeArrowheads="1"/>
          </p:cNvSpPr>
          <p:nvPr>
            <p:ph type="ftr" sz="quarter" idx="3"/>
          </p:nvPr>
        </p:nvSpPr>
        <p:spPr bwMode="auto">
          <a:xfrm>
            <a:off x="4067175" y="6245225"/>
            <a:ext cx="39036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pPr>
              <a:defRPr/>
            </a:pPr>
            <a:endParaRPr lang="en-GB"/>
          </a:p>
        </p:txBody>
      </p:sp>
      <p:sp>
        <p:nvSpPr>
          <p:cNvPr id="1030" name="Rectangle 6"/>
          <p:cNvSpPr>
            <a:spLocks noGrp="1" noChangeArrowheads="1"/>
          </p:cNvSpPr>
          <p:nvPr>
            <p:ph type="sldNum" sz="quarter" idx="4"/>
          </p:nvPr>
        </p:nvSpPr>
        <p:spPr bwMode="auto">
          <a:xfrm>
            <a:off x="8172450" y="6245225"/>
            <a:ext cx="838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fld id="{F4682F68-D9DC-4602-9E7F-21D414F64D1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rtl="0" eaLnBrk="0" fontAlgn="base" hangingPunct="0">
        <a:spcBef>
          <a:spcPct val="0"/>
        </a:spcBef>
        <a:spcAft>
          <a:spcPct val="0"/>
        </a:spcAft>
        <a:defRPr sz="4400">
          <a:solidFill>
            <a:srgbClr val="014B88"/>
          </a:solidFill>
          <a:latin typeface="+mj-lt"/>
          <a:ea typeface="+mj-ea"/>
          <a:cs typeface="+mj-cs"/>
        </a:defRPr>
      </a:lvl1pPr>
      <a:lvl2pPr algn="ctr" rtl="0" eaLnBrk="0" fontAlgn="base" hangingPunct="0">
        <a:spcBef>
          <a:spcPct val="0"/>
        </a:spcBef>
        <a:spcAft>
          <a:spcPct val="0"/>
        </a:spcAft>
        <a:defRPr sz="4400">
          <a:solidFill>
            <a:srgbClr val="014B88"/>
          </a:solidFill>
          <a:latin typeface="Arial" charset="0"/>
        </a:defRPr>
      </a:lvl2pPr>
      <a:lvl3pPr algn="ctr" rtl="0" eaLnBrk="0" fontAlgn="base" hangingPunct="0">
        <a:spcBef>
          <a:spcPct val="0"/>
        </a:spcBef>
        <a:spcAft>
          <a:spcPct val="0"/>
        </a:spcAft>
        <a:defRPr sz="4400">
          <a:solidFill>
            <a:srgbClr val="014B88"/>
          </a:solidFill>
          <a:latin typeface="Arial" charset="0"/>
        </a:defRPr>
      </a:lvl3pPr>
      <a:lvl4pPr algn="ctr" rtl="0" eaLnBrk="0" fontAlgn="base" hangingPunct="0">
        <a:spcBef>
          <a:spcPct val="0"/>
        </a:spcBef>
        <a:spcAft>
          <a:spcPct val="0"/>
        </a:spcAft>
        <a:defRPr sz="4400">
          <a:solidFill>
            <a:srgbClr val="014B88"/>
          </a:solidFill>
          <a:latin typeface="Arial" charset="0"/>
        </a:defRPr>
      </a:lvl4pPr>
      <a:lvl5pPr algn="ctr" rtl="0" eaLnBrk="0" fontAlgn="base" hangingPunct="0">
        <a:spcBef>
          <a:spcPct val="0"/>
        </a:spcBef>
        <a:spcAft>
          <a:spcPct val="0"/>
        </a:spcAft>
        <a:defRPr sz="4400">
          <a:solidFill>
            <a:srgbClr val="014B88"/>
          </a:solidFill>
          <a:latin typeface="Arial" charset="0"/>
        </a:defRPr>
      </a:lvl5pPr>
      <a:lvl6pPr marL="457200" algn="ctr" rtl="0" fontAlgn="base">
        <a:spcBef>
          <a:spcPct val="0"/>
        </a:spcBef>
        <a:spcAft>
          <a:spcPct val="0"/>
        </a:spcAft>
        <a:defRPr sz="4400">
          <a:solidFill>
            <a:srgbClr val="014B88"/>
          </a:solidFill>
          <a:latin typeface="Arial" charset="0"/>
        </a:defRPr>
      </a:lvl6pPr>
      <a:lvl7pPr marL="914400" algn="ctr" rtl="0" fontAlgn="base">
        <a:spcBef>
          <a:spcPct val="0"/>
        </a:spcBef>
        <a:spcAft>
          <a:spcPct val="0"/>
        </a:spcAft>
        <a:defRPr sz="4400">
          <a:solidFill>
            <a:srgbClr val="014B88"/>
          </a:solidFill>
          <a:latin typeface="Arial" charset="0"/>
        </a:defRPr>
      </a:lvl7pPr>
      <a:lvl8pPr marL="1371600" algn="ctr" rtl="0" fontAlgn="base">
        <a:spcBef>
          <a:spcPct val="0"/>
        </a:spcBef>
        <a:spcAft>
          <a:spcPct val="0"/>
        </a:spcAft>
        <a:defRPr sz="4400">
          <a:solidFill>
            <a:srgbClr val="014B88"/>
          </a:solidFill>
          <a:latin typeface="Arial" charset="0"/>
        </a:defRPr>
      </a:lvl8pPr>
      <a:lvl9pPr marL="1828800" algn="ctr" rtl="0" fontAlgn="base">
        <a:spcBef>
          <a:spcPct val="0"/>
        </a:spcBef>
        <a:spcAft>
          <a:spcPct val="0"/>
        </a:spcAft>
        <a:defRPr sz="4400">
          <a:solidFill>
            <a:srgbClr val="014B88"/>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page 1 Con V1"/>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
        <p:nvSpPr>
          <p:cNvPr id="2051" name="Rectangle 2"/>
          <p:cNvSpPr>
            <a:spLocks noGrp="1" noChangeArrowheads="1"/>
          </p:cNvSpPr>
          <p:nvPr>
            <p:ph type="ctrTitle"/>
          </p:nvPr>
        </p:nvSpPr>
        <p:spPr>
          <a:xfrm>
            <a:off x="0" y="-75543"/>
            <a:ext cx="9144000" cy="1440160"/>
          </a:xfrm>
        </p:spPr>
        <p:style>
          <a:lnRef idx="0">
            <a:schemeClr val="accent2"/>
          </a:lnRef>
          <a:fillRef idx="3">
            <a:schemeClr val="accent2"/>
          </a:fillRef>
          <a:effectRef idx="3">
            <a:schemeClr val="accent2"/>
          </a:effectRef>
          <a:fontRef idx="minor">
            <a:schemeClr val="lt1"/>
          </a:fontRef>
        </p:style>
        <p:txBody>
          <a:bodyP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dirty="0" smtClean="0">
                <a:solidFill>
                  <a:schemeClr val="bg1"/>
                </a:solidFill>
                <a:latin typeface="Gill Sans MT" panose="020B0502020104020203" pitchFamily="34" charset="0"/>
                <a:ea typeface="AR PL ShanHeiSun Uni" charset="0"/>
                <a:cs typeface="AR PL ShanHeiSun Uni" charset="0"/>
              </a:rPr>
              <a:t>Results of South African STI Indicators Report</a:t>
            </a:r>
            <a:endParaRPr lang="en-GB" sz="3200" b="1" dirty="0" smtClean="0">
              <a:solidFill>
                <a:schemeClr val="bg1"/>
              </a:solidFill>
              <a:latin typeface="Gill Sans MT" panose="020B0502020104020203" pitchFamily="34" charset="0"/>
              <a:ea typeface="AR PL ShanHeiSun Uni" charset="0"/>
              <a:cs typeface="AR PL ShanHeiSun Uni" charset="0"/>
            </a:endParaRPr>
          </a:p>
        </p:txBody>
      </p:sp>
      <p:sp>
        <p:nvSpPr>
          <p:cNvPr id="2052" name="Rectangle 3"/>
          <p:cNvSpPr>
            <a:spLocks noGrp="1" noChangeArrowheads="1"/>
          </p:cNvSpPr>
          <p:nvPr>
            <p:ph type="subTitle" idx="1"/>
          </p:nvPr>
        </p:nvSpPr>
        <p:spPr>
          <a:xfrm>
            <a:off x="1403648" y="2132856"/>
            <a:ext cx="7597507" cy="3010656"/>
          </a:xfrm>
        </p:spPr>
        <p:txBody>
          <a:bodyPr/>
          <a:lstStyle/>
          <a:p>
            <a:pPr algn="l" eaLnBrk="1" hangingPunct="1">
              <a:lnSpc>
                <a:spcPct val="80000"/>
              </a:lnSpc>
            </a:pPr>
            <a:r>
              <a:rPr lang="en-ZA" sz="3600" b="1" dirty="0" smtClean="0">
                <a:latin typeface="Gill Sans MT" panose="020B0502020104020203" pitchFamily="34" charset="0"/>
              </a:rPr>
              <a:t>Presentation by </a:t>
            </a:r>
          </a:p>
          <a:p>
            <a:pPr algn="l" eaLnBrk="1" hangingPunct="1">
              <a:lnSpc>
                <a:spcPct val="80000"/>
              </a:lnSpc>
            </a:pPr>
            <a:r>
              <a:rPr lang="en-ZA" sz="3600" b="1" dirty="0" smtClean="0">
                <a:latin typeface="Gill Sans MT" panose="020B0502020104020203" pitchFamily="34" charset="0"/>
              </a:rPr>
              <a:t>Dr Azar Jammine (Chief Economist &amp; NACI Council Member)</a:t>
            </a:r>
          </a:p>
          <a:p>
            <a:pPr algn="l" eaLnBrk="1" hangingPunct="1">
              <a:lnSpc>
                <a:spcPct val="80000"/>
              </a:lnSpc>
            </a:pPr>
            <a:endParaRPr lang="en-ZA" sz="3600" b="1" dirty="0" smtClean="0">
              <a:latin typeface="Gill Sans MT" panose="020B0502020104020203" pitchFamily="34" charset="0"/>
            </a:endParaRPr>
          </a:p>
          <a:p>
            <a:pPr algn="l" eaLnBrk="1" hangingPunct="1">
              <a:lnSpc>
                <a:spcPct val="80000"/>
              </a:lnSpc>
            </a:pPr>
            <a:r>
              <a:rPr lang="en-ZA" sz="3600" b="1" dirty="0" smtClean="0">
                <a:latin typeface="Gill Sans MT" panose="020B0502020104020203" pitchFamily="34" charset="0"/>
              </a:rPr>
              <a:t>15 November 2017</a:t>
            </a:r>
          </a:p>
          <a:p>
            <a:pPr algn="r" eaLnBrk="1" hangingPunct="1">
              <a:lnSpc>
                <a:spcPct val="80000"/>
              </a:lnSpc>
            </a:pPr>
            <a:endParaRPr lang="en-ZA" dirty="0" smtClean="0">
              <a:latin typeface="Gill Sans MT" panose="020B0502020104020203" pitchFamily="34" charset="0"/>
            </a:endParaRPr>
          </a:p>
          <a:p>
            <a:pPr algn="r" eaLnBrk="1" hangingPunct="1">
              <a:lnSpc>
                <a:spcPct val="80000"/>
              </a:lnSpc>
            </a:pPr>
            <a:endParaRPr lang="en-GB" dirty="0" smtClean="0">
              <a:latin typeface="+mj-lt"/>
            </a:endParaRPr>
          </a:p>
          <a:p>
            <a:pPr algn="r" eaLnBrk="1" hangingPunct="1">
              <a:lnSpc>
                <a:spcPct val="80000"/>
              </a:lnSpc>
            </a:pPr>
            <a:endParaRPr lang="en-GB" dirty="0" smtClean="0">
              <a:latin typeface="+mj-lt"/>
            </a:endParaRPr>
          </a:p>
          <a:p>
            <a:pPr algn="r" eaLnBrk="1" hangingPunct="1">
              <a:lnSpc>
                <a:spcPct val="80000"/>
              </a:lnSpc>
            </a:pPr>
            <a:endParaRPr lang="en-GB" dirty="0" smtClean="0">
              <a:latin typeface="+mj-lt"/>
            </a:endParaRPr>
          </a:p>
        </p:txBody>
      </p:sp>
    </p:spTree>
    <p:extLst>
      <p:ext uri="{BB962C8B-B14F-4D97-AF65-F5344CB8AC3E}">
        <p14:creationId xmlns:p14="http://schemas.microsoft.com/office/powerpoint/2010/main" xmlns="" val="200878962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80728"/>
            <a:ext cx="8244408" cy="4752528"/>
          </a:xfrm>
        </p:spPr>
        <p:txBody>
          <a:bodyPr/>
          <a:lstStyle/>
          <a:p>
            <a:r>
              <a:rPr lang="en-US" dirty="0" smtClean="0"/>
              <a:t>An annual publication produced by NACI to assess the progress in development of the effective and efficient national system of innovation</a:t>
            </a:r>
            <a:endParaRPr lang="en-US" dirty="0"/>
          </a:p>
          <a:p>
            <a:pPr>
              <a:spcBef>
                <a:spcPts val="1200"/>
              </a:spcBef>
              <a:spcAft>
                <a:spcPts val="600"/>
              </a:spcAft>
              <a:buFont typeface="Arial" panose="020B0604020202020204" pitchFamily="34" charset="0"/>
              <a:buChar char="•"/>
            </a:pPr>
            <a:r>
              <a:rPr lang="en-US" dirty="0" smtClean="0"/>
              <a:t>It is not a primary statistics report, but rather an analysis report that relies on various STI data and information</a:t>
            </a:r>
          </a:p>
          <a:p>
            <a:pPr>
              <a:spcBef>
                <a:spcPts val="1200"/>
              </a:spcBef>
              <a:spcAft>
                <a:spcPts val="600"/>
              </a:spcAft>
              <a:buFont typeface="Arial" panose="020B0604020202020204" pitchFamily="34" charset="0"/>
              <a:buChar char="•"/>
            </a:pPr>
            <a:r>
              <a:rPr lang="en-US" dirty="0" smtClean="0"/>
              <a:t>This report provides a necessary platform for discussing the state of innovation in SA </a:t>
            </a:r>
            <a:endParaRPr lang="en-US" dirty="0"/>
          </a:p>
          <a:p>
            <a:pPr lvl="1"/>
            <a:endParaRPr lang="en-US" dirty="0" smtClean="0">
              <a:latin typeface="Gill Sans MT" pitchFamily="34" charset="0"/>
            </a:endParaRPr>
          </a:p>
          <a:p>
            <a:pPr lvl="1" algn="just"/>
            <a:endParaRPr lang="en-GB" dirty="0" smtClean="0"/>
          </a:p>
          <a:p>
            <a:pPr lvl="1" algn="just"/>
            <a:endParaRPr lang="en-US" dirty="0" smtClean="0">
              <a:latin typeface="Gill Sans MT" pitchFamily="34" charset="0"/>
            </a:endParaRPr>
          </a:p>
          <a:p>
            <a:pPr lvl="1"/>
            <a:endParaRPr lang="en-ZA" sz="2800" dirty="0" smtClean="0">
              <a:latin typeface="Gill Sans MT" pitchFamily="34" charset="0"/>
            </a:endParaRPr>
          </a:p>
          <a:p>
            <a:pPr lvl="1"/>
            <a:endParaRPr lang="en-US" dirty="0" smtClean="0">
              <a:latin typeface="Gill Sans MT" pitchFamily="34" charset="0"/>
            </a:endParaRPr>
          </a:p>
          <a:p>
            <a:endParaRPr lang="en-US" sz="2400" dirty="0" smtClean="0">
              <a:latin typeface="Gill Sans MT" pitchFamily="34" charset="0"/>
            </a:endParaRPr>
          </a:p>
        </p:txBody>
      </p:sp>
      <p:sp>
        <p:nvSpPr>
          <p:cNvPr id="4" name="Title 1"/>
          <p:cNvSpPr>
            <a:spLocks noGrp="1"/>
          </p:cNvSpPr>
          <p:nvPr>
            <p:ph type="title"/>
          </p:nvPr>
        </p:nvSpPr>
        <p:spPr>
          <a:xfrm>
            <a:off x="0" y="-171400"/>
            <a:ext cx="9144000" cy="1152128"/>
          </a:xfrm>
          <a:solidFill>
            <a:schemeClr val="accent2"/>
          </a:solidFill>
        </p:spPr>
        <p:txBody>
          <a:bodyPr/>
          <a:lstStyle/>
          <a:p>
            <a:r>
              <a:rPr lang="en-US" sz="3200" b="1" dirty="0" smtClean="0">
                <a:solidFill>
                  <a:schemeClr val="bg1"/>
                </a:solidFill>
                <a:latin typeface="Gill Sans MT" pitchFamily="34" charset="0"/>
              </a:rPr>
              <a:t>Background about South African STI Indicators Report </a:t>
            </a:r>
            <a:endParaRPr lang="en-GB" sz="3200" b="1" dirty="0">
              <a:solidFill>
                <a:schemeClr val="bg1"/>
              </a:solidFill>
              <a:latin typeface="Gill Sans MT" pitchFamily="34" charset="0"/>
            </a:endParaRPr>
          </a:p>
        </p:txBody>
      </p:sp>
      <p:sp>
        <p:nvSpPr>
          <p:cNvPr id="6" name="Slide Number Placeholder 5"/>
          <p:cNvSpPr>
            <a:spLocks noGrp="1"/>
          </p:cNvSpPr>
          <p:nvPr>
            <p:ph type="sldNum" sz="quarter" idx="12"/>
          </p:nvPr>
        </p:nvSpPr>
        <p:spPr/>
        <p:txBody>
          <a:bodyPr/>
          <a:lstStyle/>
          <a:p>
            <a:pPr>
              <a:defRPr/>
            </a:pPr>
            <a:fld id="{CDD856B2-51DB-44B2-B951-5B8F283CC1C9}" type="slidenum">
              <a:rPr lang="en-GB" smtClean="0"/>
              <a:pPr>
                <a:defRPr/>
              </a:pPr>
              <a:t>10</a:t>
            </a:fld>
            <a:endParaRPr lang="en-GB" dirty="0"/>
          </a:p>
        </p:txBody>
      </p:sp>
    </p:spTree>
    <p:extLst>
      <p:ext uri="{BB962C8B-B14F-4D97-AF65-F5344CB8AC3E}">
        <p14:creationId xmlns:p14="http://schemas.microsoft.com/office/powerpoint/2010/main" xmlns="" val="127505196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259632" y="1196752"/>
            <a:ext cx="6552728" cy="4608512"/>
          </a:xfrm>
          <a:prstGeom prst="rect">
            <a:avLst/>
          </a:prstGeom>
          <a:noFill/>
          <a:ln>
            <a:noFill/>
          </a:ln>
          <a:extLst>
            <a:ext uri="{FAA26D3D-D897-4be2-8F04-BA451C77F1D7}">
              <ma14:placeholderFlag xmlns:ma14="http://schemas.microsoft.com/office/mac/drawingml/2011/main" xmlns=""/>
            </a:ext>
          </a:extLst>
        </p:spPr>
      </p:pic>
      <p:sp>
        <p:nvSpPr>
          <p:cNvPr id="6" name="Rectangle 2"/>
          <p:cNvSpPr txBox="1">
            <a:spLocks noChangeArrowheads="1"/>
          </p:cNvSpPr>
          <p:nvPr/>
        </p:nvSpPr>
        <p:spPr bwMode="auto">
          <a:xfrm>
            <a:off x="0" y="0"/>
            <a:ext cx="9144000" cy="1080000"/>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marL="0" lvl="1" eaLnBrk="1" hangingPunct="1"/>
            <a:r>
              <a:rPr lang="en-GB" sz="3200" b="1" dirty="0" smtClean="0">
                <a:solidFill>
                  <a:schemeClr val="bg1">
                    <a:lumMod val="95000"/>
                  </a:schemeClr>
                </a:solidFill>
                <a:effectLst>
                  <a:outerShdw blurRad="38100" dist="38100" dir="2700000" algn="tl">
                    <a:srgbClr val="000000">
                      <a:alpha val="43137"/>
                    </a:srgbClr>
                  </a:outerShdw>
                </a:effectLst>
                <a:cs typeface="Arial"/>
              </a:rPr>
              <a:t>SA STI Indicators Report: Conceptual Framework</a:t>
            </a:r>
            <a:endParaRPr lang="en-US" sz="3200" b="1" dirty="0">
              <a:solidFill>
                <a:schemeClr val="bg1">
                  <a:lumMod val="95000"/>
                </a:schemeClr>
              </a:solidFill>
              <a:effectLst>
                <a:outerShdw blurRad="38100" dist="38100" dir="2700000" algn="tl">
                  <a:srgbClr val="000000">
                    <a:alpha val="43137"/>
                  </a:srgbClr>
                </a:outerShdw>
              </a:effectLst>
              <a:cs typeface="Arial"/>
            </a:endParaRPr>
          </a:p>
        </p:txBody>
      </p:sp>
    </p:spTree>
    <p:extLst>
      <p:ext uri="{BB962C8B-B14F-4D97-AF65-F5344CB8AC3E}">
        <p14:creationId xmlns:p14="http://schemas.microsoft.com/office/powerpoint/2010/main" xmlns="" val="182897236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 y="764704"/>
            <a:ext cx="8172400" cy="5112568"/>
          </a:xfrm>
        </p:spPr>
        <p:txBody>
          <a:bodyPr/>
          <a:lstStyle/>
          <a:p>
            <a:r>
              <a:rPr lang="en-ZA" sz="2900" dirty="0"/>
              <a:t>Assessment of the SA innovation system for 1996 – 2015 period;</a:t>
            </a:r>
          </a:p>
          <a:p>
            <a:r>
              <a:rPr lang="en-ZA" sz="2900" dirty="0"/>
              <a:t>In most cases SA is benchmarked against SADC, SSA, Africa, BRICS countries, developing countries, upper middle income economies, G20 countries &amp; the world total;</a:t>
            </a:r>
          </a:p>
          <a:p>
            <a:r>
              <a:rPr lang="en-ZA" sz="2900" dirty="0"/>
              <a:t>Notable new indicators that were introduced are performance on TIMSS, capitalised (SNA) R&amp;D expenditure, ICT indicators, factor productivity &amp; JSE market capitalisation by sector. </a:t>
            </a:r>
          </a:p>
          <a:p>
            <a:pPr lvl="1"/>
            <a:endParaRPr lang="en-US" dirty="0" smtClean="0">
              <a:latin typeface="Gill Sans MT" pitchFamily="34" charset="0"/>
            </a:endParaRPr>
          </a:p>
          <a:p>
            <a:pPr lvl="1" algn="just"/>
            <a:endParaRPr lang="en-GB" dirty="0" smtClean="0"/>
          </a:p>
          <a:p>
            <a:pPr lvl="1" algn="just"/>
            <a:endParaRPr lang="en-US" dirty="0" smtClean="0">
              <a:latin typeface="Gill Sans MT" pitchFamily="34" charset="0"/>
            </a:endParaRPr>
          </a:p>
          <a:p>
            <a:pPr lvl="1"/>
            <a:endParaRPr lang="en-ZA" sz="2800" dirty="0" smtClean="0">
              <a:latin typeface="Gill Sans MT" pitchFamily="34" charset="0"/>
            </a:endParaRPr>
          </a:p>
          <a:p>
            <a:pPr lvl="1"/>
            <a:endParaRPr lang="en-US" dirty="0" smtClean="0">
              <a:latin typeface="Gill Sans MT" pitchFamily="34" charset="0"/>
            </a:endParaRPr>
          </a:p>
          <a:p>
            <a:endParaRPr lang="en-US" sz="2400" dirty="0" smtClean="0">
              <a:latin typeface="Gill Sans MT" pitchFamily="34" charset="0"/>
            </a:endParaRPr>
          </a:p>
        </p:txBody>
      </p:sp>
      <p:sp>
        <p:nvSpPr>
          <p:cNvPr id="4" name="Title 1"/>
          <p:cNvSpPr>
            <a:spLocks noGrp="1"/>
          </p:cNvSpPr>
          <p:nvPr>
            <p:ph type="title"/>
          </p:nvPr>
        </p:nvSpPr>
        <p:spPr>
          <a:xfrm>
            <a:off x="0" y="-171400"/>
            <a:ext cx="9144000" cy="936104"/>
          </a:xfrm>
          <a:solidFill>
            <a:schemeClr val="accent2"/>
          </a:solidFill>
        </p:spPr>
        <p:txBody>
          <a:bodyPr/>
          <a:lstStyle/>
          <a:p>
            <a:r>
              <a:rPr lang="en-US" sz="3200" b="1" dirty="0" smtClean="0">
                <a:solidFill>
                  <a:schemeClr val="bg1"/>
                </a:solidFill>
                <a:latin typeface="Gill Sans MT" pitchFamily="34" charset="0"/>
              </a:rPr>
              <a:t>Focus of this Report</a:t>
            </a:r>
            <a:endParaRPr lang="en-GB" sz="3200" b="1" dirty="0">
              <a:solidFill>
                <a:schemeClr val="bg1"/>
              </a:solidFill>
              <a:latin typeface="Gill Sans MT" pitchFamily="34" charset="0"/>
            </a:endParaRPr>
          </a:p>
        </p:txBody>
      </p:sp>
      <p:sp>
        <p:nvSpPr>
          <p:cNvPr id="6" name="Slide Number Placeholder 5"/>
          <p:cNvSpPr>
            <a:spLocks noGrp="1"/>
          </p:cNvSpPr>
          <p:nvPr>
            <p:ph type="sldNum" sz="quarter" idx="12"/>
          </p:nvPr>
        </p:nvSpPr>
        <p:spPr/>
        <p:txBody>
          <a:bodyPr/>
          <a:lstStyle/>
          <a:p>
            <a:pPr>
              <a:defRPr/>
            </a:pPr>
            <a:fld id="{CDD856B2-51DB-44B2-B951-5B8F283CC1C9}" type="slidenum">
              <a:rPr lang="en-GB" smtClean="0"/>
              <a:pPr>
                <a:defRPr/>
              </a:pPr>
              <a:t>12</a:t>
            </a:fld>
            <a:endParaRPr lang="en-GB" dirty="0"/>
          </a:p>
        </p:txBody>
      </p:sp>
    </p:spTree>
    <p:extLst>
      <p:ext uri="{BB962C8B-B14F-4D97-AF65-F5344CB8AC3E}">
        <p14:creationId xmlns:p14="http://schemas.microsoft.com/office/powerpoint/2010/main" xmlns="" val="255000271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 y="764704"/>
            <a:ext cx="8172400" cy="5112568"/>
          </a:xfrm>
        </p:spPr>
        <p:txBody>
          <a:bodyPr/>
          <a:lstStyle/>
          <a:p>
            <a:pPr>
              <a:buFont typeface="Wingdings" panose="05000000000000000000" pitchFamily="2" charset="2"/>
              <a:buChar char="Ø"/>
            </a:pPr>
            <a:r>
              <a:rPr lang="en-GB" sz="2400" dirty="0" err="1"/>
              <a:t>Sci</a:t>
            </a:r>
            <a:r>
              <a:rPr lang="en-GB" sz="2400" dirty="0"/>
              <a:t>, Eng. &amp; Tech. (SET) enrolment is increasing gradually although it </a:t>
            </a:r>
            <a:r>
              <a:rPr lang="en-GB" sz="2400" dirty="0" smtClean="0"/>
              <a:t>remains </a:t>
            </a:r>
            <a:r>
              <a:rPr lang="en-GB" sz="2400" dirty="0"/>
              <a:t>low (29.9% in 2015)</a:t>
            </a:r>
          </a:p>
          <a:p>
            <a:pPr lvl="1">
              <a:buFont typeface="Wingdings" panose="05000000000000000000" pitchFamily="2" charset="2"/>
              <a:buChar char="v"/>
            </a:pPr>
            <a:r>
              <a:rPr lang="en-GB" sz="2000" dirty="0"/>
              <a:t>This also applies to proportion of female SET enrolment (46.2% in 2015, 45.8% in 2014 and 45.5% in 2013)</a:t>
            </a:r>
          </a:p>
          <a:p>
            <a:pPr lvl="1">
              <a:buFont typeface="Wingdings" panose="05000000000000000000" pitchFamily="2" charset="2"/>
              <a:buChar char="v"/>
            </a:pPr>
            <a:r>
              <a:rPr lang="en-GB" sz="2000" dirty="0"/>
              <a:t>Share of female SET graduations is high (50.6% in 2015)</a:t>
            </a:r>
          </a:p>
          <a:p>
            <a:pPr>
              <a:buFont typeface="Wingdings" panose="05000000000000000000" pitchFamily="2" charset="2"/>
              <a:buChar char="Ø"/>
            </a:pPr>
            <a:r>
              <a:rPr lang="en-GB" sz="2400" dirty="0"/>
              <a:t>The number of scientific publications have tripled from a period 1996 – 2000 (</a:t>
            </a:r>
            <a:r>
              <a:rPr lang="en-GB" sz="2400" dirty="0" smtClean="0"/>
              <a:t>25,453</a:t>
            </a:r>
            <a:r>
              <a:rPr lang="en-GB" sz="2400" dirty="0"/>
              <a:t>) to a period 2011 – 2015 (</a:t>
            </a:r>
            <a:r>
              <a:rPr lang="en-GB" sz="2400" dirty="0" smtClean="0"/>
              <a:t>75,270</a:t>
            </a:r>
            <a:r>
              <a:rPr lang="en-GB" sz="2400" dirty="0"/>
              <a:t>)</a:t>
            </a:r>
          </a:p>
          <a:p>
            <a:pPr lvl="1">
              <a:buFont typeface="Wingdings" panose="05000000000000000000" pitchFamily="2" charset="2"/>
              <a:buChar char="v"/>
            </a:pPr>
            <a:r>
              <a:rPr lang="en-GB" sz="2000" dirty="0"/>
              <a:t>Though a share of Engineering and Technology publications remains stagnant at an average of 13.9% during 2011 – 2015 from 14.1% during 1996 – 2000 </a:t>
            </a:r>
          </a:p>
          <a:p>
            <a:pPr>
              <a:buFont typeface="Wingdings" panose="05000000000000000000" pitchFamily="2" charset="2"/>
              <a:buChar char="Ø"/>
            </a:pPr>
            <a:r>
              <a:rPr lang="en-GB" sz="2400" dirty="0"/>
              <a:t> The country has one of the largest mobile cellular subscriptions per 100 people (159 in 2015) </a:t>
            </a:r>
            <a:endParaRPr lang="en-US" dirty="0" smtClean="0">
              <a:latin typeface="Gill Sans MT" pitchFamily="34" charset="0"/>
            </a:endParaRPr>
          </a:p>
          <a:p>
            <a:pPr lvl="1" algn="just"/>
            <a:endParaRPr lang="en-GB" dirty="0" smtClean="0"/>
          </a:p>
          <a:p>
            <a:pPr lvl="1" algn="just"/>
            <a:endParaRPr lang="en-US" dirty="0" smtClean="0">
              <a:latin typeface="Gill Sans MT" pitchFamily="34" charset="0"/>
            </a:endParaRPr>
          </a:p>
          <a:p>
            <a:pPr lvl="1"/>
            <a:endParaRPr lang="en-ZA" sz="2800" dirty="0" smtClean="0">
              <a:latin typeface="Gill Sans MT" pitchFamily="34" charset="0"/>
            </a:endParaRPr>
          </a:p>
          <a:p>
            <a:pPr lvl="1"/>
            <a:endParaRPr lang="en-US" dirty="0" smtClean="0">
              <a:latin typeface="Gill Sans MT" pitchFamily="34" charset="0"/>
            </a:endParaRPr>
          </a:p>
          <a:p>
            <a:endParaRPr lang="en-US" sz="2400" dirty="0" smtClean="0">
              <a:latin typeface="Gill Sans MT" pitchFamily="34" charset="0"/>
            </a:endParaRPr>
          </a:p>
        </p:txBody>
      </p:sp>
      <p:sp>
        <p:nvSpPr>
          <p:cNvPr id="4" name="Title 1"/>
          <p:cNvSpPr>
            <a:spLocks noGrp="1"/>
          </p:cNvSpPr>
          <p:nvPr>
            <p:ph type="title"/>
          </p:nvPr>
        </p:nvSpPr>
        <p:spPr>
          <a:xfrm>
            <a:off x="0" y="-171400"/>
            <a:ext cx="9144000" cy="936104"/>
          </a:xfrm>
          <a:solidFill>
            <a:schemeClr val="accent2"/>
          </a:solidFill>
        </p:spPr>
        <p:txBody>
          <a:bodyPr/>
          <a:lstStyle/>
          <a:p>
            <a:r>
              <a:rPr lang="en-US" sz="3200" b="1" dirty="0" smtClean="0">
                <a:solidFill>
                  <a:schemeClr val="bg1"/>
                </a:solidFill>
                <a:latin typeface="Gill Sans MT" pitchFamily="34" charset="0"/>
              </a:rPr>
              <a:t>Key Highlights</a:t>
            </a:r>
            <a:endParaRPr lang="en-GB" sz="3200" b="1" dirty="0">
              <a:solidFill>
                <a:schemeClr val="bg1"/>
              </a:solidFill>
              <a:latin typeface="Gill Sans MT" pitchFamily="34" charset="0"/>
            </a:endParaRPr>
          </a:p>
        </p:txBody>
      </p:sp>
      <p:sp>
        <p:nvSpPr>
          <p:cNvPr id="6" name="Slide Number Placeholder 5"/>
          <p:cNvSpPr>
            <a:spLocks noGrp="1"/>
          </p:cNvSpPr>
          <p:nvPr>
            <p:ph type="sldNum" sz="quarter" idx="12"/>
          </p:nvPr>
        </p:nvSpPr>
        <p:spPr/>
        <p:txBody>
          <a:bodyPr/>
          <a:lstStyle/>
          <a:p>
            <a:pPr>
              <a:defRPr/>
            </a:pPr>
            <a:fld id="{CDD856B2-51DB-44B2-B951-5B8F283CC1C9}" type="slidenum">
              <a:rPr lang="en-GB" smtClean="0"/>
              <a:pPr>
                <a:defRPr/>
              </a:pPr>
              <a:t>13</a:t>
            </a:fld>
            <a:endParaRPr lang="en-GB" dirty="0"/>
          </a:p>
        </p:txBody>
      </p:sp>
    </p:spTree>
    <p:extLst>
      <p:ext uri="{BB962C8B-B14F-4D97-AF65-F5344CB8AC3E}">
        <p14:creationId xmlns:p14="http://schemas.microsoft.com/office/powerpoint/2010/main" xmlns="" val="241794057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 y="764704"/>
            <a:ext cx="8172400" cy="5112568"/>
          </a:xfrm>
        </p:spPr>
        <p:txBody>
          <a:bodyPr/>
          <a:lstStyle/>
          <a:p>
            <a:pPr>
              <a:buFont typeface="Wingdings" panose="05000000000000000000" pitchFamily="2" charset="2"/>
              <a:buChar char="Ø"/>
            </a:pPr>
            <a:r>
              <a:rPr lang="en-GB" sz="2400" dirty="0"/>
              <a:t>Multinational corporations are playing a significant role for SA’s technological innovation progress:</a:t>
            </a:r>
          </a:p>
          <a:p>
            <a:pPr lvl="1">
              <a:buFont typeface="Wingdings" panose="05000000000000000000" pitchFamily="2" charset="2"/>
              <a:buChar char="v"/>
            </a:pPr>
            <a:r>
              <a:rPr lang="en-GB" sz="2000" dirty="0"/>
              <a:t>Share of SA non-residents patents granted: 46.1% during 1996 – 2000; 59.2% during 2011 – 2015</a:t>
            </a:r>
          </a:p>
          <a:p>
            <a:pPr lvl="1">
              <a:buFont typeface="Wingdings" panose="05000000000000000000" pitchFamily="2" charset="2"/>
              <a:buChar char="v"/>
            </a:pPr>
            <a:r>
              <a:rPr lang="en-GB" sz="2000" dirty="0"/>
              <a:t>Share of SA non-residents industrial designs registered: 45.6% during 1996 – 2000; 69.5% during 2011 – 2015</a:t>
            </a:r>
          </a:p>
          <a:p>
            <a:pPr>
              <a:buFont typeface="Wingdings" panose="05000000000000000000" pitchFamily="2" charset="2"/>
              <a:buChar char="Ø"/>
            </a:pPr>
            <a:r>
              <a:rPr lang="en-GB" sz="2400" dirty="0"/>
              <a:t>However, there is a decline in FDI as % of GDP: </a:t>
            </a:r>
          </a:p>
          <a:p>
            <a:pPr lvl="1">
              <a:buFont typeface="Wingdings" panose="05000000000000000000" pitchFamily="2" charset="2"/>
              <a:buChar char="v"/>
            </a:pPr>
            <a:r>
              <a:rPr lang="en-GB" sz="2000" dirty="0"/>
              <a:t>2001 – 2005: 1.91%, 2001 – 2005: 1.85%, 2001 – 2005: 1.32%  </a:t>
            </a:r>
          </a:p>
          <a:p>
            <a:pPr lvl="1">
              <a:buFont typeface="Wingdings" panose="05000000000000000000" pitchFamily="2" charset="2"/>
              <a:buChar char="v"/>
            </a:pPr>
            <a:r>
              <a:rPr lang="en-GB" sz="2000" dirty="0"/>
              <a:t>The country’s FDI as % of Africa declined from 14% in 1996 to only 3% in 2015 </a:t>
            </a:r>
          </a:p>
          <a:p>
            <a:pPr>
              <a:buFont typeface="Wingdings" panose="05000000000000000000" pitchFamily="2" charset="2"/>
              <a:buChar char="v"/>
            </a:pPr>
            <a:r>
              <a:rPr lang="en-GB" sz="2400" dirty="0"/>
              <a:t>Related to this is a decline in % of capital goods import and a declining country share of high-tech exports</a:t>
            </a:r>
            <a:r>
              <a:rPr lang="en-GB" dirty="0"/>
              <a:t> </a:t>
            </a:r>
            <a:endParaRPr lang="en-GB" dirty="0" smtClean="0"/>
          </a:p>
          <a:p>
            <a:pPr lvl="1" algn="just"/>
            <a:endParaRPr lang="en-US" dirty="0" smtClean="0">
              <a:latin typeface="Gill Sans MT" pitchFamily="34" charset="0"/>
            </a:endParaRPr>
          </a:p>
          <a:p>
            <a:pPr lvl="1"/>
            <a:endParaRPr lang="en-ZA" sz="2800" dirty="0" smtClean="0">
              <a:latin typeface="Gill Sans MT" pitchFamily="34" charset="0"/>
            </a:endParaRPr>
          </a:p>
          <a:p>
            <a:pPr lvl="1"/>
            <a:endParaRPr lang="en-US" dirty="0" smtClean="0">
              <a:latin typeface="Gill Sans MT" pitchFamily="34" charset="0"/>
            </a:endParaRPr>
          </a:p>
          <a:p>
            <a:endParaRPr lang="en-US" sz="2400" dirty="0" smtClean="0">
              <a:latin typeface="Gill Sans MT" pitchFamily="34" charset="0"/>
            </a:endParaRPr>
          </a:p>
        </p:txBody>
      </p:sp>
      <p:sp>
        <p:nvSpPr>
          <p:cNvPr id="4" name="Title 1"/>
          <p:cNvSpPr>
            <a:spLocks noGrp="1"/>
          </p:cNvSpPr>
          <p:nvPr>
            <p:ph type="title"/>
          </p:nvPr>
        </p:nvSpPr>
        <p:spPr>
          <a:xfrm>
            <a:off x="0" y="-171400"/>
            <a:ext cx="9144000" cy="936104"/>
          </a:xfrm>
          <a:solidFill>
            <a:schemeClr val="accent2"/>
          </a:solidFill>
        </p:spPr>
        <p:txBody>
          <a:bodyPr/>
          <a:lstStyle/>
          <a:p>
            <a:r>
              <a:rPr lang="en-US" sz="3200" b="1" dirty="0" smtClean="0">
                <a:solidFill>
                  <a:schemeClr val="bg1"/>
                </a:solidFill>
                <a:latin typeface="Gill Sans MT" pitchFamily="34" charset="0"/>
              </a:rPr>
              <a:t>Key Highlights (Contd.)</a:t>
            </a:r>
            <a:endParaRPr lang="en-GB" sz="3200" b="1" dirty="0">
              <a:solidFill>
                <a:schemeClr val="bg1"/>
              </a:solidFill>
              <a:latin typeface="Gill Sans MT" pitchFamily="34" charset="0"/>
            </a:endParaRPr>
          </a:p>
        </p:txBody>
      </p:sp>
      <p:sp>
        <p:nvSpPr>
          <p:cNvPr id="6" name="Slide Number Placeholder 5"/>
          <p:cNvSpPr>
            <a:spLocks noGrp="1"/>
          </p:cNvSpPr>
          <p:nvPr>
            <p:ph type="sldNum" sz="quarter" idx="12"/>
          </p:nvPr>
        </p:nvSpPr>
        <p:spPr/>
        <p:txBody>
          <a:bodyPr/>
          <a:lstStyle/>
          <a:p>
            <a:pPr>
              <a:defRPr/>
            </a:pPr>
            <a:fld id="{CDD856B2-51DB-44B2-B951-5B8F283CC1C9}" type="slidenum">
              <a:rPr lang="en-GB" smtClean="0"/>
              <a:pPr>
                <a:defRPr/>
              </a:pPr>
              <a:t>14</a:t>
            </a:fld>
            <a:endParaRPr lang="en-GB" dirty="0"/>
          </a:p>
        </p:txBody>
      </p:sp>
    </p:spTree>
    <p:extLst>
      <p:ext uri="{BB962C8B-B14F-4D97-AF65-F5344CB8AC3E}">
        <p14:creationId xmlns:p14="http://schemas.microsoft.com/office/powerpoint/2010/main" xmlns="" val="397749056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9144000" cy="1080000"/>
          </a:xfrm>
        </p:spPr>
        <p:style>
          <a:lnRef idx="0">
            <a:schemeClr val="accent2"/>
          </a:lnRef>
          <a:fillRef idx="3">
            <a:schemeClr val="accent2"/>
          </a:fillRef>
          <a:effectRef idx="3">
            <a:schemeClr val="accent2"/>
          </a:effectRef>
          <a:fontRef idx="minor">
            <a:schemeClr val="lt1"/>
          </a:fontRef>
        </p:style>
        <p:txBody>
          <a:bodyPr/>
          <a:lstStyle/>
          <a:p>
            <a:pPr eaLnBrk="1" hangingPunct="1"/>
            <a:r>
              <a:rPr lang="en-ZA" sz="3200" b="1" dirty="0"/>
              <a:t>NSI human capital development pipeline </a:t>
            </a:r>
            <a:r>
              <a:rPr lang="en-ZA" sz="3200" b="1" dirty="0" smtClean="0"/>
              <a:t>remain </a:t>
            </a:r>
            <a:r>
              <a:rPr lang="en-ZA" sz="3200" b="1" dirty="0"/>
              <a:t>constrained</a:t>
            </a:r>
            <a:endParaRPr lang="en-US" sz="3200" b="1" kern="1200" dirty="0">
              <a:latin typeface="Gill Sans MT" pitchFamily="34" charset="0"/>
            </a:endParaRPr>
          </a:p>
        </p:txBody>
      </p:sp>
      <p:sp>
        <p:nvSpPr>
          <p:cNvPr id="5" name="Slide Number Placeholder 4"/>
          <p:cNvSpPr>
            <a:spLocks noGrp="1"/>
          </p:cNvSpPr>
          <p:nvPr>
            <p:ph type="sldNum" sz="quarter" idx="12"/>
          </p:nvPr>
        </p:nvSpPr>
        <p:spPr/>
        <p:txBody>
          <a:bodyPr/>
          <a:lstStyle/>
          <a:p>
            <a:pPr>
              <a:defRPr/>
            </a:pPr>
            <a:fld id="{004A4123-B742-41B5-A00B-CAA8A839D2A6}" type="slidenum">
              <a:rPr lang="en-GB" smtClean="0"/>
              <a:pPr>
                <a:defRPr/>
              </a:pPr>
              <a:t>15</a:t>
            </a:fld>
            <a:endParaRPr lang="en-GB"/>
          </a:p>
        </p:txBody>
      </p:sp>
      <p:sp>
        <p:nvSpPr>
          <p:cNvPr id="7" name="Content Placeholder 6"/>
          <p:cNvSpPr>
            <a:spLocks noGrp="1"/>
          </p:cNvSpPr>
          <p:nvPr>
            <p:ph sz="half" idx="2"/>
          </p:nvPr>
        </p:nvSpPr>
        <p:spPr>
          <a:xfrm>
            <a:off x="410509" y="1178137"/>
            <a:ext cx="7599392" cy="4604102"/>
          </a:xfrm>
        </p:spPr>
        <p:txBody>
          <a:bodyPr/>
          <a:lstStyle/>
          <a:p>
            <a:pPr lvl="1" indent="-742950" eaLnBrk="1" hangingPunct="1">
              <a:lnSpc>
                <a:spcPct val="90000"/>
              </a:lnSpc>
              <a:buNone/>
              <a:defRPr/>
            </a:pPr>
            <a:endParaRPr lang="en-US" sz="2600" b="1" dirty="0" smtClean="0">
              <a:solidFill>
                <a:srgbClr val="00B0F0"/>
              </a:solidFill>
              <a:latin typeface="Corbel" pitchFamily="34" charset="0"/>
            </a:endParaRPr>
          </a:p>
          <a:p>
            <a:pPr marL="0" indent="0">
              <a:buNone/>
            </a:pPr>
            <a:endParaRPr lang="en-GB" sz="2400" dirty="0" smtClean="0"/>
          </a:p>
          <a:p>
            <a:pPr lvl="0"/>
            <a:endParaRPr lang="en-GB" sz="2400" dirty="0" smtClean="0"/>
          </a:p>
          <a:p>
            <a:endParaRPr lang="en-GB" sz="2400" dirty="0" smtClean="0"/>
          </a:p>
          <a:p>
            <a:pPr lvl="0"/>
            <a:endParaRPr lang="en-GB" sz="2400" dirty="0" smtClean="0"/>
          </a:p>
          <a:p>
            <a:endParaRPr lang="en-ZA" dirty="0"/>
          </a:p>
        </p:txBody>
      </p:sp>
      <p:grpSp>
        <p:nvGrpSpPr>
          <p:cNvPr id="40" name="Group 23"/>
          <p:cNvGrpSpPr>
            <a:grpSpLocks/>
          </p:cNvGrpSpPr>
          <p:nvPr/>
        </p:nvGrpSpPr>
        <p:grpSpPr bwMode="auto">
          <a:xfrm>
            <a:off x="165782" y="3358747"/>
            <a:ext cx="8006668" cy="838917"/>
            <a:chOff x="0" y="2086"/>
            <a:chExt cx="5760" cy="1056"/>
          </a:xfrm>
        </p:grpSpPr>
        <p:sp>
          <p:nvSpPr>
            <p:cNvPr id="41"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latin typeface="Calibri" pitchFamily="34" charset="0"/>
                <a:cs typeface="Arial" charset="0"/>
              </a:endParaRPr>
            </a:p>
          </p:txBody>
        </p:sp>
        <p:sp>
          <p:nvSpPr>
            <p:cNvPr id="42"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latin typeface="Calibri" pitchFamily="34" charset="0"/>
                <a:cs typeface="Arial" charset="0"/>
              </a:endParaRPr>
            </a:p>
          </p:txBody>
        </p:sp>
      </p:grpSp>
      <p:grpSp>
        <p:nvGrpSpPr>
          <p:cNvPr id="43" name="Group 59"/>
          <p:cNvGrpSpPr/>
          <p:nvPr/>
        </p:nvGrpSpPr>
        <p:grpSpPr>
          <a:xfrm>
            <a:off x="3471924" y="1876381"/>
            <a:ext cx="4556063" cy="1593936"/>
            <a:chOff x="4447756" y="1371598"/>
            <a:chExt cx="4830649" cy="2461251"/>
          </a:xfrm>
        </p:grpSpPr>
        <p:cxnSp>
          <p:nvCxnSpPr>
            <p:cNvPr id="44" name="Straight Connector 43"/>
            <p:cNvCxnSpPr/>
            <p:nvPr/>
          </p:nvCxnSpPr>
          <p:spPr>
            <a:xfrm rot="16200000" flipH="1">
              <a:off x="6096000" y="1828800"/>
              <a:ext cx="2133600" cy="1371600"/>
            </a:xfrm>
            <a:prstGeom prst="line">
              <a:avLst/>
            </a:prstGeom>
            <a:ln>
              <a:solidFill>
                <a:schemeClr val="accent1">
                  <a:lumMod val="75000"/>
                </a:schemeClr>
              </a:solidFill>
            </a:ln>
          </p:spPr>
          <p:style>
            <a:lnRef idx="2">
              <a:schemeClr val="dk1"/>
            </a:lnRef>
            <a:fillRef idx="0">
              <a:schemeClr val="dk1"/>
            </a:fillRef>
            <a:effectRef idx="1">
              <a:schemeClr val="dk1"/>
            </a:effectRef>
            <a:fontRef idx="minor">
              <a:schemeClr val="tx1"/>
            </a:fontRef>
          </p:style>
        </p:cxnSp>
        <p:sp>
          <p:nvSpPr>
            <p:cNvPr id="45" name="Snip and Round Single Corner Rectangle 44"/>
            <p:cNvSpPr/>
            <p:nvPr/>
          </p:nvSpPr>
          <p:spPr>
            <a:xfrm>
              <a:off x="4447756" y="1371598"/>
              <a:ext cx="2105445" cy="469415"/>
            </a:xfrm>
            <a:prstGeom prst="snipRoundRect">
              <a:avLst>
                <a:gd name="adj1" fmla="val 16667"/>
                <a:gd name="adj2" fmla="val 35185"/>
              </a:avLst>
            </a:prstGeom>
            <a:solidFill>
              <a:schemeClr val="tx2">
                <a:lumMod val="75000"/>
              </a:schemeClr>
            </a:solidFill>
            <a:ln>
              <a:solidFill>
                <a:schemeClr val="tx2">
                  <a:lumMod val="50000"/>
                </a:schemeClr>
              </a:solidFill>
            </a:ln>
            <a:scene3d>
              <a:camera prst="orthographicFront"/>
              <a:lightRig rig="threePt" dir="t"/>
            </a:scene3d>
            <a:sp3d>
              <a:bevelT prst="convex"/>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solidFill>
                    <a:schemeClr val="bg1"/>
                  </a:solidFill>
                </a:rPr>
                <a:t>Higher education</a:t>
              </a:r>
              <a:endParaRPr lang="en-US" dirty="0">
                <a:solidFill>
                  <a:schemeClr val="bg1"/>
                </a:solidFill>
              </a:endParaRPr>
            </a:p>
          </p:txBody>
        </p:sp>
        <p:cxnSp>
          <p:nvCxnSpPr>
            <p:cNvPr id="46" name="Straight Connector 45"/>
            <p:cNvCxnSpPr/>
            <p:nvPr/>
          </p:nvCxnSpPr>
          <p:spPr>
            <a:xfrm>
              <a:off x="5257800" y="2362200"/>
              <a:ext cx="1752600" cy="1588"/>
            </a:xfrm>
            <a:prstGeom prst="line">
              <a:avLst/>
            </a:prstGeom>
            <a:ln>
              <a:solidFill>
                <a:schemeClr val="accent1">
                  <a:lumMod val="7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7" name="TextBox 46"/>
            <p:cNvSpPr txBox="1"/>
            <p:nvPr/>
          </p:nvSpPr>
          <p:spPr>
            <a:xfrm>
              <a:off x="5005339" y="1960202"/>
              <a:ext cx="2176942" cy="807922"/>
            </a:xfrm>
            <a:prstGeom prst="rect">
              <a:avLst/>
            </a:prstGeom>
            <a:noFill/>
          </p:spPr>
          <p:txBody>
            <a:bodyPr wrap="square" rtlCol="0">
              <a:spAutoFit/>
            </a:bodyPr>
            <a:lstStyle/>
            <a:p>
              <a:r>
                <a:rPr lang="en-US" sz="1400" dirty="0" smtClean="0"/>
                <a:t>Increasing female &amp; PDIs SET enrolment</a:t>
              </a:r>
              <a:endParaRPr lang="en-US" sz="1400" dirty="0"/>
            </a:p>
          </p:txBody>
        </p:sp>
        <p:cxnSp>
          <p:nvCxnSpPr>
            <p:cNvPr id="48" name="Straight Connector 47"/>
            <p:cNvCxnSpPr/>
            <p:nvPr/>
          </p:nvCxnSpPr>
          <p:spPr>
            <a:xfrm>
              <a:off x="5638800" y="3048000"/>
              <a:ext cx="1752600" cy="1588"/>
            </a:xfrm>
            <a:prstGeom prst="line">
              <a:avLst/>
            </a:prstGeom>
            <a:ln>
              <a:solidFill>
                <a:schemeClr val="accent1">
                  <a:lumMod val="7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9" name="TextBox 48"/>
            <p:cNvSpPr txBox="1"/>
            <p:nvPr/>
          </p:nvSpPr>
          <p:spPr>
            <a:xfrm>
              <a:off x="5170367" y="3024927"/>
              <a:ext cx="2214113" cy="807922"/>
            </a:xfrm>
            <a:prstGeom prst="rect">
              <a:avLst/>
            </a:prstGeom>
            <a:noFill/>
          </p:spPr>
          <p:txBody>
            <a:bodyPr wrap="square" rtlCol="0">
              <a:spAutoFit/>
            </a:bodyPr>
            <a:lstStyle/>
            <a:p>
              <a:r>
                <a:rPr lang="en-US" sz="1400" dirty="0" smtClean="0"/>
                <a:t>Increasing postgraduate SET enrolment</a:t>
              </a:r>
              <a:endParaRPr lang="en-US" sz="1400" dirty="0"/>
            </a:p>
          </p:txBody>
        </p:sp>
        <p:cxnSp>
          <p:nvCxnSpPr>
            <p:cNvPr id="50" name="Straight Connector 49"/>
            <p:cNvCxnSpPr/>
            <p:nvPr/>
          </p:nvCxnSpPr>
          <p:spPr>
            <a:xfrm>
              <a:off x="7239000" y="2667000"/>
              <a:ext cx="1752600" cy="1588"/>
            </a:xfrm>
            <a:prstGeom prst="line">
              <a:avLst/>
            </a:prstGeom>
            <a:ln>
              <a:solidFill>
                <a:schemeClr val="accent1">
                  <a:lumMod val="7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7162800" y="2209800"/>
              <a:ext cx="2115605" cy="1140596"/>
            </a:xfrm>
            <a:prstGeom prst="rect">
              <a:avLst/>
            </a:prstGeom>
            <a:noFill/>
          </p:spPr>
          <p:txBody>
            <a:bodyPr wrap="square" rtlCol="0">
              <a:spAutoFit/>
            </a:bodyPr>
            <a:lstStyle/>
            <a:p>
              <a:pPr algn="ctr"/>
              <a:r>
                <a:rPr lang="en-US" sz="1400" dirty="0" smtClean="0"/>
                <a:t>Stagnant undergraduate SET enrolment (30%)</a:t>
              </a:r>
              <a:endParaRPr lang="en-US" sz="1400" dirty="0"/>
            </a:p>
          </p:txBody>
        </p:sp>
      </p:grpSp>
      <p:grpSp>
        <p:nvGrpSpPr>
          <p:cNvPr id="52" name="Group 57"/>
          <p:cNvGrpSpPr/>
          <p:nvPr/>
        </p:nvGrpSpPr>
        <p:grpSpPr>
          <a:xfrm>
            <a:off x="32309" y="1925230"/>
            <a:ext cx="3880904" cy="1445193"/>
            <a:chOff x="0" y="1524000"/>
            <a:chExt cx="4114800" cy="2231570"/>
          </a:xfrm>
        </p:grpSpPr>
        <p:cxnSp>
          <p:nvCxnSpPr>
            <p:cNvPr id="53" name="Straight Connector 52"/>
            <p:cNvCxnSpPr/>
            <p:nvPr/>
          </p:nvCxnSpPr>
          <p:spPr>
            <a:xfrm rot="16200000" flipH="1">
              <a:off x="1257300" y="1790700"/>
              <a:ext cx="1981200" cy="1600200"/>
            </a:xfrm>
            <a:prstGeom prst="line">
              <a:avLst/>
            </a:prstGeom>
            <a:ln>
              <a:solidFill>
                <a:schemeClr val="accent1">
                  <a:lumMod val="75000"/>
                </a:schemeClr>
              </a:solidFill>
            </a:ln>
          </p:spPr>
          <p:style>
            <a:lnRef idx="2">
              <a:schemeClr val="dk1"/>
            </a:lnRef>
            <a:fillRef idx="0">
              <a:schemeClr val="dk1"/>
            </a:fillRef>
            <a:effectRef idx="1">
              <a:schemeClr val="dk1"/>
            </a:effectRef>
            <a:fontRef idx="minor">
              <a:schemeClr val="tx1"/>
            </a:fontRef>
          </p:style>
        </p:cxnSp>
        <p:sp>
          <p:nvSpPr>
            <p:cNvPr id="54" name="Snip and Round Single Corner Rectangle 53"/>
            <p:cNvSpPr/>
            <p:nvPr/>
          </p:nvSpPr>
          <p:spPr>
            <a:xfrm>
              <a:off x="228600" y="1524000"/>
              <a:ext cx="1371600" cy="457200"/>
            </a:xfrm>
            <a:prstGeom prst="snipRoundRect">
              <a:avLst>
                <a:gd name="adj1" fmla="val 16667"/>
                <a:gd name="adj2" fmla="val 50000"/>
              </a:avLst>
            </a:prstGeom>
            <a:solidFill>
              <a:schemeClr val="tx2">
                <a:lumMod val="75000"/>
              </a:schemeClr>
            </a:solidFill>
            <a:ln>
              <a:solidFill>
                <a:schemeClr val="tx2">
                  <a:lumMod val="50000"/>
                </a:schemeClr>
              </a:solidFill>
            </a:ln>
            <a:scene3d>
              <a:camera prst="orthographicFront"/>
              <a:lightRig rig="threePt" dir="t"/>
            </a:scene3d>
            <a:sp3d>
              <a:bevelT prst="convex"/>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solidFill>
                    <a:schemeClr val="bg1"/>
                  </a:solidFill>
                </a:rPr>
                <a:t>TIMSS</a:t>
              </a:r>
              <a:endParaRPr lang="en-US" dirty="0">
                <a:solidFill>
                  <a:schemeClr val="bg1"/>
                </a:solidFill>
              </a:endParaRPr>
            </a:p>
          </p:txBody>
        </p:sp>
        <p:cxnSp>
          <p:nvCxnSpPr>
            <p:cNvPr id="55" name="Straight Connector 54"/>
            <p:cNvCxnSpPr/>
            <p:nvPr/>
          </p:nvCxnSpPr>
          <p:spPr>
            <a:xfrm>
              <a:off x="304800" y="2438400"/>
              <a:ext cx="1752600" cy="1588"/>
            </a:xfrm>
            <a:prstGeom prst="line">
              <a:avLst/>
            </a:prstGeom>
            <a:ln>
              <a:solidFill>
                <a:schemeClr val="accent1">
                  <a:lumMod val="7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0" y="2057401"/>
              <a:ext cx="1943612" cy="807921"/>
            </a:xfrm>
            <a:prstGeom prst="rect">
              <a:avLst/>
            </a:prstGeom>
            <a:noFill/>
          </p:spPr>
          <p:txBody>
            <a:bodyPr wrap="square" rtlCol="0">
              <a:spAutoFit/>
            </a:bodyPr>
            <a:lstStyle/>
            <a:p>
              <a:pPr algn="r"/>
              <a:r>
                <a:rPr lang="en-US" sz="1400" dirty="0" smtClean="0"/>
                <a:t>Low scores at no-fee public schools</a:t>
              </a:r>
              <a:endParaRPr lang="en-US" sz="1400" dirty="0"/>
            </a:p>
          </p:txBody>
        </p:sp>
        <p:cxnSp>
          <p:nvCxnSpPr>
            <p:cNvPr id="57" name="Straight Connector 56"/>
            <p:cNvCxnSpPr/>
            <p:nvPr/>
          </p:nvCxnSpPr>
          <p:spPr>
            <a:xfrm>
              <a:off x="533400" y="3048000"/>
              <a:ext cx="2057400" cy="1588"/>
            </a:xfrm>
            <a:prstGeom prst="line">
              <a:avLst/>
            </a:prstGeom>
            <a:ln>
              <a:solidFill>
                <a:schemeClr val="accent1">
                  <a:lumMod val="7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58" name="TextBox 57"/>
            <p:cNvSpPr txBox="1"/>
            <p:nvPr/>
          </p:nvSpPr>
          <p:spPr>
            <a:xfrm>
              <a:off x="2286000" y="2266890"/>
              <a:ext cx="1828800" cy="475249"/>
            </a:xfrm>
            <a:prstGeom prst="rect">
              <a:avLst/>
            </a:prstGeom>
            <a:noFill/>
          </p:spPr>
          <p:txBody>
            <a:bodyPr wrap="square" rtlCol="0">
              <a:spAutoFit/>
            </a:bodyPr>
            <a:lstStyle/>
            <a:p>
              <a:r>
                <a:rPr lang="en-US" sz="1400" dirty="0" smtClean="0"/>
                <a:t>Poor ECD</a:t>
              </a:r>
              <a:endParaRPr lang="en-US" sz="1400" dirty="0"/>
            </a:p>
          </p:txBody>
        </p:sp>
        <p:cxnSp>
          <p:nvCxnSpPr>
            <p:cNvPr id="59" name="Straight Connector 58"/>
            <p:cNvCxnSpPr/>
            <p:nvPr/>
          </p:nvCxnSpPr>
          <p:spPr>
            <a:xfrm>
              <a:off x="2286000" y="2667000"/>
              <a:ext cx="1752600" cy="1588"/>
            </a:xfrm>
            <a:prstGeom prst="line">
              <a:avLst/>
            </a:prstGeom>
            <a:ln>
              <a:solidFill>
                <a:schemeClr val="accent1">
                  <a:lumMod val="7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60" name="TextBox 59"/>
            <p:cNvSpPr txBox="1"/>
            <p:nvPr/>
          </p:nvSpPr>
          <p:spPr>
            <a:xfrm>
              <a:off x="424153" y="2947649"/>
              <a:ext cx="2049237" cy="807921"/>
            </a:xfrm>
            <a:prstGeom prst="rect">
              <a:avLst/>
            </a:prstGeom>
            <a:noFill/>
          </p:spPr>
          <p:txBody>
            <a:bodyPr wrap="square" rtlCol="0">
              <a:spAutoFit/>
            </a:bodyPr>
            <a:lstStyle/>
            <a:p>
              <a:pPr algn="ctr"/>
              <a:r>
                <a:rPr lang="en-US" sz="1400" dirty="0" smtClean="0"/>
                <a:t>Low </a:t>
              </a:r>
              <a:r>
                <a:rPr lang="en-US" sz="1400" dirty="0" err="1" smtClean="0"/>
                <a:t>maths</a:t>
              </a:r>
              <a:r>
                <a:rPr lang="en-US" sz="1400" dirty="0" smtClean="0"/>
                <a:t> &amp; science performance</a:t>
              </a:r>
              <a:endParaRPr lang="en-US" sz="1400" dirty="0"/>
            </a:p>
          </p:txBody>
        </p:sp>
      </p:grpSp>
      <p:grpSp>
        <p:nvGrpSpPr>
          <p:cNvPr id="61" name="Group 61"/>
          <p:cNvGrpSpPr/>
          <p:nvPr/>
        </p:nvGrpSpPr>
        <p:grpSpPr>
          <a:xfrm>
            <a:off x="1378531" y="3993514"/>
            <a:ext cx="4607108" cy="1621740"/>
            <a:chOff x="2198364" y="3700533"/>
            <a:chExt cx="4752270" cy="2504183"/>
          </a:xfrm>
        </p:grpSpPr>
        <p:cxnSp>
          <p:nvCxnSpPr>
            <p:cNvPr id="62" name="Straight Connector 61"/>
            <p:cNvCxnSpPr/>
            <p:nvPr/>
          </p:nvCxnSpPr>
          <p:spPr>
            <a:xfrm rot="5400000">
              <a:off x="3352800" y="4038600"/>
              <a:ext cx="2362200" cy="1752600"/>
            </a:xfrm>
            <a:prstGeom prst="line">
              <a:avLst/>
            </a:prstGeom>
            <a:ln>
              <a:solidFill>
                <a:schemeClr val="accent1">
                  <a:lumMod val="75000"/>
                </a:schemeClr>
              </a:solidFill>
            </a:ln>
          </p:spPr>
          <p:style>
            <a:lnRef idx="2">
              <a:schemeClr val="dk1"/>
            </a:lnRef>
            <a:fillRef idx="0">
              <a:schemeClr val="dk1"/>
            </a:fillRef>
            <a:effectRef idx="1">
              <a:schemeClr val="dk1"/>
            </a:effectRef>
            <a:fontRef idx="minor">
              <a:schemeClr val="tx1"/>
            </a:fontRef>
          </p:style>
        </p:cxnSp>
        <p:grpSp>
          <p:nvGrpSpPr>
            <p:cNvPr id="63" name="Group 36"/>
            <p:cNvGrpSpPr/>
            <p:nvPr/>
          </p:nvGrpSpPr>
          <p:grpSpPr>
            <a:xfrm>
              <a:off x="2328641" y="5634418"/>
              <a:ext cx="1514695" cy="570298"/>
              <a:chOff x="-54579" y="5644928"/>
              <a:chExt cx="1514695" cy="570298"/>
            </a:xfrm>
          </p:grpSpPr>
          <p:sp>
            <p:nvSpPr>
              <p:cNvPr id="70" name="Snip and Round Single Corner Rectangle 69"/>
              <p:cNvSpPr/>
              <p:nvPr/>
            </p:nvSpPr>
            <p:spPr>
              <a:xfrm flipV="1">
                <a:off x="1558" y="5685982"/>
                <a:ext cx="1458558" cy="474149"/>
              </a:xfrm>
              <a:prstGeom prst="snipRoundRect">
                <a:avLst>
                  <a:gd name="adj1" fmla="val 16667"/>
                  <a:gd name="adj2" fmla="val 50000"/>
                </a:avLst>
              </a:prstGeom>
              <a:solidFill>
                <a:schemeClr val="tx2">
                  <a:lumMod val="75000"/>
                </a:schemeClr>
              </a:solidFill>
              <a:ln>
                <a:solidFill>
                  <a:schemeClr val="tx2">
                    <a:lumMod val="50000"/>
                  </a:schemeClr>
                </a:solidFill>
              </a:ln>
              <a:scene3d>
                <a:camera prst="orthographicFront"/>
                <a:lightRig rig="threePt" dir="t"/>
              </a:scene3d>
              <a:sp3d>
                <a:bevelT prst="angle"/>
              </a:sp3d>
            </p:spPr>
            <p:style>
              <a:lnRef idx="2">
                <a:schemeClr val="dk1">
                  <a:shade val="50000"/>
                </a:schemeClr>
              </a:lnRef>
              <a:fillRef idx="1">
                <a:schemeClr val="dk1"/>
              </a:fillRef>
              <a:effectRef idx="0">
                <a:schemeClr val="dk1"/>
              </a:effectRef>
              <a:fontRef idx="minor">
                <a:schemeClr val="lt1"/>
              </a:fontRef>
            </p:style>
            <p:txBody>
              <a:bodyPr vert="horz" wrap="square" rtlCol="0" anchor="ctr">
                <a:noAutofit/>
              </a:bodyPr>
              <a:lstStyle/>
              <a:p>
                <a:pPr algn="ctr"/>
                <a:endParaRPr lang="en-US" dirty="0"/>
              </a:p>
            </p:txBody>
          </p:sp>
          <p:sp>
            <p:nvSpPr>
              <p:cNvPr id="71" name="TextBox 70"/>
              <p:cNvSpPr txBox="1"/>
              <p:nvPr/>
            </p:nvSpPr>
            <p:spPr>
              <a:xfrm>
                <a:off x="-54579" y="5644928"/>
                <a:ext cx="1514695" cy="570298"/>
              </a:xfrm>
              <a:prstGeom prst="rect">
                <a:avLst/>
              </a:prstGeom>
              <a:noFill/>
            </p:spPr>
            <p:txBody>
              <a:bodyPr wrap="none" rtlCol="0">
                <a:spAutoFit/>
              </a:bodyPr>
              <a:lstStyle/>
              <a:p>
                <a:r>
                  <a:rPr lang="en-US" dirty="0" smtClean="0">
                    <a:solidFill>
                      <a:schemeClr val="bg1"/>
                    </a:solidFill>
                  </a:rPr>
                  <a:t>NSC/ matric</a:t>
                </a:r>
                <a:endParaRPr lang="en-US" dirty="0">
                  <a:solidFill>
                    <a:schemeClr val="bg1"/>
                  </a:solidFill>
                </a:endParaRPr>
              </a:p>
            </p:txBody>
          </p:sp>
        </p:grpSp>
        <p:cxnSp>
          <p:nvCxnSpPr>
            <p:cNvPr id="64" name="Straight Connector 63"/>
            <p:cNvCxnSpPr/>
            <p:nvPr/>
          </p:nvCxnSpPr>
          <p:spPr>
            <a:xfrm>
              <a:off x="2438400" y="5334000"/>
              <a:ext cx="1752600" cy="1588"/>
            </a:xfrm>
            <a:prstGeom prst="line">
              <a:avLst/>
            </a:prstGeom>
            <a:ln>
              <a:solidFill>
                <a:schemeClr val="accent1">
                  <a:lumMod val="7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65" name="TextBox 64"/>
            <p:cNvSpPr txBox="1"/>
            <p:nvPr/>
          </p:nvSpPr>
          <p:spPr>
            <a:xfrm>
              <a:off x="2198364" y="4876800"/>
              <a:ext cx="2145036" cy="807921"/>
            </a:xfrm>
            <a:prstGeom prst="rect">
              <a:avLst/>
            </a:prstGeom>
            <a:noFill/>
          </p:spPr>
          <p:txBody>
            <a:bodyPr wrap="square" rtlCol="0">
              <a:spAutoFit/>
            </a:bodyPr>
            <a:lstStyle/>
            <a:p>
              <a:r>
                <a:rPr lang="en-US" sz="1400" dirty="0" smtClean="0"/>
                <a:t>Slight improvement in past 3 years</a:t>
              </a:r>
              <a:endParaRPr lang="en-US" sz="1400" dirty="0"/>
            </a:p>
          </p:txBody>
        </p:sp>
        <p:cxnSp>
          <p:nvCxnSpPr>
            <p:cNvPr id="66" name="Straight Connector 65"/>
            <p:cNvCxnSpPr/>
            <p:nvPr/>
          </p:nvCxnSpPr>
          <p:spPr>
            <a:xfrm>
              <a:off x="3048000" y="4494212"/>
              <a:ext cx="1752600" cy="1588"/>
            </a:xfrm>
            <a:prstGeom prst="line">
              <a:avLst/>
            </a:prstGeom>
            <a:ln>
              <a:solidFill>
                <a:schemeClr val="accent1">
                  <a:lumMod val="7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67" name="TextBox 66"/>
            <p:cNvSpPr txBox="1"/>
            <p:nvPr/>
          </p:nvSpPr>
          <p:spPr>
            <a:xfrm>
              <a:off x="2384778" y="3700533"/>
              <a:ext cx="2609991" cy="807921"/>
            </a:xfrm>
            <a:prstGeom prst="rect">
              <a:avLst/>
            </a:prstGeom>
            <a:noFill/>
          </p:spPr>
          <p:txBody>
            <a:bodyPr wrap="square" rtlCol="0">
              <a:spAutoFit/>
            </a:bodyPr>
            <a:lstStyle/>
            <a:p>
              <a:r>
                <a:rPr lang="en-US" sz="1400" dirty="0" err="1" smtClean="0"/>
                <a:t>Maths</a:t>
              </a:r>
              <a:r>
                <a:rPr lang="en-US" sz="1400" dirty="0" smtClean="0"/>
                <a:t> &amp; science passes with 50% remain low (&lt;20%)</a:t>
              </a:r>
              <a:endParaRPr lang="en-US" sz="1400" dirty="0"/>
            </a:p>
          </p:txBody>
        </p:sp>
        <p:cxnSp>
          <p:nvCxnSpPr>
            <p:cNvPr id="68" name="Straight Connector 67"/>
            <p:cNvCxnSpPr/>
            <p:nvPr/>
          </p:nvCxnSpPr>
          <p:spPr>
            <a:xfrm>
              <a:off x="4495800" y="4953000"/>
              <a:ext cx="2209800" cy="1588"/>
            </a:xfrm>
            <a:prstGeom prst="line">
              <a:avLst/>
            </a:prstGeom>
            <a:ln>
              <a:solidFill>
                <a:schemeClr val="accent1">
                  <a:lumMod val="7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69" name="TextBox 68"/>
            <p:cNvSpPr txBox="1"/>
            <p:nvPr/>
          </p:nvSpPr>
          <p:spPr>
            <a:xfrm>
              <a:off x="4800600" y="4552890"/>
              <a:ext cx="2150034" cy="1473268"/>
            </a:xfrm>
            <a:prstGeom prst="rect">
              <a:avLst/>
            </a:prstGeom>
            <a:noFill/>
          </p:spPr>
          <p:txBody>
            <a:bodyPr wrap="square" rtlCol="0">
              <a:spAutoFit/>
            </a:bodyPr>
            <a:lstStyle/>
            <a:p>
              <a:r>
                <a:rPr lang="en-US" sz="1400" dirty="0" smtClean="0"/>
                <a:t>Declining # of female learners passing </a:t>
              </a:r>
              <a:r>
                <a:rPr lang="en-US" sz="1400" dirty="0" err="1" smtClean="0"/>
                <a:t>maths</a:t>
              </a:r>
              <a:r>
                <a:rPr lang="en-US" sz="1400" dirty="0" smtClean="0"/>
                <a:t> &amp; science with &gt; 60% (43% &amp; 44% in 2016) </a:t>
              </a:r>
              <a:endParaRPr lang="en-US" sz="1400" dirty="0"/>
            </a:p>
          </p:txBody>
        </p:sp>
      </p:grpSp>
      <p:sp>
        <p:nvSpPr>
          <p:cNvPr id="72" name="Pentagon 9"/>
          <p:cNvSpPr/>
          <p:nvPr/>
        </p:nvSpPr>
        <p:spPr>
          <a:xfrm rot="5400000">
            <a:off x="3397203" y="725640"/>
            <a:ext cx="98694" cy="6252568"/>
          </a:xfrm>
          <a:prstGeom prst="rect">
            <a:avLst/>
          </a:prstGeom>
          <a:solidFill>
            <a:schemeClr val="tx2">
              <a:lumMod val="75000"/>
            </a:schemeClr>
          </a:solidFill>
          <a:ln/>
          <a:scene3d>
            <a:camera prst="orthographicFront"/>
            <a:lightRig rig="threePt" dir="t"/>
          </a:scene3d>
          <a:sp3d>
            <a:bevelT prst="convex"/>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3" name="Pentagon 4"/>
          <p:cNvSpPr/>
          <p:nvPr/>
        </p:nvSpPr>
        <p:spPr>
          <a:xfrm>
            <a:off x="6031002" y="3471428"/>
            <a:ext cx="2069217" cy="685801"/>
          </a:xfrm>
          <a:prstGeom prst="rect">
            <a:avLst/>
          </a:prstGeom>
          <a:ln/>
          <a:scene3d>
            <a:camera prst="orthographicFron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Constrained Human Capital Pipeline</a:t>
            </a:r>
            <a:endParaRPr lang="en-US" sz="1600" dirty="0"/>
          </a:p>
        </p:txBody>
      </p:sp>
    </p:spTree>
    <p:extLst>
      <p:ext uri="{BB962C8B-B14F-4D97-AF65-F5344CB8AC3E}">
        <p14:creationId xmlns:p14="http://schemas.microsoft.com/office/powerpoint/2010/main" xmlns="" val="13758185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ppt_x"/>
                                          </p:val>
                                        </p:tav>
                                        <p:tav tm="100000">
                                          <p:val>
                                            <p:strVal val="#ppt_x"/>
                                          </p:val>
                                        </p:tav>
                                      </p:tavLst>
                                    </p:anim>
                                    <p:anim calcmode="lin" valueType="num">
                                      <p:cBhvr additive="base">
                                        <p:cTn id="1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1124744"/>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3200" dirty="0"/>
              <a:t>South Africa’s Performance at 2015 Trends in International </a:t>
            </a:r>
            <a:r>
              <a:rPr lang="en-US" sz="3200" dirty="0" err="1"/>
              <a:t>Maths</a:t>
            </a:r>
            <a:r>
              <a:rPr lang="en-US" sz="3200" dirty="0"/>
              <a:t> &amp; Science Study (TIMSS)</a:t>
            </a:r>
          </a:p>
        </p:txBody>
      </p:sp>
      <p:graphicFrame>
        <p:nvGraphicFramePr>
          <p:cNvPr id="6" name="Table 5"/>
          <p:cNvGraphicFramePr>
            <a:graphicFrameLocks noGrp="1"/>
          </p:cNvGraphicFramePr>
          <p:nvPr>
            <p:extLst>
              <p:ext uri="{D42A27DB-BD31-4B8C-83A1-F6EECF244321}">
                <p14:modId xmlns:p14="http://schemas.microsoft.com/office/powerpoint/2010/main" xmlns="" val="1506290906"/>
              </p:ext>
            </p:extLst>
          </p:nvPr>
        </p:nvGraphicFramePr>
        <p:xfrm>
          <a:off x="107505" y="1268758"/>
          <a:ext cx="8031884" cy="3998250"/>
        </p:xfrm>
        <a:graphic>
          <a:graphicData uri="http://schemas.openxmlformats.org/drawingml/2006/table">
            <a:tbl>
              <a:tblPr firstRow="1" firstCol="1" bandRow="1">
                <a:tableStyleId>{5C22544A-7EE6-4342-B048-85BDC9FD1C3A}</a:tableStyleId>
              </a:tblPr>
              <a:tblGrid>
                <a:gridCol w="2294308">
                  <a:extLst>
                    <a:ext uri="{9D8B030D-6E8A-4147-A177-3AD203B41FA5}">
                      <a16:colId xmlns:a16="http://schemas.microsoft.com/office/drawing/2014/main" xmlns="" val="20000"/>
                    </a:ext>
                  </a:extLst>
                </a:gridCol>
                <a:gridCol w="1378099">
                  <a:extLst>
                    <a:ext uri="{9D8B030D-6E8A-4147-A177-3AD203B41FA5}">
                      <a16:colId xmlns:a16="http://schemas.microsoft.com/office/drawing/2014/main" xmlns="" val="20001"/>
                    </a:ext>
                  </a:extLst>
                </a:gridCol>
                <a:gridCol w="1027398">
                  <a:extLst>
                    <a:ext uri="{9D8B030D-6E8A-4147-A177-3AD203B41FA5}">
                      <a16:colId xmlns:a16="http://schemas.microsoft.com/office/drawing/2014/main" xmlns="" val="20002"/>
                    </a:ext>
                  </a:extLst>
                </a:gridCol>
                <a:gridCol w="1223993">
                  <a:extLst>
                    <a:ext uri="{9D8B030D-6E8A-4147-A177-3AD203B41FA5}">
                      <a16:colId xmlns:a16="http://schemas.microsoft.com/office/drawing/2014/main" xmlns="" val="20003"/>
                    </a:ext>
                  </a:extLst>
                </a:gridCol>
                <a:gridCol w="1054043">
                  <a:extLst>
                    <a:ext uri="{9D8B030D-6E8A-4147-A177-3AD203B41FA5}">
                      <a16:colId xmlns:a16="http://schemas.microsoft.com/office/drawing/2014/main" xmlns="" val="20004"/>
                    </a:ext>
                  </a:extLst>
                </a:gridCol>
                <a:gridCol w="1054043">
                  <a:extLst>
                    <a:ext uri="{9D8B030D-6E8A-4147-A177-3AD203B41FA5}">
                      <a16:colId xmlns:a16="http://schemas.microsoft.com/office/drawing/2014/main" xmlns="" val="20005"/>
                    </a:ext>
                  </a:extLst>
                </a:gridCol>
              </a:tblGrid>
              <a:tr h="444250">
                <a:tc rowSpan="2">
                  <a:txBody>
                    <a:bodyPr/>
                    <a:lstStyle/>
                    <a:p>
                      <a:pPr marL="0" marR="0" algn="l">
                        <a:lnSpc>
                          <a:spcPct val="150000"/>
                        </a:lnSpc>
                        <a:spcBef>
                          <a:spcPts val="0"/>
                        </a:spcBef>
                        <a:spcAft>
                          <a:spcPts val="0"/>
                        </a:spcAft>
                      </a:pPr>
                      <a:r>
                        <a:rPr lang="en-US" sz="1600" dirty="0">
                          <a:solidFill>
                            <a:schemeClr val="tx2"/>
                          </a:solidFill>
                          <a:effectLst/>
                        </a:rPr>
                        <a:t>International Benchmark</a:t>
                      </a:r>
                      <a:endParaRPr lang="en-US" sz="16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solidFill>
                            <a:schemeClr val="tx2"/>
                          </a:solidFill>
                          <a:effectLst/>
                        </a:rPr>
                        <a:t>Grade 5</a:t>
                      </a:r>
                      <a:endParaRPr lang="en-US" sz="16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gridSpan="4">
                  <a:txBody>
                    <a:bodyPr/>
                    <a:lstStyle/>
                    <a:p>
                      <a:pPr marL="0" marR="0" algn="ctr">
                        <a:lnSpc>
                          <a:spcPct val="150000"/>
                        </a:lnSpc>
                        <a:spcBef>
                          <a:spcPts val="0"/>
                        </a:spcBef>
                        <a:spcAft>
                          <a:spcPts val="0"/>
                        </a:spcAft>
                      </a:pPr>
                      <a:r>
                        <a:rPr lang="en-US" sz="1600" dirty="0">
                          <a:solidFill>
                            <a:schemeClr val="tx2"/>
                          </a:solidFill>
                          <a:effectLst/>
                        </a:rPr>
                        <a:t>Grade 9</a:t>
                      </a:r>
                      <a:endParaRPr lang="en-US" sz="16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44250">
                <a:tc vMerge="1">
                  <a:txBody>
                    <a:bodyPr/>
                    <a:lstStyle/>
                    <a:p>
                      <a:endParaRPr lang="en-US"/>
                    </a:p>
                  </a:txBody>
                  <a:tcPr/>
                </a:tc>
                <a:tc>
                  <a:txBody>
                    <a:bodyPr/>
                    <a:lstStyle/>
                    <a:p>
                      <a:pPr marL="0" marR="0" algn="ctr">
                        <a:lnSpc>
                          <a:spcPct val="150000"/>
                        </a:lnSpc>
                        <a:spcBef>
                          <a:spcPts val="0"/>
                        </a:spcBef>
                        <a:spcAft>
                          <a:spcPts val="0"/>
                        </a:spcAft>
                      </a:pPr>
                      <a:r>
                        <a:rPr lang="en-US" sz="1600" b="1" dirty="0">
                          <a:effectLst/>
                        </a:rPr>
                        <a:t>Mathematics</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0" marR="0" algn="ctr">
                        <a:lnSpc>
                          <a:spcPct val="150000"/>
                        </a:lnSpc>
                        <a:spcBef>
                          <a:spcPts val="0"/>
                        </a:spcBef>
                        <a:spcAft>
                          <a:spcPts val="0"/>
                        </a:spcAft>
                      </a:pPr>
                      <a:r>
                        <a:rPr lang="en-US" sz="1600" b="1" dirty="0">
                          <a:effectLst/>
                        </a:rPr>
                        <a:t>Mathematics</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lnSpc>
                          <a:spcPct val="150000"/>
                        </a:lnSpc>
                        <a:spcBef>
                          <a:spcPts val="0"/>
                        </a:spcBef>
                        <a:spcAft>
                          <a:spcPts val="0"/>
                        </a:spcAft>
                      </a:pPr>
                      <a:r>
                        <a:rPr lang="en-US" sz="1600" b="1" dirty="0">
                          <a:effectLst/>
                        </a:rPr>
                        <a:t>Science</a:t>
                      </a:r>
                      <a:endParaRPr lang="en-US" sz="16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xmlns="" val="10001"/>
                  </a:ext>
                </a:extLst>
              </a:tr>
              <a:tr h="444250">
                <a:tc>
                  <a:txBody>
                    <a:bodyPr/>
                    <a:lstStyle/>
                    <a:p>
                      <a:pPr marL="0" marR="0" algn="just">
                        <a:lnSpc>
                          <a:spcPct val="150000"/>
                        </a:lnSpc>
                        <a:spcBef>
                          <a:spcPts val="0"/>
                        </a:spcBef>
                        <a:spcAft>
                          <a:spcPts val="0"/>
                        </a:spcAft>
                      </a:pPr>
                      <a:r>
                        <a:rPr lang="en-US" sz="1600" dirty="0">
                          <a:solidFill>
                            <a:schemeClr val="tx2"/>
                          </a:solidFill>
                          <a:effectLst/>
                        </a:rPr>
                        <a:t> </a:t>
                      </a:r>
                      <a:endParaRPr lang="en-US" sz="16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b="1" dirty="0">
                          <a:solidFill>
                            <a:schemeClr val="tx2"/>
                          </a:solidFill>
                          <a:effectLst/>
                        </a:rPr>
                        <a:t>2015</a:t>
                      </a:r>
                      <a:endParaRPr lang="en-US" sz="1600" b="1"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dirty="0">
                          <a:solidFill>
                            <a:schemeClr val="tx2"/>
                          </a:solidFill>
                          <a:effectLst/>
                        </a:rPr>
                        <a:t>2011</a:t>
                      </a:r>
                      <a:endParaRPr lang="en-US" sz="1600" b="1"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dirty="0">
                          <a:solidFill>
                            <a:schemeClr val="tx2"/>
                          </a:solidFill>
                          <a:effectLst/>
                        </a:rPr>
                        <a:t>2015</a:t>
                      </a:r>
                      <a:endParaRPr lang="en-US" sz="1600" b="1"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dirty="0">
                          <a:solidFill>
                            <a:schemeClr val="tx2"/>
                          </a:solidFill>
                          <a:effectLst/>
                        </a:rPr>
                        <a:t>2011</a:t>
                      </a:r>
                      <a:endParaRPr lang="en-US" sz="1600" b="1"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dirty="0">
                          <a:solidFill>
                            <a:schemeClr val="tx2"/>
                          </a:solidFill>
                          <a:effectLst/>
                        </a:rPr>
                        <a:t>2015</a:t>
                      </a:r>
                      <a:endParaRPr lang="en-US" sz="1600" b="1"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444250">
                <a:tc>
                  <a:txBody>
                    <a:bodyPr/>
                    <a:lstStyle/>
                    <a:p>
                      <a:pPr marL="0" marR="0" algn="just">
                        <a:lnSpc>
                          <a:spcPct val="150000"/>
                        </a:lnSpc>
                        <a:spcBef>
                          <a:spcPts val="0"/>
                        </a:spcBef>
                        <a:spcAft>
                          <a:spcPts val="0"/>
                        </a:spcAft>
                      </a:pPr>
                      <a:r>
                        <a:rPr lang="en-US" sz="1600" dirty="0">
                          <a:solidFill>
                            <a:schemeClr val="tx2"/>
                          </a:solidFill>
                          <a:effectLst/>
                        </a:rPr>
                        <a:t>Advanced (&gt;625)</a:t>
                      </a:r>
                      <a:endParaRPr lang="en-US" sz="16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500" dirty="0">
                          <a:effectLst/>
                        </a:rPr>
                        <a:t>1%</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500" dirty="0">
                          <a:effectLst/>
                        </a:rPr>
                        <a:t>1%</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500" dirty="0">
                          <a:effectLst/>
                        </a:rPr>
                        <a:t>1%</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500" dirty="0">
                          <a:effectLst/>
                        </a:rPr>
                        <a:t>1%</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500" dirty="0">
                          <a:effectLst/>
                        </a:rPr>
                        <a:t>1%</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444250">
                <a:tc>
                  <a:txBody>
                    <a:bodyPr/>
                    <a:lstStyle/>
                    <a:p>
                      <a:pPr marL="0" marR="0" algn="just">
                        <a:lnSpc>
                          <a:spcPct val="150000"/>
                        </a:lnSpc>
                        <a:spcBef>
                          <a:spcPts val="0"/>
                        </a:spcBef>
                        <a:spcAft>
                          <a:spcPts val="0"/>
                        </a:spcAft>
                      </a:pPr>
                      <a:r>
                        <a:rPr lang="en-US" sz="1600" dirty="0">
                          <a:solidFill>
                            <a:schemeClr val="tx2"/>
                          </a:solidFill>
                          <a:effectLst/>
                        </a:rPr>
                        <a:t>High (550-625)</a:t>
                      </a:r>
                      <a:endParaRPr lang="en-US" sz="16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500">
                          <a:effectLst/>
                        </a:rPr>
                        <a:t>4%</a:t>
                      </a:r>
                      <a:endParaRPr lang="en-US" sz="15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500" dirty="0">
                          <a:effectLst/>
                        </a:rPr>
                        <a:t>2%</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500" dirty="0">
                          <a:effectLst/>
                        </a:rPr>
                        <a:t>3%</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500" dirty="0">
                          <a:effectLst/>
                        </a:rPr>
                        <a:t>3%</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500" dirty="0">
                          <a:effectLst/>
                        </a:rPr>
                        <a:t>4%</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444250">
                <a:tc>
                  <a:txBody>
                    <a:bodyPr/>
                    <a:lstStyle/>
                    <a:p>
                      <a:pPr marL="0" marR="0">
                        <a:lnSpc>
                          <a:spcPct val="150000"/>
                        </a:lnSpc>
                        <a:spcBef>
                          <a:spcPts val="0"/>
                        </a:spcBef>
                        <a:spcAft>
                          <a:spcPts val="0"/>
                        </a:spcAft>
                      </a:pPr>
                      <a:r>
                        <a:rPr lang="en-US" sz="1600" dirty="0">
                          <a:solidFill>
                            <a:schemeClr val="tx2"/>
                          </a:solidFill>
                          <a:effectLst/>
                        </a:rPr>
                        <a:t>Intermediate (475-550)</a:t>
                      </a:r>
                      <a:endParaRPr lang="en-US" sz="16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500">
                          <a:effectLst/>
                        </a:rPr>
                        <a:t>12%</a:t>
                      </a:r>
                      <a:endParaRPr lang="en-US" sz="15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500" dirty="0">
                          <a:effectLst/>
                        </a:rPr>
                        <a:t>6%</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500" dirty="0">
                          <a:effectLst/>
                        </a:rPr>
                        <a:t>10%</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500" dirty="0">
                          <a:effectLst/>
                        </a:rPr>
                        <a:t>7%</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500">
                          <a:effectLst/>
                        </a:rPr>
                        <a:t>9%</a:t>
                      </a:r>
                      <a:endParaRPr lang="en-US" sz="15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444250">
                <a:tc>
                  <a:txBody>
                    <a:bodyPr/>
                    <a:lstStyle/>
                    <a:p>
                      <a:pPr marL="0" marR="0" algn="just">
                        <a:lnSpc>
                          <a:spcPct val="150000"/>
                        </a:lnSpc>
                        <a:spcBef>
                          <a:spcPts val="0"/>
                        </a:spcBef>
                        <a:spcAft>
                          <a:spcPts val="0"/>
                        </a:spcAft>
                      </a:pPr>
                      <a:r>
                        <a:rPr lang="en-US" sz="1600" dirty="0">
                          <a:solidFill>
                            <a:schemeClr val="tx2"/>
                          </a:solidFill>
                          <a:effectLst/>
                        </a:rPr>
                        <a:t>Low (400-475)</a:t>
                      </a:r>
                      <a:endParaRPr lang="en-US" sz="16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500">
                          <a:effectLst/>
                        </a:rPr>
                        <a:t>22%</a:t>
                      </a:r>
                      <a:endParaRPr lang="en-US" sz="15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500">
                          <a:effectLst/>
                        </a:rPr>
                        <a:t>18%</a:t>
                      </a:r>
                      <a:endParaRPr lang="en-US" sz="15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500" dirty="0">
                          <a:effectLst/>
                        </a:rPr>
                        <a:t>21%</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500" dirty="0">
                          <a:effectLst/>
                        </a:rPr>
                        <a:t>14%</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500">
                          <a:effectLst/>
                        </a:rPr>
                        <a:t>18%</a:t>
                      </a:r>
                      <a:endParaRPr lang="en-US" sz="15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r h="444250">
                <a:tc>
                  <a:txBody>
                    <a:bodyPr/>
                    <a:lstStyle/>
                    <a:p>
                      <a:pPr marL="0" marR="0" algn="just">
                        <a:lnSpc>
                          <a:spcPct val="150000"/>
                        </a:lnSpc>
                        <a:spcBef>
                          <a:spcPts val="0"/>
                        </a:spcBef>
                        <a:spcAft>
                          <a:spcPts val="0"/>
                        </a:spcAft>
                      </a:pPr>
                      <a:r>
                        <a:rPr lang="en-US" sz="1600" dirty="0">
                          <a:solidFill>
                            <a:schemeClr val="tx2"/>
                          </a:solidFill>
                          <a:effectLst/>
                        </a:rPr>
                        <a:t>Not Achieved (&lt;400)</a:t>
                      </a:r>
                      <a:endParaRPr lang="en-US" sz="16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500">
                          <a:effectLst/>
                        </a:rPr>
                        <a:t>61%</a:t>
                      </a:r>
                      <a:endParaRPr lang="en-US" sz="15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500">
                          <a:effectLst/>
                        </a:rPr>
                        <a:t>73%</a:t>
                      </a:r>
                      <a:endParaRPr lang="en-US" sz="15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500" dirty="0">
                          <a:effectLst/>
                        </a:rPr>
                        <a:t>66%</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500" dirty="0">
                          <a:effectLst/>
                        </a:rPr>
                        <a:t>75%</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500" dirty="0">
                          <a:effectLst/>
                        </a:rPr>
                        <a:t>68%</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7"/>
                  </a:ext>
                </a:extLst>
              </a:tr>
              <a:tr h="444250">
                <a:tc>
                  <a:txBody>
                    <a:bodyPr/>
                    <a:lstStyle/>
                    <a:p>
                      <a:pPr marL="0" marR="0" algn="just">
                        <a:lnSpc>
                          <a:spcPct val="150000"/>
                        </a:lnSpc>
                        <a:spcBef>
                          <a:spcPts val="0"/>
                        </a:spcBef>
                        <a:spcAft>
                          <a:spcPts val="0"/>
                        </a:spcAft>
                      </a:pPr>
                      <a:r>
                        <a:rPr lang="en-US" sz="1600" b="1" dirty="0">
                          <a:solidFill>
                            <a:schemeClr val="tx2"/>
                          </a:solidFill>
                          <a:effectLst/>
                        </a:rPr>
                        <a:t>Average SA Scores</a:t>
                      </a:r>
                      <a:endParaRPr lang="en-US" sz="1600" b="1"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500" b="1" dirty="0">
                          <a:effectLst/>
                        </a:rPr>
                        <a:t>376</a:t>
                      </a:r>
                      <a:endParaRPr lang="en-US" sz="15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500" b="1" dirty="0">
                          <a:effectLst/>
                        </a:rPr>
                        <a:t>352</a:t>
                      </a:r>
                      <a:endParaRPr lang="en-US" sz="15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500" b="1" dirty="0">
                          <a:effectLst/>
                        </a:rPr>
                        <a:t>372</a:t>
                      </a:r>
                      <a:endParaRPr lang="en-US" sz="15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500" b="1" dirty="0">
                          <a:effectLst/>
                        </a:rPr>
                        <a:t>332</a:t>
                      </a:r>
                      <a:endParaRPr lang="en-US" sz="15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500" b="1" dirty="0">
                          <a:effectLst/>
                        </a:rPr>
                        <a:t>358</a:t>
                      </a:r>
                      <a:endParaRPr lang="en-US" sz="15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8"/>
                  </a:ext>
                </a:extLst>
              </a:tr>
            </a:tbl>
          </a:graphicData>
        </a:graphic>
      </p:graphicFrame>
      <p:sp>
        <p:nvSpPr>
          <p:cNvPr id="2" name="TextBox 1"/>
          <p:cNvSpPr txBox="1"/>
          <p:nvPr/>
        </p:nvSpPr>
        <p:spPr>
          <a:xfrm>
            <a:off x="0" y="5403754"/>
            <a:ext cx="6840760" cy="307777"/>
          </a:xfrm>
          <a:prstGeom prst="rect">
            <a:avLst/>
          </a:prstGeom>
          <a:noFill/>
        </p:spPr>
        <p:txBody>
          <a:bodyPr wrap="square" rtlCol="0">
            <a:spAutoFit/>
          </a:bodyPr>
          <a:lstStyle/>
          <a:p>
            <a:r>
              <a:rPr lang="en-US" sz="1400" dirty="0" smtClean="0"/>
              <a:t>Source: Human Sciences Research Council (HSRC)</a:t>
            </a:r>
            <a:endParaRPr lang="en-US" sz="1400" dirty="0"/>
          </a:p>
        </p:txBody>
      </p:sp>
    </p:spTree>
    <p:extLst>
      <p:ext uri="{BB962C8B-B14F-4D97-AF65-F5344CB8AC3E}">
        <p14:creationId xmlns:p14="http://schemas.microsoft.com/office/powerpoint/2010/main" xmlns="" val="39731983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1080000"/>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sz="3200" dirty="0"/>
              <a:t>South Africa’s Performance at 2015 </a:t>
            </a:r>
            <a:r>
              <a:rPr lang="en-US" sz="3200" dirty="0" smtClean="0"/>
              <a:t>TIMSS (Contd.)</a:t>
            </a:r>
            <a:endParaRPr lang="en-US" sz="3200" dirty="0"/>
          </a:p>
        </p:txBody>
      </p:sp>
      <p:graphicFrame>
        <p:nvGraphicFramePr>
          <p:cNvPr id="5" name="Chart 4"/>
          <p:cNvGraphicFramePr/>
          <p:nvPr>
            <p:extLst>
              <p:ext uri="{D42A27DB-BD31-4B8C-83A1-F6EECF244321}">
                <p14:modId xmlns:p14="http://schemas.microsoft.com/office/powerpoint/2010/main" xmlns="" val="3408783122"/>
              </p:ext>
            </p:extLst>
          </p:nvPr>
        </p:nvGraphicFramePr>
        <p:xfrm>
          <a:off x="395536" y="1340768"/>
          <a:ext cx="7200404" cy="37242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79512" y="5360835"/>
            <a:ext cx="6840760" cy="307777"/>
          </a:xfrm>
          <a:prstGeom prst="rect">
            <a:avLst/>
          </a:prstGeom>
          <a:noFill/>
        </p:spPr>
        <p:txBody>
          <a:bodyPr wrap="square" rtlCol="0">
            <a:spAutoFit/>
          </a:bodyPr>
          <a:lstStyle/>
          <a:p>
            <a:r>
              <a:rPr lang="en-US" sz="1400" dirty="0" smtClean="0"/>
              <a:t>Source: Human Sciences Research Council (HSRC)</a:t>
            </a:r>
            <a:endParaRPr lang="en-US" sz="1400" dirty="0"/>
          </a:p>
        </p:txBody>
      </p:sp>
    </p:spTree>
    <p:extLst>
      <p:ext uri="{BB962C8B-B14F-4D97-AF65-F5344CB8AC3E}">
        <p14:creationId xmlns:p14="http://schemas.microsoft.com/office/powerpoint/2010/main" xmlns="" val="280790691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93540" y="1914163"/>
            <a:ext cx="184731" cy="369332"/>
          </a:xfrm>
          <a:prstGeom prst="rect">
            <a:avLst/>
          </a:prstGeom>
          <a:noFill/>
        </p:spPr>
        <p:txBody>
          <a:bodyPr wrap="none" rtlCol="0">
            <a:spAutoFit/>
          </a:bodyPr>
          <a:lstStyle/>
          <a:p>
            <a:endParaRPr lang="en-US" dirty="0"/>
          </a:p>
        </p:txBody>
      </p:sp>
      <p:sp>
        <p:nvSpPr>
          <p:cNvPr id="12" name="Rectangle 2"/>
          <p:cNvSpPr txBox="1">
            <a:spLocks noChangeArrowheads="1"/>
          </p:cNvSpPr>
          <p:nvPr/>
        </p:nvSpPr>
        <p:spPr bwMode="auto">
          <a:xfrm>
            <a:off x="0" y="0"/>
            <a:ext cx="9144000" cy="1080000"/>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marL="0" lvl="1" eaLnBrk="1" hangingPunct="1"/>
            <a:r>
              <a:rPr lang="en-US" sz="3200" dirty="0"/>
              <a:t>Trend in Proportion of R&amp;D Expenditure by Sector</a:t>
            </a:r>
            <a:endParaRPr lang="en-GB" sz="3200" b="1" dirty="0">
              <a:effectLst>
                <a:outerShdw blurRad="38100" dist="38100" dir="2700000" algn="tl">
                  <a:srgbClr val="000000">
                    <a:alpha val="43137"/>
                  </a:srgbClr>
                </a:outerShdw>
              </a:effectLst>
            </a:endParaRPr>
          </a:p>
        </p:txBody>
      </p:sp>
      <p:graphicFrame>
        <p:nvGraphicFramePr>
          <p:cNvPr id="13" name="Chart 12"/>
          <p:cNvGraphicFramePr/>
          <p:nvPr>
            <p:extLst>
              <p:ext uri="{D42A27DB-BD31-4B8C-83A1-F6EECF244321}">
                <p14:modId xmlns:p14="http://schemas.microsoft.com/office/powerpoint/2010/main" xmlns="" val="2270320850"/>
              </p:ext>
            </p:extLst>
          </p:nvPr>
        </p:nvGraphicFramePr>
        <p:xfrm>
          <a:off x="107504" y="1165363"/>
          <a:ext cx="7992888" cy="44958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473006966"/>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14400"/>
            <a:ext cx="9144000" cy="1080000"/>
          </a:xfrm>
        </p:spPr>
        <p:style>
          <a:lnRef idx="0">
            <a:schemeClr val="accent2"/>
          </a:lnRef>
          <a:fillRef idx="3">
            <a:schemeClr val="accent2"/>
          </a:fillRef>
          <a:effectRef idx="3">
            <a:schemeClr val="accent2"/>
          </a:effectRef>
          <a:fontRef idx="minor">
            <a:schemeClr val="lt1"/>
          </a:fontRef>
        </p:style>
        <p:txBody>
          <a:bodyPr/>
          <a:lstStyle/>
          <a:p>
            <a:pPr lvl="1" indent="-742950" eaLnBrk="1" hangingPunct="1">
              <a:lnSpc>
                <a:spcPct val="90000"/>
              </a:lnSpc>
              <a:defRPr/>
            </a:pPr>
            <a:r>
              <a:rPr lang="en-US" sz="3200" dirty="0"/>
              <a:t>Change in Business Sector R&amp;D Intensity by Industry</a:t>
            </a:r>
            <a:endParaRPr lang="en-US" sz="3200" b="1"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a:defRPr/>
            </a:pPr>
            <a:fld id="{004A4123-B742-41B5-A00B-CAA8A839D2A6}" type="slidenum">
              <a:rPr lang="en-GB" smtClean="0"/>
              <a:pPr>
                <a:defRPr/>
              </a:pPr>
              <a:t>19</a:t>
            </a:fld>
            <a:endParaRPr lang="en-GB"/>
          </a:p>
        </p:txBody>
      </p:sp>
      <p:pic>
        <p:nvPicPr>
          <p:cNvPr id="6" name="Picture 5"/>
          <p:cNvPicPr>
            <a:picLocks noChangeAspect="1"/>
          </p:cNvPicPr>
          <p:nvPr/>
        </p:nvPicPr>
        <p:blipFill>
          <a:blip r:embed="rId2" cstate="print"/>
          <a:stretch>
            <a:fillRect/>
          </a:stretch>
        </p:blipFill>
        <p:spPr>
          <a:xfrm>
            <a:off x="142507" y="5568627"/>
            <a:ext cx="7920482" cy="352350"/>
          </a:xfrm>
          <a:prstGeom prst="rect">
            <a:avLst/>
          </a:prstGeom>
        </p:spPr>
      </p:pic>
      <p:graphicFrame>
        <p:nvGraphicFramePr>
          <p:cNvPr id="8" name="Chart 7"/>
          <p:cNvGraphicFramePr/>
          <p:nvPr>
            <p:extLst>
              <p:ext uri="{D42A27DB-BD31-4B8C-83A1-F6EECF244321}">
                <p14:modId xmlns:p14="http://schemas.microsoft.com/office/powerpoint/2010/main" xmlns="" val="920999233"/>
              </p:ext>
            </p:extLst>
          </p:nvPr>
        </p:nvGraphicFramePr>
        <p:xfrm>
          <a:off x="284134" y="1196752"/>
          <a:ext cx="7725795" cy="4248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80153059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txBox="1">
            <a:spLocks/>
          </p:cNvSpPr>
          <p:nvPr/>
        </p:nvSpPr>
        <p:spPr>
          <a:xfrm>
            <a:off x="179512" y="980728"/>
            <a:ext cx="7813376" cy="4614807"/>
          </a:xfrm>
          <a:prstGeom prst="rect">
            <a:avLst/>
          </a:prstGeom>
        </p:spPr>
        <p:txBody>
          <a:bodyPr/>
          <a:lstStyle/>
          <a:p>
            <a:pPr marL="914400" lvl="1" indent="-457200" eaLnBrk="0" hangingPunct="0">
              <a:spcBef>
                <a:spcPct val="20000"/>
              </a:spcBef>
              <a:buFont typeface="Courier New" panose="02070309020205020404" pitchFamily="49" charset="0"/>
              <a:buChar char="o"/>
              <a:defRPr/>
            </a:pPr>
            <a:r>
              <a:rPr lang="en-GB" sz="3600" b="1" kern="0" dirty="0" smtClean="0">
                <a:solidFill>
                  <a:srgbClr val="000000"/>
                </a:solidFill>
                <a:latin typeface="+mn-lt"/>
              </a:rPr>
              <a:t>Introduction and context</a:t>
            </a:r>
          </a:p>
          <a:p>
            <a:pPr marL="1371600" lvl="2" indent="-457200" eaLnBrk="0" hangingPunct="0">
              <a:spcBef>
                <a:spcPct val="20000"/>
              </a:spcBef>
              <a:buFont typeface="Courier New" panose="02070309020205020404" pitchFamily="49" charset="0"/>
              <a:buChar char="o"/>
              <a:defRPr/>
            </a:pPr>
            <a:r>
              <a:rPr lang="en-US" sz="3600" b="1" kern="0" dirty="0" smtClean="0">
                <a:solidFill>
                  <a:srgbClr val="000000"/>
                </a:solidFill>
                <a:latin typeface="+mn-lt"/>
              </a:rPr>
              <a:t>Global context</a:t>
            </a:r>
          </a:p>
          <a:p>
            <a:pPr marL="1371600" lvl="2" indent="-457200" eaLnBrk="0" hangingPunct="0">
              <a:spcBef>
                <a:spcPct val="20000"/>
              </a:spcBef>
              <a:buFont typeface="Courier New" panose="02070309020205020404" pitchFamily="49" charset="0"/>
              <a:buChar char="o"/>
              <a:defRPr/>
            </a:pPr>
            <a:r>
              <a:rPr lang="en-US" sz="3600" b="1" kern="0" dirty="0" smtClean="0">
                <a:solidFill>
                  <a:srgbClr val="000000"/>
                </a:solidFill>
                <a:latin typeface="+mn-lt"/>
              </a:rPr>
              <a:t>Local context</a:t>
            </a:r>
          </a:p>
          <a:p>
            <a:pPr marL="914400" lvl="1" indent="-457200" eaLnBrk="0" hangingPunct="0">
              <a:spcBef>
                <a:spcPct val="20000"/>
              </a:spcBef>
              <a:buFont typeface="Courier New" panose="02070309020205020404" pitchFamily="49" charset="0"/>
              <a:buChar char="o"/>
              <a:defRPr/>
            </a:pPr>
            <a:r>
              <a:rPr lang="en-GB" sz="3600" b="1" kern="0" dirty="0" smtClean="0">
                <a:solidFill>
                  <a:srgbClr val="000000"/>
                </a:solidFill>
              </a:rPr>
              <a:t>Results of 2016 STI </a:t>
            </a:r>
            <a:r>
              <a:rPr lang="en-GB" sz="3600" b="1" kern="0" dirty="0">
                <a:solidFill>
                  <a:srgbClr val="000000"/>
                </a:solidFill>
              </a:rPr>
              <a:t>indicators </a:t>
            </a:r>
            <a:r>
              <a:rPr lang="en-GB" sz="3600" b="1" kern="0" dirty="0" smtClean="0">
                <a:solidFill>
                  <a:srgbClr val="000000"/>
                </a:solidFill>
              </a:rPr>
              <a:t>report</a:t>
            </a:r>
          </a:p>
          <a:p>
            <a:pPr marL="914400" lvl="1" indent="-457200" eaLnBrk="0" hangingPunct="0">
              <a:spcBef>
                <a:spcPct val="20000"/>
              </a:spcBef>
              <a:buFont typeface="Courier New" panose="02070309020205020404" pitchFamily="49" charset="0"/>
              <a:buChar char="o"/>
              <a:defRPr/>
            </a:pPr>
            <a:r>
              <a:rPr lang="en-GB" sz="3600" b="1" kern="0" dirty="0" smtClean="0">
                <a:solidFill>
                  <a:srgbClr val="000000"/>
                </a:solidFill>
              </a:rPr>
              <a:t>South African Innovation Scorecard Framework</a:t>
            </a:r>
          </a:p>
          <a:p>
            <a:pPr marL="914400" lvl="1" indent="-457200" eaLnBrk="0" hangingPunct="0">
              <a:spcBef>
                <a:spcPct val="20000"/>
              </a:spcBef>
              <a:buFont typeface="Courier New" panose="02070309020205020404" pitchFamily="49" charset="0"/>
              <a:buChar char="o"/>
              <a:defRPr/>
            </a:pPr>
            <a:endParaRPr lang="en-GB" sz="4000" b="1" kern="0" dirty="0">
              <a:solidFill>
                <a:srgbClr val="000000"/>
              </a:solidFill>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900" b="1" i="0" u="none" strike="noStrike" kern="0" cap="none" spc="0" normalizeH="0" baseline="0" noProof="0" dirty="0" smtClean="0">
              <a:ln>
                <a:noFill/>
              </a:ln>
              <a:solidFill>
                <a:srgbClr val="000000"/>
              </a:solidFill>
              <a:effectLst/>
              <a:uLnTx/>
              <a:uFillTx/>
              <a:latin typeface="Footlight MT Light" pitchFamily="18" charset="0"/>
              <a:ea typeface="+mn-ea"/>
              <a:cs typeface="+mn-cs"/>
            </a:endParaRPr>
          </a:p>
        </p:txBody>
      </p:sp>
      <p:sp>
        <p:nvSpPr>
          <p:cNvPr id="5" name="Rectangle 2"/>
          <p:cNvSpPr txBox="1">
            <a:spLocks noChangeArrowheads="1"/>
          </p:cNvSpPr>
          <p:nvPr/>
        </p:nvSpPr>
        <p:spPr>
          <a:xfrm>
            <a:off x="0" y="-27384"/>
            <a:ext cx="9144000" cy="785793"/>
          </a:xfrm>
          <a:prstGeom prst="rect">
            <a:avLst/>
          </a:prstGeom>
        </p:spPr>
        <p:style>
          <a:lnRef idx="0">
            <a:schemeClr val="accent2"/>
          </a:lnRef>
          <a:fillRef idx="3">
            <a:schemeClr val="accent2"/>
          </a:fillRef>
          <a:effectRef idx="3">
            <a:schemeClr val="accent2"/>
          </a:effectRef>
          <a:fontRef idx="minor">
            <a:schemeClr val="lt1"/>
          </a:fontRef>
        </p:style>
        <p:txBody>
          <a:bodyPr/>
          <a:lstStyle/>
          <a:p>
            <a:pPr algn="ctr">
              <a:buNone/>
            </a:pPr>
            <a:r>
              <a:rPr lang="en-US" sz="3200" b="1" dirty="0">
                <a:latin typeface="Gill Sans MT" pitchFamily="34" charset="0"/>
              </a:rPr>
              <a:t>Presentation Outline</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9144000" cy="1080000"/>
          </a:xfrm>
        </p:spPr>
        <p:style>
          <a:lnRef idx="0">
            <a:schemeClr val="accent2"/>
          </a:lnRef>
          <a:fillRef idx="3">
            <a:schemeClr val="accent2"/>
          </a:fillRef>
          <a:effectRef idx="3">
            <a:schemeClr val="accent2"/>
          </a:effectRef>
          <a:fontRef idx="minor">
            <a:schemeClr val="lt1"/>
          </a:fontRef>
        </p:style>
        <p:txBody>
          <a:bodyPr/>
          <a:lstStyle/>
          <a:p>
            <a:pPr lvl="1" eaLnBrk="1" hangingPunct="1"/>
            <a:r>
              <a:rPr lang="en-ZA" sz="3000" b="1" dirty="0"/>
              <a:t>Growing </a:t>
            </a:r>
            <a:r>
              <a:rPr lang="en-ZA" sz="3000" b="1" dirty="0" smtClean="0"/>
              <a:t>Role </a:t>
            </a:r>
            <a:r>
              <a:rPr lang="en-ZA" sz="3000" b="1" dirty="0"/>
              <a:t>of </a:t>
            </a:r>
            <a:r>
              <a:rPr lang="en-ZA" sz="3000" b="1" dirty="0" smtClean="0"/>
              <a:t>Non-residents </a:t>
            </a:r>
            <a:r>
              <a:rPr lang="en-ZA" sz="3000" b="1" dirty="0"/>
              <a:t>for SA’s </a:t>
            </a:r>
            <a:r>
              <a:rPr lang="en-ZA" sz="3000" b="1" dirty="0" smtClean="0"/>
              <a:t>Technical </a:t>
            </a:r>
            <a:r>
              <a:rPr lang="en-ZA" sz="3000" b="1" dirty="0"/>
              <a:t>P</a:t>
            </a:r>
            <a:r>
              <a:rPr lang="en-ZA" sz="3000" b="1" dirty="0" smtClean="0"/>
              <a:t>rogress (</a:t>
            </a:r>
            <a:r>
              <a:rPr lang="en-ZA" sz="3000" b="1" dirty="0"/>
              <a:t>albeit declining FDI): </a:t>
            </a:r>
            <a:endParaRPr lang="en-US" sz="3000" b="1" kern="1200" dirty="0">
              <a:latin typeface="Gill Sans MT" pitchFamily="34" charset="0"/>
            </a:endParaRPr>
          </a:p>
        </p:txBody>
      </p:sp>
      <p:sp>
        <p:nvSpPr>
          <p:cNvPr id="5" name="Slide Number Placeholder 4"/>
          <p:cNvSpPr>
            <a:spLocks noGrp="1"/>
          </p:cNvSpPr>
          <p:nvPr>
            <p:ph type="sldNum" sz="quarter" idx="12"/>
          </p:nvPr>
        </p:nvSpPr>
        <p:spPr/>
        <p:txBody>
          <a:bodyPr/>
          <a:lstStyle/>
          <a:p>
            <a:pPr>
              <a:defRPr/>
            </a:pPr>
            <a:fld id="{004A4123-B742-41B5-A00B-CAA8A839D2A6}" type="slidenum">
              <a:rPr lang="en-GB" smtClean="0"/>
              <a:pPr>
                <a:defRPr/>
              </a:pPr>
              <a:t>20</a:t>
            </a:fld>
            <a:endParaRPr lang="en-GB"/>
          </a:p>
        </p:txBody>
      </p:sp>
      <p:sp>
        <p:nvSpPr>
          <p:cNvPr id="7" name="Content Placeholder 6"/>
          <p:cNvSpPr>
            <a:spLocks noGrp="1"/>
          </p:cNvSpPr>
          <p:nvPr>
            <p:ph sz="half" idx="2"/>
          </p:nvPr>
        </p:nvSpPr>
        <p:spPr>
          <a:xfrm>
            <a:off x="339890" y="1018319"/>
            <a:ext cx="7776691" cy="4604102"/>
          </a:xfrm>
        </p:spPr>
        <p:txBody>
          <a:bodyPr/>
          <a:lstStyle/>
          <a:p>
            <a:pPr lvl="1" indent="-742950" eaLnBrk="1" hangingPunct="1">
              <a:lnSpc>
                <a:spcPct val="90000"/>
              </a:lnSpc>
              <a:buNone/>
              <a:defRPr/>
            </a:pPr>
            <a:r>
              <a:rPr lang="en-US" sz="2600" b="1" dirty="0" smtClean="0">
                <a:solidFill>
                  <a:srgbClr val="00B0F0"/>
                </a:solidFill>
                <a:latin typeface="Corbel" pitchFamily="34" charset="0"/>
              </a:rPr>
              <a:t> </a:t>
            </a:r>
          </a:p>
          <a:p>
            <a:pPr marL="0" indent="0">
              <a:buNone/>
            </a:pPr>
            <a:endParaRPr lang="en-GB" sz="2400" dirty="0" smtClean="0"/>
          </a:p>
          <a:p>
            <a:pPr lvl="0"/>
            <a:endParaRPr lang="en-GB" sz="2400" dirty="0" smtClean="0"/>
          </a:p>
          <a:p>
            <a:endParaRPr lang="en-GB" sz="2400" dirty="0" smtClean="0"/>
          </a:p>
          <a:p>
            <a:pPr lvl="0"/>
            <a:endParaRPr lang="en-GB" sz="2400" dirty="0" smtClean="0"/>
          </a:p>
          <a:p>
            <a:endParaRPr lang="en-ZA" dirty="0"/>
          </a:p>
        </p:txBody>
      </p:sp>
      <p:pic>
        <p:nvPicPr>
          <p:cNvPr id="13" name="Picture 12"/>
          <p:cNvPicPr>
            <a:picLocks noChangeAspect="1"/>
          </p:cNvPicPr>
          <p:nvPr/>
        </p:nvPicPr>
        <p:blipFill>
          <a:blip r:embed="rId2" cstate="print"/>
          <a:stretch>
            <a:fillRect/>
          </a:stretch>
        </p:blipFill>
        <p:spPr>
          <a:xfrm>
            <a:off x="95615" y="1844824"/>
            <a:ext cx="7932373" cy="3456384"/>
          </a:xfrm>
          <a:prstGeom prst="rect">
            <a:avLst/>
          </a:prstGeom>
        </p:spPr>
      </p:pic>
      <p:sp>
        <p:nvSpPr>
          <p:cNvPr id="14" name="Rectangle 13"/>
          <p:cNvSpPr/>
          <p:nvPr/>
        </p:nvSpPr>
        <p:spPr>
          <a:xfrm>
            <a:off x="95615" y="1185413"/>
            <a:ext cx="7472470" cy="553998"/>
          </a:xfrm>
          <a:prstGeom prst="rect">
            <a:avLst/>
          </a:prstGeom>
        </p:spPr>
        <p:txBody>
          <a:bodyPr wrap="square">
            <a:spAutoFit/>
          </a:bodyPr>
          <a:lstStyle/>
          <a:p>
            <a:pPr marL="0" marR="0" algn="just">
              <a:lnSpc>
                <a:spcPct val="150000"/>
              </a:lnSpc>
              <a:spcBef>
                <a:spcPts val="0"/>
              </a:spcBef>
              <a:spcAft>
                <a:spcPts val="0"/>
              </a:spcAft>
            </a:pPr>
            <a:r>
              <a:rPr lang="en-ZA" sz="2000" i="1" dirty="0" smtClean="0">
                <a:solidFill>
                  <a:srgbClr val="548DD4"/>
                </a:solidFill>
                <a:latin typeface="Calibri" panose="020F0502020204030204" pitchFamily="34" charset="0"/>
                <a:ea typeface="Calibri" panose="020F0502020204030204" pitchFamily="34" charset="0"/>
                <a:cs typeface="Times New Roman" panose="02020603050405020304" pitchFamily="18" charset="0"/>
              </a:rPr>
              <a:t>Trend </a:t>
            </a:r>
            <a:r>
              <a:rPr lang="en-ZA" sz="2000" i="1" dirty="0">
                <a:solidFill>
                  <a:srgbClr val="548DD4"/>
                </a:solidFill>
                <a:latin typeface="Calibri" panose="020F0502020204030204" pitchFamily="34" charset="0"/>
                <a:ea typeface="Calibri" panose="020F0502020204030204" pitchFamily="34" charset="0"/>
                <a:cs typeface="Times New Roman" panose="02020603050405020304" pitchFamily="18" charset="0"/>
              </a:rPr>
              <a:t>in Residents and Non-Residents South African Patents Granted</a:t>
            </a:r>
            <a:endParaRPr lang="en-US" sz="2000" i="1" dirty="0">
              <a:solidFill>
                <a:srgbClr val="548DD4"/>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90084845"/>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9144000" cy="1080000"/>
          </a:xfrm>
        </p:spPr>
        <p:style>
          <a:lnRef idx="0">
            <a:schemeClr val="accent2"/>
          </a:lnRef>
          <a:fillRef idx="3">
            <a:schemeClr val="accent2"/>
          </a:fillRef>
          <a:effectRef idx="3">
            <a:schemeClr val="accent2"/>
          </a:effectRef>
          <a:fontRef idx="minor">
            <a:schemeClr val="lt1"/>
          </a:fontRef>
        </p:style>
        <p:txBody>
          <a:bodyPr/>
          <a:lstStyle/>
          <a:p>
            <a:pPr marL="85725" lvl="1" indent="-85725" eaLnBrk="1" hangingPunct="1">
              <a:lnSpc>
                <a:spcPct val="90000"/>
              </a:lnSpc>
              <a:buNone/>
              <a:defRPr/>
            </a:pPr>
            <a:r>
              <a:rPr lang="en-ZA" sz="3200" b="1" dirty="0"/>
              <a:t>Declining </a:t>
            </a:r>
            <a:r>
              <a:rPr lang="en-ZA" sz="3200" b="1" dirty="0" smtClean="0"/>
              <a:t>Inflow </a:t>
            </a:r>
            <a:r>
              <a:rPr lang="en-ZA" sz="3200" b="1" dirty="0"/>
              <a:t>of </a:t>
            </a:r>
            <a:r>
              <a:rPr lang="en-ZA" sz="3200" b="1" dirty="0" smtClean="0"/>
              <a:t>Foreign Direct Investment </a:t>
            </a:r>
            <a:r>
              <a:rPr lang="en-ZA" sz="3200" b="1" dirty="0"/>
              <a:t>(in real values and as % of GDP</a:t>
            </a:r>
            <a:r>
              <a:rPr lang="en-ZA" sz="3200" b="1" dirty="0" smtClean="0"/>
              <a:t>)</a:t>
            </a:r>
            <a:endParaRPr lang="en-ZA" sz="3200" b="1" dirty="0"/>
          </a:p>
        </p:txBody>
      </p:sp>
      <p:sp>
        <p:nvSpPr>
          <p:cNvPr id="5" name="Slide Number Placeholder 4"/>
          <p:cNvSpPr>
            <a:spLocks noGrp="1"/>
          </p:cNvSpPr>
          <p:nvPr>
            <p:ph type="sldNum" sz="quarter" idx="12"/>
          </p:nvPr>
        </p:nvSpPr>
        <p:spPr/>
        <p:txBody>
          <a:bodyPr/>
          <a:lstStyle/>
          <a:p>
            <a:pPr>
              <a:defRPr/>
            </a:pPr>
            <a:fld id="{004A4123-B742-41B5-A00B-CAA8A839D2A6}" type="slidenum">
              <a:rPr lang="en-GB" smtClean="0"/>
              <a:pPr>
                <a:defRPr/>
              </a:pPr>
              <a:t>21</a:t>
            </a:fld>
            <a:endParaRPr lang="en-GB"/>
          </a:p>
        </p:txBody>
      </p:sp>
      <p:graphicFrame>
        <p:nvGraphicFramePr>
          <p:cNvPr id="11" name="Chart 10"/>
          <p:cNvGraphicFramePr/>
          <p:nvPr>
            <p:extLst>
              <p:ext uri="{D42A27DB-BD31-4B8C-83A1-F6EECF244321}">
                <p14:modId xmlns:p14="http://schemas.microsoft.com/office/powerpoint/2010/main" xmlns="" val="2469666218"/>
              </p:ext>
            </p:extLst>
          </p:nvPr>
        </p:nvGraphicFramePr>
        <p:xfrm>
          <a:off x="19091" y="1484784"/>
          <a:ext cx="8064946" cy="4104455"/>
        </p:xfrm>
        <a:graphic>
          <a:graphicData uri="http://schemas.openxmlformats.org/drawingml/2006/chart">
            <c:chart xmlns:c="http://schemas.openxmlformats.org/drawingml/2006/chart" xmlns:r="http://schemas.openxmlformats.org/officeDocument/2006/relationships" r:id="rId2"/>
          </a:graphicData>
        </a:graphic>
      </p:graphicFrame>
      <p:sp>
        <p:nvSpPr>
          <p:cNvPr id="12" name="Content Placeholder 6"/>
          <p:cNvSpPr>
            <a:spLocks noGrp="1"/>
          </p:cNvSpPr>
          <p:nvPr>
            <p:ph sz="half" idx="2"/>
          </p:nvPr>
        </p:nvSpPr>
        <p:spPr>
          <a:xfrm>
            <a:off x="1" y="1114999"/>
            <a:ext cx="8172449" cy="153761"/>
          </a:xfrm>
        </p:spPr>
        <p:txBody>
          <a:bodyPr/>
          <a:lstStyle/>
          <a:p>
            <a:pPr lvl="1" indent="-742950" eaLnBrk="1" hangingPunct="1">
              <a:lnSpc>
                <a:spcPct val="90000"/>
              </a:lnSpc>
              <a:buNone/>
              <a:defRPr/>
            </a:pPr>
            <a:r>
              <a:rPr lang="en-US" sz="2600" b="1" dirty="0" smtClean="0">
                <a:solidFill>
                  <a:srgbClr val="00B0F0"/>
                </a:solidFill>
                <a:latin typeface="Corbel" pitchFamily="34" charset="0"/>
              </a:rPr>
              <a:t> </a:t>
            </a:r>
          </a:p>
          <a:p>
            <a:pPr marL="0" indent="0">
              <a:buNone/>
            </a:pPr>
            <a:endParaRPr lang="en-GB" sz="2400" dirty="0" smtClean="0"/>
          </a:p>
          <a:p>
            <a:pPr lvl="0"/>
            <a:endParaRPr lang="en-GB" sz="2400" dirty="0" smtClean="0"/>
          </a:p>
          <a:p>
            <a:endParaRPr lang="en-GB" sz="2400" dirty="0" smtClean="0"/>
          </a:p>
          <a:p>
            <a:pPr lvl="0"/>
            <a:endParaRPr lang="en-GB" sz="2400" dirty="0" smtClean="0"/>
          </a:p>
          <a:p>
            <a:endParaRPr lang="en-ZA" dirty="0"/>
          </a:p>
        </p:txBody>
      </p:sp>
    </p:spTree>
    <p:extLst>
      <p:ext uri="{BB962C8B-B14F-4D97-AF65-F5344CB8AC3E}">
        <p14:creationId xmlns:p14="http://schemas.microsoft.com/office/powerpoint/2010/main" xmlns="" val="12501341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9144000" cy="1080000"/>
          </a:xfrm>
        </p:spPr>
        <p:style>
          <a:lnRef idx="0">
            <a:schemeClr val="accent2"/>
          </a:lnRef>
          <a:fillRef idx="3">
            <a:schemeClr val="accent2"/>
          </a:fillRef>
          <a:effectRef idx="3">
            <a:schemeClr val="accent2"/>
          </a:effectRef>
          <a:fontRef idx="minor">
            <a:schemeClr val="lt1"/>
          </a:fontRef>
        </p:style>
        <p:txBody>
          <a:bodyPr/>
          <a:lstStyle/>
          <a:p>
            <a:pPr eaLnBrk="1" hangingPunct="1"/>
            <a:r>
              <a:rPr lang="en-ZA" sz="3200" b="1" dirty="0"/>
              <a:t>Benchmarking of South African Inflow of FDI</a:t>
            </a:r>
            <a:endParaRPr lang="en-US" sz="3200" b="1" kern="1200" dirty="0">
              <a:latin typeface="Gill Sans MT" pitchFamily="34" charset="0"/>
            </a:endParaRPr>
          </a:p>
        </p:txBody>
      </p:sp>
      <p:sp>
        <p:nvSpPr>
          <p:cNvPr id="5" name="Slide Number Placeholder 4"/>
          <p:cNvSpPr>
            <a:spLocks noGrp="1"/>
          </p:cNvSpPr>
          <p:nvPr>
            <p:ph type="sldNum" sz="quarter" idx="12"/>
          </p:nvPr>
        </p:nvSpPr>
        <p:spPr/>
        <p:txBody>
          <a:bodyPr/>
          <a:lstStyle/>
          <a:p>
            <a:pPr>
              <a:defRPr/>
            </a:pPr>
            <a:fld id="{004A4123-B742-41B5-A00B-CAA8A839D2A6}" type="slidenum">
              <a:rPr lang="en-GB" smtClean="0"/>
              <a:pPr>
                <a:defRPr/>
              </a:pPr>
              <a:t>22</a:t>
            </a:fld>
            <a:endParaRPr lang="en-GB"/>
          </a:p>
        </p:txBody>
      </p:sp>
      <p:sp>
        <p:nvSpPr>
          <p:cNvPr id="12" name="Content Placeholder 6"/>
          <p:cNvSpPr>
            <a:spLocks noGrp="1"/>
          </p:cNvSpPr>
          <p:nvPr>
            <p:ph sz="half" idx="2"/>
          </p:nvPr>
        </p:nvSpPr>
        <p:spPr>
          <a:xfrm>
            <a:off x="20420" y="1080000"/>
            <a:ext cx="8096162" cy="45719"/>
          </a:xfrm>
        </p:spPr>
        <p:txBody>
          <a:bodyPr/>
          <a:lstStyle/>
          <a:p>
            <a:pPr lvl="1" indent="-742950" eaLnBrk="1" hangingPunct="1">
              <a:lnSpc>
                <a:spcPct val="90000"/>
              </a:lnSpc>
              <a:buNone/>
              <a:defRPr/>
            </a:pPr>
            <a:r>
              <a:rPr lang="en-US" sz="2600" b="1" dirty="0" smtClean="0">
                <a:solidFill>
                  <a:srgbClr val="00B0F0"/>
                </a:solidFill>
                <a:latin typeface="Corbel" pitchFamily="34" charset="0"/>
              </a:rPr>
              <a:t> </a:t>
            </a:r>
          </a:p>
          <a:p>
            <a:pPr marL="0" indent="0">
              <a:buNone/>
            </a:pPr>
            <a:endParaRPr lang="en-GB" sz="2400" dirty="0" smtClean="0"/>
          </a:p>
          <a:p>
            <a:pPr lvl="0"/>
            <a:endParaRPr lang="en-GB" sz="2400" dirty="0" smtClean="0"/>
          </a:p>
          <a:p>
            <a:endParaRPr lang="en-GB" sz="2400" dirty="0" smtClean="0"/>
          </a:p>
          <a:p>
            <a:pPr lvl="0"/>
            <a:endParaRPr lang="en-GB" sz="2400" dirty="0" smtClean="0"/>
          </a:p>
          <a:p>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xmlns="" val="669939339"/>
              </p:ext>
            </p:extLst>
          </p:nvPr>
        </p:nvGraphicFramePr>
        <p:xfrm>
          <a:off x="4564" y="1125719"/>
          <a:ext cx="8096162" cy="4416091"/>
        </p:xfrm>
        <a:graphic>
          <a:graphicData uri="http://schemas.openxmlformats.org/drawingml/2006/table">
            <a:tbl>
              <a:tblPr firstRow="1" firstCol="1" bandRow="1">
                <a:tableStyleId>{073A0DAA-6AF3-43AB-8588-CEC1D06C72B9}</a:tableStyleId>
              </a:tblPr>
              <a:tblGrid>
                <a:gridCol w="2673958">
                  <a:extLst>
                    <a:ext uri="{9D8B030D-6E8A-4147-A177-3AD203B41FA5}">
                      <a16:colId xmlns:a16="http://schemas.microsoft.com/office/drawing/2014/main" xmlns="" val="20000"/>
                    </a:ext>
                  </a:extLst>
                </a:gridCol>
                <a:gridCol w="594214">
                  <a:extLst>
                    <a:ext uri="{9D8B030D-6E8A-4147-A177-3AD203B41FA5}">
                      <a16:colId xmlns:a16="http://schemas.microsoft.com/office/drawing/2014/main" xmlns="" val="20001"/>
                    </a:ext>
                  </a:extLst>
                </a:gridCol>
                <a:gridCol w="148553">
                  <a:extLst>
                    <a:ext uri="{9D8B030D-6E8A-4147-A177-3AD203B41FA5}">
                      <a16:colId xmlns:a16="http://schemas.microsoft.com/office/drawing/2014/main" xmlns="" val="20002"/>
                    </a:ext>
                  </a:extLst>
                </a:gridCol>
                <a:gridCol w="742767">
                  <a:extLst>
                    <a:ext uri="{9D8B030D-6E8A-4147-A177-3AD203B41FA5}">
                      <a16:colId xmlns:a16="http://schemas.microsoft.com/office/drawing/2014/main" xmlns="" val="20003"/>
                    </a:ext>
                  </a:extLst>
                </a:gridCol>
                <a:gridCol w="742767">
                  <a:extLst>
                    <a:ext uri="{9D8B030D-6E8A-4147-A177-3AD203B41FA5}">
                      <a16:colId xmlns:a16="http://schemas.microsoft.com/office/drawing/2014/main" xmlns="" val="20004"/>
                    </a:ext>
                  </a:extLst>
                </a:gridCol>
                <a:gridCol w="668490">
                  <a:extLst>
                    <a:ext uri="{9D8B030D-6E8A-4147-A177-3AD203B41FA5}">
                      <a16:colId xmlns:a16="http://schemas.microsoft.com/office/drawing/2014/main" xmlns="" val="20005"/>
                    </a:ext>
                  </a:extLst>
                </a:gridCol>
                <a:gridCol w="668490">
                  <a:extLst>
                    <a:ext uri="{9D8B030D-6E8A-4147-A177-3AD203B41FA5}">
                      <a16:colId xmlns:a16="http://schemas.microsoft.com/office/drawing/2014/main" xmlns="" val="20006"/>
                    </a:ext>
                  </a:extLst>
                </a:gridCol>
                <a:gridCol w="148553">
                  <a:extLst>
                    <a:ext uri="{9D8B030D-6E8A-4147-A177-3AD203B41FA5}">
                      <a16:colId xmlns:a16="http://schemas.microsoft.com/office/drawing/2014/main" xmlns="" val="20007"/>
                    </a:ext>
                  </a:extLst>
                </a:gridCol>
                <a:gridCol w="594214">
                  <a:extLst>
                    <a:ext uri="{9D8B030D-6E8A-4147-A177-3AD203B41FA5}">
                      <a16:colId xmlns:a16="http://schemas.microsoft.com/office/drawing/2014/main" xmlns="" val="20008"/>
                    </a:ext>
                  </a:extLst>
                </a:gridCol>
                <a:gridCol w="594214">
                  <a:extLst>
                    <a:ext uri="{9D8B030D-6E8A-4147-A177-3AD203B41FA5}">
                      <a16:colId xmlns:a16="http://schemas.microsoft.com/office/drawing/2014/main" xmlns="" val="20009"/>
                    </a:ext>
                  </a:extLst>
                </a:gridCol>
                <a:gridCol w="519942">
                  <a:extLst>
                    <a:ext uri="{9D8B030D-6E8A-4147-A177-3AD203B41FA5}">
                      <a16:colId xmlns:a16="http://schemas.microsoft.com/office/drawing/2014/main" xmlns="" val="20010"/>
                    </a:ext>
                  </a:extLst>
                </a:gridCol>
              </a:tblGrid>
              <a:tr h="193373">
                <a:tc>
                  <a:txBody>
                    <a:bodyPr/>
                    <a:lstStyle/>
                    <a:p>
                      <a:pPr marL="0" marR="0">
                        <a:lnSpc>
                          <a:spcPct val="150000"/>
                        </a:lnSpc>
                        <a:spcBef>
                          <a:spcPts val="0"/>
                        </a:spcBef>
                        <a:spcAft>
                          <a:spcPts val="0"/>
                        </a:spcAft>
                      </a:pPr>
                      <a:r>
                        <a:rPr lang="en-ZA" sz="1200" dirty="0">
                          <a:effectLst/>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tc>
                <a:tc>
                  <a:txBody>
                    <a:bodyPr/>
                    <a:lstStyle/>
                    <a:p>
                      <a:pPr marL="0" marR="0" algn="ctr">
                        <a:lnSpc>
                          <a:spcPct val="150000"/>
                        </a:lnSpc>
                        <a:spcBef>
                          <a:spcPts val="0"/>
                        </a:spcBef>
                        <a:spcAft>
                          <a:spcPts val="0"/>
                        </a:spcAft>
                      </a:pPr>
                      <a:r>
                        <a:rPr lang="en-GB" sz="1200">
                          <a:effectLst/>
                        </a:rPr>
                        <a:t>1996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nSpc>
                          <a:spcPct val="150000"/>
                        </a:lnSpc>
                        <a:spcBef>
                          <a:spcPts val="0"/>
                        </a:spcBef>
                        <a:spcAft>
                          <a:spcPts val="0"/>
                        </a:spcAft>
                      </a:pPr>
                      <a:r>
                        <a:rPr lang="en-GB" sz="1200">
                          <a:effectLst/>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tc>
                <a:tc>
                  <a:txBody>
                    <a:bodyPr/>
                    <a:lstStyle/>
                    <a:p>
                      <a:pPr marL="0" marR="0">
                        <a:lnSpc>
                          <a:spcPct val="150000"/>
                        </a:lnSpc>
                        <a:spcBef>
                          <a:spcPts val="0"/>
                        </a:spcBef>
                        <a:spcAft>
                          <a:spcPts val="0"/>
                        </a:spcAft>
                      </a:pPr>
                      <a:r>
                        <a:rPr lang="en-GB" sz="1200">
                          <a:effectLst/>
                        </a:rPr>
                        <a:t>1996 - 2000</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tc>
                <a:tc>
                  <a:txBody>
                    <a:bodyPr/>
                    <a:lstStyle/>
                    <a:p>
                      <a:pPr marL="0" marR="0">
                        <a:lnSpc>
                          <a:spcPct val="150000"/>
                        </a:lnSpc>
                        <a:spcBef>
                          <a:spcPts val="0"/>
                        </a:spcBef>
                        <a:spcAft>
                          <a:spcPts val="0"/>
                        </a:spcAft>
                      </a:pPr>
                      <a:r>
                        <a:rPr lang="en-GB" sz="1200">
                          <a:effectLst/>
                        </a:rPr>
                        <a:t>2001 - 2005</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tc>
                <a:tc>
                  <a:txBody>
                    <a:bodyPr/>
                    <a:lstStyle/>
                    <a:p>
                      <a:pPr marL="0" marR="0">
                        <a:lnSpc>
                          <a:spcPct val="150000"/>
                        </a:lnSpc>
                        <a:spcBef>
                          <a:spcPts val="0"/>
                        </a:spcBef>
                        <a:spcAft>
                          <a:spcPts val="0"/>
                        </a:spcAft>
                      </a:pPr>
                      <a:r>
                        <a:rPr lang="en-GB" sz="1200">
                          <a:effectLst/>
                        </a:rPr>
                        <a:t>2006 - 2010</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tc>
                <a:tc>
                  <a:txBody>
                    <a:bodyPr/>
                    <a:lstStyle/>
                    <a:p>
                      <a:pPr marL="0" marR="0">
                        <a:lnSpc>
                          <a:spcPct val="150000"/>
                        </a:lnSpc>
                        <a:spcBef>
                          <a:spcPts val="0"/>
                        </a:spcBef>
                        <a:spcAft>
                          <a:spcPts val="0"/>
                        </a:spcAft>
                      </a:pPr>
                      <a:r>
                        <a:rPr lang="en-GB" sz="1200">
                          <a:effectLst/>
                        </a:rPr>
                        <a:t>2011 - 2015</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tc>
                <a:tc>
                  <a:txBody>
                    <a:bodyPr/>
                    <a:lstStyle/>
                    <a:p>
                      <a:pPr marL="0" marR="0" algn="ctr">
                        <a:lnSpc>
                          <a:spcPct val="150000"/>
                        </a:lnSpc>
                        <a:spcBef>
                          <a:spcPts val="0"/>
                        </a:spcBef>
                        <a:spcAft>
                          <a:spcPts val="0"/>
                        </a:spcAft>
                      </a:pPr>
                      <a:r>
                        <a:rPr lang="en-GB" sz="1200">
                          <a:effectLst/>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GB" sz="1200">
                          <a:effectLst/>
                        </a:rPr>
                        <a:t>2013</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GB" sz="1200">
                          <a:effectLst/>
                        </a:rPr>
                        <a:t>2014</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GB" sz="1200">
                          <a:effectLst/>
                        </a:rPr>
                        <a:t>2015</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extLst>
                  <a:ext uri="{0D108BD9-81ED-4DB2-BD59-A6C34878D82A}">
                    <a16:rowId xmlns:a16="http://schemas.microsoft.com/office/drawing/2014/main" xmlns="" val="10000"/>
                  </a:ext>
                </a:extLst>
              </a:tr>
              <a:tr h="386745">
                <a:tc>
                  <a:txBody>
                    <a:bodyPr/>
                    <a:lstStyle/>
                    <a:p>
                      <a:pPr marL="0" marR="0">
                        <a:lnSpc>
                          <a:spcPct val="150000"/>
                        </a:lnSpc>
                        <a:spcBef>
                          <a:spcPts val="0"/>
                        </a:spcBef>
                        <a:spcAft>
                          <a:spcPts val="0"/>
                        </a:spcAft>
                      </a:pPr>
                      <a:r>
                        <a:rPr lang="en-GB" sz="1300" dirty="0">
                          <a:effectLst/>
                        </a:rPr>
                        <a:t>SA FDI inflow as % of SADC FDI</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tc>
                <a:tc>
                  <a:txBody>
                    <a:bodyPr/>
                    <a:lstStyle/>
                    <a:p>
                      <a:pPr marL="0" marR="0" algn="ctr">
                        <a:lnSpc>
                          <a:spcPct val="150000"/>
                        </a:lnSpc>
                        <a:spcBef>
                          <a:spcPts val="0"/>
                        </a:spcBef>
                        <a:spcAft>
                          <a:spcPts val="0"/>
                        </a:spcAft>
                      </a:pPr>
                      <a:r>
                        <a:rPr lang="en-ZA" sz="1200" dirty="0">
                          <a:effectLst/>
                        </a:rPr>
                        <a:t>45.85</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dirty="0">
                          <a:effectLst/>
                        </a:rPr>
                        <a:t>37.21</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dirty="0">
                          <a:effectLst/>
                        </a:rPr>
                        <a:t>45.47</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45.48</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27.66</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51.07</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25.73</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8.05</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extLst>
                  <a:ext uri="{0D108BD9-81ED-4DB2-BD59-A6C34878D82A}">
                    <a16:rowId xmlns:a16="http://schemas.microsoft.com/office/drawing/2014/main" xmlns="" val="10001"/>
                  </a:ext>
                </a:extLst>
              </a:tr>
              <a:tr h="386745">
                <a:tc>
                  <a:txBody>
                    <a:bodyPr/>
                    <a:lstStyle/>
                    <a:p>
                      <a:pPr marL="0" marR="0">
                        <a:lnSpc>
                          <a:spcPct val="150000"/>
                        </a:lnSpc>
                        <a:spcBef>
                          <a:spcPts val="0"/>
                        </a:spcBef>
                        <a:spcAft>
                          <a:spcPts val="0"/>
                        </a:spcAft>
                      </a:pPr>
                      <a:r>
                        <a:rPr lang="en-GB" sz="1300" dirty="0">
                          <a:effectLst/>
                        </a:rPr>
                        <a:t>SA FDI inflow as % of SSA FDI</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tc>
                <a:tc>
                  <a:txBody>
                    <a:bodyPr/>
                    <a:lstStyle/>
                    <a:p>
                      <a:pPr marL="0" marR="0" algn="ctr">
                        <a:lnSpc>
                          <a:spcPct val="150000"/>
                        </a:lnSpc>
                        <a:spcBef>
                          <a:spcPts val="0"/>
                        </a:spcBef>
                        <a:spcAft>
                          <a:spcPts val="0"/>
                        </a:spcAft>
                      </a:pPr>
                      <a:r>
                        <a:rPr lang="en-ZA" sz="1200" dirty="0">
                          <a:effectLst/>
                        </a:rPr>
                        <a:t>17.89</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dirty="0">
                          <a:effectLst/>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20.17</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dirty="0">
                          <a:effectLst/>
                        </a:rPr>
                        <a:t>22.48</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dirty="0">
                          <a:effectLst/>
                        </a:rPr>
                        <a:t>18.33</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11.45</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20.20</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12.15</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4.13</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extLst>
                  <a:ext uri="{0D108BD9-81ED-4DB2-BD59-A6C34878D82A}">
                    <a16:rowId xmlns:a16="http://schemas.microsoft.com/office/drawing/2014/main" xmlns="" val="10002"/>
                  </a:ext>
                </a:extLst>
              </a:tr>
              <a:tr h="386745">
                <a:tc>
                  <a:txBody>
                    <a:bodyPr/>
                    <a:lstStyle/>
                    <a:p>
                      <a:pPr marL="0" marR="0">
                        <a:lnSpc>
                          <a:spcPct val="150000"/>
                        </a:lnSpc>
                        <a:spcBef>
                          <a:spcPts val="0"/>
                        </a:spcBef>
                        <a:spcAft>
                          <a:spcPts val="0"/>
                        </a:spcAft>
                      </a:pPr>
                      <a:r>
                        <a:rPr lang="en-GB" sz="1300" dirty="0">
                          <a:effectLst/>
                        </a:rPr>
                        <a:t>SA FDI inflow as % of Africa FDI</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13.54</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dirty="0">
                          <a:effectLst/>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15.12</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16.48</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11.31</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dirty="0">
                          <a:effectLst/>
                        </a:rPr>
                        <a:t>9.21</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15.91</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9.90</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3.28</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extLst>
                  <a:ext uri="{0D108BD9-81ED-4DB2-BD59-A6C34878D82A}">
                    <a16:rowId xmlns:a16="http://schemas.microsoft.com/office/drawing/2014/main" xmlns="" val="10003"/>
                  </a:ext>
                </a:extLst>
              </a:tr>
              <a:tr h="483432">
                <a:tc>
                  <a:txBody>
                    <a:bodyPr/>
                    <a:lstStyle/>
                    <a:p>
                      <a:pPr marL="0" marR="0">
                        <a:lnSpc>
                          <a:spcPct val="150000"/>
                        </a:lnSpc>
                        <a:spcBef>
                          <a:spcPts val="0"/>
                        </a:spcBef>
                        <a:spcAft>
                          <a:spcPts val="0"/>
                        </a:spcAft>
                      </a:pPr>
                      <a:r>
                        <a:rPr lang="en-GB" sz="1300" dirty="0">
                          <a:effectLst/>
                        </a:rPr>
                        <a:t>SA FDI inflow as % of BRICS FDI</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1.40</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dirty="0">
                          <a:effectLst/>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dirty="0">
                          <a:effectLst/>
                        </a:rPr>
                        <a:t>2.04</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dirty="0">
                          <a:effectLst/>
                        </a:rPr>
                        <a:t>3.61</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2.49</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dirty="0">
                          <a:effectLst/>
                        </a:rPr>
                        <a:t>1.83</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dirty="0">
                          <a:effectLst/>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3.11</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2.13</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0.69</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extLst>
                  <a:ext uri="{0D108BD9-81ED-4DB2-BD59-A6C34878D82A}">
                    <a16:rowId xmlns:a16="http://schemas.microsoft.com/office/drawing/2014/main" xmlns="" val="10004"/>
                  </a:ext>
                </a:extLst>
              </a:tr>
              <a:tr h="676804">
                <a:tc>
                  <a:txBody>
                    <a:bodyPr/>
                    <a:lstStyle/>
                    <a:p>
                      <a:pPr marL="0" marR="0">
                        <a:lnSpc>
                          <a:spcPct val="150000"/>
                        </a:lnSpc>
                        <a:spcBef>
                          <a:spcPts val="0"/>
                        </a:spcBef>
                        <a:spcAft>
                          <a:spcPts val="0"/>
                        </a:spcAft>
                      </a:pPr>
                      <a:r>
                        <a:rPr lang="en-GB" sz="1300" dirty="0">
                          <a:effectLst/>
                        </a:rPr>
                        <a:t>SA FDI inflow as % of developing economies FDI</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GB" sz="1200">
                          <a:effectLst/>
                        </a:rPr>
                        <a:t>0.56</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GB" sz="1200">
                          <a:effectLst/>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GB" sz="1200">
                          <a:effectLst/>
                        </a:rPr>
                        <a:t>0.79</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GB" sz="1200">
                          <a:effectLst/>
                        </a:rPr>
                        <a:t>1.41</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GB" sz="1200" dirty="0">
                          <a:effectLst/>
                        </a:rPr>
                        <a:t>1.05</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dirty="0">
                          <a:effectLst/>
                        </a:rPr>
                        <a:t>0.71</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dirty="0">
                          <a:effectLst/>
                        </a:rPr>
                        <a:t>1.25</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0.83</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0.23</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extLst>
                  <a:ext uri="{0D108BD9-81ED-4DB2-BD59-A6C34878D82A}">
                    <a16:rowId xmlns:a16="http://schemas.microsoft.com/office/drawing/2014/main" xmlns="" val="10005"/>
                  </a:ext>
                </a:extLst>
              </a:tr>
              <a:tr h="773490">
                <a:tc>
                  <a:txBody>
                    <a:bodyPr/>
                    <a:lstStyle/>
                    <a:p>
                      <a:pPr marL="0" marR="0">
                        <a:lnSpc>
                          <a:spcPct val="150000"/>
                        </a:lnSpc>
                        <a:spcBef>
                          <a:spcPts val="0"/>
                        </a:spcBef>
                        <a:spcAft>
                          <a:spcPts val="0"/>
                        </a:spcAft>
                      </a:pPr>
                      <a:r>
                        <a:rPr lang="en-GB" sz="1300" dirty="0">
                          <a:effectLst/>
                        </a:rPr>
                        <a:t>SA FDI inflow as % of upper middle income countries FDI</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GB" sz="1200">
                          <a:effectLst/>
                        </a:rPr>
                        <a:t>0.85</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GB" sz="1200">
                          <a:effectLst/>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GB" sz="1200">
                          <a:effectLst/>
                        </a:rPr>
                        <a:t>1.19</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GB" sz="1200">
                          <a:effectLst/>
                        </a:rPr>
                        <a:t>2.05</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GB" sz="1200">
                          <a:effectLst/>
                        </a:rPr>
                        <a:t>1.64</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dirty="0">
                          <a:effectLst/>
                        </a:rPr>
                        <a:t>1.24</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dirty="0">
                          <a:effectLst/>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dirty="0">
                          <a:effectLst/>
                        </a:rPr>
                        <a:t>1.99</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dirty="0">
                          <a:effectLst/>
                        </a:rPr>
                        <a:t>1.52</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0.48</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extLst>
                  <a:ext uri="{0D108BD9-81ED-4DB2-BD59-A6C34878D82A}">
                    <a16:rowId xmlns:a16="http://schemas.microsoft.com/office/drawing/2014/main" xmlns="" val="10006"/>
                  </a:ext>
                </a:extLst>
              </a:tr>
              <a:tr h="386745">
                <a:tc>
                  <a:txBody>
                    <a:bodyPr/>
                    <a:lstStyle/>
                    <a:p>
                      <a:pPr marL="0" marR="0">
                        <a:lnSpc>
                          <a:spcPct val="150000"/>
                        </a:lnSpc>
                        <a:spcBef>
                          <a:spcPts val="0"/>
                        </a:spcBef>
                        <a:spcAft>
                          <a:spcPts val="0"/>
                        </a:spcAft>
                      </a:pPr>
                      <a:r>
                        <a:rPr lang="en-GB" sz="1300" dirty="0">
                          <a:effectLst/>
                        </a:rPr>
                        <a:t>SA FDI inflow as % of G20 FDI</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dirty="0">
                          <a:effectLst/>
                        </a:rPr>
                        <a:t>0.34</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0.30</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0.83</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0.64</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0.61</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0.98</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dirty="0">
                          <a:effectLst/>
                        </a:rPr>
                        <a:t>0.89</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0.19</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extLst>
                  <a:ext uri="{0D108BD9-81ED-4DB2-BD59-A6C34878D82A}">
                    <a16:rowId xmlns:a16="http://schemas.microsoft.com/office/drawing/2014/main" xmlns="" val="10007"/>
                  </a:ext>
                </a:extLst>
              </a:tr>
              <a:tr h="386745">
                <a:tc>
                  <a:txBody>
                    <a:bodyPr/>
                    <a:lstStyle/>
                    <a:p>
                      <a:pPr marL="0" marR="0">
                        <a:lnSpc>
                          <a:spcPct val="150000"/>
                        </a:lnSpc>
                        <a:spcBef>
                          <a:spcPts val="0"/>
                        </a:spcBef>
                        <a:spcAft>
                          <a:spcPts val="0"/>
                        </a:spcAft>
                      </a:pPr>
                      <a:r>
                        <a:rPr lang="en-GB" sz="1300" dirty="0">
                          <a:effectLst/>
                        </a:rPr>
                        <a:t>SA FDI inflow as % of world FDI</a:t>
                      </a:r>
                      <a:endParaRPr lang="en-US"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tc>
                <a:tc>
                  <a:txBody>
                    <a:bodyPr/>
                    <a:lstStyle/>
                    <a:p>
                      <a:pPr marL="0" marR="0" algn="ctr">
                        <a:lnSpc>
                          <a:spcPct val="150000"/>
                        </a:lnSpc>
                        <a:spcBef>
                          <a:spcPts val="0"/>
                        </a:spcBef>
                        <a:spcAft>
                          <a:spcPts val="0"/>
                        </a:spcAft>
                      </a:pPr>
                      <a:r>
                        <a:rPr lang="en-ZA" sz="1200">
                          <a:effectLst/>
                        </a:rPr>
                        <a:t>0.21</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GB" sz="1200">
                          <a:effectLst/>
                        </a:rPr>
                        <a:t>0.19</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GB" sz="1200">
                          <a:effectLst/>
                        </a:rPr>
                        <a:t>0.48</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GB" sz="1200" dirty="0">
                          <a:effectLst/>
                        </a:rPr>
                        <a:t>0.37</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GB" sz="1200">
                          <a:effectLst/>
                        </a:rPr>
                        <a:t>0.33</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ZA" sz="1200">
                          <a:effectLst/>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GB" sz="1200">
                          <a:effectLst/>
                        </a:rPr>
                        <a:t>0.58</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GB" sz="1200" dirty="0">
                          <a:effectLst/>
                        </a:rPr>
                        <a:t>0.45</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tc>
                  <a:txBody>
                    <a:bodyPr/>
                    <a:lstStyle/>
                    <a:p>
                      <a:pPr marL="0" marR="0" algn="ctr">
                        <a:lnSpc>
                          <a:spcPct val="150000"/>
                        </a:lnSpc>
                        <a:spcBef>
                          <a:spcPts val="0"/>
                        </a:spcBef>
                        <a:spcAft>
                          <a:spcPts val="0"/>
                        </a:spcAft>
                      </a:pPr>
                      <a:r>
                        <a:rPr lang="en-GB" sz="1200" dirty="0">
                          <a:effectLst/>
                        </a:rPr>
                        <a:t>0.10</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229" marR="32229" marT="0" marB="0" anchor="ct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3352815270"/>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8172450" cy="1143000"/>
          </a:xfrm>
        </p:spPr>
        <p:style>
          <a:lnRef idx="0">
            <a:schemeClr val="accent2"/>
          </a:lnRef>
          <a:fillRef idx="3">
            <a:schemeClr val="accent2"/>
          </a:fillRef>
          <a:effectRef idx="3">
            <a:schemeClr val="accent2"/>
          </a:effectRef>
          <a:fontRef idx="minor">
            <a:schemeClr val="lt1"/>
          </a:fontRef>
        </p:style>
        <p:txBody>
          <a:bodyPr/>
          <a:lstStyle/>
          <a:p>
            <a:pPr eaLnBrk="1" hangingPunct="1"/>
            <a:r>
              <a:rPr lang="en-US" sz="3200" dirty="0"/>
              <a:t>Proportion of Merchandise Imports by Broad End Use Classification</a:t>
            </a:r>
            <a:endParaRPr lang="en-US" sz="3200" b="1" dirty="0" smtClean="0">
              <a:latin typeface="Footlight MT Light" pitchFamily="18" charset="0"/>
            </a:endParaRPr>
          </a:p>
        </p:txBody>
      </p:sp>
      <p:sp>
        <p:nvSpPr>
          <p:cNvPr id="5" name="Slide Number Placeholder 4"/>
          <p:cNvSpPr>
            <a:spLocks noGrp="1"/>
          </p:cNvSpPr>
          <p:nvPr>
            <p:ph type="sldNum" sz="quarter" idx="12"/>
          </p:nvPr>
        </p:nvSpPr>
        <p:spPr/>
        <p:txBody>
          <a:bodyPr/>
          <a:lstStyle/>
          <a:p>
            <a:pPr>
              <a:defRPr/>
            </a:pPr>
            <a:fld id="{004A4123-B742-41B5-A00B-CAA8A839D2A6}" type="slidenum">
              <a:rPr lang="en-GB" smtClean="0"/>
              <a:pPr>
                <a:defRPr/>
              </a:pPr>
              <a:t>23</a:t>
            </a:fld>
            <a:endParaRPr lang="en-GB"/>
          </a:p>
        </p:txBody>
      </p:sp>
      <p:sp>
        <p:nvSpPr>
          <p:cNvPr id="7" name="Content Placeholder 6"/>
          <p:cNvSpPr>
            <a:spLocks noGrp="1"/>
          </p:cNvSpPr>
          <p:nvPr>
            <p:ph sz="half" idx="2"/>
          </p:nvPr>
        </p:nvSpPr>
        <p:spPr>
          <a:xfrm>
            <a:off x="410537" y="1733549"/>
            <a:ext cx="7599392" cy="4133873"/>
          </a:xfrm>
        </p:spPr>
        <p:txBody>
          <a:bodyPr/>
          <a:lstStyle/>
          <a:p>
            <a:pPr lvl="0"/>
            <a:endParaRPr lang="en-GB" sz="2400" dirty="0" smtClean="0"/>
          </a:p>
          <a:p>
            <a:endParaRPr lang="en-GB" sz="2400" dirty="0" smtClean="0"/>
          </a:p>
          <a:p>
            <a:pPr lvl="0"/>
            <a:endParaRPr lang="en-GB" sz="2400" dirty="0" smtClean="0"/>
          </a:p>
          <a:p>
            <a:endParaRPr lang="en-GB" sz="2400" dirty="0" smtClean="0"/>
          </a:p>
          <a:p>
            <a:pPr lvl="0"/>
            <a:endParaRPr lang="en-GB" sz="2400" dirty="0" smtClean="0"/>
          </a:p>
          <a:p>
            <a:endParaRPr lang="en-ZA" dirty="0"/>
          </a:p>
        </p:txBody>
      </p:sp>
      <p:graphicFrame>
        <p:nvGraphicFramePr>
          <p:cNvPr id="8" name="Chart 7"/>
          <p:cNvGraphicFramePr/>
          <p:nvPr>
            <p:extLst>
              <p:ext uri="{D42A27DB-BD31-4B8C-83A1-F6EECF244321}">
                <p14:modId xmlns:p14="http://schemas.microsoft.com/office/powerpoint/2010/main" xmlns="" val="1774811221"/>
              </p:ext>
            </p:extLst>
          </p:nvPr>
        </p:nvGraphicFramePr>
        <p:xfrm>
          <a:off x="0" y="1143000"/>
          <a:ext cx="8172450" cy="47244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428094830"/>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9144000" cy="1080000"/>
          </a:xfrm>
        </p:spPr>
        <p:style>
          <a:lnRef idx="0">
            <a:schemeClr val="accent2"/>
          </a:lnRef>
          <a:fillRef idx="3">
            <a:schemeClr val="accent2"/>
          </a:fillRef>
          <a:effectRef idx="3">
            <a:schemeClr val="accent2"/>
          </a:effectRef>
          <a:fontRef idx="minor">
            <a:schemeClr val="lt1"/>
          </a:fontRef>
        </p:style>
        <p:txBody>
          <a:bodyPr/>
          <a:lstStyle/>
          <a:p>
            <a:pPr eaLnBrk="1" hangingPunct="1"/>
            <a:r>
              <a:rPr lang="en-ZA" sz="3200" b="1" dirty="0"/>
              <a:t>Innovation performance and ROI from innovation</a:t>
            </a:r>
            <a:endParaRPr lang="en-US" sz="3200" b="1" kern="1200" dirty="0">
              <a:latin typeface="Gill Sans MT" pitchFamily="34" charset="0"/>
            </a:endParaRPr>
          </a:p>
        </p:txBody>
      </p:sp>
      <p:sp>
        <p:nvSpPr>
          <p:cNvPr id="5" name="Slide Number Placeholder 4"/>
          <p:cNvSpPr>
            <a:spLocks noGrp="1"/>
          </p:cNvSpPr>
          <p:nvPr>
            <p:ph type="sldNum" sz="quarter" idx="12"/>
          </p:nvPr>
        </p:nvSpPr>
        <p:spPr/>
        <p:txBody>
          <a:bodyPr/>
          <a:lstStyle/>
          <a:p>
            <a:pPr>
              <a:defRPr/>
            </a:pPr>
            <a:fld id="{004A4123-B742-41B5-A00B-CAA8A839D2A6}" type="slidenum">
              <a:rPr lang="en-GB" smtClean="0"/>
              <a:pPr>
                <a:defRPr/>
              </a:pPr>
              <a:t>25</a:t>
            </a:fld>
            <a:endParaRPr lang="en-GB"/>
          </a:p>
        </p:txBody>
      </p:sp>
      <p:sp>
        <p:nvSpPr>
          <p:cNvPr id="11" name="Rectangle 10"/>
          <p:cNvSpPr/>
          <p:nvPr/>
        </p:nvSpPr>
        <p:spPr>
          <a:xfrm>
            <a:off x="1403648" y="5523134"/>
            <a:ext cx="6336704" cy="400110"/>
          </a:xfrm>
          <a:prstGeom prst="rect">
            <a:avLst/>
          </a:prstGeom>
        </p:spPr>
        <p:txBody>
          <a:bodyPr wrap="square">
            <a:spAutoFit/>
          </a:bodyPr>
          <a:lstStyle/>
          <a:p>
            <a:pPr marL="0" marR="0">
              <a:spcBef>
                <a:spcPts val="0"/>
              </a:spcBef>
              <a:spcAft>
                <a:spcPts val="0"/>
              </a:spcAft>
            </a:pPr>
            <a:r>
              <a:rPr lang="en-GB" sz="2000" i="1" dirty="0" smtClean="0">
                <a:solidFill>
                  <a:srgbClr val="548DD4"/>
                </a:solidFill>
                <a:latin typeface="Calibri" panose="020F0502020204030204" pitchFamily="34" charset="0"/>
                <a:ea typeface="Calibri" panose="020F0502020204030204" pitchFamily="34" charset="0"/>
                <a:cs typeface="Times New Roman" panose="02020603050405020304" pitchFamily="18" charset="0"/>
              </a:rPr>
              <a:t>Source: 2016 Accenture Innovation Index</a:t>
            </a:r>
            <a:endParaRPr lang="en-US" sz="2000" i="1" dirty="0">
              <a:solidFill>
                <a:srgbClr val="548DD4"/>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stretch>
            <a:fillRect/>
          </a:stretch>
        </p:blipFill>
        <p:spPr>
          <a:xfrm>
            <a:off x="251520" y="1196752"/>
            <a:ext cx="7865061" cy="4326382"/>
          </a:xfrm>
          <a:prstGeom prst="rect">
            <a:avLst/>
          </a:prstGeom>
        </p:spPr>
      </p:pic>
    </p:spTree>
    <p:extLst>
      <p:ext uri="{BB962C8B-B14F-4D97-AF65-F5344CB8AC3E}">
        <p14:creationId xmlns:p14="http://schemas.microsoft.com/office/powerpoint/2010/main" xmlns="" val="1320923664"/>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1"/>
            <a:ext cx="9144000" cy="1080000"/>
          </a:xfrm>
        </p:spPr>
        <p:style>
          <a:lnRef idx="0">
            <a:schemeClr val="accent2"/>
          </a:lnRef>
          <a:fillRef idx="3">
            <a:schemeClr val="accent2"/>
          </a:fillRef>
          <a:effectRef idx="3">
            <a:schemeClr val="accent2"/>
          </a:effectRef>
          <a:fontRef idx="minor">
            <a:schemeClr val="lt1"/>
          </a:fontRef>
        </p:style>
        <p:txBody>
          <a:bodyPr/>
          <a:lstStyle/>
          <a:p>
            <a:pPr eaLnBrk="1" hangingPunct="1"/>
            <a:r>
              <a:rPr lang="en-ZA" sz="3200" b="1" dirty="0" smtClean="0"/>
              <a:t>SA’s share </a:t>
            </a:r>
            <a:r>
              <a:rPr lang="en-ZA" sz="3200" b="1" dirty="0"/>
              <a:t>of merchandise exports by technology intensity</a:t>
            </a:r>
            <a:endParaRPr lang="en-US" sz="3200" b="1" kern="1200" dirty="0">
              <a:latin typeface="Gill Sans MT" pitchFamily="34" charset="0"/>
            </a:endParaRPr>
          </a:p>
        </p:txBody>
      </p:sp>
      <p:sp>
        <p:nvSpPr>
          <p:cNvPr id="5" name="Slide Number Placeholder 4"/>
          <p:cNvSpPr>
            <a:spLocks noGrp="1"/>
          </p:cNvSpPr>
          <p:nvPr>
            <p:ph type="sldNum" sz="quarter" idx="12"/>
          </p:nvPr>
        </p:nvSpPr>
        <p:spPr/>
        <p:txBody>
          <a:bodyPr/>
          <a:lstStyle/>
          <a:p>
            <a:pPr>
              <a:defRPr/>
            </a:pPr>
            <a:fld id="{004A4123-B742-41B5-A00B-CAA8A839D2A6}" type="slidenum">
              <a:rPr lang="en-GB" smtClean="0"/>
              <a:pPr>
                <a:defRPr/>
              </a:pPr>
              <a:t>26</a:t>
            </a:fld>
            <a:endParaRPr lang="en-GB"/>
          </a:p>
        </p:txBody>
      </p:sp>
      <p:pic>
        <p:nvPicPr>
          <p:cNvPr id="9" name="Picture 8"/>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079999"/>
            <a:ext cx="6912768" cy="4738387"/>
          </a:xfrm>
          <a:prstGeom prst="rect">
            <a:avLst/>
          </a:prstGeom>
          <a:noFill/>
        </p:spPr>
      </p:pic>
    </p:spTree>
    <p:extLst>
      <p:ext uri="{BB962C8B-B14F-4D97-AF65-F5344CB8AC3E}">
        <p14:creationId xmlns:p14="http://schemas.microsoft.com/office/powerpoint/2010/main" xmlns="" val="2247025801"/>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9144000" cy="1080000"/>
          </a:xfrm>
        </p:spPr>
        <p:style>
          <a:lnRef idx="0">
            <a:schemeClr val="accent2"/>
          </a:lnRef>
          <a:fillRef idx="3">
            <a:schemeClr val="accent2"/>
          </a:fillRef>
          <a:effectRef idx="3">
            <a:schemeClr val="accent2"/>
          </a:effectRef>
          <a:fontRef idx="minor">
            <a:schemeClr val="lt1"/>
          </a:fontRef>
        </p:style>
        <p:txBody>
          <a:bodyPr/>
          <a:lstStyle/>
          <a:p>
            <a:pPr lvl="1" indent="-742950" eaLnBrk="1" hangingPunct="1">
              <a:lnSpc>
                <a:spcPct val="90000"/>
              </a:lnSpc>
              <a:buNone/>
              <a:defRPr/>
            </a:pPr>
            <a:r>
              <a:rPr lang="en-ZA" sz="3200" b="1" dirty="0"/>
              <a:t>Benchmarking of South African CO</a:t>
            </a:r>
            <a:r>
              <a:rPr lang="en-ZA" sz="3200" b="1" baseline="-25000" dirty="0"/>
              <a:t>2</a:t>
            </a:r>
            <a:r>
              <a:rPr lang="en-ZA" sz="3200" b="1" dirty="0"/>
              <a:t> </a:t>
            </a:r>
            <a:r>
              <a:rPr lang="en-ZA" sz="3200" b="1" dirty="0" smtClean="0"/>
              <a:t>Emission</a:t>
            </a:r>
            <a:endParaRPr lang="en-ZA" sz="3200" b="1" dirty="0"/>
          </a:p>
        </p:txBody>
      </p:sp>
      <p:sp>
        <p:nvSpPr>
          <p:cNvPr id="5" name="Slide Number Placeholder 4"/>
          <p:cNvSpPr>
            <a:spLocks noGrp="1"/>
          </p:cNvSpPr>
          <p:nvPr>
            <p:ph type="sldNum" sz="quarter" idx="12"/>
          </p:nvPr>
        </p:nvSpPr>
        <p:spPr/>
        <p:txBody>
          <a:bodyPr/>
          <a:lstStyle/>
          <a:p>
            <a:pPr>
              <a:defRPr/>
            </a:pPr>
            <a:fld id="{004A4123-B742-41B5-A00B-CAA8A839D2A6}" type="slidenum">
              <a:rPr lang="en-GB" smtClean="0"/>
              <a:pPr>
                <a:defRPr/>
              </a:pPr>
              <a:t>28</a:t>
            </a:fld>
            <a:endParaRPr lang="en-GB"/>
          </a:p>
        </p:txBody>
      </p:sp>
      <p:graphicFrame>
        <p:nvGraphicFramePr>
          <p:cNvPr id="2" name="Table 1"/>
          <p:cNvGraphicFramePr>
            <a:graphicFrameLocks noGrp="1"/>
          </p:cNvGraphicFramePr>
          <p:nvPr>
            <p:extLst>
              <p:ext uri="{D42A27DB-BD31-4B8C-83A1-F6EECF244321}">
                <p14:modId xmlns:p14="http://schemas.microsoft.com/office/powerpoint/2010/main" xmlns="" val="998085938"/>
              </p:ext>
            </p:extLst>
          </p:nvPr>
        </p:nvGraphicFramePr>
        <p:xfrm>
          <a:off x="0" y="1080001"/>
          <a:ext cx="8172449" cy="4764789"/>
        </p:xfrm>
        <a:graphic>
          <a:graphicData uri="http://schemas.openxmlformats.org/drawingml/2006/table">
            <a:tbl>
              <a:tblPr firstRow="1" firstCol="1" bandRow="1">
                <a:tableStyleId>{5C22544A-7EE6-4342-B048-85BDC9FD1C3A}</a:tableStyleId>
              </a:tblPr>
              <a:tblGrid>
                <a:gridCol w="2150988">
                  <a:extLst>
                    <a:ext uri="{9D8B030D-6E8A-4147-A177-3AD203B41FA5}">
                      <a16:colId xmlns:a16="http://schemas.microsoft.com/office/drawing/2014/main" xmlns="" val="20000"/>
                    </a:ext>
                  </a:extLst>
                </a:gridCol>
                <a:gridCol w="601492">
                  <a:extLst>
                    <a:ext uri="{9D8B030D-6E8A-4147-A177-3AD203B41FA5}">
                      <a16:colId xmlns:a16="http://schemas.microsoft.com/office/drawing/2014/main" xmlns="" val="20001"/>
                    </a:ext>
                  </a:extLst>
                </a:gridCol>
                <a:gridCol w="344877">
                  <a:extLst>
                    <a:ext uri="{9D8B030D-6E8A-4147-A177-3AD203B41FA5}">
                      <a16:colId xmlns:a16="http://schemas.microsoft.com/office/drawing/2014/main" xmlns="" val="20002"/>
                    </a:ext>
                  </a:extLst>
                </a:gridCol>
                <a:gridCol w="1117991">
                  <a:extLst>
                    <a:ext uri="{9D8B030D-6E8A-4147-A177-3AD203B41FA5}">
                      <a16:colId xmlns:a16="http://schemas.microsoft.com/office/drawing/2014/main" xmlns="" val="20003"/>
                    </a:ext>
                  </a:extLst>
                </a:gridCol>
                <a:gridCol w="1119625">
                  <a:extLst>
                    <a:ext uri="{9D8B030D-6E8A-4147-A177-3AD203B41FA5}">
                      <a16:colId xmlns:a16="http://schemas.microsoft.com/office/drawing/2014/main" xmlns="" val="20004"/>
                    </a:ext>
                  </a:extLst>
                </a:gridCol>
                <a:gridCol w="1170294">
                  <a:extLst>
                    <a:ext uri="{9D8B030D-6E8A-4147-A177-3AD203B41FA5}">
                      <a16:colId xmlns:a16="http://schemas.microsoft.com/office/drawing/2014/main" xmlns="" val="20005"/>
                    </a:ext>
                  </a:extLst>
                </a:gridCol>
                <a:gridCol w="550824">
                  <a:extLst>
                    <a:ext uri="{9D8B030D-6E8A-4147-A177-3AD203B41FA5}">
                      <a16:colId xmlns:a16="http://schemas.microsoft.com/office/drawing/2014/main" xmlns="" val="20006"/>
                    </a:ext>
                  </a:extLst>
                </a:gridCol>
                <a:gridCol w="567169">
                  <a:extLst>
                    <a:ext uri="{9D8B030D-6E8A-4147-A177-3AD203B41FA5}">
                      <a16:colId xmlns:a16="http://schemas.microsoft.com/office/drawing/2014/main" xmlns="" val="20007"/>
                    </a:ext>
                  </a:extLst>
                </a:gridCol>
                <a:gridCol w="549189">
                  <a:extLst>
                    <a:ext uri="{9D8B030D-6E8A-4147-A177-3AD203B41FA5}">
                      <a16:colId xmlns:a16="http://schemas.microsoft.com/office/drawing/2014/main" xmlns="" val="20008"/>
                    </a:ext>
                  </a:extLst>
                </a:gridCol>
              </a:tblGrid>
              <a:tr h="310029">
                <a:tc>
                  <a:txBody>
                    <a:bodyPr/>
                    <a:lstStyle/>
                    <a:p>
                      <a:pPr marL="0" marR="0">
                        <a:lnSpc>
                          <a:spcPct val="150000"/>
                        </a:lnSpc>
                        <a:spcBef>
                          <a:spcPts val="0"/>
                        </a:spcBef>
                        <a:spcAft>
                          <a:spcPts val="0"/>
                        </a:spcAft>
                      </a:pPr>
                      <a:r>
                        <a:rPr lang="en-ZA" sz="1200" dirty="0">
                          <a:effectLst/>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GB" sz="1200" dirty="0">
                          <a:solidFill>
                            <a:schemeClr val="tx1"/>
                          </a:solidFill>
                          <a:effectLst/>
                        </a:rPr>
                        <a:t>1996</a:t>
                      </a:r>
                      <a:endParaRPr lang="en-U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50000"/>
                        </a:lnSpc>
                        <a:spcBef>
                          <a:spcPts val="0"/>
                        </a:spcBef>
                        <a:spcAft>
                          <a:spcPts val="0"/>
                        </a:spcAft>
                      </a:pPr>
                      <a:r>
                        <a:rPr lang="en-GB" sz="1200">
                          <a:solidFill>
                            <a:schemeClr val="tx1"/>
                          </a:solidFill>
                          <a:effectLst/>
                        </a:rPr>
                        <a:t> </a:t>
                      </a:r>
                      <a:endParaRPr lang="en-US" sz="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GB" sz="1200" dirty="0">
                          <a:solidFill>
                            <a:schemeClr val="tx1"/>
                          </a:solidFill>
                          <a:effectLst/>
                        </a:rPr>
                        <a:t>1996 - 2000</a:t>
                      </a:r>
                      <a:endParaRPr lang="en-U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GB" sz="1200" dirty="0">
                          <a:solidFill>
                            <a:schemeClr val="tx1"/>
                          </a:solidFill>
                          <a:effectLst/>
                        </a:rPr>
                        <a:t>2001 - 2005</a:t>
                      </a:r>
                      <a:endParaRPr lang="en-U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GB" sz="1200" dirty="0">
                          <a:solidFill>
                            <a:schemeClr val="tx1"/>
                          </a:solidFill>
                          <a:effectLst/>
                        </a:rPr>
                        <a:t>2006 - 2010</a:t>
                      </a:r>
                      <a:endParaRPr lang="en-U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0"/>
                        </a:spcBef>
                        <a:spcAft>
                          <a:spcPts val="0"/>
                        </a:spcAft>
                      </a:pPr>
                      <a:r>
                        <a:rPr lang="en-GB" sz="1200" dirty="0">
                          <a:solidFill>
                            <a:schemeClr val="tx1"/>
                          </a:solidFill>
                          <a:effectLst/>
                        </a:rPr>
                        <a:t>2011</a:t>
                      </a:r>
                      <a:endParaRPr lang="en-U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GB" sz="1200" dirty="0">
                          <a:solidFill>
                            <a:schemeClr val="tx1"/>
                          </a:solidFill>
                          <a:effectLst/>
                        </a:rPr>
                        <a:t>2012</a:t>
                      </a:r>
                      <a:endParaRPr lang="en-U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dirty="0">
                          <a:solidFill>
                            <a:schemeClr val="tx1"/>
                          </a:solidFill>
                          <a:effectLst/>
                        </a:rPr>
                        <a:t>2013</a:t>
                      </a:r>
                      <a:endParaRPr lang="en-U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742460">
                <a:tc>
                  <a:txBody>
                    <a:bodyPr/>
                    <a:lstStyle/>
                    <a:p>
                      <a:pPr marL="0" marR="0">
                        <a:lnSpc>
                          <a:spcPct val="150000"/>
                        </a:lnSpc>
                        <a:spcBef>
                          <a:spcPts val="0"/>
                        </a:spcBef>
                        <a:spcAft>
                          <a:spcPts val="0"/>
                        </a:spcAft>
                      </a:pPr>
                      <a:r>
                        <a:rPr lang="en-ZA" sz="1200" dirty="0">
                          <a:solidFill>
                            <a:schemeClr val="tx1"/>
                          </a:solidFill>
                          <a:effectLst/>
                        </a:rPr>
                        <a:t>SA CO</a:t>
                      </a:r>
                      <a:r>
                        <a:rPr lang="en-ZA" sz="1200" baseline="-25000" dirty="0">
                          <a:solidFill>
                            <a:schemeClr val="tx1"/>
                          </a:solidFill>
                          <a:effectLst/>
                        </a:rPr>
                        <a:t>2</a:t>
                      </a:r>
                      <a:r>
                        <a:rPr lang="en-ZA" sz="1200" dirty="0">
                          <a:solidFill>
                            <a:schemeClr val="tx1"/>
                          </a:solidFill>
                          <a:effectLst/>
                        </a:rPr>
                        <a:t> emissions as % of SADC CO</a:t>
                      </a:r>
                      <a:r>
                        <a:rPr lang="en-ZA" sz="1200" baseline="-25000" dirty="0">
                          <a:solidFill>
                            <a:schemeClr val="tx1"/>
                          </a:solidFill>
                          <a:effectLst/>
                        </a:rPr>
                        <a:t>2</a:t>
                      </a:r>
                      <a:r>
                        <a:rPr lang="en-ZA" sz="1200" dirty="0">
                          <a:solidFill>
                            <a:schemeClr val="tx1"/>
                          </a:solidFill>
                          <a:effectLst/>
                        </a:rPr>
                        <a:t> emissions </a:t>
                      </a:r>
                      <a:endParaRPr lang="en-U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GB" sz="1200" dirty="0">
                          <a:effectLst/>
                        </a:rPr>
                        <a:t>92.82</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ZA" sz="1200" dirty="0">
                          <a:effectLst/>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dirty="0">
                          <a:effectLst/>
                        </a:rPr>
                        <a:t>93.15</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a:effectLst/>
                        </a:rPr>
                        <a:t>91.66</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a:effectLst/>
                        </a:rPr>
                        <a:t>89.52</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a:effectLst/>
                        </a:rPr>
                        <a:t>87.87</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ZA" sz="1200">
                          <a:effectLst/>
                        </a:rPr>
                        <a:t>86.78</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dirty="0">
                          <a:effectLst/>
                        </a:rPr>
                        <a:t>86.38</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742460">
                <a:tc>
                  <a:txBody>
                    <a:bodyPr/>
                    <a:lstStyle/>
                    <a:p>
                      <a:pPr marL="0" marR="0">
                        <a:lnSpc>
                          <a:spcPct val="150000"/>
                        </a:lnSpc>
                        <a:spcBef>
                          <a:spcPts val="0"/>
                        </a:spcBef>
                        <a:spcAft>
                          <a:spcPts val="0"/>
                        </a:spcAft>
                      </a:pPr>
                      <a:r>
                        <a:rPr lang="en-ZA" sz="1200" dirty="0">
                          <a:solidFill>
                            <a:schemeClr val="tx1"/>
                          </a:solidFill>
                          <a:effectLst/>
                        </a:rPr>
                        <a:t>SA CO</a:t>
                      </a:r>
                      <a:r>
                        <a:rPr lang="en-ZA" sz="1200" baseline="-25000" dirty="0">
                          <a:solidFill>
                            <a:schemeClr val="tx1"/>
                          </a:solidFill>
                          <a:effectLst/>
                        </a:rPr>
                        <a:t>2</a:t>
                      </a:r>
                      <a:r>
                        <a:rPr lang="en-ZA" sz="1200" dirty="0">
                          <a:solidFill>
                            <a:schemeClr val="tx1"/>
                          </a:solidFill>
                          <a:effectLst/>
                        </a:rPr>
                        <a:t> emissions as % of SSA CO</a:t>
                      </a:r>
                      <a:r>
                        <a:rPr lang="en-ZA" sz="1200" baseline="-25000" dirty="0">
                          <a:solidFill>
                            <a:schemeClr val="tx1"/>
                          </a:solidFill>
                          <a:effectLst/>
                        </a:rPr>
                        <a:t>2</a:t>
                      </a:r>
                      <a:r>
                        <a:rPr lang="en-ZA" sz="1200" dirty="0">
                          <a:solidFill>
                            <a:schemeClr val="tx1"/>
                          </a:solidFill>
                          <a:effectLst/>
                        </a:rPr>
                        <a:t> emissions</a:t>
                      </a:r>
                      <a:endParaRPr lang="en-U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GB" sz="1200">
                          <a:effectLst/>
                        </a:rPr>
                        <a:t>74.82</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a:effectLst/>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dirty="0">
                          <a:effectLst/>
                        </a:rPr>
                        <a:t>74.00</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a:effectLst/>
                        </a:rPr>
                        <a:t>67.16</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dirty="0">
                          <a:effectLst/>
                        </a:rPr>
                        <a:t>67.38</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a:effectLst/>
                        </a:rPr>
                        <a:t>64.62</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a:effectLst/>
                        </a:rPr>
                        <a:t>63.26</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dirty="0">
                          <a:effectLst/>
                        </a:rPr>
                        <a:t>62.51</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742460">
                <a:tc>
                  <a:txBody>
                    <a:bodyPr/>
                    <a:lstStyle/>
                    <a:p>
                      <a:pPr marL="0" marR="0">
                        <a:lnSpc>
                          <a:spcPct val="150000"/>
                        </a:lnSpc>
                        <a:spcBef>
                          <a:spcPts val="0"/>
                        </a:spcBef>
                        <a:spcAft>
                          <a:spcPts val="0"/>
                        </a:spcAft>
                      </a:pPr>
                      <a:r>
                        <a:rPr lang="en-ZA" sz="1200" dirty="0">
                          <a:solidFill>
                            <a:schemeClr val="tx1"/>
                          </a:solidFill>
                          <a:effectLst/>
                        </a:rPr>
                        <a:t>SA CO</a:t>
                      </a:r>
                      <a:r>
                        <a:rPr lang="en-ZA" sz="1200" baseline="-25000" dirty="0">
                          <a:solidFill>
                            <a:schemeClr val="tx1"/>
                          </a:solidFill>
                          <a:effectLst/>
                        </a:rPr>
                        <a:t>2</a:t>
                      </a:r>
                      <a:r>
                        <a:rPr lang="en-ZA" sz="1200" dirty="0">
                          <a:solidFill>
                            <a:schemeClr val="tx1"/>
                          </a:solidFill>
                          <a:effectLst/>
                        </a:rPr>
                        <a:t> emissions as % of Africa CO</a:t>
                      </a:r>
                      <a:r>
                        <a:rPr lang="en-ZA" sz="1200" baseline="-25000" dirty="0">
                          <a:solidFill>
                            <a:schemeClr val="tx1"/>
                          </a:solidFill>
                          <a:effectLst/>
                        </a:rPr>
                        <a:t>2</a:t>
                      </a:r>
                      <a:r>
                        <a:rPr lang="en-ZA" sz="1200" dirty="0">
                          <a:solidFill>
                            <a:schemeClr val="tx1"/>
                          </a:solidFill>
                          <a:effectLst/>
                        </a:rPr>
                        <a:t> emissions</a:t>
                      </a:r>
                      <a:endParaRPr lang="en-U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GB" sz="1200">
                          <a:effectLst/>
                        </a:rPr>
                        <a:t>46.87</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a:effectLst/>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a:effectLst/>
                        </a:rPr>
                        <a:t>45.91</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dirty="0">
                          <a:effectLst/>
                        </a:rPr>
                        <a:t>42.39</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dirty="0">
                          <a:effectLst/>
                        </a:rPr>
                        <a:t>41.59</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a:effectLst/>
                        </a:rPr>
                        <a:t>39.70</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a:effectLst/>
                        </a:rPr>
                        <a:t>38.17</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dirty="0">
                          <a:effectLst/>
                        </a:rPr>
                        <a:t>38.01</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742460">
                <a:tc>
                  <a:txBody>
                    <a:bodyPr/>
                    <a:lstStyle/>
                    <a:p>
                      <a:pPr marL="0" marR="0">
                        <a:lnSpc>
                          <a:spcPct val="150000"/>
                        </a:lnSpc>
                        <a:spcBef>
                          <a:spcPts val="0"/>
                        </a:spcBef>
                        <a:spcAft>
                          <a:spcPts val="0"/>
                        </a:spcAft>
                      </a:pPr>
                      <a:r>
                        <a:rPr lang="en-ZA" sz="1200" dirty="0">
                          <a:solidFill>
                            <a:schemeClr val="tx1"/>
                          </a:solidFill>
                          <a:effectLst/>
                        </a:rPr>
                        <a:t>SA CO</a:t>
                      </a:r>
                      <a:r>
                        <a:rPr lang="en-ZA" sz="1200" baseline="-25000" dirty="0">
                          <a:solidFill>
                            <a:schemeClr val="tx1"/>
                          </a:solidFill>
                          <a:effectLst/>
                        </a:rPr>
                        <a:t>2</a:t>
                      </a:r>
                      <a:r>
                        <a:rPr lang="en-ZA" sz="1200" dirty="0">
                          <a:solidFill>
                            <a:schemeClr val="tx1"/>
                          </a:solidFill>
                          <a:effectLst/>
                        </a:rPr>
                        <a:t> emissions as % of BRICS CO</a:t>
                      </a:r>
                      <a:r>
                        <a:rPr lang="en-ZA" sz="1200" baseline="-25000" dirty="0">
                          <a:solidFill>
                            <a:schemeClr val="tx1"/>
                          </a:solidFill>
                          <a:effectLst/>
                        </a:rPr>
                        <a:t>2</a:t>
                      </a:r>
                      <a:r>
                        <a:rPr lang="en-ZA" sz="1200" dirty="0">
                          <a:solidFill>
                            <a:schemeClr val="tx1"/>
                          </a:solidFill>
                          <a:effectLst/>
                        </a:rPr>
                        <a:t> emissions</a:t>
                      </a:r>
                      <a:endParaRPr lang="en-U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GB" sz="1200">
                          <a:effectLst/>
                        </a:rPr>
                        <a:t>5.53</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a:effectLst/>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a:effectLst/>
                        </a:rPr>
                        <a:t>5.70</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a:effectLst/>
                        </a:rPr>
                        <a:t>5.00</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dirty="0">
                          <a:effectLst/>
                        </a:rPr>
                        <a:t>4.19</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dirty="0">
                          <a:effectLst/>
                        </a:rPr>
                        <a:t>3.33</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a:effectLst/>
                        </a:rPr>
                        <a:t>3.19</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a:effectLst/>
                        </a:rPr>
                        <a:t>3.13</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742460">
                <a:tc>
                  <a:txBody>
                    <a:bodyPr/>
                    <a:lstStyle/>
                    <a:p>
                      <a:pPr marL="0" marR="0">
                        <a:lnSpc>
                          <a:spcPct val="150000"/>
                        </a:lnSpc>
                        <a:spcBef>
                          <a:spcPts val="0"/>
                        </a:spcBef>
                        <a:spcAft>
                          <a:spcPts val="0"/>
                        </a:spcAft>
                      </a:pPr>
                      <a:r>
                        <a:rPr lang="en-ZA" sz="1200" dirty="0">
                          <a:solidFill>
                            <a:schemeClr val="tx1"/>
                          </a:solidFill>
                          <a:effectLst/>
                        </a:rPr>
                        <a:t>SA CO</a:t>
                      </a:r>
                      <a:r>
                        <a:rPr lang="en-ZA" sz="1200" baseline="-25000" dirty="0">
                          <a:solidFill>
                            <a:schemeClr val="tx1"/>
                          </a:solidFill>
                          <a:effectLst/>
                        </a:rPr>
                        <a:t>2</a:t>
                      </a:r>
                      <a:r>
                        <a:rPr lang="en-ZA" sz="1200" dirty="0">
                          <a:solidFill>
                            <a:schemeClr val="tx1"/>
                          </a:solidFill>
                          <a:effectLst/>
                        </a:rPr>
                        <a:t> emissions as % of G20 CO</a:t>
                      </a:r>
                      <a:r>
                        <a:rPr lang="en-ZA" sz="1200" baseline="-25000" dirty="0">
                          <a:solidFill>
                            <a:schemeClr val="tx1"/>
                          </a:solidFill>
                          <a:effectLst/>
                        </a:rPr>
                        <a:t>2</a:t>
                      </a:r>
                      <a:r>
                        <a:rPr lang="en-ZA" sz="1200" dirty="0">
                          <a:solidFill>
                            <a:schemeClr val="tx1"/>
                          </a:solidFill>
                          <a:effectLst/>
                        </a:rPr>
                        <a:t> emissions</a:t>
                      </a:r>
                      <a:endParaRPr lang="en-U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GB" sz="1200">
                          <a:effectLst/>
                        </a:rPr>
                        <a:t>1.88</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a:effectLst/>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a:effectLst/>
                        </a:rPr>
                        <a:t>1.92</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a:effectLst/>
                        </a:rPr>
                        <a:t>1.85</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a:effectLst/>
                        </a:rPr>
                        <a:t>1.90</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dirty="0">
                          <a:effectLst/>
                        </a:rPr>
                        <a:t>1.71</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dirty="0">
                          <a:effectLst/>
                        </a:rPr>
                        <a:t>1.67</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a:effectLst/>
                        </a:rPr>
                        <a:t>1.66</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742460">
                <a:tc>
                  <a:txBody>
                    <a:bodyPr/>
                    <a:lstStyle/>
                    <a:p>
                      <a:pPr marL="0" marR="0">
                        <a:lnSpc>
                          <a:spcPct val="150000"/>
                        </a:lnSpc>
                        <a:spcBef>
                          <a:spcPts val="0"/>
                        </a:spcBef>
                        <a:spcAft>
                          <a:spcPts val="0"/>
                        </a:spcAft>
                      </a:pPr>
                      <a:r>
                        <a:rPr lang="en-ZA" sz="1200" dirty="0">
                          <a:solidFill>
                            <a:schemeClr val="tx1"/>
                          </a:solidFill>
                          <a:effectLst/>
                        </a:rPr>
                        <a:t>SA CO</a:t>
                      </a:r>
                      <a:r>
                        <a:rPr lang="en-ZA" sz="1200" baseline="-25000" dirty="0">
                          <a:solidFill>
                            <a:schemeClr val="tx1"/>
                          </a:solidFill>
                          <a:effectLst/>
                        </a:rPr>
                        <a:t>2</a:t>
                      </a:r>
                      <a:r>
                        <a:rPr lang="en-ZA" sz="1200" dirty="0">
                          <a:solidFill>
                            <a:schemeClr val="tx1"/>
                          </a:solidFill>
                          <a:effectLst/>
                        </a:rPr>
                        <a:t> emissions as % of World CO</a:t>
                      </a:r>
                      <a:r>
                        <a:rPr lang="en-ZA" sz="1200" baseline="-25000" dirty="0">
                          <a:solidFill>
                            <a:schemeClr val="tx1"/>
                          </a:solidFill>
                          <a:effectLst/>
                        </a:rPr>
                        <a:t>2</a:t>
                      </a:r>
                      <a:r>
                        <a:rPr lang="en-ZA" sz="1200" dirty="0">
                          <a:solidFill>
                            <a:schemeClr val="tx1"/>
                          </a:solidFill>
                          <a:effectLst/>
                        </a:rPr>
                        <a:t> emissions</a:t>
                      </a:r>
                      <a:endParaRPr lang="en-U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GB" sz="1200">
                          <a:effectLst/>
                        </a:rPr>
                        <a:t>1.62</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50000"/>
                        </a:lnSpc>
                        <a:spcBef>
                          <a:spcPts val="0"/>
                        </a:spcBef>
                        <a:spcAft>
                          <a:spcPts val="0"/>
                        </a:spcAft>
                      </a:pPr>
                      <a:r>
                        <a:rPr lang="en-GB" sz="1200">
                          <a:effectLst/>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dirty="0">
                          <a:effectLst/>
                        </a:rPr>
                        <a:t>1.64</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a:effectLst/>
                        </a:rPr>
                        <a:t>1.57</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a:effectLst/>
                        </a:rPr>
                        <a:t>1.60</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a:effectLst/>
                        </a:rPr>
                        <a:t>1.45</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dirty="0">
                          <a:effectLst/>
                        </a:rPr>
                        <a:t>1.41</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GB" sz="1200" dirty="0">
                          <a:effectLst/>
                        </a:rPr>
                        <a:t>1.40</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273643023"/>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6752"/>
            <a:ext cx="8172400" cy="4752528"/>
          </a:xfrm>
        </p:spPr>
        <p:txBody>
          <a:bodyPr/>
          <a:lstStyle/>
          <a:p>
            <a:pPr marL="261938" lvl="1" indent="-179388">
              <a:spcBef>
                <a:spcPts val="600"/>
              </a:spcBef>
              <a:spcAft>
                <a:spcPts val="600"/>
              </a:spcAft>
              <a:buFont typeface="Arial" pitchFamily="34" charset="0"/>
              <a:buChar char="•"/>
            </a:pPr>
            <a:r>
              <a:rPr lang="en-GB" sz="2400" dirty="0" smtClean="0"/>
              <a:t>There is a clear need for deep transitions for a fundamental shift in economy as not much has changed since 1996.</a:t>
            </a:r>
          </a:p>
          <a:p>
            <a:pPr marL="261938" lvl="1" indent="-179388">
              <a:spcBef>
                <a:spcPts val="600"/>
              </a:spcBef>
              <a:spcAft>
                <a:spcPts val="600"/>
              </a:spcAft>
              <a:buFont typeface="Arial" pitchFamily="34" charset="0"/>
              <a:buChar char="•"/>
            </a:pPr>
            <a:r>
              <a:rPr lang="en-GB" sz="2400" dirty="0" smtClean="0"/>
              <a:t>The </a:t>
            </a:r>
            <a:r>
              <a:rPr lang="en-GB" sz="2400" dirty="0"/>
              <a:t>functioning of the NSI </a:t>
            </a:r>
            <a:r>
              <a:rPr lang="en-GB" sz="2400" dirty="0" smtClean="0"/>
              <a:t>continues to be </a:t>
            </a:r>
            <a:r>
              <a:rPr lang="en-GB" sz="2400" dirty="0"/>
              <a:t>impeded by the deficit in </a:t>
            </a:r>
            <a:r>
              <a:rPr lang="en-GB" sz="2400" dirty="0" smtClean="0"/>
              <a:t>SET </a:t>
            </a:r>
            <a:r>
              <a:rPr lang="en-GB" sz="2400" dirty="0"/>
              <a:t>skills, particularly in the area of design, engineering, entrepreneurship and management.</a:t>
            </a:r>
          </a:p>
          <a:p>
            <a:pPr marL="261938" lvl="1" indent="-179388">
              <a:spcBef>
                <a:spcPts val="600"/>
              </a:spcBef>
              <a:spcAft>
                <a:spcPts val="600"/>
              </a:spcAft>
              <a:buFont typeface="Arial" pitchFamily="34" charset="0"/>
              <a:buChar char="•"/>
            </a:pPr>
            <a:r>
              <a:rPr lang="en-GB" sz="2400" dirty="0" smtClean="0"/>
              <a:t>The </a:t>
            </a:r>
            <a:r>
              <a:rPr lang="en-GB" sz="2400" dirty="0"/>
              <a:t>NSI was making an inadequate contribution to poverty reduction and wider inclusion in the mainstream economy</a:t>
            </a:r>
            <a:r>
              <a:rPr lang="en-GB" sz="2400" dirty="0" smtClean="0"/>
              <a:t>.</a:t>
            </a:r>
          </a:p>
          <a:p>
            <a:pPr marL="261938" lvl="1" indent="-179388">
              <a:spcBef>
                <a:spcPts val="600"/>
              </a:spcBef>
              <a:spcAft>
                <a:spcPts val="600"/>
              </a:spcAft>
              <a:buFont typeface="Arial" pitchFamily="34" charset="0"/>
              <a:buChar char="•"/>
            </a:pPr>
            <a:r>
              <a:rPr lang="en-GB" sz="2400" dirty="0" smtClean="0"/>
              <a:t>There is a good progress in building critical mass for research capacity, though at few prominent universities</a:t>
            </a:r>
            <a:endParaRPr lang="en-US" dirty="0"/>
          </a:p>
        </p:txBody>
      </p:sp>
      <p:sp>
        <p:nvSpPr>
          <p:cNvPr id="4" name="Rectangle 2"/>
          <p:cNvSpPr txBox="1">
            <a:spLocks noChangeArrowheads="1"/>
          </p:cNvSpPr>
          <p:nvPr/>
        </p:nvSpPr>
        <p:spPr bwMode="auto">
          <a:xfrm>
            <a:off x="14245" y="-4125"/>
            <a:ext cx="9144000" cy="1080000"/>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r>
              <a:rPr lang="en-US" sz="3200" b="1" kern="1200" dirty="0" smtClean="0">
                <a:latin typeface="Gill Sans MT" pitchFamily="34" charset="0"/>
              </a:rPr>
              <a:t>Concluding Remarks </a:t>
            </a:r>
            <a:endParaRPr lang="en-US" sz="3200" b="1" kern="1200" dirty="0">
              <a:latin typeface="Gill Sans MT" pitchFamily="34" charset="0"/>
            </a:endParaRPr>
          </a:p>
        </p:txBody>
      </p:sp>
    </p:spTree>
    <p:extLst>
      <p:ext uri="{BB962C8B-B14F-4D97-AF65-F5344CB8AC3E}">
        <p14:creationId xmlns:p14="http://schemas.microsoft.com/office/powerpoint/2010/main" xmlns="" val="291463502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GB" sz="4000" dirty="0" smtClean="0"/>
              <a:t>World in transition and changing science technology and innovation (STI systems) </a:t>
            </a:r>
            <a:endParaRPr lang="en-US" sz="4000" dirty="0"/>
          </a:p>
        </p:txBody>
      </p:sp>
      <p:sp>
        <p:nvSpPr>
          <p:cNvPr id="4" name="Rectangle 2"/>
          <p:cNvSpPr txBox="1">
            <a:spLocks noChangeArrowheads="1"/>
          </p:cNvSpPr>
          <p:nvPr/>
        </p:nvSpPr>
        <p:spPr bwMode="auto">
          <a:xfrm>
            <a:off x="-15078" y="0"/>
            <a:ext cx="9144000" cy="1080000"/>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marL="0" lvl="1" eaLnBrk="1" hangingPunct="1"/>
            <a:r>
              <a:rPr lang="en-GB" sz="3600" b="1" dirty="0"/>
              <a:t>Global </a:t>
            </a:r>
            <a:r>
              <a:rPr lang="en-GB" sz="3600" b="1" dirty="0" smtClean="0"/>
              <a:t>Context</a:t>
            </a:r>
            <a:endParaRPr lang="en-US" altLang="x-none" sz="3600" b="1" dirty="0">
              <a:solidFill>
                <a:schemeClr val="bg1">
                  <a:lumMod val="95000"/>
                </a:schemeClr>
              </a:solidFill>
              <a:effectLst>
                <a:outerShdw blurRad="38100" dist="38100" dir="2700000" algn="tl">
                  <a:srgbClr val="000000">
                    <a:alpha val="43137"/>
                  </a:srgbClr>
                </a:outerShdw>
              </a:effectLst>
              <a:ea typeface="Arial" charset="0"/>
              <a:cs typeface="Arial" charset="0"/>
            </a:endParaRPr>
          </a:p>
        </p:txBody>
      </p:sp>
    </p:spTree>
    <p:extLst>
      <p:ext uri="{BB962C8B-B14F-4D97-AF65-F5344CB8AC3E}">
        <p14:creationId xmlns:p14="http://schemas.microsoft.com/office/powerpoint/2010/main" xmlns="" val="3603689866"/>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071678"/>
            <a:ext cx="7570788" cy="1213306"/>
          </a:xfrm>
        </p:spPr>
        <p:txBody>
          <a:bodyPr/>
          <a:lstStyle/>
          <a:p>
            <a:r>
              <a:rPr lang="en-ZA" sz="4800" dirty="0" smtClean="0"/>
              <a:t>South African Innovation Scorecard Framework</a:t>
            </a:r>
            <a:endParaRPr lang="en-GB" sz="4800" dirty="0"/>
          </a:p>
        </p:txBody>
      </p:sp>
    </p:spTree>
    <p:extLst>
      <p:ext uri="{BB962C8B-B14F-4D97-AF65-F5344CB8AC3E}">
        <p14:creationId xmlns:p14="http://schemas.microsoft.com/office/powerpoint/2010/main" xmlns="" val="2507896274"/>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style>
          <a:lnRef idx="0">
            <a:schemeClr val="accent2"/>
          </a:lnRef>
          <a:fillRef idx="3">
            <a:schemeClr val="accent2"/>
          </a:fillRef>
          <a:effectRef idx="3">
            <a:schemeClr val="accent2"/>
          </a:effectRef>
          <a:fontRef idx="minor">
            <a:schemeClr val="lt1"/>
          </a:fontRef>
        </p:style>
        <p:txBody>
          <a:bodyPr/>
          <a:lstStyle/>
          <a:p>
            <a:pPr eaLnBrk="1" hangingPunct="1"/>
            <a:r>
              <a:rPr lang="en-US" sz="2800" b="1" dirty="0" smtClean="0">
                <a:latin typeface="Footlight MT Light" pitchFamily="18" charset="0"/>
              </a:rPr>
              <a:t>Background</a:t>
            </a:r>
          </a:p>
        </p:txBody>
      </p:sp>
      <p:sp>
        <p:nvSpPr>
          <p:cNvPr id="7" name="Content Placeholder 6"/>
          <p:cNvSpPr>
            <a:spLocks noGrp="1"/>
          </p:cNvSpPr>
          <p:nvPr>
            <p:ph idx="1"/>
          </p:nvPr>
        </p:nvSpPr>
        <p:spPr>
          <a:xfrm>
            <a:off x="323528" y="1437940"/>
            <a:ext cx="7704460" cy="4060825"/>
          </a:xfrm>
        </p:spPr>
        <p:txBody>
          <a:bodyPr/>
          <a:lstStyle/>
          <a:p>
            <a:pPr marL="0" lvl="1" indent="0">
              <a:buClr>
                <a:schemeClr val="accent1"/>
              </a:buClr>
              <a:buSzPct val="85000"/>
              <a:buFont typeface="Wingdings" pitchFamily="2" charset="2"/>
              <a:buNone/>
            </a:pPr>
            <a:r>
              <a:rPr lang="en-ZA" sz="2600" b="1" dirty="0" smtClean="0"/>
              <a:t>Objective of SA Innovation Scorecard:</a:t>
            </a:r>
          </a:p>
          <a:p>
            <a:pPr marL="342900" lvl="1" indent="-342900" algn="just">
              <a:buClr>
                <a:schemeClr val="accent1"/>
              </a:buClr>
              <a:buSzPct val="85000"/>
              <a:buFont typeface="Wingdings" panose="05000000000000000000" pitchFamily="2" charset="2"/>
              <a:buChar char="v"/>
            </a:pPr>
            <a:r>
              <a:rPr lang="en-US" altLang="en-US" sz="2200" dirty="0" smtClean="0"/>
              <a:t>To </a:t>
            </a:r>
            <a:r>
              <a:rPr lang="en-US" altLang="en-US" sz="2200" dirty="0"/>
              <a:t>enhance the monitoring of the innovation system by developing Composite Innovation Indicators for South Africa</a:t>
            </a:r>
            <a:r>
              <a:rPr lang="en-ZA" sz="2200" dirty="0"/>
              <a:t> </a:t>
            </a:r>
            <a:endParaRPr lang="en-ZA" sz="2200" dirty="0" smtClean="0"/>
          </a:p>
          <a:p>
            <a:pPr marL="0" lvl="1" indent="0">
              <a:buClr>
                <a:schemeClr val="accent1"/>
              </a:buClr>
              <a:buSzPct val="85000"/>
              <a:buNone/>
            </a:pPr>
            <a:endParaRPr lang="en-ZA" sz="2600" dirty="0" smtClean="0"/>
          </a:p>
          <a:p>
            <a:pPr marL="0" lvl="1" indent="0">
              <a:buClr>
                <a:schemeClr val="accent1"/>
              </a:buClr>
              <a:buSzPct val="85000"/>
              <a:buFont typeface="Wingdings" pitchFamily="2" charset="2"/>
              <a:buNone/>
            </a:pPr>
            <a:r>
              <a:rPr lang="en-ZA" sz="2600" b="1" dirty="0" smtClean="0"/>
              <a:t>Methodology:</a:t>
            </a:r>
            <a:endParaRPr lang="en-ZA" sz="2200" b="1" dirty="0" smtClean="0"/>
          </a:p>
          <a:p>
            <a:pPr marL="342900" lvl="1" indent="-342900" algn="just">
              <a:buClr>
                <a:schemeClr val="accent1"/>
              </a:buClr>
              <a:buSzPct val="85000"/>
              <a:buFont typeface="Wingdings" panose="05000000000000000000" pitchFamily="2" charset="2"/>
              <a:buChar char="v"/>
            </a:pPr>
            <a:r>
              <a:rPr lang="en-ZA" sz="2200" dirty="0"/>
              <a:t>Literature review of international composite </a:t>
            </a:r>
            <a:r>
              <a:rPr lang="en-ZA" sz="2200" dirty="0" smtClean="0"/>
              <a:t>indicators</a:t>
            </a:r>
          </a:p>
          <a:p>
            <a:pPr marL="342900" lvl="1" indent="-342900" algn="just">
              <a:buClr>
                <a:schemeClr val="accent1"/>
              </a:buClr>
              <a:buSzPct val="85000"/>
              <a:buFont typeface="Wingdings" panose="05000000000000000000" pitchFamily="2" charset="2"/>
              <a:buChar char="v"/>
            </a:pPr>
            <a:r>
              <a:rPr lang="en-ZA" sz="2200" dirty="0" smtClean="0"/>
              <a:t>Identify coverage of South Africa</a:t>
            </a:r>
          </a:p>
          <a:p>
            <a:pPr marL="342900" lvl="1" indent="-342900" algn="just">
              <a:buClr>
                <a:schemeClr val="accent1"/>
              </a:buClr>
              <a:buSzPct val="85000"/>
              <a:buFont typeface="Wingdings" panose="05000000000000000000" pitchFamily="2" charset="2"/>
              <a:buChar char="v"/>
            </a:pPr>
            <a:r>
              <a:rPr lang="en-ZA" sz="2200" dirty="0" smtClean="0"/>
              <a:t>Selection of appropriate composite indicators for SA</a:t>
            </a:r>
          </a:p>
          <a:p>
            <a:pPr marL="342900" lvl="1" indent="-342900" algn="just">
              <a:buClr>
                <a:schemeClr val="accent1"/>
              </a:buClr>
              <a:buSzPct val="85000"/>
              <a:buFont typeface="Wingdings" panose="05000000000000000000" pitchFamily="2" charset="2"/>
              <a:buChar char="v"/>
            </a:pPr>
            <a:r>
              <a:rPr lang="en-ZA" sz="2200" dirty="0" smtClean="0"/>
              <a:t>Pilot development of SA Innovation Scorecard</a:t>
            </a:r>
            <a:endParaRPr lang="en-ZA" sz="2200" dirty="0"/>
          </a:p>
          <a:p>
            <a:pPr marL="400050" lvl="2" indent="0">
              <a:buClr>
                <a:schemeClr val="accent1"/>
              </a:buClr>
              <a:buSzPct val="85000"/>
              <a:buFont typeface="Wingdings" pitchFamily="2" charset="2"/>
              <a:buChar char="v"/>
            </a:pPr>
            <a:endParaRPr lang="en-ZA" sz="2200" dirty="0" smtClean="0"/>
          </a:p>
          <a:p>
            <a:pPr marL="400050" lvl="2" indent="0">
              <a:buClr>
                <a:schemeClr val="accent1"/>
              </a:buClr>
              <a:buSzPct val="85000"/>
              <a:buFont typeface="Wingdings" pitchFamily="2" charset="2"/>
              <a:buChar char="v"/>
            </a:pPr>
            <a:endParaRPr lang="en-ZA" sz="2200" dirty="0"/>
          </a:p>
        </p:txBody>
      </p:sp>
      <p:sp>
        <p:nvSpPr>
          <p:cNvPr id="5" name="Slide Number Placeholder 4"/>
          <p:cNvSpPr>
            <a:spLocks noGrp="1"/>
          </p:cNvSpPr>
          <p:nvPr>
            <p:ph type="sldNum" sz="quarter" idx="12"/>
          </p:nvPr>
        </p:nvSpPr>
        <p:spPr/>
        <p:txBody>
          <a:bodyPr/>
          <a:lstStyle/>
          <a:p>
            <a:pPr>
              <a:defRPr/>
            </a:pPr>
            <a:fld id="{004A4123-B742-41B5-A00B-CAA8A839D2A6}" type="slidenum">
              <a:rPr lang="en-GB" smtClean="0"/>
              <a:pPr>
                <a:defRPr/>
              </a:pPr>
              <a:t>31</a:t>
            </a:fld>
            <a:endParaRPr lang="en-GB"/>
          </a:p>
        </p:txBody>
      </p:sp>
    </p:spTree>
    <p:extLst>
      <p:ext uri="{BB962C8B-B14F-4D97-AF65-F5344CB8AC3E}">
        <p14:creationId xmlns:p14="http://schemas.microsoft.com/office/powerpoint/2010/main" xmlns="" val="3327302450"/>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style>
          <a:lnRef idx="0">
            <a:schemeClr val="accent2"/>
          </a:lnRef>
          <a:fillRef idx="3">
            <a:schemeClr val="accent2"/>
          </a:fillRef>
          <a:effectRef idx="3">
            <a:schemeClr val="accent2"/>
          </a:effectRef>
          <a:fontRef idx="minor">
            <a:schemeClr val="lt1"/>
          </a:fontRef>
        </p:style>
        <p:txBody>
          <a:bodyPr/>
          <a:lstStyle/>
          <a:p>
            <a:pPr eaLnBrk="1" hangingPunct="1"/>
            <a:r>
              <a:rPr lang="en-US" sz="2800" b="1" dirty="0" smtClean="0">
                <a:latin typeface="Footlight MT Light" pitchFamily="18" charset="0"/>
              </a:rPr>
              <a:t>Background (Contd.)</a:t>
            </a:r>
          </a:p>
        </p:txBody>
      </p:sp>
      <p:sp>
        <p:nvSpPr>
          <p:cNvPr id="7" name="Content Placeholder 6"/>
          <p:cNvSpPr>
            <a:spLocks noGrp="1"/>
          </p:cNvSpPr>
          <p:nvPr>
            <p:ph idx="1"/>
          </p:nvPr>
        </p:nvSpPr>
        <p:spPr>
          <a:xfrm>
            <a:off x="323528" y="1437940"/>
            <a:ext cx="7704460" cy="4295316"/>
          </a:xfrm>
        </p:spPr>
        <p:txBody>
          <a:bodyPr/>
          <a:lstStyle/>
          <a:p>
            <a:pPr marL="0" lvl="1" indent="0">
              <a:buClr>
                <a:schemeClr val="accent1"/>
              </a:buClr>
              <a:buSzPct val="85000"/>
              <a:buFont typeface="Wingdings" pitchFamily="2" charset="2"/>
              <a:buNone/>
            </a:pPr>
            <a:r>
              <a:rPr lang="en-ZA" sz="2600" b="1" dirty="0" smtClean="0"/>
              <a:t>Why composite innovation indicators?</a:t>
            </a:r>
          </a:p>
          <a:p>
            <a:pPr marL="342900" lvl="1" indent="-342900" algn="just">
              <a:buClr>
                <a:schemeClr val="accent1"/>
              </a:buClr>
              <a:buSzPct val="85000"/>
              <a:buFont typeface="Wingdings" panose="05000000000000000000" pitchFamily="2" charset="2"/>
              <a:buChar char="v"/>
            </a:pPr>
            <a:r>
              <a:rPr lang="en-US" altLang="en-US" sz="2200" dirty="0"/>
              <a:t>They </a:t>
            </a:r>
            <a:r>
              <a:rPr lang="en-ZA" altLang="en-US" sz="2200" dirty="0"/>
              <a:t>are synthetic indices of individual variables. They combine (aggregate) a number of variables into a single valued </a:t>
            </a:r>
            <a:r>
              <a:rPr lang="en-ZA" altLang="en-US" sz="2200" dirty="0" smtClean="0"/>
              <a:t>metric</a:t>
            </a:r>
          </a:p>
          <a:p>
            <a:pPr marL="0" lvl="1" indent="0" algn="just">
              <a:buClr>
                <a:schemeClr val="accent1"/>
              </a:buClr>
              <a:buSzPct val="85000"/>
              <a:buNone/>
            </a:pPr>
            <a:endParaRPr lang="en-ZA" altLang="en-US" sz="2200" dirty="0"/>
          </a:p>
          <a:p>
            <a:pPr marL="342900" lvl="1" indent="-342900" algn="just">
              <a:buClr>
                <a:schemeClr val="accent1"/>
              </a:buClr>
              <a:buSzPct val="85000"/>
              <a:buFont typeface="Wingdings" panose="05000000000000000000" pitchFamily="2" charset="2"/>
              <a:buChar char="v"/>
            </a:pPr>
            <a:r>
              <a:rPr lang="en-ZA" altLang="en-US" sz="2200" dirty="0"/>
              <a:t>They are useful as they are able to integrate large amounts of information into easily understood formats and are valued as a communication and political </a:t>
            </a:r>
            <a:r>
              <a:rPr lang="en-ZA" altLang="en-US" sz="2200" dirty="0" smtClean="0"/>
              <a:t>tools</a:t>
            </a:r>
          </a:p>
          <a:p>
            <a:pPr marL="0" lvl="1" indent="0" algn="just">
              <a:buClr>
                <a:schemeClr val="accent1"/>
              </a:buClr>
              <a:buSzPct val="85000"/>
              <a:buNone/>
            </a:pPr>
            <a:endParaRPr lang="en-ZA" altLang="en-US" sz="2200" dirty="0"/>
          </a:p>
          <a:p>
            <a:pPr marL="342900" lvl="1" indent="-342900">
              <a:buClr>
                <a:schemeClr val="accent1"/>
              </a:buClr>
              <a:buSzPct val="85000"/>
              <a:buFont typeface="Wingdings" panose="05000000000000000000" pitchFamily="2" charset="2"/>
              <a:buChar char="v"/>
            </a:pPr>
            <a:r>
              <a:rPr lang="en-ZA" altLang="en-US" sz="2200" dirty="0"/>
              <a:t>Are used to rank countries in various performance and policy domains</a:t>
            </a:r>
          </a:p>
          <a:p>
            <a:pPr marL="342900" lvl="1" indent="-342900">
              <a:buClr>
                <a:schemeClr val="accent1"/>
              </a:buClr>
              <a:buSzPct val="85000"/>
              <a:buFont typeface="Wingdings" panose="05000000000000000000" pitchFamily="2" charset="2"/>
              <a:buChar char="v"/>
            </a:pPr>
            <a:endParaRPr lang="en-ZA" sz="2600" dirty="0" smtClean="0"/>
          </a:p>
          <a:p>
            <a:pPr marL="400050" lvl="2" indent="0">
              <a:buClr>
                <a:schemeClr val="accent1"/>
              </a:buClr>
              <a:buSzPct val="85000"/>
              <a:buFont typeface="Wingdings" pitchFamily="2" charset="2"/>
              <a:buChar char="v"/>
            </a:pPr>
            <a:endParaRPr lang="en-ZA" sz="2200" dirty="0" smtClean="0"/>
          </a:p>
          <a:p>
            <a:pPr marL="400050" lvl="2" indent="0">
              <a:buClr>
                <a:schemeClr val="accent1"/>
              </a:buClr>
              <a:buSzPct val="85000"/>
              <a:buFont typeface="Wingdings" pitchFamily="2" charset="2"/>
              <a:buChar char="v"/>
            </a:pPr>
            <a:endParaRPr lang="en-ZA" sz="2200" dirty="0"/>
          </a:p>
        </p:txBody>
      </p:sp>
      <p:sp>
        <p:nvSpPr>
          <p:cNvPr id="5" name="Slide Number Placeholder 4"/>
          <p:cNvSpPr>
            <a:spLocks noGrp="1"/>
          </p:cNvSpPr>
          <p:nvPr>
            <p:ph type="sldNum" sz="quarter" idx="12"/>
          </p:nvPr>
        </p:nvSpPr>
        <p:spPr/>
        <p:txBody>
          <a:bodyPr/>
          <a:lstStyle/>
          <a:p>
            <a:pPr>
              <a:defRPr/>
            </a:pPr>
            <a:fld id="{004A4123-B742-41B5-A00B-CAA8A839D2A6}" type="slidenum">
              <a:rPr lang="en-GB" smtClean="0"/>
              <a:pPr>
                <a:defRPr/>
              </a:pPr>
              <a:t>32</a:t>
            </a:fld>
            <a:endParaRPr lang="en-GB"/>
          </a:p>
        </p:txBody>
      </p:sp>
    </p:spTree>
    <p:extLst>
      <p:ext uri="{BB962C8B-B14F-4D97-AF65-F5344CB8AC3E}">
        <p14:creationId xmlns:p14="http://schemas.microsoft.com/office/powerpoint/2010/main" xmlns="" val="4186180590"/>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54583" y="0"/>
            <a:ext cx="7570788" cy="764704"/>
          </a:xfrm>
        </p:spPr>
        <p:style>
          <a:lnRef idx="0">
            <a:schemeClr val="accent2"/>
          </a:lnRef>
          <a:fillRef idx="3">
            <a:schemeClr val="accent2"/>
          </a:fillRef>
          <a:effectRef idx="3">
            <a:schemeClr val="accent2"/>
          </a:effectRef>
          <a:fontRef idx="minor">
            <a:schemeClr val="lt1"/>
          </a:fontRef>
        </p:style>
        <p:txBody>
          <a:bodyPr/>
          <a:lstStyle/>
          <a:p>
            <a:pPr eaLnBrk="1" hangingPunct="1"/>
            <a:r>
              <a:rPr lang="en-US" sz="2800" b="1" dirty="0">
                <a:latin typeface="Footlight MT Light" pitchFamily="18" charset="0"/>
              </a:rPr>
              <a:t>Proposed SA Innovation Scorecard </a:t>
            </a:r>
            <a:endParaRPr lang="en-US" sz="2800" b="1" dirty="0" smtClean="0">
              <a:latin typeface="Footlight MT Light" pitchFamily="18" charset="0"/>
            </a:endParaRPr>
          </a:p>
        </p:txBody>
      </p:sp>
      <p:sp>
        <p:nvSpPr>
          <p:cNvPr id="7" name="Content Placeholder 6"/>
          <p:cNvSpPr>
            <a:spLocks noGrp="1"/>
          </p:cNvSpPr>
          <p:nvPr>
            <p:ph idx="1"/>
          </p:nvPr>
        </p:nvSpPr>
        <p:spPr>
          <a:xfrm>
            <a:off x="256636" y="764704"/>
            <a:ext cx="7920930" cy="4896544"/>
          </a:xfrm>
        </p:spPr>
        <p:txBody>
          <a:bodyPr/>
          <a:lstStyle/>
          <a:p>
            <a:pPr marL="0" lvl="1" indent="0">
              <a:buClr>
                <a:schemeClr val="accent1"/>
              </a:buClr>
              <a:buSzPct val="85000"/>
              <a:buFont typeface="Wingdings" pitchFamily="2" charset="2"/>
              <a:buNone/>
            </a:pPr>
            <a:r>
              <a:rPr lang="en-ZA" sz="2600" b="1" dirty="0" smtClean="0"/>
              <a:t>Characteristics </a:t>
            </a:r>
          </a:p>
          <a:p>
            <a:pPr>
              <a:buFont typeface="Wingdings" panose="05000000000000000000" pitchFamily="2" charset="2"/>
              <a:buChar char="v"/>
              <a:defRPr/>
            </a:pPr>
            <a:r>
              <a:rPr lang="en-ZA" altLang="en-US" sz="2200" dirty="0"/>
              <a:t>Framework as per Innovation Union </a:t>
            </a:r>
            <a:r>
              <a:rPr lang="en-ZA" altLang="en-US" sz="2200" dirty="0" smtClean="0"/>
              <a:t>Scoreboard</a:t>
            </a:r>
          </a:p>
          <a:p>
            <a:pPr marL="0" indent="0">
              <a:buNone/>
              <a:defRPr/>
            </a:pPr>
            <a:endParaRPr lang="en-ZA" altLang="en-US" sz="2200" dirty="0" smtClean="0"/>
          </a:p>
          <a:p>
            <a:pPr>
              <a:buFont typeface="Wingdings" panose="05000000000000000000" pitchFamily="2" charset="2"/>
              <a:buChar char="v"/>
              <a:defRPr/>
            </a:pPr>
            <a:r>
              <a:rPr lang="en-ZA" altLang="en-US" sz="2200" dirty="0"/>
              <a:t>Three pillars – enablers; firm activities;  </a:t>
            </a:r>
            <a:r>
              <a:rPr lang="en-ZA" altLang="en-US" sz="2200" dirty="0" smtClean="0"/>
              <a:t>outputs</a:t>
            </a:r>
          </a:p>
          <a:p>
            <a:pPr marL="0" indent="0">
              <a:buNone/>
              <a:defRPr/>
            </a:pPr>
            <a:endParaRPr lang="en-ZA" altLang="en-US" sz="2200" dirty="0" smtClean="0"/>
          </a:p>
          <a:p>
            <a:pPr>
              <a:buFont typeface="Wingdings" panose="05000000000000000000" pitchFamily="2" charset="2"/>
              <a:buChar char="v"/>
              <a:defRPr/>
            </a:pPr>
            <a:r>
              <a:rPr lang="en-ZA" altLang="en-US" sz="2200" dirty="0"/>
              <a:t>8 dimensions (Human resources; Open, excellent and attractive research system; Finance and support; Firm investments; Linkages and entrepreneurship; Intellectual assets; Economic effects; Social effects) </a:t>
            </a:r>
            <a:endParaRPr lang="en-ZA" altLang="en-US" sz="2200" dirty="0" smtClean="0"/>
          </a:p>
          <a:p>
            <a:pPr marL="0" indent="0">
              <a:buNone/>
              <a:defRPr/>
            </a:pPr>
            <a:endParaRPr lang="en-ZA" altLang="en-US" sz="2200" dirty="0" smtClean="0"/>
          </a:p>
          <a:p>
            <a:pPr>
              <a:buFont typeface="Wingdings" panose="05000000000000000000" pitchFamily="2" charset="2"/>
              <a:buChar char="v"/>
              <a:defRPr/>
            </a:pPr>
            <a:r>
              <a:rPr lang="en-ZA" altLang="en-US" sz="2400" dirty="0"/>
              <a:t>20 </a:t>
            </a:r>
            <a:r>
              <a:rPr lang="en-ZA" altLang="en-US" sz="2400" dirty="0" smtClean="0"/>
              <a:t>Indicators</a:t>
            </a:r>
            <a:endParaRPr lang="en-ZA" altLang="en-US" sz="2200" dirty="0"/>
          </a:p>
          <a:p>
            <a:pPr>
              <a:buFont typeface="Wingdings" panose="05000000000000000000" pitchFamily="2" charset="2"/>
              <a:buChar char="v"/>
              <a:defRPr/>
            </a:pPr>
            <a:endParaRPr lang="en-ZA" altLang="en-US" sz="2200" dirty="0"/>
          </a:p>
          <a:p>
            <a:pPr>
              <a:buFont typeface="Wingdings" panose="05000000000000000000" pitchFamily="2" charset="2"/>
              <a:buChar char="v"/>
              <a:defRPr/>
            </a:pPr>
            <a:endParaRPr lang="en-ZA" altLang="en-US" sz="1900" dirty="0"/>
          </a:p>
          <a:p>
            <a:pPr marL="400050" lvl="2" indent="0">
              <a:buClr>
                <a:schemeClr val="accent1"/>
              </a:buClr>
              <a:buSzPct val="85000"/>
              <a:buFont typeface="Wingdings" pitchFamily="2" charset="2"/>
              <a:buChar char="v"/>
            </a:pPr>
            <a:endParaRPr lang="en-ZA" sz="2200" dirty="0"/>
          </a:p>
        </p:txBody>
      </p:sp>
      <p:sp>
        <p:nvSpPr>
          <p:cNvPr id="5" name="Slide Number Placeholder 4"/>
          <p:cNvSpPr>
            <a:spLocks noGrp="1"/>
          </p:cNvSpPr>
          <p:nvPr>
            <p:ph type="sldNum" sz="quarter" idx="12"/>
          </p:nvPr>
        </p:nvSpPr>
        <p:spPr/>
        <p:txBody>
          <a:bodyPr/>
          <a:lstStyle/>
          <a:p>
            <a:pPr>
              <a:defRPr/>
            </a:pPr>
            <a:fld id="{004A4123-B742-41B5-A00B-CAA8A839D2A6}" type="slidenum">
              <a:rPr lang="en-GB" smtClean="0"/>
              <a:pPr>
                <a:defRPr/>
              </a:pPr>
              <a:t>33</a:t>
            </a:fld>
            <a:endParaRPr lang="en-GB"/>
          </a:p>
        </p:txBody>
      </p:sp>
    </p:spTree>
    <p:extLst>
      <p:ext uri="{BB962C8B-B14F-4D97-AF65-F5344CB8AC3E}">
        <p14:creationId xmlns:p14="http://schemas.microsoft.com/office/powerpoint/2010/main" xmlns="" val="3592178570"/>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67544" y="0"/>
            <a:ext cx="7570788" cy="621852"/>
          </a:xfrm>
        </p:spPr>
        <p:style>
          <a:lnRef idx="0">
            <a:schemeClr val="accent2"/>
          </a:lnRef>
          <a:fillRef idx="3">
            <a:schemeClr val="accent2"/>
          </a:fillRef>
          <a:effectRef idx="3">
            <a:schemeClr val="accent2"/>
          </a:effectRef>
          <a:fontRef idx="minor">
            <a:schemeClr val="lt1"/>
          </a:fontRef>
        </p:style>
        <p:txBody>
          <a:bodyPr/>
          <a:lstStyle/>
          <a:p>
            <a:pPr eaLnBrk="1" hangingPunct="1"/>
            <a:r>
              <a:rPr lang="en-US" sz="2800" b="1" dirty="0" smtClean="0">
                <a:latin typeface="Footlight MT Light" pitchFamily="18" charset="0"/>
              </a:rPr>
              <a:t>Proposed SA Innovation Scorecard (Contd.) </a:t>
            </a:r>
          </a:p>
        </p:txBody>
      </p:sp>
      <p:sp>
        <p:nvSpPr>
          <p:cNvPr id="5" name="Slide Number Placeholder 4"/>
          <p:cNvSpPr>
            <a:spLocks noGrp="1"/>
          </p:cNvSpPr>
          <p:nvPr>
            <p:ph type="sldNum" sz="quarter" idx="12"/>
          </p:nvPr>
        </p:nvSpPr>
        <p:spPr/>
        <p:txBody>
          <a:bodyPr/>
          <a:lstStyle/>
          <a:p>
            <a:pPr>
              <a:defRPr/>
            </a:pPr>
            <a:fld id="{004A4123-B742-41B5-A00B-CAA8A839D2A6}" type="slidenum">
              <a:rPr lang="en-GB" smtClean="0"/>
              <a:pPr>
                <a:defRPr/>
              </a:pPr>
              <a:t>34</a:t>
            </a:fld>
            <a:endParaRPr lang="en-GB"/>
          </a:p>
        </p:txBody>
      </p:sp>
      <p:graphicFrame>
        <p:nvGraphicFramePr>
          <p:cNvPr id="45" name="Diagram 44"/>
          <p:cNvGraphicFramePr/>
          <p:nvPr>
            <p:extLst/>
          </p:nvPr>
        </p:nvGraphicFramePr>
        <p:xfrm>
          <a:off x="-252536" y="764704"/>
          <a:ext cx="878497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26824819"/>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54583" y="0"/>
            <a:ext cx="7570788" cy="764704"/>
          </a:xfrm>
        </p:spPr>
        <p:style>
          <a:lnRef idx="0">
            <a:schemeClr val="accent2"/>
          </a:lnRef>
          <a:fillRef idx="3">
            <a:schemeClr val="accent2"/>
          </a:fillRef>
          <a:effectRef idx="3">
            <a:schemeClr val="accent2"/>
          </a:effectRef>
          <a:fontRef idx="minor">
            <a:schemeClr val="lt1"/>
          </a:fontRef>
        </p:style>
        <p:txBody>
          <a:bodyPr/>
          <a:lstStyle/>
          <a:p>
            <a:pPr eaLnBrk="1" hangingPunct="1"/>
            <a:r>
              <a:rPr lang="en-US" sz="2800" b="1" dirty="0" smtClean="0">
                <a:latin typeface="Footlight MT Light" pitchFamily="18" charset="0"/>
              </a:rPr>
              <a:t>Pilot Results (2010 to 2014)</a:t>
            </a:r>
          </a:p>
        </p:txBody>
      </p:sp>
      <p:sp>
        <p:nvSpPr>
          <p:cNvPr id="7" name="Content Placeholder 6"/>
          <p:cNvSpPr>
            <a:spLocks noGrp="1"/>
          </p:cNvSpPr>
          <p:nvPr>
            <p:ph idx="1"/>
          </p:nvPr>
        </p:nvSpPr>
        <p:spPr>
          <a:xfrm>
            <a:off x="256636" y="764704"/>
            <a:ext cx="7920930" cy="4896544"/>
          </a:xfrm>
        </p:spPr>
        <p:txBody>
          <a:bodyPr/>
          <a:lstStyle/>
          <a:p>
            <a:pPr marL="0" lvl="1" indent="0">
              <a:buClr>
                <a:schemeClr val="accent1"/>
              </a:buClr>
              <a:buSzPct val="85000"/>
              <a:buFont typeface="Wingdings" pitchFamily="2" charset="2"/>
              <a:buNone/>
            </a:pPr>
            <a:r>
              <a:rPr lang="en-ZA" sz="2600" b="1" dirty="0" smtClean="0"/>
              <a:t>Enablers </a:t>
            </a:r>
          </a:p>
          <a:p>
            <a:pPr marL="0" indent="0">
              <a:buNone/>
              <a:defRPr/>
            </a:pPr>
            <a:endParaRPr lang="en-ZA" altLang="en-US" sz="2200" dirty="0"/>
          </a:p>
          <a:p>
            <a:pPr>
              <a:buFont typeface="Wingdings" panose="05000000000000000000" pitchFamily="2" charset="2"/>
              <a:buChar char="v"/>
              <a:defRPr/>
            </a:pPr>
            <a:endParaRPr lang="en-ZA" altLang="en-US" sz="1900" dirty="0"/>
          </a:p>
          <a:p>
            <a:pPr marL="400050" lvl="2" indent="0">
              <a:buClr>
                <a:schemeClr val="accent1"/>
              </a:buClr>
              <a:buSzPct val="85000"/>
              <a:buFont typeface="Wingdings" pitchFamily="2" charset="2"/>
              <a:buChar char="v"/>
            </a:pPr>
            <a:endParaRPr lang="en-ZA" sz="2200" dirty="0"/>
          </a:p>
        </p:txBody>
      </p:sp>
      <p:sp>
        <p:nvSpPr>
          <p:cNvPr id="5" name="Slide Number Placeholder 4"/>
          <p:cNvSpPr>
            <a:spLocks noGrp="1"/>
          </p:cNvSpPr>
          <p:nvPr>
            <p:ph type="sldNum" sz="quarter" idx="12"/>
          </p:nvPr>
        </p:nvSpPr>
        <p:spPr/>
        <p:txBody>
          <a:bodyPr/>
          <a:lstStyle/>
          <a:p>
            <a:pPr>
              <a:defRPr/>
            </a:pPr>
            <a:fld id="{004A4123-B742-41B5-A00B-CAA8A839D2A6}" type="slidenum">
              <a:rPr lang="en-GB" smtClean="0"/>
              <a:pPr>
                <a:defRPr/>
              </a:pPr>
              <a:t>35</a:t>
            </a:fld>
            <a:endParaRPr lang="en-GB"/>
          </a:p>
        </p:txBody>
      </p:sp>
      <p:pic>
        <p:nvPicPr>
          <p:cNvPr id="2" name="Picture 1"/>
          <p:cNvPicPr>
            <a:picLocks noChangeAspect="1"/>
          </p:cNvPicPr>
          <p:nvPr/>
        </p:nvPicPr>
        <p:blipFill>
          <a:blip r:embed="rId2" cstate="print"/>
          <a:stretch>
            <a:fillRect/>
          </a:stretch>
        </p:blipFill>
        <p:spPr>
          <a:xfrm>
            <a:off x="897537" y="1275391"/>
            <a:ext cx="6484880" cy="4601881"/>
          </a:xfrm>
          <a:prstGeom prst="rect">
            <a:avLst/>
          </a:prstGeom>
        </p:spPr>
      </p:pic>
    </p:spTree>
    <p:extLst>
      <p:ext uri="{BB962C8B-B14F-4D97-AF65-F5344CB8AC3E}">
        <p14:creationId xmlns:p14="http://schemas.microsoft.com/office/powerpoint/2010/main" xmlns="" val="1163849415"/>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54583" y="0"/>
            <a:ext cx="7570788" cy="764704"/>
          </a:xfrm>
        </p:spPr>
        <p:style>
          <a:lnRef idx="0">
            <a:schemeClr val="accent2"/>
          </a:lnRef>
          <a:fillRef idx="3">
            <a:schemeClr val="accent2"/>
          </a:fillRef>
          <a:effectRef idx="3">
            <a:schemeClr val="accent2"/>
          </a:effectRef>
          <a:fontRef idx="minor">
            <a:schemeClr val="lt1"/>
          </a:fontRef>
        </p:style>
        <p:txBody>
          <a:bodyPr/>
          <a:lstStyle/>
          <a:p>
            <a:pPr eaLnBrk="1" hangingPunct="1"/>
            <a:r>
              <a:rPr lang="en-US" sz="2800" b="1" dirty="0" smtClean="0">
                <a:latin typeface="Footlight MT Light" pitchFamily="18" charset="0"/>
              </a:rPr>
              <a:t>Pilot Results: 2010 to 2014 (Contd.)</a:t>
            </a:r>
          </a:p>
        </p:txBody>
      </p:sp>
      <p:sp>
        <p:nvSpPr>
          <p:cNvPr id="7" name="Content Placeholder 6"/>
          <p:cNvSpPr>
            <a:spLocks noGrp="1"/>
          </p:cNvSpPr>
          <p:nvPr>
            <p:ph idx="1"/>
          </p:nvPr>
        </p:nvSpPr>
        <p:spPr>
          <a:xfrm>
            <a:off x="256636" y="764704"/>
            <a:ext cx="7920930" cy="4896544"/>
          </a:xfrm>
        </p:spPr>
        <p:txBody>
          <a:bodyPr/>
          <a:lstStyle/>
          <a:p>
            <a:pPr marL="0" lvl="1" indent="0">
              <a:buClr>
                <a:schemeClr val="accent1"/>
              </a:buClr>
              <a:buSzPct val="85000"/>
              <a:buFont typeface="Wingdings" pitchFamily="2" charset="2"/>
              <a:buNone/>
            </a:pPr>
            <a:r>
              <a:rPr lang="en-ZA" sz="2600" b="1" dirty="0" smtClean="0"/>
              <a:t>Firm Activities </a:t>
            </a:r>
          </a:p>
          <a:p>
            <a:pPr marL="0" indent="0">
              <a:buNone/>
              <a:defRPr/>
            </a:pPr>
            <a:endParaRPr lang="en-ZA" altLang="en-US" sz="2200" dirty="0"/>
          </a:p>
          <a:p>
            <a:pPr>
              <a:buFont typeface="Wingdings" panose="05000000000000000000" pitchFamily="2" charset="2"/>
              <a:buChar char="v"/>
              <a:defRPr/>
            </a:pPr>
            <a:endParaRPr lang="en-ZA" altLang="en-US" sz="1900" dirty="0"/>
          </a:p>
          <a:p>
            <a:pPr marL="400050" lvl="2" indent="0">
              <a:buClr>
                <a:schemeClr val="accent1"/>
              </a:buClr>
              <a:buSzPct val="85000"/>
              <a:buFont typeface="Wingdings" pitchFamily="2" charset="2"/>
              <a:buChar char="v"/>
            </a:pPr>
            <a:endParaRPr lang="en-ZA" sz="2200" dirty="0"/>
          </a:p>
        </p:txBody>
      </p:sp>
      <p:sp>
        <p:nvSpPr>
          <p:cNvPr id="5" name="Slide Number Placeholder 4"/>
          <p:cNvSpPr>
            <a:spLocks noGrp="1"/>
          </p:cNvSpPr>
          <p:nvPr>
            <p:ph type="sldNum" sz="quarter" idx="12"/>
          </p:nvPr>
        </p:nvSpPr>
        <p:spPr/>
        <p:txBody>
          <a:bodyPr/>
          <a:lstStyle/>
          <a:p>
            <a:pPr>
              <a:defRPr/>
            </a:pPr>
            <a:fld id="{004A4123-B742-41B5-A00B-CAA8A839D2A6}" type="slidenum">
              <a:rPr lang="en-GB" smtClean="0"/>
              <a:pPr>
                <a:defRPr/>
              </a:pPr>
              <a:t>36</a:t>
            </a:fld>
            <a:endParaRPr lang="en-GB"/>
          </a:p>
        </p:txBody>
      </p:sp>
      <p:pic>
        <p:nvPicPr>
          <p:cNvPr id="9" name="Picture 8"/>
          <p:cNvPicPr>
            <a:picLocks noChangeAspect="1"/>
          </p:cNvPicPr>
          <p:nvPr/>
        </p:nvPicPr>
        <p:blipFill>
          <a:blip r:embed="rId2" cstate="print"/>
          <a:stretch>
            <a:fillRect/>
          </a:stretch>
        </p:blipFill>
        <p:spPr>
          <a:xfrm>
            <a:off x="1043608" y="1529408"/>
            <a:ext cx="6098079" cy="4131840"/>
          </a:xfrm>
          <a:prstGeom prst="rect">
            <a:avLst/>
          </a:prstGeom>
        </p:spPr>
      </p:pic>
    </p:spTree>
    <p:extLst>
      <p:ext uri="{BB962C8B-B14F-4D97-AF65-F5344CB8AC3E}">
        <p14:creationId xmlns:p14="http://schemas.microsoft.com/office/powerpoint/2010/main" xmlns="" val="1158579773"/>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54583" y="0"/>
            <a:ext cx="7570788" cy="764704"/>
          </a:xfrm>
        </p:spPr>
        <p:style>
          <a:lnRef idx="0">
            <a:schemeClr val="accent2"/>
          </a:lnRef>
          <a:fillRef idx="3">
            <a:schemeClr val="accent2"/>
          </a:fillRef>
          <a:effectRef idx="3">
            <a:schemeClr val="accent2"/>
          </a:effectRef>
          <a:fontRef idx="minor">
            <a:schemeClr val="lt1"/>
          </a:fontRef>
        </p:style>
        <p:txBody>
          <a:bodyPr/>
          <a:lstStyle/>
          <a:p>
            <a:pPr eaLnBrk="1" hangingPunct="1"/>
            <a:r>
              <a:rPr lang="en-US" sz="2800" b="1" dirty="0" smtClean="0">
                <a:latin typeface="Footlight MT Light" pitchFamily="18" charset="0"/>
              </a:rPr>
              <a:t>Pilot Results: 2010 to 2014 (Contd.)</a:t>
            </a:r>
          </a:p>
        </p:txBody>
      </p:sp>
      <p:sp>
        <p:nvSpPr>
          <p:cNvPr id="7" name="Content Placeholder 6"/>
          <p:cNvSpPr>
            <a:spLocks noGrp="1"/>
          </p:cNvSpPr>
          <p:nvPr>
            <p:ph idx="1"/>
          </p:nvPr>
        </p:nvSpPr>
        <p:spPr>
          <a:xfrm>
            <a:off x="256636" y="764704"/>
            <a:ext cx="7920930" cy="4896544"/>
          </a:xfrm>
        </p:spPr>
        <p:txBody>
          <a:bodyPr/>
          <a:lstStyle/>
          <a:p>
            <a:pPr marL="0" lvl="1" indent="0">
              <a:buClr>
                <a:schemeClr val="accent1"/>
              </a:buClr>
              <a:buSzPct val="85000"/>
              <a:buFont typeface="Wingdings" pitchFamily="2" charset="2"/>
              <a:buNone/>
            </a:pPr>
            <a:r>
              <a:rPr lang="en-ZA" sz="2600" b="1" dirty="0" smtClean="0"/>
              <a:t>Outputs </a:t>
            </a:r>
          </a:p>
          <a:p>
            <a:pPr marL="0" indent="0">
              <a:buNone/>
              <a:defRPr/>
            </a:pPr>
            <a:endParaRPr lang="en-ZA" altLang="en-US" sz="2200" dirty="0"/>
          </a:p>
          <a:p>
            <a:pPr>
              <a:buFont typeface="Wingdings" panose="05000000000000000000" pitchFamily="2" charset="2"/>
              <a:buChar char="v"/>
              <a:defRPr/>
            </a:pPr>
            <a:endParaRPr lang="en-ZA" altLang="en-US" sz="1900" dirty="0"/>
          </a:p>
          <a:p>
            <a:pPr marL="400050" lvl="2" indent="0">
              <a:buClr>
                <a:schemeClr val="accent1"/>
              </a:buClr>
              <a:buSzPct val="85000"/>
              <a:buFont typeface="Wingdings" pitchFamily="2" charset="2"/>
              <a:buChar char="v"/>
            </a:pPr>
            <a:endParaRPr lang="en-ZA" sz="2200" dirty="0"/>
          </a:p>
        </p:txBody>
      </p:sp>
      <p:sp>
        <p:nvSpPr>
          <p:cNvPr id="5" name="Slide Number Placeholder 4"/>
          <p:cNvSpPr>
            <a:spLocks noGrp="1"/>
          </p:cNvSpPr>
          <p:nvPr>
            <p:ph type="sldNum" sz="quarter" idx="12"/>
          </p:nvPr>
        </p:nvSpPr>
        <p:spPr/>
        <p:txBody>
          <a:bodyPr/>
          <a:lstStyle/>
          <a:p>
            <a:pPr>
              <a:defRPr/>
            </a:pPr>
            <a:fld id="{004A4123-B742-41B5-A00B-CAA8A839D2A6}" type="slidenum">
              <a:rPr lang="en-GB" smtClean="0"/>
              <a:pPr>
                <a:defRPr/>
              </a:pPr>
              <a:t>37</a:t>
            </a:fld>
            <a:endParaRPr lang="en-GB"/>
          </a:p>
        </p:txBody>
      </p:sp>
      <p:pic>
        <p:nvPicPr>
          <p:cNvPr id="2" name="Picture 1"/>
          <p:cNvPicPr>
            <a:picLocks noChangeAspect="1"/>
          </p:cNvPicPr>
          <p:nvPr/>
        </p:nvPicPr>
        <p:blipFill>
          <a:blip r:embed="rId2" cstate="print"/>
          <a:stretch>
            <a:fillRect/>
          </a:stretch>
        </p:blipFill>
        <p:spPr>
          <a:xfrm>
            <a:off x="1331640" y="1268760"/>
            <a:ext cx="5760640" cy="4536503"/>
          </a:xfrm>
          <a:prstGeom prst="rect">
            <a:avLst/>
          </a:prstGeom>
        </p:spPr>
      </p:pic>
    </p:spTree>
    <p:extLst>
      <p:ext uri="{BB962C8B-B14F-4D97-AF65-F5344CB8AC3E}">
        <p14:creationId xmlns:p14="http://schemas.microsoft.com/office/powerpoint/2010/main" xmlns="" val="2874192144"/>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54583" y="0"/>
            <a:ext cx="7570788" cy="764704"/>
          </a:xfrm>
        </p:spPr>
        <p:style>
          <a:lnRef idx="0">
            <a:schemeClr val="accent2"/>
          </a:lnRef>
          <a:fillRef idx="3">
            <a:schemeClr val="accent2"/>
          </a:fillRef>
          <a:effectRef idx="3">
            <a:schemeClr val="accent2"/>
          </a:effectRef>
          <a:fontRef idx="minor">
            <a:schemeClr val="lt1"/>
          </a:fontRef>
        </p:style>
        <p:txBody>
          <a:bodyPr/>
          <a:lstStyle/>
          <a:p>
            <a:pPr eaLnBrk="1" hangingPunct="1"/>
            <a:r>
              <a:rPr lang="en-US" sz="2800" b="1" dirty="0" smtClean="0">
                <a:latin typeface="Footlight MT Light" pitchFamily="18" charset="0"/>
              </a:rPr>
              <a:t>Pilot Results: 2010 to 2014 (Contd.)</a:t>
            </a:r>
          </a:p>
        </p:txBody>
      </p:sp>
      <p:sp>
        <p:nvSpPr>
          <p:cNvPr id="7" name="Content Placeholder 6"/>
          <p:cNvSpPr>
            <a:spLocks noGrp="1"/>
          </p:cNvSpPr>
          <p:nvPr>
            <p:ph idx="1"/>
          </p:nvPr>
        </p:nvSpPr>
        <p:spPr>
          <a:xfrm>
            <a:off x="256636" y="764704"/>
            <a:ext cx="7920930" cy="4896544"/>
          </a:xfrm>
        </p:spPr>
        <p:txBody>
          <a:bodyPr/>
          <a:lstStyle/>
          <a:p>
            <a:pPr marL="0" lvl="1" indent="0">
              <a:buClr>
                <a:schemeClr val="accent1"/>
              </a:buClr>
              <a:buSzPct val="85000"/>
              <a:buFont typeface="Wingdings" pitchFamily="2" charset="2"/>
              <a:buNone/>
            </a:pPr>
            <a:r>
              <a:rPr lang="en-ZA" sz="2600" b="1" dirty="0" smtClean="0"/>
              <a:t>Innovation Dimensions </a:t>
            </a:r>
          </a:p>
          <a:p>
            <a:pPr marL="0" indent="0">
              <a:buNone/>
              <a:defRPr/>
            </a:pPr>
            <a:endParaRPr lang="en-ZA" altLang="en-US" sz="2200" dirty="0"/>
          </a:p>
          <a:p>
            <a:pPr>
              <a:buFont typeface="Wingdings" panose="05000000000000000000" pitchFamily="2" charset="2"/>
              <a:buChar char="v"/>
              <a:defRPr/>
            </a:pPr>
            <a:endParaRPr lang="en-ZA" altLang="en-US" sz="1900" dirty="0"/>
          </a:p>
          <a:p>
            <a:pPr marL="400050" lvl="2" indent="0">
              <a:buClr>
                <a:schemeClr val="accent1"/>
              </a:buClr>
              <a:buSzPct val="85000"/>
              <a:buFont typeface="Wingdings" pitchFamily="2" charset="2"/>
              <a:buChar char="v"/>
            </a:pPr>
            <a:endParaRPr lang="en-ZA" sz="2200" dirty="0"/>
          </a:p>
        </p:txBody>
      </p:sp>
      <p:sp>
        <p:nvSpPr>
          <p:cNvPr id="5" name="Slide Number Placeholder 4"/>
          <p:cNvSpPr>
            <a:spLocks noGrp="1"/>
          </p:cNvSpPr>
          <p:nvPr>
            <p:ph type="sldNum" sz="quarter" idx="12"/>
          </p:nvPr>
        </p:nvSpPr>
        <p:spPr/>
        <p:txBody>
          <a:bodyPr/>
          <a:lstStyle/>
          <a:p>
            <a:pPr>
              <a:defRPr/>
            </a:pPr>
            <a:fld id="{004A4123-B742-41B5-A00B-CAA8A839D2A6}" type="slidenum">
              <a:rPr lang="en-GB" smtClean="0"/>
              <a:pPr>
                <a:defRPr/>
              </a:pPr>
              <a:t>38</a:t>
            </a:fld>
            <a:endParaRPr lang="en-GB"/>
          </a:p>
        </p:txBody>
      </p:sp>
      <p:graphicFrame>
        <p:nvGraphicFramePr>
          <p:cNvPr id="6" name="Content Placeholder 3"/>
          <p:cNvGraphicFramePr>
            <a:graphicFrameLocks/>
          </p:cNvGraphicFramePr>
          <p:nvPr>
            <p:extLst/>
          </p:nvPr>
        </p:nvGraphicFramePr>
        <p:xfrm>
          <a:off x="138188" y="1314819"/>
          <a:ext cx="7787183" cy="439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940803707"/>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7375" y="2357438"/>
            <a:ext cx="4643438" cy="830262"/>
          </a:xfrm>
          <a:prstGeom prst="rect">
            <a:avLst/>
          </a:prstGeom>
        </p:spPr>
        <p:txBody>
          <a:bodyPr>
            <a:spAutoFit/>
          </a:bodyPr>
          <a:lstStyle/>
          <a:p>
            <a:pPr marL="342900" indent="-342900" algn="ctr">
              <a:spcBef>
                <a:spcPct val="20000"/>
              </a:spcBef>
              <a:defRPr/>
            </a:pPr>
            <a:r>
              <a:rPr lang="en-US" sz="4800" b="1" kern="0" dirty="0" smtClean="0">
                <a:solidFill>
                  <a:schemeClr val="accent2"/>
                </a:solidFill>
                <a:latin typeface="Footlight MT Light" pitchFamily="18" charset="0"/>
              </a:rPr>
              <a:t>Thank You!!</a:t>
            </a:r>
            <a:endParaRPr lang="en-US" sz="4800" b="1" kern="0" dirty="0">
              <a:solidFill>
                <a:schemeClr val="accent2"/>
              </a:solidFill>
              <a:latin typeface="Footlight MT Light" pitchFamily="18" charset="0"/>
            </a:endParaRPr>
          </a:p>
        </p:txBody>
      </p:sp>
      <p:sp>
        <p:nvSpPr>
          <p:cNvPr id="3" name="Title 1"/>
          <p:cNvSpPr txBox="1">
            <a:spLocks/>
          </p:cNvSpPr>
          <p:nvPr/>
        </p:nvSpPr>
        <p:spPr>
          <a:xfrm>
            <a:off x="0" y="-171400"/>
            <a:ext cx="9144000" cy="792088"/>
          </a:xfrm>
          <a:prstGeom prst="rect">
            <a:avLst/>
          </a:prstGeom>
          <a:solidFill>
            <a:schemeClr val="accent2"/>
          </a:solidFill>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3200" b="1" i="0" u="none" strike="noStrike" kern="0" cap="none" spc="0" normalizeH="0" baseline="0" noProof="0" dirty="0">
              <a:ln>
                <a:noFill/>
              </a:ln>
              <a:solidFill>
                <a:schemeClr val="bg1"/>
              </a:solidFill>
              <a:effectLst/>
              <a:uLnTx/>
              <a:uFillTx/>
              <a:latin typeface="Footlight MT Light" pitchFamily="18" charset="0"/>
              <a:ea typeface="+mj-ea"/>
              <a:cs typeface="+mj-cs"/>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3561_paradig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888358"/>
            <a:ext cx="9144000" cy="5781002"/>
          </a:xfrm>
          <a:prstGeom prst="rect">
            <a:avLst/>
          </a:prstGeom>
        </p:spPr>
      </p:pic>
      <p:sp>
        <p:nvSpPr>
          <p:cNvPr id="19" name="TextBox 18"/>
          <p:cNvSpPr txBox="1"/>
          <p:nvPr/>
        </p:nvSpPr>
        <p:spPr>
          <a:xfrm>
            <a:off x="2824947" y="2852511"/>
            <a:ext cx="3537125" cy="400110"/>
          </a:xfrm>
          <a:prstGeom prst="rect">
            <a:avLst/>
          </a:prstGeom>
          <a:noFill/>
        </p:spPr>
        <p:txBody>
          <a:bodyPr wrap="square" rtlCol="0">
            <a:spAutoFit/>
          </a:bodyPr>
          <a:lstStyle/>
          <a:p>
            <a:pPr algn="ctr"/>
            <a:r>
              <a:rPr lang="en-GB" sz="2000" b="1" dirty="0" smtClean="0">
                <a:solidFill>
                  <a:schemeClr val="bg1"/>
                </a:solidFill>
                <a:latin typeface="Arial MT Std"/>
                <a:cs typeface="Arial MT Std"/>
              </a:rPr>
              <a:t>World in Transition</a:t>
            </a:r>
            <a:endParaRPr lang="en-GB" sz="2000" b="1" dirty="0">
              <a:solidFill>
                <a:schemeClr val="bg1"/>
              </a:solidFill>
              <a:latin typeface="Arial MT Std"/>
              <a:cs typeface="Arial MT Std"/>
            </a:endParaRPr>
          </a:p>
        </p:txBody>
      </p:sp>
      <p:sp>
        <p:nvSpPr>
          <p:cNvPr id="18" name="Rectangle 17"/>
          <p:cNvSpPr/>
          <p:nvPr/>
        </p:nvSpPr>
        <p:spPr>
          <a:xfrm>
            <a:off x="5025875" y="4125966"/>
            <a:ext cx="2052842" cy="707886"/>
          </a:xfrm>
          <a:prstGeom prst="rect">
            <a:avLst/>
          </a:prstGeom>
        </p:spPr>
        <p:txBody>
          <a:bodyPr wrap="square">
            <a:spAutoFit/>
          </a:bodyPr>
          <a:lstStyle/>
          <a:p>
            <a:r>
              <a:rPr lang="en-US" sz="2000" b="1" dirty="0" smtClean="0">
                <a:solidFill>
                  <a:srgbClr val="FFFFFF"/>
                </a:solidFill>
                <a:latin typeface="Arial"/>
                <a:cs typeface="Arial"/>
              </a:rPr>
              <a:t>4. Deep Transitions</a:t>
            </a:r>
            <a:endParaRPr lang="en-US" sz="2000" b="1" dirty="0">
              <a:solidFill>
                <a:srgbClr val="FFFFFF"/>
              </a:solidFill>
              <a:latin typeface="Arial"/>
              <a:cs typeface="Arial"/>
            </a:endParaRPr>
          </a:p>
        </p:txBody>
      </p:sp>
      <p:sp>
        <p:nvSpPr>
          <p:cNvPr id="17" name="Rectangle 16"/>
          <p:cNvSpPr/>
          <p:nvPr/>
        </p:nvSpPr>
        <p:spPr>
          <a:xfrm>
            <a:off x="2601806" y="4125966"/>
            <a:ext cx="2177519" cy="707886"/>
          </a:xfrm>
          <a:prstGeom prst="rect">
            <a:avLst/>
          </a:prstGeom>
        </p:spPr>
        <p:txBody>
          <a:bodyPr wrap="none">
            <a:spAutoFit/>
          </a:bodyPr>
          <a:lstStyle/>
          <a:p>
            <a:r>
              <a:rPr lang="en-US" sz="2000" b="1" dirty="0">
                <a:solidFill>
                  <a:srgbClr val="FFFFFF"/>
                </a:solidFill>
                <a:latin typeface="Arial"/>
                <a:cs typeface="Arial"/>
              </a:rPr>
              <a:t>3. </a:t>
            </a:r>
            <a:r>
              <a:rPr lang="en-US" sz="2000" b="1" dirty="0" smtClean="0">
                <a:solidFill>
                  <a:srgbClr val="FFFFFF"/>
                </a:solidFill>
                <a:latin typeface="Arial"/>
                <a:cs typeface="Arial"/>
              </a:rPr>
              <a:t>Transforming </a:t>
            </a:r>
          </a:p>
          <a:p>
            <a:r>
              <a:rPr lang="en-US" sz="2000" b="1" dirty="0" smtClean="0">
                <a:solidFill>
                  <a:srgbClr val="FFFFFF"/>
                </a:solidFill>
                <a:latin typeface="Arial"/>
                <a:cs typeface="Arial"/>
              </a:rPr>
              <a:t>Innovation</a:t>
            </a:r>
            <a:endParaRPr lang="en-US" sz="2000" b="1" dirty="0">
              <a:solidFill>
                <a:srgbClr val="FFFFFF"/>
              </a:solidFill>
              <a:latin typeface="Arial"/>
              <a:cs typeface="Arial"/>
            </a:endParaRPr>
          </a:p>
        </p:txBody>
      </p:sp>
      <p:sp>
        <p:nvSpPr>
          <p:cNvPr id="16" name="Rectangle 15"/>
          <p:cNvSpPr/>
          <p:nvPr/>
        </p:nvSpPr>
        <p:spPr>
          <a:xfrm>
            <a:off x="5025875" y="1751571"/>
            <a:ext cx="2577950" cy="707886"/>
          </a:xfrm>
          <a:prstGeom prst="rect">
            <a:avLst/>
          </a:prstGeom>
        </p:spPr>
        <p:txBody>
          <a:bodyPr wrap="square">
            <a:spAutoFit/>
          </a:bodyPr>
          <a:lstStyle/>
          <a:p>
            <a:r>
              <a:rPr lang="en-US" sz="2000" b="1" dirty="0">
                <a:solidFill>
                  <a:srgbClr val="FFFFFF"/>
                </a:solidFill>
                <a:latin typeface="Arial"/>
                <a:cs typeface="Arial"/>
              </a:rPr>
              <a:t>2. </a:t>
            </a:r>
            <a:r>
              <a:rPr lang="en-US" sz="2000" b="1" dirty="0" smtClean="0">
                <a:solidFill>
                  <a:srgbClr val="FFFFFF"/>
                </a:solidFill>
                <a:latin typeface="Arial"/>
                <a:cs typeface="Arial"/>
              </a:rPr>
              <a:t>Grand </a:t>
            </a:r>
          </a:p>
          <a:p>
            <a:r>
              <a:rPr lang="en-US" sz="2000" b="1" dirty="0" smtClean="0">
                <a:solidFill>
                  <a:srgbClr val="FFFFFF"/>
                </a:solidFill>
                <a:latin typeface="Arial"/>
                <a:cs typeface="Arial"/>
              </a:rPr>
              <a:t>Challenges</a:t>
            </a:r>
            <a:endParaRPr lang="en-US" sz="2000" b="1" dirty="0">
              <a:solidFill>
                <a:srgbClr val="FFFFFF"/>
              </a:solidFill>
              <a:latin typeface="Arial"/>
              <a:cs typeface="Arial"/>
            </a:endParaRPr>
          </a:p>
        </p:txBody>
      </p:sp>
      <p:sp>
        <p:nvSpPr>
          <p:cNvPr id="15" name="Rectangle 14"/>
          <p:cNvSpPr/>
          <p:nvPr/>
        </p:nvSpPr>
        <p:spPr>
          <a:xfrm>
            <a:off x="2279747" y="1816174"/>
            <a:ext cx="2106987" cy="400110"/>
          </a:xfrm>
          <a:prstGeom prst="rect">
            <a:avLst/>
          </a:prstGeom>
        </p:spPr>
        <p:txBody>
          <a:bodyPr wrap="none">
            <a:spAutoFit/>
          </a:bodyPr>
          <a:lstStyle/>
          <a:p>
            <a:r>
              <a:rPr lang="en-US" sz="2000" b="1" dirty="0">
                <a:solidFill>
                  <a:srgbClr val="FFFFFF"/>
                </a:solidFill>
                <a:latin typeface="Arial"/>
                <a:cs typeface="Arial"/>
              </a:rPr>
              <a:t>1. Mega Trends </a:t>
            </a:r>
          </a:p>
        </p:txBody>
      </p:sp>
      <p:sp>
        <p:nvSpPr>
          <p:cNvPr id="9" name="Rectangle 2"/>
          <p:cNvSpPr txBox="1">
            <a:spLocks noChangeArrowheads="1"/>
          </p:cNvSpPr>
          <p:nvPr/>
        </p:nvSpPr>
        <p:spPr bwMode="auto">
          <a:xfrm>
            <a:off x="-23394" y="-13967"/>
            <a:ext cx="9144000" cy="1080000"/>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cap="none">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r>
              <a:rPr lang="en-ZA" sz="3200" kern="0" dirty="0">
                <a:latin typeface="Gill Sans MT" pitchFamily="34" charset="0"/>
              </a:rPr>
              <a:t>Expressions of a World in Transition</a:t>
            </a:r>
            <a:endParaRPr lang="en-GB" sz="3200" kern="0" dirty="0" smtClean="0">
              <a:latin typeface="Gill Sans MT" pitchFamily="34" charset="0"/>
            </a:endParaRPr>
          </a:p>
        </p:txBody>
      </p:sp>
    </p:spTree>
    <p:extLst>
      <p:ext uri="{BB962C8B-B14F-4D97-AF65-F5344CB8AC3E}">
        <p14:creationId xmlns:p14="http://schemas.microsoft.com/office/powerpoint/2010/main" xmlns="" val="2410484371"/>
      </p:ext>
    </p:extLst>
  </p:cSld>
  <p:clrMapOvr>
    <a:masterClrMapping/>
  </p:clrMapOvr>
  <mc:AlternateContent xmlns:mc="http://schemas.openxmlformats.org/markup-compatibility/2006">
    <mc:Choice xmlns:p14="http://schemas.microsoft.com/office/powerpoint/2010/main" xmlns="" Requires="p14">
      <p:transition spd="slow" p14:dur="1200">
        <p:fad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orange_map.png"/>
          <p:cNvPicPr>
            <a:picLocks noChangeAspect="1"/>
          </p:cNvPicPr>
          <p:nvPr/>
        </p:nvPicPr>
        <p:blipFill>
          <a:blip r:embed="rId3" cstate="print">
            <a:alphaModFix/>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tretch>
            <a:fillRect/>
          </a:stretch>
        </p:blipFill>
        <p:spPr>
          <a:xfrm>
            <a:off x="145439" y="1236427"/>
            <a:ext cx="9006353" cy="4385116"/>
          </a:xfrm>
          <a:prstGeom prst="rect">
            <a:avLst/>
          </a:prstGeom>
        </p:spPr>
      </p:pic>
      <p:sp>
        <p:nvSpPr>
          <p:cNvPr id="5" name="Title 1"/>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sz="2400" b="1" dirty="0">
              <a:latin typeface="Arial"/>
              <a:cs typeface="Arial"/>
            </a:endParaRPr>
          </a:p>
        </p:txBody>
      </p:sp>
      <p:sp>
        <p:nvSpPr>
          <p:cNvPr id="21" name="Rectangle 20"/>
          <p:cNvSpPr/>
          <p:nvPr/>
        </p:nvSpPr>
        <p:spPr>
          <a:xfrm>
            <a:off x="4077776" y="979714"/>
            <a:ext cx="184666" cy="461665"/>
          </a:xfrm>
          <a:prstGeom prst="rect">
            <a:avLst/>
          </a:prstGeom>
        </p:spPr>
        <p:txBody>
          <a:bodyPr wrap="none">
            <a:spAutoFit/>
          </a:bodyPr>
          <a:lstStyle/>
          <a:p>
            <a:endParaRPr lang="en-US" sz="2400" dirty="0">
              <a:solidFill>
                <a:srgbClr val="F47920"/>
              </a:solidFill>
              <a:latin typeface="Arial"/>
              <a:cs typeface="Arial"/>
            </a:endParaRPr>
          </a:p>
        </p:txBody>
      </p:sp>
      <p:sp>
        <p:nvSpPr>
          <p:cNvPr id="16" name="TextBox 15"/>
          <p:cNvSpPr txBox="1"/>
          <p:nvPr/>
        </p:nvSpPr>
        <p:spPr>
          <a:xfrm>
            <a:off x="4262442" y="3517054"/>
            <a:ext cx="5588235" cy="523220"/>
          </a:xfrm>
          <a:prstGeom prst="rect">
            <a:avLst/>
          </a:prstGeom>
          <a:noFill/>
        </p:spPr>
        <p:txBody>
          <a:bodyPr wrap="square" rtlCol="0">
            <a:spAutoFit/>
          </a:bodyPr>
          <a:lstStyle/>
          <a:p>
            <a:pPr algn="ctr"/>
            <a:endParaRPr lang="en-GB" sz="2800" dirty="0">
              <a:solidFill>
                <a:srgbClr val="F47920"/>
              </a:solidFill>
              <a:latin typeface="Arial"/>
              <a:cs typeface="Arial"/>
            </a:endParaRPr>
          </a:p>
        </p:txBody>
      </p:sp>
      <p:grpSp>
        <p:nvGrpSpPr>
          <p:cNvPr id="3" name="Group 2"/>
          <p:cNvGrpSpPr/>
          <p:nvPr/>
        </p:nvGrpSpPr>
        <p:grpSpPr>
          <a:xfrm>
            <a:off x="-514737" y="1318167"/>
            <a:ext cx="9692492" cy="3862256"/>
            <a:chOff x="-514737" y="1318167"/>
            <a:chExt cx="9692492" cy="3862256"/>
          </a:xfrm>
        </p:grpSpPr>
        <p:grpSp>
          <p:nvGrpSpPr>
            <p:cNvPr id="7" name="Group 6"/>
            <p:cNvGrpSpPr/>
            <p:nvPr/>
          </p:nvGrpSpPr>
          <p:grpSpPr>
            <a:xfrm>
              <a:off x="-514737" y="1318167"/>
              <a:ext cx="9440711" cy="3862256"/>
              <a:chOff x="-260717" y="1810276"/>
              <a:chExt cx="9184067" cy="3427931"/>
            </a:xfrm>
          </p:grpSpPr>
          <p:sp>
            <p:nvSpPr>
              <p:cNvPr id="8" name="TextBox 7"/>
              <p:cNvSpPr txBox="1"/>
              <p:nvPr/>
            </p:nvSpPr>
            <p:spPr>
              <a:xfrm>
                <a:off x="933541" y="1810276"/>
                <a:ext cx="3591957" cy="846814"/>
              </a:xfrm>
              <a:prstGeom prst="rect">
                <a:avLst/>
              </a:prstGeom>
              <a:noFill/>
            </p:spPr>
            <p:txBody>
              <a:bodyPr wrap="square" rtlCol="0">
                <a:spAutoFit/>
              </a:bodyPr>
              <a:lstStyle/>
              <a:p>
                <a:pPr algn="ctr"/>
                <a:r>
                  <a:rPr lang="en-GB" sz="2800" dirty="0" smtClean="0">
                    <a:solidFill>
                      <a:srgbClr val="004E5F"/>
                    </a:solidFill>
                    <a:latin typeface="Arial"/>
                    <a:cs typeface="Arial"/>
                  </a:rPr>
                  <a:t>Growing Unemployment</a:t>
                </a:r>
                <a:endParaRPr lang="en-GB" sz="2800" dirty="0">
                  <a:solidFill>
                    <a:srgbClr val="004E5F"/>
                  </a:solidFill>
                  <a:latin typeface="Arial"/>
                  <a:cs typeface="Arial"/>
                </a:endParaRPr>
              </a:p>
            </p:txBody>
          </p:sp>
          <p:sp>
            <p:nvSpPr>
              <p:cNvPr id="9" name="TextBox 8"/>
              <p:cNvSpPr txBox="1"/>
              <p:nvPr/>
            </p:nvSpPr>
            <p:spPr>
              <a:xfrm>
                <a:off x="-260717" y="2830646"/>
                <a:ext cx="5436320" cy="464382"/>
              </a:xfrm>
              <a:prstGeom prst="rect">
                <a:avLst/>
              </a:prstGeom>
              <a:noFill/>
            </p:spPr>
            <p:txBody>
              <a:bodyPr wrap="square" rtlCol="0">
                <a:spAutoFit/>
              </a:bodyPr>
              <a:lstStyle/>
              <a:p>
                <a:pPr algn="ctr"/>
                <a:r>
                  <a:rPr lang="en-GB" sz="2800" dirty="0" smtClean="0">
                    <a:solidFill>
                      <a:srgbClr val="F47920"/>
                    </a:solidFill>
                    <a:latin typeface="Arial"/>
                    <a:cs typeface="Arial"/>
                  </a:rPr>
                  <a:t>Climate Change</a:t>
                </a:r>
                <a:endParaRPr lang="en-GB" sz="2800" dirty="0">
                  <a:solidFill>
                    <a:srgbClr val="F47920"/>
                  </a:solidFill>
                  <a:latin typeface="Arial"/>
                  <a:cs typeface="Arial"/>
                </a:endParaRPr>
              </a:p>
            </p:txBody>
          </p:sp>
          <p:sp>
            <p:nvSpPr>
              <p:cNvPr id="10" name="TextBox 9"/>
              <p:cNvSpPr txBox="1"/>
              <p:nvPr/>
            </p:nvSpPr>
            <p:spPr>
              <a:xfrm>
                <a:off x="3814863" y="4773825"/>
                <a:ext cx="5108487" cy="464382"/>
              </a:xfrm>
              <a:prstGeom prst="rect">
                <a:avLst/>
              </a:prstGeom>
              <a:noFill/>
            </p:spPr>
            <p:txBody>
              <a:bodyPr wrap="square" rtlCol="0">
                <a:spAutoFit/>
              </a:bodyPr>
              <a:lstStyle/>
              <a:p>
                <a:pPr algn="ctr"/>
                <a:r>
                  <a:rPr lang="en-GB" sz="2800" dirty="0" smtClean="0">
                    <a:solidFill>
                      <a:srgbClr val="004E5F"/>
                    </a:solidFill>
                    <a:latin typeface="Arial"/>
                    <a:cs typeface="Arial"/>
                  </a:rPr>
                  <a:t>Hollowing out of Nation-States</a:t>
                </a:r>
                <a:endParaRPr lang="en-GB" sz="2800" dirty="0">
                  <a:solidFill>
                    <a:srgbClr val="004E5F"/>
                  </a:solidFill>
                  <a:latin typeface="Arial"/>
                  <a:cs typeface="Arial"/>
                </a:endParaRPr>
              </a:p>
            </p:txBody>
          </p:sp>
          <p:sp>
            <p:nvSpPr>
              <p:cNvPr id="12" name="TextBox 11"/>
              <p:cNvSpPr txBox="1"/>
              <p:nvPr/>
            </p:nvSpPr>
            <p:spPr>
              <a:xfrm>
                <a:off x="4223556" y="2844479"/>
                <a:ext cx="4030869" cy="464382"/>
              </a:xfrm>
              <a:prstGeom prst="rect">
                <a:avLst/>
              </a:prstGeom>
              <a:noFill/>
            </p:spPr>
            <p:txBody>
              <a:bodyPr wrap="square" rtlCol="0">
                <a:spAutoFit/>
              </a:bodyPr>
              <a:lstStyle/>
              <a:p>
                <a:pPr algn="ctr"/>
                <a:r>
                  <a:rPr lang="en-GB" sz="2800" dirty="0" smtClean="0">
                    <a:solidFill>
                      <a:srgbClr val="004E5F"/>
                    </a:solidFill>
                    <a:latin typeface="Arial"/>
                    <a:cs typeface="Arial"/>
                  </a:rPr>
                  <a:t>Multi-polar world</a:t>
                </a:r>
                <a:endParaRPr lang="en-GB" sz="2800" dirty="0">
                  <a:solidFill>
                    <a:srgbClr val="004E5F"/>
                  </a:solidFill>
                  <a:latin typeface="Arial"/>
                  <a:cs typeface="Arial"/>
                </a:endParaRPr>
              </a:p>
            </p:txBody>
          </p:sp>
          <p:sp>
            <p:nvSpPr>
              <p:cNvPr id="13" name="TextBox 12"/>
              <p:cNvSpPr txBox="1"/>
              <p:nvPr/>
            </p:nvSpPr>
            <p:spPr>
              <a:xfrm>
                <a:off x="6125285" y="1833432"/>
                <a:ext cx="2009913" cy="792181"/>
              </a:xfrm>
              <a:prstGeom prst="rect">
                <a:avLst/>
              </a:prstGeom>
              <a:noFill/>
            </p:spPr>
            <p:txBody>
              <a:bodyPr wrap="square" rtlCol="0">
                <a:spAutoFit/>
              </a:bodyPr>
              <a:lstStyle/>
              <a:p>
                <a:pPr algn="ctr"/>
                <a:r>
                  <a:rPr lang="en-GB" sz="2800" dirty="0" smtClean="0">
                    <a:solidFill>
                      <a:srgbClr val="F47920"/>
                    </a:solidFill>
                    <a:latin typeface="Arial"/>
                    <a:cs typeface="Arial"/>
                  </a:rPr>
                  <a:t>Megacities</a:t>
                </a:r>
                <a:endParaRPr lang="en-US" sz="2800" dirty="0">
                  <a:solidFill>
                    <a:srgbClr val="F47920"/>
                  </a:solidFill>
                  <a:latin typeface="Arial"/>
                  <a:cs typeface="Arial"/>
                </a:endParaRPr>
              </a:p>
              <a:p>
                <a:pPr algn="ctr"/>
                <a:endParaRPr lang="en-GB" sz="2400" dirty="0">
                  <a:solidFill>
                    <a:srgbClr val="F47920"/>
                  </a:solidFill>
                  <a:latin typeface="Arial"/>
                  <a:cs typeface="Arial"/>
                </a:endParaRPr>
              </a:p>
            </p:txBody>
          </p:sp>
          <p:sp>
            <p:nvSpPr>
              <p:cNvPr id="15" name="TextBox 14"/>
              <p:cNvSpPr txBox="1"/>
              <p:nvPr/>
            </p:nvSpPr>
            <p:spPr>
              <a:xfrm>
                <a:off x="933541" y="4773825"/>
                <a:ext cx="2186608" cy="464382"/>
              </a:xfrm>
              <a:prstGeom prst="rect">
                <a:avLst/>
              </a:prstGeom>
              <a:noFill/>
            </p:spPr>
            <p:txBody>
              <a:bodyPr wrap="square" rtlCol="0">
                <a:spAutoFit/>
              </a:bodyPr>
              <a:lstStyle/>
              <a:p>
                <a:pPr algn="ctr"/>
                <a:r>
                  <a:rPr lang="en-GB" sz="2800" dirty="0" smtClean="0">
                    <a:solidFill>
                      <a:srgbClr val="F47920"/>
                    </a:solidFill>
                    <a:latin typeface="Arial"/>
                    <a:cs typeface="Arial"/>
                  </a:rPr>
                  <a:t>New Wars</a:t>
                </a:r>
                <a:endParaRPr lang="en-GB" sz="2800" dirty="0">
                  <a:solidFill>
                    <a:srgbClr val="F47920"/>
                  </a:solidFill>
                  <a:latin typeface="Arial"/>
                  <a:cs typeface="Arial"/>
                </a:endParaRPr>
              </a:p>
            </p:txBody>
          </p:sp>
          <p:sp>
            <p:nvSpPr>
              <p:cNvPr id="17" name="TextBox 16"/>
              <p:cNvSpPr txBox="1"/>
              <p:nvPr/>
            </p:nvSpPr>
            <p:spPr>
              <a:xfrm>
                <a:off x="6611198" y="4596267"/>
                <a:ext cx="1524000" cy="409749"/>
              </a:xfrm>
              <a:prstGeom prst="rect">
                <a:avLst/>
              </a:prstGeom>
              <a:noFill/>
            </p:spPr>
            <p:txBody>
              <a:bodyPr wrap="square" rtlCol="0">
                <a:spAutoFit/>
              </a:bodyPr>
              <a:lstStyle/>
              <a:p>
                <a:pPr algn="ctr"/>
                <a:endParaRPr lang="en-GB" sz="2400" dirty="0">
                  <a:solidFill>
                    <a:srgbClr val="004E5F"/>
                  </a:solidFill>
                  <a:latin typeface="Arial"/>
                  <a:cs typeface="Arial"/>
                </a:endParaRPr>
              </a:p>
            </p:txBody>
          </p:sp>
          <p:sp>
            <p:nvSpPr>
              <p:cNvPr id="18" name="TextBox 17"/>
              <p:cNvSpPr txBox="1"/>
              <p:nvPr/>
            </p:nvSpPr>
            <p:spPr>
              <a:xfrm>
                <a:off x="408741" y="4020810"/>
                <a:ext cx="5114177" cy="464382"/>
              </a:xfrm>
              <a:prstGeom prst="rect">
                <a:avLst/>
              </a:prstGeom>
              <a:noFill/>
            </p:spPr>
            <p:txBody>
              <a:bodyPr wrap="square" rtlCol="0">
                <a:spAutoFit/>
              </a:bodyPr>
              <a:lstStyle/>
              <a:p>
                <a:pPr algn="ctr"/>
                <a:r>
                  <a:rPr lang="en-GB" sz="2800" dirty="0" smtClean="0">
                    <a:solidFill>
                      <a:srgbClr val="004E5F"/>
                    </a:solidFill>
                    <a:latin typeface="Arial"/>
                    <a:cs typeface="Arial"/>
                  </a:rPr>
                  <a:t>Migration </a:t>
                </a:r>
                <a:endParaRPr lang="en-GB" sz="2800" dirty="0">
                  <a:solidFill>
                    <a:srgbClr val="004E5F"/>
                  </a:solidFill>
                  <a:latin typeface="Arial"/>
                  <a:cs typeface="Arial"/>
                </a:endParaRPr>
              </a:p>
            </p:txBody>
          </p:sp>
        </p:grpSp>
        <p:sp>
          <p:nvSpPr>
            <p:cNvPr id="19" name="TextBox 18"/>
            <p:cNvSpPr txBox="1"/>
            <p:nvPr/>
          </p:nvSpPr>
          <p:spPr>
            <a:xfrm>
              <a:off x="3920665" y="3547170"/>
              <a:ext cx="5257090" cy="523220"/>
            </a:xfrm>
            <a:prstGeom prst="rect">
              <a:avLst/>
            </a:prstGeom>
            <a:noFill/>
          </p:spPr>
          <p:txBody>
            <a:bodyPr wrap="square" rtlCol="0">
              <a:spAutoFit/>
            </a:bodyPr>
            <a:lstStyle/>
            <a:p>
              <a:pPr algn="ctr"/>
              <a:r>
                <a:rPr lang="en-GB" sz="2800" dirty="0" smtClean="0">
                  <a:solidFill>
                    <a:srgbClr val="F47920"/>
                  </a:solidFill>
                  <a:latin typeface="Arial"/>
                  <a:cs typeface="Arial"/>
                </a:rPr>
                <a:t>Growing Inequality</a:t>
              </a:r>
              <a:endParaRPr lang="en-GB" sz="2800" dirty="0">
                <a:solidFill>
                  <a:srgbClr val="F47920"/>
                </a:solidFill>
                <a:latin typeface="Arial"/>
                <a:cs typeface="Arial"/>
              </a:endParaRPr>
            </a:p>
          </p:txBody>
        </p:sp>
      </p:grpSp>
      <p:sp>
        <p:nvSpPr>
          <p:cNvPr id="20" name="Rectangle 2"/>
          <p:cNvSpPr txBox="1">
            <a:spLocks noChangeArrowheads="1"/>
          </p:cNvSpPr>
          <p:nvPr/>
        </p:nvSpPr>
        <p:spPr bwMode="auto">
          <a:xfrm>
            <a:off x="-16903" y="-11562"/>
            <a:ext cx="9144000" cy="1080000"/>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marL="0" lvl="1" eaLnBrk="1" hangingPunct="1"/>
            <a:r>
              <a:rPr lang="en-GB" sz="3600" b="1" dirty="0" smtClean="0">
                <a:solidFill>
                  <a:schemeClr val="bg1">
                    <a:lumMod val="95000"/>
                  </a:schemeClr>
                </a:solidFill>
                <a:cs typeface="Arial"/>
              </a:rPr>
              <a:t>Mega </a:t>
            </a:r>
            <a:r>
              <a:rPr lang="en-GB" sz="3600" b="1" dirty="0">
                <a:solidFill>
                  <a:schemeClr val="bg1">
                    <a:lumMod val="95000"/>
                  </a:schemeClr>
                </a:solidFill>
                <a:cs typeface="Arial"/>
              </a:rPr>
              <a:t>Trends</a:t>
            </a:r>
            <a:endParaRPr lang="en-US" altLang="x-none" sz="3600" b="1" dirty="0">
              <a:solidFill>
                <a:schemeClr val="bg1">
                  <a:lumMod val="95000"/>
                </a:schemeClr>
              </a:solidFill>
              <a:effectLst>
                <a:outerShdw blurRad="38100" dist="38100" dir="2700000" algn="tl">
                  <a:srgbClr val="000000">
                    <a:alpha val="43137"/>
                  </a:srgbClr>
                </a:outerShdw>
              </a:effectLst>
              <a:ea typeface="Arial" charset="0"/>
              <a:cs typeface="Arial" charset="0"/>
            </a:endParaRPr>
          </a:p>
        </p:txBody>
      </p:sp>
    </p:spTree>
    <p:extLst>
      <p:ext uri="{BB962C8B-B14F-4D97-AF65-F5344CB8AC3E}">
        <p14:creationId xmlns:p14="http://schemas.microsoft.com/office/powerpoint/2010/main" xmlns="" val="343856294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DGs-GlobalGoalsForSustainableDevelopment-05.jpg"/>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tretch/>
        </p:blipFill>
        <p:spPr>
          <a:xfrm>
            <a:off x="-6063" y="1484784"/>
            <a:ext cx="9144000" cy="5219777"/>
          </a:xfrm>
          <a:prstGeom prst="rect">
            <a:avLst/>
          </a:prstGeom>
        </p:spPr>
      </p:pic>
      <p:sp>
        <p:nvSpPr>
          <p:cNvPr id="5" name="Rectangle 2"/>
          <p:cNvSpPr txBox="1">
            <a:spLocks noChangeArrowheads="1"/>
          </p:cNvSpPr>
          <p:nvPr/>
        </p:nvSpPr>
        <p:spPr bwMode="auto">
          <a:xfrm>
            <a:off x="0" y="23607"/>
            <a:ext cx="9144000" cy="1080000"/>
          </a:xfrm>
          <a:prstGeom prst="rect">
            <a:avLst/>
          </a:prstGeom>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marL="0" lvl="1" eaLnBrk="1" hangingPunct="1"/>
            <a:r>
              <a:rPr lang="en-GB" sz="3600" b="1" dirty="0" smtClean="0">
                <a:solidFill>
                  <a:schemeClr val="bg1">
                    <a:lumMod val="95000"/>
                  </a:schemeClr>
                </a:solidFill>
                <a:cs typeface="Arial"/>
              </a:rPr>
              <a:t>Grand </a:t>
            </a:r>
            <a:r>
              <a:rPr lang="en-GB" sz="3600" b="1" dirty="0">
                <a:solidFill>
                  <a:schemeClr val="bg1">
                    <a:lumMod val="95000"/>
                  </a:schemeClr>
                </a:solidFill>
                <a:cs typeface="Arial"/>
              </a:rPr>
              <a:t>challenges</a:t>
            </a:r>
            <a:endParaRPr lang="en-US" altLang="x-none" sz="3600" b="1" dirty="0">
              <a:solidFill>
                <a:schemeClr val="bg1">
                  <a:lumMod val="95000"/>
                </a:schemeClr>
              </a:solidFill>
              <a:effectLst>
                <a:outerShdw blurRad="38100" dist="38100" dir="2700000" algn="tl">
                  <a:srgbClr val="000000">
                    <a:alpha val="43137"/>
                  </a:srgbClr>
                </a:outerShdw>
              </a:effectLst>
              <a:ea typeface="Arial" charset="0"/>
              <a:cs typeface="Arial" charset="0"/>
            </a:endParaRPr>
          </a:p>
        </p:txBody>
      </p:sp>
    </p:spTree>
    <p:extLst>
      <p:ext uri="{BB962C8B-B14F-4D97-AF65-F5344CB8AC3E}">
        <p14:creationId xmlns:p14="http://schemas.microsoft.com/office/powerpoint/2010/main" xmlns="" val="397072378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1"/>
            <a:ext cx="9144000" cy="714355"/>
          </a:xfrm>
        </p:spPr>
        <p:style>
          <a:lnRef idx="0">
            <a:schemeClr val="accent2"/>
          </a:lnRef>
          <a:fillRef idx="3">
            <a:schemeClr val="accent2"/>
          </a:fillRef>
          <a:effectRef idx="3">
            <a:schemeClr val="accent2"/>
          </a:effectRef>
          <a:fontRef idx="minor">
            <a:schemeClr val="lt1"/>
          </a:fontRef>
        </p:style>
        <p:txBody>
          <a:bodyPr/>
          <a:lstStyle/>
          <a:p>
            <a:pPr eaLnBrk="1" hangingPunct="1"/>
            <a:r>
              <a:rPr lang="en-US" sz="3200" b="1" dirty="0" smtClean="0">
                <a:latin typeface="Gill Sans MT" pitchFamily="34" charset="0"/>
              </a:rPr>
              <a:t>Local Context</a:t>
            </a:r>
            <a:endParaRPr lang="en-GB" sz="3200" b="1" dirty="0" smtClean="0">
              <a:latin typeface="Gill Sans MT" pitchFamily="34" charset="0"/>
            </a:endParaRPr>
          </a:p>
        </p:txBody>
      </p:sp>
      <p:sp>
        <p:nvSpPr>
          <p:cNvPr id="3075" name="Rectangle 3"/>
          <p:cNvSpPr>
            <a:spLocks noGrp="1" noChangeArrowheads="1"/>
          </p:cNvSpPr>
          <p:nvPr>
            <p:ph type="body" idx="1"/>
          </p:nvPr>
        </p:nvSpPr>
        <p:spPr>
          <a:xfrm>
            <a:off x="285750" y="1122464"/>
            <a:ext cx="7886650" cy="3520982"/>
          </a:xfrm>
        </p:spPr>
        <p:txBody>
          <a:bodyPr/>
          <a:lstStyle/>
          <a:p>
            <a:pPr eaLnBrk="1" hangingPunct="1">
              <a:buNone/>
            </a:pPr>
            <a:r>
              <a:rPr lang="en-US" sz="2800" b="1" dirty="0" smtClean="0">
                <a:latin typeface="Gill Sans MT" pitchFamily="34" charset="0"/>
              </a:rPr>
              <a:t>		</a:t>
            </a:r>
          </a:p>
          <a:p>
            <a:pPr eaLnBrk="1" hangingPunct="1">
              <a:buFontTx/>
              <a:buNone/>
            </a:pPr>
            <a:endParaRPr lang="en-US" sz="2000" dirty="0" smtClean="0">
              <a:latin typeface="Footlight MT Light" pitchFamily="18" charset="0"/>
            </a:endParaRPr>
          </a:p>
          <a:p>
            <a:pPr eaLnBrk="1" hangingPunct="1">
              <a:buFontTx/>
              <a:buNone/>
            </a:pPr>
            <a:endParaRPr lang="en-GB" sz="2000" dirty="0" smtClean="0">
              <a:solidFill>
                <a:schemeClr val="bg2"/>
              </a:solidFill>
              <a:latin typeface="Footlight MT Light" pitchFamily="18" charset="0"/>
            </a:endParaRPr>
          </a:p>
        </p:txBody>
      </p:sp>
      <p:sp>
        <p:nvSpPr>
          <p:cNvPr id="4" name="Slide Number Placeholder 3"/>
          <p:cNvSpPr>
            <a:spLocks noGrp="1"/>
          </p:cNvSpPr>
          <p:nvPr>
            <p:ph type="sldNum" sz="quarter" idx="12"/>
          </p:nvPr>
        </p:nvSpPr>
        <p:spPr/>
        <p:txBody>
          <a:bodyPr/>
          <a:lstStyle/>
          <a:p>
            <a:pPr>
              <a:defRPr/>
            </a:pPr>
            <a:fld id="{004A4123-B742-41B5-A00B-CAA8A839D2A6}" type="slidenum">
              <a:rPr lang="en-GB" smtClean="0"/>
              <a:pPr>
                <a:defRPr/>
              </a:pPr>
              <a:t>7</a:t>
            </a:fld>
            <a:endParaRPr lang="en-GB" dirty="0"/>
          </a:p>
        </p:txBody>
      </p:sp>
      <p:sp>
        <p:nvSpPr>
          <p:cNvPr id="6" name="Rectangle 5"/>
          <p:cNvSpPr/>
          <p:nvPr/>
        </p:nvSpPr>
        <p:spPr>
          <a:xfrm>
            <a:off x="0" y="714356"/>
            <a:ext cx="8215338" cy="7848302"/>
          </a:xfrm>
          <a:prstGeom prst="rect">
            <a:avLst/>
          </a:prstGeom>
        </p:spPr>
        <p:txBody>
          <a:bodyPr wrap="square">
            <a:spAutoFit/>
          </a:bodyPr>
          <a:lstStyle/>
          <a:p>
            <a:pPr marL="342900" indent="-342900" eaLnBrk="0" hangingPunct="0">
              <a:spcBef>
                <a:spcPct val="20000"/>
              </a:spcBef>
              <a:buFont typeface="Arial" pitchFamily="34" charset="0"/>
              <a:buChar char="•"/>
            </a:pPr>
            <a:r>
              <a:rPr lang="en-US" sz="2800" dirty="0" smtClean="0">
                <a:latin typeface="+mn-lt"/>
              </a:rPr>
              <a:t>South Africa (through the National Development Plan [NDP]) and as a member of BRICS </a:t>
            </a:r>
            <a:r>
              <a:rPr lang="en-US" sz="2800" dirty="0" err="1" smtClean="0">
                <a:latin typeface="+mn-lt"/>
              </a:rPr>
              <a:t>recognise</a:t>
            </a:r>
            <a:r>
              <a:rPr lang="en-US" sz="2800" dirty="0" smtClean="0">
                <a:latin typeface="+mn-lt"/>
              </a:rPr>
              <a:t> the role and contribution of science technology and innovation (STI) to inclusive and sustainable socioeconomic development:</a:t>
            </a:r>
          </a:p>
          <a:p>
            <a:pPr marL="457200" indent="-457200" eaLnBrk="0" hangingPunct="0">
              <a:spcBef>
                <a:spcPct val="20000"/>
              </a:spcBef>
              <a:buFont typeface="Arial" panose="020B0604020202020204" pitchFamily="34" charset="0"/>
              <a:buChar char="•"/>
            </a:pPr>
            <a:r>
              <a:rPr lang="en-US" sz="2800" dirty="0" smtClean="0"/>
              <a:t>There is a consensus regarding the need to shift from </a:t>
            </a:r>
            <a:r>
              <a:rPr lang="en-US" sz="2800" dirty="0"/>
              <a:t>broad </a:t>
            </a:r>
            <a:r>
              <a:rPr lang="en-ZA" sz="2800" dirty="0" smtClean="0"/>
              <a:t>policy orientations/aspirations to the implementation</a:t>
            </a:r>
          </a:p>
          <a:p>
            <a:pPr marL="457200" indent="-457200" eaLnBrk="0" hangingPunct="0">
              <a:spcBef>
                <a:spcPct val="20000"/>
              </a:spcBef>
              <a:buFont typeface="Arial" panose="020B0604020202020204" pitchFamily="34" charset="0"/>
              <a:buChar char="•"/>
            </a:pPr>
            <a:r>
              <a:rPr lang="en-ZA" sz="2800" dirty="0" smtClean="0">
                <a:latin typeface="+mn-lt"/>
              </a:rPr>
              <a:t>NACI recently completed the 20 year review of 1996 White Paper on STI and DST is finalising the new White Paper.</a:t>
            </a:r>
            <a:endParaRPr lang="en-US" sz="2800" dirty="0" smtClean="0">
              <a:latin typeface="+mn-lt"/>
            </a:endParaRPr>
          </a:p>
          <a:p>
            <a:pPr lvl="1" indent="-457200" eaLnBrk="0" hangingPunct="0">
              <a:spcBef>
                <a:spcPct val="20000"/>
              </a:spcBef>
              <a:buFont typeface="Arial" panose="020B0604020202020204" pitchFamily="34" charset="0"/>
              <a:buChar char="•"/>
            </a:pPr>
            <a:endParaRPr lang="en-US" sz="2800" dirty="0" smtClean="0">
              <a:latin typeface="Gill Sans MT" pitchFamily="34" charset="0"/>
            </a:endParaRPr>
          </a:p>
          <a:p>
            <a:pPr lvl="1" indent="-457200" eaLnBrk="0" hangingPunct="0">
              <a:spcBef>
                <a:spcPct val="20000"/>
              </a:spcBef>
              <a:buFont typeface="Arial" panose="020B0604020202020204" pitchFamily="34" charset="0"/>
              <a:buChar char="•"/>
            </a:pPr>
            <a:endParaRPr lang="en-US" sz="2800" dirty="0" smtClean="0">
              <a:latin typeface="Gill Sans MT" pitchFamily="34" charset="0"/>
            </a:endParaRPr>
          </a:p>
          <a:p>
            <a:pPr lvl="1" indent="-457200" eaLnBrk="0" hangingPunct="0">
              <a:spcBef>
                <a:spcPct val="20000"/>
              </a:spcBef>
              <a:buFont typeface="Arial" panose="020B0604020202020204" pitchFamily="34" charset="0"/>
              <a:buChar char="•"/>
            </a:pPr>
            <a:endParaRPr lang="en-US" sz="2800" dirty="0" smtClean="0">
              <a:latin typeface="Gill Sans MT" pitchFamily="34" charset="0"/>
            </a:endParaRPr>
          </a:p>
          <a:p>
            <a:pPr algn="just"/>
            <a:r>
              <a:rPr lang="en-US" sz="2800" dirty="0" smtClean="0">
                <a:latin typeface="Gill Sans MT" pitchFamily="34" charset="0"/>
              </a:rPr>
              <a:t> </a:t>
            </a:r>
          </a:p>
          <a:p>
            <a:pPr algn="just">
              <a:buFont typeface="Arial" pitchFamily="34" charset="0"/>
              <a:buChar char="•"/>
            </a:pPr>
            <a:endParaRPr lang="en-US" sz="2800" dirty="0" smtClean="0">
              <a:latin typeface="Gill Sans MT" pitchFamily="34" charset="0"/>
            </a:endParaRPr>
          </a:p>
          <a:p>
            <a:pPr algn="just">
              <a:buFont typeface="Arial" pitchFamily="34" charset="0"/>
              <a:buChar char="•"/>
            </a:pPr>
            <a:endParaRPr lang="en-US" sz="2800" dirty="0" smtClean="0">
              <a:latin typeface="Gill Sans MT" pitchFamily="34" charset="0"/>
            </a:endParaRPr>
          </a:p>
        </p:txBody>
      </p:sp>
    </p:spTree>
    <p:extLst>
      <p:ext uri="{BB962C8B-B14F-4D97-AF65-F5344CB8AC3E}">
        <p14:creationId xmlns:p14="http://schemas.microsoft.com/office/powerpoint/2010/main" xmlns="" val="313253303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0688"/>
            <a:ext cx="8172400" cy="5256584"/>
          </a:xfrm>
        </p:spPr>
        <p:txBody>
          <a:bodyPr/>
          <a:lstStyle/>
          <a:p>
            <a:r>
              <a:rPr lang="en-GB" dirty="0" smtClean="0"/>
              <a:t>Effects </a:t>
            </a:r>
            <a:r>
              <a:rPr lang="en-GB" dirty="0"/>
              <a:t>of </a:t>
            </a:r>
            <a:r>
              <a:rPr lang="en-US" dirty="0"/>
              <a:t>global economic crisis, </a:t>
            </a:r>
            <a:r>
              <a:rPr lang="en-US" dirty="0" smtClean="0"/>
              <a:t>unemployment</a:t>
            </a:r>
            <a:r>
              <a:rPr lang="en-US" dirty="0"/>
              <a:t>, poverty and </a:t>
            </a:r>
            <a:r>
              <a:rPr lang="en-US" dirty="0" smtClean="0"/>
              <a:t>inequality</a:t>
            </a:r>
            <a:endParaRPr lang="en-US" dirty="0"/>
          </a:p>
          <a:p>
            <a:r>
              <a:rPr lang="en-US" dirty="0" smtClean="0"/>
              <a:t>Water </a:t>
            </a:r>
            <a:r>
              <a:rPr lang="en-US" dirty="0"/>
              <a:t>scarcity, global change, energy, food security, disease threats (such as HIV/AIDS</a:t>
            </a:r>
            <a:r>
              <a:rPr lang="en-US" dirty="0" smtClean="0"/>
              <a:t>) </a:t>
            </a:r>
          </a:p>
          <a:p>
            <a:r>
              <a:rPr lang="en-US" dirty="0" smtClean="0"/>
              <a:t>Low business confidence</a:t>
            </a:r>
            <a:endParaRPr lang="en-US" dirty="0"/>
          </a:p>
          <a:p>
            <a:pPr>
              <a:spcBef>
                <a:spcPts val="1200"/>
              </a:spcBef>
              <a:spcAft>
                <a:spcPts val="600"/>
              </a:spcAft>
              <a:buFont typeface="Arial" panose="020B0604020202020204" pitchFamily="34" charset="0"/>
              <a:buChar char="•"/>
            </a:pPr>
            <a:r>
              <a:rPr lang="en-US" dirty="0" smtClean="0"/>
              <a:t>Positive and negative impact of fourth </a:t>
            </a:r>
            <a:r>
              <a:rPr lang="en-US" dirty="0"/>
              <a:t>industrial revolution</a:t>
            </a:r>
          </a:p>
          <a:p>
            <a:pPr lvl="1"/>
            <a:endParaRPr lang="en-US" dirty="0" smtClean="0">
              <a:latin typeface="Gill Sans MT" pitchFamily="34" charset="0"/>
            </a:endParaRPr>
          </a:p>
          <a:p>
            <a:pPr lvl="1" algn="just"/>
            <a:endParaRPr lang="en-GB" dirty="0" smtClean="0"/>
          </a:p>
          <a:p>
            <a:pPr lvl="1" algn="just"/>
            <a:endParaRPr lang="en-US" dirty="0" smtClean="0">
              <a:latin typeface="Gill Sans MT" pitchFamily="34" charset="0"/>
            </a:endParaRPr>
          </a:p>
          <a:p>
            <a:pPr lvl="1"/>
            <a:endParaRPr lang="en-ZA" sz="2800" dirty="0" smtClean="0">
              <a:latin typeface="Gill Sans MT" pitchFamily="34" charset="0"/>
            </a:endParaRPr>
          </a:p>
          <a:p>
            <a:pPr lvl="1"/>
            <a:endParaRPr lang="en-US" dirty="0" smtClean="0">
              <a:latin typeface="Gill Sans MT" pitchFamily="34" charset="0"/>
            </a:endParaRPr>
          </a:p>
          <a:p>
            <a:endParaRPr lang="en-US" sz="2400" dirty="0" smtClean="0">
              <a:latin typeface="Gill Sans MT" pitchFamily="34" charset="0"/>
            </a:endParaRPr>
          </a:p>
        </p:txBody>
      </p:sp>
      <p:sp>
        <p:nvSpPr>
          <p:cNvPr id="4" name="Title 1"/>
          <p:cNvSpPr>
            <a:spLocks noGrp="1"/>
          </p:cNvSpPr>
          <p:nvPr>
            <p:ph type="title"/>
          </p:nvPr>
        </p:nvSpPr>
        <p:spPr>
          <a:xfrm>
            <a:off x="0" y="-171400"/>
            <a:ext cx="9144000" cy="792088"/>
          </a:xfrm>
          <a:solidFill>
            <a:schemeClr val="accent2"/>
          </a:solidFill>
        </p:spPr>
        <p:txBody>
          <a:bodyPr/>
          <a:lstStyle/>
          <a:p>
            <a:r>
              <a:rPr lang="en-US" sz="3200" b="1" dirty="0" smtClean="0">
                <a:solidFill>
                  <a:schemeClr val="bg1"/>
                </a:solidFill>
                <a:latin typeface="Gill Sans MT" pitchFamily="34" charset="0"/>
              </a:rPr>
              <a:t>Key Trends  </a:t>
            </a:r>
            <a:endParaRPr lang="en-GB" sz="3200" b="1" dirty="0">
              <a:solidFill>
                <a:schemeClr val="bg1"/>
              </a:solidFill>
              <a:latin typeface="Gill Sans MT" pitchFamily="34" charset="0"/>
            </a:endParaRPr>
          </a:p>
        </p:txBody>
      </p:sp>
      <p:sp>
        <p:nvSpPr>
          <p:cNvPr id="6" name="Slide Number Placeholder 5"/>
          <p:cNvSpPr>
            <a:spLocks noGrp="1"/>
          </p:cNvSpPr>
          <p:nvPr>
            <p:ph type="sldNum" sz="quarter" idx="12"/>
          </p:nvPr>
        </p:nvSpPr>
        <p:spPr/>
        <p:txBody>
          <a:bodyPr/>
          <a:lstStyle/>
          <a:p>
            <a:pPr>
              <a:defRPr/>
            </a:pPr>
            <a:fld id="{CDD856B2-51DB-44B2-B951-5B8F283CC1C9}" type="slidenum">
              <a:rPr lang="en-GB" smtClean="0"/>
              <a:pPr>
                <a:defRPr/>
              </a:pPr>
              <a:t>8</a:t>
            </a:fld>
            <a:endParaRPr lang="en-GB" dirty="0"/>
          </a:p>
        </p:txBody>
      </p:sp>
    </p:spTree>
    <p:extLst>
      <p:ext uri="{BB962C8B-B14F-4D97-AF65-F5344CB8AC3E}">
        <p14:creationId xmlns:p14="http://schemas.microsoft.com/office/powerpoint/2010/main" xmlns="" val="21889649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70788" cy="4306490"/>
          </a:xfrm>
        </p:spPr>
        <p:txBody>
          <a:bodyPr/>
          <a:lstStyle/>
          <a:p>
            <a:r>
              <a:rPr lang="en-US" dirty="0" smtClean="0"/>
              <a:t>Results of 2016 South African STI Indicators Report</a:t>
            </a:r>
            <a:endParaRPr lang="en-US" dirty="0"/>
          </a:p>
        </p:txBody>
      </p:sp>
      <p:sp>
        <p:nvSpPr>
          <p:cNvPr id="3" name="Content Placeholder 2"/>
          <p:cNvSpPr>
            <a:spLocks noGrp="1"/>
          </p:cNvSpPr>
          <p:nvPr>
            <p:ph idx="1"/>
          </p:nvPr>
        </p:nvSpPr>
        <p:spPr/>
        <p:txBody>
          <a:bodyPr/>
          <a:lstStyle/>
          <a:p>
            <a:pPr marL="457200" lvl="1" indent="0">
              <a:buNone/>
            </a:pPr>
            <a:endParaRPr lang="en-GB" sz="3600" dirty="0" smtClean="0"/>
          </a:p>
          <a:p>
            <a:pPr marL="457200" lvl="1" indent="0">
              <a:buNone/>
            </a:pPr>
            <a:endParaRPr lang="en-US" sz="3600" dirty="0"/>
          </a:p>
        </p:txBody>
      </p:sp>
    </p:spTree>
    <p:extLst>
      <p:ext uri="{BB962C8B-B14F-4D97-AF65-F5344CB8AC3E}">
        <p14:creationId xmlns:p14="http://schemas.microsoft.com/office/powerpoint/2010/main" xmlns="" val="3674225008"/>
      </p:ext>
    </p:extLst>
  </p:cSld>
  <p:clrMapOvr>
    <a:masterClrMapping/>
  </p:clrMapOvr>
  <p:transition spd="med"/>
  <p:timing>
    <p:tnLst>
      <p:par>
        <p:cTn id="1" dur="indefinite" restart="never" nodeType="tmRoot"/>
      </p:par>
    </p:tnLst>
  </p:timing>
</p:sld>
</file>

<file path=ppt/theme/_rels/themeOverride2.xml.rels><?xml version="1.0" encoding="UTF-8" standalone="yes"?>
<Relationships xmlns="http://schemas.openxmlformats.org/package/2006/relationships"><Relationship Id="rId1" Type="http://schemas.openxmlformats.org/officeDocument/2006/relationships/image" Target="../media/image15.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10590</TotalTime>
  <Words>2099</Words>
  <Application>Microsoft Office PowerPoint</Application>
  <PresentationFormat>On-screen Show (4:3)</PresentationFormat>
  <Paragraphs>485</Paragraphs>
  <Slides>39</Slides>
  <Notes>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Default Design</vt:lpstr>
      <vt:lpstr>Results of South African STI Indicators Report</vt:lpstr>
      <vt:lpstr>Slide 2</vt:lpstr>
      <vt:lpstr>Slide 3</vt:lpstr>
      <vt:lpstr>Slide 4</vt:lpstr>
      <vt:lpstr>Slide 5</vt:lpstr>
      <vt:lpstr>Slide 6</vt:lpstr>
      <vt:lpstr>Local Context</vt:lpstr>
      <vt:lpstr>Key Trends  </vt:lpstr>
      <vt:lpstr>Results of 2016 South African STI Indicators Report</vt:lpstr>
      <vt:lpstr>Background about South African STI Indicators Report </vt:lpstr>
      <vt:lpstr>Slide 11</vt:lpstr>
      <vt:lpstr>Focus of this Report</vt:lpstr>
      <vt:lpstr>Key Highlights</vt:lpstr>
      <vt:lpstr>Key Highlights (Contd.)</vt:lpstr>
      <vt:lpstr>NSI human capital development pipeline remain constrained</vt:lpstr>
      <vt:lpstr>Slide 16</vt:lpstr>
      <vt:lpstr>Slide 17</vt:lpstr>
      <vt:lpstr>Slide 18</vt:lpstr>
      <vt:lpstr>Change in Business Sector R&amp;D Intensity by Industry</vt:lpstr>
      <vt:lpstr>Growing Role of Non-residents for SA’s Technical Progress (albeit declining FDI): </vt:lpstr>
      <vt:lpstr>Declining Inflow of Foreign Direct Investment (in real values and as % of GDP)</vt:lpstr>
      <vt:lpstr>Benchmarking of South African Inflow of FDI</vt:lpstr>
      <vt:lpstr>Proportion of Merchandise Imports by Broad End Use Classification</vt:lpstr>
      <vt:lpstr>Slide 24</vt:lpstr>
      <vt:lpstr>Innovation performance and ROI from innovation</vt:lpstr>
      <vt:lpstr>SA’s share of merchandise exports by technology intensity</vt:lpstr>
      <vt:lpstr>Slide 27</vt:lpstr>
      <vt:lpstr>Benchmarking of South African CO2 Emission</vt:lpstr>
      <vt:lpstr>Slide 29</vt:lpstr>
      <vt:lpstr>South African Innovation Scorecard Framework</vt:lpstr>
      <vt:lpstr>Background</vt:lpstr>
      <vt:lpstr>Background (Contd.)</vt:lpstr>
      <vt:lpstr>Proposed SA Innovation Scorecard </vt:lpstr>
      <vt:lpstr>Proposed SA Innovation Scorecard (Contd.) </vt:lpstr>
      <vt:lpstr>Pilot Results (2010 to 2014)</vt:lpstr>
      <vt:lpstr>Pilot Results: 2010 to 2014 (Contd.)</vt:lpstr>
      <vt:lpstr>Pilot Results: 2010 to 2014 (Contd.)</vt:lpstr>
      <vt:lpstr>Pilot Results: 2010 to 2014 (Contd.)</vt:lpstr>
      <vt:lpstr>Slide 39</vt:lpstr>
    </vt:vector>
  </TitlesOfParts>
  <Company>Kashan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Hein le Roux</dc:creator>
  <cp:lastModifiedBy>PUMZA</cp:lastModifiedBy>
  <cp:revision>1158</cp:revision>
  <cp:lastPrinted>2017-11-06T06:04:53Z</cp:lastPrinted>
  <dcterms:created xsi:type="dcterms:W3CDTF">2009-10-07T12:50:30Z</dcterms:created>
  <dcterms:modified xsi:type="dcterms:W3CDTF">2017-11-16T12:37:43Z</dcterms:modified>
</cp:coreProperties>
</file>