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123.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theme/themeOverride4.xml" ContentType="application/vnd.openxmlformats-officedocument.themeOverride+xml"/>
  <Override PartName="/ppt/charts/chart4.xml" ContentType="application/vnd.openxmlformats-officedocument.drawingml.chart+xml"/>
  <Override PartName="/ppt/theme/themeOverride5.xml" ContentType="application/vnd.openxmlformats-officedocument.themeOverride+xml"/>
  <Override PartName="/ppt/charts/chart5.xml" ContentType="application/vnd.openxmlformats-officedocument.drawingml.chart+xml"/>
  <Override PartName="/ppt/theme/themeOverride6.xml" ContentType="application/vnd.openxmlformats-officedocument.themeOverr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51" r:id="rId1"/>
    <p:sldMasterId id="2147483696" r:id="rId2"/>
    <p:sldMasterId id="2147483700" r:id="rId3"/>
    <p:sldMasterId id="2147483705" r:id="rId4"/>
    <p:sldMasterId id="2147483709" r:id="rId5"/>
    <p:sldMasterId id="2147483713" r:id="rId6"/>
    <p:sldMasterId id="2147483718" r:id="rId7"/>
  </p:sldMasterIdLst>
  <p:notesMasterIdLst>
    <p:notesMasterId r:id="rId39"/>
  </p:notesMasterIdLst>
  <p:handoutMasterIdLst>
    <p:handoutMasterId r:id="rId40"/>
  </p:handoutMasterIdLst>
  <p:sldIdLst>
    <p:sldId id="264" r:id="rId8"/>
    <p:sldId id="265" r:id="rId9"/>
    <p:sldId id="467" r:id="rId10"/>
    <p:sldId id="449" r:id="rId11"/>
    <p:sldId id="466" r:id="rId12"/>
    <p:sldId id="452" r:id="rId13"/>
    <p:sldId id="462" r:id="rId14"/>
    <p:sldId id="446" r:id="rId15"/>
    <p:sldId id="447" r:id="rId16"/>
    <p:sldId id="426" r:id="rId17"/>
    <p:sldId id="427" r:id="rId18"/>
    <p:sldId id="465" r:id="rId19"/>
    <p:sldId id="322" r:id="rId20"/>
    <p:sldId id="341" r:id="rId21"/>
    <p:sldId id="453" r:id="rId22"/>
    <p:sldId id="454" r:id="rId23"/>
    <p:sldId id="455" r:id="rId24"/>
    <p:sldId id="342" r:id="rId25"/>
    <p:sldId id="355" r:id="rId26"/>
    <p:sldId id="356" r:id="rId27"/>
    <p:sldId id="456" r:id="rId28"/>
    <p:sldId id="458" r:id="rId29"/>
    <p:sldId id="460" r:id="rId30"/>
    <p:sldId id="468" r:id="rId31"/>
    <p:sldId id="469" r:id="rId32"/>
    <p:sldId id="470" r:id="rId33"/>
    <p:sldId id="471" r:id="rId34"/>
    <p:sldId id="472" r:id="rId35"/>
    <p:sldId id="473" r:id="rId36"/>
    <p:sldId id="474" r:id="rId37"/>
    <p:sldId id="272" r:id="rId38"/>
  </p:sldIdLst>
  <p:sldSz cx="13004800" cy="9753600"/>
  <p:notesSz cx="6794500" cy="99314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1pPr>
    <a:lvl2pPr marL="2286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2pPr>
    <a:lvl3pPr marL="4572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3pPr>
    <a:lvl4pPr marL="6858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4pPr>
    <a:lvl5pPr marL="9144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5pPr>
    <a:lvl6pPr marL="22860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6pPr>
    <a:lvl7pPr marL="27432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7pPr>
    <a:lvl8pPr marL="32004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8pPr>
    <a:lvl9pPr marL="36576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9pPr>
  </p:defaultTextStyle>
  <p:extLst>
    <p:ext uri="{EFAFB233-063F-42B5-8137-9DF3F51BA10A}">
      <p15:sldGuideLst xmlns="" xmlns:p15="http://schemas.microsoft.com/office/powerpoint/2012/main">
        <p15:guide id="1" orient="horz" pos="3072">
          <p15:clr>
            <a:srgbClr val="A4A3A4"/>
          </p15:clr>
        </p15:guide>
        <p15:guide id="2" pos="4096">
          <p15:clr>
            <a:srgbClr val="A4A3A4"/>
          </p15:clr>
        </p15:guide>
      </p15:sldGuideLst>
    </p:ext>
    <p:ext uri="{2D200454-40CA-4A62-9FC3-DE9A4176ACB9}">
      <p15:notesGuideLst xmlns="" xmlns:p15="http://schemas.microsoft.com/office/powerpoint/2012/main">
        <p15:guide id="1" orient="horz" pos="3128"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helda Williams" initials="RW" lastIdx="3" clrIdx="0">
    <p:extLst>
      <p:ext uri="{19B8F6BF-5375-455C-9EA6-DF929625EA0E}">
        <p15:presenceInfo xmlns="" xmlns:p15="http://schemas.microsoft.com/office/powerpoint/2012/main" userId="S-1-5-21-2261734187-2222916944-324176199-2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317" autoAdjust="0"/>
  </p:normalViewPr>
  <p:slideViewPr>
    <p:cSldViewPr>
      <p:cViewPr varScale="1">
        <p:scale>
          <a:sx n="50" d="100"/>
          <a:sy n="50" d="100"/>
        </p:scale>
        <p:origin x="-1500" y="-114"/>
      </p:cViewPr>
      <p:guideLst>
        <p:guide orient="horz" pos="3072"/>
        <p:guide pos="4096"/>
      </p:guideLst>
    </p:cSldViewPr>
  </p:slideViewPr>
  <p:outlineViewPr>
    <p:cViewPr>
      <p:scale>
        <a:sx n="33" d="100"/>
        <a:sy n="33" d="100"/>
      </p:scale>
      <p:origin x="0" y="-16752"/>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0" d="100"/>
          <a:sy n="80" d="100"/>
        </p:scale>
        <p:origin x="-3072" y="-104"/>
      </p:cViewPr>
      <p:guideLst>
        <p:guide orient="horz" pos="3128"/>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embeddings/oleObject34.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0"/>
          <c:order val="0"/>
          <c:tx>
            <c:strRef>
              <c:f>Sheet1!$B$1</c:f>
              <c:strCache>
                <c:ptCount val="1"/>
                <c:pt idx="0">
                  <c:v>Company Registrations</c:v>
                </c:pt>
              </c:strCache>
            </c:strRef>
          </c:tx>
          <c:invertIfNegative val="0"/>
          <c:dLbls>
            <c:dLbl>
              <c:idx val="8"/>
              <c:layout/>
              <c:tx>
                <c:rich>
                  <a:bodyPr/>
                  <a:lstStyle/>
                  <a:p>
                    <a:r>
                      <a:rPr lang="en-US" smtClean="0"/>
                      <a:t>374 844</a:t>
                    </a:r>
                    <a:endParaRPr lang="en-US" dirty="0"/>
                  </a:p>
                </c:rich>
              </c:tx>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5398">
                <a:noFill/>
              </a:ln>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2008/09</c:v>
                </c:pt>
                <c:pt idx="1">
                  <c:v>2009/10</c:v>
                </c:pt>
                <c:pt idx="2">
                  <c:v>2010/11</c:v>
                </c:pt>
                <c:pt idx="3">
                  <c:v>2011/12</c:v>
                </c:pt>
                <c:pt idx="4">
                  <c:v>2012/13</c:v>
                </c:pt>
                <c:pt idx="5">
                  <c:v>2014/14</c:v>
                </c:pt>
                <c:pt idx="6">
                  <c:v>2014/15</c:v>
                </c:pt>
                <c:pt idx="7">
                  <c:v>2015/16</c:v>
                </c:pt>
                <c:pt idx="8">
                  <c:v>2016/17</c:v>
                </c:pt>
              </c:strCache>
            </c:strRef>
          </c:cat>
          <c:val>
            <c:numRef>
              <c:f>Sheet1!$B$2:$B$10</c:f>
              <c:numCache>
                <c:formatCode>General</c:formatCode>
                <c:ptCount val="9"/>
                <c:pt idx="0">
                  <c:v>27358</c:v>
                </c:pt>
                <c:pt idx="1">
                  <c:v>26334</c:v>
                </c:pt>
                <c:pt idx="2">
                  <c:v>27530</c:v>
                </c:pt>
                <c:pt idx="3">
                  <c:v>121768</c:v>
                </c:pt>
                <c:pt idx="4">
                  <c:v>222146</c:v>
                </c:pt>
                <c:pt idx="5">
                  <c:v>240781</c:v>
                </c:pt>
                <c:pt idx="6">
                  <c:v>236673</c:v>
                </c:pt>
                <c:pt idx="7">
                  <c:v>317498</c:v>
                </c:pt>
                <c:pt idx="8">
                  <c:v>378435</c:v>
                </c:pt>
              </c:numCache>
            </c:numRef>
          </c:val>
        </c:ser>
        <c:dLbls>
          <c:showLegendKey val="0"/>
          <c:showVal val="0"/>
          <c:showCatName val="0"/>
          <c:showSerName val="0"/>
          <c:showPercent val="0"/>
          <c:showBubbleSize val="0"/>
        </c:dLbls>
        <c:gapWidth val="150"/>
        <c:axId val="138762112"/>
        <c:axId val="138763648"/>
      </c:barChart>
      <c:catAx>
        <c:axId val="138762112"/>
        <c:scaling>
          <c:orientation val="minMax"/>
        </c:scaling>
        <c:delete val="0"/>
        <c:axPos val="b"/>
        <c:numFmt formatCode="General" sourceLinked="0"/>
        <c:majorTickMark val="out"/>
        <c:minorTickMark val="none"/>
        <c:tickLblPos val="nextTo"/>
        <c:txPr>
          <a:bodyPr/>
          <a:lstStyle/>
          <a:p>
            <a:pPr>
              <a:defRPr sz="1400"/>
            </a:pPr>
            <a:endParaRPr lang="en-US"/>
          </a:p>
        </c:txPr>
        <c:crossAx val="138763648"/>
        <c:crosses val="autoZero"/>
        <c:auto val="1"/>
        <c:lblAlgn val="ctr"/>
        <c:lblOffset val="100"/>
        <c:noMultiLvlLbl val="0"/>
      </c:catAx>
      <c:valAx>
        <c:axId val="138763648"/>
        <c:scaling>
          <c:orientation val="minMax"/>
        </c:scaling>
        <c:delete val="0"/>
        <c:axPos val="l"/>
        <c:numFmt formatCode="General" sourceLinked="1"/>
        <c:majorTickMark val="out"/>
        <c:minorTickMark val="none"/>
        <c:tickLblPos val="nextTo"/>
        <c:txPr>
          <a:bodyPr/>
          <a:lstStyle/>
          <a:p>
            <a:pPr>
              <a:defRPr sz="1400"/>
            </a:pPr>
            <a:endParaRPr lang="en-US"/>
          </a:p>
        </c:txPr>
        <c:crossAx val="138762112"/>
        <c:crosses val="autoZero"/>
        <c:crossBetween val="between"/>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0"/>
          <c:order val="0"/>
          <c:tx>
            <c:strRef>
              <c:f>Sheet1!$B$1</c:f>
              <c:strCache>
                <c:ptCount val="1"/>
                <c:pt idx="0">
                  <c:v>Co-operatives Registrations</c:v>
                </c:pt>
              </c:strCache>
            </c:strRef>
          </c:tx>
          <c:invertIfNegative val="0"/>
          <c:dLbls>
            <c:dLbl>
              <c:idx val="8"/>
              <c:layout/>
              <c:tx>
                <c:rich>
                  <a:bodyPr/>
                  <a:lstStyle/>
                  <a:p>
                    <a:r>
                      <a:rPr lang="en-US" dirty="0" smtClean="0"/>
                      <a:t>12 424</a:t>
                    </a:r>
                    <a:endParaRPr lang="en-US" dirty="0"/>
                  </a:p>
                </c:rich>
              </c:tx>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5398">
                <a:noFill/>
              </a:ln>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2008/09</c:v>
                </c:pt>
                <c:pt idx="1">
                  <c:v>2009/10</c:v>
                </c:pt>
                <c:pt idx="2">
                  <c:v>2010/11</c:v>
                </c:pt>
                <c:pt idx="3">
                  <c:v>2011/12</c:v>
                </c:pt>
                <c:pt idx="4">
                  <c:v>2012/13</c:v>
                </c:pt>
                <c:pt idx="5">
                  <c:v>2013/14</c:v>
                </c:pt>
                <c:pt idx="6">
                  <c:v>2014/15</c:v>
                </c:pt>
                <c:pt idx="7">
                  <c:v>2015/16</c:v>
                </c:pt>
                <c:pt idx="8">
                  <c:v>2016/17</c:v>
                </c:pt>
              </c:strCache>
            </c:strRef>
          </c:cat>
          <c:val>
            <c:numRef>
              <c:f>Sheet1!$B$2:$B$10</c:f>
              <c:numCache>
                <c:formatCode>General</c:formatCode>
                <c:ptCount val="9"/>
                <c:pt idx="0">
                  <c:v>6504</c:v>
                </c:pt>
                <c:pt idx="1">
                  <c:v>9279</c:v>
                </c:pt>
                <c:pt idx="2">
                  <c:v>8109</c:v>
                </c:pt>
                <c:pt idx="3">
                  <c:v>15340</c:v>
                </c:pt>
                <c:pt idx="4">
                  <c:v>21515</c:v>
                </c:pt>
                <c:pt idx="5">
                  <c:v>21330</c:v>
                </c:pt>
                <c:pt idx="6">
                  <c:v>20396</c:v>
                </c:pt>
                <c:pt idx="7">
                  <c:v>13856</c:v>
                </c:pt>
                <c:pt idx="8">
                  <c:v>12247</c:v>
                </c:pt>
              </c:numCache>
            </c:numRef>
          </c:val>
        </c:ser>
        <c:dLbls>
          <c:showLegendKey val="0"/>
          <c:showVal val="0"/>
          <c:showCatName val="0"/>
          <c:showSerName val="0"/>
          <c:showPercent val="0"/>
          <c:showBubbleSize val="0"/>
        </c:dLbls>
        <c:gapWidth val="150"/>
        <c:axId val="143680256"/>
        <c:axId val="143681792"/>
      </c:barChart>
      <c:catAx>
        <c:axId val="143680256"/>
        <c:scaling>
          <c:orientation val="minMax"/>
        </c:scaling>
        <c:delete val="0"/>
        <c:axPos val="b"/>
        <c:numFmt formatCode="General" sourceLinked="0"/>
        <c:majorTickMark val="out"/>
        <c:minorTickMark val="none"/>
        <c:tickLblPos val="nextTo"/>
        <c:txPr>
          <a:bodyPr/>
          <a:lstStyle/>
          <a:p>
            <a:pPr>
              <a:defRPr sz="1400"/>
            </a:pPr>
            <a:endParaRPr lang="en-US"/>
          </a:p>
        </c:txPr>
        <c:crossAx val="143681792"/>
        <c:crosses val="autoZero"/>
        <c:auto val="1"/>
        <c:lblAlgn val="ctr"/>
        <c:lblOffset val="100"/>
        <c:noMultiLvlLbl val="0"/>
      </c:catAx>
      <c:valAx>
        <c:axId val="143681792"/>
        <c:scaling>
          <c:orientation val="minMax"/>
        </c:scaling>
        <c:delete val="0"/>
        <c:axPos val="l"/>
        <c:numFmt formatCode="General" sourceLinked="1"/>
        <c:majorTickMark val="out"/>
        <c:minorTickMark val="none"/>
        <c:tickLblPos val="nextTo"/>
        <c:txPr>
          <a:bodyPr/>
          <a:lstStyle/>
          <a:p>
            <a:pPr>
              <a:defRPr sz="1400"/>
            </a:pPr>
            <a:endParaRPr lang="en-US"/>
          </a:p>
        </c:txPr>
        <c:crossAx val="143680256"/>
        <c:crosses val="autoZero"/>
        <c:crossBetween val="between"/>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0"/>
          <c:order val="0"/>
          <c:tx>
            <c:strRef>
              <c:f>Sheet1!$B$1</c:f>
              <c:strCache>
                <c:ptCount val="1"/>
                <c:pt idx="0">
                  <c:v>Trade Mark Applications</c:v>
                </c:pt>
              </c:strCache>
            </c:strRef>
          </c:tx>
          <c:invertIfNegative val="0"/>
          <c:dLbls>
            <c:dLbl>
              <c:idx val="8"/>
              <c:layout/>
              <c:tx>
                <c:rich>
                  <a:bodyPr/>
                  <a:lstStyle/>
                  <a:p>
                    <a:r>
                      <a:rPr lang="en-US" smtClean="0"/>
                      <a:t>38 020</a:t>
                    </a:r>
                    <a:endParaRPr lang="en-US" dirty="0"/>
                  </a:p>
                </c:rich>
              </c:tx>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5398">
                <a:noFill/>
              </a:ln>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2008/09</c:v>
                </c:pt>
                <c:pt idx="1">
                  <c:v>2009/10</c:v>
                </c:pt>
                <c:pt idx="2">
                  <c:v>2010/11</c:v>
                </c:pt>
                <c:pt idx="3">
                  <c:v>2011/12</c:v>
                </c:pt>
                <c:pt idx="4">
                  <c:v>2012/13</c:v>
                </c:pt>
                <c:pt idx="5">
                  <c:v>2013/14</c:v>
                </c:pt>
                <c:pt idx="6">
                  <c:v>2014/15</c:v>
                </c:pt>
                <c:pt idx="7">
                  <c:v>2015/16</c:v>
                </c:pt>
                <c:pt idx="8">
                  <c:v>2016/17</c:v>
                </c:pt>
              </c:strCache>
            </c:strRef>
          </c:cat>
          <c:val>
            <c:numRef>
              <c:f>Sheet1!$B$2:$B$10</c:f>
              <c:numCache>
                <c:formatCode>General</c:formatCode>
                <c:ptCount val="9"/>
                <c:pt idx="0" formatCode="0">
                  <c:v>28871</c:v>
                </c:pt>
                <c:pt idx="1">
                  <c:v>27383</c:v>
                </c:pt>
                <c:pt idx="2">
                  <c:v>31303</c:v>
                </c:pt>
                <c:pt idx="3">
                  <c:v>33918</c:v>
                </c:pt>
                <c:pt idx="4">
                  <c:v>35074</c:v>
                </c:pt>
                <c:pt idx="5">
                  <c:v>36240</c:v>
                </c:pt>
                <c:pt idx="6">
                  <c:v>35753</c:v>
                </c:pt>
                <c:pt idx="7">
                  <c:v>37286</c:v>
                </c:pt>
                <c:pt idx="8">
                  <c:v>38578</c:v>
                </c:pt>
              </c:numCache>
            </c:numRef>
          </c:val>
        </c:ser>
        <c:dLbls>
          <c:showLegendKey val="0"/>
          <c:showVal val="0"/>
          <c:showCatName val="0"/>
          <c:showSerName val="0"/>
          <c:showPercent val="0"/>
          <c:showBubbleSize val="0"/>
        </c:dLbls>
        <c:gapWidth val="150"/>
        <c:axId val="144088448"/>
        <c:axId val="144090240"/>
      </c:barChart>
      <c:catAx>
        <c:axId val="144088448"/>
        <c:scaling>
          <c:orientation val="minMax"/>
        </c:scaling>
        <c:delete val="0"/>
        <c:axPos val="b"/>
        <c:numFmt formatCode="General" sourceLinked="0"/>
        <c:majorTickMark val="out"/>
        <c:minorTickMark val="none"/>
        <c:tickLblPos val="nextTo"/>
        <c:txPr>
          <a:bodyPr/>
          <a:lstStyle/>
          <a:p>
            <a:pPr>
              <a:defRPr sz="1400"/>
            </a:pPr>
            <a:endParaRPr lang="en-US"/>
          </a:p>
        </c:txPr>
        <c:crossAx val="144090240"/>
        <c:crosses val="autoZero"/>
        <c:auto val="1"/>
        <c:lblAlgn val="ctr"/>
        <c:lblOffset val="100"/>
        <c:noMultiLvlLbl val="0"/>
      </c:catAx>
      <c:valAx>
        <c:axId val="144090240"/>
        <c:scaling>
          <c:orientation val="minMax"/>
        </c:scaling>
        <c:delete val="0"/>
        <c:axPos val="l"/>
        <c:numFmt formatCode="0" sourceLinked="1"/>
        <c:majorTickMark val="out"/>
        <c:minorTickMark val="none"/>
        <c:tickLblPos val="nextTo"/>
        <c:txPr>
          <a:bodyPr/>
          <a:lstStyle/>
          <a:p>
            <a:pPr>
              <a:defRPr sz="1400"/>
            </a:pPr>
            <a:endParaRPr lang="en-US"/>
          </a:p>
        </c:txPr>
        <c:crossAx val="144088448"/>
        <c:crosses val="autoZero"/>
        <c:crossBetween val="between"/>
      </c:valAx>
      <c:spPr>
        <a:noFill/>
        <a:ln w="25398">
          <a:noFill/>
        </a:ln>
      </c:spPr>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ZA"/>
              <a:t>Patents and Designs</a:t>
            </a:r>
          </a:p>
        </c:rich>
      </c:tx>
      <c:layout/>
      <c:overlay val="0"/>
    </c:title>
    <c:autoTitleDeleted val="0"/>
    <c:plotArea>
      <c:layout/>
      <c:barChart>
        <c:barDir val="col"/>
        <c:grouping val="clustered"/>
        <c:varyColors val="0"/>
        <c:ser>
          <c:idx val="0"/>
          <c:order val="0"/>
          <c:tx>
            <c:strRef>
              <c:f>Sheet1!$B$1</c:f>
              <c:strCache>
                <c:ptCount val="1"/>
                <c:pt idx="0">
                  <c:v>Patents</c:v>
                </c:pt>
              </c:strCache>
            </c:strRef>
          </c:tx>
          <c:invertIfNegative val="0"/>
          <c:dLbls>
            <c:numFmt formatCode="#,##0" sourceLinked="0"/>
            <c:spPr>
              <a:noFill/>
              <a:ln w="25383">
                <a:noFill/>
              </a:ln>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2008/09</c:v>
                </c:pt>
                <c:pt idx="1">
                  <c:v>2009/10</c:v>
                </c:pt>
                <c:pt idx="2">
                  <c:v>2010/11</c:v>
                </c:pt>
                <c:pt idx="3">
                  <c:v>2011/12</c:v>
                </c:pt>
                <c:pt idx="4">
                  <c:v>2012/13</c:v>
                </c:pt>
                <c:pt idx="5">
                  <c:v>2013/14</c:v>
                </c:pt>
                <c:pt idx="6">
                  <c:v>2014/15</c:v>
                </c:pt>
                <c:pt idx="7">
                  <c:v>2015/16</c:v>
                </c:pt>
                <c:pt idx="8">
                  <c:v>2016/17</c:v>
                </c:pt>
              </c:strCache>
            </c:strRef>
          </c:cat>
          <c:val>
            <c:numRef>
              <c:f>Sheet1!$B$2:$B$10</c:f>
              <c:numCache>
                <c:formatCode>General</c:formatCode>
                <c:ptCount val="9"/>
                <c:pt idx="0">
                  <c:v>10191</c:v>
                </c:pt>
                <c:pt idx="1">
                  <c:v>9271</c:v>
                </c:pt>
                <c:pt idx="2">
                  <c:v>9352</c:v>
                </c:pt>
                <c:pt idx="3">
                  <c:v>9426</c:v>
                </c:pt>
                <c:pt idx="4">
                  <c:v>8906</c:v>
                </c:pt>
                <c:pt idx="5">
                  <c:v>10676</c:v>
                </c:pt>
                <c:pt idx="6">
                  <c:v>9421</c:v>
                </c:pt>
                <c:pt idx="7">
                  <c:v>9314</c:v>
                </c:pt>
                <c:pt idx="8">
                  <c:v>9017</c:v>
                </c:pt>
              </c:numCache>
            </c:numRef>
          </c:val>
        </c:ser>
        <c:ser>
          <c:idx val="1"/>
          <c:order val="1"/>
          <c:tx>
            <c:strRef>
              <c:f>Sheet1!$C$1</c:f>
              <c:strCache>
                <c:ptCount val="1"/>
                <c:pt idx="0">
                  <c:v>Designs</c:v>
                </c:pt>
              </c:strCache>
            </c:strRef>
          </c:tx>
          <c:invertIfNegative val="0"/>
          <c:dLbls>
            <c:numFmt formatCode="#,##0" sourceLinked="0"/>
            <c:spPr>
              <a:noFill/>
              <a:ln w="25383">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2008/09</c:v>
                </c:pt>
                <c:pt idx="1">
                  <c:v>2009/10</c:v>
                </c:pt>
                <c:pt idx="2">
                  <c:v>2010/11</c:v>
                </c:pt>
                <c:pt idx="3">
                  <c:v>2011/12</c:v>
                </c:pt>
                <c:pt idx="4">
                  <c:v>2012/13</c:v>
                </c:pt>
                <c:pt idx="5">
                  <c:v>2013/14</c:v>
                </c:pt>
                <c:pt idx="6">
                  <c:v>2014/15</c:v>
                </c:pt>
                <c:pt idx="7">
                  <c:v>2015/16</c:v>
                </c:pt>
                <c:pt idx="8">
                  <c:v>2016/17</c:v>
                </c:pt>
              </c:strCache>
            </c:strRef>
          </c:cat>
          <c:val>
            <c:numRef>
              <c:f>Sheet1!$C$2:$C$10</c:f>
              <c:numCache>
                <c:formatCode>General</c:formatCode>
                <c:ptCount val="9"/>
                <c:pt idx="0">
                  <c:v>1952</c:v>
                </c:pt>
                <c:pt idx="1">
                  <c:v>1861</c:v>
                </c:pt>
                <c:pt idx="2">
                  <c:v>1747</c:v>
                </c:pt>
                <c:pt idx="3">
                  <c:v>1967</c:v>
                </c:pt>
                <c:pt idx="4">
                  <c:v>2345</c:v>
                </c:pt>
                <c:pt idx="5">
                  <c:v>1859</c:v>
                </c:pt>
                <c:pt idx="6">
                  <c:v>1987</c:v>
                </c:pt>
                <c:pt idx="7">
                  <c:v>1915</c:v>
                </c:pt>
                <c:pt idx="8">
                  <c:v>2109</c:v>
                </c:pt>
              </c:numCache>
            </c:numRef>
          </c:val>
        </c:ser>
        <c:dLbls>
          <c:showLegendKey val="0"/>
          <c:showVal val="0"/>
          <c:showCatName val="0"/>
          <c:showSerName val="0"/>
          <c:showPercent val="0"/>
          <c:showBubbleSize val="0"/>
        </c:dLbls>
        <c:gapWidth val="150"/>
        <c:axId val="138895744"/>
        <c:axId val="138897280"/>
      </c:barChart>
      <c:catAx>
        <c:axId val="138895744"/>
        <c:scaling>
          <c:orientation val="minMax"/>
        </c:scaling>
        <c:delete val="0"/>
        <c:axPos val="b"/>
        <c:numFmt formatCode="General" sourceLinked="0"/>
        <c:majorTickMark val="out"/>
        <c:minorTickMark val="none"/>
        <c:tickLblPos val="nextTo"/>
        <c:txPr>
          <a:bodyPr/>
          <a:lstStyle/>
          <a:p>
            <a:pPr>
              <a:defRPr sz="1400"/>
            </a:pPr>
            <a:endParaRPr lang="en-US"/>
          </a:p>
        </c:txPr>
        <c:crossAx val="138897280"/>
        <c:crosses val="autoZero"/>
        <c:auto val="1"/>
        <c:lblAlgn val="ctr"/>
        <c:lblOffset val="100"/>
        <c:noMultiLvlLbl val="0"/>
      </c:catAx>
      <c:valAx>
        <c:axId val="138897280"/>
        <c:scaling>
          <c:orientation val="minMax"/>
        </c:scaling>
        <c:delete val="0"/>
        <c:axPos val="l"/>
        <c:numFmt formatCode="General" sourceLinked="1"/>
        <c:majorTickMark val="out"/>
        <c:minorTickMark val="none"/>
        <c:tickLblPos val="nextTo"/>
        <c:txPr>
          <a:bodyPr/>
          <a:lstStyle/>
          <a:p>
            <a:pPr>
              <a:defRPr sz="1400"/>
            </a:pPr>
            <a:endParaRPr lang="en-US"/>
          </a:p>
        </c:txPr>
        <c:crossAx val="138895744"/>
        <c:crosses val="autoZero"/>
        <c:crossBetween val="between"/>
      </c:valAx>
    </c:plotArea>
    <c:legend>
      <c:legendPos val="b"/>
      <c:layout/>
      <c:overlay val="0"/>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0"/>
          <c:order val="0"/>
          <c:tx>
            <c:strRef>
              <c:f>Sheet1!$B$1</c:f>
              <c:strCache>
                <c:ptCount val="1"/>
                <c:pt idx="0">
                  <c:v>Copyright in Film Applications</c:v>
                </c:pt>
              </c:strCache>
            </c:strRef>
          </c:tx>
          <c:invertIfNegative val="0"/>
          <c:dLbls>
            <c:spPr>
              <a:noFill/>
              <a:ln w="25398">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2008/09</c:v>
                </c:pt>
                <c:pt idx="1">
                  <c:v>2009/10</c:v>
                </c:pt>
                <c:pt idx="2">
                  <c:v>2010/11</c:v>
                </c:pt>
                <c:pt idx="3">
                  <c:v>2011/12</c:v>
                </c:pt>
                <c:pt idx="4">
                  <c:v>2012/13</c:v>
                </c:pt>
                <c:pt idx="5">
                  <c:v>2013/14</c:v>
                </c:pt>
                <c:pt idx="6">
                  <c:v>2014/15</c:v>
                </c:pt>
                <c:pt idx="7">
                  <c:v>2015/16</c:v>
                </c:pt>
                <c:pt idx="8">
                  <c:v>2016/17</c:v>
                </c:pt>
              </c:strCache>
            </c:strRef>
          </c:cat>
          <c:val>
            <c:numRef>
              <c:f>Sheet1!$B$2:$B$10</c:f>
              <c:numCache>
                <c:formatCode>General</c:formatCode>
                <c:ptCount val="9"/>
                <c:pt idx="0">
                  <c:v>51</c:v>
                </c:pt>
                <c:pt idx="1">
                  <c:v>60</c:v>
                </c:pt>
                <c:pt idx="2">
                  <c:v>75</c:v>
                </c:pt>
                <c:pt idx="3">
                  <c:v>55</c:v>
                </c:pt>
                <c:pt idx="4">
                  <c:v>50</c:v>
                </c:pt>
                <c:pt idx="5">
                  <c:v>69</c:v>
                </c:pt>
                <c:pt idx="6">
                  <c:v>60</c:v>
                </c:pt>
                <c:pt idx="7">
                  <c:v>77</c:v>
                </c:pt>
                <c:pt idx="8">
                  <c:v>57</c:v>
                </c:pt>
              </c:numCache>
            </c:numRef>
          </c:val>
        </c:ser>
        <c:dLbls>
          <c:showLegendKey val="0"/>
          <c:showVal val="0"/>
          <c:showCatName val="0"/>
          <c:showSerName val="0"/>
          <c:showPercent val="0"/>
          <c:showBubbleSize val="0"/>
        </c:dLbls>
        <c:gapWidth val="150"/>
        <c:axId val="138911104"/>
        <c:axId val="138929280"/>
      </c:barChart>
      <c:catAx>
        <c:axId val="138911104"/>
        <c:scaling>
          <c:orientation val="minMax"/>
        </c:scaling>
        <c:delete val="0"/>
        <c:axPos val="b"/>
        <c:numFmt formatCode="General" sourceLinked="0"/>
        <c:majorTickMark val="out"/>
        <c:minorTickMark val="none"/>
        <c:tickLblPos val="nextTo"/>
        <c:crossAx val="138929280"/>
        <c:crosses val="autoZero"/>
        <c:auto val="1"/>
        <c:lblAlgn val="ctr"/>
        <c:lblOffset val="100"/>
        <c:noMultiLvlLbl val="0"/>
      </c:catAx>
      <c:valAx>
        <c:axId val="138929280"/>
        <c:scaling>
          <c:orientation val="minMax"/>
        </c:scaling>
        <c:delete val="0"/>
        <c:axPos val="l"/>
        <c:numFmt formatCode="General" sourceLinked="1"/>
        <c:majorTickMark val="out"/>
        <c:minorTickMark val="none"/>
        <c:tickLblPos val="nextTo"/>
        <c:crossAx val="138911104"/>
        <c:crosses val="autoZero"/>
        <c:crossBetween val="between"/>
      </c:valAx>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sz="2400" dirty="0"/>
              <a:t>% of calls offered, answered and abandoned</a:t>
            </a:r>
          </a:p>
          <a:p>
            <a:pPr>
              <a:defRPr sz="1862" b="0" i="0" u="none" strike="noStrike" kern="1200" spc="0" baseline="0">
                <a:solidFill>
                  <a:schemeClr val="tx1">
                    <a:lumMod val="65000"/>
                    <a:lumOff val="35000"/>
                  </a:schemeClr>
                </a:solidFill>
                <a:latin typeface="+mn-lt"/>
                <a:ea typeface="+mn-ea"/>
                <a:cs typeface="+mn-cs"/>
              </a:defRPr>
            </a:pPr>
            <a:r>
              <a:rPr lang="en-ZA" sz="2400" dirty="0"/>
              <a:t>Apr 2016 - March 2017</a:t>
            </a:r>
          </a:p>
        </c:rich>
      </c:tx>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0"/>
              <c:layout/>
              <c:tx>
                <c:rich>
                  <a:bodyPr/>
                  <a:lstStyle/>
                  <a:p>
                    <a:fld id="{C5994399-356A-4FD9-B740-FFE6A9A9FBF8}" type="CATEGORYNAME">
                      <a:rPr lang="en-US" sz="1800" b="1"/>
                      <a:pPr/>
                      <a:t>[CATEGORY NAME]</a:t>
                    </a:fld>
                    <a:r>
                      <a:rPr lang="en-US" sz="1800" b="1" baseline="0" dirty="0"/>
                      <a:t>
</a:t>
                    </a:r>
                    <a:fld id="{335F16AA-4856-4877-BF5E-343A00B3E148}" type="PERCENTAGE">
                      <a:rPr lang="en-US" sz="1800" b="1" baseline="0"/>
                      <a:pPr/>
                      <a:t>[PERCENTAGE]</a:t>
                    </a:fld>
                    <a:endParaRPr lang="en-US" sz="1800" b="1"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tx>
                <c:rich>
                  <a:bodyPr/>
                  <a:lstStyle/>
                  <a:p>
                    <a:fld id="{44447BF0-47AE-4BCF-8965-C3CA0227F32A}" type="CATEGORYNAME">
                      <a:rPr lang="en-US" sz="1800" b="1"/>
                      <a:pPr/>
                      <a:t>[CATEGORY NAME]</a:t>
                    </a:fld>
                    <a:r>
                      <a:rPr lang="en-US" sz="1800" b="1" baseline="0" dirty="0"/>
                      <a:t>
</a:t>
                    </a:r>
                    <a:fld id="{DB72A28D-63BF-4131-AB3D-AA15B7BDBD3F}" type="PERCENTAGE">
                      <a:rPr lang="en-US" sz="1800" b="1" baseline="0"/>
                      <a:pPr/>
                      <a:t>[PERCENTAGE]</a:t>
                    </a:fld>
                    <a:endParaRPr lang="en-US" sz="1800" b="1"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Lst>
            </c:dLbl>
            <c:dLbl>
              <c:idx val="2"/>
              <c:layout/>
              <c:tx>
                <c:rich>
                  <a:bodyPr/>
                  <a:lstStyle/>
                  <a:p>
                    <a:fld id="{DB04D5E8-A525-475D-917C-6EF27F8A2C94}" type="CATEGORYNAME">
                      <a:rPr lang="en-US" b="1"/>
                      <a:pPr/>
                      <a:t>[CATEGORY NAME]</a:t>
                    </a:fld>
                    <a:r>
                      <a:rPr lang="en-US" b="1" baseline="0" dirty="0"/>
                      <a:t>
</a:t>
                    </a:r>
                    <a:fld id="{45BFBC65-F59A-4673-A69D-8BCEAA982DAB}" type="PERCENTAGE">
                      <a:rPr lang="en-US" b="1" baseline="0"/>
                      <a:pPr/>
                      <a:t>[PERCENTAGE]</a:t>
                    </a:fld>
                    <a:endParaRPr lang="en-US" b="1"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'Total offered answ aband'!$AY$3:$AY$5</c:f>
              <c:strCache>
                <c:ptCount val="3"/>
                <c:pt idx="0">
                  <c:v>Answered</c:v>
                </c:pt>
                <c:pt idx="1">
                  <c:v>Abandoned</c:v>
                </c:pt>
                <c:pt idx="2">
                  <c:v>Lost calls</c:v>
                </c:pt>
              </c:strCache>
            </c:strRef>
          </c:cat>
          <c:val>
            <c:numRef>
              <c:f>'Total offered answ aband'!$BE$3:$BE$5</c:f>
              <c:numCache>
                <c:formatCode>0.0</c:formatCode>
                <c:ptCount val="3"/>
                <c:pt idx="0">
                  <c:v>46.003388030643976</c:v>
                </c:pt>
                <c:pt idx="1">
                  <c:v>52.980202776162422</c:v>
                </c:pt>
                <c:pt idx="2">
                  <c:v>1.0528178807109807</c:v>
                </c:pt>
              </c:numCache>
            </c:numRef>
          </c:val>
        </c:ser>
        <c:dLbls>
          <c:showLegendKey val="0"/>
          <c:showVal val="0"/>
          <c:showCatName val="1"/>
          <c:showSerName val="0"/>
          <c:showPercent val="1"/>
          <c:showBubbleSize val="0"/>
          <c:showLeaderLines val="1"/>
        </c:dLbls>
        <c:firstSliceAng val="113"/>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8.emf"/><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657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6" y="1"/>
            <a:ext cx="2944283" cy="496571"/>
          </a:xfrm>
          <a:prstGeom prst="rect">
            <a:avLst/>
          </a:prstGeom>
        </p:spPr>
        <p:txBody>
          <a:bodyPr vert="horz" lIns="91440" tIns="45720" rIns="91440" bIns="45720" rtlCol="0"/>
          <a:lstStyle>
            <a:lvl1pPr algn="r">
              <a:defRPr sz="1200"/>
            </a:lvl1pPr>
          </a:lstStyle>
          <a:p>
            <a:fld id="{CE19E01A-7612-5549-89D9-6906BFD9CC46}" type="datetimeFigureOut">
              <a:rPr lang="en-US" smtClean="0"/>
              <a:t>11/10/2017</a:t>
            </a:fld>
            <a:endParaRPr lang="en-US"/>
          </a:p>
        </p:txBody>
      </p:sp>
      <p:sp>
        <p:nvSpPr>
          <p:cNvPr id="4" name="Footer Placeholder 3"/>
          <p:cNvSpPr>
            <a:spLocks noGrp="1"/>
          </p:cNvSpPr>
          <p:nvPr>
            <p:ph type="ftr" sz="quarter" idx="2"/>
          </p:nvPr>
        </p:nvSpPr>
        <p:spPr>
          <a:xfrm>
            <a:off x="1" y="9433108"/>
            <a:ext cx="2944283" cy="49657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6" y="9433108"/>
            <a:ext cx="2944283" cy="496571"/>
          </a:xfrm>
          <a:prstGeom prst="rect">
            <a:avLst/>
          </a:prstGeom>
        </p:spPr>
        <p:txBody>
          <a:bodyPr vert="horz" lIns="91440" tIns="45720" rIns="91440" bIns="45720" rtlCol="0" anchor="b"/>
          <a:lstStyle>
            <a:lvl1pPr algn="r">
              <a:defRPr sz="1200"/>
            </a:lvl1pPr>
          </a:lstStyle>
          <a:p>
            <a:fld id="{032C39EF-4080-9A41-94C9-F5A9C769F0FC}" type="slidenum">
              <a:rPr lang="en-US" smtClean="0"/>
              <a:t>‹#›</a:t>
            </a:fld>
            <a:endParaRPr lang="en-US"/>
          </a:p>
        </p:txBody>
      </p:sp>
    </p:spTree>
    <p:extLst>
      <p:ext uri="{BB962C8B-B14F-4D97-AF65-F5344CB8AC3E}">
        <p14:creationId xmlns:p14="http://schemas.microsoft.com/office/powerpoint/2010/main" val="588408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p:cNvSpPr>
          <p:nvPr>
            <p:ph type="sldImg" idx="2"/>
          </p:nvPr>
        </p:nvSpPr>
        <p:spPr bwMode="auto">
          <a:xfrm>
            <a:off x="915988" y="746125"/>
            <a:ext cx="4962525" cy="3722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05933" y="4717417"/>
            <a:ext cx="4982634" cy="4469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sym typeface="Avenir Roman" charset="0"/>
              </a:rPr>
              <a:t>Click to edit Master text styles</a:t>
            </a:r>
          </a:p>
          <a:p>
            <a:pPr lvl="1"/>
            <a:r>
              <a:rPr lang="en-US" smtClean="0">
                <a:sym typeface="Avenir Roman" charset="0"/>
              </a:rPr>
              <a:t>Second level</a:t>
            </a:r>
          </a:p>
          <a:p>
            <a:pPr lvl="2"/>
            <a:r>
              <a:rPr lang="en-US" smtClean="0">
                <a:sym typeface="Avenir Roman" charset="0"/>
              </a:rPr>
              <a:t>Third level</a:t>
            </a:r>
          </a:p>
          <a:p>
            <a:pPr lvl="3"/>
            <a:r>
              <a:rPr lang="en-US" smtClean="0">
                <a:sym typeface="Avenir Roman" charset="0"/>
              </a:rPr>
              <a:t>Fourth level</a:t>
            </a:r>
          </a:p>
          <a:p>
            <a:pPr lvl="4"/>
            <a:r>
              <a:rPr lang="en-US" smtClean="0">
                <a:sym typeface="Avenir Roman" charset="0"/>
              </a:rPr>
              <a:t>Fifth level</a:t>
            </a:r>
          </a:p>
        </p:txBody>
      </p:sp>
    </p:spTree>
    <p:extLst>
      <p:ext uri="{BB962C8B-B14F-4D97-AF65-F5344CB8AC3E}">
        <p14:creationId xmlns:p14="http://schemas.microsoft.com/office/powerpoint/2010/main" val="3024057605"/>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1pPr>
    <a:lvl2pPr marL="2286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Should</a:t>
            </a:r>
            <a:r>
              <a:rPr lang="en-ZA" baseline="0" dirty="0" smtClean="0"/>
              <a:t> we keep LETSEMA on the slide?</a:t>
            </a:r>
            <a:endParaRPr lang="en-ZA" dirty="0"/>
          </a:p>
        </p:txBody>
      </p:sp>
    </p:spTree>
    <p:extLst>
      <p:ext uri="{BB962C8B-B14F-4D97-AF65-F5344CB8AC3E}">
        <p14:creationId xmlns:p14="http://schemas.microsoft.com/office/powerpoint/2010/main" val="348909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5355" y="4913438"/>
            <a:ext cx="5844153" cy="226808"/>
          </a:xfrm>
        </p:spPr>
        <p:txBody>
          <a:bodyPr/>
          <a:lstStyle/>
          <a:p>
            <a:endParaRPr lang="en-ZA" dirty="0"/>
          </a:p>
        </p:txBody>
      </p:sp>
      <p:sp>
        <p:nvSpPr>
          <p:cNvPr id="4" name="Slide Number Placeholder 3"/>
          <p:cNvSpPr>
            <a:spLocks noGrp="1"/>
          </p:cNvSpPr>
          <p:nvPr>
            <p:ph type="sldNum" sz="quarter" idx="10"/>
          </p:nvPr>
        </p:nvSpPr>
        <p:spPr>
          <a:xfrm>
            <a:off x="3970940" y="8829966"/>
            <a:ext cx="3037840" cy="464820"/>
          </a:xfrm>
          <a:prstGeom prst="rect">
            <a:avLst/>
          </a:prstGeom>
        </p:spPr>
        <p:txBody>
          <a:bodyPr/>
          <a:lstStyle/>
          <a:p>
            <a:pPr defTabSz="911593">
              <a:defRPr/>
            </a:pPr>
            <a:fld id="{3C3A632B-FBDE-46D4-BF6F-6D14421E6342}" type="slidenum">
              <a:rPr lang="en-US" smtClean="0">
                <a:solidFill>
                  <a:prstClr val="black"/>
                </a:solidFill>
              </a:rPr>
              <a:pPr defTabSz="911593">
                <a:defRPr/>
              </a:pPr>
              <a:t>12</a:t>
            </a:fld>
            <a:endParaRPr lang="en-US" dirty="0">
              <a:solidFill>
                <a:prstClr val="black"/>
              </a:solidFill>
            </a:endParaRPr>
          </a:p>
        </p:txBody>
      </p:sp>
    </p:spTree>
    <p:extLst>
      <p:ext uri="{BB962C8B-B14F-4D97-AF65-F5344CB8AC3E}">
        <p14:creationId xmlns:p14="http://schemas.microsoft.com/office/powerpoint/2010/main" val="251008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968941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image" Target="../media/image7.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image" Target="../media/image7.emf"/><Relationship Id="rId4" Type="http://schemas.openxmlformats.org/officeDocument/2006/relationships/oleObject" Target="../embeddings/oleObject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vmlDrawing" Target="../drawings/vmlDrawing7.vml"/><Relationship Id="rId5" Type="http://schemas.openxmlformats.org/officeDocument/2006/relationships/image" Target="../media/image8.emf"/><Relationship Id="rId4" Type="http://schemas.openxmlformats.org/officeDocument/2006/relationships/oleObject" Target="../embeddings/oleObject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0.xml"/><Relationship Id="rId1" Type="http://schemas.openxmlformats.org/officeDocument/2006/relationships/vmlDrawing" Target="../drawings/vmlDrawing8.vml"/><Relationship Id="rId5" Type="http://schemas.openxmlformats.org/officeDocument/2006/relationships/image" Target="../media/image9.emf"/><Relationship Id="rId4" Type="http://schemas.openxmlformats.org/officeDocument/2006/relationships/oleObject" Target="../embeddings/oleObject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vmlDrawing" Target="../drawings/vmlDrawing9.vml"/><Relationship Id="rId5" Type="http://schemas.openxmlformats.org/officeDocument/2006/relationships/image" Target="../media/image7.emf"/><Relationship Id="rId4" Type="http://schemas.openxmlformats.org/officeDocument/2006/relationships/oleObject" Target="../embeddings/oleObject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9.xml"/><Relationship Id="rId1" Type="http://schemas.openxmlformats.org/officeDocument/2006/relationships/vmlDrawing" Target="../drawings/vmlDrawing11.vml"/><Relationship Id="rId6" Type="http://schemas.openxmlformats.org/officeDocument/2006/relationships/image" Target="../media/image6.emf"/><Relationship Id="rId5" Type="http://schemas.openxmlformats.org/officeDocument/2006/relationships/image" Target="../media/image7.emf"/><Relationship Id="rId4" Type="http://schemas.openxmlformats.org/officeDocument/2006/relationships/oleObject" Target="../embeddings/oleObject1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0.xml"/><Relationship Id="rId1" Type="http://schemas.openxmlformats.org/officeDocument/2006/relationships/vmlDrawing" Target="../drawings/vmlDrawing12.vml"/><Relationship Id="rId5" Type="http://schemas.openxmlformats.org/officeDocument/2006/relationships/image" Target="../media/image8.emf"/><Relationship Id="rId4" Type="http://schemas.openxmlformats.org/officeDocument/2006/relationships/oleObject" Target="../embeddings/oleObject12.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1.xml"/><Relationship Id="rId1" Type="http://schemas.openxmlformats.org/officeDocument/2006/relationships/vmlDrawing" Target="../drawings/vmlDrawing13.vml"/><Relationship Id="rId5" Type="http://schemas.openxmlformats.org/officeDocument/2006/relationships/image" Target="../media/image9.emf"/><Relationship Id="rId4" Type="http://schemas.openxmlformats.org/officeDocument/2006/relationships/oleObject" Target="../embeddings/oleObject13.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9.xml"/><Relationship Id="rId1" Type="http://schemas.openxmlformats.org/officeDocument/2006/relationships/vmlDrawing" Target="../drawings/vmlDrawing15.vml"/><Relationship Id="rId6" Type="http://schemas.openxmlformats.org/officeDocument/2006/relationships/image" Target="../media/image6.emf"/><Relationship Id="rId5" Type="http://schemas.openxmlformats.org/officeDocument/2006/relationships/image" Target="../media/image7.emf"/><Relationship Id="rId4" Type="http://schemas.openxmlformats.org/officeDocument/2006/relationships/oleObject" Target="../embeddings/oleObject15.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0.xml"/><Relationship Id="rId1" Type="http://schemas.openxmlformats.org/officeDocument/2006/relationships/vmlDrawing" Target="../drawings/vmlDrawing16.vml"/><Relationship Id="rId5" Type="http://schemas.openxmlformats.org/officeDocument/2006/relationships/image" Target="../media/image8.emf"/><Relationship Id="rId4" Type="http://schemas.openxmlformats.org/officeDocument/2006/relationships/oleObject" Target="../embeddings/oleObject16.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1.xml"/><Relationship Id="rId1" Type="http://schemas.openxmlformats.org/officeDocument/2006/relationships/vmlDrawing" Target="../drawings/vmlDrawing17.vml"/><Relationship Id="rId5" Type="http://schemas.openxmlformats.org/officeDocument/2006/relationships/image" Target="../media/image9.emf"/><Relationship Id="rId4" Type="http://schemas.openxmlformats.org/officeDocument/2006/relationships/oleObject" Target="../embeddings/oleObject17.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9.xml"/><Relationship Id="rId1" Type="http://schemas.openxmlformats.org/officeDocument/2006/relationships/vmlDrawing" Target="../drawings/vmlDrawing19.vml"/><Relationship Id="rId6" Type="http://schemas.openxmlformats.org/officeDocument/2006/relationships/image" Target="../media/image6.emf"/><Relationship Id="rId5" Type="http://schemas.openxmlformats.org/officeDocument/2006/relationships/image" Target="../media/image7.emf"/><Relationship Id="rId4" Type="http://schemas.openxmlformats.org/officeDocument/2006/relationships/oleObject" Target="../embeddings/oleObject19.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0.xml"/><Relationship Id="rId1" Type="http://schemas.openxmlformats.org/officeDocument/2006/relationships/vmlDrawing" Target="../drawings/vmlDrawing20.vml"/><Relationship Id="rId5" Type="http://schemas.openxmlformats.org/officeDocument/2006/relationships/image" Target="../media/image8.emf"/><Relationship Id="rId4" Type="http://schemas.openxmlformats.org/officeDocument/2006/relationships/oleObject" Target="../embeddings/oleObject20.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1.xml"/><Relationship Id="rId1" Type="http://schemas.openxmlformats.org/officeDocument/2006/relationships/vmlDrawing" Target="../drawings/vmlDrawing21.vml"/><Relationship Id="rId5" Type="http://schemas.openxmlformats.org/officeDocument/2006/relationships/image" Target="../media/image9.emf"/><Relationship Id="rId4" Type="http://schemas.openxmlformats.org/officeDocument/2006/relationships/oleObject" Target="../embeddings/oleObject21.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2.xml"/><Relationship Id="rId1" Type="http://schemas.openxmlformats.org/officeDocument/2006/relationships/vmlDrawing" Target="../drawings/vmlDrawing22.vml"/><Relationship Id="rId5" Type="http://schemas.openxmlformats.org/officeDocument/2006/relationships/image" Target="../media/image7.emf"/><Relationship Id="rId4" Type="http://schemas.openxmlformats.org/officeDocument/2006/relationships/oleObject" Target="../embeddings/oleObject22.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0.xml"/><Relationship Id="rId1" Type="http://schemas.openxmlformats.org/officeDocument/2006/relationships/vmlDrawing" Target="../drawings/vmlDrawing24.vml"/><Relationship Id="rId6" Type="http://schemas.openxmlformats.org/officeDocument/2006/relationships/image" Target="../media/image6.emf"/><Relationship Id="rId5" Type="http://schemas.openxmlformats.org/officeDocument/2006/relationships/image" Target="../media/image7.emf"/><Relationship Id="rId4" Type="http://schemas.openxmlformats.org/officeDocument/2006/relationships/oleObject" Target="../embeddings/oleObject24.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1.xml"/><Relationship Id="rId1" Type="http://schemas.openxmlformats.org/officeDocument/2006/relationships/vmlDrawing" Target="../drawings/vmlDrawing25.vml"/><Relationship Id="rId5" Type="http://schemas.openxmlformats.org/officeDocument/2006/relationships/image" Target="../media/image8.emf"/><Relationship Id="rId4" Type="http://schemas.openxmlformats.org/officeDocument/2006/relationships/oleObject" Target="../embeddings/oleObject25.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2.xml"/><Relationship Id="rId1" Type="http://schemas.openxmlformats.org/officeDocument/2006/relationships/vmlDrawing" Target="../drawings/vmlDrawing26.vml"/><Relationship Id="rId5" Type="http://schemas.openxmlformats.org/officeDocument/2006/relationships/image" Target="../media/image9.emf"/><Relationship Id="rId4" Type="http://schemas.openxmlformats.org/officeDocument/2006/relationships/oleObject" Target="../embeddings/oleObject26.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62902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054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92100"/>
            <a:ext cx="2819400" cy="834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92100"/>
            <a:ext cx="8305800" cy="834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9140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306" y="2306"/>
          <a:ext cx="2302" cy="2302"/>
        </p:xfrm>
        <a:graphic>
          <a:graphicData uri="http://schemas.openxmlformats.org/presentationml/2006/ole">
            <mc:AlternateContent xmlns:mc="http://schemas.openxmlformats.org/markup-compatibility/2006">
              <mc:Choice xmlns:v="urn:schemas-microsoft-com:vml" Requires="v">
                <p:oleObj spid="_x0000_s721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306" y="2306"/>
                        <a:ext cx="2302" cy="2302"/>
                      </a:xfrm>
                      <a:prstGeom prst="rect">
                        <a:avLst/>
                      </a:prstGeom>
                    </p:spPr>
                  </p:pic>
                </p:oleObj>
              </mc:Fallback>
            </mc:AlternateContent>
          </a:graphicData>
        </a:graphic>
      </p:graphicFrame>
      <p:sp>
        <p:nvSpPr>
          <p:cNvPr id="4" name="Working Draft Text" hidden="1"/>
          <p:cNvSpPr txBox="1">
            <a:spLocks noChangeArrowheads="1"/>
          </p:cNvSpPr>
          <p:nvPr userDrawn="1"/>
        </p:nvSpPr>
        <p:spPr bwMode="black">
          <a:xfrm>
            <a:off x="8696607" y="9123911"/>
            <a:ext cx="4048837"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sz="1138" b="1" dirty="0">
                <a:solidFill>
                  <a:srgbClr val="FFFFFF"/>
                </a:solidFill>
                <a:latin typeface="Arial"/>
                <a:ea typeface="+mn-ea"/>
                <a:cs typeface="+mn-cs"/>
              </a:rPr>
              <a:t>WORKING DRAFT</a:t>
            </a:r>
          </a:p>
        </p:txBody>
      </p:sp>
      <p:sp>
        <p:nvSpPr>
          <p:cNvPr id="6" name="Working Draft" hidden="1"/>
          <p:cNvSpPr txBox="1">
            <a:spLocks noChangeArrowheads="1"/>
          </p:cNvSpPr>
          <p:nvPr userDrawn="1"/>
        </p:nvSpPr>
        <p:spPr bwMode="black">
          <a:xfrm>
            <a:off x="8696608" y="9302557"/>
            <a:ext cx="4308192"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lang="en-US" sz="1138">
                <a:solidFill>
                  <a:srgbClr val="FFFFFF"/>
                </a:solidFill>
                <a:latin typeface="Arial"/>
                <a:ea typeface="+mn-ea"/>
                <a:cs typeface="+mn-cs"/>
              </a:rPr>
              <a:t>Last Modified 2017-01-31 05:58 AM South Africa Standard Time</a:t>
            </a:r>
            <a:endParaRPr sz="1138" dirty="0">
              <a:solidFill>
                <a:srgbClr val="FFFFFF"/>
              </a:solidFill>
              <a:latin typeface="Arial"/>
              <a:ea typeface="+mn-ea"/>
              <a:cs typeface="+mn-cs"/>
            </a:endParaRPr>
          </a:p>
        </p:txBody>
      </p:sp>
      <p:sp>
        <p:nvSpPr>
          <p:cNvPr id="7" name="Printed" hidden="1"/>
          <p:cNvSpPr txBox="1">
            <a:spLocks noChangeArrowheads="1"/>
          </p:cNvSpPr>
          <p:nvPr userDrawn="1"/>
        </p:nvSpPr>
        <p:spPr bwMode="black">
          <a:xfrm>
            <a:off x="8696607" y="9481205"/>
            <a:ext cx="4048837"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lang="en-US" sz="1138">
                <a:solidFill>
                  <a:srgbClr val="FFFFFF"/>
                </a:solidFill>
                <a:latin typeface="Arial"/>
                <a:ea typeface="+mn-ea"/>
                <a:cs typeface="+mn-cs"/>
              </a:rPr>
              <a:t>Printed 2016-08-05 09:24 AM South Africa Standard Time</a:t>
            </a:r>
            <a:endParaRPr sz="1138" dirty="0">
              <a:solidFill>
                <a:srgbClr val="FFFFFF"/>
              </a:solidFill>
              <a:latin typeface="Arial"/>
              <a:ea typeface="+mn-ea"/>
              <a:cs typeface="+mn-cs"/>
            </a:endParaRPr>
          </a:p>
        </p:txBody>
      </p:sp>
      <p:sp>
        <p:nvSpPr>
          <p:cNvPr id="13314" name="Title"/>
          <p:cNvSpPr>
            <a:spLocks noGrp="1" noChangeArrowheads="1"/>
          </p:cNvSpPr>
          <p:nvPr userDrawn="1">
            <p:ph type="ctrTitle"/>
          </p:nvPr>
        </p:nvSpPr>
        <p:spPr>
          <a:xfrm>
            <a:off x="253304" y="899790"/>
            <a:ext cx="12428969" cy="722248"/>
          </a:xfrm>
          <a:prstGeom prst="rect">
            <a:avLst/>
          </a:prstGeom>
        </p:spPr>
        <p:txBody>
          <a:bodyPr wrap="square">
            <a:spAutoFit/>
          </a:bodyPr>
          <a:lstStyle>
            <a:lvl1pPr>
              <a:defRPr lang="x-none" sz="4693" b="0" baseline="0">
                <a:solidFill>
                  <a:schemeClr val="bg1"/>
                </a:solidFill>
                <a:latin typeface="+mj-lt"/>
                <a:ea typeface="+mj-ea"/>
              </a:defRPr>
            </a:lvl1pPr>
          </a:lstStyle>
          <a:p>
            <a:pPr lvl="0" latinLnBrk="0"/>
            <a:r>
              <a:rPr lang="en-US" noProof="0" dirty="0"/>
              <a:t>Click to edit Master title style</a:t>
            </a:r>
            <a:endParaRPr lang="x-none" noProof="0" dirty="0"/>
          </a:p>
        </p:txBody>
      </p:sp>
      <p:sp>
        <p:nvSpPr>
          <p:cNvPr id="13315" name="Subtitle"/>
          <p:cNvSpPr>
            <a:spLocks noGrp="1" noChangeArrowheads="1"/>
          </p:cNvSpPr>
          <p:nvPr userDrawn="1">
            <p:ph type="subTitle" idx="1"/>
          </p:nvPr>
        </p:nvSpPr>
        <p:spPr>
          <a:xfrm>
            <a:off x="253304" y="2370466"/>
            <a:ext cx="12428969" cy="312633"/>
          </a:xfrm>
          <a:prstGeom prst="rect">
            <a:avLst/>
          </a:prstGeom>
        </p:spPr>
        <p:txBody>
          <a:bodyPr wrap="square">
            <a:spAutoFit/>
          </a:bodyPr>
          <a:lstStyle>
            <a:lvl1pPr>
              <a:defRPr lang="x-none" sz="1991" cap="all" baseline="0">
                <a:solidFill>
                  <a:schemeClr val="bg1"/>
                </a:solidFill>
                <a:latin typeface="+mn-lt"/>
                <a:ea typeface="+mn-ea"/>
              </a:defRPr>
            </a:lvl1pPr>
          </a:lstStyle>
          <a:p>
            <a:pPr lvl="0" latinLnBrk="0"/>
            <a:r>
              <a:rPr lang="en-US" noProof="0" dirty="0"/>
              <a:t>Click to edit Master subtitle style</a:t>
            </a:r>
            <a:endParaRPr lang="x-none" noProof="0" dirty="0"/>
          </a:p>
        </p:txBody>
      </p:sp>
      <p:sp>
        <p:nvSpPr>
          <p:cNvPr id="5" name="doc id" hidden="1"/>
          <p:cNvSpPr txBox="1">
            <a:spLocks noChangeArrowheads="1"/>
          </p:cNvSpPr>
          <p:nvPr userDrawn="1"/>
        </p:nvSpPr>
        <p:spPr bwMode="white">
          <a:xfrm>
            <a:off x="12253772" y="52984"/>
            <a:ext cx="428502" cy="17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1300483" eaLnBrk="1" hangingPunct="1">
              <a:defRPr lang="x-none"/>
            </a:pPr>
            <a:endParaRPr sz="1138" dirty="0">
              <a:solidFill>
                <a:srgbClr val="FFFFFF"/>
              </a:solidFill>
              <a:latin typeface="Arial"/>
              <a:ea typeface="+mn-ea"/>
              <a:cs typeface="+mn-cs"/>
            </a:endParaRPr>
          </a:p>
        </p:txBody>
      </p:sp>
      <p:sp>
        <p:nvSpPr>
          <p:cNvPr id="57" name="Document type" hidden="1"/>
          <p:cNvSpPr txBox="1">
            <a:spLocks noChangeArrowheads="1"/>
          </p:cNvSpPr>
          <p:nvPr userDrawn="1"/>
        </p:nvSpPr>
        <p:spPr bwMode="gray">
          <a:xfrm>
            <a:off x="3291700" y="5204459"/>
            <a:ext cx="9043363" cy="30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sz="1991" dirty="0">
                <a:solidFill>
                  <a:srgbClr val="808080"/>
                </a:solidFill>
                <a:latin typeface="Arial"/>
                <a:ea typeface="+mn-ea"/>
                <a:cs typeface="+mn-cs"/>
              </a:rPr>
              <a:t>Document type | Date</a:t>
            </a:r>
          </a:p>
        </p:txBody>
      </p:sp>
      <p:sp>
        <p:nvSpPr>
          <p:cNvPr id="26" name="Disclaimer-English (United States)" hidden="1"/>
          <p:cNvSpPr>
            <a:spLocks noChangeArrowheads="1"/>
          </p:cNvSpPr>
          <p:nvPr userDrawn="1"/>
        </p:nvSpPr>
        <p:spPr bwMode="black">
          <a:xfrm>
            <a:off x="3291700" y="9134516"/>
            <a:ext cx="5143694" cy="52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lgn="l" defTabSz="1167935" eaLnBrk="0"/>
            <a:r>
              <a:rPr lang="x-none" sz="1138" dirty="0">
                <a:solidFill>
                  <a:srgbClr val="FFFFFF"/>
                </a:solidFill>
                <a:latin typeface="Arial"/>
                <a:ea typeface="+mn-ea"/>
                <a:cs typeface="+mn-cs"/>
              </a:rPr>
              <a:t>CONFIDENTIAL AND PROPRIETARY</a:t>
            </a:r>
          </a:p>
          <a:p>
            <a:pPr algn="l" defTabSz="1167935" eaLnBrk="0"/>
            <a:r>
              <a:rPr lang="x-none" sz="1138" dirty="0">
                <a:solidFill>
                  <a:srgbClr val="FFFFFF"/>
                </a:solidFill>
                <a:latin typeface="Arial"/>
                <a:ea typeface="+mn-ea"/>
                <a:cs typeface="+mn-cs"/>
              </a:rPr>
              <a:t>Any use of this material without specific permission of McKinsey &amp; Company is strictly prohibited</a:t>
            </a:r>
          </a:p>
        </p:txBody>
      </p:sp>
      <p:pic>
        <p:nvPicPr>
          <p:cNvPr id="14" name="Picture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858749" y="9338704"/>
            <a:ext cx="1588188" cy="208960"/>
          </a:xfrm>
          <a:prstGeom prst="rect">
            <a:avLst/>
          </a:prstGeom>
        </p:spPr>
      </p:pic>
    </p:spTree>
    <p:extLst>
      <p:ext uri="{BB962C8B-B14F-4D97-AF65-F5344CB8AC3E}">
        <p14:creationId xmlns:p14="http://schemas.microsoft.com/office/powerpoint/2010/main" val="1721284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306" y="2306"/>
          <a:ext cx="2302" cy="2302"/>
        </p:xfrm>
        <a:graphic>
          <a:graphicData uri="http://schemas.openxmlformats.org/presentationml/2006/ole">
            <mc:AlternateContent xmlns:mc="http://schemas.openxmlformats.org/markup-compatibility/2006">
              <mc:Choice xmlns:v="urn:schemas-microsoft-com:vml" Requires="v">
                <p:oleObj spid="_x0000_s8238" name="think-cell Slide" r:id="rId4" imgW="476" imgH="357" progId="TCLayout.ActiveDocument.1">
                  <p:embed/>
                </p:oleObj>
              </mc:Choice>
              <mc:Fallback>
                <p:oleObj name="think-cell Slide" r:id="rId4" imgW="476" imgH="357" progId="TCLayout.ActiveDocument.1">
                  <p:embed/>
                  <p:pic>
                    <p:nvPicPr>
                      <p:cNvPr id="0" name=""/>
                      <p:cNvPicPr/>
                      <p:nvPr/>
                    </p:nvPicPr>
                    <p:blipFill>
                      <a:blip r:embed="rId5"/>
                      <a:stretch>
                        <a:fillRect/>
                      </a:stretch>
                    </p:blipFill>
                    <p:spPr>
                      <a:xfrm>
                        <a:off x="2306" y="2306"/>
                        <a:ext cx="2302" cy="2302"/>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dirty="0"/>
              <a:t>Click to edit Master title style</a:t>
            </a:r>
            <a:endParaRPr lang="x-none" dirty="0"/>
          </a:p>
        </p:txBody>
      </p:sp>
      <p:sp>
        <p:nvSpPr>
          <p:cNvPr id="8" name="Slide Number"/>
          <p:cNvSpPr txBox="1">
            <a:spLocks/>
          </p:cNvSpPr>
          <p:nvPr userDrawn="1"/>
        </p:nvSpPr>
        <p:spPr bwMode="auto">
          <a:xfrm>
            <a:off x="12428857" y="9445989"/>
            <a:ext cx="177934" cy="175113"/>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algn="l" defTabSz="1300483" hangingPunct="1"/>
            <a:fld id="{42C328C1-A84F-4A39-A664-DBA00541A8C6}" type="slidenum">
              <a:rPr sz="1138" smtClean="0">
                <a:solidFill>
                  <a:srgbClr val="808080"/>
                </a:solidFill>
                <a:ea typeface="+mn-ea"/>
                <a:cs typeface="+mn-cs"/>
              </a:rPr>
              <a:pPr algn="l" defTabSz="1300483" hangingPunct="1"/>
              <a:t>‹#›</a:t>
            </a:fld>
            <a:endParaRPr sz="1138" dirty="0">
              <a:solidFill>
                <a:srgbClr val="808080"/>
              </a:solidFill>
              <a:ea typeface="+mn-ea"/>
              <a:cs typeface="+mn-cs"/>
            </a:endParaRPr>
          </a:p>
        </p:txBody>
      </p:sp>
      <p:sp>
        <p:nvSpPr>
          <p:cNvPr id="5" name="doc id" hidden="1"/>
          <p:cNvSpPr>
            <a:spLocks noChangeArrowheads="1"/>
          </p:cNvSpPr>
          <p:nvPr userDrawn="1"/>
        </p:nvSpPr>
        <p:spPr bwMode="auto">
          <a:xfrm>
            <a:off x="11728512" y="73718"/>
            <a:ext cx="953763" cy="17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1299240" hangingPunct="1"/>
            <a:endParaRPr lang="x-none" sz="1138" dirty="0">
              <a:solidFill>
                <a:srgbClr val="808080"/>
              </a:solidFill>
              <a:latin typeface="Arial"/>
              <a:ea typeface="+mn-ea"/>
              <a:cs typeface="+mn-cs"/>
            </a:endParaRPr>
          </a:p>
        </p:txBody>
      </p:sp>
    </p:spTree>
    <p:extLst>
      <p:ext uri="{BB962C8B-B14F-4D97-AF65-F5344CB8AC3E}">
        <p14:creationId xmlns:p14="http://schemas.microsoft.com/office/powerpoint/2010/main" val="2665456064"/>
      </p:ext>
    </p:extLst>
  </p:cSld>
  <p:clrMapOvr>
    <a:masterClrMapping/>
  </p:clrMapOvr>
  <p:extLst mod="1">
    <p:ext uri="{DCECCB84-F9BA-43D5-87BE-67443E8EF086}">
      <p15:sldGuideLst xmlns=""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306" y="2306"/>
          <a:ext cx="2302" cy="2302"/>
        </p:xfrm>
        <a:graphic>
          <a:graphicData uri="http://schemas.openxmlformats.org/presentationml/2006/ole">
            <mc:AlternateContent xmlns:mc="http://schemas.openxmlformats.org/markup-compatibility/2006">
              <mc:Choice xmlns:v="urn:schemas-microsoft-com:vml" Requires="v">
                <p:oleObj spid="_x0000_s9262" name="think-cell Slide" r:id="rId4" imgW="420" imgH="420" progId="TCLayout.ActiveDocument.1">
                  <p:embed/>
                </p:oleObj>
              </mc:Choice>
              <mc:Fallback>
                <p:oleObj name="think-cell Slide" r:id="rId4" imgW="420" imgH="420" progId="TCLayout.ActiveDocument.1">
                  <p:embed/>
                  <p:pic>
                    <p:nvPicPr>
                      <p:cNvPr id="0" name=""/>
                      <p:cNvPicPr/>
                      <p:nvPr/>
                    </p:nvPicPr>
                    <p:blipFill>
                      <a:blip r:embed="rId5"/>
                      <a:stretch>
                        <a:fillRect/>
                      </a:stretch>
                    </p:blipFill>
                    <p:spPr>
                      <a:xfrm>
                        <a:off x="2306" y="2306"/>
                        <a:ext cx="2302" cy="2302"/>
                      </a:xfrm>
                      <a:prstGeom prst="rect">
                        <a:avLst/>
                      </a:prstGeom>
                    </p:spPr>
                  </p:pic>
                </p:oleObj>
              </mc:Fallback>
            </mc:AlternateContent>
          </a:graphicData>
        </a:graphic>
      </p:graphicFrame>
      <p:sp>
        <p:nvSpPr>
          <p:cNvPr id="9" name="Text Placeholder 8"/>
          <p:cNvSpPr>
            <a:spLocks noGrp="1"/>
          </p:cNvSpPr>
          <p:nvPr>
            <p:ph type="body" sz="quarter" idx="13"/>
          </p:nvPr>
        </p:nvSpPr>
        <p:spPr>
          <a:xfrm>
            <a:off x="526383" y="1088249"/>
            <a:ext cx="11929600" cy="1378535"/>
          </a:xfrm>
        </p:spPr>
        <p:txBody>
          <a:bodyPr>
            <a:normAutofit/>
          </a:bodyPr>
          <a:lstStyle>
            <a:lvl1pPr marL="0" indent="0">
              <a:buNone/>
              <a:defRPr sz="4267" b="0">
                <a:solidFill>
                  <a:srgbClr val="575757"/>
                </a:solidFill>
              </a:defRPr>
            </a:lvl1pPr>
          </a:lstStyle>
          <a:p>
            <a:pPr lvl="0"/>
            <a:r>
              <a:rPr lang="en-US"/>
              <a:t>Click to edit Master text styles</a:t>
            </a:r>
          </a:p>
        </p:txBody>
      </p:sp>
      <p:sp>
        <p:nvSpPr>
          <p:cNvPr id="14" name="Title Placeholder 1"/>
          <p:cNvSpPr>
            <a:spLocks noGrp="1"/>
          </p:cNvSpPr>
          <p:nvPr>
            <p:ph type="title"/>
          </p:nvPr>
        </p:nvSpPr>
        <p:spPr>
          <a:xfrm>
            <a:off x="526383" y="420527"/>
            <a:ext cx="11929600" cy="66772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20" name="Text Placeholder 19"/>
          <p:cNvSpPr>
            <a:spLocks noGrp="1"/>
          </p:cNvSpPr>
          <p:nvPr>
            <p:ph type="body" sz="quarter" idx="14"/>
          </p:nvPr>
        </p:nvSpPr>
        <p:spPr>
          <a:xfrm>
            <a:off x="527360" y="2575360"/>
            <a:ext cx="11929600" cy="156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6611747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346" y="2346"/>
          <a:ext cx="2302" cy="2302"/>
        </p:xfrm>
        <a:graphic>
          <a:graphicData uri="http://schemas.openxmlformats.org/presentationml/2006/ole">
            <mc:AlternateContent xmlns:mc="http://schemas.openxmlformats.org/markup-compatibility/2006">
              <mc:Choice xmlns:v="urn:schemas-microsoft-com:vml" Requires="v">
                <p:oleObj spid="_x0000_s113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346" y="2346"/>
                        <a:ext cx="2302" cy="2302"/>
                      </a:xfrm>
                      <a:prstGeom prst="rect">
                        <a:avLst/>
                      </a:prstGeom>
                    </p:spPr>
                  </p:pic>
                </p:oleObj>
              </mc:Fallback>
            </mc:AlternateContent>
          </a:graphicData>
        </a:graphic>
      </p:graphicFrame>
      <p:sp>
        <p:nvSpPr>
          <p:cNvPr id="4" name="Working Draft Text" hidden="1"/>
          <p:cNvSpPr txBox="1">
            <a:spLocks noChangeArrowheads="1"/>
          </p:cNvSpPr>
          <p:nvPr userDrawn="1"/>
        </p:nvSpPr>
        <p:spPr bwMode="black">
          <a:xfrm>
            <a:off x="8696607" y="9123911"/>
            <a:ext cx="4048837"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296766" eaLnBrk="1" hangingPunct="1">
              <a:defRPr lang="x-none"/>
            </a:pPr>
            <a:r>
              <a:rPr sz="1138" b="1" dirty="0">
                <a:solidFill>
                  <a:srgbClr val="FFFFFF"/>
                </a:solidFill>
                <a:latin typeface="Arial"/>
                <a:ea typeface="+mn-ea"/>
                <a:cs typeface="+mn-cs"/>
              </a:rPr>
              <a:t>WORKING DRAFT</a:t>
            </a:r>
          </a:p>
        </p:txBody>
      </p:sp>
      <p:sp>
        <p:nvSpPr>
          <p:cNvPr id="6" name="Working Draft" hidden="1"/>
          <p:cNvSpPr txBox="1">
            <a:spLocks noChangeArrowheads="1"/>
          </p:cNvSpPr>
          <p:nvPr userDrawn="1"/>
        </p:nvSpPr>
        <p:spPr bwMode="black">
          <a:xfrm>
            <a:off x="8696608" y="9302568"/>
            <a:ext cx="4308192"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296766" eaLnBrk="1" hangingPunct="1">
              <a:defRPr lang="x-none"/>
            </a:pPr>
            <a:r>
              <a:rPr lang="en-US" sz="1138" dirty="0">
                <a:solidFill>
                  <a:srgbClr val="FFFFFF"/>
                </a:solidFill>
                <a:latin typeface="Arial"/>
                <a:ea typeface="+mn-ea"/>
                <a:cs typeface="+mn-cs"/>
              </a:rPr>
              <a:t>Last Modified 2017-01-31 05:58 AM South Africa Standard Time</a:t>
            </a:r>
            <a:endParaRPr sz="1138" dirty="0">
              <a:solidFill>
                <a:srgbClr val="FFFFFF"/>
              </a:solidFill>
              <a:latin typeface="Arial"/>
              <a:ea typeface="+mn-ea"/>
              <a:cs typeface="+mn-cs"/>
            </a:endParaRPr>
          </a:p>
        </p:txBody>
      </p:sp>
      <p:sp>
        <p:nvSpPr>
          <p:cNvPr id="7" name="Printed" hidden="1"/>
          <p:cNvSpPr txBox="1">
            <a:spLocks noChangeArrowheads="1"/>
          </p:cNvSpPr>
          <p:nvPr userDrawn="1"/>
        </p:nvSpPr>
        <p:spPr bwMode="black">
          <a:xfrm>
            <a:off x="8696607" y="9481205"/>
            <a:ext cx="4048837"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296766" eaLnBrk="1" hangingPunct="1">
              <a:defRPr lang="x-none"/>
            </a:pPr>
            <a:r>
              <a:rPr lang="en-US" sz="1138" dirty="0">
                <a:solidFill>
                  <a:srgbClr val="FFFFFF"/>
                </a:solidFill>
                <a:latin typeface="Arial"/>
                <a:ea typeface="+mn-ea"/>
                <a:cs typeface="+mn-cs"/>
              </a:rPr>
              <a:t>Printed 2016-08-05 09:24 AM South Africa Standard Time</a:t>
            </a:r>
            <a:endParaRPr sz="1138" dirty="0">
              <a:solidFill>
                <a:srgbClr val="FFFFFF"/>
              </a:solidFill>
              <a:latin typeface="Arial"/>
              <a:ea typeface="+mn-ea"/>
              <a:cs typeface="+mn-cs"/>
            </a:endParaRPr>
          </a:p>
        </p:txBody>
      </p:sp>
      <p:sp>
        <p:nvSpPr>
          <p:cNvPr id="13314" name="Title"/>
          <p:cNvSpPr>
            <a:spLocks noGrp="1" noChangeArrowheads="1"/>
          </p:cNvSpPr>
          <p:nvPr userDrawn="1">
            <p:ph type="ctrTitle"/>
          </p:nvPr>
        </p:nvSpPr>
        <p:spPr>
          <a:xfrm>
            <a:off x="253304" y="899831"/>
            <a:ext cx="12428969" cy="722248"/>
          </a:xfrm>
          <a:prstGeom prst="rect">
            <a:avLst/>
          </a:prstGeom>
        </p:spPr>
        <p:txBody>
          <a:bodyPr wrap="square">
            <a:spAutoFit/>
          </a:bodyPr>
          <a:lstStyle>
            <a:lvl1pPr>
              <a:defRPr lang="x-none" sz="4693" b="0" baseline="0">
                <a:solidFill>
                  <a:schemeClr val="bg1"/>
                </a:solidFill>
                <a:latin typeface="+mj-lt"/>
                <a:ea typeface="+mj-ea"/>
              </a:defRPr>
            </a:lvl1pPr>
          </a:lstStyle>
          <a:p>
            <a:pPr lvl="0" latinLnBrk="0"/>
            <a:r>
              <a:rPr lang="en-US" noProof="0" dirty="0"/>
              <a:t>Click to edit Master title style</a:t>
            </a:r>
            <a:endParaRPr lang="x-none" noProof="0" dirty="0"/>
          </a:p>
        </p:txBody>
      </p:sp>
      <p:sp>
        <p:nvSpPr>
          <p:cNvPr id="13315" name="Subtitle"/>
          <p:cNvSpPr>
            <a:spLocks noGrp="1" noChangeArrowheads="1"/>
          </p:cNvSpPr>
          <p:nvPr userDrawn="1">
            <p:ph type="subTitle" idx="1"/>
          </p:nvPr>
        </p:nvSpPr>
        <p:spPr>
          <a:xfrm>
            <a:off x="253304" y="2370466"/>
            <a:ext cx="12428969" cy="312633"/>
          </a:xfrm>
          <a:prstGeom prst="rect">
            <a:avLst/>
          </a:prstGeom>
        </p:spPr>
        <p:txBody>
          <a:bodyPr wrap="square">
            <a:spAutoFit/>
          </a:bodyPr>
          <a:lstStyle>
            <a:lvl1pPr>
              <a:defRPr lang="x-none" sz="1991" cap="all" baseline="0">
                <a:solidFill>
                  <a:schemeClr val="bg1"/>
                </a:solidFill>
                <a:latin typeface="+mn-lt"/>
                <a:ea typeface="+mn-ea"/>
              </a:defRPr>
            </a:lvl1pPr>
          </a:lstStyle>
          <a:p>
            <a:pPr lvl="0" latinLnBrk="0"/>
            <a:r>
              <a:rPr lang="en-US" noProof="0" dirty="0"/>
              <a:t>Click to edit Master subtitle style</a:t>
            </a:r>
            <a:endParaRPr lang="x-none" noProof="0" dirty="0"/>
          </a:p>
        </p:txBody>
      </p:sp>
      <p:sp>
        <p:nvSpPr>
          <p:cNvPr id="5" name="doc id" hidden="1"/>
          <p:cNvSpPr txBox="1">
            <a:spLocks noChangeArrowheads="1"/>
          </p:cNvSpPr>
          <p:nvPr userDrawn="1"/>
        </p:nvSpPr>
        <p:spPr bwMode="white">
          <a:xfrm>
            <a:off x="12253795" y="52984"/>
            <a:ext cx="428502" cy="17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1296766" eaLnBrk="1" hangingPunct="1">
              <a:defRPr lang="x-none"/>
            </a:pPr>
            <a:endParaRPr sz="1138" dirty="0">
              <a:solidFill>
                <a:srgbClr val="FFFFFF"/>
              </a:solidFill>
              <a:latin typeface="Arial"/>
              <a:ea typeface="+mn-ea"/>
              <a:cs typeface="+mn-cs"/>
            </a:endParaRPr>
          </a:p>
        </p:txBody>
      </p:sp>
      <p:sp>
        <p:nvSpPr>
          <p:cNvPr id="57" name="Document type" hidden="1"/>
          <p:cNvSpPr txBox="1">
            <a:spLocks noChangeArrowheads="1"/>
          </p:cNvSpPr>
          <p:nvPr userDrawn="1"/>
        </p:nvSpPr>
        <p:spPr bwMode="gray">
          <a:xfrm>
            <a:off x="3291729" y="5204459"/>
            <a:ext cx="9043363" cy="30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296766" eaLnBrk="1" hangingPunct="1">
              <a:defRPr lang="x-none"/>
            </a:pPr>
            <a:r>
              <a:rPr sz="1991" dirty="0">
                <a:solidFill>
                  <a:srgbClr val="808080"/>
                </a:solidFill>
                <a:latin typeface="Arial"/>
                <a:ea typeface="+mn-ea"/>
                <a:cs typeface="+mn-cs"/>
              </a:rPr>
              <a:t>Document type | Date</a:t>
            </a:r>
          </a:p>
        </p:txBody>
      </p:sp>
      <p:sp>
        <p:nvSpPr>
          <p:cNvPr id="26" name="Disclaimer-English (United States)" hidden="1"/>
          <p:cNvSpPr>
            <a:spLocks noChangeArrowheads="1"/>
          </p:cNvSpPr>
          <p:nvPr userDrawn="1"/>
        </p:nvSpPr>
        <p:spPr bwMode="black">
          <a:xfrm>
            <a:off x="3291719" y="9134516"/>
            <a:ext cx="5143694" cy="52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lgn="l" defTabSz="1164597" eaLnBrk="0"/>
            <a:r>
              <a:rPr lang="x-none" sz="1138" dirty="0">
                <a:solidFill>
                  <a:srgbClr val="FFFFFF"/>
                </a:solidFill>
                <a:latin typeface="Arial"/>
                <a:ea typeface="+mn-ea"/>
                <a:cs typeface="+mn-cs"/>
              </a:rPr>
              <a:t>CONFIDENTIAL AND PROPRIETARY</a:t>
            </a:r>
          </a:p>
          <a:p>
            <a:pPr algn="l" defTabSz="1164597" eaLnBrk="0"/>
            <a:r>
              <a:rPr lang="x-none" sz="1138" dirty="0">
                <a:solidFill>
                  <a:srgbClr val="FFFFFF"/>
                </a:solidFill>
                <a:latin typeface="Arial"/>
                <a:ea typeface="+mn-ea"/>
                <a:cs typeface="+mn-cs"/>
              </a:rPr>
              <a:t>Any use of this material without specific permission of McKinsey &amp; Company is strictly prohibited</a:t>
            </a:r>
          </a:p>
        </p:txBody>
      </p:sp>
      <p:pic>
        <p:nvPicPr>
          <p:cNvPr id="14" name="Picture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858776" y="9338704"/>
            <a:ext cx="1588188" cy="208960"/>
          </a:xfrm>
          <a:prstGeom prst="rect">
            <a:avLst/>
          </a:prstGeom>
        </p:spPr>
      </p:pic>
    </p:spTree>
    <p:extLst>
      <p:ext uri="{BB962C8B-B14F-4D97-AF65-F5344CB8AC3E}">
        <p14:creationId xmlns:p14="http://schemas.microsoft.com/office/powerpoint/2010/main" val="356590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346" y="2346"/>
          <a:ext cx="2302" cy="2302"/>
        </p:xfrm>
        <a:graphic>
          <a:graphicData uri="http://schemas.openxmlformats.org/presentationml/2006/ole">
            <mc:AlternateContent xmlns:mc="http://schemas.openxmlformats.org/markup-compatibility/2006">
              <mc:Choice xmlns:v="urn:schemas-microsoft-com:vml" Requires="v">
                <p:oleObj spid="_x0000_s12334" name="think-cell Slide" r:id="rId4" imgW="476" imgH="357" progId="TCLayout.ActiveDocument.1">
                  <p:embed/>
                </p:oleObj>
              </mc:Choice>
              <mc:Fallback>
                <p:oleObj name="think-cell Slide" r:id="rId4" imgW="476" imgH="357" progId="TCLayout.ActiveDocument.1">
                  <p:embed/>
                  <p:pic>
                    <p:nvPicPr>
                      <p:cNvPr id="0" name=""/>
                      <p:cNvPicPr/>
                      <p:nvPr/>
                    </p:nvPicPr>
                    <p:blipFill>
                      <a:blip r:embed="rId5"/>
                      <a:stretch>
                        <a:fillRect/>
                      </a:stretch>
                    </p:blipFill>
                    <p:spPr>
                      <a:xfrm>
                        <a:off x="2346" y="2346"/>
                        <a:ext cx="2302" cy="2302"/>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dirty="0"/>
              <a:t>Click to edit Master title style</a:t>
            </a:r>
            <a:endParaRPr lang="x-none" dirty="0"/>
          </a:p>
        </p:txBody>
      </p:sp>
      <p:sp>
        <p:nvSpPr>
          <p:cNvPr id="8" name="Slide Number"/>
          <p:cNvSpPr txBox="1">
            <a:spLocks/>
          </p:cNvSpPr>
          <p:nvPr userDrawn="1"/>
        </p:nvSpPr>
        <p:spPr bwMode="auto">
          <a:xfrm>
            <a:off x="12428859" y="9446004"/>
            <a:ext cx="177934" cy="175113"/>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algn="l" defTabSz="1296766" hangingPunct="1"/>
            <a:fld id="{42C328C1-A84F-4A39-A664-DBA00541A8C6}" type="slidenum">
              <a:rPr sz="1138" smtClean="0">
                <a:solidFill>
                  <a:srgbClr val="808080"/>
                </a:solidFill>
                <a:ea typeface="+mn-ea"/>
                <a:cs typeface="+mn-cs"/>
              </a:rPr>
              <a:pPr algn="l" defTabSz="1296766" hangingPunct="1"/>
              <a:t>‹#›</a:t>
            </a:fld>
            <a:endParaRPr sz="1138" dirty="0">
              <a:solidFill>
                <a:srgbClr val="808080"/>
              </a:solidFill>
              <a:ea typeface="+mn-ea"/>
              <a:cs typeface="+mn-cs"/>
            </a:endParaRPr>
          </a:p>
        </p:txBody>
      </p:sp>
      <p:sp>
        <p:nvSpPr>
          <p:cNvPr id="5" name="doc id" hidden="1"/>
          <p:cNvSpPr>
            <a:spLocks noChangeArrowheads="1"/>
          </p:cNvSpPr>
          <p:nvPr userDrawn="1"/>
        </p:nvSpPr>
        <p:spPr bwMode="auto">
          <a:xfrm>
            <a:off x="11728522" y="73718"/>
            <a:ext cx="953763" cy="17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1295524" hangingPunct="1"/>
            <a:endParaRPr lang="x-none" sz="1138" dirty="0">
              <a:solidFill>
                <a:srgbClr val="808080"/>
              </a:solidFill>
              <a:latin typeface="Arial"/>
              <a:ea typeface="+mn-ea"/>
              <a:cs typeface="+mn-cs"/>
            </a:endParaRPr>
          </a:p>
        </p:txBody>
      </p:sp>
    </p:spTree>
    <p:extLst>
      <p:ext uri="{BB962C8B-B14F-4D97-AF65-F5344CB8AC3E}">
        <p14:creationId xmlns:p14="http://schemas.microsoft.com/office/powerpoint/2010/main" val="3362856715"/>
      </p:ext>
    </p:extLst>
  </p:cSld>
  <p:clrMapOvr>
    <a:masterClrMapping/>
  </p:clrMapOvr>
  <p:extLst mod="1">
    <p:ext uri="{DCECCB84-F9BA-43D5-87BE-67443E8EF086}">
      <p15:sldGuideLst xmlns=""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346" y="2346"/>
          <a:ext cx="2302" cy="2302"/>
        </p:xfrm>
        <a:graphic>
          <a:graphicData uri="http://schemas.openxmlformats.org/presentationml/2006/ole">
            <mc:AlternateContent xmlns:mc="http://schemas.openxmlformats.org/markup-compatibility/2006">
              <mc:Choice xmlns:v="urn:schemas-microsoft-com:vml" Requires="v">
                <p:oleObj spid="_x0000_s13358" name="think-cell Slide" r:id="rId4" imgW="420" imgH="420" progId="TCLayout.ActiveDocument.1">
                  <p:embed/>
                </p:oleObj>
              </mc:Choice>
              <mc:Fallback>
                <p:oleObj name="think-cell Slide" r:id="rId4" imgW="420" imgH="420" progId="TCLayout.ActiveDocument.1">
                  <p:embed/>
                  <p:pic>
                    <p:nvPicPr>
                      <p:cNvPr id="0" name=""/>
                      <p:cNvPicPr/>
                      <p:nvPr/>
                    </p:nvPicPr>
                    <p:blipFill>
                      <a:blip r:embed="rId5"/>
                      <a:stretch>
                        <a:fillRect/>
                      </a:stretch>
                    </p:blipFill>
                    <p:spPr>
                      <a:xfrm>
                        <a:off x="2346" y="2346"/>
                        <a:ext cx="2302" cy="2302"/>
                      </a:xfrm>
                      <a:prstGeom prst="rect">
                        <a:avLst/>
                      </a:prstGeom>
                    </p:spPr>
                  </p:pic>
                </p:oleObj>
              </mc:Fallback>
            </mc:AlternateContent>
          </a:graphicData>
        </a:graphic>
      </p:graphicFrame>
      <p:sp>
        <p:nvSpPr>
          <p:cNvPr id="9" name="Text Placeholder 8"/>
          <p:cNvSpPr>
            <a:spLocks noGrp="1"/>
          </p:cNvSpPr>
          <p:nvPr>
            <p:ph type="body" sz="quarter" idx="13"/>
          </p:nvPr>
        </p:nvSpPr>
        <p:spPr>
          <a:xfrm>
            <a:off x="526383" y="1088249"/>
            <a:ext cx="11929600" cy="1378535"/>
          </a:xfrm>
        </p:spPr>
        <p:txBody>
          <a:bodyPr>
            <a:normAutofit/>
          </a:bodyPr>
          <a:lstStyle>
            <a:lvl1pPr marL="0" indent="0">
              <a:buNone/>
              <a:defRPr sz="4267" b="0">
                <a:solidFill>
                  <a:srgbClr val="575757"/>
                </a:solidFill>
              </a:defRPr>
            </a:lvl1pPr>
          </a:lstStyle>
          <a:p>
            <a:pPr lvl="0"/>
            <a:r>
              <a:rPr lang="en-US"/>
              <a:t>Click to edit Master text styles</a:t>
            </a:r>
          </a:p>
        </p:txBody>
      </p:sp>
      <p:sp>
        <p:nvSpPr>
          <p:cNvPr id="14" name="Title Placeholder 1"/>
          <p:cNvSpPr>
            <a:spLocks noGrp="1"/>
          </p:cNvSpPr>
          <p:nvPr>
            <p:ph type="title"/>
          </p:nvPr>
        </p:nvSpPr>
        <p:spPr>
          <a:xfrm>
            <a:off x="526383" y="420527"/>
            <a:ext cx="11929600" cy="66772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20" name="Text Placeholder 19"/>
          <p:cNvSpPr>
            <a:spLocks noGrp="1"/>
          </p:cNvSpPr>
          <p:nvPr>
            <p:ph type="body" sz="quarter" idx="14"/>
          </p:nvPr>
        </p:nvSpPr>
        <p:spPr>
          <a:xfrm>
            <a:off x="527360" y="2575360"/>
            <a:ext cx="11929600" cy="156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8875265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DF87C571-7A64-4FD2-8D58-CD2FEA67E2B8}"/>
              </a:ext>
            </a:extLst>
          </p:cNvPr>
          <p:cNvGraphicFramePr>
            <a:graphicFrameLocks noChangeAspect="1"/>
          </p:cNvGraphicFramePr>
          <p:nvPr userDrawn="1">
            <p:custDataLst>
              <p:tags r:id="rId2"/>
            </p:custDataLst>
            <p:extLst/>
          </p:nvPr>
        </p:nvGraphicFramePr>
        <p:xfrm>
          <a:off x="3012" y="3012"/>
          <a:ext cx="3009" cy="3009"/>
        </p:xfrm>
        <a:graphic>
          <a:graphicData uri="http://schemas.openxmlformats.org/presentationml/2006/ole">
            <mc:AlternateContent xmlns:mc="http://schemas.openxmlformats.org/markup-compatibility/2006">
              <mc:Choice xmlns:v="urn:schemas-microsoft-com:vml" Requires="v">
                <p:oleObj spid="_x0000_s1438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3012" y="3012"/>
                        <a:ext cx="3009" cy="3009"/>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4227F85A-6EBF-4B7D-9862-8C700A49F468}"/>
              </a:ext>
            </a:extLst>
          </p:cNvPr>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3209577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306" y="2306"/>
          <a:ext cx="2302" cy="2302"/>
        </p:xfrm>
        <a:graphic>
          <a:graphicData uri="http://schemas.openxmlformats.org/presentationml/2006/ole">
            <mc:AlternateContent xmlns:mc="http://schemas.openxmlformats.org/markup-compatibility/2006">
              <mc:Choice xmlns:v="urn:schemas-microsoft-com:vml" Requires="v">
                <p:oleObj spid="_x0000_s2359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306" y="2306"/>
                        <a:ext cx="2302" cy="2302"/>
                      </a:xfrm>
                      <a:prstGeom prst="rect">
                        <a:avLst/>
                      </a:prstGeom>
                    </p:spPr>
                  </p:pic>
                </p:oleObj>
              </mc:Fallback>
            </mc:AlternateContent>
          </a:graphicData>
        </a:graphic>
      </p:graphicFrame>
      <p:sp>
        <p:nvSpPr>
          <p:cNvPr id="4" name="Working Draft Text" hidden="1"/>
          <p:cNvSpPr txBox="1">
            <a:spLocks noChangeArrowheads="1"/>
          </p:cNvSpPr>
          <p:nvPr userDrawn="1"/>
        </p:nvSpPr>
        <p:spPr bwMode="black">
          <a:xfrm>
            <a:off x="8696607" y="9123911"/>
            <a:ext cx="4048837"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sz="1138" b="1" dirty="0">
                <a:solidFill>
                  <a:srgbClr val="FFFFFF"/>
                </a:solidFill>
                <a:latin typeface="Arial"/>
                <a:ea typeface="+mn-ea"/>
                <a:cs typeface="+mn-cs"/>
              </a:rPr>
              <a:t>WORKING DRAFT</a:t>
            </a:r>
          </a:p>
        </p:txBody>
      </p:sp>
      <p:sp>
        <p:nvSpPr>
          <p:cNvPr id="6" name="Working Draft" hidden="1"/>
          <p:cNvSpPr txBox="1">
            <a:spLocks noChangeArrowheads="1"/>
          </p:cNvSpPr>
          <p:nvPr userDrawn="1"/>
        </p:nvSpPr>
        <p:spPr bwMode="black">
          <a:xfrm>
            <a:off x="8696608" y="9302557"/>
            <a:ext cx="4308192"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lang="en-US" sz="1138">
                <a:solidFill>
                  <a:srgbClr val="FFFFFF"/>
                </a:solidFill>
                <a:latin typeface="Arial"/>
                <a:ea typeface="+mn-ea"/>
                <a:cs typeface="+mn-cs"/>
              </a:rPr>
              <a:t>Last Modified 2017-01-31 05:58 AM South Africa Standard Time</a:t>
            </a:r>
            <a:endParaRPr sz="1138" dirty="0">
              <a:solidFill>
                <a:srgbClr val="FFFFFF"/>
              </a:solidFill>
              <a:latin typeface="Arial"/>
              <a:ea typeface="+mn-ea"/>
              <a:cs typeface="+mn-cs"/>
            </a:endParaRPr>
          </a:p>
        </p:txBody>
      </p:sp>
      <p:sp>
        <p:nvSpPr>
          <p:cNvPr id="7" name="Printed" hidden="1"/>
          <p:cNvSpPr txBox="1">
            <a:spLocks noChangeArrowheads="1"/>
          </p:cNvSpPr>
          <p:nvPr userDrawn="1"/>
        </p:nvSpPr>
        <p:spPr bwMode="black">
          <a:xfrm>
            <a:off x="8696607" y="9481205"/>
            <a:ext cx="4048837"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lang="en-US" sz="1138">
                <a:solidFill>
                  <a:srgbClr val="FFFFFF"/>
                </a:solidFill>
                <a:latin typeface="Arial"/>
                <a:ea typeface="+mn-ea"/>
                <a:cs typeface="+mn-cs"/>
              </a:rPr>
              <a:t>Printed 2016-08-05 09:24 AM South Africa Standard Time</a:t>
            </a:r>
            <a:endParaRPr sz="1138" dirty="0">
              <a:solidFill>
                <a:srgbClr val="FFFFFF"/>
              </a:solidFill>
              <a:latin typeface="Arial"/>
              <a:ea typeface="+mn-ea"/>
              <a:cs typeface="+mn-cs"/>
            </a:endParaRPr>
          </a:p>
        </p:txBody>
      </p:sp>
      <p:sp>
        <p:nvSpPr>
          <p:cNvPr id="13314" name="Title"/>
          <p:cNvSpPr>
            <a:spLocks noGrp="1" noChangeArrowheads="1"/>
          </p:cNvSpPr>
          <p:nvPr userDrawn="1">
            <p:ph type="ctrTitle"/>
          </p:nvPr>
        </p:nvSpPr>
        <p:spPr>
          <a:xfrm>
            <a:off x="253304" y="899790"/>
            <a:ext cx="12428969" cy="722248"/>
          </a:xfrm>
          <a:prstGeom prst="rect">
            <a:avLst/>
          </a:prstGeom>
        </p:spPr>
        <p:txBody>
          <a:bodyPr wrap="square">
            <a:spAutoFit/>
          </a:bodyPr>
          <a:lstStyle>
            <a:lvl1pPr>
              <a:defRPr lang="x-none" sz="4693" b="0" baseline="0">
                <a:solidFill>
                  <a:schemeClr val="bg1"/>
                </a:solidFill>
                <a:latin typeface="+mj-lt"/>
                <a:ea typeface="+mj-ea"/>
              </a:defRPr>
            </a:lvl1pPr>
          </a:lstStyle>
          <a:p>
            <a:pPr lvl="0" latinLnBrk="0"/>
            <a:r>
              <a:rPr lang="en-US" noProof="0" dirty="0"/>
              <a:t>Click to edit Master title style</a:t>
            </a:r>
            <a:endParaRPr lang="x-none" noProof="0" dirty="0"/>
          </a:p>
        </p:txBody>
      </p:sp>
      <p:sp>
        <p:nvSpPr>
          <p:cNvPr id="13315" name="Subtitle"/>
          <p:cNvSpPr>
            <a:spLocks noGrp="1" noChangeArrowheads="1"/>
          </p:cNvSpPr>
          <p:nvPr userDrawn="1">
            <p:ph type="subTitle" idx="1"/>
          </p:nvPr>
        </p:nvSpPr>
        <p:spPr>
          <a:xfrm>
            <a:off x="253304" y="2370466"/>
            <a:ext cx="12428969" cy="312633"/>
          </a:xfrm>
          <a:prstGeom prst="rect">
            <a:avLst/>
          </a:prstGeom>
        </p:spPr>
        <p:txBody>
          <a:bodyPr wrap="square">
            <a:spAutoFit/>
          </a:bodyPr>
          <a:lstStyle>
            <a:lvl1pPr>
              <a:defRPr lang="x-none" sz="1991" cap="all" baseline="0">
                <a:solidFill>
                  <a:schemeClr val="bg1"/>
                </a:solidFill>
                <a:latin typeface="+mn-lt"/>
                <a:ea typeface="+mn-ea"/>
              </a:defRPr>
            </a:lvl1pPr>
          </a:lstStyle>
          <a:p>
            <a:pPr lvl="0" latinLnBrk="0"/>
            <a:r>
              <a:rPr lang="en-US" noProof="0" dirty="0"/>
              <a:t>Click to edit Master subtitle style</a:t>
            </a:r>
            <a:endParaRPr lang="x-none" noProof="0" dirty="0"/>
          </a:p>
        </p:txBody>
      </p:sp>
      <p:sp>
        <p:nvSpPr>
          <p:cNvPr id="5" name="doc id" hidden="1"/>
          <p:cNvSpPr txBox="1">
            <a:spLocks noChangeArrowheads="1"/>
          </p:cNvSpPr>
          <p:nvPr userDrawn="1"/>
        </p:nvSpPr>
        <p:spPr bwMode="white">
          <a:xfrm>
            <a:off x="12253772" y="52984"/>
            <a:ext cx="428502" cy="17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1300483" eaLnBrk="1" hangingPunct="1">
              <a:defRPr lang="x-none"/>
            </a:pPr>
            <a:endParaRPr sz="1138" dirty="0">
              <a:solidFill>
                <a:srgbClr val="FFFFFF"/>
              </a:solidFill>
              <a:latin typeface="Arial"/>
              <a:ea typeface="+mn-ea"/>
              <a:cs typeface="+mn-cs"/>
            </a:endParaRPr>
          </a:p>
        </p:txBody>
      </p:sp>
      <p:sp>
        <p:nvSpPr>
          <p:cNvPr id="57" name="Document type" hidden="1"/>
          <p:cNvSpPr txBox="1">
            <a:spLocks noChangeArrowheads="1"/>
          </p:cNvSpPr>
          <p:nvPr userDrawn="1"/>
        </p:nvSpPr>
        <p:spPr bwMode="gray">
          <a:xfrm>
            <a:off x="3291700" y="5204459"/>
            <a:ext cx="9043363" cy="30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sz="1991" dirty="0">
                <a:solidFill>
                  <a:srgbClr val="808080"/>
                </a:solidFill>
                <a:latin typeface="Arial"/>
                <a:ea typeface="+mn-ea"/>
                <a:cs typeface="+mn-cs"/>
              </a:rPr>
              <a:t>Document type | Date</a:t>
            </a:r>
          </a:p>
        </p:txBody>
      </p:sp>
      <p:sp>
        <p:nvSpPr>
          <p:cNvPr id="26" name="Disclaimer-English (United States)" hidden="1"/>
          <p:cNvSpPr>
            <a:spLocks noChangeArrowheads="1"/>
          </p:cNvSpPr>
          <p:nvPr userDrawn="1"/>
        </p:nvSpPr>
        <p:spPr bwMode="black">
          <a:xfrm>
            <a:off x="3291700" y="9134516"/>
            <a:ext cx="5143694" cy="52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lgn="l" defTabSz="1167935" eaLnBrk="0"/>
            <a:r>
              <a:rPr lang="x-none" sz="1138" dirty="0">
                <a:solidFill>
                  <a:srgbClr val="FFFFFF"/>
                </a:solidFill>
                <a:latin typeface="Arial"/>
                <a:ea typeface="+mn-ea"/>
                <a:cs typeface="+mn-cs"/>
              </a:rPr>
              <a:t>CONFIDENTIAL AND PROPRIETARY</a:t>
            </a:r>
          </a:p>
          <a:p>
            <a:pPr algn="l" defTabSz="1167935" eaLnBrk="0"/>
            <a:r>
              <a:rPr lang="x-none" sz="1138" dirty="0">
                <a:solidFill>
                  <a:srgbClr val="FFFFFF"/>
                </a:solidFill>
                <a:latin typeface="Arial"/>
                <a:ea typeface="+mn-ea"/>
                <a:cs typeface="+mn-cs"/>
              </a:rPr>
              <a:t>Any use of this material without specific permission of McKinsey &amp; Company is strictly prohibited</a:t>
            </a:r>
          </a:p>
        </p:txBody>
      </p:sp>
      <p:pic>
        <p:nvPicPr>
          <p:cNvPr id="14" name="Picture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858749" y="9338704"/>
            <a:ext cx="1588188" cy="208960"/>
          </a:xfrm>
          <a:prstGeom prst="rect">
            <a:avLst/>
          </a:prstGeom>
        </p:spPr>
      </p:pic>
    </p:spTree>
    <p:extLst>
      <p:ext uri="{BB962C8B-B14F-4D97-AF65-F5344CB8AC3E}">
        <p14:creationId xmlns:p14="http://schemas.microsoft.com/office/powerpoint/2010/main" val="400357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0580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306" y="2306"/>
          <a:ext cx="2302" cy="2302"/>
        </p:xfrm>
        <a:graphic>
          <a:graphicData uri="http://schemas.openxmlformats.org/presentationml/2006/ole">
            <mc:AlternateContent xmlns:mc="http://schemas.openxmlformats.org/markup-compatibility/2006">
              <mc:Choice xmlns:v="urn:schemas-microsoft-com:vml" Requires="v">
                <p:oleObj spid="_x0000_s24619" name="think-cell Slide" r:id="rId4" imgW="476" imgH="357" progId="TCLayout.ActiveDocument.1">
                  <p:embed/>
                </p:oleObj>
              </mc:Choice>
              <mc:Fallback>
                <p:oleObj name="think-cell Slide" r:id="rId4" imgW="476" imgH="357" progId="TCLayout.ActiveDocument.1">
                  <p:embed/>
                  <p:pic>
                    <p:nvPicPr>
                      <p:cNvPr id="0" name=""/>
                      <p:cNvPicPr/>
                      <p:nvPr/>
                    </p:nvPicPr>
                    <p:blipFill>
                      <a:blip r:embed="rId5"/>
                      <a:stretch>
                        <a:fillRect/>
                      </a:stretch>
                    </p:blipFill>
                    <p:spPr>
                      <a:xfrm>
                        <a:off x="2306" y="2306"/>
                        <a:ext cx="2302" cy="2302"/>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dirty="0"/>
              <a:t>Click to edit Master title style</a:t>
            </a:r>
            <a:endParaRPr lang="x-none" dirty="0"/>
          </a:p>
        </p:txBody>
      </p:sp>
      <p:sp>
        <p:nvSpPr>
          <p:cNvPr id="8" name="Slide Number"/>
          <p:cNvSpPr txBox="1">
            <a:spLocks/>
          </p:cNvSpPr>
          <p:nvPr userDrawn="1"/>
        </p:nvSpPr>
        <p:spPr bwMode="auto">
          <a:xfrm>
            <a:off x="12428857" y="9445989"/>
            <a:ext cx="177934" cy="175113"/>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algn="l" defTabSz="1300483" hangingPunct="1"/>
            <a:fld id="{42C328C1-A84F-4A39-A664-DBA00541A8C6}" type="slidenum">
              <a:rPr sz="1138" smtClean="0">
                <a:solidFill>
                  <a:srgbClr val="808080"/>
                </a:solidFill>
                <a:ea typeface="+mn-ea"/>
                <a:cs typeface="+mn-cs"/>
              </a:rPr>
              <a:pPr algn="l" defTabSz="1300483" hangingPunct="1"/>
              <a:t>‹#›</a:t>
            </a:fld>
            <a:endParaRPr sz="1138" dirty="0">
              <a:solidFill>
                <a:srgbClr val="808080"/>
              </a:solidFill>
              <a:ea typeface="+mn-ea"/>
              <a:cs typeface="+mn-cs"/>
            </a:endParaRPr>
          </a:p>
        </p:txBody>
      </p:sp>
      <p:sp>
        <p:nvSpPr>
          <p:cNvPr id="5" name="doc id" hidden="1"/>
          <p:cNvSpPr>
            <a:spLocks noChangeArrowheads="1"/>
          </p:cNvSpPr>
          <p:nvPr userDrawn="1"/>
        </p:nvSpPr>
        <p:spPr bwMode="auto">
          <a:xfrm>
            <a:off x="11728512" y="73718"/>
            <a:ext cx="953763" cy="17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1299240" hangingPunct="1"/>
            <a:endParaRPr lang="x-none" sz="1138" dirty="0">
              <a:solidFill>
                <a:srgbClr val="808080"/>
              </a:solidFill>
              <a:latin typeface="Arial"/>
              <a:ea typeface="+mn-ea"/>
              <a:cs typeface="+mn-cs"/>
            </a:endParaRPr>
          </a:p>
        </p:txBody>
      </p:sp>
    </p:spTree>
    <p:extLst>
      <p:ext uri="{BB962C8B-B14F-4D97-AF65-F5344CB8AC3E}">
        <p14:creationId xmlns:p14="http://schemas.microsoft.com/office/powerpoint/2010/main" val="1689285562"/>
      </p:ext>
    </p:extLst>
  </p:cSld>
  <p:clrMapOvr>
    <a:masterClrMapping/>
  </p:clrMapOvr>
  <p:extLst mod="1">
    <p:ext uri="{DCECCB84-F9BA-43D5-87BE-67443E8EF086}">
      <p15:sldGuideLst xmlns=""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306" y="2306"/>
          <a:ext cx="2302" cy="2302"/>
        </p:xfrm>
        <a:graphic>
          <a:graphicData uri="http://schemas.openxmlformats.org/presentationml/2006/ole">
            <mc:AlternateContent xmlns:mc="http://schemas.openxmlformats.org/markup-compatibility/2006">
              <mc:Choice xmlns:v="urn:schemas-microsoft-com:vml" Requires="v">
                <p:oleObj spid="_x0000_s25643" name="think-cell Slide" r:id="rId4" imgW="420" imgH="420" progId="TCLayout.ActiveDocument.1">
                  <p:embed/>
                </p:oleObj>
              </mc:Choice>
              <mc:Fallback>
                <p:oleObj name="think-cell Slide" r:id="rId4" imgW="420" imgH="420" progId="TCLayout.ActiveDocument.1">
                  <p:embed/>
                  <p:pic>
                    <p:nvPicPr>
                      <p:cNvPr id="0" name=""/>
                      <p:cNvPicPr/>
                      <p:nvPr/>
                    </p:nvPicPr>
                    <p:blipFill>
                      <a:blip r:embed="rId5"/>
                      <a:stretch>
                        <a:fillRect/>
                      </a:stretch>
                    </p:blipFill>
                    <p:spPr>
                      <a:xfrm>
                        <a:off x="2306" y="2306"/>
                        <a:ext cx="2302" cy="2302"/>
                      </a:xfrm>
                      <a:prstGeom prst="rect">
                        <a:avLst/>
                      </a:prstGeom>
                    </p:spPr>
                  </p:pic>
                </p:oleObj>
              </mc:Fallback>
            </mc:AlternateContent>
          </a:graphicData>
        </a:graphic>
      </p:graphicFrame>
      <p:sp>
        <p:nvSpPr>
          <p:cNvPr id="9" name="Text Placeholder 8"/>
          <p:cNvSpPr>
            <a:spLocks noGrp="1"/>
          </p:cNvSpPr>
          <p:nvPr>
            <p:ph type="body" sz="quarter" idx="13"/>
          </p:nvPr>
        </p:nvSpPr>
        <p:spPr>
          <a:xfrm>
            <a:off x="526383" y="1088249"/>
            <a:ext cx="11929600" cy="1378535"/>
          </a:xfrm>
        </p:spPr>
        <p:txBody>
          <a:bodyPr>
            <a:normAutofit/>
          </a:bodyPr>
          <a:lstStyle>
            <a:lvl1pPr marL="0" indent="0">
              <a:buNone/>
              <a:defRPr sz="4267" b="0">
                <a:solidFill>
                  <a:srgbClr val="575757"/>
                </a:solidFill>
              </a:defRPr>
            </a:lvl1pPr>
          </a:lstStyle>
          <a:p>
            <a:pPr lvl="0"/>
            <a:r>
              <a:rPr lang="en-US"/>
              <a:t>Click to edit Master text styles</a:t>
            </a:r>
          </a:p>
        </p:txBody>
      </p:sp>
      <p:sp>
        <p:nvSpPr>
          <p:cNvPr id="14" name="Title Placeholder 1"/>
          <p:cNvSpPr>
            <a:spLocks noGrp="1"/>
          </p:cNvSpPr>
          <p:nvPr>
            <p:ph type="title"/>
          </p:nvPr>
        </p:nvSpPr>
        <p:spPr>
          <a:xfrm>
            <a:off x="526383" y="420527"/>
            <a:ext cx="11929600" cy="66772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20" name="Text Placeholder 19"/>
          <p:cNvSpPr>
            <a:spLocks noGrp="1"/>
          </p:cNvSpPr>
          <p:nvPr>
            <p:ph type="body" sz="quarter" idx="14"/>
          </p:nvPr>
        </p:nvSpPr>
        <p:spPr>
          <a:xfrm>
            <a:off x="527360" y="2575360"/>
            <a:ext cx="11929600" cy="156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3895688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306" y="2306"/>
          <a:ext cx="2302" cy="2302"/>
        </p:xfrm>
        <a:graphic>
          <a:graphicData uri="http://schemas.openxmlformats.org/presentationml/2006/ole">
            <mc:AlternateContent xmlns:mc="http://schemas.openxmlformats.org/markup-compatibility/2006">
              <mc:Choice xmlns:v="urn:schemas-microsoft-com:vml" Requires="v">
                <p:oleObj spid="_x0000_s2871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306" y="2306"/>
                        <a:ext cx="2302" cy="2302"/>
                      </a:xfrm>
                      <a:prstGeom prst="rect">
                        <a:avLst/>
                      </a:prstGeom>
                    </p:spPr>
                  </p:pic>
                </p:oleObj>
              </mc:Fallback>
            </mc:AlternateContent>
          </a:graphicData>
        </a:graphic>
      </p:graphicFrame>
      <p:sp>
        <p:nvSpPr>
          <p:cNvPr id="4" name="Working Draft Text" hidden="1"/>
          <p:cNvSpPr txBox="1">
            <a:spLocks noChangeArrowheads="1"/>
          </p:cNvSpPr>
          <p:nvPr userDrawn="1"/>
        </p:nvSpPr>
        <p:spPr bwMode="black">
          <a:xfrm>
            <a:off x="8696607" y="9123911"/>
            <a:ext cx="4048837"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sz="1138" b="1" dirty="0">
                <a:solidFill>
                  <a:srgbClr val="FFFFFF"/>
                </a:solidFill>
                <a:latin typeface="Arial"/>
                <a:ea typeface="+mn-ea"/>
                <a:cs typeface="+mn-cs"/>
              </a:rPr>
              <a:t>WORKING DRAFT</a:t>
            </a:r>
          </a:p>
        </p:txBody>
      </p:sp>
      <p:sp>
        <p:nvSpPr>
          <p:cNvPr id="6" name="Working Draft" hidden="1"/>
          <p:cNvSpPr txBox="1">
            <a:spLocks noChangeArrowheads="1"/>
          </p:cNvSpPr>
          <p:nvPr userDrawn="1"/>
        </p:nvSpPr>
        <p:spPr bwMode="black">
          <a:xfrm>
            <a:off x="8696608" y="9302557"/>
            <a:ext cx="4308192"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lang="en-US" sz="1138">
                <a:solidFill>
                  <a:srgbClr val="FFFFFF"/>
                </a:solidFill>
                <a:latin typeface="Arial"/>
                <a:ea typeface="+mn-ea"/>
                <a:cs typeface="+mn-cs"/>
              </a:rPr>
              <a:t>Last Modified 2017-01-31 05:58 AM South Africa Standard Time</a:t>
            </a:r>
            <a:endParaRPr sz="1138" dirty="0">
              <a:solidFill>
                <a:srgbClr val="FFFFFF"/>
              </a:solidFill>
              <a:latin typeface="Arial"/>
              <a:ea typeface="+mn-ea"/>
              <a:cs typeface="+mn-cs"/>
            </a:endParaRPr>
          </a:p>
        </p:txBody>
      </p:sp>
      <p:sp>
        <p:nvSpPr>
          <p:cNvPr id="7" name="Printed" hidden="1"/>
          <p:cNvSpPr txBox="1">
            <a:spLocks noChangeArrowheads="1"/>
          </p:cNvSpPr>
          <p:nvPr userDrawn="1"/>
        </p:nvSpPr>
        <p:spPr bwMode="black">
          <a:xfrm>
            <a:off x="8696607" y="9481205"/>
            <a:ext cx="4048837"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lang="en-US" sz="1138">
                <a:solidFill>
                  <a:srgbClr val="FFFFFF"/>
                </a:solidFill>
                <a:latin typeface="Arial"/>
                <a:ea typeface="+mn-ea"/>
                <a:cs typeface="+mn-cs"/>
              </a:rPr>
              <a:t>Printed 2016-08-05 09:24 AM South Africa Standard Time</a:t>
            </a:r>
            <a:endParaRPr sz="1138" dirty="0">
              <a:solidFill>
                <a:srgbClr val="FFFFFF"/>
              </a:solidFill>
              <a:latin typeface="Arial"/>
              <a:ea typeface="+mn-ea"/>
              <a:cs typeface="+mn-cs"/>
            </a:endParaRPr>
          </a:p>
        </p:txBody>
      </p:sp>
      <p:sp>
        <p:nvSpPr>
          <p:cNvPr id="13314" name="Title"/>
          <p:cNvSpPr>
            <a:spLocks noGrp="1" noChangeArrowheads="1"/>
          </p:cNvSpPr>
          <p:nvPr userDrawn="1">
            <p:ph type="ctrTitle"/>
          </p:nvPr>
        </p:nvSpPr>
        <p:spPr>
          <a:xfrm>
            <a:off x="253304" y="899790"/>
            <a:ext cx="12428969" cy="722248"/>
          </a:xfrm>
          <a:prstGeom prst="rect">
            <a:avLst/>
          </a:prstGeom>
        </p:spPr>
        <p:txBody>
          <a:bodyPr wrap="square">
            <a:spAutoFit/>
          </a:bodyPr>
          <a:lstStyle>
            <a:lvl1pPr>
              <a:defRPr lang="x-none" sz="4693" b="0" baseline="0">
                <a:solidFill>
                  <a:schemeClr val="bg1"/>
                </a:solidFill>
                <a:latin typeface="+mj-lt"/>
                <a:ea typeface="+mj-ea"/>
              </a:defRPr>
            </a:lvl1pPr>
          </a:lstStyle>
          <a:p>
            <a:pPr lvl="0" latinLnBrk="0"/>
            <a:r>
              <a:rPr lang="en-US" noProof="0" dirty="0"/>
              <a:t>Click to edit Master title style</a:t>
            </a:r>
            <a:endParaRPr lang="x-none" noProof="0" dirty="0"/>
          </a:p>
        </p:txBody>
      </p:sp>
      <p:sp>
        <p:nvSpPr>
          <p:cNvPr id="13315" name="Subtitle"/>
          <p:cNvSpPr>
            <a:spLocks noGrp="1" noChangeArrowheads="1"/>
          </p:cNvSpPr>
          <p:nvPr userDrawn="1">
            <p:ph type="subTitle" idx="1"/>
          </p:nvPr>
        </p:nvSpPr>
        <p:spPr>
          <a:xfrm>
            <a:off x="253304" y="2370466"/>
            <a:ext cx="12428969" cy="312633"/>
          </a:xfrm>
          <a:prstGeom prst="rect">
            <a:avLst/>
          </a:prstGeom>
        </p:spPr>
        <p:txBody>
          <a:bodyPr wrap="square">
            <a:spAutoFit/>
          </a:bodyPr>
          <a:lstStyle>
            <a:lvl1pPr>
              <a:defRPr lang="x-none" sz="1991" cap="all" baseline="0">
                <a:solidFill>
                  <a:schemeClr val="bg1"/>
                </a:solidFill>
                <a:latin typeface="+mn-lt"/>
                <a:ea typeface="+mn-ea"/>
              </a:defRPr>
            </a:lvl1pPr>
          </a:lstStyle>
          <a:p>
            <a:pPr lvl="0" latinLnBrk="0"/>
            <a:r>
              <a:rPr lang="en-US" noProof="0" dirty="0"/>
              <a:t>Click to edit Master subtitle style</a:t>
            </a:r>
            <a:endParaRPr lang="x-none" noProof="0" dirty="0"/>
          </a:p>
        </p:txBody>
      </p:sp>
      <p:sp>
        <p:nvSpPr>
          <p:cNvPr id="5" name="doc id" hidden="1"/>
          <p:cNvSpPr txBox="1">
            <a:spLocks noChangeArrowheads="1"/>
          </p:cNvSpPr>
          <p:nvPr userDrawn="1"/>
        </p:nvSpPr>
        <p:spPr bwMode="white">
          <a:xfrm>
            <a:off x="12253772" y="52984"/>
            <a:ext cx="428502" cy="17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1300483" eaLnBrk="1" hangingPunct="1">
              <a:defRPr lang="x-none"/>
            </a:pPr>
            <a:endParaRPr sz="1138" dirty="0">
              <a:solidFill>
                <a:srgbClr val="FFFFFF"/>
              </a:solidFill>
              <a:latin typeface="Arial"/>
              <a:ea typeface="+mn-ea"/>
              <a:cs typeface="+mn-cs"/>
            </a:endParaRPr>
          </a:p>
        </p:txBody>
      </p:sp>
      <p:sp>
        <p:nvSpPr>
          <p:cNvPr id="57" name="Document type" hidden="1"/>
          <p:cNvSpPr txBox="1">
            <a:spLocks noChangeArrowheads="1"/>
          </p:cNvSpPr>
          <p:nvPr userDrawn="1"/>
        </p:nvSpPr>
        <p:spPr bwMode="gray">
          <a:xfrm>
            <a:off x="3291700" y="5204459"/>
            <a:ext cx="9043363" cy="30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sz="1991" dirty="0">
                <a:solidFill>
                  <a:srgbClr val="808080"/>
                </a:solidFill>
                <a:latin typeface="Arial"/>
                <a:ea typeface="+mn-ea"/>
                <a:cs typeface="+mn-cs"/>
              </a:rPr>
              <a:t>Document type | Date</a:t>
            </a:r>
          </a:p>
        </p:txBody>
      </p:sp>
      <p:sp>
        <p:nvSpPr>
          <p:cNvPr id="26" name="Disclaimer-English (United States)" hidden="1"/>
          <p:cNvSpPr>
            <a:spLocks noChangeArrowheads="1"/>
          </p:cNvSpPr>
          <p:nvPr userDrawn="1"/>
        </p:nvSpPr>
        <p:spPr bwMode="black">
          <a:xfrm>
            <a:off x="3291700" y="9134516"/>
            <a:ext cx="5143694" cy="52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lgn="l" defTabSz="1167935" eaLnBrk="0"/>
            <a:r>
              <a:rPr lang="x-none" sz="1138" dirty="0">
                <a:solidFill>
                  <a:srgbClr val="FFFFFF"/>
                </a:solidFill>
                <a:latin typeface="Arial"/>
                <a:ea typeface="+mn-ea"/>
                <a:cs typeface="+mn-cs"/>
              </a:rPr>
              <a:t>CONFIDENTIAL AND PROPRIETARY</a:t>
            </a:r>
          </a:p>
          <a:p>
            <a:pPr algn="l" defTabSz="1167935" eaLnBrk="0"/>
            <a:r>
              <a:rPr lang="x-none" sz="1138" dirty="0">
                <a:solidFill>
                  <a:srgbClr val="FFFFFF"/>
                </a:solidFill>
                <a:latin typeface="Arial"/>
                <a:ea typeface="+mn-ea"/>
                <a:cs typeface="+mn-cs"/>
              </a:rPr>
              <a:t>Any use of this material without specific permission of McKinsey &amp; Company is strictly prohibited</a:t>
            </a:r>
          </a:p>
        </p:txBody>
      </p:sp>
      <p:pic>
        <p:nvPicPr>
          <p:cNvPr id="14" name="Picture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858749" y="9338704"/>
            <a:ext cx="1588188" cy="208960"/>
          </a:xfrm>
          <a:prstGeom prst="rect">
            <a:avLst/>
          </a:prstGeom>
        </p:spPr>
      </p:pic>
    </p:spTree>
    <p:extLst>
      <p:ext uri="{BB962C8B-B14F-4D97-AF65-F5344CB8AC3E}">
        <p14:creationId xmlns:p14="http://schemas.microsoft.com/office/powerpoint/2010/main" val="773920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306" y="2306"/>
          <a:ext cx="2302" cy="2302"/>
        </p:xfrm>
        <a:graphic>
          <a:graphicData uri="http://schemas.openxmlformats.org/presentationml/2006/ole">
            <mc:AlternateContent xmlns:mc="http://schemas.openxmlformats.org/markup-compatibility/2006">
              <mc:Choice xmlns:v="urn:schemas-microsoft-com:vml" Requires="v">
                <p:oleObj spid="_x0000_s29738" name="think-cell Slide" r:id="rId4" imgW="476" imgH="357" progId="TCLayout.ActiveDocument.1">
                  <p:embed/>
                </p:oleObj>
              </mc:Choice>
              <mc:Fallback>
                <p:oleObj name="think-cell Slide" r:id="rId4" imgW="476" imgH="357" progId="TCLayout.ActiveDocument.1">
                  <p:embed/>
                  <p:pic>
                    <p:nvPicPr>
                      <p:cNvPr id="0" name=""/>
                      <p:cNvPicPr/>
                      <p:nvPr/>
                    </p:nvPicPr>
                    <p:blipFill>
                      <a:blip r:embed="rId5"/>
                      <a:stretch>
                        <a:fillRect/>
                      </a:stretch>
                    </p:blipFill>
                    <p:spPr>
                      <a:xfrm>
                        <a:off x="2306" y="2306"/>
                        <a:ext cx="2302" cy="2302"/>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dirty="0"/>
              <a:t>Click to edit Master title style</a:t>
            </a:r>
            <a:endParaRPr lang="x-none" dirty="0"/>
          </a:p>
        </p:txBody>
      </p:sp>
      <p:sp>
        <p:nvSpPr>
          <p:cNvPr id="8" name="Slide Number"/>
          <p:cNvSpPr txBox="1">
            <a:spLocks/>
          </p:cNvSpPr>
          <p:nvPr userDrawn="1"/>
        </p:nvSpPr>
        <p:spPr bwMode="auto">
          <a:xfrm>
            <a:off x="12428857" y="9445989"/>
            <a:ext cx="177934" cy="175113"/>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algn="l" defTabSz="1300483" hangingPunct="1"/>
            <a:fld id="{42C328C1-A84F-4A39-A664-DBA00541A8C6}" type="slidenum">
              <a:rPr sz="1138" smtClean="0">
                <a:solidFill>
                  <a:srgbClr val="808080"/>
                </a:solidFill>
                <a:ea typeface="+mn-ea"/>
                <a:cs typeface="+mn-cs"/>
              </a:rPr>
              <a:pPr algn="l" defTabSz="1300483" hangingPunct="1"/>
              <a:t>‹#›</a:t>
            </a:fld>
            <a:endParaRPr sz="1138" dirty="0">
              <a:solidFill>
                <a:srgbClr val="808080"/>
              </a:solidFill>
              <a:ea typeface="+mn-ea"/>
              <a:cs typeface="+mn-cs"/>
            </a:endParaRPr>
          </a:p>
        </p:txBody>
      </p:sp>
      <p:sp>
        <p:nvSpPr>
          <p:cNvPr id="5" name="doc id" hidden="1"/>
          <p:cNvSpPr>
            <a:spLocks noChangeArrowheads="1"/>
          </p:cNvSpPr>
          <p:nvPr userDrawn="1"/>
        </p:nvSpPr>
        <p:spPr bwMode="auto">
          <a:xfrm>
            <a:off x="11728512" y="73718"/>
            <a:ext cx="953763" cy="17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1299240" hangingPunct="1"/>
            <a:endParaRPr lang="x-none" sz="1138" dirty="0">
              <a:solidFill>
                <a:srgbClr val="808080"/>
              </a:solidFill>
              <a:latin typeface="Arial"/>
              <a:ea typeface="+mn-ea"/>
              <a:cs typeface="+mn-cs"/>
            </a:endParaRPr>
          </a:p>
        </p:txBody>
      </p:sp>
    </p:spTree>
    <p:extLst>
      <p:ext uri="{BB962C8B-B14F-4D97-AF65-F5344CB8AC3E}">
        <p14:creationId xmlns:p14="http://schemas.microsoft.com/office/powerpoint/2010/main" val="1190954232"/>
      </p:ext>
    </p:extLst>
  </p:cSld>
  <p:clrMapOvr>
    <a:masterClrMapping/>
  </p:clrMapOvr>
  <p:extLst mod="1">
    <p:ext uri="{DCECCB84-F9BA-43D5-87BE-67443E8EF086}">
      <p15:sldGuideLst xmlns=""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306" y="2306"/>
          <a:ext cx="2302" cy="2302"/>
        </p:xfrm>
        <a:graphic>
          <a:graphicData uri="http://schemas.openxmlformats.org/presentationml/2006/ole">
            <mc:AlternateContent xmlns:mc="http://schemas.openxmlformats.org/markup-compatibility/2006">
              <mc:Choice xmlns:v="urn:schemas-microsoft-com:vml" Requires="v">
                <p:oleObj spid="_x0000_s30762" name="think-cell Slide" r:id="rId4" imgW="420" imgH="420" progId="TCLayout.ActiveDocument.1">
                  <p:embed/>
                </p:oleObj>
              </mc:Choice>
              <mc:Fallback>
                <p:oleObj name="think-cell Slide" r:id="rId4" imgW="420" imgH="420" progId="TCLayout.ActiveDocument.1">
                  <p:embed/>
                  <p:pic>
                    <p:nvPicPr>
                      <p:cNvPr id="0" name=""/>
                      <p:cNvPicPr/>
                      <p:nvPr/>
                    </p:nvPicPr>
                    <p:blipFill>
                      <a:blip r:embed="rId5"/>
                      <a:stretch>
                        <a:fillRect/>
                      </a:stretch>
                    </p:blipFill>
                    <p:spPr>
                      <a:xfrm>
                        <a:off x="2306" y="2306"/>
                        <a:ext cx="2302" cy="2302"/>
                      </a:xfrm>
                      <a:prstGeom prst="rect">
                        <a:avLst/>
                      </a:prstGeom>
                    </p:spPr>
                  </p:pic>
                </p:oleObj>
              </mc:Fallback>
            </mc:AlternateContent>
          </a:graphicData>
        </a:graphic>
      </p:graphicFrame>
      <p:sp>
        <p:nvSpPr>
          <p:cNvPr id="9" name="Text Placeholder 8"/>
          <p:cNvSpPr>
            <a:spLocks noGrp="1"/>
          </p:cNvSpPr>
          <p:nvPr>
            <p:ph type="body" sz="quarter" idx="13"/>
          </p:nvPr>
        </p:nvSpPr>
        <p:spPr>
          <a:xfrm>
            <a:off x="526383" y="1088249"/>
            <a:ext cx="11929600" cy="1378535"/>
          </a:xfrm>
        </p:spPr>
        <p:txBody>
          <a:bodyPr>
            <a:normAutofit/>
          </a:bodyPr>
          <a:lstStyle>
            <a:lvl1pPr marL="0" indent="0">
              <a:buNone/>
              <a:defRPr sz="4267" b="0">
                <a:solidFill>
                  <a:srgbClr val="575757"/>
                </a:solidFill>
              </a:defRPr>
            </a:lvl1pPr>
          </a:lstStyle>
          <a:p>
            <a:pPr lvl="0"/>
            <a:r>
              <a:rPr lang="en-US"/>
              <a:t>Click to edit Master text styles</a:t>
            </a:r>
          </a:p>
        </p:txBody>
      </p:sp>
      <p:sp>
        <p:nvSpPr>
          <p:cNvPr id="14" name="Title Placeholder 1"/>
          <p:cNvSpPr>
            <a:spLocks noGrp="1"/>
          </p:cNvSpPr>
          <p:nvPr>
            <p:ph type="title"/>
          </p:nvPr>
        </p:nvSpPr>
        <p:spPr>
          <a:xfrm>
            <a:off x="526383" y="420527"/>
            <a:ext cx="11929600" cy="66772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20" name="Text Placeholder 19"/>
          <p:cNvSpPr>
            <a:spLocks noGrp="1"/>
          </p:cNvSpPr>
          <p:nvPr>
            <p:ph type="body" sz="quarter" idx="14"/>
          </p:nvPr>
        </p:nvSpPr>
        <p:spPr>
          <a:xfrm>
            <a:off x="527360" y="2575360"/>
            <a:ext cx="11929600" cy="156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5449902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346" y="2346"/>
          <a:ext cx="2302" cy="2302"/>
        </p:xfrm>
        <a:graphic>
          <a:graphicData uri="http://schemas.openxmlformats.org/presentationml/2006/ole">
            <mc:AlternateContent xmlns:mc="http://schemas.openxmlformats.org/markup-compatibility/2006">
              <mc:Choice xmlns:v="urn:schemas-microsoft-com:vml" Requires="v">
                <p:oleObj spid="_x0000_s328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346" y="2346"/>
                        <a:ext cx="2302" cy="2302"/>
                      </a:xfrm>
                      <a:prstGeom prst="rect">
                        <a:avLst/>
                      </a:prstGeom>
                    </p:spPr>
                  </p:pic>
                </p:oleObj>
              </mc:Fallback>
            </mc:AlternateContent>
          </a:graphicData>
        </a:graphic>
      </p:graphicFrame>
      <p:sp>
        <p:nvSpPr>
          <p:cNvPr id="4" name="Working Draft Text" hidden="1"/>
          <p:cNvSpPr txBox="1">
            <a:spLocks noChangeArrowheads="1"/>
          </p:cNvSpPr>
          <p:nvPr userDrawn="1"/>
        </p:nvSpPr>
        <p:spPr bwMode="black">
          <a:xfrm>
            <a:off x="8696607" y="9123911"/>
            <a:ext cx="4048837"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296766" eaLnBrk="1" hangingPunct="1">
              <a:defRPr lang="x-none"/>
            </a:pPr>
            <a:r>
              <a:rPr sz="1138" b="1" dirty="0">
                <a:solidFill>
                  <a:srgbClr val="FFFFFF"/>
                </a:solidFill>
                <a:latin typeface="Arial"/>
                <a:ea typeface="+mn-ea"/>
                <a:cs typeface="+mn-cs"/>
              </a:rPr>
              <a:t>WORKING DRAFT</a:t>
            </a:r>
          </a:p>
        </p:txBody>
      </p:sp>
      <p:sp>
        <p:nvSpPr>
          <p:cNvPr id="6" name="Working Draft" hidden="1"/>
          <p:cNvSpPr txBox="1">
            <a:spLocks noChangeArrowheads="1"/>
          </p:cNvSpPr>
          <p:nvPr userDrawn="1"/>
        </p:nvSpPr>
        <p:spPr bwMode="black">
          <a:xfrm>
            <a:off x="8696608" y="9302568"/>
            <a:ext cx="4308192"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296766" eaLnBrk="1" hangingPunct="1">
              <a:defRPr lang="x-none"/>
            </a:pPr>
            <a:r>
              <a:rPr lang="en-US" sz="1138" dirty="0">
                <a:solidFill>
                  <a:srgbClr val="FFFFFF"/>
                </a:solidFill>
                <a:latin typeface="Arial"/>
                <a:ea typeface="+mn-ea"/>
                <a:cs typeface="+mn-cs"/>
              </a:rPr>
              <a:t>Last Modified 2017-01-31 05:58 AM South Africa Standard Time</a:t>
            </a:r>
            <a:endParaRPr sz="1138" dirty="0">
              <a:solidFill>
                <a:srgbClr val="FFFFFF"/>
              </a:solidFill>
              <a:latin typeface="Arial"/>
              <a:ea typeface="+mn-ea"/>
              <a:cs typeface="+mn-cs"/>
            </a:endParaRPr>
          </a:p>
        </p:txBody>
      </p:sp>
      <p:sp>
        <p:nvSpPr>
          <p:cNvPr id="7" name="Printed" hidden="1"/>
          <p:cNvSpPr txBox="1">
            <a:spLocks noChangeArrowheads="1"/>
          </p:cNvSpPr>
          <p:nvPr userDrawn="1"/>
        </p:nvSpPr>
        <p:spPr bwMode="black">
          <a:xfrm>
            <a:off x="8696607" y="9481205"/>
            <a:ext cx="4048837"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296766" eaLnBrk="1" hangingPunct="1">
              <a:defRPr lang="x-none"/>
            </a:pPr>
            <a:r>
              <a:rPr lang="en-US" sz="1138" dirty="0">
                <a:solidFill>
                  <a:srgbClr val="FFFFFF"/>
                </a:solidFill>
                <a:latin typeface="Arial"/>
                <a:ea typeface="+mn-ea"/>
                <a:cs typeface="+mn-cs"/>
              </a:rPr>
              <a:t>Printed 2016-08-05 09:24 AM South Africa Standard Time</a:t>
            </a:r>
            <a:endParaRPr sz="1138" dirty="0">
              <a:solidFill>
                <a:srgbClr val="FFFFFF"/>
              </a:solidFill>
              <a:latin typeface="Arial"/>
              <a:ea typeface="+mn-ea"/>
              <a:cs typeface="+mn-cs"/>
            </a:endParaRPr>
          </a:p>
        </p:txBody>
      </p:sp>
      <p:sp>
        <p:nvSpPr>
          <p:cNvPr id="13314" name="Title"/>
          <p:cNvSpPr>
            <a:spLocks noGrp="1" noChangeArrowheads="1"/>
          </p:cNvSpPr>
          <p:nvPr userDrawn="1">
            <p:ph type="ctrTitle"/>
          </p:nvPr>
        </p:nvSpPr>
        <p:spPr>
          <a:xfrm>
            <a:off x="253304" y="899831"/>
            <a:ext cx="12428969" cy="722248"/>
          </a:xfrm>
          <a:prstGeom prst="rect">
            <a:avLst/>
          </a:prstGeom>
        </p:spPr>
        <p:txBody>
          <a:bodyPr wrap="square">
            <a:spAutoFit/>
          </a:bodyPr>
          <a:lstStyle>
            <a:lvl1pPr>
              <a:defRPr lang="x-none" sz="4693" b="0" baseline="0">
                <a:solidFill>
                  <a:schemeClr val="bg1"/>
                </a:solidFill>
                <a:latin typeface="+mj-lt"/>
                <a:ea typeface="+mj-ea"/>
              </a:defRPr>
            </a:lvl1pPr>
          </a:lstStyle>
          <a:p>
            <a:pPr lvl="0" latinLnBrk="0"/>
            <a:r>
              <a:rPr lang="en-US" noProof="0" dirty="0"/>
              <a:t>Click to edit Master title style</a:t>
            </a:r>
            <a:endParaRPr lang="x-none" noProof="0" dirty="0"/>
          </a:p>
        </p:txBody>
      </p:sp>
      <p:sp>
        <p:nvSpPr>
          <p:cNvPr id="13315" name="Subtitle"/>
          <p:cNvSpPr>
            <a:spLocks noGrp="1" noChangeArrowheads="1"/>
          </p:cNvSpPr>
          <p:nvPr userDrawn="1">
            <p:ph type="subTitle" idx="1"/>
          </p:nvPr>
        </p:nvSpPr>
        <p:spPr>
          <a:xfrm>
            <a:off x="253304" y="2370466"/>
            <a:ext cx="12428969" cy="312633"/>
          </a:xfrm>
          <a:prstGeom prst="rect">
            <a:avLst/>
          </a:prstGeom>
        </p:spPr>
        <p:txBody>
          <a:bodyPr wrap="square">
            <a:spAutoFit/>
          </a:bodyPr>
          <a:lstStyle>
            <a:lvl1pPr>
              <a:defRPr lang="x-none" sz="1991" cap="all" baseline="0">
                <a:solidFill>
                  <a:schemeClr val="bg1"/>
                </a:solidFill>
                <a:latin typeface="+mn-lt"/>
                <a:ea typeface="+mn-ea"/>
              </a:defRPr>
            </a:lvl1pPr>
          </a:lstStyle>
          <a:p>
            <a:pPr lvl="0" latinLnBrk="0"/>
            <a:r>
              <a:rPr lang="en-US" noProof="0" dirty="0"/>
              <a:t>Click to edit Master subtitle style</a:t>
            </a:r>
            <a:endParaRPr lang="x-none" noProof="0" dirty="0"/>
          </a:p>
        </p:txBody>
      </p:sp>
      <p:sp>
        <p:nvSpPr>
          <p:cNvPr id="5" name="doc id" hidden="1"/>
          <p:cNvSpPr txBox="1">
            <a:spLocks noChangeArrowheads="1"/>
          </p:cNvSpPr>
          <p:nvPr userDrawn="1"/>
        </p:nvSpPr>
        <p:spPr bwMode="white">
          <a:xfrm>
            <a:off x="12253795" y="52984"/>
            <a:ext cx="428502" cy="17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1296766" eaLnBrk="1" hangingPunct="1">
              <a:defRPr lang="x-none"/>
            </a:pPr>
            <a:endParaRPr sz="1138" dirty="0">
              <a:solidFill>
                <a:srgbClr val="FFFFFF"/>
              </a:solidFill>
              <a:latin typeface="Arial"/>
              <a:ea typeface="+mn-ea"/>
              <a:cs typeface="+mn-cs"/>
            </a:endParaRPr>
          </a:p>
        </p:txBody>
      </p:sp>
      <p:sp>
        <p:nvSpPr>
          <p:cNvPr id="57" name="Document type" hidden="1"/>
          <p:cNvSpPr txBox="1">
            <a:spLocks noChangeArrowheads="1"/>
          </p:cNvSpPr>
          <p:nvPr userDrawn="1"/>
        </p:nvSpPr>
        <p:spPr bwMode="gray">
          <a:xfrm>
            <a:off x="3291729" y="5204459"/>
            <a:ext cx="9043363" cy="30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296766" eaLnBrk="1" hangingPunct="1">
              <a:defRPr lang="x-none"/>
            </a:pPr>
            <a:r>
              <a:rPr sz="1991" dirty="0">
                <a:solidFill>
                  <a:srgbClr val="808080"/>
                </a:solidFill>
                <a:latin typeface="Arial"/>
                <a:ea typeface="+mn-ea"/>
                <a:cs typeface="+mn-cs"/>
              </a:rPr>
              <a:t>Document type | Date</a:t>
            </a:r>
          </a:p>
        </p:txBody>
      </p:sp>
      <p:sp>
        <p:nvSpPr>
          <p:cNvPr id="26" name="Disclaimer-English (United States)" hidden="1"/>
          <p:cNvSpPr>
            <a:spLocks noChangeArrowheads="1"/>
          </p:cNvSpPr>
          <p:nvPr userDrawn="1"/>
        </p:nvSpPr>
        <p:spPr bwMode="black">
          <a:xfrm>
            <a:off x="3291719" y="9134516"/>
            <a:ext cx="5143694" cy="52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lgn="l" defTabSz="1164597" eaLnBrk="0"/>
            <a:r>
              <a:rPr lang="x-none" sz="1138" dirty="0">
                <a:solidFill>
                  <a:srgbClr val="FFFFFF"/>
                </a:solidFill>
                <a:latin typeface="Arial"/>
                <a:ea typeface="+mn-ea"/>
                <a:cs typeface="+mn-cs"/>
              </a:rPr>
              <a:t>CONFIDENTIAL AND PROPRIETARY</a:t>
            </a:r>
          </a:p>
          <a:p>
            <a:pPr algn="l" defTabSz="1164597" eaLnBrk="0"/>
            <a:r>
              <a:rPr lang="x-none" sz="1138" dirty="0">
                <a:solidFill>
                  <a:srgbClr val="FFFFFF"/>
                </a:solidFill>
                <a:latin typeface="Arial"/>
                <a:ea typeface="+mn-ea"/>
                <a:cs typeface="+mn-cs"/>
              </a:rPr>
              <a:t>Any use of this material without specific permission of McKinsey &amp; Company is strictly prohibited</a:t>
            </a:r>
          </a:p>
        </p:txBody>
      </p:sp>
      <p:pic>
        <p:nvPicPr>
          <p:cNvPr id="14" name="Picture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858776" y="9338704"/>
            <a:ext cx="1588188" cy="208960"/>
          </a:xfrm>
          <a:prstGeom prst="rect">
            <a:avLst/>
          </a:prstGeom>
        </p:spPr>
      </p:pic>
    </p:spTree>
    <p:extLst>
      <p:ext uri="{BB962C8B-B14F-4D97-AF65-F5344CB8AC3E}">
        <p14:creationId xmlns:p14="http://schemas.microsoft.com/office/powerpoint/2010/main" val="3670405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346" y="2346"/>
          <a:ext cx="2302" cy="2302"/>
        </p:xfrm>
        <a:graphic>
          <a:graphicData uri="http://schemas.openxmlformats.org/presentationml/2006/ole">
            <mc:AlternateContent xmlns:mc="http://schemas.openxmlformats.org/markup-compatibility/2006">
              <mc:Choice xmlns:v="urn:schemas-microsoft-com:vml" Requires="v">
                <p:oleObj spid="_x0000_s33834" name="think-cell Slide" r:id="rId4" imgW="476" imgH="357" progId="TCLayout.ActiveDocument.1">
                  <p:embed/>
                </p:oleObj>
              </mc:Choice>
              <mc:Fallback>
                <p:oleObj name="think-cell Slide" r:id="rId4" imgW="476" imgH="357" progId="TCLayout.ActiveDocument.1">
                  <p:embed/>
                  <p:pic>
                    <p:nvPicPr>
                      <p:cNvPr id="0" name=""/>
                      <p:cNvPicPr/>
                      <p:nvPr/>
                    </p:nvPicPr>
                    <p:blipFill>
                      <a:blip r:embed="rId5"/>
                      <a:stretch>
                        <a:fillRect/>
                      </a:stretch>
                    </p:blipFill>
                    <p:spPr>
                      <a:xfrm>
                        <a:off x="2346" y="2346"/>
                        <a:ext cx="2302" cy="2302"/>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dirty="0"/>
              <a:t>Click to edit Master title style</a:t>
            </a:r>
            <a:endParaRPr lang="x-none" dirty="0"/>
          </a:p>
        </p:txBody>
      </p:sp>
      <p:sp>
        <p:nvSpPr>
          <p:cNvPr id="8" name="Slide Number"/>
          <p:cNvSpPr txBox="1">
            <a:spLocks/>
          </p:cNvSpPr>
          <p:nvPr userDrawn="1"/>
        </p:nvSpPr>
        <p:spPr bwMode="auto">
          <a:xfrm>
            <a:off x="12428859" y="9446004"/>
            <a:ext cx="177934" cy="175113"/>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algn="l" defTabSz="1296766" hangingPunct="1"/>
            <a:fld id="{42C328C1-A84F-4A39-A664-DBA00541A8C6}" type="slidenum">
              <a:rPr sz="1138" smtClean="0">
                <a:solidFill>
                  <a:srgbClr val="808080"/>
                </a:solidFill>
                <a:ea typeface="+mn-ea"/>
                <a:cs typeface="+mn-cs"/>
              </a:rPr>
              <a:pPr algn="l" defTabSz="1296766" hangingPunct="1"/>
              <a:t>‹#›</a:t>
            </a:fld>
            <a:endParaRPr sz="1138" dirty="0">
              <a:solidFill>
                <a:srgbClr val="808080"/>
              </a:solidFill>
              <a:ea typeface="+mn-ea"/>
              <a:cs typeface="+mn-cs"/>
            </a:endParaRPr>
          </a:p>
        </p:txBody>
      </p:sp>
      <p:sp>
        <p:nvSpPr>
          <p:cNvPr id="5" name="doc id" hidden="1"/>
          <p:cNvSpPr>
            <a:spLocks noChangeArrowheads="1"/>
          </p:cNvSpPr>
          <p:nvPr userDrawn="1"/>
        </p:nvSpPr>
        <p:spPr bwMode="auto">
          <a:xfrm>
            <a:off x="11728522" y="73718"/>
            <a:ext cx="953763" cy="17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1295524" hangingPunct="1"/>
            <a:endParaRPr lang="x-none" sz="1138" dirty="0">
              <a:solidFill>
                <a:srgbClr val="808080"/>
              </a:solidFill>
              <a:latin typeface="Arial"/>
              <a:ea typeface="+mn-ea"/>
              <a:cs typeface="+mn-cs"/>
            </a:endParaRPr>
          </a:p>
        </p:txBody>
      </p:sp>
    </p:spTree>
    <p:extLst>
      <p:ext uri="{BB962C8B-B14F-4D97-AF65-F5344CB8AC3E}">
        <p14:creationId xmlns:p14="http://schemas.microsoft.com/office/powerpoint/2010/main" val="1842070942"/>
      </p:ext>
    </p:extLst>
  </p:cSld>
  <p:clrMapOvr>
    <a:masterClrMapping/>
  </p:clrMapOvr>
  <p:extLst mod="1">
    <p:ext uri="{DCECCB84-F9BA-43D5-87BE-67443E8EF086}">
      <p15:sldGuideLst xmlns=""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346" y="2346"/>
          <a:ext cx="2302" cy="2302"/>
        </p:xfrm>
        <a:graphic>
          <a:graphicData uri="http://schemas.openxmlformats.org/presentationml/2006/ole">
            <mc:AlternateContent xmlns:mc="http://schemas.openxmlformats.org/markup-compatibility/2006">
              <mc:Choice xmlns:v="urn:schemas-microsoft-com:vml" Requires="v">
                <p:oleObj spid="_x0000_s34858" name="think-cell Slide" r:id="rId4" imgW="420" imgH="420" progId="TCLayout.ActiveDocument.1">
                  <p:embed/>
                </p:oleObj>
              </mc:Choice>
              <mc:Fallback>
                <p:oleObj name="think-cell Slide" r:id="rId4" imgW="420" imgH="420" progId="TCLayout.ActiveDocument.1">
                  <p:embed/>
                  <p:pic>
                    <p:nvPicPr>
                      <p:cNvPr id="0" name=""/>
                      <p:cNvPicPr/>
                      <p:nvPr/>
                    </p:nvPicPr>
                    <p:blipFill>
                      <a:blip r:embed="rId5"/>
                      <a:stretch>
                        <a:fillRect/>
                      </a:stretch>
                    </p:blipFill>
                    <p:spPr>
                      <a:xfrm>
                        <a:off x="2346" y="2346"/>
                        <a:ext cx="2302" cy="2302"/>
                      </a:xfrm>
                      <a:prstGeom prst="rect">
                        <a:avLst/>
                      </a:prstGeom>
                    </p:spPr>
                  </p:pic>
                </p:oleObj>
              </mc:Fallback>
            </mc:AlternateContent>
          </a:graphicData>
        </a:graphic>
      </p:graphicFrame>
      <p:sp>
        <p:nvSpPr>
          <p:cNvPr id="9" name="Text Placeholder 8"/>
          <p:cNvSpPr>
            <a:spLocks noGrp="1"/>
          </p:cNvSpPr>
          <p:nvPr>
            <p:ph type="body" sz="quarter" idx="13"/>
          </p:nvPr>
        </p:nvSpPr>
        <p:spPr>
          <a:xfrm>
            <a:off x="526383" y="1088249"/>
            <a:ext cx="11929600" cy="1378535"/>
          </a:xfrm>
        </p:spPr>
        <p:txBody>
          <a:bodyPr>
            <a:normAutofit/>
          </a:bodyPr>
          <a:lstStyle>
            <a:lvl1pPr marL="0" indent="0">
              <a:buNone/>
              <a:defRPr sz="4267" b="0">
                <a:solidFill>
                  <a:srgbClr val="575757"/>
                </a:solidFill>
              </a:defRPr>
            </a:lvl1pPr>
          </a:lstStyle>
          <a:p>
            <a:pPr lvl="0"/>
            <a:r>
              <a:rPr lang="en-US"/>
              <a:t>Click to edit Master text styles</a:t>
            </a:r>
          </a:p>
        </p:txBody>
      </p:sp>
      <p:sp>
        <p:nvSpPr>
          <p:cNvPr id="14" name="Title Placeholder 1"/>
          <p:cNvSpPr>
            <a:spLocks noGrp="1"/>
          </p:cNvSpPr>
          <p:nvPr>
            <p:ph type="title"/>
          </p:nvPr>
        </p:nvSpPr>
        <p:spPr>
          <a:xfrm>
            <a:off x="526383" y="420527"/>
            <a:ext cx="11929600" cy="66772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20" name="Text Placeholder 19"/>
          <p:cNvSpPr>
            <a:spLocks noGrp="1"/>
          </p:cNvSpPr>
          <p:nvPr>
            <p:ph type="body" sz="quarter" idx="14"/>
          </p:nvPr>
        </p:nvSpPr>
        <p:spPr>
          <a:xfrm>
            <a:off x="527360" y="2575360"/>
            <a:ext cx="11929600" cy="156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2248038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DF87C571-7A64-4FD2-8D58-CD2FEA67E2B8}"/>
              </a:ext>
            </a:extLst>
          </p:cNvPr>
          <p:cNvGraphicFramePr>
            <a:graphicFrameLocks noChangeAspect="1"/>
          </p:cNvGraphicFramePr>
          <p:nvPr userDrawn="1">
            <p:custDataLst>
              <p:tags r:id="rId2"/>
            </p:custDataLst>
            <p:extLst/>
          </p:nvPr>
        </p:nvGraphicFramePr>
        <p:xfrm>
          <a:off x="3012" y="3012"/>
          <a:ext cx="3009" cy="3009"/>
        </p:xfrm>
        <a:graphic>
          <a:graphicData uri="http://schemas.openxmlformats.org/presentationml/2006/ole">
            <mc:AlternateContent xmlns:mc="http://schemas.openxmlformats.org/markup-compatibility/2006">
              <mc:Choice xmlns:v="urn:schemas-microsoft-com:vml" Requires="v">
                <p:oleObj spid="_x0000_s3588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3012" y="3012"/>
                        <a:ext cx="3009" cy="3009"/>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4227F85A-6EBF-4B7D-9862-8C700A49F468}"/>
              </a:ext>
            </a:extLst>
          </p:cNvPr>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556414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306" y="2306"/>
          <a:ext cx="2302" cy="2302"/>
        </p:xfrm>
        <a:graphic>
          <a:graphicData uri="http://schemas.openxmlformats.org/presentationml/2006/ole">
            <mc:AlternateContent xmlns:mc="http://schemas.openxmlformats.org/markup-compatibility/2006">
              <mc:Choice xmlns:v="urn:schemas-microsoft-com:vml" Requires="v">
                <p:oleObj spid="_x0000_s3894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306" y="2306"/>
                        <a:ext cx="2302" cy="2302"/>
                      </a:xfrm>
                      <a:prstGeom prst="rect">
                        <a:avLst/>
                      </a:prstGeom>
                    </p:spPr>
                  </p:pic>
                </p:oleObj>
              </mc:Fallback>
            </mc:AlternateContent>
          </a:graphicData>
        </a:graphic>
      </p:graphicFrame>
      <p:sp>
        <p:nvSpPr>
          <p:cNvPr id="4" name="Working Draft Text" hidden="1"/>
          <p:cNvSpPr txBox="1">
            <a:spLocks noChangeArrowheads="1"/>
          </p:cNvSpPr>
          <p:nvPr userDrawn="1"/>
        </p:nvSpPr>
        <p:spPr bwMode="black">
          <a:xfrm>
            <a:off x="8696607" y="9123911"/>
            <a:ext cx="4048837"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sz="1138" b="1" dirty="0">
                <a:solidFill>
                  <a:srgbClr val="FFFFFF"/>
                </a:solidFill>
                <a:latin typeface="Arial"/>
                <a:ea typeface="+mn-ea"/>
                <a:cs typeface="+mn-cs"/>
              </a:rPr>
              <a:t>WORKING DRAFT</a:t>
            </a:r>
          </a:p>
        </p:txBody>
      </p:sp>
      <p:sp>
        <p:nvSpPr>
          <p:cNvPr id="6" name="Working Draft" hidden="1"/>
          <p:cNvSpPr txBox="1">
            <a:spLocks noChangeArrowheads="1"/>
          </p:cNvSpPr>
          <p:nvPr userDrawn="1"/>
        </p:nvSpPr>
        <p:spPr bwMode="black">
          <a:xfrm>
            <a:off x="8696608" y="9302557"/>
            <a:ext cx="4308192"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lang="en-US" sz="1138">
                <a:solidFill>
                  <a:srgbClr val="FFFFFF"/>
                </a:solidFill>
                <a:latin typeface="Arial"/>
                <a:ea typeface="+mn-ea"/>
                <a:cs typeface="+mn-cs"/>
              </a:rPr>
              <a:t>Last Modified 2017-01-31 05:58 AM South Africa Standard Time</a:t>
            </a:r>
            <a:endParaRPr sz="1138" dirty="0">
              <a:solidFill>
                <a:srgbClr val="FFFFFF"/>
              </a:solidFill>
              <a:latin typeface="Arial"/>
              <a:ea typeface="+mn-ea"/>
              <a:cs typeface="+mn-cs"/>
            </a:endParaRPr>
          </a:p>
        </p:txBody>
      </p:sp>
      <p:sp>
        <p:nvSpPr>
          <p:cNvPr id="7" name="Printed" hidden="1"/>
          <p:cNvSpPr txBox="1">
            <a:spLocks noChangeArrowheads="1"/>
          </p:cNvSpPr>
          <p:nvPr userDrawn="1"/>
        </p:nvSpPr>
        <p:spPr bwMode="black">
          <a:xfrm>
            <a:off x="8696607" y="9481205"/>
            <a:ext cx="4048837"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lang="en-US" sz="1138">
                <a:solidFill>
                  <a:srgbClr val="FFFFFF"/>
                </a:solidFill>
                <a:latin typeface="Arial"/>
                <a:ea typeface="+mn-ea"/>
                <a:cs typeface="+mn-cs"/>
              </a:rPr>
              <a:t>Printed 2016-08-05 09:24 AM South Africa Standard Time</a:t>
            </a:r>
            <a:endParaRPr sz="1138" dirty="0">
              <a:solidFill>
                <a:srgbClr val="FFFFFF"/>
              </a:solidFill>
              <a:latin typeface="Arial"/>
              <a:ea typeface="+mn-ea"/>
              <a:cs typeface="+mn-cs"/>
            </a:endParaRPr>
          </a:p>
        </p:txBody>
      </p:sp>
      <p:sp>
        <p:nvSpPr>
          <p:cNvPr id="13314" name="Title"/>
          <p:cNvSpPr>
            <a:spLocks noGrp="1" noChangeArrowheads="1"/>
          </p:cNvSpPr>
          <p:nvPr userDrawn="1">
            <p:ph type="ctrTitle"/>
          </p:nvPr>
        </p:nvSpPr>
        <p:spPr>
          <a:xfrm>
            <a:off x="253304" y="899790"/>
            <a:ext cx="12428969" cy="722248"/>
          </a:xfrm>
          <a:prstGeom prst="rect">
            <a:avLst/>
          </a:prstGeom>
        </p:spPr>
        <p:txBody>
          <a:bodyPr wrap="square">
            <a:spAutoFit/>
          </a:bodyPr>
          <a:lstStyle>
            <a:lvl1pPr>
              <a:defRPr lang="x-none" sz="4693" b="0" baseline="0">
                <a:solidFill>
                  <a:schemeClr val="bg1"/>
                </a:solidFill>
                <a:latin typeface="+mj-lt"/>
                <a:ea typeface="+mj-ea"/>
              </a:defRPr>
            </a:lvl1pPr>
          </a:lstStyle>
          <a:p>
            <a:pPr lvl="0" latinLnBrk="0"/>
            <a:r>
              <a:rPr lang="en-US" noProof="0" dirty="0"/>
              <a:t>Click to edit Master title style</a:t>
            </a:r>
            <a:endParaRPr lang="x-none" noProof="0" dirty="0"/>
          </a:p>
        </p:txBody>
      </p:sp>
      <p:sp>
        <p:nvSpPr>
          <p:cNvPr id="13315" name="Subtitle"/>
          <p:cNvSpPr>
            <a:spLocks noGrp="1" noChangeArrowheads="1"/>
          </p:cNvSpPr>
          <p:nvPr userDrawn="1">
            <p:ph type="subTitle" idx="1"/>
          </p:nvPr>
        </p:nvSpPr>
        <p:spPr>
          <a:xfrm>
            <a:off x="253304" y="2370466"/>
            <a:ext cx="12428969" cy="312633"/>
          </a:xfrm>
          <a:prstGeom prst="rect">
            <a:avLst/>
          </a:prstGeom>
        </p:spPr>
        <p:txBody>
          <a:bodyPr wrap="square">
            <a:spAutoFit/>
          </a:bodyPr>
          <a:lstStyle>
            <a:lvl1pPr>
              <a:defRPr lang="x-none" sz="1991" cap="all" baseline="0">
                <a:solidFill>
                  <a:schemeClr val="bg1"/>
                </a:solidFill>
                <a:latin typeface="+mn-lt"/>
                <a:ea typeface="+mn-ea"/>
              </a:defRPr>
            </a:lvl1pPr>
          </a:lstStyle>
          <a:p>
            <a:pPr lvl="0" latinLnBrk="0"/>
            <a:r>
              <a:rPr lang="en-US" noProof="0" dirty="0"/>
              <a:t>Click to edit Master subtitle style</a:t>
            </a:r>
            <a:endParaRPr lang="x-none" noProof="0" dirty="0"/>
          </a:p>
        </p:txBody>
      </p:sp>
      <p:sp>
        <p:nvSpPr>
          <p:cNvPr id="5" name="doc id" hidden="1"/>
          <p:cNvSpPr txBox="1">
            <a:spLocks noChangeArrowheads="1"/>
          </p:cNvSpPr>
          <p:nvPr userDrawn="1"/>
        </p:nvSpPr>
        <p:spPr bwMode="white">
          <a:xfrm>
            <a:off x="12253772" y="52984"/>
            <a:ext cx="428502" cy="17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1300483" eaLnBrk="1" hangingPunct="1">
              <a:defRPr lang="x-none"/>
            </a:pPr>
            <a:endParaRPr sz="1138" dirty="0">
              <a:solidFill>
                <a:srgbClr val="FFFFFF"/>
              </a:solidFill>
              <a:latin typeface="Arial"/>
              <a:ea typeface="+mn-ea"/>
              <a:cs typeface="+mn-cs"/>
            </a:endParaRPr>
          </a:p>
        </p:txBody>
      </p:sp>
      <p:sp>
        <p:nvSpPr>
          <p:cNvPr id="57" name="Document type" hidden="1"/>
          <p:cNvSpPr txBox="1">
            <a:spLocks noChangeArrowheads="1"/>
          </p:cNvSpPr>
          <p:nvPr userDrawn="1"/>
        </p:nvSpPr>
        <p:spPr bwMode="gray">
          <a:xfrm>
            <a:off x="3291700" y="5204459"/>
            <a:ext cx="9043363" cy="30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sz="1991" dirty="0">
                <a:solidFill>
                  <a:srgbClr val="808080"/>
                </a:solidFill>
                <a:latin typeface="Arial"/>
                <a:ea typeface="+mn-ea"/>
                <a:cs typeface="+mn-cs"/>
              </a:rPr>
              <a:t>Document type | Date</a:t>
            </a:r>
          </a:p>
        </p:txBody>
      </p:sp>
      <p:sp>
        <p:nvSpPr>
          <p:cNvPr id="26" name="Disclaimer-English (United States)" hidden="1"/>
          <p:cNvSpPr>
            <a:spLocks noChangeArrowheads="1"/>
          </p:cNvSpPr>
          <p:nvPr userDrawn="1"/>
        </p:nvSpPr>
        <p:spPr bwMode="black">
          <a:xfrm>
            <a:off x="3291700" y="9134516"/>
            <a:ext cx="5143694" cy="52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lgn="l" defTabSz="1167935" eaLnBrk="0"/>
            <a:r>
              <a:rPr lang="x-none" sz="1138" dirty="0">
                <a:solidFill>
                  <a:srgbClr val="FFFFFF"/>
                </a:solidFill>
                <a:latin typeface="Arial"/>
                <a:ea typeface="+mn-ea"/>
                <a:cs typeface="+mn-cs"/>
              </a:rPr>
              <a:t>CONFIDENTIAL AND PROPRIETARY</a:t>
            </a:r>
          </a:p>
          <a:p>
            <a:pPr algn="l" defTabSz="1167935" eaLnBrk="0"/>
            <a:r>
              <a:rPr lang="x-none" sz="1138" dirty="0">
                <a:solidFill>
                  <a:srgbClr val="FFFFFF"/>
                </a:solidFill>
                <a:latin typeface="Arial"/>
                <a:ea typeface="+mn-ea"/>
                <a:cs typeface="+mn-cs"/>
              </a:rPr>
              <a:t>Any use of this material without specific permission of McKinsey &amp; Company is strictly prohibited</a:t>
            </a:r>
          </a:p>
        </p:txBody>
      </p:sp>
      <p:pic>
        <p:nvPicPr>
          <p:cNvPr id="14" name="Picture 13"/>
          <p:cNvPicPr>
            <a:picLocks noChangeAspect="1"/>
          </p:cNvPicPr>
          <p:nvPr userDrawn="1"/>
        </p:nvPicPr>
        <p:blipFill>
          <a:blip r:embed="rId6"/>
          <a:stretch>
            <a:fillRect/>
          </a:stretch>
        </p:blipFill>
        <p:spPr>
          <a:xfrm>
            <a:off x="10858749" y="9338704"/>
            <a:ext cx="1588188" cy="208960"/>
          </a:xfrm>
          <a:prstGeom prst="rect">
            <a:avLst/>
          </a:prstGeom>
        </p:spPr>
      </p:pic>
    </p:spTree>
    <p:extLst>
      <p:ext uri="{BB962C8B-B14F-4D97-AF65-F5344CB8AC3E}">
        <p14:creationId xmlns:p14="http://schemas.microsoft.com/office/powerpoint/2010/main" val="59022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63852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306" y="2306"/>
          <a:ext cx="2302" cy="2302"/>
        </p:xfrm>
        <a:graphic>
          <a:graphicData uri="http://schemas.openxmlformats.org/presentationml/2006/ole">
            <mc:AlternateContent xmlns:mc="http://schemas.openxmlformats.org/markup-compatibility/2006">
              <mc:Choice xmlns:v="urn:schemas-microsoft-com:vml" Requires="v">
                <p:oleObj spid="_x0000_s39968" name="think-cell Slide" r:id="rId4" imgW="476" imgH="357" progId="TCLayout.ActiveDocument.1">
                  <p:embed/>
                </p:oleObj>
              </mc:Choice>
              <mc:Fallback>
                <p:oleObj name="think-cell Slide" r:id="rId4" imgW="476" imgH="357" progId="TCLayout.ActiveDocument.1">
                  <p:embed/>
                  <p:pic>
                    <p:nvPicPr>
                      <p:cNvPr id="0" name=""/>
                      <p:cNvPicPr/>
                      <p:nvPr/>
                    </p:nvPicPr>
                    <p:blipFill>
                      <a:blip r:embed="rId5"/>
                      <a:stretch>
                        <a:fillRect/>
                      </a:stretch>
                    </p:blipFill>
                    <p:spPr>
                      <a:xfrm>
                        <a:off x="2306" y="2306"/>
                        <a:ext cx="2302" cy="2302"/>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dirty="0"/>
              <a:t>Click to edit Master title style</a:t>
            </a:r>
            <a:endParaRPr lang="x-none" dirty="0"/>
          </a:p>
        </p:txBody>
      </p:sp>
      <p:sp>
        <p:nvSpPr>
          <p:cNvPr id="8" name="Slide Number"/>
          <p:cNvSpPr txBox="1">
            <a:spLocks/>
          </p:cNvSpPr>
          <p:nvPr userDrawn="1"/>
        </p:nvSpPr>
        <p:spPr bwMode="auto">
          <a:xfrm>
            <a:off x="12428857" y="9445989"/>
            <a:ext cx="177934" cy="175113"/>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algn="l" defTabSz="1300483" hangingPunct="1"/>
            <a:fld id="{42C328C1-A84F-4A39-A664-DBA00541A8C6}" type="slidenum">
              <a:rPr sz="1138" smtClean="0">
                <a:solidFill>
                  <a:srgbClr val="808080"/>
                </a:solidFill>
                <a:ea typeface="+mn-ea"/>
                <a:cs typeface="+mn-cs"/>
              </a:rPr>
              <a:pPr algn="l" defTabSz="1300483" hangingPunct="1"/>
              <a:t>‹#›</a:t>
            </a:fld>
            <a:endParaRPr sz="1138" dirty="0">
              <a:solidFill>
                <a:srgbClr val="808080"/>
              </a:solidFill>
              <a:ea typeface="+mn-ea"/>
              <a:cs typeface="+mn-cs"/>
            </a:endParaRPr>
          </a:p>
        </p:txBody>
      </p:sp>
      <p:sp>
        <p:nvSpPr>
          <p:cNvPr id="5" name="doc id" hidden="1"/>
          <p:cNvSpPr>
            <a:spLocks noChangeArrowheads="1"/>
          </p:cNvSpPr>
          <p:nvPr userDrawn="1"/>
        </p:nvSpPr>
        <p:spPr bwMode="auto">
          <a:xfrm>
            <a:off x="11728512" y="73718"/>
            <a:ext cx="953763" cy="17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1299240" hangingPunct="1"/>
            <a:endParaRPr lang="x-none" sz="1138" dirty="0">
              <a:solidFill>
                <a:srgbClr val="808080"/>
              </a:solidFill>
              <a:latin typeface="Arial"/>
              <a:ea typeface="+mn-ea"/>
              <a:cs typeface="+mn-cs"/>
            </a:endParaRPr>
          </a:p>
        </p:txBody>
      </p:sp>
    </p:spTree>
    <p:extLst>
      <p:ext uri="{BB962C8B-B14F-4D97-AF65-F5344CB8AC3E}">
        <p14:creationId xmlns:p14="http://schemas.microsoft.com/office/powerpoint/2010/main" val="2571520871"/>
      </p:ext>
    </p:extLst>
  </p:cSld>
  <p:clrMapOvr>
    <a:masterClrMapping/>
  </p:clrMapOvr>
  <p:extLst mod="1">
    <p:ext uri="{DCECCB84-F9BA-43D5-87BE-67443E8EF086}">
      <p15:sldGuideLst xmlns=""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306" y="2306"/>
          <a:ext cx="2302" cy="2302"/>
        </p:xfrm>
        <a:graphic>
          <a:graphicData uri="http://schemas.openxmlformats.org/presentationml/2006/ole">
            <mc:AlternateContent xmlns:mc="http://schemas.openxmlformats.org/markup-compatibility/2006">
              <mc:Choice xmlns:v="urn:schemas-microsoft-com:vml" Requires="v">
                <p:oleObj spid="_x0000_s40992" name="think-cell Slide" r:id="rId4" imgW="420" imgH="420" progId="TCLayout.ActiveDocument.1">
                  <p:embed/>
                </p:oleObj>
              </mc:Choice>
              <mc:Fallback>
                <p:oleObj name="think-cell Slide" r:id="rId4" imgW="420" imgH="420" progId="TCLayout.ActiveDocument.1">
                  <p:embed/>
                  <p:pic>
                    <p:nvPicPr>
                      <p:cNvPr id="0" name=""/>
                      <p:cNvPicPr/>
                      <p:nvPr/>
                    </p:nvPicPr>
                    <p:blipFill>
                      <a:blip r:embed="rId5"/>
                      <a:stretch>
                        <a:fillRect/>
                      </a:stretch>
                    </p:blipFill>
                    <p:spPr>
                      <a:xfrm>
                        <a:off x="2306" y="2306"/>
                        <a:ext cx="2302" cy="2302"/>
                      </a:xfrm>
                      <a:prstGeom prst="rect">
                        <a:avLst/>
                      </a:prstGeom>
                    </p:spPr>
                  </p:pic>
                </p:oleObj>
              </mc:Fallback>
            </mc:AlternateContent>
          </a:graphicData>
        </a:graphic>
      </p:graphicFrame>
      <p:sp>
        <p:nvSpPr>
          <p:cNvPr id="9" name="Text Placeholder 8"/>
          <p:cNvSpPr>
            <a:spLocks noGrp="1"/>
          </p:cNvSpPr>
          <p:nvPr>
            <p:ph type="body" sz="quarter" idx="13"/>
          </p:nvPr>
        </p:nvSpPr>
        <p:spPr>
          <a:xfrm>
            <a:off x="526383" y="1088249"/>
            <a:ext cx="11929600" cy="1378535"/>
          </a:xfrm>
        </p:spPr>
        <p:txBody>
          <a:bodyPr>
            <a:normAutofit/>
          </a:bodyPr>
          <a:lstStyle>
            <a:lvl1pPr marL="0" indent="0">
              <a:buNone/>
              <a:defRPr sz="4267" b="0">
                <a:solidFill>
                  <a:srgbClr val="575757"/>
                </a:solidFill>
              </a:defRPr>
            </a:lvl1pPr>
          </a:lstStyle>
          <a:p>
            <a:pPr lvl="0"/>
            <a:r>
              <a:rPr lang="en-US"/>
              <a:t>Click to edit Master text styles</a:t>
            </a:r>
          </a:p>
        </p:txBody>
      </p:sp>
      <p:sp>
        <p:nvSpPr>
          <p:cNvPr id="14" name="Title Placeholder 1"/>
          <p:cNvSpPr>
            <a:spLocks noGrp="1"/>
          </p:cNvSpPr>
          <p:nvPr>
            <p:ph type="title"/>
          </p:nvPr>
        </p:nvSpPr>
        <p:spPr>
          <a:xfrm>
            <a:off x="526383" y="420527"/>
            <a:ext cx="11929600" cy="66772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20" name="Text Placeholder 19"/>
          <p:cNvSpPr>
            <a:spLocks noGrp="1"/>
          </p:cNvSpPr>
          <p:nvPr>
            <p:ph type="body" sz="quarter" idx="14"/>
          </p:nvPr>
        </p:nvSpPr>
        <p:spPr>
          <a:xfrm>
            <a:off x="527360" y="2575360"/>
            <a:ext cx="11929600" cy="156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2966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2349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70600" y="2349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6143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2052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03814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55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2480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6057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26" Type="http://schemas.openxmlformats.org/officeDocument/2006/relationships/image" Target="../media/image6.emf"/><Relationship Id="rId3" Type="http://schemas.openxmlformats.org/officeDocument/2006/relationships/slideLayout" Target="../slideLayouts/slideLayout14.xml"/><Relationship Id="rId21" Type="http://schemas.openxmlformats.org/officeDocument/2006/relationships/tags" Target="../tags/tag16.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tags" Target="../tags/tag11.xml"/><Relationship Id="rId20" Type="http://schemas.openxmlformats.org/officeDocument/2006/relationships/tags" Target="../tags/tag15.xml"/><Relationship Id="rId1" Type="http://schemas.openxmlformats.org/officeDocument/2006/relationships/slideLayout" Target="../slideLayouts/slideLayout12.xml"/><Relationship Id="rId6" Type="http://schemas.openxmlformats.org/officeDocument/2006/relationships/tags" Target="../tags/tag1.xml"/><Relationship Id="rId11" Type="http://schemas.openxmlformats.org/officeDocument/2006/relationships/tags" Target="../tags/tag6.xml"/><Relationship Id="rId24" Type="http://schemas.openxmlformats.org/officeDocument/2006/relationships/image" Target="../media/image4.emf"/><Relationship Id="rId5" Type="http://schemas.openxmlformats.org/officeDocument/2006/relationships/vmlDrawing" Target="../drawings/vmlDrawing1.vml"/><Relationship Id="rId15" Type="http://schemas.openxmlformats.org/officeDocument/2006/relationships/tags" Target="../tags/tag10.xml"/><Relationship Id="rId23" Type="http://schemas.openxmlformats.org/officeDocument/2006/relationships/oleObject" Target="../embeddings/oleObject1.bin"/><Relationship Id="rId10" Type="http://schemas.openxmlformats.org/officeDocument/2006/relationships/tags" Target="../tags/tag5.xml"/><Relationship Id="rId19" Type="http://schemas.openxmlformats.org/officeDocument/2006/relationships/tags" Target="../tags/tag14.xml"/><Relationship Id="rId4" Type="http://schemas.openxmlformats.org/officeDocument/2006/relationships/theme" Target="../theme/theme2.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tags" Target="../tags/tag17.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image" Target="../media/image5.png"/><Relationship Id="rId3" Type="http://schemas.openxmlformats.org/officeDocument/2006/relationships/slideLayout" Target="../slideLayouts/slideLayout17.xml"/><Relationship Id="rId21" Type="http://schemas.openxmlformats.org/officeDocument/2006/relationships/tags" Target="../tags/tag35.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image" Target="../media/image4.emf"/><Relationship Id="rId2" Type="http://schemas.openxmlformats.org/officeDocument/2006/relationships/slideLayout" Target="../slideLayouts/slideLayout16.xml"/><Relationship Id="rId16" Type="http://schemas.openxmlformats.org/officeDocument/2006/relationships/tags" Target="../tags/tag30.xml"/><Relationship Id="rId20" Type="http://schemas.openxmlformats.org/officeDocument/2006/relationships/tags" Target="../tags/tag34.xml"/><Relationship Id="rId1" Type="http://schemas.openxmlformats.org/officeDocument/2006/relationships/slideLayout" Target="../slideLayouts/slideLayout15.xml"/><Relationship Id="rId6" Type="http://schemas.openxmlformats.org/officeDocument/2006/relationships/vmlDrawing" Target="../drawings/vmlDrawing5.vml"/><Relationship Id="rId11" Type="http://schemas.openxmlformats.org/officeDocument/2006/relationships/tags" Target="../tags/tag25.xml"/><Relationship Id="rId24" Type="http://schemas.openxmlformats.org/officeDocument/2006/relationships/oleObject" Target="../embeddings/oleObject5.bin"/><Relationship Id="rId5" Type="http://schemas.openxmlformats.org/officeDocument/2006/relationships/theme" Target="../theme/theme3.xml"/><Relationship Id="rId15" Type="http://schemas.openxmlformats.org/officeDocument/2006/relationships/tags" Target="../tags/tag29.xml"/><Relationship Id="rId23" Type="http://schemas.openxmlformats.org/officeDocument/2006/relationships/tags" Target="../tags/tag37.xml"/><Relationship Id="rId10" Type="http://schemas.openxmlformats.org/officeDocument/2006/relationships/tags" Target="../tags/tag24.xml"/><Relationship Id="rId19" Type="http://schemas.openxmlformats.org/officeDocument/2006/relationships/tags" Target="../tags/tag33.xml"/><Relationship Id="rId4" Type="http://schemas.openxmlformats.org/officeDocument/2006/relationships/slideLayout" Target="../slideLayouts/slideLayout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tags" Target="../tags/tag36.xml"/><Relationship Id="rId27" Type="http://schemas.openxmlformats.org/officeDocument/2006/relationships/image" Target="../media/image6.emf"/></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image" Target="../media/image6.emf"/><Relationship Id="rId3" Type="http://schemas.openxmlformats.org/officeDocument/2006/relationships/slideLayout" Target="../slideLayouts/slideLayout21.xml"/><Relationship Id="rId21" Type="http://schemas.openxmlformats.org/officeDocument/2006/relationships/tags" Target="../tags/tag57.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image" Target="../media/image5.png"/><Relationship Id="rId2" Type="http://schemas.openxmlformats.org/officeDocument/2006/relationships/slideLayout" Target="../slideLayouts/slideLayout20.xml"/><Relationship Id="rId16" Type="http://schemas.openxmlformats.org/officeDocument/2006/relationships/tags" Target="../tags/tag52.xml"/><Relationship Id="rId20" Type="http://schemas.openxmlformats.org/officeDocument/2006/relationships/tags" Target="../tags/tag56.xml"/><Relationship Id="rId1" Type="http://schemas.openxmlformats.org/officeDocument/2006/relationships/slideLayout" Target="../slideLayouts/slideLayout19.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image" Target="../media/image4.emf"/><Relationship Id="rId5" Type="http://schemas.openxmlformats.org/officeDocument/2006/relationships/vmlDrawing" Target="../drawings/vmlDrawing10.vml"/><Relationship Id="rId15" Type="http://schemas.openxmlformats.org/officeDocument/2006/relationships/tags" Target="../tags/tag51.xml"/><Relationship Id="rId23" Type="http://schemas.openxmlformats.org/officeDocument/2006/relationships/oleObject" Target="../embeddings/oleObject10.bin"/><Relationship Id="rId10" Type="http://schemas.openxmlformats.org/officeDocument/2006/relationships/tags" Target="../tags/tag46.xml"/><Relationship Id="rId19" Type="http://schemas.openxmlformats.org/officeDocument/2006/relationships/tags" Target="../tags/tag55.xml"/><Relationship Id="rId4" Type="http://schemas.openxmlformats.org/officeDocument/2006/relationships/theme" Target="../theme/theme4.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tags" Target="../tags/tag58.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tags" Target="../tags/tag74.xml"/><Relationship Id="rId26" Type="http://schemas.openxmlformats.org/officeDocument/2006/relationships/image" Target="../media/image6.emf"/><Relationship Id="rId3" Type="http://schemas.openxmlformats.org/officeDocument/2006/relationships/slideLayout" Target="../slideLayouts/slideLayout24.xml"/><Relationship Id="rId21" Type="http://schemas.openxmlformats.org/officeDocument/2006/relationships/tags" Target="../tags/tag77.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5" Type="http://schemas.openxmlformats.org/officeDocument/2006/relationships/image" Target="../media/image5.png"/><Relationship Id="rId2" Type="http://schemas.openxmlformats.org/officeDocument/2006/relationships/slideLayout" Target="../slideLayouts/slideLayout23.xml"/><Relationship Id="rId16" Type="http://schemas.openxmlformats.org/officeDocument/2006/relationships/tags" Target="../tags/tag72.xml"/><Relationship Id="rId20" Type="http://schemas.openxmlformats.org/officeDocument/2006/relationships/tags" Target="../tags/tag76.xml"/><Relationship Id="rId1" Type="http://schemas.openxmlformats.org/officeDocument/2006/relationships/slideLayout" Target="../slideLayouts/slideLayout22.xml"/><Relationship Id="rId6" Type="http://schemas.openxmlformats.org/officeDocument/2006/relationships/tags" Target="../tags/tag62.xml"/><Relationship Id="rId11" Type="http://schemas.openxmlformats.org/officeDocument/2006/relationships/tags" Target="../tags/tag67.xml"/><Relationship Id="rId24" Type="http://schemas.openxmlformats.org/officeDocument/2006/relationships/image" Target="../media/image4.emf"/><Relationship Id="rId5" Type="http://schemas.openxmlformats.org/officeDocument/2006/relationships/vmlDrawing" Target="../drawings/vmlDrawing14.vml"/><Relationship Id="rId15" Type="http://schemas.openxmlformats.org/officeDocument/2006/relationships/tags" Target="../tags/tag71.xml"/><Relationship Id="rId23" Type="http://schemas.openxmlformats.org/officeDocument/2006/relationships/oleObject" Target="../embeddings/oleObject14.bin"/><Relationship Id="rId10" Type="http://schemas.openxmlformats.org/officeDocument/2006/relationships/tags" Target="../tags/tag66.xml"/><Relationship Id="rId19" Type="http://schemas.openxmlformats.org/officeDocument/2006/relationships/tags" Target="../tags/tag75.xml"/><Relationship Id="rId4" Type="http://schemas.openxmlformats.org/officeDocument/2006/relationships/theme" Target="../theme/theme5.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tags" Target="../tags/tag78.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18" Type="http://schemas.openxmlformats.org/officeDocument/2006/relationships/tags" Target="../tags/tag93.xml"/><Relationship Id="rId26" Type="http://schemas.openxmlformats.org/officeDocument/2006/relationships/image" Target="../media/image5.png"/><Relationship Id="rId3" Type="http://schemas.openxmlformats.org/officeDocument/2006/relationships/slideLayout" Target="../slideLayouts/slideLayout27.xml"/><Relationship Id="rId21" Type="http://schemas.openxmlformats.org/officeDocument/2006/relationships/tags" Target="../tags/tag96.xml"/><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tags" Target="../tags/tag92.xml"/><Relationship Id="rId25" Type="http://schemas.openxmlformats.org/officeDocument/2006/relationships/image" Target="../media/image4.emf"/><Relationship Id="rId2" Type="http://schemas.openxmlformats.org/officeDocument/2006/relationships/slideLayout" Target="../slideLayouts/slideLayout26.xml"/><Relationship Id="rId16" Type="http://schemas.openxmlformats.org/officeDocument/2006/relationships/tags" Target="../tags/tag91.xml"/><Relationship Id="rId20" Type="http://schemas.openxmlformats.org/officeDocument/2006/relationships/tags" Target="../tags/tag95.xml"/><Relationship Id="rId1" Type="http://schemas.openxmlformats.org/officeDocument/2006/relationships/slideLayout" Target="../slideLayouts/slideLayout25.xml"/><Relationship Id="rId6" Type="http://schemas.openxmlformats.org/officeDocument/2006/relationships/vmlDrawing" Target="../drawings/vmlDrawing18.vml"/><Relationship Id="rId11" Type="http://schemas.openxmlformats.org/officeDocument/2006/relationships/tags" Target="../tags/tag86.xml"/><Relationship Id="rId24" Type="http://schemas.openxmlformats.org/officeDocument/2006/relationships/oleObject" Target="../embeddings/oleObject18.bin"/><Relationship Id="rId5" Type="http://schemas.openxmlformats.org/officeDocument/2006/relationships/theme" Target="../theme/theme6.xml"/><Relationship Id="rId15" Type="http://schemas.openxmlformats.org/officeDocument/2006/relationships/tags" Target="../tags/tag90.xml"/><Relationship Id="rId23" Type="http://schemas.openxmlformats.org/officeDocument/2006/relationships/tags" Target="../tags/tag98.xml"/><Relationship Id="rId10" Type="http://schemas.openxmlformats.org/officeDocument/2006/relationships/tags" Target="../tags/tag85.xml"/><Relationship Id="rId19" Type="http://schemas.openxmlformats.org/officeDocument/2006/relationships/tags" Target="../tags/tag94.xml"/><Relationship Id="rId4" Type="http://schemas.openxmlformats.org/officeDocument/2006/relationships/slideLayout" Target="../slideLayouts/slideLayout28.xml"/><Relationship Id="rId9" Type="http://schemas.openxmlformats.org/officeDocument/2006/relationships/tags" Target="../tags/tag84.xml"/><Relationship Id="rId14" Type="http://schemas.openxmlformats.org/officeDocument/2006/relationships/tags" Target="../tags/tag89.xml"/><Relationship Id="rId22" Type="http://schemas.openxmlformats.org/officeDocument/2006/relationships/tags" Target="../tags/tag97.xml"/><Relationship Id="rId27" Type="http://schemas.openxmlformats.org/officeDocument/2006/relationships/image" Target="../media/image6.emf"/></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18" Type="http://schemas.openxmlformats.org/officeDocument/2006/relationships/tags" Target="../tags/tag115.xml"/><Relationship Id="rId26" Type="http://schemas.openxmlformats.org/officeDocument/2006/relationships/image" Target="../media/image6.emf"/><Relationship Id="rId3" Type="http://schemas.openxmlformats.org/officeDocument/2006/relationships/slideLayout" Target="../slideLayouts/slideLayout31.xml"/><Relationship Id="rId21" Type="http://schemas.openxmlformats.org/officeDocument/2006/relationships/tags" Target="../tags/tag118.xml"/><Relationship Id="rId7" Type="http://schemas.openxmlformats.org/officeDocument/2006/relationships/tags" Target="../tags/tag104.xml"/><Relationship Id="rId12" Type="http://schemas.openxmlformats.org/officeDocument/2006/relationships/tags" Target="../tags/tag109.xml"/><Relationship Id="rId17" Type="http://schemas.openxmlformats.org/officeDocument/2006/relationships/tags" Target="../tags/tag114.xml"/><Relationship Id="rId25" Type="http://schemas.openxmlformats.org/officeDocument/2006/relationships/image" Target="../media/image10.png"/><Relationship Id="rId2" Type="http://schemas.openxmlformats.org/officeDocument/2006/relationships/slideLayout" Target="../slideLayouts/slideLayout30.xml"/><Relationship Id="rId16" Type="http://schemas.openxmlformats.org/officeDocument/2006/relationships/tags" Target="../tags/tag113.xml"/><Relationship Id="rId20" Type="http://schemas.openxmlformats.org/officeDocument/2006/relationships/tags" Target="../tags/tag117.xml"/><Relationship Id="rId1" Type="http://schemas.openxmlformats.org/officeDocument/2006/relationships/slideLayout" Target="../slideLayouts/slideLayout29.xml"/><Relationship Id="rId6" Type="http://schemas.openxmlformats.org/officeDocument/2006/relationships/tags" Target="../tags/tag103.xml"/><Relationship Id="rId11" Type="http://schemas.openxmlformats.org/officeDocument/2006/relationships/tags" Target="../tags/tag108.xml"/><Relationship Id="rId24" Type="http://schemas.openxmlformats.org/officeDocument/2006/relationships/image" Target="../media/image4.emf"/><Relationship Id="rId5" Type="http://schemas.openxmlformats.org/officeDocument/2006/relationships/vmlDrawing" Target="../drawings/vmlDrawing23.vml"/><Relationship Id="rId15" Type="http://schemas.openxmlformats.org/officeDocument/2006/relationships/tags" Target="../tags/tag112.xml"/><Relationship Id="rId23" Type="http://schemas.openxmlformats.org/officeDocument/2006/relationships/oleObject" Target="../embeddings/oleObject23.bin"/><Relationship Id="rId10" Type="http://schemas.openxmlformats.org/officeDocument/2006/relationships/tags" Target="../tags/tag107.xml"/><Relationship Id="rId19" Type="http://schemas.openxmlformats.org/officeDocument/2006/relationships/tags" Target="../tags/tag116.xml"/><Relationship Id="rId4" Type="http://schemas.openxmlformats.org/officeDocument/2006/relationships/theme" Target="../theme/theme7.xml"/><Relationship Id="rId9" Type="http://schemas.openxmlformats.org/officeDocument/2006/relationships/tags" Target="../tags/tag106.xml"/><Relationship Id="rId14" Type="http://schemas.openxmlformats.org/officeDocument/2006/relationships/tags" Target="../tags/tag111.xml"/><Relationship Id="rId22" Type="http://schemas.openxmlformats.org/officeDocument/2006/relationships/tags" Target="../tags/tag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4097" name="Picture 1" descr="powerpoint template3.jpg"/>
          <p:cNvPicPr>
            <a:picLocks noChangeAspect="1"/>
          </p:cNvPicPr>
          <p:nvPr userDrawn="1"/>
        </p:nvPicPr>
        <p:blipFill>
          <a:blip r:embed="rId14">
            <a:extLst>
              <a:ext uri="{28A0092B-C50C-407E-A947-70E740481C1C}">
                <a14:useLocalDpi xmlns:a14="http://schemas.microsoft.com/office/drawing/2010/main" val="0"/>
              </a:ext>
            </a:extLst>
          </a:blip>
          <a:srcRect b="2130"/>
          <a:stretch>
            <a:fillRect/>
          </a:stretch>
        </p:blipFill>
        <p:spPr bwMode="auto">
          <a:xfrm>
            <a:off x="-15875" y="-9525"/>
            <a:ext cx="13003213" cy="977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8" name="Rectangle 2"/>
          <p:cNvSpPr>
            <a:spLocks noGrp="1"/>
          </p:cNvSpPr>
          <p:nvPr>
            <p:ph type="title"/>
          </p:nvPr>
        </p:nvSpPr>
        <p:spPr bwMode="auto">
          <a:xfrm>
            <a:off x="266700" y="2921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dirty="0" smtClean="0">
                <a:sym typeface="Helvetica Light" charset="0"/>
              </a:rPr>
              <a:t>Click to edit Master title style</a:t>
            </a:r>
          </a:p>
        </p:txBody>
      </p:sp>
      <p:sp>
        <p:nvSpPr>
          <p:cNvPr id="4099" name="Rectangle 3"/>
          <p:cNvSpPr>
            <a:spLocks noGrp="1"/>
          </p:cNvSpPr>
          <p:nvPr>
            <p:ph type="body" idx="1"/>
          </p:nvPr>
        </p:nvSpPr>
        <p:spPr bwMode="auto">
          <a:xfrm>
            <a:off x="444500" y="2349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dirty="0" smtClean="0">
                <a:sym typeface="Helvetica Light" charset="0"/>
              </a:rPr>
              <a:t>Click to edit Master text styles</a:t>
            </a:r>
          </a:p>
          <a:p>
            <a:pPr lvl="1"/>
            <a:r>
              <a:rPr lang="en-US" dirty="0" smtClean="0">
                <a:sym typeface="Helvetica Light" charset="0"/>
              </a:rPr>
              <a:t>Second level</a:t>
            </a:r>
          </a:p>
          <a:p>
            <a:pPr lvl="2"/>
            <a:r>
              <a:rPr lang="en-US" dirty="0" smtClean="0">
                <a:sym typeface="Helvetica Light" charset="0"/>
              </a:rPr>
              <a:t>Third level</a:t>
            </a:r>
          </a:p>
          <a:p>
            <a:pPr lvl="3"/>
            <a:r>
              <a:rPr lang="en-US" dirty="0" smtClean="0">
                <a:sym typeface="Helvetica Light" charset="0"/>
              </a:rPr>
              <a:t>Fourth level</a:t>
            </a:r>
          </a:p>
          <a:p>
            <a:pPr lvl="4"/>
            <a:r>
              <a:rPr lang="en-US" dirty="0" smtClean="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584200" rtl="0" fontAlgn="base" hangingPunct="0">
        <a:spcBef>
          <a:spcPct val="0"/>
        </a:spcBef>
        <a:spcAft>
          <a:spcPct val="0"/>
        </a:spcAft>
        <a:defRPr sz="7000">
          <a:solidFill>
            <a:srgbClr val="000000"/>
          </a:solidFill>
          <a:latin typeface="+mj-lt"/>
          <a:ea typeface="+mj-ea"/>
          <a:cs typeface="+mj-cs"/>
          <a:sym typeface="Helvetica Light" charset="0"/>
        </a:defRPr>
      </a:lvl1pPr>
      <a:lvl2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algn="l" defTabSz="584200" rtl="0" fontAlgn="base" hangingPunct="0">
        <a:spcBef>
          <a:spcPts val="4200"/>
        </a:spcBef>
        <a:spcAft>
          <a:spcPct val="0"/>
        </a:spcAft>
        <a:defRPr sz="3500">
          <a:solidFill>
            <a:srgbClr val="000000"/>
          </a:solidFill>
          <a:latin typeface="+mn-lt"/>
          <a:ea typeface="+mn-ea"/>
          <a:cs typeface="+mn-cs"/>
          <a:sym typeface="Helvetica Light" charset="0"/>
        </a:defRPr>
      </a:lvl1pPr>
      <a:lvl2pPr marL="228600" algn="l" defTabSz="584200" rtl="0" fontAlgn="base" hangingPunct="0">
        <a:spcBef>
          <a:spcPts val="4200"/>
        </a:spcBef>
        <a:spcAft>
          <a:spcPct val="0"/>
        </a:spcAft>
        <a:defRPr sz="3500">
          <a:solidFill>
            <a:srgbClr val="000000"/>
          </a:solidFill>
          <a:latin typeface="+mn-lt"/>
          <a:ea typeface="+mn-ea"/>
          <a:cs typeface="+mn-cs"/>
          <a:sym typeface="Helvetica Light" charset="0"/>
        </a:defRPr>
      </a:lvl2pPr>
      <a:lvl3pPr marL="457200" algn="l" defTabSz="584200" rtl="0" fontAlgn="base" hangingPunct="0">
        <a:spcBef>
          <a:spcPts val="4200"/>
        </a:spcBef>
        <a:spcAft>
          <a:spcPct val="0"/>
        </a:spcAft>
        <a:defRPr sz="3500">
          <a:solidFill>
            <a:srgbClr val="000000"/>
          </a:solidFill>
          <a:latin typeface="+mn-lt"/>
          <a:ea typeface="+mn-ea"/>
          <a:cs typeface="+mn-cs"/>
          <a:sym typeface="Helvetica Light" charset="0"/>
        </a:defRPr>
      </a:lvl3pPr>
      <a:lvl4pPr marL="685800" algn="l" defTabSz="584200" rtl="0" fontAlgn="base" hangingPunct="0">
        <a:spcBef>
          <a:spcPts val="4200"/>
        </a:spcBef>
        <a:spcAft>
          <a:spcPct val="0"/>
        </a:spcAft>
        <a:defRPr sz="3500">
          <a:solidFill>
            <a:srgbClr val="000000"/>
          </a:solidFill>
          <a:latin typeface="+mn-lt"/>
          <a:ea typeface="+mn-ea"/>
          <a:cs typeface="+mn-cs"/>
          <a:sym typeface="Helvetica Light" charset="0"/>
        </a:defRPr>
      </a:lvl4pPr>
      <a:lvl5pPr marL="914400" algn="l" defTabSz="584200" rtl="0" fontAlgn="base" hangingPunct="0">
        <a:spcBef>
          <a:spcPts val="4200"/>
        </a:spcBef>
        <a:spcAft>
          <a:spcPct val="0"/>
        </a:spcAft>
        <a:defRPr sz="3500">
          <a:solidFill>
            <a:srgbClr val="000000"/>
          </a:solidFill>
          <a:latin typeface="+mn-lt"/>
          <a:ea typeface="+mn-ea"/>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mn-ea"/>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mn-ea"/>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mn-ea"/>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mn-ea"/>
          <a:cs typeface="+mn-cs"/>
          <a:sym typeface="Helvetica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nvPr>
        </p:nvGraphicFramePr>
        <p:xfrm>
          <a:off x="0" y="1"/>
          <a:ext cx="230377" cy="230364"/>
        </p:xfrm>
        <a:graphic>
          <a:graphicData uri="http://schemas.openxmlformats.org/presentationml/2006/ole">
            <mc:AlternateContent xmlns:mc="http://schemas.openxmlformats.org/markup-compatibility/2006">
              <mc:Choice xmlns:v="urn:schemas-microsoft-com:vml" Requires="v">
                <p:oleObj spid="_x0000_s6190"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0" y="1"/>
                        <a:ext cx="230377" cy="230364"/>
                      </a:xfrm>
                      <a:prstGeom prst="rect">
                        <a:avLst/>
                      </a:prstGeom>
                    </p:spPr>
                  </p:pic>
                </p:oleObj>
              </mc:Fallback>
            </mc:AlternateContent>
          </a:graphicData>
        </a:graphic>
      </p:graphicFrame>
      <p:sp>
        <p:nvSpPr>
          <p:cNvPr id="6" name="Rectangle 5" hidden="1"/>
          <p:cNvSpPr/>
          <p:nvPr>
            <p:custDataLst>
              <p:tags r:id="rId7"/>
            </p:custDataLst>
          </p:nvPr>
        </p:nvSpPr>
        <p:spPr bwMode="auto">
          <a:xfrm>
            <a:off x="0" y="1"/>
            <a:ext cx="230377" cy="23036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defTabSz="1300483" hangingPunct="1"/>
            <a:endParaRPr lang="x-none" sz="2276" dirty="0">
              <a:solidFill>
                <a:srgbClr val="000000"/>
              </a:solidFill>
              <a:sym typeface="Arial" panose="020B0604020202020204" pitchFamily="34" charset="0"/>
            </a:endParaRPr>
          </a:p>
        </p:txBody>
      </p:sp>
      <p:pic>
        <p:nvPicPr>
          <p:cNvPr id="63" name="Picture 62"/>
          <p:cNvPicPr>
            <a:picLocks noChangeAspect="1"/>
          </p:cNvPicPr>
          <p:nvPr userDrawn="1"/>
        </p:nvPicPr>
        <p:blipFill rotWithShape="1">
          <a:blip r:embed="rId25" cstate="email">
            <a:duotone>
              <a:schemeClr val="bg2">
                <a:shade val="45000"/>
                <a:satMod val="135000"/>
              </a:schemeClr>
              <a:prstClr val="white"/>
            </a:duotone>
            <a:extLst>
              <a:ext uri="{28A0092B-C50C-407E-A947-70E740481C1C}">
                <a14:useLocalDpi xmlns:a14="http://schemas.microsoft.com/office/drawing/2010/main"/>
              </a:ext>
            </a:extLst>
          </a:blip>
          <a:srcRect l="-1"/>
          <a:stretch/>
        </p:blipFill>
        <p:spPr>
          <a:xfrm rot="10800000">
            <a:off x="11280" y="-2"/>
            <a:ext cx="6163177" cy="9753600"/>
          </a:xfrm>
          <a:prstGeom prst="rect">
            <a:avLst/>
          </a:prstGeom>
        </p:spPr>
      </p:pic>
      <p:sp>
        <p:nvSpPr>
          <p:cNvPr id="5" name="Rectangle 4"/>
          <p:cNvSpPr/>
          <p:nvPr userDrawn="1"/>
        </p:nvSpPr>
        <p:spPr>
          <a:xfrm>
            <a:off x="0" y="2"/>
            <a:ext cx="6174455" cy="9753600"/>
          </a:xfrm>
          <a:prstGeom prst="rect">
            <a:avLst/>
          </a:prstGeom>
          <a:solidFill>
            <a:schemeClr val="bg1">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32688" tIns="66344" rIns="132688" bIns="66344" rtlCol="0" anchor="ctr"/>
          <a:lstStyle/>
          <a:p>
            <a:pPr defTabSz="1300483" hangingPunct="1"/>
            <a:endParaRPr lang="en-ZA" sz="2276" dirty="0" err="1">
              <a:solidFill>
                <a:srgbClr val="000000"/>
              </a:solidFill>
              <a:latin typeface="Calibri" panose="020F0502020204030204" pitchFamily="34" charset="0"/>
              <a:cs typeface="Calibri" panose="020F0502020204030204" pitchFamily="34" charset="0"/>
            </a:endParaRPr>
          </a:p>
        </p:txBody>
      </p:sp>
      <p:sp>
        <p:nvSpPr>
          <p:cNvPr id="1034" name="Working Draft" hidden="1"/>
          <p:cNvSpPr txBox="1">
            <a:spLocks noChangeArrowheads="1"/>
          </p:cNvSpPr>
          <p:nvPr/>
        </p:nvSpPr>
        <p:spPr bwMode="gray">
          <a:xfrm rot="5400000">
            <a:off x="11342911" y="2817379"/>
            <a:ext cx="3121047" cy="13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lang="en-US" sz="853">
                <a:solidFill>
                  <a:srgbClr val="808080"/>
                </a:solidFill>
                <a:latin typeface="Arial"/>
                <a:ea typeface="+mn-ea"/>
                <a:cs typeface="+mn-cs"/>
              </a:rPr>
              <a:t>Last Modified 2017-01-31 05:58 AM South Africa Standard Time</a:t>
            </a:r>
            <a:endParaRPr sz="2276" dirty="0">
              <a:solidFill>
                <a:srgbClr val="808080"/>
              </a:solidFill>
              <a:latin typeface="Arial"/>
              <a:ea typeface="+mn-ea"/>
              <a:cs typeface="+mn-cs"/>
            </a:endParaRPr>
          </a:p>
        </p:txBody>
      </p:sp>
      <p:sp>
        <p:nvSpPr>
          <p:cNvPr id="1035" name="Printed" hidden="1"/>
          <p:cNvSpPr txBox="1">
            <a:spLocks noChangeArrowheads="1"/>
          </p:cNvSpPr>
          <p:nvPr/>
        </p:nvSpPr>
        <p:spPr bwMode="gray">
          <a:xfrm rot="5400000">
            <a:off x="11494398" y="5971839"/>
            <a:ext cx="2818079" cy="13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lang="en-US" sz="853">
                <a:solidFill>
                  <a:srgbClr val="808080"/>
                </a:solidFill>
                <a:latin typeface="Arial"/>
                <a:ea typeface="+mn-ea"/>
                <a:cs typeface="+mn-cs"/>
              </a:rPr>
              <a:t>Printed 2016-08-05 09:24 AM South Africa Standard Time</a:t>
            </a:r>
            <a:endParaRPr sz="2276" dirty="0">
              <a:solidFill>
                <a:srgbClr val="808080"/>
              </a:solidFill>
              <a:latin typeface="Arial"/>
              <a:ea typeface="+mn-ea"/>
              <a:cs typeface="+mn-cs"/>
            </a:endParaRPr>
          </a:p>
        </p:txBody>
      </p:sp>
      <p:sp>
        <p:nvSpPr>
          <p:cNvPr id="19" name="Title Placeholder 2"/>
          <p:cNvSpPr>
            <a:spLocks noGrp="1" noChangeArrowheads="1"/>
          </p:cNvSpPr>
          <p:nvPr>
            <p:ph type="title"/>
          </p:nvPr>
        </p:nvSpPr>
        <p:spPr bwMode="gray">
          <a:xfrm>
            <a:off x="172786" y="334030"/>
            <a:ext cx="12507183" cy="44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x-none" noProof="0" dirty="0"/>
          </a:p>
        </p:txBody>
      </p:sp>
      <p:sp>
        <p:nvSpPr>
          <p:cNvPr id="10" name="1. On-page tracker" hidden="1"/>
          <p:cNvSpPr>
            <a:spLocks noChangeArrowheads="1"/>
          </p:cNvSpPr>
          <p:nvPr/>
        </p:nvSpPr>
        <p:spPr bwMode="gray">
          <a:xfrm>
            <a:off x="172786" y="109944"/>
            <a:ext cx="700513"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300483" hangingPunct="1"/>
            <a:r>
              <a:rPr lang="x-none" sz="1138" cap="all" dirty="0">
                <a:solidFill>
                  <a:srgbClr val="808080"/>
                </a:solidFill>
                <a:latin typeface="Arial"/>
                <a:ea typeface="+mn-ea"/>
                <a:cs typeface="+mn-cs"/>
              </a:rPr>
              <a:t>TRACKER</a:t>
            </a:r>
          </a:p>
        </p:txBody>
      </p:sp>
      <p:sp>
        <p:nvSpPr>
          <p:cNvPr id="11" name="3. Unit of measure" hidden="1"/>
          <p:cNvSpPr txBox="1">
            <a:spLocks noChangeArrowheads="1"/>
          </p:cNvSpPr>
          <p:nvPr/>
        </p:nvSpPr>
        <p:spPr bwMode="gray">
          <a:xfrm>
            <a:off x="172786" y="805171"/>
            <a:ext cx="12507183" cy="35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lgn="l" hangingPunct="1">
              <a:defRPr lang="x-none"/>
            </a:pPr>
            <a:r>
              <a:rPr sz="2276" dirty="0">
                <a:solidFill>
                  <a:srgbClr val="808080"/>
                </a:solidFill>
                <a:latin typeface="Arial"/>
                <a:ea typeface="+mn-ea"/>
                <a:cs typeface="+mn-cs"/>
              </a:rPr>
              <a:t>Unit of measure</a:t>
            </a:r>
          </a:p>
        </p:txBody>
      </p:sp>
      <p:grpSp>
        <p:nvGrpSpPr>
          <p:cNvPr id="4" name="Slide Elements" hidden="1"/>
          <p:cNvGrpSpPr/>
          <p:nvPr userDrawn="1"/>
        </p:nvGrpSpPr>
        <p:grpSpPr bwMode="gray">
          <a:xfrm>
            <a:off x="172786" y="9155174"/>
            <a:ext cx="12507183" cy="467675"/>
            <a:chOff x="119063" y="6309095"/>
            <a:chExt cx="8618537" cy="322288"/>
          </a:xfrm>
        </p:grpSpPr>
        <p:sp>
          <p:nvSpPr>
            <p:cNvPr id="13" name="4. Footnote"/>
            <p:cNvSpPr txBox="1">
              <a:spLocks noChangeArrowheads="1"/>
            </p:cNvSpPr>
            <p:nvPr/>
          </p:nvSpPr>
          <p:spPr bwMode="gray">
            <a:xfrm>
              <a:off x="119063" y="6309095"/>
              <a:ext cx="8618537" cy="1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lgn="l" hangingPunct="1">
                <a:defRPr lang="x-none"/>
              </a:pPr>
              <a:r>
                <a:rPr sz="1138" dirty="0">
                  <a:solidFill>
                    <a:srgbClr val="808080"/>
                  </a:solidFill>
                  <a:latin typeface="Arial"/>
                  <a:ea typeface="+mn-ea"/>
                  <a:cs typeface="+mn-cs"/>
                </a:rPr>
                <a:t>1 Footnote</a:t>
              </a:r>
            </a:p>
          </p:txBody>
        </p:sp>
        <p:sp>
          <p:nvSpPr>
            <p:cNvPr id="14" name="5. Source"/>
            <p:cNvSpPr>
              <a:spLocks noChangeArrowheads="1"/>
            </p:cNvSpPr>
            <p:nvPr/>
          </p:nvSpPr>
          <p:spPr bwMode="gray">
            <a:xfrm>
              <a:off x="119063" y="6510708"/>
              <a:ext cx="7199999" cy="1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884588" indent="-884588" algn="l" defTabSz="1299240" hangingPunct="1">
                <a:tabLst>
                  <a:tab pos="889196" algn="l"/>
                </a:tabLst>
              </a:pPr>
              <a:r>
                <a:rPr lang="x-none" sz="1138" dirty="0">
                  <a:solidFill>
                    <a:srgbClr val="808080"/>
                  </a:solidFill>
                  <a:latin typeface="Arial"/>
                  <a:ea typeface="+mn-ea"/>
                  <a:cs typeface="+mn-cs"/>
                </a:rPr>
                <a:t>SOURCE : Source</a:t>
              </a:r>
            </a:p>
          </p:txBody>
        </p:sp>
      </p:grpSp>
      <p:sp>
        <p:nvSpPr>
          <p:cNvPr id="3" name="Text Placeholder 2"/>
          <p:cNvSpPr>
            <a:spLocks noGrp="1"/>
          </p:cNvSpPr>
          <p:nvPr>
            <p:ph type="body" idx="1"/>
          </p:nvPr>
        </p:nvSpPr>
        <p:spPr bwMode="gray">
          <a:xfrm>
            <a:off x="2107955" y="2831667"/>
            <a:ext cx="6243226" cy="1532044"/>
          </a:xfrm>
          <a:prstGeom prst="rect">
            <a:avLst/>
          </a:prstGeom>
        </p:spPr>
        <p:txBody>
          <a:bodyPr vert="horz"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x-none" dirty="0"/>
          </a:p>
        </p:txBody>
      </p:sp>
      <p:grpSp>
        <p:nvGrpSpPr>
          <p:cNvPr id="15" name="ACET" hidden="1"/>
          <p:cNvGrpSpPr>
            <a:grpSpLocks/>
          </p:cNvGrpSpPr>
          <p:nvPr/>
        </p:nvGrpSpPr>
        <p:grpSpPr bwMode="gray">
          <a:xfrm>
            <a:off x="2107954" y="1843571"/>
            <a:ext cx="6187935" cy="718735"/>
            <a:chOff x="915" y="718"/>
            <a:chExt cx="2686" cy="312"/>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8"/>
              <a:ext cx="2686" cy="31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algn="l" defTabSz="1300483" hangingPunct="1"/>
              <a:r>
                <a:rPr lang="x-none" sz="2276" b="1" dirty="0">
                  <a:latin typeface="Arial"/>
                  <a:ea typeface="+mn-ea"/>
                  <a:cs typeface="+mn-cs"/>
                </a:rPr>
                <a:t>Title</a:t>
              </a:r>
            </a:p>
            <a:p>
              <a:pPr algn="l" defTabSz="1300483" hangingPunct="1"/>
              <a:r>
                <a:rPr lang="x-none" sz="2276" dirty="0">
                  <a:solidFill>
                    <a:srgbClr val="808080"/>
                  </a:solidFill>
                  <a:latin typeface="Arial"/>
                  <a:ea typeface="+mn-ea"/>
                  <a:cs typeface="+mn-cs"/>
                </a:rPr>
                <a:t>Unit of measure</a:t>
              </a:r>
            </a:p>
          </p:txBody>
        </p:sp>
      </p:grpSp>
      <p:grpSp>
        <p:nvGrpSpPr>
          <p:cNvPr id="17" name="McKSticker" hidden="1"/>
          <p:cNvGrpSpPr/>
          <p:nvPr/>
        </p:nvGrpSpPr>
        <p:grpSpPr bwMode="gray">
          <a:xfrm>
            <a:off x="12017454" y="414654"/>
            <a:ext cx="662489" cy="202811"/>
            <a:chOff x="8284263" y="285750"/>
            <a:chExt cx="456513" cy="139763"/>
          </a:xfrm>
        </p:grpSpPr>
        <p:sp>
          <p:nvSpPr>
            <p:cNvPr id="20" name="StickerRectangle"/>
            <p:cNvSpPr>
              <a:spLocks noChangeArrowheads="1"/>
            </p:cNvSpPr>
            <p:nvPr/>
          </p:nvSpPr>
          <p:spPr bwMode="gray">
            <a:xfrm>
              <a:off x="8284263" y="285750"/>
              <a:ext cx="456513" cy="13976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299240" hangingPunct="1">
                <a:buClr>
                  <a:srgbClr val="002960"/>
                </a:buClr>
              </a:pPr>
              <a:r>
                <a:rPr lang="x-none" sz="1138" dirty="0">
                  <a:solidFill>
                    <a:srgbClr val="808080"/>
                  </a:solidFill>
                  <a:latin typeface="Arial"/>
                  <a:ea typeface="+mn-ea"/>
                  <a:cs typeface="+mn-cs"/>
                </a:rPr>
                <a:t>STICKER</a:t>
              </a:r>
            </a:p>
          </p:txBody>
        </p:sp>
        <p:cxnSp>
          <p:nvCxnSpPr>
            <p:cNvPr id="21" name="AutoShape 31"/>
            <p:cNvCxnSpPr>
              <a:cxnSpLocks noChangeShapeType="1"/>
              <a:stCxn id="20" idx="2"/>
              <a:endCxn id="20" idx="4"/>
            </p:cNvCxnSpPr>
            <p:nvPr/>
          </p:nvCxnSpPr>
          <p:spPr bwMode="gray">
            <a:xfrm>
              <a:off x="8284263" y="285750"/>
              <a:ext cx="0" cy="139763"/>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84263" y="425513"/>
              <a:ext cx="456513"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userDrawn="1"/>
        </p:nvSpPr>
        <p:spPr>
          <a:xfrm>
            <a:off x="12348224" y="9181666"/>
            <a:ext cx="66348" cy="17968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2688" tIns="66344" rIns="132688" bIns="66344" rtlCol="0" anchor="ctr"/>
          <a:lstStyle/>
          <a:p>
            <a:pPr defTabSz="1300483" hangingPunct="1"/>
            <a:endParaRPr lang="x-none" sz="2276" dirty="0">
              <a:solidFill>
                <a:srgbClr val="000000"/>
              </a:solidFill>
            </a:endParaRPr>
          </a:p>
        </p:txBody>
      </p:sp>
      <p:sp>
        <p:nvSpPr>
          <p:cNvPr id="23" name="doc id" hidden="1"/>
          <p:cNvSpPr>
            <a:spLocks noChangeArrowheads="1"/>
          </p:cNvSpPr>
          <p:nvPr userDrawn="1"/>
        </p:nvSpPr>
        <p:spPr bwMode="auto">
          <a:xfrm>
            <a:off x="11728512" y="73718"/>
            <a:ext cx="953763" cy="17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1299240" hangingPunct="1"/>
            <a:endParaRPr lang="x-none" sz="1138" dirty="0">
              <a:solidFill>
                <a:srgbClr val="808080"/>
              </a:solidFill>
              <a:latin typeface="Arial"/>
              <a:ea typeface="+mn-ea"/>
              <a:cs typeface="+mn-cs"/>
            </a:endParaRPr>
          </a:p>
        </p:txBody>
      </p:sp>
      <p:grpSp>
        <p:nvGrpSpPr>
          <p:cNvPr id="26" name="LegendBoxes" hidden="1"/>
          <p:cNvGrpSpPr/>
          <p:nvPr userDrawn="1"/>
        </p:nvGrpSpPr>
        <p:grpSpPr bwMode="gray">
          <a:xfrm>
            <a:off x="11486346" y="405443"/>
            <a:ext cx="1099573" cy="1442164"/>
            <a:chOff x="7835905" y="279400"/>
            <a:chExt cx="757702" cy="993835"/>
          </a:xfrm>
        </p:grpSpPr>
        <p:sp>
          <p:nvSpPr>
            <p:cNvPr id="27"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28"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29"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30"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31" name="Legend1"/>
            <p:cNvSpPr>
              <a:spLocks noChangeArrowheads="1"/>
            </p:cNvSpPr>
            <p:nvPr/>
          </p:nvSpPr>
          <p:spPr bwMode="gray">
            <a:xfrm>
              <a:off x="8089905" y="279400"/>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32" name="Legend2"/>
            <p:cNvSpPr>
              <a:spLocks noChangeArrowheads="1"/>
            </p:cNvSpPr>
            <p:nvPr/>
          </p:nvSpPr>
          <p:spPr bwMode="gray">
            <a:xfrm>
              <a:off x="8089905" y="549274"/>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33" name="Legend3"/>
            <p:cNvSpPr>
              <a:spLocks noChangeArrowheads="1"/>
            </p:cNvSpPr>
            <p:nvPr/>
          </p:nvSpPr>
          <p:spPr bwMode="gray">
            <a:xfrm>
              <a:off x="8089905" y="820738"/>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34" name="Legend4"/>
            <p:cNvSpPr>
              <a:spLocks noChangeArrowheads="1"/>
            </p:cNvSpPr>
            <p:nvPr/>
          </p:nvSpPr>
          <p:spPr bwMode="gray">
            <a:xfrm>
              <a:off x="8089905" y="1092201"/>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grpSp>
      <p:grpSp>
        <p:nvGrpSpPr>
          <p:cNvPr id="35" name="LegendLines" hidden="1"/>
          <p:cNvGrpSpPr/>
          <p:nvPr userDrawn="1"/>
        </p:nvGrpSpPr>
        <p:grpSpPr bwMode="gray">
          <a:xfrm>
            <a:off x="11039660" y="405441"/>
            <a:ext cx="1546505" cy="1055153"/>
            <a:chOff x="7540629" y="279400"/>
            <a:chExt cx="1065676" cy="727134"/>
          </a:xfrm>
        </p:grpSpPr>
        <p:sp>
          <p:nvSpPr>
            <p:cNvPr id="36"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1300483" hangingPunct="1"/>
              <a:endParaRPr lang="x-none" sz="2276" dirty="0">
                <a:latin typeface="Arial"/>
                <a:ea typeface="+mn-ea"/>
                <a:cs typeface="+mn-cs"/>
              </a:endParaRPr>
            </a:p>
          </p:txBody>
        </p:sp>
        <p:sp>
          <p:nvSpPr>
            <p:cNvPr id="37"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1300483" hangingPunct="1"/>
              <a:endParaRPr lang="x-none" sz="2276" dirty="0">
                <a:latin typeface="Arial"/>
                <a:ea typeface="+mn-ea"/>
                <a:cs typeface="+mn-cs"/>
              </a:endParaRPr>
            </a:p>
          </p:txBody>
        </p:sp>
        <p:sp>
          <p:nvSpPr>
            <p:cNvPr id="38"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1300483" hangingPunct="1"/>
              <a:endParaRPr lang="x-none" sz="2276" dirty="0">
                <a:latin typeface="Arial"/>
                <a:ea typeface="+mn-ea"/>
                <a:cs typeface="+mn-cs"/>
              </a:endParaRPr>
            </a:p>
          </p:txBody>
        </p:sp>
        <p:sp>
          <p:nvSpPr>
            <p:cNvPr id="39" name="Legend1"/>
            <p:cNvSpPr>
              <a:spLocks noChangeArrowheads="1"/>
            </p:cNvSpPr>
            <p:nvPr/>
          </p:nvSpPr>
          <p:spPr bwMode="gray">
            <a:xfrm>
              <a:off x="8102604" y="279400"/>
              <a:ext cx="503701"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40" name="Legend2"/>
            <p:cNvSpPr>
              <a:spLocks noChangeArrowheads="1"/>
            </p:cNvSpPr>
            <p:nvPr/>
          </p:nvSpPr>
          <p:spPr bwMode="gray">
            <a:xfrm>
              <a:off x="8102604" y="546100"/>
              <a:ext cx="503701"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41" name="Legend3"/>
            <p:cNvSpPr>
              <a:spLocks noChangeArrowheads="1"/>
            </p:cNvSpPr>
            <p:nvPr/>
          </p:nvSpPr>
          <p:spPr bwMode="gray">
            <a:xfrm>
              <a:off x="8102604" y="825500"/>
              <a:ext cx="503701"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grpSp>
      <p:grpSp>
        <p:nvGrpSpPr>
          <p:cNvPr id="42" name="LegendMoons" hidden="1"/>
          <p:cNvGrpSpPr/>
          <p:nvPr userDrawn="1"/>
        </p:nvGrpSpPr>
        <p:grpSpPr bwMode="gray">
          <a:xfrm>
            <a:off x="11389588" y="363976"/>
            <a:ext cx="1196333" cy="1895900"/>
            <a:chOff x="7769225" y="250825"/>
            <a:chExt cx="824378" cy="1306516"/>
          </a:xfrm>
        </p:grpSpPr>
        <p:grpSp>
          <p:nvGrpSpPr>
            <p:cNvPr id="43" name="MoonLegend1"/>
            <p:cNvGrpSpPr>
              <a:grpSpLocks noChangeAspect="1"/>
            </p:cNvGrpSpPr>
            <p:nvPr>
              <p:custDataLst>
                <p:tags r:id="rId8"/>
              </p:custDataLst>
            </p:nvPr>
          </p:nvGrpSpPr>
          <p:grpSpPr bwMode="gray">
            <a:xfrm>
              <a:off x="7769225" y="250825"/>
              <a:ext cx="209550" cy="209551"/>
              <a:chOff x="4533" y="183"/>
              <a:chExt cx="144" cy="144"/>
            </a:xfrm>
          </p:grpSpPr>
          <p:sp>
            <p:nvSpPr>
              <p:cNvPr id="61" name="Oval 38"/>
              <p:cNvSpPr>
                <a:spLocks noChangeAspect="1" noChangeArrowheads="1"/>
              </p:cNvSpPr>
              <p:nvPr>
                <p:custDataLst>
                  <p:tags r:id="rId21"/>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62" name="Arc 39"/>
              <p:cNvSpPr>
                <a:spLocks noChangeAspect="1"/>
              </p:cNvSpPr>
              <p:nvPr>
                <p:custDataLst>
                  <p:tags r:id="rId22"/>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grpSp>
        <p:grpSp>
          <p:nvGrpSpPr>
            <p:cNvPr id="44" name="MoonLegend2"/>
            <p:cNvGrpSpPr>
              <a:grpSpLocks noChangeAspect="1"/>
            </p:cNvGrpSpPr>
            <p:nvPr>
              <p:custDataLst>
                <p:tags r:id="rId9"/>
              </p:custDataLst>
            </p:nvPr>
          </p:nvGrpSpPr>
          <p:grpSpPr bwMode="gray">
            <a:xfrm>
              <a:off x="7769225" y="525066"/>
              <a:ext cx="209550" cy="209551"/>
              <a:chOff x="1694" y="2044"/>
              <a:chExt cx="160" cy="160"/>
            </a:xfrm>
          </p:grpSpPr>
          <p:sp>
            <p:nvSpPr>
              <p:cNvPr id="59" name="Oval 41"/>
              <p:cNvSpPr>
                <a:spLocks noChangeAspect="1" noChangeArrowheads="1"/>
              </p:cNvSpPr>
              <p:nvPr>
                <p:custDataLst>
                  <p:tags r:id="rId19"/>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60" name="Arc 42"/>
              <p:cNvSpPr>
                <a:spLocks noChangeAspect="1"/>
              </p:cNvSpPr>
              <p:nvPr>
                <p:custDataLst>
                  <p:tags r:id="rId20"/>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grpSp>
        <p:grpSp>
          <p:nvGrpSpPr>
            <p:cNvPr id="45" name="MoonLegend4"/>
            <p:cNvGrpSpPr>
              <a:grpSpLocks noChangeAspect="1"/>
            </p:cNvGrpSpPr>
            <p:nvPr>
              <p:custDataLst>
                <p:tags r:id="rId10"/>
              </p:custDataLst>
            </p:nvPr>
          </p:nvGrpSpPr>
          <p:grpSpPr bwMode="gray">
            <a:xfrm>
              <a:off x="7769225" y="1073548"/>
              <a:ext cx="209550" cy="209551"/>
              <a:chOff x="4495" y="1198"/>
              <a:chExt cx="160" cy="160"/>
            </a:xfrm>
          </p:grpSpPr>
          <p:sp>
            <p:nvSpPr>
              <p:cNvPr id="57" name="Oval 47"/>
              <p:cNvSpPr>
                <a:spLocks noChangeAspect="1" noChangeArrowheads="1"/>
              </p:cNvSpPr>
              <p:nvPr>
                <p:custDataLst>
                  <p:tags r:id="rId17"/>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58" name="Arc 48"/>
              <p:cNvSpPr>
                <a:spLocks noChangeAspect="1"/>
              </p:cNvSpPr>
              <p:nvPr>
                <p:custDataLst>
                  <p:tags r:id="rId18"/>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grpSp>
        <p:grpSp>
          <p:nvGrpSpPr>
            <p:cNvPr id="46" name="MoonLegend5"/>
            <p:cNvGrpSpPr>
              <a:grpSpLocks noChangeAspect="1"/>
            </p:cNvGrpSpPr>
            <p:nvPr>
              <p:custDataLst>
                <p:tags r:id="rId11"/>
              </p:custDataLst>
            </p:nvPr>
          </p:nvGrpSpPr>
          <p:grpSpPr bwMode="gray">
            <a:xfrm>
              <a:off x="7769225" y="1347790"/>
              <a:ext cx="209550" cy="209551"/>
              <a:chOff x="4495" y="1440"/>
              <a:chExt cx="160" cy="160"/>
            </a:xfrm>
          </p:grpSpPr>
          <p:sp>
            <p:nvSpPr>
              <p:cNvPr id="55" name="Oval 50"/>
              <p:cNvSpPr>
                <a:spLocks noChangeAspect="1" noChangeArrowheads="1"/>
              </p:cNvSpPr>
              <p:nvPr>
                <p:custDataLst>
                  <p:tags r:id="rId15"/>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56" name="Oval 51"/>
              <p:cNvSpPr>
                <a:spLocks noChangeAspect="1" noChangeArrowheads="1"/>
              </p:cNvSpPr>
              <p:nvPr>
                <p:custDataLst>
                  <p:tags r:id="rId16"/>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grpSp>
        <p:grpSp>
          <p:nvGrpSpPr>
            <p:cNvPr id="47" name="MoonLegend3"/>
            <p:cNvGrpSpPr>
              <a:grpSpLocks noChangeAspect="1"/>
            </p:cNvGrpSpPr>
            <p:nvPr>
              <p:custDataLst>
                <p:tags r:id="rId12"/>
              </p:custDataLst>
            </p:nvPr>
          </p:nvGrpSpPr>
          <p:grpSpPr bwMode="gray">
            <a:xfrm>
              <a:off x="7769225" y="799307"/>
              <a:ext cx="209550" cy="209551"/>
              <a:chOff x="4495" y="1198"/>
              <a:chExt cx="160" cy="160"/>
            </a:xfrm>
          </p:grpSpPr>
          <p:sp>
            <p:nvSpPr>
              <p:cNvPr id="53" name="Oval 47"/>
              <p:cNvSpPr>
                <a:spLocks noChangeAspect="1" noChangeArrowheads="1"/>
              </p:cNvSpPr>
              <p:nvPr>
                <p:custDataLst>
                  <p:tags r:id="rId13"/>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54" name="Arc 48"/>
              <p:cNvSpPr>
                <a:spLocks noChangeAspect="1"/>
              </p:cNvSpPr>
              <p:nvPr>
                <p:custDataLst>
                  <p:tags r:id="rId14"/>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grpSp>
        <p:sp>
          <p:nvSpPr>
            <p:cNvPr id="48" name="Legend1"/>
            <p:cNvSpPr>
              <a:spLocks noChangeArrowheads="1"/>
            </p:cNvSpPr>
            <p:nvPr/>
          </p:nvSpPr>
          <p:spPr bwMode="gray">
            <a:xfrm>
              <a:off x="8089900" y="263524"/>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49" name="Legend2"/>
            <p:cNvSpPr>
              <a:spLocks noChangeArrowheads="1"/>
            </p:cNvSpPr>
            <p:nvPr/>
          </p:nvSpPr>
          <p:spPr bwMode="gray">
            <a:xfrm>
              <a:off x="8089901" y="538163"/>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50" name="Legend3"/>
            <p:cNvSpPr>
              <a:spLocks noChangeArrowheads="1"/>
            </p:cNvSpPr>
            <p:nvPr/>
          </p:nvSpPr>
          <p:spPr bwMode="gray">
            <a:xfrm>
              <a:off x="8089900" y="812802"/>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51" name="Legend4"/>
            <p:cNvSpPr>
              <a:spLocks noChangeArrowheads="1"/>
            </p:cNvSpPr>
            <p:nvPr/>
          </p:nvSpPr>
          <p:spPr bwMode="gray">
            <a:xfrm>
              <a:off x="8089900" y="1084265"/>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52" name="Legend5"/>
            <p:cNvSpPr>
              <a:spLocks noChangeArrowheads="1"/>
            </p:cNvSpPr>
            <p:nvPr/>
          </p:nvSpPr>
          <p:spPr bwMode="gray">
            <a:xfrm>
              <a:off x="8089900" y="1360490"/>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grpSp>
      <p:pic>
        <p:nvPicPr>
          <p:cNvPr id="64" name="Picture 63"/>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10751991" y="9338704"/>
            <a:ext cx="1588188" cy="208960"/>
          </a:xfrm>
          <a:prstGeom prst="rect">
            <a:avLst/>
          </a:prstGeom>
        </p:spPr>
      </p:pic>
    </p:spTree>
    <p:extLst>
      <p:ext uri="{BB962C8B-B14F-4D97-AF65-F5344CB8AC3E}">
        <p14:creationId xmlns:p14="http://schemas.microsoft.com/office/powerpoint/2010/main" val="929322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defTabSz="1299240" rtl="0" eaLnBrk="1" fontAlgn="base" hangingPunct="1">
        <a:spcBef>
          <a:spcPct val="0"/>
        </a:spcBef>
        <a:spcAft>
          <a:spcPct val="0"/>
        </a:spcAft>
        <a:tabLst>
          <a:tab pos="391614" algn="l"/>
        </a:tabLst>
        <a:defRPr lang="x-none" sz="2844" b="0" baseline="0">
          <a:solidFill>
            <a:srgbClr val="063E59"/>
          </a:solidFill>
          <a:latin typeface="Calibri" panose="020F0502020204030204" pitchFamily="34" charset="0"/>
          <a:ea typeface="+mj-ea"/>
          <a:cs typeface="Calibri" panose="020F0502020204030204" pitchFamily="34" charset="0"/>
        </a:defRPr>
      </a:lvl1pPr>
      <a:lvl2pPr algn="l" defTabSz="1299240" rtl="0" eaLnBrk="1" fontAlgn="base" hangingPunct="1">
        <a:spcBef>
          <a:spcPct val="0"/>
        </a:spcBef>
        <a:spcAft>
          <a:spcPct val="0"/>
        </a:spcAft>
        <a:defRPr lang="x-none" sz="2702" b="1">
          <a:solidFill>
            <a:schemeClr val="tx2"/>
          </a:solidFill>
          <a:latin typeface="Arial" charset="0"/>
        </a:defRPr>
      </a:lvl2pPr>
      <a:lvl3pPr algn="l" defTabSz="1299240" rtl="0" eaLnBrk="1" fontAlgn="base" hangingPunct="1">
        <a:spcBef>
          <a:spcPct val="0"/>
        </a:spcBef>
        <a:spcAft>
          <a:spcPct val="0"/>
        </a:spcAft>
        <a:defRPr lang="x-none" sz="2702" b="1">
          <a:solidFill>
            <a:schemeClr val="tx2"/>
          </a:solidFill>
          <a:latin typeface="Arial" charset="0"/>
        </a:defRPr>
      </a:lvl3pPr>
      <a:lvl4pPr algn="l" defTabSz="1299240" rtl="0" eaLnBrk="1" fontAlgn="base" hangingPunct="1">
        <a:spcBef>
          <a:spcPct val="0"/>
        </a:spcBef>
        <a:spcAft>
          <a:spcPct val="0"/>
        </a:spcAft>
        <a:defRPr lang="x-none" sz="2702" b="1">
          <a:solidFill>
            <a:schemeClr val="tx2"/>
          </a:solidFill>
          <a:latin typeface="Arial" charset="0"/>
        </a:defRPr>
      </a:lvl4pPr>
      <a:lvl5pPr algn="l" defTabSz="1299240" rtl="0" eaLnBrk="1" fontAlgn="base" hangingPunct="1">
        <a:spcBef>
          <a:spcPct val="0"/>
        </a:spcBef>
        <a:spcAft>
          <a:spcPct val="0"/>
        </a:spcAft>
        <a:defRPr lang="x-none" sz="2702" b="1">
          <a:solidFill>
            <a:schemeClr val="tx2"/>
          </a:solidFill>
          <a:latin typeface="Arial" charset="0"/>
        </a:defRPr>
      </a:lvl5pPr>
      <a:lvl6pPr marL="663441" algn="l" defTabSz="1299240" rtl="0" eaLnBrk="1" fontAlgn="base" hangingPunct="1">
        <a:spcBef>
          <a:spcPct val="0"/>
        </a:spcBef>
        <a:spcAft>
          <a:spcPct val="0"/>
        </a:spcAft>
        <a:defRPr lang="x-none" sz="2702" b="1">
          <a:solidFill>
            <a:schemeClr val="tx2"/>
          </a:solidFill>
          <a:latin typeface="Arial" charset="0"/>
        </a:defRPr>
      </a:lvl6pPr>
      <a:lvl7pPr marL="1326883" algn="l" defTabSz="1299240" rtl="0" eaLnBrk="1" fontAlgn="base" hangingPunct="1">
        <a:spcBef>
          <a:spcPct val="0"/>
        </a:spcBef>
        <a:spcAft>
          <a:spcPct val="0"/>
        </a:spcAft>
        <a:defRPr lang="x-none" sz="2702" b="1">
          <a:solidFill>
            <a:schemeClr val="tx2"/>
          </a:solidFill>
          <a:latin typeface="Arial" charset="0"/>
        </a:defRPr>
      </a:lvl7pPr>
      <a:lvl8pPr marL="1990322" algn="l" defTabSz="1299240" rtl="0" eaLnBrk="1" fontAlgn="base" hangingPunct="1">
        <a:spcBef>
          <a:spcPct val="0"/>
        </a:spcBef>
        <a:spcAft>
          <a:spcPct val="0"/>
        </a:spcAft>
        <a:defRPr lang="x-none" sz="2702" b="1">
          <a:solidFill>
            <a:schemeClr val="tx2"/>
          </a:solidFill>
          <a:latin typeface="Arial" charset="0"/>
        </a:defRPr>
      </a:lvl8pPr>
      <a:lvl9pPr marL="2653766" algn="l" defTabSz="1299240" rtl="0" eaLnBrk="1" fontAlgn="base" hangingPunct="1">
        <a:spcBef>
          <a:spcPct val="0"/>
        </a:spcBef>
        <a:spcAft>
          <a:spcPct val="0"/>
        </a:spcAft>
        <a:defRPr lang="x-none" sz="2702" b="1">
          <a:solidFill>
            <a:schemeClr val="tx2"/>
          </a:solidFill>
          <a:latin typeface="Arial" charset="0"/>
        </a:defRPr>
      </a:lvl9pPr>
    </p:titleStyle>
    <p:bodyStyle>
      <a:lvl1pPr marL="0" indent="0" algn="l" defTabSz="1299240" rtl="0" eaLnBrk="1" fontAlgn="base" hangingPunct="1">
        <a:spcBef>
          <a:spcPct val="0"/>
        </a:spcBef>
        <a:spcAft>
          <a:spcPct val="0"/>
        </a:spcAft>
        <a:buClr>
          <a:srgbClr val="063E59"/>
        </a:buClr>
        <a:buSzPct val="100000"/>
        <a:defRPr lang="x-none" sz="1991" baseline="0">
          <a:solidFill>
            <a:schemeClr val="tx1"/>
          </a:solidFill>
          <a:latin typeface="Calibri" panose="020F0502020204030204" pitchFamily="34" charset="0"/>
          <a:ea typeface="+mn-ea"/>
          <a:cs typeface="Calibri" panose="020F0502020204030204" pitchFamily="34" charset="0"/>
        </a:defRPr>
      </a:lvl1pPr>
      <a:lvl2pPr marL="281041" indent="-278737" algn="l" defTabSz="1299240" rtl="0" eaLnBrk="1" fontAlgn="base" hangingPunct="1">
        <a:spcBef>
          <a:spcPct val="0"/>
        </a:spcBef>
        <a:spcAft>
          <a:spcPct val="0"/>
        </a:spcAft>
        <a:buClr>
          <a:srgbClr val="063E59"/>
        </a:buClr>
        <a:buSzPct val="125000"/>
        <a:buFont typeface="Arial" charset="0"/>
        <a:buChar char="▪"/>
        <a:defRPr lang="x-none" sz="1991" baseline="0">
          <a:solidFill>
            <a:schemeClr val="tx1"/>
          </a:solidFill>
          <a:latin typeface="Calibri" panose="020F0502020204030204" pitchFamily="34" charset="0"/>
          <a:cs typeface="Calibri" panose="020F0502020204030204" pitchFamily="34" charset="0"/>
        </a:defRPr>
      </a:lvl2pPr>
      <a:lvl3pPr marL="663441" indent="-380096" algn="l" defTabSz="1299240" rtl="0" eaLnBrk="1" fontAlgn="base" hangingPunct="1">
        <a:spcBef>
          <a:spcPct val="0"/>
        </a:spcBef>
        <a:spcAft>
          <a:spcPct val="0"/>
        </a:spcAft>
        <a:buClr>
          <a:srgbClr val="063E59"/>
        </a:buClr>
        <a:buSzPct val="120000"/>
        <a:buFont typeface="Arial" charset="0"/>
        <a:buChar char="–"/>
        <a:defRPr lang="x-none" sz="1991" baseline="0">
          <a:solidFill>
            <a:schemeClr val="tx1"/>
          </a:solidFill>
          <a:latin typeface="Calibri" panose="020F0502020204030204" pitchFamily="34" charset="0"/>
          <a:cs typeface="Calibri" panose="020F0502020204030204" pitchFamily="34" charset="0"/>
        </a:defRPr>
      </a:lvl3pPr>
      <a:lvl4pPr marL="891500" indent="-225755" algn="l" defTabSz="1299240" rtl="0" eaLnBrk="1" fontAlgn="base" hangingPunct="1">
        <a:spcBef>
          <a:spcPct val="0"/>
        </a:spcBef>
        <a:spcAft>
          <a:spcPct val="0"/>
        </a:spcAft>
        <a:buClr>
          <a:srgbClr val="063E59"/>
        </a:buClr>
        <a:buSzPct val="120000"/>
        <a:buFont typeface="Arial" charset="0"/>
        <a:buChar char="▫"/>
        <a:defRPr lang="x-none" sz="1991" baseline="0">
          <a:solidFill>
            <a:schemeClr val="tx1"/>
          </a:solidFill>
          <a:latin typeface="Calibri" panose="020F0502020204030204" pitchFamily="34" charset="0"/>
          <a:cs typeface="Calibri" panose="020F0502020204030204" pitchFamily="34" charset="0"/>
        </a:defRPr>
      </a:lvl4pPr>
      <a:lvl5pPr marL="1088044" indent="-188898" algn="l" defTabSz="1299240" rtl="0" eaLnBrk="1" fontAlgn="base" hangingPunct="1">
        <a:spcBef>
          <a:spcPct val="0"/>
        </a:spcBef>
        <a:spcAft>
          <a:spcPct val="0"/>
        </a:spcAft>
        <a:buClr>
          <a:srgbClr val="063E59"/>
        </a:buClr>
        <a:buSzPct val="89000"/>
        <a:buFont typeface="Arial" charset="0"/>
        <a:buChar char="-"/>
        <a:defRPr lang="x-none" sz="1991" baseline="0">
          <a:solidFill>
            <a:schemeClr val="tx1"/>
          </a:solidFill>
          <a:latin typeface="Calibri" panose="020F0502020204030204" pitchFamily="34" charset="0"/>
          <a:cs typeface="Calibri" panose="020F0502020204030204" pitchFamily="34" charset="0"/>
        </a:defRPr>
      </a:lvl5pPr>
      <a:lvl6pPr marL="1088044" indent="-188898" algn="l" defTabSz="1299240"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6pPr>
      <a:lvl7pPr marL="1088044" indent="-188898" algn="l" defTabSz="1299240"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7pPr>
      <a:lvl8pPr marL="1088044" indent="-188898" algn="l" defTabSz="1299240"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8pPr>
      <a:lvl9pPr marL="1088044" indent="-188898" algn="l" defTabSz="1299240"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9pPr>
    </p:bodyStyle>
    <p:otherStyle>
      <a:defPPr>
        <a:defRPr lang="x-none"/>
      </a:defPPr>
      <a:lvl1pPr marL="0" algn="l" defTabSz="1326883" rtl="0" eaLnBrk="1" latinLnBrk="0" hangingPunct="1">
        <a:defRPr lang="x-none" sz="2560" kern="1200">
          <a:solidFill>
            <a:schemeClr val="tx1"/>
          </a:solidFill>
          <a:latin typeface="+mn-lt"/>
          <a:ea typeface="+mn-ea"/>
          <a:cs typeface="+mn-cs"/>
        </a:defRPr>
      </a:lvl1pPr>
      <a:lvl2pPr marL="663441" algn="l" defTabSz="1326883" rtl="0" eaLnBrk="1" latinLnBrk="0" hangingPunct="1">
        <a:defRPr lang="x-none" sz="2560" kern="1200">
          <a:solidFill>
            <a:schemeClr val="tx1"/>
          </a:solidFill>
          <a:latin typeface="+mn-lt"/>
          <a:ea typeface="+mn-ea"/>
          <a:cs typeface="+mn-cs"/>
        </a:defRPr>
      </a:lvl2pPr>
      <a:lvl3pPr marL="1326883" algn="l" defTabSz="1326883" rtl="0" eaLnBrk="1" latinLnBrk="0" hangingPunct="1">
        <a:defRPr lang="x-none" sz="2560" kern="1200">
          <a:solidFill>
            <a:schemeClr val="tx1"/>
          </a:solidFill>
          <a:latin typeface="+mn-lt"/>
          <a:ea typeface="+mn-ea"/>
          <a:cs typeface="+mn-cs"/>
        </a:defRPr>
      </a:lvl3pPr>
      <a:lvl4pPr marL="1990322" algn="l" defTabSz="1326883" rtl="0" eaLnBrk="1" latinLnBrk="0" hangingPunct="1">
        <a:defRPr lang="x-none" sz="2560" kern="1200">
          <a:solidFill>
            <a:schemeClr val="tx1"/>
          </a:solidFill>
          <a:latin typeface="+mn-lt"/>
          <a:ea typeface="+mn-ea"/>
          <a:cs typeface="+mn-cs"/>
        </a:defRPr>
      </a:lvl4pPr>
      <a:lvl5pPr marL="2653766" algn="l" defTabSz="1326883" rtl="0" eaLnBrk="1" latinLnBrk="0" hangingPunct="1">
        <a:defRPr lang="x-none" sz="2560" kern="1200">
          <a:solidFill>
            <a:schemeClr val="tx1"/>
          </a:solidFill>
          <a:latin typeface="+mn-lt"/>
          <a:ea typeface="+mn-ea"/>
          <a:cs typeface="+mn-cs"/>
        </a:defRPr>
      </a:lvl5pPr>
      <a:lvl6pPr marL="3317207" algn="l" defTabSz="1326883" rtl="0" eaLnBrk="1" latinLnBrk="0" hangingPunct="1">
        <a:defRPr lang="x-none" sz="2560" kern="1200">
          <a:solidFill>
            <a:schemeClr val="tx1"/>
          </a:solidFill>
          <a:latin typeface="+mn-lt"/>
          <a:ea typeface="+mn-ea"/>
          <a:cs typeface="+mn-cs"/>
        </a:defRPr>
      </a:lvl6pPr>
      <a:lvl7pPr marL="3980647" algn="l" defTabSz="1326883" rtl="0" eaLnBrk="1" latinLnBrk="0" hangingPunct="1">
        <a:defRPr lang="x-none" sz="2560" kern="1200">
          <a:solidFill>
            <a:schemeClr val="tx1"/>
          </a:solidFill>
          <a:latin typeface="+mn-lt"/>
          <a:ea typeface="+mn-ea"/>
          <a:cs typeface="+mn-cs"/>
        </a:defRPr>
      </a:lvl7pPr>
      <a:lvl8pPr marL="4644088" algn="l" defTabSz="1326883" rtl="0" eaLnBrk="1" latinLnBrk="0" hangingPunct="1">
        <a:defRPr lang="x-none" sz="2560" kern="1200">
          <a:solidFill>
            <a:schemeClr val="tx1"/>
          </a:solidFill>
          <a:latin typeface="+mn-lt"/>
          <a:ea typeface="+mn-ea"/>
          <a:cs typeface="+mn-cs"/>
        </a:defRPr>
      </a:lvl8pPr>
      <a:lvl9pPr marL="5307529" algn="l" defTabSz="1326883" rtl="0" eaLnBrk="1" latinLnBrk="0" hangingPunct="1">
        <a:defRPr lang="x-none" sz="256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nvPr>
        </p:nvGraphicFramePr>
        <p:xfrm>
          <a:off x="0" y="1"/>
          <a:ext cx="230377" cy="230364"/>
        </p:xfrm>
        <a:graphic>
          <a:graphicData uri="http://schemas.openxmlformats.org/presentationml/2006/ole">
            <mc:AlternateContent xmlns:mc="http://schemas.openxmlformats.org/markup-compatibility/2006">
              <mc:Choice xmlns:v="urn:schemas-microsoft-com:vml" Requires="v">
                <p:oleObj spid="_x0000_s10286"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0" y="1"/>
                        <a:ext cx="230377" cy="230364"/>
                      </a:xfrm>
                      <a:prstGeom prst="rect">
                        <a:avLst/>
                      </a:prstGeom>
                    </p:spPr>
                  </p:pic>
                </p:oleObj>
              </mc:Fallback>
            </mc:AlternateContent>
          </a:graphicData>
        </a:graphic>
      </p:graphicFrame>
      <p:sp>
        <p:nvSpPr>
          <p:cNvPr id="6" name="Rectangle 5" hidden="1"/>
          <p:cNvSpPr/>
          <p:nvPr>
            <p:custDataLst>
              <p:tags r:id="rId8"/>
            </p:custDataLst>
          </p:nvPr>
        </p:nvSpPr>
        <p:spPr bwMode="auto">
          <a:xfrm>
            <a:off x="0" y="1"/>
            <a:ext cx="230377" cy="23036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defTabSz="1296766" hangingPunct="1"/>
            <a:endParaRPr lang="x-none" sz="2276" dirty="0">
              <a:solidFill>
                <a:srgbClr val="000000"/>
              </a:solidFill>
              <a:sym typeface="Arial" panose="020B0604020202020204" pitchFamily="34" charset="0"/>
            </a:endParaRPr>
          </a:p>
        </p:txBody>
      </p:sp>
      <p:pic>
        <p:nvPicPr>
          <p:cNvPr id="63" name="Picture 62"/>
          <p:cNvPicPr>
            <a:picLocks noChangeAspect="1"/>
          </p:cNvPicPr>
          <p:nvPr userDrawn="1"/>
        </p:nvPicPr>
        <p:blipFill rotWithShape="1">
          <a:blip r:embed="rId26" cstate="email">
            <a:duotone>
              <a:schemeClr val="bg2">
                <a:shade val="45000"/>
                <a:satMod val="135000"/>
              </a:schemeClr>
              <a:prstClr val="white"/>
            </a:duotone>
            <a:extLst>
              <a:ext uri="{28A0092B-C50C-407E-A947-70E740481C1C}">
                <a14:useLocalDpi xmlns:a14="http://schemas.microsoft.com/office/drawing/2010/main"/>
              </a:ext>
            </a:extLst>
          </a:blip>
          <a:srcRect l="-1"/>
          <a:stretch/>
        </p:blipFill>
        <p:spPr>
          <a:xfrm rot="10800000">
            <a:off x="11294" y="-2"/>
            <a:ext cx="6163177" cy="9753600"/>
          </a:xfrm>
          <a:prstGeom prst="rect">
            <a:avLst/>
          </a:prstGeom>
        </p:spPr>
      </p:pic>
      <p:sp>
        <p:nvSpPr>
          <p:cNvPr id="5" name="Rectangle 4"/>
          <p:cNvSpPr/>
          <p:nvPr userDrawn="1"/>
        </p:nvSpPr>
        <p:spPr>
          <a:xfrm>
            <a:off x="0" y="38"/>
            <a:ext cx="6174455" cy="9753600"/>
          </a:xfrm>
          <a:prstGeom prst="rect">
            <a:avLst/>
          </a:prstGeom>
          <a:solidFill>
            <a:schemeClr val="bg1">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32305" tIns="66156" rIns="132305" bIns="66156" rtlCol="0" anchor="ctr"/>
          <a:lstStyle/>
          <a:p>
            <a:pPr defTabSz="1296766" hangingPunct="1"/>
            <a:endParaRPr lang="en-ZA" sz="2276" dirty="0">
              <a:solidFill>
                <a:srgbClr val="000000"/>
              </a:solidFill>
              <a:latin typeface="Calibri" panose="020F0502020204030204" pitchFamily="34" charset="0"/>
              <a:cs typeface="Calibri" panose="020F0502020204030204" pitchFamily="34" charset="0"/>
            </a:endParaRPr>
          </a:p>
        </p:txBody>
      </p:sp>
      <p:sp>
        <p:nvSpPr>
          <p:cNvPr id="1034" name="Working Draft" hidden="1"/>
          <p:cNvSpPr txBox="1">
            <a:spLocks noChangeArrowheads="1"/>
          </p:cNvSpPr>
          <p:nvPr/>
        </p:nvSpPr>
        <p:spPr bwMode="gray">
          <a:xfrm rot="5400000">
            <a:off x="11342911" y="2817409"/>
            <a:ext cx="3121047" cy="13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296766" eaLnBrk="1" hangingPunct="1">
              <a:defRPr lang="x-none"/>
            </a:pPr>
            <a:r>
              <a:rPr lang="en-US" sz="853" dirty="0">
                <a:solidFill>
                  <a:srgbClr val="808080"/>
                </a:solidFill>
                <a:latin typeface="Arial"/>
                <a:ea typeface="+mn-ea"/>
                <a:cs typeface="+mn-cs"/>
              </a:rPr>
              <a:t>Last Modified 2017-01-31 05:58 AM South Africa Standard Time</a:t>
            </a:r>
            <a:endParaRPr sz="2276" dirty="0">
              <a:solidFill>
                <a:srgbClr val="808080"/>
              </a:solidFill>
              <a:latin typeface="Arial"/>
              <a:ea typeface="+mn-ea"/>
              <a:cs typeface="+mn-cs"/>
            </a:endParaRPr>
          </a:p>
        </p:txBody>
      </p:sp>
      <p:sp>
        <p:nvSpPr>
          <p:cNvPr id="1035" name="Printed" hidden="1"/>
          <p:cNvSpPr txBox="1">
            <a:spLocks noChangeArrowheads="1"/>
          </p:cNvSpPr>
          <p:nvPr/>
        </p:nvSpPr>
        <p:spPr bwMode="gray">
          <a:xfrm rot="5400000">
            <a:off x="11494438" y="5971854"/>
            <a:ext cx="2818079" cy="13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296766" eaLnBrk="1" hangingPunct="1">
              <a:defRPr lang="x-none"/>
            </a:pPr>
            <a:r>
              <a:rPr lang="en-US" sz="853" dirty="0">
                <a:solidFill>
                  <a:srgbClr val="808080"/>
                </a:solidFill>
                <a:latin typeface="Arial"/>
                <a:ea typeface="+mn-ea"/>
                <a:cs typeface="+mn-cs"/>
              </a:rPr>
              <a:t>Printed 2016-08-05 09:24 AM South Africa Standard Time</a:t>
            </a:r>
            <a:endParaRPr sz="2276" dirty="0">
              <a:solidFill>
                <a:srgbClr val="808080"/>
              </a:solidFill>
              <a:latin typeface="Arial"/>
              <a:ea typeface="+mn-ea"/>
              <a:cs typeface="+mn-cs"/>
            </a:endParaRPr>
          </a:p>
        </p:txBody>
      </p:sp>
      <p:sp>
        <p:nvSpPr>
          <p:cNvPr id="19" name="Title Placeholder 2"/>
          <p:cNvSpPr>
            <a:spLocks noGrp="1" noChangeArrowheads="1"/>
          </p:cNvSpPr>
          <p:nvPr>
            <p:ph type="title"/>
          </p:nvPr>
        </p:nvSpPr>
        <p:spPr bwMode="gray">
          <a:xfrm>
            <a:off x="172826" y="334030"/>
            <a:ext cx="12507183" cy="44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x-none" noProof="0" dirty="0"/>
          </a:p>
        </p:txBody>
      </p:sp>
      <p:sp>
        <p:nvSpPr>
          <p:cNvPr id="10" name="1. On-page tracker" hidden="1"/>
          <p:cNvSpPr>
            <a:spLocks noChangeArrowheads="1"/>
          </p:cNvSpPr>
          <p:nvPr/>
        </p:nvSpPr>
        <p:spPr bwMode="gray">
          <a:xfrm>
            <a:off x="172790" y="109944"/>
            <a:ext cx="700513"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6766" hangingPunct="1"/>
            <a:r>
              <a:rPr lang="x-none" sz="1138" cap="all" dirty="0">
                <a:solidFill>
                  <a:srgbClr val="808080"/>
                </a:solidFill>
                <a:latin typeface="Arial"/>
                <a:ea typeface="+mn-ea"/>
                <a:cs typeface="+mn-cs"/>
              </a:rPr>
              <a:t>TRACKER</a:t>
            </a:r>
          </a:p>
        </p:txBody>
      </p:sp>
      <p:sp>
        <p:nvSpPr>
          <p:cNvPr id="11" name="3. Unit of measure" hidden="1"/>
          <p:cNvSpPr txBox="1">
            <a:spLocks noChangeArrowheads="1"/>
          </p:cNvSpPr>
          <p:nvPr/>
        </p:nvSpPr>
        <p:spPr bwMode="gray">
          <a:xfrm>
            <a:off x="172826" y="805179"/>
            <a:ext cx="12507183" cy="35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lgn="l" hangingPunct="1">
              <a:defRPr lang="x-none"/>
            </a:pPr>
            <a:r>
              <a:rPr sz="2276" dirty="0">
                <a:solidFill>
                  <a:srgbClr val="808080"/>
                </a:solidFill>
                <a:latin typeface="Arial"/>
                <a:ea typeface="+mn-ea"/>
                <a:cs typeface="+mn-cs"/>
              </a:rPr>
              <a:t>Unit of measure</a:t>
            </a:r>
          </a:p>
        </p:txBody>
      </p:sp>
      <p:grpSp>
        <p:nvGrpSpPr>
          <p:cNvPr id="4" name="Slide Elements" hidden="1"/>
          <p:cNvGrpSpPr/>
          <p:nvPr userDrawn="1"/>
        </p:nvGrpSpPr>
        <p:grpSpPr bwMode="gray">
          <a:xfrm>
            <a:off x="172826" y="9155174"/>
            <a:ext cx="12507183" cy="467675"/>
            <a:chOff x="119063" y="6309095"/>
            <a:chExt cx="8618537" cy="322288"/>
          </a:xfrm>
        </p:grpSpPr>
        <p:sp>
          <p:nvSpPr>
            <p:cNvPr id="13" name="4. Footnote"/>
            <p:cNvSpPr txBox="1">
              <a:spLocks noChangeArrowheads="1"/>
            </p:cNvSpPr>
            <p:nvPr/>
          </p:nvSpPr>
          <p:spPr bwMode="gray">
            <a:xfrm>
              <a:off x="119063" y="6309095"/>
              <a:ext cx="8618537" cy="1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lgn="l" hangingPunct="1">
                <a:defRPr lang="x-none"/>
              </a:pPr>
              <a:r>
                <a:rPr sz="1138" dirty="0">
                  <a:solidFill>
                    <a:srgbClr val="808080"/>
                  </a:solidFill>
                  <a:latin typeface="Arial"/>
                  <a:ea typeface="+mn-ea"/>
                  <a:cs typeface="+mn-cs"/>
                </a:rPr>
                <a:t>1 Footnote</a:t>
              </a:r>
            </a:p>
          </p:txBody>
        </p:sp>
        <p:sp>
          <p:nvSpPr>
            <p:cNvPr id="14" name="5. Source"/>
            <p:cNvSpPr>
              <a:spLocks noChangeArrowheads="1"/>
            </p:cNvSpPr>
            <p:nvPr/>
          </p:nvSpPr>
          <p:spPr bwMode="gray">
            <a:xfrm>
              <a:off x="119063" y="6510708"/>
              <a:ext cx="7199999" cy="1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882062" indent="-882062" algn="l" defTabSz="1295524" hangingPunct="1">
                <a:tabLst>
                  <a:tab pos="886653" algn="l"/>
                </a:tabLst>
              </a:pPr>
              <a:r>
                <a:rPr lang="x-none" sz="1138" dirty="0">
                  <a:solidFill>
                    <a:srgbClr val="808080"/>
                  </a:solidFill>
                  <a:latin typeface="Arial"/>
                  <a:ea typeface="+mn-ea"/>
                  <a:cs typeface="+mn-cs"/>
                </a:rPr>
                <a:t>SOURCE : Source</a:t>
              </a:r>
            </a:p>
          </p:txBody>
        </p:sp>
      </p:grpSp>
      <p:sp>
        <p:nvSpPr>
          <p:cNvPr id="3" name="Text Placeholder 2"/>
          <p:cNvSpPr>
            <a:spLocks noGrp="1"/>
          </p:cNvSpPr>
          <p:nvPr>
            <p:ph type="body" idx="1"/>
          </p:nvPr>
        </p:nvSpPr>
        <p:spPr bwMode="gray">
          <a:xfrm>
            <a:off x="2107961" y="2831667"/>
            <a:ext cx="6243226" cy="1563163"/>
          </a:xfrm>
          <a:prstGeom prst="rect">
            <a:avLst/>
          </a:prstGeom>
        </p:spPr>
        <p:txBody>
          <a:bodyPr vert="horz"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x-none" dirty="0"/>
          </a:p>
        </p:txBody>
      </p:sp>
      <p:grpSp>
        <p:nvGrpSpPr>
          <p:cNvPr id="15" name="ACET" hidden="1"/>
          <p:cNvGrpSpPr>
            <a:grpSpLocks/>
          </p:cNvGrpSpPr>
          <p:nvPr/>
        </p:nvGrpSpPr>
        <p:grpSpPr bwMode="gray">
          <a:xfrm>
            <a:off x="2107970" y="1843571"/>
            <a:ext cx="6187935" cy="718735"/>
            <a:chOff x="915" y="718"/>
            <a:chExt cx="2686" cy="312"/>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8"/>
              <a:ext cx="2686" cy="31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algn="l" defTabSz="1296766" hangingPunct="1"/>
              <a:r>
                <a:rPr lang="x-none" sz="2276" b="1" dirty="0">
                  <a:latin typeface="Arial"/>
                  <a:ea typeface="+mn-ea"/>
                  <a:cs typeface="+mn-cs"/>
                </a:rPr>
                <a:t>Title</a:t>
              </a:r>
            </a:p>
            <a:p>
              <a:pPr algn="l" defTabSz="1296766" hangingPunct="1"/>
              <a:r>
                <a:rPr lang="x-none" sz="2276" dirty="0">
                  <a:solidFill>
                    <a:srgbClr val="808080"/>
                  </a:solidFill>
                  <a:latin typeface="Arial"/>
                  <a:ea typeface="+mn-ea"/>
                  <a:cs typeface="+mn-cs"/>
                </a:rPr>
                <a:t>Unit of measure</a:t>
              </a:r>
            </a:p>
          </p:txBody>
        </p:sp>
      </p:grpSp>
      <p:grpSp>
        <p:nvGrpSpPr>
          <p:cNvPr id="17" name="McKSticker" hidden="1"/>
          <p:cNvGrpSpPr/>
          <p:nvPr/>
        </p:nvGrpSpPr>
        <p:grpSpPr bwMode="gray">
          <a:xfrm>
            <a:off x="12017482" y="414675"/>
            <a:ext cx="662489" cy="202811"/>
            <a:chOff x="8284263" y="285750"/>
            <a:chExt cx="456513" cy="139763"/>
          </a:xfrm>
        </p:grpSpPr>
        <p:sp>
          <p:nvSpPr>
            <p:cNvPr id="20" name="StickerRectangle"/>
            <p:cNvSpPr>
              <a:spLocks noChangeArrowheads="1"/>
            </p:cNvSpPr>
            <p:nvPr/>
          </p:nvSpPr>
          <p:spPr bwMode="gray">
            <a:xfrm>
              <a:off x="8284263" y="285750"/>
              <a:ext cx="456513" cy="13976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295524" hangingPunct="1">
                <a:buClr>
                  <a:srgbClr val="002960"/>
                </a:buClr>
              </a:pPr>
              <a:r>
                <a:rPr lang="x-none" sz="1138" dirty="0">
                  <a:solidFill>
                    <a:srgbClr val="808080"/>
                  </a:solidFill>
                  <a:latin typeface="Arial"/>
                  <a:ea typeface="+mn-ea"/>
                  <a:cs typeface="+mn-cs"/>
                </a:rPr>
                <a:t>STICKER</a:t>
              </a:r>
            </a:p>
          </p:txBody>
        </p:sp>
        <p:cxnSp>
          <p:nvCxnSpPr>
            <p:cNvPr id="21" name="AutoShape 31"/>
            <p:cNvCxnSpPr>
              <a:cxnSpLocks noChangeShapeType="1"/>
              <a:stCxn id="20" idx="2"/>
              <a:endCxn id="20" idx="4"/>
            </p:cNvCxnSpPr>
            <p:nvPr/>
          </p:nvCxnSpPr>
          <p:spPr bwMode="gray">
            <a:xfrm>
              <a:off x="8284263" y="285750"/>
              <a:ext cx="0" cy="139763"/>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84263" y="425513"/>
              <a:ext cx="456513"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userDrawn="1"/>
        </p:nvSpPr>
        <p:spPr>
          <a:xfrm>
            <a:off x="12348249" y="9181670"/>
            <a:ext cx="66348" cy="17968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2305" tIns="66156" rIns="132305" bIns="66156" rtlCol="0" anchor="ctr"/>
          <a:lstStyle/>
          <a:p>
            <a:pPr defTabSz="1296766" hangingPunct="1"/>
            <a:endParaRPr lang="x-none" sz="2276" dirty="0">
              <a:solidFill>
                <a:srgbClr val="000000"/>
              </a:solidFill>
            </a:endParaRPr>
          </a:p>
        </p:txBody>
      </p:sp>
      <p:sp>
        <p:nvSpPr>
          <p:cNvPr id="23" name="doc id" hidden="1"/>
          <p:cNvSpPr>
            <a:spLocks noChangeArrowheads="1"/>
          </p:cNvSpPr>
          <p:nvPr userDrawn="1"/>
        </p:nvSpPr>
        <p:spPr bwMode="auto">
          <a:xfrm>
            <a:off x="11728522" y="73718"/>
            <a:ext cx="953763" cy="17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1295524" hangingPunct="1"/>
            <a:endParaRPr lang="x-none" sz="1138" dirty="0">
              <a:solidFill>
                <a:srgbClr val="808080"/>
              </a:solidFill>
              <a:latin typeface="Arial"/>
              <a:ea typeface="+mn-ea"/>
              <a:cs typeface="+mn-cs"/>
            </a:endParaRPr>
          </a:p>
        </p:txBody>
      </p:sp>
      <p:grpSp>
        <p:nvGrpSpPr>
          <p:cNvPr id="26" name="LegendBoxes" hidden="1"/>
          <p:cNvGrpSpPr/>
          <p:nvPr userDrawn="1"/>
        </p:nvGrpSpPr>
        <p:grpSpPr bwMode="gray">
          <a:xfrm>
            <a:off x="11486346" y="405481"/>
            <a:ext cx="1099573" cy="1442164"/>
            <a:chOff x="7835905" y="279400"/>
            <a:chExt cx="757702" cy="993835"/>
          </a:xfrm>
        </p:grpSpPr>
        <p:sp>
          <p:nvSpPr>
            <p:cNvPr id="27"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sp>
          <p:nvSpPr>
            <p:cNvPr id="28"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sp>
          <p:nvSpPr>
            <p:cNvPr id="29"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sp>
          <p:nvSpPr>
            <p:cNvPr id="30"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sp>
          <p:nvSpPr>
            <p:cNvPr id="31" name="Legend1"/>
            <p:cNvSpPr>
              <a:spLocks noChangeArrowheads="1"/>
            </p:cNvSpPr>
            <p:nvPr/>
          </p:nvSpPr>
          <p:spPr bwMode="gray">
            <a:xfrm>
              <a:off x="8089905" y="279400"/>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sp>
          <p:nvSpPr>
            <p:cNvPr id="32" name="Legend2"/>
            <p:cNvSpPr>
              <a:spLocks noChangeArrowheads="1"/>
            </p:cNvSpPr>
            <p:nvPr/>
          </p:nvSpPr>
          <p:spPr bwMode="gray">
            <a:xfrm>
              <a:off x="8089905" y="549274"/>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sp>
          <p:nvSpPr>
            <p:cNvPr id="33" name="Legend3"/>
            <p:cNvSpPr>
              <a:spLocks noChangeArrowheads="1"/>
            </p:cNvSpPr>
            <p:nvPr/>
          </p:nvSpPr>
          <p:spPr bwMode="gray">
            <a:xfrm>
              <a:off x="8089905" y="820738"/>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sp>
          <p:nvSpPr>
            <p:cNvPr id="34" name="Legend4"/>
            <p:cNvSpPr>
              <a:spLocks noChangeArrowheads="1"/>
            </p:cNvSpPr>
            <p:nvPr/>
          </p:nvSpPr>
          <p:spPr bwMode="gray">
            <a:xfrm>
              <a:off x="8089905" y="1092201"/>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grpSp>
      <p:grpSp>
        <p:nvGrpSpPr>
          <p:cNvPr id="35" name="LegendLines" hidden="1"/>
          <p:cNvGrpSpPr/>
          <p:nvPr userDrawn="1"/>
        </p:nvGrpSpPr>
        <p:grpSpPr bwMode="gray">
          <a:xfrm>
            <a:off x="11039698" y="405441"/>
            <a:ext cx="1546505" cy="1055153"/>
            <a:chOff x="7540629" y="279400"/>
            <a:chExt cx="1065676" cy="727134"/>
          </a:xfrm>
        </p:grpSpPr>
        <p:sp>
          <p:nvSpPr>
            <p:cNvPr id="36"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1296766" hangingPunct="1"/>
              <a:endParaRPr lang="x-none" sz="2276" dirty="0">
                <a:latin typeface="Arial"/>
                <a:ea typeface="+mn-ea"/>
                <a:cs typeface="+mn-cs"/>
              </a:endParaRPr>
            </a:p>
          </p:txBody>
        </p:sp>
        <p:sp>
          <p:nvSpPr>
            <p:cNvPr id="37"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1296766" hangingPunct="1"/>
              <a:endParaRPr lang="x-none" sz="2276" dirty="0">
                <a:latin typeface="Arial"/>
                <a:ea typeface="+mn-ea"/>
                <a:cs typeface="+mn-cs"/>
              </a:endParaRPr>
            </a:p>
          </p:txBody>
        </p:sp>
        <p:sp>
          <p:nvSpPr>
            <p:cNvPr id="38"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1296766" hangingPunct="1"/>
              <a:endParaRPr lang="x-none" sz="2276" dirty="0">
                <a:latin typeface="Arial"/>
                <a:ea typeface="+mn-ea"/>
                <a:cs typeface="+mn-cs"/>
              </a:endParaRPr>
            </a:p>
          </p:txBody>
        </p:sp>
        <p:sp>
          <p:nvSpPr>
            <p:cNvPr id="39" name="Legend1"/>
            <p:cNvSpPr>
              <a:spLocks noChangeArrowheads="1"/>
            </p:cNvSpPr>
            <p:nvPr/>
          </p:nvSpPr>
          <p:spPr bwMode="gray">
            <a:xfrm>
              <a:off x="8102604" y="279400"/>
              <a:ext cx="503701"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sp>
          <p:nvSpPr>
            <p:cNvPr id="40" name="Legend2"/>
            <p:cNvSpPr>
              <a:spLocks noChangeArrowheads="1"/>
            </p:cNvSpPr>
            <p:nvPr/>
          </p:nvSpPr>
          <p:spPr bwMode="gray">
            <a:xfrm>
              <a:off x="8102604" y="546100"/>
              <a:ext cx="503701"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sp>
          <p:nvSpPr>
            <p:cNvPr id="41" name="Legend3"/>
            <p:cNvSpPr>
              <a:spLocks noChangeArrowheads="1"/>
            </p:cNvSpPr>
            <p:nvPr/>
          </p:nvSpPr>
          <p:spPr bwMode="gray">
            <a:xfrm>
              <a:off x="8102604" y="825500"/>
              <a:ext cx="503701"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grpSp>
      <p:grpSp>
        <p:nvGrpSpPr>
          <p:cNvPr id="42" name="LegendMoons" hidden="1"/>
          <p:cNvGrpSpPr/>
          <p:nvPr userDrawn="1"/>
        </p:nvGrpSpPr>
        <p:grpSpPr bwMode="gray">
          <a:xfrm>
            <a:off x="11389599" y="363976"/>
            <a:ext cx="1196333" cy="1895900"/>
            <a:chOff x="7769225" y="250825"/>
            <a:chExt cx="824378" cy="1306516"/>
          </a:xfrm>
        </p:grpSpPr>
        <p:grpSp>
          <p:nvGrpSpPr>
            <p:cNvPr id="43" name="MoonLegend1"/>
            <p:cNvGrpSpPr>
              <a:grpSpLocks noChangeAspect="1"/>
            </p:cNvGrpSpPr>
            <p:nvPr>
              <p:custDataLst>
                <p:tags r:id="rId9"/>
              </p:custDataLst>
            </p:nvPr>
          </p:nvGrpSpPr>
          <p:grpSpPr bwMode="gray">
            <a:xfrm>
              <a:off x="7769225" y="250825"/>
              <a:ext cx="209550" cy="209551"/>
              <a:chOff x="4533" y="183"/>
              <a:chExt cx="144" cy="144"/>
            </a:xfrm>
          </p:grpSpPr>
          <p:sp>
            <p:nvSpPr>
              <p:cNvPr id="61"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sp>
            <p:nvSpPr>
              <p:cNvPr id="62"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grpSp>
        <p:grpSp>
          <p:nvGrpSpPr>
            <p:cNvPr id="44" name="MoonLegend2"/>
            <p:cNvGrpSpPr>
              <a:grpSpLocks noChangeAspect="1"/>
            </p:cNvGrpSpPr>
            <p:nvPr>
              <p:custDataLst>
                <p:tags r:id="rId10"/>
              </p:custDataLst>
            </p:nvPr>
          </p:nvGrpSpPr>
          <p:grpSpPr bwMode="gray">
            <a:xfrm>
              <a:off x="7769225" y="525066"/>
              <a:ext cx="209550" cy="209551"/>
              <a:chOff x="1694" y="2044"/>
              <a:chExt cx="160" cy="160"/>
            </a:xfrm>
          </p:grpSpPr>
          <p:sp>
            <p:nvSpPr>
              <p:cNvPr id="59"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sp>
            <p:nvSpPr>
              <p:cNvPr id="60" name="Arc 42"/>
              <p:cNvSpPr>
                <a:spLocks noChangeAspect="1"/>
              </p:cNvSpPr>
              <p:nvPr>
                <p:custDataLst>
                  <p:tags r:id="rId21"/>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grpSp>
        <p:grpSp>
          <p:nvGrpSpPr>
            <p:cNvPr id="45" name="MoonLegend4"/>
            <p:cNvGrpSpPr>
              <a:grpSpLocks noChangeAspect="1"/>
            </p:cNvGrpSpPr>
            <p:nvPr>
              <p:custDataLst>
                <p:tags r:id="rId11"/>
              </p:custDataLst>
            </p:nvPr>
          </p:nvGrpSpPr>
          <p:grpSpPr bwMode="gray">
            <a:xfrm>
              <a:off x="7769225" y="1073548"/>
              <a:ext cx="209550" cy="209551"/>
              <a:chOff x="4495" y="1198"/>
              <a:chExt cx="160" cy="160"/>
            </a:xfrm>
          </p:grpSpPr>
          <p:sp>
            <p:nvSpPr>
              <p:cNvPr id="57"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sp>
            <p:nvSpPr>
              <p:cNvPr id="58"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grpSp>
        <p:grpSp>
          <p:nvGrpSpPr>
            <p:cNvPr id="46" name="MoonLegend5"/>
            <p:cNvGrpSpPr>
              <a:grpSpLocks noChangeAspect="1"/>
            </p:cNvGrpSpPr>
            <p:nvPr>
              <p:custDataLst>
                <p:tags r:id="rId12"/>
              </p:custDataLst>
            </p:nvPr>
          </p:nvGrpSpPr>
          <p:grpSpPr bwMode="gray">
            <a:xfrm>
              <a:off x="7769225" y="1347790"/>
              <a:ext cx="209550" cy="209551"/>
              <a:chOff x="4495" y="1440"/>
              <a:chExt cx="160" cy="160"/>
            </a:xfrm>
          </p:grpSpPr>
          <p:sp>
            <p:nvSpPr>
              <p:cNvPr id="55"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sp>
            <p:nvSpPr>
              <p:cNvPr id="56"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grpSp>
        <p:grpSp>
          <p:nvGrpSpPr>
            <p:cNvPr id="47" name="MoonLegend3"/>
            <p:cNvGrpSpPr>
              <a:grpSpLocks noChangeAspect="1"/>
            </p:cNvGrpSpPr>
            <p:nvPr>
              <p:custDataLst>
                <p:tags r:id="rId13"/>
              </p:custDataLst>
            </p:nvPr>
          </p:nvGrpSpPr>
          <p:grpSpPr bwMode="gray">
            <a:xfrm>
              <a:off x="7769225" y="799307"/>
              <a:ext cx="209550" cy="209551"/>
              <a:chOff x="4495" y="1198"/>
              <a:chExt cx="160" cy="160"/>
            </a:xfrm>
          </p:grpSpPr>
          <p:sp>
            <p:nvSpPr>
              <p:cNvPr id="53"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sp>
            <p:nvSpPr>
              <p:cNvPr id="54" name="Arc 48"/>
              <p:cNvSpPr>
                <a:spLocks noChangeAspect="1"/>
              </p:cNvSpPr>
              <p:nvPr>
                <p:custDataLst>
                  <p:tags r:id="rId15"/>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grpSp>
        <p:sp>
          <p:nvSpPr>
            <p:cNvPr id="48" name="Legend1"/>
            <p:cNvSpPr>
              <a:spLocks noChangeArrowheads="1"/>
            </p:cNvSpPr>
            <p:nvPr/>
          </p:nvSpPr>
          <p:spPr bwMode="gray">
            <a:xfrm>
              <a:off x="8089900" y="263524"/>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sp>
          <p:nvSpPr>
            <p:cNvPr id="49" name="Legend2"/>
            <p:cNvSpPr>
              <a:spLocks noChangeArrowheads="1"/>
            </p:cNvSpPr>
            <p:nvPr/>
          </p:nvSpPr>
          <p:spPr bwMode="gray">
            <a:xfrm>
              <a:off x="8089901" y="538163"/>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sp>
          <p:nvSpPr>
            <p:cNvPr id="50" name="Legend3"/>
            <p:cNvSpPr>
              <a:spLocks noChangeArrowheads="1"/>
            </p:cNvSpPr>
            <p:nvPr/>
          </p:nvSpPr>
          <p:spPr bwMode="gray">
            <a:xfrm>
              <a:off x="8089900" y="812802"/>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sp>
          <p:nvSpPr>
            <p:cNvPr id="51" name="Legend4"/>
            <p:cNvSpPr>
              <a:spLocks noChangeArrowheads="1"/>
            </p:cNvSpPr>
            <p:nvPr/>
          </p:nvSpPr>
          <p:spPr bwMode="gray">
            <a:xfrm>
              <a:off x="8089900" y="1084265"/>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sp>
          <p:nvSpPr>
            <p:cNvPr id="52" name="Legend5"/>
            <p:cNvSpPr>
              <a:spLocks noChangeArrowheads="1"/>
            </p:cNvSpPr>
            <p:nvPr/>
          </p:nvSpPr>
          <p:spPr bwMode="gray">
            <a:xfrm>
              <a:off x="8089900" y="1360490"/>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grpSp>
      <p:pic>
        <p:nvPicPr>
          <p:cNvPr id="64" name="Picture 63"/>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10751993" y="9338704"/>
            <a:ext cx="1588188" cy="208960"/>
          </a:xfrm>
          <a:prstGeom prst="rect">
            <a:avLst/>
          </a:prstGeom>
        </p:spPr>
      </p:pic>
    </p:spTree>
    <p:extLst>
      <p:ext uri="{BB962C8B-B14F-4D97-AF65-F5344CB8AC3E}">
        <p14:creationId xmlns:p14="http://schemas.microsoft.com/office/powerpoint/2010/main" val="7306320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hf hdr="0" ftr="0" dt="0"/>
  <p:txStyles>
    <p:titleStyle>
      <a:lvl1pPr algn="l" defTabSz="1295524" rtl="0" eaLnBrk="1" fontAlgn="base" hangingPunct="1">
        <a:spcBef>
          <a:spcPct val="0"/>
        </a:spcBef>
        <a:spcAft>
          <a:spcPct val="0"/>
        </a:spcAft>
        <a:tabLst>
          <a:tab pos="390496" algn="l"/>
        </a:tabLst>
        <a:defRPr lang="x-none" sz="2844" b="0" baseline="0">
          <a:solidFill>
            <a:srgbClr val="063E59"/>
          </a:solidFill>
          <a:latin typeface="Calibri" panose="020F0502020204030204" pitchFamily="34" charset="0"/>
          <a:ea typeface="+mj-ea"/>
          <a:cs typeface="Calibri" panose="020F0502020204030204" pitchFamily="34" charset="0"/>
        </a:defRPr>
      </a:lvl1pPr>
      <a:lvl2pPr algn="l" defTabSz="1295524" rtl="0" eaLnBrk="1" fontAlgn="base" hangingPunct="1">
        <a:spcBef>
          <a:spcPct val="0"/>
        </a:spcBef>
        <a:spcAft>
          <a:spcPct val="0"/>
        </a:spcAft>
        <a:defRPr lang="x-none" sz="2702" b="1">
          <a:solidFill>
            <a:schemeClr val="tx2"/>
          </a:solidFill>
          <a:latin typeface="Arial" charset="0"/>
        </a:defRPr>
      </a:lvl2pPr>
      <a:lvl3pPr algn="l" defTabSz="1295524" rtl="0" eaLnBrk="1" fontAlgn="base" hangingPunct="1">
        <a:spcBef>
          <a:spcPct val="0"/>
        </a:spcBef>
        <a:spcAft>
          <a:spcPct val="0"/>
        </a:spcAft>
        <a:defRPr lang="x-none" sz="2702" b="1">
          <a:solidFill>
            <a:schemeClr val="tx2"/>
          </a:solidFill>
          <a:latin typeface="Arial" charset="0"/>
        </a:defRPr>
      </a:lvl3pPr>
      <a:lvl4pPr algn="l" defTabSz="1295524" rtl="0" eaLnBrk="1" fontAlgn="base" hangingPunct="1">
        <a:spcBef>
          <a:spcPct val="0"/>
        </a:spcBef>
        <a:spcAft>
          <a:spcPct val="0"/>
        </a:spcAft>
        <a:defRPr lang="x-none" sz="2702" b="1">
          <a:solidFill>
            <a:schemeClr val="tx2"/>
          </a:solidFill>
          <a:latin typeface="Arial" charset="0"/>
        </a:defRPr>
      </a:lvl4pPr>
      <a:lvl5pPr algn="l" defTabSz="1295524" rtl="0" eaLnBrk="1" fontAlgn="base" hangingPunct="1">
        <a:spcBef>
          <a:spcPct val="0"/>
        </a:spcBef>
        <a:spcAft>
          <a:spcPct val="0"/>
        </a:spcAft>
        <a:defRPr lang="x-none" sz="2702" b="1">
          <a:solidFill>
            <a:schemeClr val="tx2"/>
          </a:solidFill>
          <a:latin typeface="Arial" charset="0"/>
        </a:defRPr>
      </a:lvl5pPr>
      <a:lvl6pPr marL="661520" algn="l" defTabSz="1295524" rtl="0" eaLnBrk="1" fontAlgn="base" hangingPunct="1">
        <a:spcBef>
          <a:spcPct val="0"/>
        </a:spcBef>
        <a:spcAft>
          <a:spcPct val="0"/>
        </a:spcAft>
        <a:defRPr lang="x-none" sz="2702" b="1">
          <a:solidFill>
            <a:schemeClr val="tx2"/>
          </a:solidFill>
          <a:latin typeface="Arial" charset="0"/>
        </a:defRPr>
      </a:lvl6pPr>
      <a:lvl7pPr marL="1323088" algn="l" defTabSz="1295524" rtl="0" eaLnBrk="1" fontAlgn="base" hangingPunct="1">
        <a:spcBef>
          <a:spcPct val="0"/>
        </a:spcBef>
        <a:spcAft>
          <a:spcPct val="0"/>
        </a:spcAft>
        <a:defRPr lang="x-none" sz="2702" b="1">
          <a:solidFill>
            <a:schemeClr val="tx2"/>
          </a:solidFill>
          <a:latin typeface="Arial" charset="0"/>
        </a:defRPr>
      </a:lvl7pPr>
      <a:lvl8pPr marL="1984637" algn="l" defTabSz="1295524" rtl="0" eaLnBrk="1" fontAlgn="base" hangingPunct="1">
        <a:spcBef>
          <a:spcPct val="0"/>
        </a:spcBef>
        <a:spcAft>
          <a:spcPct val="0"/>
        </a:spcAft>
        <a:defRPr lang="x-none" sz="2702" b="1">
          <a:solidFill>
            <a:schemeClr val="tx2"/>
          </a:solidFill>
          <a:latin typeface="Arial" charset="0"/>
        </a:defRPr>
      </a:lvl8pPr>
      <a:lvl9pPr marL="2646175" algn="l" defTabSz="1295524" rtl="0" eaLnBrk="1" fontAlgn="base" hangingPunct="1">
        <a:spcBef>
          <a:spcPct val="0"/>
        </a:spcBef>
        <a:spcAft>
          <a:spcPct val="0"/>
        </a:spcAft>
        <a:defRPr lang="x-none" sz="2702" b="1">
          <a:solidFill>
            <a:schemeClr val="tx2"/>
          </a:solidFill>
          <a:latin typeface="Arial" charset="0"/>
        </a:defRPr>
      </a:lvl9pPr>
    </p:titleStyle>
    <p:bodyStyle>
      <a:lvl1pPr marL="0" indent="0" algn="l" defTabSz="1295524" rtl="0" eaLnBrk="1" fontAlgn="base" hangingPunct="1">
        <a:spcBef>
          <a:spcPct val="0"/>
        </a:spcBef>
        <a:spcAft>
          <a:spcPct val="0"/>
        </a:spcAft>
        <a:buClr>
          <a:srgbClr val="063E59"/>
        </a:buClr>
        <a:buSzPct val="100000"/>
        <a:defRPr lang="x-none" sz="1991" baseline="0">
          <a:solidFill>
            <a:schemeClr val="tx1"/>
          </a:solidFill>
          <a:latin typeface="Calibri" panose="020F0502020204030204" pitchFamily="34" charset="0"/>
          <a:ea typeface="+mn-ea"/>
          <a:cs typeface="Calibri" panose="020F0502020204030204" pitchFamily="34" charset="0"/>
        </a:defRPr>
      </a:lvl1pPr>
      <a:lvl2pPr marL="280239" indent="-277944" algn="l" defTabSz="1295524" rtl="0" eaLnBrk="1" fontAlgn="base" hangingPunct="1">
        <a:spcBef>
          <a:spcPct val="0"/>
        </a:spcBef>
        <a:spcAft>
          <a:spcPct val="0"/>
        </a:spcAft>
        <a:buClr>
          <a:srgbClr val="063E59"/>
        </a:buClr>
        <a:buSzPct val="125000"/>
        <a:buFont typeface="Arial" charset="0"/>
        <a:buChar char="▪"/>
        <a:defRPr lang="x-none" sz="1991" baseline="0">
          <a:solidFill>
            <a:schemeClr val="tx1"/>
          </a:solidFill>
          <a:latin typeface="Calibri" panose="020F0502020204030204" pitchFamily="34" charset="0"/>
          <a:cs typeface="Calibri" panose="020F0502020204030204" pitchFamily="34" charset="0"/>
        </a:defRPr>
      </a:lvl2pPr>
      <a:lvl3pPr marL="661520" indent="-379012" algn="l" defTabSz="1295524" rtl="0" eaLnBrk="1" fontAlgn="base" hangingPunct="1">
        <a:spcBef>
          <a:spcPct val="0"/>
        </a:spcBef>
        <a:spcAft>
          <a:spcPct val="0"/>
        </a:spcAft>
        <a:buClr>
          <a:srgbClr val="063E59"/>
        </a:buClr>
        <a:buSzPct val="120000"/>
        <a:buFont typeface="Arial" charset="0"/>
        <a:buChar char="–"/>
        <a:defRPr lang="x-none" sz="1991" baseline="0">
          <a:solidFill>
            <a:schemeClr val="tx1"/>
          </a:solidFill>
          <a:latin typeface="Calibri" panose="020F0502020204030204" pitchFamily="34" charset="0"/>
          <a:cs typeface="Calibri" panose="020F0502020204030204" pitchFamily="34" charset="0"/>
        </a:defRPr>
      </a:lvl3pPr>
      <a:lvl4pPr marL="888953" indent="-225114" algn="l" defTabSz="1295524" rtl="0" eaLnBrk="1" fontAlgn="base" hangingPunct="1">
        <a:spcBef>
          <a:spcPct val="0"/>
        </a:spcBef>
        <a:spcAft>
          <a:spcPct val="0"/>
        </a:spcAft>
        <a:buClr>
          <a:srgbClr val="063E59"/>
        </a:buClr>
        <a:buSzPct val="120000"/>
        <a:buFont typeface="Arial" charset="0"/>
        <a:buChar char="▫"/>
        <a:defRPr lang="x-none" sz="1991" baseline="0">
          <a:solidFill>
            <a:schemeClr val="tx1"/>
          </a:solidFill>
          <a:latin typeface="Calibri" panose="020F0502020204030204" pitchFamily="34" charset="0"/>
          <a:cs typeface="Calibri" panose="020F0502020204030204" pitchFamily="34" charset="0"/>
        </a:defRPr>
      </a:lvl4pPr>
      <a:lvl5pPr marL="1084934" indent="-188356" algn="l" defTabSz="1295524" rtl="0" eaLnBrk="1" fontAlgn="base" hangingPunct="1">
        <a:spcBef>
          <a:spcPct val="0"/>
        </a:spcBef>
        <a:spcAft>
          <a:spcPct val="0"/>
        </a:spcAft>
        <a:buClr>
          <a:srgbClr val="063E59"/>
        </a:buClr>
        <a:buSzPct val="89000"/>
        <a:buFont typeface="Arial" charset="0"/>
        <a:buChar char="-"/>
        <a:defRPr lang="x-none" sz="1991" baseline="0">
          <a:solidFill>
            <a:schemeClr val="tx1"/>
          </a:solidFill>
          <a:latin typeface="Calibri" panose="020F0502020204030204" pitchFamily="34" charset="0"/>
          <a:cs typeface="Calibri" panose="020F0502020204030204" pitchFamily="34" charset="0"/>
        </a:defRPr>
      </a:lvl5pPr>
      <a:lvl6pPr marL="1084934" indent="-188356" algn="l" defTabSz="1295524"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6pPr>
      <a:lvl7pPr marL="1084934" indent="-188356" algn="l" defTabSz="1295524"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7pPr>
      <a:lvl8pPr marL="1084934" indent="-188356" algn="l" defTabSz="1295524"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8pPr>
      <a:lvl9pPr marL="1084934" indent="-188356" algn="l" defTabSz="1295524"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9pPr>
    </p:bodyStyle>
    <p:otherStyle>
      <a:defPPr>
        <a:defRPr lang="x-none"/>
      </a:defPPr>
      <a:lvl1pPr marL="0" algn="l" defTabSz="1323088" rtl="0" eaLnBrk="1" latinLnBrk="0" hangingPunct="1">
        <a:defRPr lang="x-none" sz="2560" kern="1200">
          <a:solidFill>
            <a:schemeClr val="tx1"/>
          </a:solidFill>
          <a:latin typeface="+mn-lt"/>
          <a:ea typeface="+mn-ea"/>
          <a:cs typeface="+mn-cs"/>
        </a:defRPr>
      </a:lvl1pPr>
      <a:lvl2pPr marL="661520" algn="l" defTabSz="1323088" rtl="0" eaLnBrk="1" latinLnBrk="0" hangingPunct="1">
        <a:defRPr lang="x-none" sz="2560" kern="1200">
          <a:solidFill>
            <a:schemeClr val="tx1"/>
          </a:solidFill>
          <a:latin typeface="+mn-lt"/>
          <a:ea typeface="+mn-ea"/>
          <a:cs typeface="+mn-cs"/>
        </a:defRPr>
      </a:lvl2pPr>
      <a:lvl3pPr marL="1323088" algn="l" defTabSz="1323088" rtl="0" eaLnBrk="1" latinLnBrk="0" hangingPunct="1">
        <a:defRPr lang="x-none" sz="2560" kern="1200">
          <a:solidFill>
            <a:schemeClr val="tx1"/>
          </a:solidFill>
          <a:latin typeface="+mn-lt"/>
          <a:ea typeface="+mn-ea"/>
          <a:cs typeface="+mn-cs"/>
        </a:defRPr>
      </a:lvl3pPr>
      <a:lvl4pPr marL="1984637" algn="l" defTabSz="1323088" rtl="0" eaLnBrk="1" latinLnBrk="0" hangingPunct="1">
        <a:defRPr lang="x-none" sz="2560" kern="1200">
          <a:solidFill>
            <a:schemeClr val="tx1"/>
          </a:solidFill>
          <a:latin typeface="+mn-lt"/>
          <a:ea typeface="+mn-ea"/>
          <a:cs typeface="+mn-cs"/>
        </a:defRPr>
      </a:lvl4pPr>
      <a:lvl5pPr marL="2646175" algn="l" defTabSz="1323088" rtl="0" eaLnBrk="1" latinLnBrk="0" hangingPunct="1">
        <a:defRPr lang="x-none" sz="2560" kern="1200">
          <a:solidFill>
            <a:schemeClr val="tx1"/>
          </a:solidFill>
          <a:latin typeface="+mn-lt"/>
          <a:ea typeface="+mn-ea"/>
          <a:cs typeface="+mn-cs"/>
        </a:defRPr>
      </a:lvl5pPr>
      <a:lvl6pPr marL="3307726" algn="l" defTabSz="1323088" rtl="0" eaLnBrk="1" latinLnBrk="0" hangingPunct="1">
        <a:defRPr lang="x-none" sz="2560" kern="1200">
          <a:solidFill>
            <a:schemeClr val="tx1"/>
          </a:solidFill>
          <a:latin typeface="+mn-lt"/>
          <a:ea typeface="+mn-ea"/>
          <a:cs typeface="+mn-cs"/>
        </a:defRPr>
      </a:lvl6pPr>
      <a:lvl7pPr marL="3969269" algn="l" defTabSz="1323088" rtl="0" eaLnBrk="1" latinLnBrk="0" hangingPunct="1">
        <a:defRPr lang="x-none" sz="2560" kern="1200">
          <a:solidFill>
            <a:schemeClr val="tx1"/>
          </a:solidFill>
          <a:latin typeface="+mn-lt"/>
          <a:ea typeface="+mn-ea"/>
          <a:cs typeface="+mn-cs"/>
        </a:defRPr>
      </a:lvl7pPr>
      <a:lvl8pPr marL="4630814" algn="l" defTabSz="1323088" rtl="0" eaLnBrk="1" latinLnBrk="0" hangingPunct="1">
        <a:defRPr lang="x-none" sz="2560" kern="1200">
          <a:solidFill>
            <a:schemeClr val="tx1"/>
          </a:solidFill>
          <a:latin typeface="+mn-lt"/>
          <a:ea typeface="+mn-ea"/>
          <a:cs typeface="+mn-cs"/>
        </a:defRPr>
      </a:lvl8pPr>
      <a:lvl9pPr marL="5292361" algn="l" defTabSz="1323088" rtl="0" eaLnBrk="1" latinLnBrk="0" hangingPunct="1">
        <a:defRPr lang="x-none" sz="256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nvPr>
        </p:nvGraphicFramePr>
        <p:xfrm>
          <a:off x="0" y="1"/>
          <a:ext cx="230377" cy="230364"/>
        </p:xfrm>
        <a:graphic>
          <a:graphicData uri="http://schemas.openxmlformats.org/presentationml/2006/ole">
            <mc:AlternateContent xmlns:mc="http://schemas.openxmlformats.org/markup-compatibility/2006">
              <mc:Choice xmlns:v="urn:schemas-microsoft-com:vml" Requires="v">
                <p:oleObj spid="_x0000_s22571"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0" y="1"/>
                        <a:ext cx="230377" cy="230364"/>
                      </a:xfrm>
                      <a:prstGeom prst="rect">
                        <a:avLst/>
                      </a:prstGeom>
                    </p:spPr>
                  </p:pic>
                </p:oleObj>
              </mc:Fallback>
            </mc:AlternateContent>
          </a:graphicData>
        </a:graphic>
      </p:graphicFrame>
      <p:sp>
        <p:nvSpPr>
          <p:cNvPr id="6" name="Rectangle 5" hidden="1"/>
          <p:cNvSpPr/>
          <p:nvPr>
            <p:custDataLst>
              <p:tags r:id="rId7"/>
            </p:custDataLst>
          </p:nvPr>
        </p:nvSpPr>
        <p:spPr bwMode="auto">
          <a:xfrm>
            <a:off x="0" y="1"/>
            <a:ext cx="230377" cy="23036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defTabSz="1300483" hangingPunct="1"/>
            <a:endParaRPr lang="x-none" sz="2276" dirty="0">
              <a:solidFill>
                <a:srgbClr val="000000"/>
              </a:solidFill>
              <a:sym typeface="Arial" panose="020B0604020202020204" pitchFamily="34" charset="0"/>
            </a:endParaRPr>
          </a:p>
        </p:txBody>
      </p:sp>
      <p:pic>
        <p:nvPicPr>
          <p:cNvPr id="63" name="Picture 62"/>
          <p:cNvPicPr>
            <a:picLocks noChangeAspect="1"/>
          </p:cNvPicPr>
          <p:nvPr userDrawn="1"/>
        </p:nvPicPr>
        <p:blipFill rotWithShape="1">
          <a:blip r:embed="rId25" cstate="email">
            <a:duotone>
              <a:schemeClr val="bg2">
                <a:shade val="45000"/>
                <a:satMod val="135000"/>
              </a:schemeClr>
              <a:prstClr val="white"/>
            </a:duotone>
            <a:extLst>
              <a:ext uri="{28A0092B-C50C-407E-A947-70E740481C1C}">
                <a14:useLocalDpi xmlns:a14="http://schemas.microsoft.com/office/drawing/2010/main"/>
              </a:ext>
            </a:extLst>
          </a:blip>
          <a:srcRect l="-1"/>
          <a:stretch/>
        </p:blipFill>
        <p:spPr>
          <a:xfrm rot="10800000">
            <a:off x="11280" y="-2"/>
            <a:ext cx="6163177" cy="9753600"/>
          </a:xfrm>
          <a:prstGeom prst="rect">
            <a:avLst/>
          </a:prstGeom>
        </p:spPr>
      </p:pic>
      <p:sp>
        <p:nvSpPr>
          <p:cNvPr id="5" name="Rectangle 4"/>
          <p:cNvSpPr/>
          <p:nvPr userDrawn="1"/>
        </p:nvSpPr>
        <p:spPr>
          <a:xfrm>
            <a:off x="0" y="2"/>
            <a:ext cx="6174455" cy="9753600"/>
          </a:xfrm>
          <a:prstGeom prst="rect">
            <a:avLst/>
          </a:prstGeom>
          <a:solidFill>
            <a:schemeClr val="bg1">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32688" tIns="66344" rIns="132688" bIns="66344" rtlCol="0" anchor="ctr"/>
          <a:lstStyle/>
          <a:p>
            <a:pPr defTabSz="1300483" hangingPunct="1"/>
            <a:endParaRPr lang="en-ZA" sz="2276" dirty="0" err="1">
              <a:solidFill>
                <a:srgbClr val="000000"/>
              </a:solidFill>
              <a:latin typeface="Calibri" panose="020F0502020204030204" pitchFamily="34" charset="0"/>
              <a:cs typeface="Calibri" panose="020F0502020204030204" pitchFamily="34" charset="0"/>
            </a:endParaRPr>
          </a:p>
        </p:txBody>
      </p:sp>
      <p:sp>
        <p:nvSpPr>
          <p:cNvPr id="1034" name="Working Draft" hidden="1"/>
          <p:cNvSpPr txBox="1">
            <a:spLocks noChangeArrowheads="1"/>
          </p:cNvSpPr>
          <p:nvPr/>
        </p:nvSpPr>
        <p:spPr bwMode="gray">
          <a:xfrm rot="5400000">
            <a:off x="11342911" y="2817379"/>
            <a:ext cx="3121047" cy="13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lang="en-US" sz="853">
                <a:solidFill>
                  <a:srgbClr val="808080"/>
                </a:solidFill>
                <a:latin typeface="Arial"/>
                <a:ea typeface="+mn-ea"/>
                <a:cs typeface="+mn-cs"/>
              </a:rPr>
              <a:t>Last Modified 2017-01-31 05:58 AM South Africa Standard Time</a:t>
            </a:r>
            <a:endParaRPr sz="2276" dirty="0">
              <a:solidFill>
                <a:srgbClr val="808080"/>
              </a:solidFill>
              <a:latin typeface="Arial"/>
              <a:ea typeface="+mn-ea"/>
              <a:cs typeface="+mn-cs"/>
            </a:endParaRPr>
          </a:p>
        </p:txBody>
      </p:sp>
      <p:sp>
        <p:nvSpPr>
          <p:cNvPr id="1035" name="Printed" hidden="1"/>
          <p:cNvSpPr txBox="1">
            <a:spLocks noChangeArrowheads="1"/>
          </p:cNvSpPr>
          <p:nvPr/>
        </p:nvSpPr>
        <p:spPr bwMode="gray">
          <a:xfrm rot="5400000">
            <a:off x="11494398" y="5971839"/>
            <a:ext cx="2818079" cy="13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lang="en-US" sz="853">
                <a:solidFill>
                  <a:srgbClr val="808080"/>
                </a:solidFill>
                <a:latin typeface="Arial"/>
                <a:ea typeface="+mn-ea"/>
                <a:cs typeface="+mn-cs"/>
              </a:rPr>
              <a:t>Printed 2016-08-05 09:24 AM South Africa Standard Time</a:t>
            </a:r>
            <a:endParaRPr sz="2276" dirty="0">
              <a:solidFill>
                <a:srgbClr val="808080"/>
              </a:solidFill>
              <a:latin typeface="Arial"/>
              <a:ea typeface="+mn-ea"/>
              <a:cs typeface="+mn-cs"/>
            </a:endParaRPr>
          </a:p>
        </p:txBody>
      </p:sp>
      <p:sp>
        <p:nvSpPr>
          <p:cNvPr id="19" name="Title Placeholder 2"/>
          <p:cNvSpPr>
            <a:spLocks noGrp="1" noChangeArrowheads="1"/>
          </p:cNvSpPr>
          <p:nvPr>
            <p:ph type="title"/>
          </p:nvPr>
        </p:nvSpPr>
        <p:spPr bwMode="gray">
          <a:xfrm>
            <a:off x="172786" y="334030"/>
            <a:ext cx="12507183" cy="44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x-none" noProof="0" dirty="0"/>
          </a:p>
        </p:txBody>
      </p:sp>
      <p:sp>
        <p:nvSpPr>
          <p:cNvPr id="10" name="1. On-page tracker" hidden="1"/>
          <p:cNvSpPr>
            <a:spLocks noChangeArrowheads="1"/>
          </p:cNvSpPr>
          <p:nvPr/>
        </p:nvSpPr>
        <p:spPr bwMode="gray">
          <a:xfrm>
            <a:off x="172786" y="109944"/>
            <a:ext cx="700513"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300483" hangingPunct="1"/>
            <a:r>
              <a:rPr lang="x-none" sz="1138" cap="all" dirty="0">
                <a:solidFill>
                  <a:srgbClr val="808080"/>
                </a:solidFill>
                <a:latin typeface="Arial"/>
                <a:ea typeface="+mn-ea"/>
                <a:cs typeface="+mn-cs"/>
              </a:rPr>
              <a:t>TRACKER</a:t>
            </a:r>
          </a:p>
        </p:txBody>
      </p:sp>
      <p:sp>
        <p:nvSpPr>
          <p:cNvPr id="11" name="3. Unit of measure" hidden="1"/>
          <p:cNvSpPr txBox="1">
            <a:spLocks noChangeArrowheads="1"/>
          </p:cNvSpPr>
          <p:nvPr/>
        </p:nvSpPr>
        <p:spPr bwMode="gray">
          <a:xfrm>
            <a:off x="172786" y="805171"/>
            <a:ext cx="12507183" cy="35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lgn="l" hangingPunct="1">
              <a:defRPr lang="x-none"/>
            </a:pPr>
            <a:r>
              <a:rPr sz="2276" dirty="0">
                <a:solidFill>
                  <a:srgbClr val="808080"/>
                </a:solidFill>
                <a:latin typeface="Arial"/>
                <a:ea typeface="+mn-ea"/>
                <a:cs typeface="+mn-cs"/>
              </a:rPr>
              <a:t>Unit of measure</a:t>
            </a:r>
          </a:p>
        </p:txBody>
      </p:sp>
      <p:grpSp>
        <p:nvGrpSpPr>
          <p:cNvPr id="4" name="Slide Elements" hidden="1"/>
          <p:cNvGrpSpPr/>
          <p:nvPr userDrawn="1"/>
        </p:nvGrpSpPr>
        <p:grpSpPr bwMode="gray">
          <a:xfrm>
            <a:off x="172786" y="9155174"/>
            <a:ext cx="12507183" cy="467675"/>
            <a:chOff x="119063" y="6309095"/>
            <a:chExt cx="8618537" cy="322288"/>
          </a:xfrm>
        </p:grpSpPr>
        <p:sp>
          <p:nvSpPr>
            <p:cNvPr id="13" name="4. Footnote"/>
            <p:cNvSpPr txBox="1">
              <a:spLocks noChangeArrowheads="1"/>
            </p:cNvSpPr>
            <p:nvPr/>
          </p:nvSpPr>
          <p:spPr bwMode="gray">
            <a:xfrm>
              <a:off x="119063" y="6309095"/>
              <a:ext cx="8618537" cy="1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lgn="l" hangingPunct="1">
                <a:defRPr lang="x-none"/>
              </a:pPr>
              <a:r>
                <a:rPr sz="1138" dirty="0">
                  <a:solidFill>
                    <a:srgbClr val="808080"/>
                  </a:solidFill>
                  <a:latin typeface="Arial"/>
                  <a:ea typeface="+mn-ea"/>
                  <a:cs typeface="+mn-cs"/>
                </a:rPr>
                <a:t>1 Footnote</a:t>
              </a:r>
            </a:p>
          </p:txBody>
        </p:sp>
        <p:sp>
          <p:nvSpPr>
            <p:cNvPr id="14" name="5. Source"/>
            <p:cNvSpPr>
              <a:spLocks noChangeArrowheads="1"/>
            </p:cNvSpPr>
            <p:nvPr/>
          </p:nvSpPr>
          <p:spPr bwMode="gray">
            <a:xfrm>
              <a:off x="119063" y="6510708"/>
              <a:ext cx="7199999" cy="1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884588" indent="-884588" algn="l" defTabSz="1299240" hangingPunct="1">
                <a:tabLst>
                  <a:tab pos="889196" algn="l"/>
                </a:tabLst>
              </a:pPr>
              <a:r>
                <a:rPr lang="x-none" sz="1138" dirty="0">
                  <a:solidFill>
                    <a:srgbClr val="808080"/>
                  </a:solidFill>
                  <a:latin typeface="Arial"/>
                  <a:ea typeface="+mn-ea"/>
                  <a:cs typeface="+mn-cs"/>
                </a:rPr>
                <a:t>SOURCE : Source</a:t>
              </a:r>
            </a:p>
          </p:txBody>
        </p:sp>
      </p:grpSp>
      <p:sp>
        <p:nvSpPr>
          <p:cNvPr id="3" name="Text Placeholder 2"/>
          <p:cNvSpPr>
            <a:spLocks noGrp="1"/>
          </p:cNvSpPr>
          <p:nvPr>
            <p:ph type="body" idx="1"/>
          </p:nvPr>
        </p:nvSpPr>
        <p:spPr bwMode="gray">
          <a:xfrm>
            <a:off x="2107955" y="2831667"/>
            <a:ext cx="6243226" cy="1532044"/>
          </a:xfrm>
          <a:prstGeom prst="rect">
            <a:avLst/>
          </a:prstGeom>
        </p:spPr>
        <p:txBody>
          <a:bodyPr vert="horz"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x-none" dirty="0"/>
          </a:p>
        </p:txBody>
      </p:sp>
      <p:grpSp>
        <p:nvGrpSpPr>
          <p:cNvPr id="15" name="ACET" hidden="1"/>
          <p:cNvGrpSpPr>
            <a:grpSpLocks/>
          </p:cNvGrpSpPr>
          <p:nvPr/>
        </p:nvGrpSpPr>
        <p:grpSpPr bwMode="gray">
          <a:xfrm>
            <a:off x="2107954" y="1843571"/>
            <a:ext cx="6187935" cy="718735"/>
            <a:chOff x="915" y="718"/>
            <a:chExt cx="2686" cy="312"/>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8"/>
              <a:ext cx="2686" cy="31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algn="l" defTabSz="1300483" hangingPunct="1"/>
              <a:r>
                <a:rPr lang="x-none" sz="2276" b="1" dirty="0">
                  <a:latin typeface="Arial"/>
                  <a:ea typeface="+mn-ea"/>
                  <a:cs typeface="+mn-cs"/>
                </a:rPr>
                <a:t>Title</a:t>
              </a:r>
            </a:p>
            <a:p>
              <a:pPr algn="l" defTabSz="1300483" hangingPunct="1"/>
              <a:r>
                <a:rPr lang="x-none" sz="2276" dirty="0">
                  <a:solidFill>
                    <a:srgbClr val="808080"/>
                  </a:solidFill>
                  <a:latin typeface="Arial"/>
                  <a:ea typeface="+mn-ea"/>
                  <a:cs typeface="+mn-cs"/>
                </a:rPr>
                <a:t>Unit of measure</a:t>
              </a:r>
            </a:p>
          </p:txBody>
        </p:sp>
      </p:grpSp>
      <p:grpSp>
        <p:nvGrpSpPr>
          <p:cNvPr id="17" name="McKSticker" hidden="1"/>
          <p:cNvGrpSpPr/>
          <p:nvPr/>
        </p:nvGrpSpPr>
        <p:grpSpPr bwMode="gray">
          <a:xfrm>
            <a:off x="12017454" y="414654"/>
            <a:ext cx="662489" cy="202811"/>
            <a:chOff x="8284263" y="285750"/>
            <a:chExt cx="456513" cy="139763"/>
          </a:xfrm>
        </p:grpSpPr>
        <p:sp>
          <p:nvSpPr>
            <p:cNvPr id="20" name="StickerRectangle"/>
            <p:cNvSpPr>
              <a:spLocks noChangeArrowheads="1"/>
            </p:cNvSpPr>
            <p:nvPr/>
          </p:nvSpPr>
          <p:spPr bwMode="gray">
            <a:xfrm>
              <a:off x="8284263" y="285750"/>
              <a:ext cx="456513" cy="13976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299240" hangingPunct="1">
                <a:buClr>
                  <a:srgbClr val="002960"/>
                </a:buClr>
              </a:pPr>
              <a:r>
                <a:rPr lang="x-none" sz="1138" dirty="0">
                  <a:solidFill>
                    <a:srgbClr val="808080"/>
                  </a:solidFill>
                  <a:latin typeface="Arial"/>
                  <a:ea typeface="+mn-ea"/>
                  <a:cs typeface="+mn-cs"/>
                </a:rPr>
                <a:t>STICKER</a:t>
              </a:r>
            </a:p>
          </p:txBody>
        </p:sp>
        <p:cxnSp>
          <p:nvCxnSpPr>
            <p:cNvPr id="21" name="AutoShape 31"/>
            <p:cNvCxnSpPr>
              <a:cxnSpLocks noChangeShapeType="1"/>
              <a:stCxn id="20" idx="2"/>
              <a:endCxn id="20" idx="4"/>
            </p:cNvCxnSpPr>
            <p:nvPr/>
          </p:nvCxnSpPr>
          <p:spPr bwMode="gray">
            <a:xfrm>
              <a:off x="8284263" y="285750"/>
              <a:ext cx="0" cy="139763"/>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84263" y="425513"/>
              <a:ext cx="456513"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userDrawn="1"/>
        </p:nvSpPr>
        <p:spPr>
          <a:xfrm>
            <a:off x="12348224" y="9181666"/>
            <a:ext cx="66348" cy="17968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2688" tIns="66344" rIns="132688" bIns="66344" rtlCol="0" anchor="ctr"/>
          <a:lstStyle/>
          <a:p>
            <a:pPr defTabSz="1300483" hangingPunct="1"/>
            <a:endParaRPr lang="x-none" sz="2276" dirty="0">
              <a:solidFill>
                <a:srgbClr val="000000"/>
              </a:solidFill>
            </a:endParaRPr>
          </a:p>
        </p:txBody>
      </p:sp>
      <p:sp>
        <p:nvSpPr>
          <p:cNvPr id="23" name="doc id" hidden="1"/>
          <p:cNvSpPr>
            <a:spLocks noChangeArrowheads="1"/>
          </p:cNvSpPr>
          <p:nvPr userDrawn="1"/>
        </p:nvSpPr>
        <p:spPr bwMode="auto">
          <a:xfrm>
            <a:off x="11728512" y="73718"/>
            <a:ext cx="953763" cy="17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1299240" hangingPunct="1"/>
            <a:endParaRPr lang="x-none" sz="1138" dirty="0">
              <a:solidFill>
                <a:srgbClr val="808080"/>
              </a:solidFill>
              <a:latin typeface="Arial"/>
              <a:ea typeface="+mn-ea"/>
              <a:cs typeface="+mn-cs"/>
            </a:endParaRPr>
          </a:p>
        </p:txBody>
      </p:sp>
      <p:grpSp>
        <p:nvGrpSpPr>
          <p:cNvPr id="26" name="LegendBoxes" hidden="1"/>
          <p:cNvGrpSpPr/>
          <p:nvPr userDrawn="1"/>
        </p:nvGrpSpPr>
        <p:grpSpPr bwMode="gray">
          <a:xfrm>
            <a:off x="11486346" y="405443"/>
            <a:ext cx="1099573" cy="1442164"/>
            <a:chOff x="7835905" y="279400"/>
            <a:chExt cx="757702" cy="993835"/>
          </a:xfrm>
        </p:grpSpPr>
        <p:sp>
          <p:nvSpPr>
            <p:cNvPr id="27"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28"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29"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30"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31" name="Legend1"/>
            <p:cNvSpPr>
              <a:spLocks noChangeArrowheads="1"/>
            </p:cNvSpPr>
            <p:nvPr/>
          </p:nvSpPr>
          <p:spPr bwMode="gray">
            <a:xfrm>
              <a:off x="8089905" y="279400"/>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32" name="Legend2"/>
            <p:cNvSpPr>
              <a:spLocks noChangeArrowheads="1"/>
            </p:cNvSpPr>
            <p:nvPr/>
          </p:nvSpPr>
          <p:spPr bwMode="gray">
            <a:xfrm>
              <a:off x="8089905" y="549274"/>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33" name="Legend3"/>
            <p:cNvSpPr>
              <a:spLocks noChangeArrowheads="1"/>
            </p:cNvSpPr>
            <p:nvPr/>
          </p:nvSpPr>
          <p:spPr bwMode="gray">
            <a:xfrm>
              <a:off x="8089905" y="820738"/>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34" name="Legend4"/>
            <p:cNvSpPr>
              <a:spLocks noChangeArrowheads="1"/>
            </p:cNvSpPr>
            <p:nvPr/>
          </p:nvSpPr>
          <p:spPr bwMode="gray">
            <a:xfrm>
              <a:off x="8089905" y="1092201"/>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grpSp>
      <p:grpSp>
        <p:nvGrpSpPr>
          <p:cNvPr id="35" name="LegendLines" hidden="1"/>
          <p:cNvGrpSpPr/>
          <p:nvPr userDrawn="1"/>
        </p:nvGrpSpPr>
        <p:grpSpPr bwMode="gray">
          <a:xfrm>
            <a:off x="11039660" y="405441"/>
            <a:ext cx="1546505" cy="1055153"/>
            <a:chOff x="7540629" y="279400"/>
            <a:chExt cx="1065676" cy="727134"/>
          </a:xfrm>
        </p:grpSpPr>
        <p:sp>
          <p:nvSpPr>
            <p:cNvPr id="36"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1300483" hangingPunct="1"/>
              <a:endParaRPr lang="x-none" sz="2276" dirty="0">
                <a:latin typeface="Arial"/>
                <a:ea typeface="+mn-ea"/>
                <a:cs typeface="+mn-cs"/>
              </a:endParaRPr>
            </a:p>
          </p:txBody>
        </p:sp>
        <p:sp>
          <p:nvSpPr>
            <p:cNvPr id="37"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1300483" hangingPunct="1"/>
              <a:endParaRPr lang="x-none" sz="2276" dirty="0">
                <a:latin typeface="Arial"/>
                <a:ea typeface="+mn-ea"/>
                <a:cs typeface="+mn-cs"/>
              </a:endParaRPr>
            </a:p>
          </p:txBody>
        </p:sp>
        <p:sp>
          <p:nvSpPr>
            <p:cNvPr id="38"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1300483" hangingPunct="1"/>
              <a:endParaRPr lang="x-none" sz="2276" dirty="0">
                <a:latin typeface="Arial"/>
                <a:ea typeface="+mn-ea"/>
                <a:cs typeface="+mn-cs"/>
              </a:endParaRPr>
            </a:p>
          </p:txBody>
        </p:sp>
        <p:sp>
          <p:nvSpPr>
            <p:cNvPr id="39" name="Legend1"/>
            <p:cNvSpPr>
              <a:spLocks noChangeArrowheads="1"/>
            </p:cNvSpPr>
            <p:nvPr/>
          </p:nvSpPr>
          <p:spPr bwMode="gray">
            <a:xfrm>
              <a:off x="8102604" y="279400"/>
              <a:ext cx="503701"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40" name="Legend2"/>
            <p:cNvSpPr>
              <a:spLocks noChangeArrowheads="1"/>
            </p:cNvSpPr>
            <p:nvPr/>
          </p:nvSpPr>
          <p:spPr bwMode="gray">
            <a:xfrm>
              <a:off x="8102604" y="546100"/>
              <a:ext cx="503701"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41" name="Legend3"/>
            <p:cNvSpPr>
              <a:spLocks noChangeArrowheads="1"/>
            </p:cNvSpPr>
            <p:nvPr/>
          </p:nvSpPr>
          <p:spPr bwMode="gray">
            <a:xfrm>
              <a:off x="8102604" y="825500"/>
              <a:ext cx="503701"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grpSp>
      <p:grpSp>
        <p:nvGrpSpPr>
          <p:cNvPr id="42" name="LegendMoons" hidden="1"/>
          <p:cNvGrpSpPr/>
          <p:nvPr userDrawn="1"/>
        </p:nvGrpSpPr>
        <p:grpSpPr bwMode="gray">
          <a:xfrm>
            <a:off x="11389588" y="363976"/>
            <a:ext cx="1196333" cy="1895900"/>
            <a:chOff x="7769225" y="250825"/>
            <a:chExt cx="824378" cy="1306516"/>
          </a:xfrm>
        </p:grpSpPr>
        <p:grpSp>
          <p:nvGrpSpPr>
            <p:cNvPr id="43" name="MoonLegend1"/>
            <p:cNvGrpSpPr>
              <a:grpSpLocks noChangeAspect="1"/>
            </p:cNvGrpSpPr>
            <p:nvPr>
              <p:custDataLst>
                <p:tags r:id="rId8"/>
              </p:custDataLst>
            </p:nvPr>
          </p:nvGrpSpPr>
          <p:grpSpPr bwMode="gray">
            <a:xfrm>
              <a:off x="7769225" y="250825"/>
              <a:ext cx="209550" cy="209551"/>
              <a:chOff x="4533" y="183"/>
              <a:chExt cx="144" cy="144"/>
            </a:xfrm>
          </p:grpSpPr>
          <p:sp>
            <p:nvSpPr>
              <p:cNvPr id="61" name="Oval 38"/>
              <p:cNvSpPr>
                <a:spLocks noChangeAspect="1" noChangeArrowheads="1"/>
              </p:cNvSpPr>
              <p:nvPr>
                <p:custDataLst>
                  <p:tags r:id="rId21"/>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62" name="Arc 39"/>
              <p:cNvSpPr>
                <a:spLocks noChangeAspect="1"/>
              </p:cNvSpPr>
              <p:nvPr>
                <p:custDataLst>
                  <p:tags r:id="rId22"/>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grpSp>
        <p:grpSp>
          <p:nvGrpSpPr>
            <p:cNvPr id="44" name="MoonLegend2"/>
            <p:cNvGrpSpPr>
              <a:grpSpLocks noChangeAspect="1"/>
            </p:cNvGrpSpPr>
            <p:nvPr>
              <p:custDataLst>
                <p:tags r:id="rId9"/>
              </p:custDataLst>
            </p:nvPr>
          </p:nvGrpSpPr>
          <p:grpSpPr bwMode="gray">
            <a:xfrm>
              <a:off x="7769225" y="525066"/>
              <a:ext cx="209550" cy="209551"/>
              <a:chOff x="1694" y="2044"/>
              <a:chExt cx="160" cy="160"/>
            </a:xfrm>
          </p:grpSpPr>
          <p:sp>
            <p:nvSpPr>
              <p:cNvPr id="59" name="Oval 41"/>
              <p:cNvSpPr>
                <a:spLocks noChangeAspect="1" noChangeArrowheads="1"/>
              </p:cNvSpPr>
              <p:nvPr>
                <p:custDataLst>
                  <p:tags r:id="rId19"/>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60" name="Arc 42"/>
              <p:cNvSpPr>
                <a:spLocks noChangeAspect="1"/>
              </p:cNvSpPr>
              <p:nvPr>
                <p:custDataLst>
                  <p:tags r:id="rId20"/>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grpSp>
        <p:grpSp>
          <p:nvGrpSpPr>
            <p:cNvPr id="45" name="MoonLegend4"/>
            <p:cNvGrpSpPr>
              <a:grpSpLocks noChangeAspect="1"/>
            </p:cNvGrpSpPr>
            <p:nvPr>
              <p:custDataLst>
                <p:tags r:id="rId10"/>
              </p:custDataLst>
            </p:nvPr>
          </p:nvGrpSpPr>
          <p:grpSpPr bwMode="gray">
            <a:xfrm>
              <a:off x="7769225" y="1073548"/>
              <a:ext cx="209550" cy="209551"/>
              <a:chOff x="4495" y="1198"/>
              <a:chExt cx="160" cy="160"/>
            </a:xfrm>
          </p:grpSpPr>
          <p:sp>
            <p:nvSpPr>
              <p:cNvPr id="57" name="Oval 47"/>
              <p:cNvSpPr>
                <a:spLocks noChangeAspect="1" noChangeArrowheads="1"/>
              </p:cNvSpPr>
              <p:nvPr>
                <p:custDataLst>
                  <p:tags r:id="rId17"/>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58" name="Arc 48"/>
              <p:cNvSpPr>
                <a:spLocks noChangeAspect="1"/>
              </p:cNvSpPr>
              <p:nvPr>
                <p:custDataLst>
                  <p:tags r:id="rId18"/>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grpSp>
        <p:grpSp>
          <p:nvGrpSpPr>
            <p:cNvPr id="46" name="MoonLegend5"/>
            <p:cNvGrpSpPr>
              <a:grpSpLocks noChangeAspect="1"/>
            </p:cNvGrpSpPr>
            <p:nvPr>
              <p:custDataLst>
                <p:tags r:id="rId11"/>
              </p:custDataLst>
            </p:nvPr>
          </p:nvGrpSpPr>
          <p:grpSpPr bwMode="gray">
            <a:xfrm>
              <a:off x="7769225" y="1347790"/>
              <a:ext cx="209550" cy="209551"/>
              <a:chOff x="4495" y="1440"/>
              <a:chExt cx="160" cy="160"/>
            </a:xfrm>
          </p:grpSpPr>
          <p:sp>
            <p:nvSpPr>
              <p:cNvPr id="55" name="Oval 50"/>
              <p:cNvSpPr>
                <a:spLocks noChangeAspect="1" noChangeArrowheads="1"/>
              </p:cNvSpPr>
              <p:nvPr>
                <p:custDataLst>
                  <p:tags r:id="rId15"/>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56" name="Oval 51"/>
              <p:cNvSpPr>
                <a:spLocks noChangeAspect="1" noChangeArrowheads="1"/>
              </p:cNvSpPr>
              <p:nvPr>
                <p:custDataLst>
                  <p:tags r:id="rId16"/>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grpSp>
        <p:grpSp>
          <p:nvGrpSpPr>
            <p:cNvPr id="47" name="MoonLegend3"/>
            <p:cNvGrpSpPr>
              <a:grpSpLocks noChangeAspect="1"/>
            </p:cNvGrpSpPr>
            <p:nvPr>
              <p:custDataLst>
                <p:tags r:id="rId12"/>
              </p:custDataLst>
            </p:nvPr>
          </p:nvGrpSpPr>
          <p:grpSpPr bwMode="gray">
            <a:xfrm>
              <a:off x="7769225" y="799307"/>
              <a:ext cx="209550" cy="209551"/>
              <a:chOff x="4495" y="1198"/>
              <a:chExt cx="160" cy="160"/>
            </a:xfrm>
          </p:grpSpPr>
          <p:sp>
            <p:nvSpPr>
              <p:cNvPr id="53" name="Oval 47"/>
              <p:cNvSpPr>
                <a:spLocks noChangeAspect="1" noChangeArrowheads="1"/>
              </p:cNvSpPr>
              <p:nvPr>
                <p:custDataLst>
                  <p:tags r:id="rId13"/>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54" name="Arc 48"/>
              <p:cNvSpPr>
                <a:spLocks noChangeAspect="1"/>
              </p:cNvSpPr>
              <p:nvPr>
                <p:custDataLst>
                  <p:tags r:id="rId14"/>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grpSp>
        <p:sp>
          <p:nvSpPr>
            <p:cNvPr id="48" name="Legend1"/>
            <p:cNvSpPr>
              <a:spLocks noChangeArrowheads="1"/>
            </p:cNvSpPr>
            <p:nvPr/>
          </p:nvSpPr>
          <p:spPr bwMode="gray">
            <a:xfrm>
              <a:off x="8089900" y="263524"/>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49" name="Legend2"/>
            <p:cNvSpPr>
              <a:spLocks noChangeArrowheads="1"/>
            </p:cNvSpPr>
            <p:nvPr/>
          </p:nvSpPr>
          <p:spPr bwMode="gray">
            <a:xfrm>
              <a:off x="8089901" y="538163"/>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50" name="Legend3"/>
            <p:cNvSpPr>
              <a:spLocks noChangeArrowheads="1"/>
            </p:cNvSpPr>
            <p:nvPr/>
          </p:nvSpPr>
          <p:spPr bwMode="gray">
            <a:xfrm>
              <a:off x="8089900" y="812802"/>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51" name="Legend4"/>
            <p:cNvSpPr>
              <a:spLocks noChangeArrowheads="1"/>
            </p:cNvSpPr>
            <p:nvPr/>
          </p:nvSpPr>
          <p:spPr bwMode="gray">
            <a:xfrm>
              <a:off x="8089900" y="1084265"/>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52" name="Legend5"/>
            <p:cNvSpPr>
              <a:spLocks noChangeArrowheads="1"/>
            </p:cNvSpPr>
            <p:nvPr/>
          </p:nvSpPr>
          <p:spPr bwMode="gray">
            <a:xfrm>
              <a:off x="8089900" y="1360490"/>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grpSp>
      <p:pic>
        <p:nvPicPr>
          <p:cNvPr id="64" name="Picture 63"/>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10751991" y="9338704"/>
            <a:ext cx="1588188" cy="208960"/>
          </a:xfrm>
          <a:prstGeom prst="rect">
            <a:avLst/>
          </a:prstGeom>
        </p:spPr>
      </p:pic>
    </p:spTree>
    <p:extLst>
      <p:ext uri="{BB962C8B-B14F-4D97-AF65-F5344CB8AC3E}">
        <p14:creationId xmlns:p14="http://schemas.microsoft.com/office/powerpoint/2010/main" val="110361922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hf hdr="0" ftr="0" dt="0"/>
  <p:txStyles>
    <p:titleStyle>
      <a:lvl1pPr algn="l" defTabSz="1299240" rtl="0" eaLnBrk="1" fontAlgn="base" hangingPunct="1">
        <a:spcBef>
          <a:spcPct val="0"/>
        </a:spcBef>
        <a:spcAft>
          <a:spcPct val="0"/>
        </a:spcAft>
        <a:tabLst>
          <a:tab pos="391614" algn="l"/>
        </a:tabLst>
        <a:defRPr lang="x-none" sz="2844" b="0" baseline="0">
          <a:solidFill>
            <a:srgbClr val="063E59"/>
          </a:solidFill>
          <a:latin typeface="Calibri" panose="020F0502020204030204" pitchFamily="34" charset="0"/>
          <a:ea typeface="+mj-ea"/>
          <a:cs typeface="Calibri" panose="020F0502020204030204" pitchFamily="34" charset="0"/>
        </a:defRPr>
      </a:lvl1pPr>
      <a:lvl2pPr algn="l" defTabSz="1299240" rtl="0" eaLnBrk="1" fontAlgn="base" hangingPunct="1">
        <a:spcBef>
          <a:spcPct val="0"/>
        </a:spcBef>
        <a:spcAft>
          <a:spcPct val="0"/>
        </a:spcAft>
        <a:defRPr lang="x-none" sz="2702" b="1">
          <a:solidFill>
            <a:schemeClr val="tx2"/>
          </a:solidFill>
          <a:latin typeface="Arial" charset="0"/>
        </a:defRPr>
      </a:lvl2pPr>
      <a:lvl3pPr algn="l" defTabSz="1299240" rtl="0" eaLnBrk="1" fontAlgn="base" hangingPunct="1">
        <a:spcBef>
          <a:spcPct val="0"/>
        </a:spcBef>
        <a:spcAft>
          <a:spcPct val="0"/>
        </a:spcAft>
        <a:defRPr lang="x-none" sz="2702" b="1">
          <a:solidFill>
            <a:schemeClr val="tx2"/>
          </a:solidFill>
          <a:latin typeface="Arial" charset="0"/>
        </a:defRPr>
      </a:lvl3pPr>
      <a:lvl4pPr algn="l" defTabSz="1299240" rtl="0" eaLnBrk="1" fontAlgn="base" hangingPunct="1">
        <a:spcBef>
          <a:spcPct val="0"/>
        </a:spcBef>
        <a:spcAft>
          <a:spcPct val="0"/>
        </a:spcAft>
        <a:defRPr lang="x-none" sz="2702" b="1">
          <a:solidFill>
            <a:schemeClr val="tx2"/>
          </a:solidFill>
          <a:latin typeface="Arial" charset="0"/>
        </a:defRPr>
      </a:lvl4pPr>
      <a:lvl5pPr algn="l" defTabSz="1299240" rtl="0" eaLnBrk="1" fontAlgn="base" hangingPunct="1">
        <a:spcBef>
          <a:spcPct val="0"/>
        </a:spcBef>
        <a:spcAft>
          <a:spcPct val="0"/>
        </a:spcAft>
        <a:defRPr lang="x-none" sz="2702" b="1">
          <a:solidFill>
            <a:schemeClr val="tx2"/>
          </a:solidFill>
          <a:latin typeface="Arial" charset="0"/>
        </a:defRPr>
      </a:lvl5pPr>
      <a:lvl6pPr marL="663441" algn="l" defTabSz="1299240" rtl="0" eaLnBrk="1" fontAlgn="base" hangingPunct="1">
        <a:spcBef>
          <a:spcPct val="0"/>
        </a:spcBef>
        <a:spcAft>
          <a:spcPct val="0"/>
        </a:spcAft>
        <a:defRPr lang="x-none" sz="2702" b="1">
          <a:solidFill>
            <a:schemeClr val="tx2"/>
          </a:solidFill>
          <a:latin typeface="Arial" charset="0"/>
        </a:defRPr>
      </a:lvl6pPr>
      <a:lvl7pPr marL="1326883" algn="l" defTabSz="1299240" rtl="0" eaLnBrk="1" fontAlgn="base" hangingPunct="1">
        <a:spcBef>
          <a:spcPct val="0"/>
        </a:spcBef>
        <a:spcAft>
          <a:spcPct val="0"/>
        </a:spcAft>
        <a:defRPr lang="x-none" sz="2702" b="1">
          <a:solidFill>
            <a:schemeClr val="tx2"/>
          </a:solidFill>
          <a:latin typeface="Arial" charset="0"/>
        </a:defRPr>
      </a:lvl7pPr>
      <a:lvl8pPr marL="1990322" algn="l" defTabSz="1299240" rtl="0" eaLnBrk="1" fontAlgn="base" hangingPunct="1">
        <a:spcBef>
          <a:spcPct val="0"/>
        </a:spcBef>
        <a:spcAft>
          <a:spcPct val="0"/>
        </a:spcAft>
        <a:defRPr lang="x-none" sz="2702" b="1">
          <a:solidFill>
            <a:schemeClr val="tx2"/>
          </a:solidFill>
          <a:latin typeface="Arial" charset="0"/>
        </a:defRPr>
      </a:lvl8pPr>
      <a:lvl9pPr marL="2653766" algn="l" defTabSz="1299240" rtl="0" eaLnBrk="1" fontAlgn="base" hangingPunct="1">
        <a:spcBef>
          <a:spcPct val="0"/>
        </a:spcBef>
        <a:spcAft>
          <a:spcPct val="0"/>
        </a:spcAft>
        <a:defRPr lang="x-none" sz="2702" b="1">
          <a:solidFill>
            <a:schemeClr val="tx2"/>
          </a:solidFill>
          <a:latin typeface="Arial" charset="0"/>
        </a:defRPr>
      </a:lvl9pPr>
    </p:titleStyle>
    <p:bodyStyle>
      <a:lvl1pPr marL="0" indent="0" algn="l" defTabSz="1299240" rtl="0" eaLnBrk="1" fontAlgn="base" hangingPunct="1">
        <a:spcBef>
          <a:spcPct val="0"/>
        </a:spcBef>
        <a:spcAft>
          <a:spcPct val="0"/>
        </a:spcAft>
        <a:buClr>
          <a:srgbClr val="063E59"/>
        </a:buClr>
        <a:buSzPct val="100000"/>
        <a:defRPr lang="x-none" sz="1991" baseline="0">
          <a:solidFill>
            <a:schemeClr val="tx1"/>
          </a:solidFill>
          <a:latin typeface="Calibri" panose="020F0502020204030204" pitchFamily="34" charset="0"/>
          <a:ea typeface="+mn-ea"/>
          <a:cs typeface="Calibri" panose="020F0502020204030204" pitchFamily="34" charset="0"/>
        </a:defRPr>
      </a:lvl1pPr>
      <a:lvl2pPr marL="281041" indent="-278737" algn="l" defTabSz="1299240" rtl="0" eaLnBrk="1" fontAlgn="base" hangingPunct="1">
        <a:spcBef>
          <a:spcPct val="0"/>
        </a:spcBef>
        <a:spcAft>
          <a:spcPct val="0"/>
        </a:spcAft>
        <a:buClr>
          <a:srgbClr val="063E59"/>
        </a:buClr>
        <a:buSzPct val="125000"/>
        <a:buFont typeface="Arial" charset="0"/>
        <a:buChar char="▪"/>
        <a:defRPr lang="x-none" sz="1991" baseline="0">
          <a:solidFill>
            <a:schemeClr val="tx1"/>
          </a:solidFill>
          <a:latin typeface="Calibri" panose="020F0502020204030204" pitchFamily="34" charset="0"/>
          <a:cs typeface="Calibri" panose="020F0502020204030204" pitchFamily="34" charset="0"/>
        </a:defRPr>
      </a:lvl2pPr>
      <a:lvl3pPr marL="663441" indent="-380096" algn="l" defTabSz="1299240" rtl="0" eaLnBrk="1" fontAlgn="base" hangingPunct="1">
        <a:spcBef>
          <a:spcPct val="0"/>
        </a:spcBef>
        <a:spcAft>
          <a:spcPct val="0"/>
        </a:spcAft>
        <a:buClr>
          <a:srgbClr val="063E59"/>
        </a:buClr>
        <a:buSzPct val="120000"/>
        <a:buFont typeface="Arial" charset="0"/>
        <a:buChar char="–"/>
        <a:defRPr lang="x-none" sz="1991" baseline="0">
          <a:solidFill>
            <a:schemeClr val="tx1"/>
          </a:solidFill>
          <a:latin typeface="Calibri" panose="020F0502020204030204" pitchFamily="34" charset="0"/>
          <a:cs typeface="Calibri" panose="020F0502020204030204" pitchFamily="34" charset="0"/>
        </a:defRPr>
      </a:lvl3pPr>
      <a:lvl4pPr marL="891500" indent="-225755" algn="l" defTabSz="1299240" rtl="0" eaLnBrk="1" fontAlgn="base" hangingPunct="1">
        <a:spcBef>
          <a:spcPct val="0"/>
        </a:spcBef>
        <a:spcAft>
          <a:spcPct val="0"/>
        </a:spcAft>
        <a:buClr>
          <a:srgbClr val="063E59"/>
        </a:buClr>
        <a:buSzPct val="120000"/>
        <a:buFont typeface="Arial" charset="0"/>
        <a:buChar char="▫"/>
        <a:defRPr lang="x-none" sz="1991" baseline="0">
          <a:solidFill>
            <a:schemeClr val="tx1"/>
          </a:solidFill>
          <a:latin typeface="Calibri" panose="020F0502020204030204" pitchFamily="34" charset="0"/>
          <a:cs typeface="Calibri" panose="020F0502020204030204" pitchFamily="34" charset="0"/>
        </a:defRPr>
      </a:lvl4pPr>
      <a:lvl5pPr marL="1088044" indent="-188898" algn="l" defTabSz="1299240" rtl="0" eaLnBrk="1" fontAlgn="base" hangingPunct="1">
        <a:spcBef>
          <a:spcPct val="0"/>
        </a:spcBef>
        <a:spcAft>
          <a:spcPct val="0"/>
        </a:spcAft>
        <a:buClr>
          <a:srgbClr val="063E59"/>
        </a:buClr>
        <a:buSzPct val="89000"/>
        <a:buFont typeface="Arial" charset="0"/>
        <a:buChar char="-"/>
        <a:defRPr lang="x-none" sz="1991" baseline="0">
          <a:solidFill>
            <a:schemeClr val="tx1"/>
          </a:solidFill>
          <a:latin typeface="Calibri" panose="020F0502020204030204" pitchFamily="34" charset="0"/>
          <a:cs typeface="Calibri" panose="020F0502020204030204" pitchFamily="34" charset="0"/>
        </a:defRPr>
      </a:lvl5pPr>
      <a:lvl6pPr marL="1088044" indent="-188898" algn="l" defTabSz="1299240"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6pPr>
      <a:lvl7pPr marL="1088044" indent="-188898" algn="l" defTabSz="1299240"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7pPr>
      <a:lvl8pPr marL="1088044" indent="-188898" algn="l" defTabSz="1299240"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8pPr>
      <a:lvl9pPr marL="1088044" indent="-188898" algn="l" defTabSz="1299240"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9pPr>
    </p:bodyStyle>
    <p:otherStyle>
      <a:defPPr>
        <a:defRPr lang="x-none"/>
      </a:defPPr>
      <a:lvl1pPr marL="0" algn="l" defTabSz="1326883" rtl="0" eaLnBrk="1" latinLnBrk="0" hangingPunct="1">
        <a:defRPr lang="x-none" sz="2560" kern="1200">
          <a:solidFill>
            <a:schemeClr val="tx1"/>
          </a:solidFill>
          <a:latin typeface="+mn-lt"/>
          <a:ea typeface="+mn-ea"/>
          <a:cs typeface="+mn-cs"/>
        </a:defRPr>
      </a:lvl1pPr>
      <a:lvl2pPr marL="663441" algn="l" defTabSz="1326883" rtl="0" eaLnBrk="1" latinLnBrk="0" hangingPunct="1">
        <a:defRPr lang="x-none" sz="2560" kern="1200">
          <a:solidFill>
            <a:schemeClr val="tx1"/>
          </a:solidFill>
          <a:latin typeface="+mn-lt"/>
          <a:ea typeface="+mn-ea"/>
          <a:cs typeface="+mn-cs"/>
        </a:defRPr>
      </a:lvl2pPr>
      <a:lvl3pPr marL="1326883" algn="l" defTabSz="1326883" rtl="0" eaLnBrk="1" latinLnBrk="0" hangingPunct="1">
        <a:defRPr lang="x-none" sz="2560" kern="1200">
          <a:solidFill>
            <a:schemeClr val="tx1"/>
          </a:solidFill>
          <a:latin typeface="+mn-lt"/>
          <a:ea typeface="+mn-ea"/>
          <a:cs typeface="+mn-cs"/>
        </a:defRPr>
      </a:lvl3pPr>
      <a:lvl4pPr marL="1990322" algn="l" defTabSz="1326883" rtl="0" eaLnBrk="1" latinLnBrk="0" hangingPunct="1">
        <a:defRPr lang="x-none" sz="2560" kern="1200">
          <a:solidFill>
            <a:schemeClr val="tx1"/>
          </a:solidFill>
          <a:latin typeface="+mn-lt"/>
          <a:ea typeface="+mn-ea"/>
          <a:cs typeface="+mn-cs"/>
        </a:defRPr>
      </a:lvl4pPr>
      <a:lvl5pPr marL="2653766" algn="l" defTabSz="1326883" rtl="0" eaLnBrk="1" latinLnBrk="0" hangingPunct="1">
        <a:defRPr lang="x-none" sz="2560" kern="1200">
          <a:solidFill>
            <a:schemeClr val="tx1"/>
          </a:solidFill>
          <a:latin typeface="+mn-lt"/>
          <a:ea typeface="+mn-ea"/>
          <a:cs typeface="+mn-cs"/>
        </a:defRPr>
      </a:lvl5pPr>
      <a:lvl6pPr marL="3317207" algn="l" defTabSz="1326883" rtl="0" eaLnBrk="1" latinLnBrk="0" hangingPunct="1">
        <a:defRPr lang="x-none" sz="2560" kern="1200">
          <a:solidFill>
            <a:schemeClr val="tx1"/>
          </a:solidFill>
          <a:latin typeface="+mn-lt"/>
          <a:ea typeface="+mn-ea"/>
          <a:cs typeface="+mn-cs"/>
        </a:defRPr>
      </a:lvl6pPr>
      <a:lvl7pPr marL="3980647" algn="l" defTabSz="1326883" rtl="0" eaLnBrk="1" latinLnBrk="0" hangingPunct="1">
        <a:defRPr lang="x-none" sz="2560" kern="1200">
          <a:solidFill>
            <a:schemeClr val="tx1"/>
          </a:solidFill>
          <a:latin typeface="+mn-lt"/>
          <a:ea typeface="+mn-ea"/>
          <a:cs typeface="+mn-cs"/>
        </a:defRPr>
      </a:lvl7pPr>
      <a:lvl8pPr marL="4644088" algn="l" defTabSz="1326883" rtl="0" eaLnBrk="1" latinLnBrk="0" hangingPunct="1">
        <a:defRPr lang="x-none" sz="2560" kern="1200">
          <a:solidFill>
            <a:schemeClr val="tx1"/>
          </a:solidFill>
          <a:latin typeface="+mn-lt"/>
          <a:ea typeface="+mn-ea"/>
          <a:cs typeface="+mn-cs"/>
        </a:defRPr>
      </a:lvl8pPr>
      <a:lvl9pPr marL="5307529" algn="l" defTabSz="1326883" rtl="0" eaLnBrk="1" latinLnBrk="0" hangingPunct="1">
        <a:defRPr lang="x-none" sz="256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nvPr>
        </p:nvGraphicFramePr>
        <p:xfrm>
          <a:off x="0" y="1"/>
          <a:ext cx="230377" cy="230364"/>
        </p:xfrm>
        <a:graphic>
          <a:graphicData uri="http://schemas.openxmlformats.org/presentationml/2006/ole">
            <mc:AlternateContent xmlns:mc="http://schemas.openxmlformats.org/markup-compatibility/2006">
              <mc:Choice xmlns:v="urn:schemas-microsoft-com:vml" Requires="v">
                <p:oleObj spid="_x0000_s27690"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0" y="1"/>
                        <a:ext cx="230377" cy="230364"/>
                      </a:xfrm>
                      <a:prstGeom prst="rect">
                        <a:avLst/>
                      </a:prstGeom>
                    </p:spPr>
                  </p:pic>
                </p:oleObj>
              </mc:Fallback>
            </mc:AlternateContent>
          </a:graphicData>
        </a:graphic>
      </p:graphicFrame>
      <p:sp>
        <p:nvSpPr>
          <p:cNvPr id="6" name="Rectangle 5" hidden="1"/>
          <p:cNvSpPr/>
          <p:nvPr>
            <p:custDataLst>
              <p:tags r:id="rId7"/>
            </p:custDataLst>
          </p:nvPr>
        </p:nvSpPr>
        <p:spPr bwMode="auto">
          <a:xfrm>
            <a:off x="0" y="1"/>
            <a:ext cx="230377" cy="23036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defTabSz="1300483" hangingPunct="1"/>
            <a:endParaRPr lang="x-none" sz="2276" dirty="0">
              <a:solidFill>
                <a:srgbClr val="000000"/>
              </a:solidFill>
              <a:sym typeface="Arial" panose="020B0604020202020204" pitchFamily="34" charset="0"/>
            </a:endParaRPr>
          </a:p>
        </p:txBody>
      </p:sp>
      <p:pic>
        <p:nvPicPr>
          <p:cNvPr id="63" name="Picture 62"/>
          <p:cNvPicPr>
            <a:picLocks noChangeAspect="1"/>
          </p:cNvPicPr>
          <p:nvPr userDrawn="1"/>
        </p:nvPicPr>
        <p:blipFill rotWithShape="1">
          <a:blip r:embed="rId25" cstate="email">
            <a:duotone>
              <a:schemeClr val="bg2">
                <a:shade val="45000"/>
                <a:satMod val="135000"/>
              </a:schemeClr>
              <a:prstClr val="white"/>
            </a:duotone>
            <a:extLst>
              <a:ext uri="{28A0092B-C50C-407E-A947-70E740481C1C}">
                <a14:useLocalDpi xmlns:a14="http://schemas.microsoft.com/office/drawing/2010/main"/>
              </a:ext>
            </a:extLst>
          </a:blip>
          <a:srcRect l="-1"/>
          <a:stretch/>
        </p:blipFill>
        <p:spPr>
          <a:xfrm rot="10800000">
            <a:off x="11280" y="-2"/>
            <a:ext cx="6163177" cy="9753600"/>
          </a:xfrm>
          <a:prstGeom prst="rect">
            <a:avLst/>
          </a:prstGeom>
        </p:spPr>
      </p:pic>
      <p:sp>
        <p:nvSpPr>
          <p:cNvPr id="5" name="Rectangle 4"/>
          <p:cNvSpPr/>
          <p:nvPr userDrawn="1"/>
        </p:nvSpPr>
        <p:spPr>
          <a:xfrm>
            <a:off x="0" y="2"/>
            <a:ext cx="6174455" cy="9753600"/>
          </a:xfrm>
          <a:prstGeom prst="rect">
            <a:avLst/>
          </a:prstGeom>
          <a:solidFill>
            <a:schemeClr val="bg1">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32688" tIns="66344" rIns="132688" bIns="66344" rtlCol="0" anchor="ctr"/>
          <a:lstStyle/>
          <a:p>
            <a:pPr defTabSz="1300483" hangingPunct="1"/>
            <a:endParaRPr lang="en-ZA" sz="2276" dirty="0" err="1">
              <a:solidFill>
                <a:srgbClr val="000000"/>
              </a:solidFill>
              <a:latin typeface="Calibri" panose="020F0502020204030204" pitchFamily="34" charset="0"/>
              <a:cs typeface="Calibri" panose="020F0502020204030204" pitchFamily="34" charset="0"/>
            </a:endParaRPr>
          </a:p>
        </p:txBody>
      </p:sp>
      <p:sp>
        <p:nvSpPr>
          <p:cNvPr id="1034" name="Working Draft" hidden="1"/>
          <p:cNvSpPr txBox="1">
            <a:spLocks noChangeArrowheads="1"/>
          </p:cNvSpPr>
          <p:nvPr/>
        </p:nvSpPr>
        <p:spPr bwMode="gray">
          <a:xfrm rot="5400000">
            <a:off x="11342911" y="2817379"/>
            <a:ext cx="3121047" cy="13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lang="en-US" sz="853">
                <a:solidFill>
                  <a:srgbClr val="808080"/>
                </a:solidFill>
                <a:latin typeface="Arial"/>
                <a:ea typeface="+mn-ea"/>
                <a:cs typeface="+mn-cs"/>
              </a:rPr>
              <a:t>Last Modified 2017-01-31 05:58 AM South Africa Standard Time</a:t>
            </a:r>
            <a:endParaRPr sz="2276" dirty="0">
              <a:solidFill>
                <a:srgbClr val="808080"/>
              </a:solidFill>
              <a:latin typeface="Arial"/>
              <a:ea typeface="+mn-ea"/>
              <a:cs typeface="+mn-cs"/>
            </a:endParaRPr>
          </a:p>
        </p:txBody>
      </p:sp>
      <p:sp>
        <p:nvSpPr>
          <p:cNvPr id="1035" name="Printed" hidden="1"/>
          <p:cNvSpPr txBox="1">
            <a:spLocks noChangeArrowheads="1"/>
          </p:cNvSpPr>
          <p:nvPr/>
        </p:nvSpPr>
        <p:spPr bwMode="gray">
          <a:xfrm rot="5400000">
            <a:off x="11494398" y="5971839"/>
            <a:ext cx="2818079" cy="13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lang="en-US" sz="853">
                <a:solidFill>
                  <a:srgbClr val="808080"/>
                </a:solidFill>
                <a:latin typeface="Arial"/>
                <a:ea typeface="+mn-ea"/>
                <a:cs typeface="+mn-cs"/>
              </a:rPr>
              <a:t>Printed 2016-08-05 09:24 AM South Africa Standard Time</a:t>
            </a:r>
            <a:endParaRPr sz="2276" dirty="0">
              <a:solidFill>
                <a:srgbClr val="808080"/>
              </a:solidFill>
              <a:latin typeface="Arial"/>
              <a:ea typeface="+mn-ea"/>
              <a:cs typeface="+mn-cs"/>
            </a:endParaRPr>
          </a:p>
        </p:txBody>
      </p:sp>
      <p:sp>
        <p:nvSpPr>
          <p:cNvPr id="19" name="Title Placeholder 2"/>
          <p:cNvSpPr>
            <a:spLocks noGrp="1" noChangeArrowheads="1"/>
          </p:cNvSpPr>
          <p:nvPr>
            <p:ph type="title"/>
          </p:nvPr>
        </p:nvSpPr>
        <p:spPr bwMode="gray">
          <a:xfrm>
            <a:off x="172786" y="334030"/>
            <a:ext cx="12507183" cy="44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x-none" noProof="0" dirty="0"/>
          </a:p>
        </p:txBody>
      </p:sp>
      <p:sp>
        <p:nvSpPr>
          <p:cNvPr id="10" name="1. On-page tracker" hidden="1"/>
          <p:cNvSpPr>
            <a:spLocks noChangeArrowheads="1"/>
          </p:cNvSpPr>
          <p:nvPr/>
        </p:nvSpPr>
        <p:spPr bwMode="gray">
          <a:xfrm>
            <a:off x="172786" y="109944"/>
            <a:ext cx="700513"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300483" hangingPunct="1"/>
            <a:r>
              <a:rPr lang="x-none" sz="1138" cap="all" dirty="0">
                <a:solidFill>
                  <a:srgbClr val="808080"/>
                </a:solidFill>
                <a:latin typeface="Arial"/>
                <a:ea typeface="+mn-ea"/>
                <a:cs typeface="+mn-cs"/>
              </a:rPr>
              <a:t>TRACKER</a:t>
            </a:r>
          </a:p>
        </p:txBody>
      </p:sp>
      <p:sp>
        <p:nvSpPr>
          <p:cNvPr id="11" name="3. Unit of measure" hidden="1"/>
          <p:cNvSpPr txBox="1">
            <a:spLocks noChangeArrowheads="1"/>
          </p:cNvSpPr>
          <p:nvPr/>
        </p:nvSpPr>
        <p:spPr bwMode="gray">
          <a:xfrm>
            <a:off x="172786" y="805171"/>
            <a:ext cx="12507183" cy="35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lgn="l" hangingPunct="1">
              <a:defRPr lang="x-none"/>
            </a:pPr>
            <a:r>
              <a:rPr sz="2276" dirty="0">
                <a:solidFill>
                  <a:srgbClr val="808080"/>
                </a:solidFill>
                <a:latin typeface="Arial"/>
                <a:ea typeface="+mn-ea"/>
                <a:cs typeface="+mn-cs"/>
              </a:rPr>
              <a:t>Unit of measure</a:t>
            </a:r>
          </a:p>
        </p:txBody>
      </p:sp>
      <p:grpSp>
        <p:nvGrpSpPr>
          <p:cNvPr id="4" name="Slide Elements" hidden="1"/>
          <p:cNvGrpSpPr/>
          <p:nvPr userDrawn="1"/>
        </p:nvGrpSpPr>
        <p:grpSpPr bwMode="gray">
          <a:xfrm>
            <a:off x="172786" y="9155174"/>
            <a:ext cx="12507183" cy="467675"/>
            <a:chOff x="119063" y="6309095"/>
            <a:chExt cx="8618537" cy="322288"/>
          </a:xfrm>
        </p:grpSpPr>
        <p:sp>
          <p:nvSpPr>
            <p:cNvPr id="13" name="4. Footnote"/>
            <p:cNvSpPr txBox="1">
              <a:spLocks noChangeArrowheads="1"/>
            </p:cNvSpPr>
            <p:nvPr/>
          </p:nvSpPr>
          <p:spPr bwMode="gray">
            <a:xfrm>
              <a:off x="119063" y="6309095"/>
              <a:ext cx="8618537" cy="1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lgn="l" hangingPunct="1">
                <a:defRPr lang="x-none"/>
              </a:pPr>
              <a:r>
                <a:rPr sz="1138" dirty="0">
                  <a:solidFill>
                    <a:srgbClr val="808080"/>
                  </a:solidFill>
                  <a:latin typeface="Arial"/>
                  <a:ea typeface="+mn-ea"/>
                  <a:cs typeface="+mn-cs"/>
                </a:rPr>
                <a:t>1 Footnote</a:t>
              </a:r>
            </a:p>
          </p:txBody>
        </p:sp>
        <p:sp>
          <p:nvSpPr>
            <p:cNvPr id="14" name="5. Source"/>
            <p:cNvSpPr>
              <a:spLocks noChangeArrowheads="1"/>
            </p:cNvSpPr>
            <p:nvPr/>
          </p:nvSpPr>
          <p:spPr bwMode="gray">
            <a:xfrm>
              <a:off x="119063" y="6510708"/>
              <a:ext cx="7199999" cy="1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884588" indent="-884588" algn="l" defTabSz="1299240" hangingPunct="1">
                <a:tabLst>
                  <a:tab pos="889196" algn="l"/>
                </a:tabLst>
              </a:pPr>
              <a:r>
                <a:rPr lang="x-none" sz="1138" dirty="0">
                  <a:solidFill>
                    <a:srgbClr val="808080"/>
                  </a:solidFill>
                  <a:latin typeface="Arial"/>
                  <a:ea typeface="+mn-ea"/>
                  <a:cs typeface="+mn-cs"/>
                </a:rPr>
                <a:t>SOURCE : Source</a:t>
              </a:r>
            </a:p>
          </p:txBody>
        </p:sp>
      </p:grpSp>
      <p:sp>
        <p:nvSpPr>
          <p:cNvPr id="3" name="Text Placeholder 2"/>
          <p:cNvSpPr>
            <a:spLocks noGrp="1"/>
          </p:cNvSpPr>
          <p:nvPr>
            <p:ph type="body" idx="1"/>
          </p:nvPr>
        </p:nvSpPr>
        <p:spPr bwMode="gray">
          <a:xfrm>
            <a:off x="2107955" y="2831667"/>
            <a:ext cx="6243226" cy="1532044"/>
          </a:xfrm>
          <a:prstGeom prst="rect">
            <a:avLst/>
          </a:prstGeom>
        </p:spPr>
        <p:txBody>
          <a:bodyPr vert="horz"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x-none" dirty="0"/>
          </a:p>
        </p:txBody>
      </p:sp>
      <p:grpSp>
        <p:nvGrpSpPr>
          <p:cNvPr id="15" name="ACET" hidden="1"/>
          <p:cNvGrpSpPr>
            <a:grpSpLocks/>
          </p:cNvGrpSpPr>
          <p:nvPr/>
        </p:nvGrpSpPr>
        <p:grpSpPr bwMode="gray">
          <a:xfrm>
            <a:off x="2107954" y="1843571"/>
            <a:ext cx="6187935" cy="718735"/>
            <a:chOff x="915" y="718"/>
            <a:chExt cx="2686" cy="312"/>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8"/>
              <a:ext cx="2686" cy="31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algn="l" defTabSz="1300483" hangingPunct="1"/>
              <a:r>
                <a:rPr lang="x-none" sz="2276" b="1" dirty="0">
                  <a:latin typeface="Arial"/>
                  <a:ea typeface="+mn-ea"/>
                  <a:cs typeface="+mn-cs"/>
                </a:rPr>
                <a:t>Title</a:t>
              </a:r>
            </a:p>
            <a:p>
              <a:pPr algn="l" defTabSz="1300483" hangingPunct="1"/>
              <a:r>
                <a:rPr lang="x-none" sz="2276" dirty="0">
                  <a:solidFill>
                    <a:srgbClr val="808080"/>
                  </a:solidFill>
                  <a:latin typeface="Arial"/>
                  <a:ea typeface="+mn-ea"/>
                  <a:cs typeface="+mn-cs"/>
                </a:rPr>
                <a:t>Unit of measure</a:t>
              </a:r>
            </a:p>
          </p:txBody>
        </p:sp>
      </p:grpSp>
      <p:grpSp>
        <p:nvGrpSpPr>
          <p:cNvPr id="17" name="McKSticker" hidden="1"/>
          <p:cNvGrpSpPr/>
          <p:nvPr/>
        </p:nvGrpSpPr>
        <p:grpSpPr bwMode="gray">
          <a:xfrm>
            <a:off x="12017454" y="414654"/>
            <a:ext cx="662489" cy="202811"/>
            <a:chOff x="8284263" y="285750"/>
            <a:chExt cx="456513" cy="139763"/>
          </a:xfrm>
        </p:grpSpPr>
        <p:sp>
          <p:nvSpPr>
            <p:cNvPr id="20" name="StickerRectangle"/>
            <p:cNvSpPr>
              <a:spLocks noChangeArrowheads="1"/>
            </p:cNvSpPr>
            <p:nvPr/>
          </p:nvSpPr>
          <p:spPr bwMode="gray">
            <a:xfrm>
              <a:off x="8284263" y="285750"/>
              <a:ext cx="456513" cy="13976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299240" hangingPunct="1">
                <a:buClr>
                  <a:srgbClr val="002960"/>
                </a:buClr>
              </a:pPr>
              <a:r>
                <a:rPr lang="x-none" sz="1138" dirty="0">
                  <a:solidFill>
                    <a:srgbClr val="808080"/>
                  </a:solidFill>
                  <a:latin typeface="Arial"/>
                  <a:ea typeface="+mn-ea"/>
                  <a:cs typeface="+mn-cs"/>
                </a:rPr>
                <a:t>STICKER</a:t>
              </a:r>
            </a:p>
          </p:txBody>
        </p:sp>
        <p:cxnSp>
          <p:nvCxnSpPr>
            <p:cNvPr id="21" name="AutoShape 31"/>
            <p:cNvCxnSpPr>
              <a:cxnSpLocks noChangeShapeType="1"/>
              <a:stCxn id="20" idx="2"/>
              <a:endCxn id="20" idx="4"/>
            </p:cNvCxnSpPr>
            <p:nvPr/>
          </p:nvCxnSpPr>
          <p:spPr bwMode="gray">
            <a:xfrm>
              <a:off x="8284263" y="285750"/>
              <a:ext cx="0" cy="139763"/>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84263" y="425513"/>
              <a:ext cx="456513"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userDrawn="1"/>
        </p:nvSpPr>
        <p:spPr>
          <a:xfrm>
            <a:off x="12348224" y="9181666"/>
            <a:ext cx="66348" cy="17968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2688" tIns="66344" rIns="132688" bIns="66344" rtlCol="0" anchor="ctr"/>
          <a:lstStyle/>
          <a:p>
            <a:pPr defTabSz="1300483" hangingPunct="1"/>
            <a:endParaRPr lang="x-none" sz="2276" dirty="0">
              <a:solidFill>
                <a:srgbClr val="000000"/>
              </a:solidFill>
            </a:endParaRPr>
          </a:p>
        </p:txBody>
      </p:sp>
      <p:sp>
        <p:nvSpPr>
          <p:cNvPr id="23" name="doc id" hidden="1"/>
          <p:cNvSpPr>
            <a:spLocks noChangeArrowheads="1"/>
          </p:cNvSpPr>
          <p:nvPr userDrawn="1"/>
        </p:nvSpPr>
        <p:spPr bwMode="auto">
          <a:xfrm>
            <a:off x="11728512" y="73718"/>
            <a:ext cx="953763" cy="17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1299240" hangingPunct="1"/>
            <a:endParaRPr lang="x-none" sz="1138" dirty="0">
              <a:solidFill>
                <a:srgbClr val="808080"/>
              </a:solidFill>
              <a:latin typeface="Arial"/>
              <a:ea typeface="+mn-ea"/>
              <a:cs typeface="+mn-cs"/>
            </a:endParaRPr>
          </a:p>
        </p:txBody>
      </p:sp>
      <p:grpSp>
        <p:nvGrpSpPr>
          <p:cNvPr id="26" name="LegendBoxes" hidden="1"/>
          <p:cNvGrpSpPr/>
          <p:nvPr userDrawn="1"/>
        </p:nvGrpSpPr>
        <p:grpSpPr bwMode="gray">
          <a:xfrm>
            <a:off x="11486346" y="405443"/>
            <a:ext cx="1099573" cy="1442164"/>
            <a:chOff x="7835905" y="279400"/>
            <a:chExt cx="757702" cy="993835"/>
          </a:xfrm>
        </p:grpSpPr>
        <p:sp>
          <p:nvSpPr>
            <p:cNvPr id="27"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28"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29"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30"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31" name="Legend1"/>
            <p:cNvSpPr>
              <a:spLocks noChangeArrowheads="1"/>
            </p:cNvSpPr>
            <p:nvPr/>
          </p:nvSpPr>
          <p:spPr bwMode="gray">
            <a:xfrm>
              <a:off x="8089905" y="279400"/>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32" name="Legend2"/>
            <p:cNvSpPr>
              <a:spLocks noChangeArrowheads="1"/>
            </p:cNvSpPr>
            <p:nvPr/>
          </p:nvSpPr>
          <p:spPr bwMode="gray">
            <a:xfrm>
              <a:off x="8089905" y="549274"/>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33" name="Legend3"/>
            <p:cNvSpPr>
              <a:spLocks noChangeArrowheads="1"/>
            </p:cNvSpPr>
            <p:nvPr/>
          </p:nvSpPr>
          <p:spPr bwMode="gray">
            <a:xfrm>
              <a:off x="8089905" y="820738"/>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34" name="Legend4"/>
            <p:cNvSpPr>
              <a:spLocks noChangeArrowheads="1"/>
            </p:cNvSpPr>
            <p:nvPr/>
          </p:nvSpPr>
          <p:spPr bwMode="gray">
            <a:xfrm>
              <a:off x="8089905" y="1092201"/>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grpSp>
      <p:grpSp>
        <p:nvGrpSpPr>
          <p:cNvPr id="35" name="LegendLines" hidden="1"/>
          <p:cNvGrpSpPr/>
          <p:nvPr userDrawn="1"/>
        </p:nvGrpSpPr>
        <p:grpSpPr bwMode="gray">
          <a:xfrm>
            <a:off x="11039660" y="405441"/>
            <a:ext cx="1546505" cy="1055153"/>
            <a:chOff x="7540629" y="279400"/>
            <a:chExt cx="1065676" cy="727134"/>
          </a:xfrm>
        </p:grpSpPr>
        <p:sp>
          <p:nvSpPr>
            <p:cNvPr id="36"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1300483" hangingPunct="1"/>
              <a:endParaRPr lang="x-none" sz="2276" dirty="0">
                <a:latin typeface="Arial"/>
                <a:ea typeface="+mn-ea"/>
                <a:cs typeface="+mn-cs"/>
              </a:endParaRPr>
            </a:p>
          </p:txBody>
        </p:sp>
        <p:sp>
          <p:nvSpPr>
            <p:cNvPr id="37"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1300483" hangingPunct="1"/>
              <a:endParaRPr lang="x-none" sz="2276" dirty="0">
                <a:latin typeface="Arial"/>
                <a:ea typeface="+mn-ea"/>
                <a:cs typeface="+mn-cs"/>
              </a:endParaRPr>
            </a:p>
          </p:txBody>
        </p:sp>
        <p:sp>
          <p:nvSpPr>
            <p:cNvPr id="38"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1300483" hangingPunct="1"/>
              <a:endParaRPr lang="x-none" sz="2276" dirty="0">
                <a:latin typeface="Arial"/>
                <a:ea typeface="+mn-ea"/>
                <a:cs typeface="+mn-cs"/>
              </a:endParaRPr>
            </a:p>
          </p:txBody>
        </p:sp>
        <p:sp>
          <p:nvSpPr>
            <p:cNvPr id="39" name="Legend1"/>
            <p:cNvSpPr>
              <a:spLocks noChangeArrowheads="1"/>
            </p:cNvSpPr>
            <p:nvPr/>
          </p:nvSpPr>
          <p:spPr bwMode="gray">
            <a:xfrm>
              <a:off x="8102604" y="279400"/>
              <a:ext cx="503701"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40" name="Legend2"/>
            <p:cNvSpPr>
              <a:spLocks noChangeArrowheads="1"/>
            </p:cNvSpPr>
            <p:nvPr/>
          </p:nvSpPr>
          <p:spPr bwMode="gray">
            <a:xfrm>
              <a:off x="8102604" y="546100"/>
              <a:ext cx="503701"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41" name="Legend3"/>
            <p:cNvSpPr>
              <a:spLocks noChangeArrowheads="1"/>
            </p:cNvSpPr>
            <p:nvPr/>
          </p:nvSpPr>
          <p:spPr bwMode="gray">
            <a:xfrm>
              <a:off x="8102604" y="825500"/>
              <a:ext cx="503701"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grpSp>
      <p:grpSp>
        <p:nvGrpSpPr>
          <p:cNvPr id="42" name="LegendMoons" hidden="1"/>
          <p:cNvGrpSpPr/>
          <p:nvPr userDrawn="1"/>
        </p:nvGrpSpPr>
        <p:grpSpPr bwMode="gray">
          <a:xfrm>
            <a:off x="11389588" y="363976"/>
            <a:ext cx="1196333" cy="1895900"/>
            <a:chOff x="7769225" y="250825"/>
            <a:chExt cx="824378" cy="1306516"/>
          </a:xfrm>
        </p:grpSpPr>
        <p:grpSp>
          <p:nvGrpSpPr>
            <p:cNvPr id="43" name="MoonLegend1"/>
            <p:cNvGrpSpPr>
              <a:grpSpLocks noChangeAspect="1"/>
            </p:cNvGrpSpPr>
            <p:nvPr>
              <p:custDataLst>
                <p:tags r:id="rId8"/>
              </p:custDataLst>
            </p:nvPr>
          </p:nvGrpSpPr>
          <p:grpSpPr bwMode="gray">
            <a:xfrm>
              <a:off x="7769225" y="250825"/>
              <a:ext cx="209550" cy="209551"/>
              <a:chOff x="4533" y="183"/>
              <a:chExt cx="144" cy="144"/>
            </a:xfrm>
          </p:grpSpPr>
          <p:sp>
            <p:nvSpPr>
              <p:cNvPr id="61" name="Oval 38"/>
              <p:cNvSpPr>
                <a:spLocks noChangeAspect="1" noChangeArrowheads="1"/>
              </p:cNvSpPr>
              <p:nvPr>
                <p:custDataLst>
                  <p:tags r:id="rId21"/>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62" name="Arc 39"/>
              <p:cNvSpPr>
                <a:spLocks noChangeAspect="1"/>
              </p:cNvSpPr>
              <p:nvPr>
                <p:custDataLst>
                  <p:tags r:id="rId22"/>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grpSp>
        <p:grpSp>
          <p:nvGrpSpPr>
            <p:cNvPr id="44" name="MoonLegend2"/>
            <p:cNvGrpSpPr>
              <a:grpSpLocks noChangeAspect="1"/>
            </p:cNvGrpSpPr>
            <p:nvPr>
              <p:custDataLst>
                <p:tags r:id="rId9"/>
              </p:custDataLst>
            </p:nvPr>
          </p:nvGrpSpPr>
          <p:grpSpPr bwMode="gray">
            <a:xfrm>
              <a:off x="7769225" y="525066"/>
              <a:ext cx="209550" cy="209551"/>
              <a:chOff x="1694" y="2044"/>
              <a:chExt cx="160" cy="160"/>
            </a:xfrm>
          </p:grpSpPr>
          <p:sp>
            <p:nvSpPr>
              <p:cNvPr id="59" name="Oval 41"/>
              <p:cNvSpPr>
                <a:spLocks noChangeAspect="1" noChangeArrowheads="1"/>
              </p:cNvSpPr>
              <p:nvPr>
                <p:custDataLst>
                  <p:tags r:id="rId19"/>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60" name="Arc 42"/>
              <p:cNvSpPr>
                <a:spLocks noChangeAspect="1"/>
              </p:cNvSpPr>
              <p:nvPr>
                <p:custDataLst>
                  <p:tags r:id="rId20"/>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grpSp>
        <p:grpSp>
          <p:nvGrpSpPr>
            <p:cNvPr id="45" name="MoonLegend4"/>
            <p:cNvGrpSpPr>
              <a:grpSpLocks noChangeAspect="1"/>
            </p:cNvGrpSpPr>
            <p:nvPr>
              <p:custDataLst>
                <p:tags r:id="rId10"/>
              </p:custDataLst>
            </p:nvPr>
          </p:nvGrpSpPr>
          <p:grpSpPr bwMode="gray">
            <a:xfrm>
              <a:off x="7769225" y="1073548"/>
              <a:ext cx="209550" cy="209551"/>
              <a:chOff x="4495" y="1198"/>
              <a:chExt cx="160" cy="160"/>
            </a:xfrm>
          </p:grpSpPr>
          <p:sp>
            <p:nvSpPr>
              <p:cNvPr id="57" name="Oval 47"/>
              <p:cNvSpPr>
                <a:spLocks noChangeAspect="1" noChangeArrowheads="1"/>
              </p:cNvSpPr>
              <p:nvPr>
                <p:custDataLst>
                  <p:tags r:id="rId17"/>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58" name="Arc 48"/>
              <p:cNvSpPr>
                <a:spLocks noChangeAspect="1"/>
              </p:cNvSpPr>
              <p:nvPr>
                <p:custDataLst>
                  <p:tags r:id="rId18"/>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grpSp>
        <p:grpSp>
          <p:nvGrpSpPr>
            <p:cNvPr id="46" name="MoonLegend5"/>
            <p:cNvGrpSpPr>
              <a:grpSpLocks noChangeAspect="1"/>
            </p:cNvGrpSpPr>
            <p:nvPr>
              <p:custDataLst>
                <p:tags r:id="rId11"/>
              </p:custDataLst>
            </p:nvPr>
          </p:nvGrpSpPr>
          <p:grpSpPr bwMode="gray">
            <a:xfrm>
              <a:off x="7769225" y="1347790"/>
              <a:ext cx="209550" cy="209551"/>
              <a:chOff x="4495" y="1440"/>
              <a:chExt cx="160" cy="160"/>
            </a:xfrm>
          </p:grpSpPr>
          <p:sp>
            <p:nvSpPr>
              <p:cNvPr id="55" name="Oval 50"/>
              <p:cNvSpPr>
                <a:spLocks noChangeAspect="1" noChangeArrowheads="1"/>
              </p:cNvSpPr>
              <p:nvPr>
                <p:custDataLst>
                  <p:tags r:id="rId15"/>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56" name="Oval 51"/>
              <p:cNvSpPr>
                <a:spLocks noChangeAspect="1" noChangeArrowheads="1"/>
              </p:cNvSpPr>
              <p:nvPr>
                <p:custDataLst>
                  <p:tags r:id="rId16"/>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grpSp>
        <p:grpSp>
          <p:nvGrpSpPr>
            <p:cNvPr id="47" name="MoonLegend3"/>
            <p:cNvGrpSpPr>
              <a:grpSpLocks noChangeAspect="1"/>
            </p:cNvGrpSpPr>
            <p:nvPr>
              <p:custDataLst>
                <p:tags r:id="rId12"/>
              </p:custDataLst>
            </p:nvPr>
          </p:nvGrpSpPr>
          <p:grpSpPr bwMode="gray">
            <a:xfrm>
              <a:off x="7769225" y="799307"/>
              <a:ext cx="209550" cy="209551"/>
              <a:chOff x="4495" y="1198"/>
              <a:chExt cx="160" cy="160"/>
            </a:xfrm>
          </p:grpSpPr>
          <p:sp>
            <p:nvSpPr>
              <p:cNvPr id="53" name="Oval 47"/>
              <p:cNvSpPr>
                <a:spLocks noChangeAspect="1" noChangeArrowheads="1"/>
              </p:cNvSpPr>
              <p:nvPr>
                <p:custDataLst>
                  <p:tags r:id="rId13"/>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54" name="Arc 48"/>
              <p:cNvSpPr>
                <a:spLocks noChangeAspect="1"/>
              </p:cNvSpPr>
              <p:nvPr>
                <p:custDataLst>
                  <p:tags r:id="rId14"/>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grpSp>
        <p:sp>
          <p:nvSpPr>
            <p:cNvPr id="48" name="Legend1"/>
            <p:cNvSpPr>
              <a:spLocks noChangeArrowheads="1"/>
            </p:cNvSpPr>
            <p:nvPr/>
          </p:nvSpPr>
          <p:spPr bwMode="gray">
            <a:xfrm>
              <a:off x="8089900" y="263524"/>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49" name="Legend2"/>
            <p:cNvSpPr>
              <a:spLocks noChangeArrowheads="1"/>
            </p:cNvSpPr>
            <p:nvPr/>
          </p:nvSpPr>
          <p:spPr bwMode="gray">
            <a:xfrm>
              <a:off x="8089901" y="538163"/>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50" name="Legend3"/>
            <p:cNvSpPr>
              <a:spLocks noChangeArrowheads="1"/>
            </p:cNvSpPr>
            <p:nvPr/>
          </p:nvSpPr>
          <p:spPr bwMode="gray">
            <a:xfrm>
              <a:off x="8089900" y="812802"/>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51" name="Legend4"/>
            <p:cNvSpPr>
              <a:spLocks noChangeArrowheads="1"/>
            </p:cNvSpPr>
            <p:nvPr/>
          </p:nvSpPr>
          <p:spPr bwMode="gray">
            <a:xfrm>
              <a:off x="8089900" y="1084265"/>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52" name="Legend5"/>
            <p:cNvSpPr>
              <a:spLocks noChangeArrowheads="1"/>
            </p:cNvSpPr>
            <p:nvPr/>
          </p:nvSpPr>
          <p:spPr bwMode="gray">
            <a:xfrm>
              <a:off x="8089900" y="1360490"/>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grpSp>
      <p:pic>
        <p:nvPicPr>
          <p:cNvPr id="64" name="Picture 63"/>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10751991" y="9338704"/>
            <a:ext cx="1588188" cy="208960"/>
          </a:xfrm>
          <a:prstGeom prst="rect">
            <a:avLst/>
          </a:prstGeom>
        </p:spPr>
      </p:pic>
    </p:spTree>
    <p:extLst>
      <p:ext uri="{BB962C8B-B14F-4D97-AF65-F5344CB8AC3E}">
        <p14:creationId xmlns:p14="http://schemas.microsoft.com/office/powerpoint/2010/main" val="70493707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hf hdr="0" ftr="0" dt="0"/>
  <p:txStyles>
    <p:titleStyle>
      <a:lvl1pPr algn="l" defTabSz="1299240" rtl="0" eaLnBrk="1" fontAlgn="base" hangingPunct="1">
        <a:spcBef>
          <a:spcPct val="0"/>
        </a:spcBef>
        <a:spcAft>
          <a:spcPct val="0"/>
        </a:spcAft>
        <a:tabLst>
          <a:tab pos="391614" algn="l"/>
        </a:tabLst>
        <a:defRPr lang="x-none" sz="2844" b="0" baseline="0">
          <a:solidFill>
            <a:srgbClr val="063E59"/>
          </a:solidFill>
          <a:latin typeface="Calibri" panose="020F0502020204030204" pitchFamily="34" charset="0"/>
          <a:ea typeface="+mj-ea"/>
          <a:cs typeface="Calibri" panose="020F0502020204030204" pitchFamily="34" charset="0"/>
        </a:defRPr>
      </a:lvl1pPr>
      <a:lvl2pPr algn="l" defTabSz="1299240" rtl="0" eaLnBrk="1" fontAlgn="base" hangingPunct="1">
        <a:spcBef>
          <a:spcPct val="0"/>
        </a:spcBef>
        <a:spcAft>
          <a:spcPct val="0"/>
        </a:spcAft>
        <a:defRPr lang="x-none" sz="2702" b="1">
          <a:solidFill>
            <a:schemeClr val="tx2"/>
          </a:solidFill>
          <a:latin typeface="Arial" charset="0"/>
        </a:defRPr>
      </a:lvl2pPr>
      <a:lvl3pPr algn="l" defTabSz="1299240" rtl="0" eaLnBrk="1" fontAlgn="base" hangingPunct="1">
        <a:spcBef>
          <a:spcPct val="0"/>
        </a:spcBef>
        <a:spcAft>
          <a:spcPct val="0"/>
        </a:spcAft>
        <a:defRPr lang="x-none" sz="2702" b="1">
          <a:solidFill>
            <a:schemeClr val="tx2"/>
          </a:solidFill>
          <a:latin typeface="Arial" charset="0"/>
        </a:defRPr>
      </a:lvl3pPr>
      <a:lvl4pPr algn="l" defTabSz="1299240" rtl="0" eaLnBrk="1" fontAlgn="base" hangingPunct="1">
        <a:spcBef>
          <a:spcPct val="0"/>
        </a:spcBef>
        <a:spcAft>
          <a:spcPct val="0"/>
        </a:spcAft>
        <a:defRPr lang="x-none" sz="2702" b="1">
          <a:solidFill>
            <a:schemeClr val="tx2"/>
          </a:solidFill>
          <a:latin typeface="Arial" charset="0"/>
        </a:defRPr>
      </a:lvl4pPr>
      <a:lvl5pPr algn="l" defTabSz="1299240" rtl="0" eaLnBrk="1" fontAlgn="base" hangingPunct="1">
        <a:spcBef>
          <a:spcPct val="0"/>
        </a:spcBef>
        <a:spcAft>
          <a:spcPct val="0"/>
        </a:spcAft>
        <a:defRPr lang="x-none" sz="2702" b="1">
          <a:solidFill>
            <a:schemeClr val="tx2"/>
          </a:solidFill>
          <a:latin typeface="Arial" charset="0"/>
        </a:defRPr>
      </a:lvl5pPr>
      <a:lvl6pPr marL="663441" algn="l" defTabSz="1299240" rtl="0" eaLnBrk="1" fontAlgn="base" hangingPunct="1">
        <a:spcBef>
          <a:spcPct val="0"/>
        </a:spcBef>
        <a:spcAft>
          <a:spcPct val="0"/>
        </a:spcAft>
        <a:defRPr lang="x-none" sz="2702" b="1">
          <a:solidFill>
            <a:schemeClr val="tx2"/>
          </a:solidFill>
          <a:latin typeface="Arial" charset="0"/>
        </a:defRPr>
      </a:lvl6pPr>
      <a:lvl7pPr marL="1326883" algn="l" defTabSz="1299240" rtl="0" eaLnBrk="1" fontAlgn="base" hangingPunct="1">
        <a:spcBef>
          <a:spcPct val="0"/>
        </a:spcBef>
        <a:spcAft>
          <a:spcPct val="0"/>
        </a:spcAft>
        <a:defRPr lang="x-none" sz="2702" b="1">
          <a:solidFill>
            <a:schemeClr val="tx2"/>
          </a:solidFill>
          <a:latin typeface="Arial" charset="0"/>
        </a:defRPr>
      </a:lvl7pPr>
      <a:lvl8pPr marL="1990322" algn="l" defTabSz="1299240" rtl="0" eaLnBrk="1" fontAlgn="base" hangingPunct="1">
        <a:spcBef>
          <a:spcPct val="0"/>
        </a:spcBef>
        <a:spcAft>
          <a:spcPct val="0"/>
        </a:spcAft>
        <a:defRPr lang="x-none" sz="2702" b="1">
          <a:solidFill>
            <a:schemeClr val="tx2"/>
          </a:solidFill>
          <a:latin typeface="Arial" charset="0"/>
        </a:defRPr>
      </a:lvl8pPr>
      <a:lvl9pPr marL="2653766" algn="l" defTabSz="1299240" rtl="0" eaLnBrk="1" fontAlgn="base" hangingPunct="1">
        <a:spcBef>
          <a:spcPct val="0"/>
        </a:spcBef>
        <a:spcAft>
          <a:spcPct val="0"/>
        </a:spcAft>
        <a:defRPr lang="x-none" sz="2702" b="1">
          <a:solidFill>
            <a:schemeClr val="tx2"/>
          </a:solidFill>
          <a:latin typeface="Arial" charset="0"/>
        </a:defRPr>
      </a:lvl9pPr>
    </p:titleStyle>
    <p:bodyStyle>
      <a:lvl1pPr marL="0" indent="0" algn="l" defTabSz="1299240" rtl="0" eaLnBrk="1" fontAlgn="base" hangingPunct="1">
        <a:spcBef>
          <a:spcPct val="0"/>
        </a:spcBef>
        <a:spcAft>
          <a:spcPct val="0"/>
        </a:spcAft>
        <a:buClr>
          <a:srgbClr val="063E59"/>
        </a:buClr>
        <a:buSzPct val="100000"/>
        <a:defRPr lang="x-none" sz="1991" baseline="0">
          <a:solidFill>
            <a:schemeClr val="tx1"/>
          </a:solidFill>
          <a:latin typeface="Calibri" panose="020F0502020204030204" pitchFamily="34" charset="0"/>
          <a:ea typeface="+mn-ea"/>
          <a:cs typeface="Calibri" panose="020F0502020204030204" pitchFamily="34" charset="0"/>
        </a:defRPr>
      </a:lvl1pPr>
      <a:lvl2pPr marL="281041" indent="-278737" algn="l" defTabSz="1299240" rtl="0" eaLnBrk="1" fontAlgn="base" hangingPunct="1">
        <a:spcBef>
          <a:spcPct val="0"/>
        </a:spcBef>
        <a:spcAft>
          <a:spcPct val="0"/>
        </a:spcAft>
        <a:buClr>
          <a:srgbClr val="063E59"/>
        </a:buClr>
        <a:buSzPct val="125000"/>
        <a:buFont typeface="Arial" charset="0"/>
        <a:buChar char="▪"/>
        <a:defRPr lang="x-none" sz="1991" baseline="0">
          <a:solidFill>
            <a:schemeClr val="tx1"/>
          </a:solidFill>
          <a:latin typeface="Calibri" panose="020F0502020204030204" pitchFamily="34" charset="0"/>
          <a:cs typeface="Calibri" panose="020F0502020204030204" pitchFamily="34" charset="0"/>
        </a:defRPr>
      </a:lvl2pPr>
      <a:lvl3pPr marL="663441" indent="-380096" algn="l" defTabSz="1299240" rtl="0" eaLnBrk="1" fontAlgn="base" hangingPunct="1">
        <a:spcBef>
          <a:spcPct val="0"/>
        </a:spcBef>
        <a:spcAft>
          <a:spcPct val="0"/>
        </a:spcAft>
        <a:buClr>
          <a:srgbClr val="063E59"/>
        </a:buClr>
        <a:buSzPct val="120000"/>
        <a:buFont typeface="Arial" charset="0"/>
        <a:buChar char="–"/>
        <a:defRPr lang="x-none" sz="1991" baseline="0">
          <a:solidFill>
            <a:schemeClr val="tx1"/>
          </a:solidFill>
          <a:latin typeface="Calibri" panose="020F0502020204030204" pitchFamily="34" charset="0"/>
          <a:cs typeface="Calibri" panose="020F0502020204030204" pitchFamily="34" charset="0"/>
        </a:defRPr>
      </a:lvl3pPr>
      <a:lvl4pPr marL="891500" indent="-225755" algn="l" defTabSz="1299240" rtl="0" eaLnBrk="1" fontAlgn="base" hangingPunct="1">
        <a:spcBef>
          <a:spcPct val="0"/>
        </a:spcBef>
        <a:spcAft>
          <a:spcPct val="0"/>
        </a:spcAft>
        <a:buClr>
          <a:srgbClr val="063E59"/>
        </a:buClr>
        <a:buSzPct val="120000"/>
        <a:buFont typeface="Arial" charset="0"/>
        <a:buChar char="▫"/>
        <a:defRPr lang="x-none" sz="1991" baseline="0">
          <a:solidFill>
            <a:schemeClr val="tx1"/>
          </a:solidFill>
          <a:latin typeface="Calibri" panose="020F0502020204030204" pitchFamily="34" charset="0"/>
          <a:cs typeface="Calibri" panose="020F0502020204030204" pitchFamily="34" charset="0"/>
        </a:defRPr>
      </a:lvl4pPr>
      <a:lvl5pPr marL="1088044" indent="-188898" algn="l" defTabSz="1299240" rtl="0" eaLnBrk="1" fontAlgn="base" hangingPunct="1">
        <a:spcBef>
          <a:spcPct val="0"/>
        </a:spcBef>
        <a:spcAft>
          <a:spcPct val="0"/>
        </a:spcAft>
        <a:buClr>
          <a:srgbClr val="063E59"/>
        </a:buClr>
        <a:buSzPct val="89000"/>
        <a:buFont typeface="Arial" charset="0"/>
        <a:buChar char="-"/>
        <a:defRPr lang="x-none" sz="1991" baseline="0">
          <a:solidFill>
            <a:schemeClr val="tx1"/>
          </a:solidFill>
          <a:latin typeface="Calibri" panose="020F0502020204030204" pitchFamily="34" charset="0"/>
          <a:cs typeface="Calibri" panose="020F0502020204030204" pitchFamily="34" charset="0"/>
        </a:defRPr>
      </a:lvl5pPr>
      <a:lvl6pPr marL="1088044" indent="-188898" algn="l" defTabSz="1299240"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6pPr>
      <a:lvl7pPr marL="1088044" indent="-188898" algn="l" defTabSz="1299240"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7pPr>
      <a:lvl8pPr marL="1088044" indent="-188898" algn="l" defTabSz="1299240"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8pPr>
      <a:lvl9pPr marL="1088044" indent="-188898" algn="l" defTabSz="1299240"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9pPr>
    </p:bodyStyle>
    <p:otherStyle>
      <a:defPPr>
        <a:defRPr lang="x-none"/>
      </a:defPPr>
      <a:lvl1pPr marL="0" algn="l" defTabSz="1326883" rtl="0" eaLnBrk="1" latinLnBrk="0" hangingPunct="1">
        <a:defRPr lang="x-none" sz="2560" kern="1200">
          <a:solidFill>
            <a:schemeClr val="tx1"/>
          </a:solidFill>
          <a:latin typeface="+mn-lt"/>
          <a:ea typeface="+mn-ea"/>
          <a:cs typeface="+mn-cs"/>
        </a:defRPr>
      </a:lvl1pPr>
      <a:lvl2pPr marL="663441" algn="l" defTabSz="1326883" rtl="0" eaLnBrk="1" latinLnBrk="0" hangingPunct="1">
        <a:defRPr lang="x-none" sz="2560" kern="1200">
          <a:solidFill>
            <a:schemeClr val="tx1"/>
          </a:solidFill>
          <a:latin typeface="+mn-lt"/>
          <a:ea typeface="+mn-ea"/>
          <a:cs typeface="+mn-cs"/>
        </a:defRPr>
      </a:lvl2pPr>
      <a:lvl3pPr marL="1326883" algn="l" defTabSz="1326883" rtl="0" eaLnBrk="1" latinLnBrk="0" hangingPunct="1">
        <a:defRPr lang="x-none" sz="2560" kern="1200">
          <a:solidFill>
            <a:schemeClr val="tx1"/>
          </a:solidFill>
          <a:latin typeface="+mn-lt"/>
          <a:ea typeface="+mn-ea"/>
          <a:cs typeface="+mn-cs"/>
        </a:defRPr>
      </a:lvl3pPr>
      <a:lvl4pPr marL="1990322" algn="l" defTabSz="1326883" rtl="0" eaLnBrk="1" latinLnBrk="0" hangingPunct="1">
        <a:defRPr lang="x-none" sz="2560" kern="1200">
          <a:solidFill>
            <a:schemeClr val="tx1"/>
          </a:solidFill>
          <a:latin typeface="+mn-lt"/>
          <a:ea typeface="+mn-ea"/>
          <a:cs typeface="+mn-cs"/>
        </a:defRPr>
      </a:lvl4pPr>
      <a:lvl5pPr marL="2653766" algn="l" defTabSz="1326883" rtl="0" eaLnBrk="1" latinLnBrk="0" hangingPunct="1">
        <a:defRPr lang="x-none" sz="2560" kern="1200">
          <a:solidFill>
            <a:schemeClr val="tx1"/>
          </a:solidFill>
          <a:latin typeface="+mn-lt"/>
          <a:ea typeface="+mn-ea"/>
          <a:cs typeface="+mn-cs"/>
        </a:defRPr>
      </a:lvl5pPr>
      <a:lvl6pPr marL="3317207" algn="l" defTabSz="1326883" rtl="0" eaLnBrk="1" latinLnBrk="0" hangingPunct="1">
        <a:defRPr lang="x-none" sz="2560" kern="1200">
          <a:solidFill>
            <a:schemeClr val="tx1"/>
          </a:solidFill>
          <a:latin typeface="+mn-lt"/>
          <a:ea typeface="+mn-ea"/>
          <a:cs typeface="+mn-cs"/>
        </a:defRPr>
      </a:lvl6pPr>
      <a:lvl7pPr marL="3980647" algn="l" defTabSz="1326883" rtl="0" eaLnBrk="1" latinLnBrk="0" hangingPunct="1">
        <a:defRPr lang="x-none" sz="2560" kern="1200">
          <a:solidFill>
            <a:schemeClr val="tx1"/>
          </a:solidFill>
          <a:latin typeface="+mn-lt"/>
          <a:ea typeface="+mn-ea"/>
          <a:cs typeface="+mn-cs"/>
        </a:defRPr>
      </a:lvl7pPr>
      <a:lvl8pPr marL="4644088" algn="l" defTabSz="1326883" rtl="0" eaLnBrk="1" latinLnBrk="0" hangingPunct="1">
        <a:defRPr lang="x-none" sz="2560" kern="1200">
          <a:solidFill>
            <a:schemeClr val="tx1"/>
          </a:solidFill>
          <a:latin typeface="+mn-lt"/>
          <a:ea typeface="+mn-ea"/>
          <a:cs typeface="+mn-cs"/>
        </a:defRPr>
      </a:lvl8pPr>
      <a:lvl9pPr marL="5307529" algn="l" defTabSz="1326883" rtl="0" eaLnBrk="1" latinLnBrk="0" hangingPunct="1">
        <a:defRPr lang="x-none" sz="256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nvPr>
        </p:nvGraphicFramePr>
        <p:xfrm>
          <a:off x="0" y="1"/>
          <a:ext cx="230377" cy="230364"/>
        </p:xfrm>
        <a:graphic>
          <a:graphicData uri="http://schemas.openxmlformats.org/presentationml/2006/ole">
            <mc:AlternateContent xmlns:mc="http://schemas.openxmlformats.org/markup-compatibility/2006">
              <mc:Choice xmlns:v="urn:schemas-microsoft-com:vml" Requires="v">
                <p:oleObj spid="_x0000_s31786"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0" y="1"/>
                        <a:ext cx="230377" cy="230364"/>
                      </a:xfrm>
                      <a:prstGeom prst="rect">
                        <a:avLst/>
                      </a:prstGeom>
                    </p:spPr>
                  </p:pic>
                </p:oleObj>
              </mc:Fallback>
            </mc:AlternateContent>
          </a:graphicData>
        </a:graphic>
      </p:graphicFrame>
      <p:sp>
        <p:nvSpPr>
          <p:cNvPr id="6" name="Rectangle 5" hidden="1"/>
          <p:cNvSpPr/>
          <p:nvPr>
            <p:custDataLst>
              <p:tags r:id="rId8"/>
            </p:custDataLst>
          </p:nvPr>
        </p:nvSpPr>
        <p:spPr bwMode="auto">
          <a:xfrm>
            <a:off x="0" y="1"/>
            <a:ext cx="230377" cy="23036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defTabSz="1296766" hangingPunct="1"/>
            <a:endParaRPr lang="x-none" sz="2276" dirty="0">
              <a:solidFill>
                <a:srgbClr val="000000"/>
              </a:solidFill>
              <a:sym typeface="Arial" panose="020B0604020202020204" pitchFamily="34" charset="0"/>
            </a:endParaRPr>
          </a:p>
        </p:txBody>
      </p:sp>
      <p:pic>
        <p:nvPicPr>
          <p:cNvPr id="63" name="Picture 62"/>
          <p:cNvPicPr>
            <a:picLocks noChangeAspect="1"/>
          </p:cNvPicPr>
          <p:nvPr userDrawn="1"/>
        </p:nvPicPr>
        <p:blipFill rotWithShape="1">
          <a:blip r:embed="rId26" cstate="email">
            <a:duotone>
              <a:schemeClr val="bg2">
                <a:shade val="45000"/>
                <a:satMod val="135000"/>
              </a:schemeClr>
              <a:prstClr val="white"/>
            </a:duotone>
            <a:extLst>
              <a:ext uri="{28A0092B-C50C-407E-A947-70E740481C1C}">
                <a14:useLocalDpi xmlns:a14="http://schemas.microsoft.com/office/drawing/2010/main"/>
              </a:ext>
            </a:extLst>
          </a:blip>
          <a:srcRect l="-1"/>
          <a:stretch/>
        </p:blipFill>
        <p:spPr>
          <a:xfrm rot="10800000">
            <a:off x="11294" y="-2"/>
            <a:ext cx="6163177" cy="9753600"/>
          </a:xfrm>
          <a:prstGeom prst="rect">
            <a:avLst/>
          </a:prstGeom>
        </p:spPr>
      </p:pic>
      <p:sp>
        <p:nvSpPr>
          <p:cNvPr id="5" name="Rectangle 4"/>
          <p:cNvSpPr/>
          <p:nvPr userDrawn="1"/>
        </p:nvSpPr>
        <p:spPr>
          <a:xfrm>
            <a:off x="0" y="38"/>
            <a:ext cx="6174455" cy="9753600"/>
          </a:xfrm>
          <a:prstGeom prst="rect">
            <a:avLst/>
          </a:prstGeom>
          <a:solidFill>
            <a:schemeClr val="bg1">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32305" tIns="66156" rIns="132305" bIns="66156" rtlCol="0" anchor="ctr"/>
          <a:lstStyle/>
          <a:p>
            <a:pPr defTabSz="1296766" hangingPunct="1"/>
            <a:endParaRPr lang="en-ZA" sz="2276" dirty="0">
              <a:solidFill>
                <a:srgbClr val="000000"/>
              </a:solidFill>
              <a:latin typeface="Calibri" panose="020F0502020204030204" pitchFamily="34" charset="0"/>
              <a:cs typeface="Calibri" panose="020F0502020204030204" pitchFamily="34" charset="0"/>
            </a:endParaRPr>
          </a:p>
        </p:txBody>
      </p:sp>
      <p:sp>
        <p:nvSpPr>
          <p:cNvPr id="1034" name="Working Draft" hidden="1"/>
          <p:cNvSpPr txBox="1">
            <a:spLocks noChangeArrowheads="1"/>
          </p:cNvSpPr>
          <p:nvPr/>
        </p:nvSpPr>
        <p:spPr bwMode="gray">
          <a:xfrm rot="5400000">
            <a:off x="11342911" y="2817409"/>
            <a:ext cx="3121047" cy="13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296766" eaLnBrk="1" hangingPunct="1">
              <a:defRPr lang="x-none"/>
            </a:pPr>
            <a:r>
              <a:rPr lang="en-US" sz="853" dirty="0">
                <a:solidFill>
                  <a:srgbClr val="808080"/>
                </a:solidFill>
                <a:latin typeface="Arial"/>
                <a:ea typeface="+mn-ea"/>
                <a:cs typeface="+mn-cs"/>
              </a:rPr>
              <a:t>Last Modified 2017-01-31 05:58 AM South Africa Standard Time</a:t>
            </a:r>
            <a:endParaRPr sz="2276" dirty="0">
              <a:solidFill>
                <a:srgbClr val="808080"/>
              </a:solidFill>
              <a:latin typeface="Arial"/>
              <a:ea typeface="+mn-ea"/>
              <a:cs typeface="+mn-cs"/>
            </a:endParaRPr>
          </a:p>
        </p:txBody>
      </p:sp>
      <p:sp>
        <p:nvSpPr>
          <p:cNvPr id="1035" name="Printed" hidden="1"/>
          <p:cNvSpPr txBox="1">
            <a:spLocks noChangeArrowheads="1"/>
          </p:cNvSpPr>
          <p:nvPr/>
        </p:nvSpPr>
        <p:spPr bwMode="gray">
          <a:xfrm rot="5400000">
            <a:off x="11494438" y="5971854"/>
            <a:ext cx="2818079" cy="13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296766" eaLnBrk="1" hangingPunct="1">
              <a:defRPr lang="x-none"/>
            </a:pPr>
            <a:r>
              <a:rPr lang="en-US" sz="853" dirty="0">
                <a:solidFill>
                  <a:srgbClr val="808080"/>
                </a:solidFill>
                <a:latin typeface="Arial"/>
                <a:ea typeface="+mn-ea"/>
                <a:cs typeface="+mn-cs"/>
              </a:rPr>
              <a:t>Printed 2016-08-05 09:24 AM South Africa Standard Time</a:t>
            </a:r>
            <a:endParaRPr sz="2276" dirty="0">
              <a:solidFill>
                <a:srgbClr val="808080"/>
              </a:solidFill>
              <a:latin typeface="Arial"/>
              <a:ea typeface="+mn-ea"/>
              <a:cs typeface="+mn-cs"/>
            </a:endParaRPr>
          </a:p>
        </p:txBody>
      </p:sp>
      <p:sp>
        <p:nvSpPr>
          <p:cNvPr id="19" name="Title Placeholder 2"/>
          <p:cNvSpPr>
            <a:spLocks noGrp="1" noChangeArrowheads="1"/>
          </p:cNvSpPr>
          <p:nvPr>
            <p:ph type="title"/>
          </p:nvPr>
        </p:nvSpPr>
        <p:spPr bwMode="gray">
          <a:xfrm>
            <a:off x="172826" y="334030"/>
            <a:ext cx="12507183" cy="44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x-none" noProof="0" dirty="0"/>
          </a:p>
        </p:txBody>
      </p:sp>
      <p:sp>
        <p:nvSpPr>
          <p:cNvPr id="10" name="1. On-page tracker" hidden="1"/>
          <p:cNvSpPr>
            <a:spLocks noChangeArrowheads="1"/>
          </p:cNvSpPr>
          <p:nvPr/>
        </p:nvSpPr>
        <p:spPr bwMode="gray">
          <a:xfrm>
            <a:off x="172790" y="109944"/>
            <a:ext cx="700513"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6766" hangingPunct="1"/>
            <a:r>
              <a:rPr lang="x-none" sz="1138" cap="all" dirty="0">
                <a:solidFill>
                  <a:srgbClr val="808080"/>
                </a:solidFill>
                <a:latin typeface="Arial"/>
                <a:ea typeface="+mn-ea"/>
                <a:cs typeface="+mn-cs"/>
              </a:rPr>
              <a:t>TRACKER</a:t>
            </a:r>
          </a:p>
        </p:txBody>
      </p:sp>
      <p:sp>
        <p:nvSpPr>
          <p:cNvPr id="11" name="3. Unit of measure" hidden="1"/>
          <p:cNvSpPr txBox="1">
            <a:spLocks noChangeArrowheads="1"/>
          </p:cNvSpPr>
          <p:nvPr/>
        </p:nvSpPr>
        <p:spPr bwMode="gray">
          <a:xfrm>
            <a:off x="172826" y="805179"/>
            <a:ext cx="12507183" cy="35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lgn="l" hangingPunct="1">
              <a:defRPr lang="x-none"/>
            </a:pPr>
            <a:r>
              <a:rPr sz="2276" dirty="0">
                <a:solidFill>
                  <a:srgbClr val="808080"/>
                </a:solidFill>
                <a:latin typeface="Arial"/>
                <a:ea typeface="+mn-ea"/>
                <a:cs typeface="+mn-cs"/>
              </a:rPr>
              <a:t>Unit of measure</a:t>
            </a:r>
          </a:p>
        </p:txBody>
      </p:sp>
      <p:grpSp>
        <p:nvGrpSpPr>
          <p:cNvPr id="4" name="Slide Elements" hidden="1"/>
          <p:cNvGrpSpPr/>
          <p:nvPr userDrawn="1"/>
        </p:nvGrpSpPr>
        <p:grpSpPr bwMode="gray">
          <a:xfrm>
            <a:off x="172826" y="9155174"/>
            <a:ext cx="12507183" cy="467675"/>
            <a:chOff x="119063" y="6309095"/>
            <a:chExt cx="8618537" cy="322288"/>
          </a:xfrm>
        </p:grpSpPr>
        <p:sp>
          <p:nvSpPr>
            <p:cNvPr id="13" name="4. Footnote"/>
            <p:cNvSpPr txBox="1">
              <a:spLocks noChangeArrowheads="1"/>
            </p:cNvSpPr>
            <p:nvPr/>
          </p:nvSpPr>
          <p:spPr bwMode="gray">
            <a:xfrm>
              <a:off x="119063" y="6309095"/>
              <a:ext cx="8618537" cy="1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lgn="l" hangingPunct="1">
                <a:defRPr lang="x-none"/>
              </a:pPr>
              <a:r>
                <a:rPr sz="1138" dirty="0">
                  <a:solidFill>
                    <a:srgbClr val="808080"/>
                  </a:solidFill>
                  <a:latin typeface="Arial"/>
                  <a:ea typeface="+mn-ea"/>
                  <a:cs typeface="+mn-cs"/>
                </a:rPr>
                <a:t>1 Footnote</a:t>
              </a:r>
            </a:p>
          </p:txBody>
        </p:sp>
        <p:sp>
          <p:nvSpPr>
            <p:cNvPr id="14" name="5. Source"/>
            <p:cNvSpPr>
              <a:spLocks noChangeArrowheads="1"/>
            </p:cNvSpPr>
            <p:nvPr/>
          </p:nvSpPr>
          <p:spPr bwMode="gray">
            <a:xfrm>
              <a:off x="119063" y="6510708"/>
              <a:ext cx="7199999" cy="1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882062" indent="-882062" algn="l" defTabSz="1295524" hangingPunct="1">
                <a:tabLst>
                  <a:tab pos="886653" algn="l"/>
                </a:tabLst>
              </a:pPr>
              <a:r>
                <a:rPr lang="x-none" sz="1138" dirty="0">
                  <a:solidFill>
                    <a:srgbClr val="808080"/>
                  </a:solidFill>
                  <a:latin typeface="Arial"/>
                  <a:ea typeface="+mn-ea"/>
                  <a:cs typeface="+mn-cs"/>
                </a:rPr>
                <a:t>SOURCE : Source</a:t>
              </a:r>
            </a:p>
          </p:txBody>
        </p:sp>
      </p:grpSp>
      <p:sp>
        <p:nvSpPr>
          <p:cNvPr id="3" name="Text Placeholder 2"/>
          <p:cNvSpPr>
            <a:spLocks noGrp="1"/>
          </p:cNvSpPr>
          <p:nvPr>
            <p:ph type="body" idx="1"/>
          </p:nvPr>
        </p:nvSpPr>
        <p:spPr bwMode="gray">
          <a:xfrm>
            <a:off x="2107961" y="2831667"/>
            <a:ext cx="6243226" cy="1563163"/>
          </a:xfrm>
          <a:prstGeom prst="rect">
            <a:avLst/>
          </a:prstGeom>
        </p:spPr>
        <p:txBody>
          <a:bodyPr vert="horz"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x-none" dirty="0"/>
          </a:p>
        </p:txBody>
      </p:sp>
      <p:grpSp>
        <p:nvGrpSpPr>
          <p:cNvPr id="15" name="ACET" hidden="1"/>
          <p:cNvGrpSpPr>
            <a:grpSpLocks/>
          </p:cNvGrpSpPr>
          <p:nvPr/>
        </p:nvGrpSpPr>
        <p:grpSpPr bwMode="gray">
          <a:xfrm>
            <a:off x="2107970" y="1843571"/>
            <a:ext cx="6187935" cy="718735"/>
            <a:chOff x="915" y="718"/>
            <a:chExt cx="2686" cy="312"/>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8"/>
              <a:ext cx="2686" cy="31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algn="l" defTabSz="1296766" hangingPunct="1"/>
              <a:r>
                <a:rPr lang="x-none" sz="2276" b="1" dirty="0">
                  <a:latin typeface="Arial"/>
                  <a:ea typeface="+mn-ea"/>
                  <a:cs typeface="+mn-cs"/>
                </a:rPr>
                <a:t>Title</a:t>
              </a:r>
            </a:p>
            <a:p>
              <a:pPr algn="l" defTabSz="1296766" hangingPunct="1"/>
              <a:r>
                <a:rPr lang="x-none" sz="2276" dirty="0">
                  <a:solidFill>
                    <a:srgbClr val="808080"/>
                  </a:solidFill>
                  <a:latin typeface="Arial"/>
                  <a:ea typeface="+mn-ea"/>
                  <a:cs typeface="+mn-cs"/>
                </a:rPr>
                <a:t>Unit of measure</a:t>
              </a:r>
            </a:p>
          </p:txBody>
        </p:sp>
      </p:grpSp>
      <p:grpSp>
        <p:nvGrpSpPr>
          <p:cNvPr id="17" name="McKSticker" hidden="1"/>
          <p:cNvGrpSpPr/>
          <p:nvPr/>
        </p:nvGrpSpPr>
        <p:grpSpPr bwMode="gray">
          <a:xfrm>
            <a:off x="12017482" y="414675"/>
            <a:ext cx="662489" cy="202811"/>
            <a:chOff x="8284263" y="285750"/>
            <a:chExt cx="456513" cy="139763"/>
          </a:xfrm>
        </p:grpSpPr>
        <p:sp>
          <p:nvSpPr>
            <p:cNvPr id="20" name="StickerRectangle"/>
            <p:cNvSpPr>
              <a:spLocks noChangeArrowheads="1"/>
            </p:cNvSpPr>
            <p:nvPr/>
          </p:nvSpPr>
          <p:spPr bwMode="gray">
            <a:xfrm>
              <a:off x="8284263" y="285750"/>
              <a:ext cx="456513" cy="13976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295524" hangingPunct="1">
                <a:buClr>
                  <a:srgbClr val="002960"/>
                </a:buClr>
              </a:pPr>
              <a:r>
                <a:rPr lang="x-none" sz="1138" dirty="0">
                  <a:solidFill>
                    <a:srgbClr val="808080"/>
                  </a:solidFill>
                  <a:latin typeface="Arial"/>
                  <a:ea typeface="+mn-ea"/>
                  <a:cs typeface="+mn-cs"/>
                </a:rPr>
                <a:t>STICKER</a:t>
              </a:r>
            </a:p>
          </p:txBody>
        </p:sp>
        <p:cxnSp>
          <p:nvCxnSpPr>
            <p:cNvPr id="21" name="AutoShape 31"/>
            <p:cNvCxnSpPr>
              <a:cxnSpLocks noChangeShapeType="1"/>
              <a:stCxn id="20" idx="2"/>
              <a:endCxn id="20" idx="4"/>
            </p:cNvCxnSpPr>
            <p:nvPr/>
          </p:nvCxnSpPr>
          <p:spPr bwMode="gray">
            <a:xfrm>
              <a:off x="8284263" y="285750"/>
              <a:ext cx="0" cy="139763"/>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84263" y="425513"/>
              <a:ext cx="456513"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userDrawn="1"/>
        </p:nvSpPr>
        <p:spPr>
          <a:xfrm>
            <a:off x="12348249" y="9181670"/>
            <a:ext cx="66348" cy="17968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2305" tIns="66156" rIns="132305" bIns="66156" rtlCol="0" anchor="ctr"/>
          <a:lstStyle/>
          <a:p>
            <a:pPr defTabSz="1296766" hangingPunct="1"/>
            <a:endParaRPr lang="x-none" sz="2276" dirty="0">
              <a:solidFill>
                <a:srgbClr val="000000"/>
              </a:solidFill>
            </a:endParaRPr>
          </a:p>
        </p:txBody>
      </p:sp>
      <p:sp>
        <p:nvSpPr>
          <p:cNvPr id="23" name="doc id" hidden="1"/>
          <p:cNvSpPr>
            <a:spLocks noChangeArrowheads="1"/>
          </p:cNvSpPr>
          <p:nvPr userDrawn="1"/>
        </p:nvSpPr>
        <p:spPr bwMode="auto">
          <a:xfrm>
            <a:off x="11728522" y="73718"/>
            <a:ext cx="953763" cy="17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1295524" hangingPunct="1"/>
            <a:endParaRPr lang="x-none" sz="1138" dirty="0">
              <a:solidFill>
                <a:srgbClr val="808080"/>
              </a:solidFill>
              <a:latin typeface="Arial"/>
              <a:ea typeface="+mn-ea"/>
              <a:cs typeface="+mn-cs"/>
            </a:endParaRPr>
          </a:p>
        </p:txBody>
      </p:sp>
      <p:grpSp>
        <p:nvGrpSpPr>
          <p:cNvPr id="26" name="LegendBoxes" hidden="1"/>
          <p:cNvGrpSpPr/>
          <p:nvPr userDrawn="1"/>
        </p:nvGrpSpPr>
        <p:grpSpPr bwMode="gray">
          <a:xfrm>
            <a:off x="11486346" y="405481"/>
            <a:ext cx="1099573" cy="1442164"/>
            <a:chOff x="7835905" y="279400"/>
            <a:chExt cx="757702" cy="993835"/>
          </a:xfrm>
        </p:grpSpPr>
        <p:sp>
          <p:nvSpPr>
            <p:cNvPr id="27"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sp>
          <p:nvSpPr>
            <p:cNvPr id="28"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sp>
          <p:nvSpPr>
            <p:cNvPr id="29"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sp>
          <p:nvSpPr>
            <p:cNvPr id="30"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sp>
          <p:nvSpPr>
            <p:cNvPr id="31" name="Legend1"/>
            <p:cNvSpPr>
              <a:spLocks noChangeArrowheads="1"/>
            </p:cNvSpPr>
            <p:nvPr/>
          </p:nvSpPr>
          <p:spPr bwMode="gray">
            <a:xfrm>
              <a:off x="8089905" y="279400"/>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sp>
          <p:nvSpPr>
            <p:cNvPr id="32" name="Legend2"/>
            <p:cNvSpPr>
              <a:spLocks noChangeArrowheads="1"/>
            </p:cNvSpPr>
            <p:nvPr/>
          </p:nvSpPr>
          <p:spPr bwMode="gray">
            <a:xfrm>
              <a:off x="8089905" y="549274"/>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sp>
          <p:nvSpPr>
            <p:cNvPr id="33" name="Legend3"/>
            <p:cNvSpPr>
              <a:spLocks noChangeArrowheads="1"/>
            </p:cNvSpPr>
            <p:nvPr/>
          </p:nvSpPr>
          <p:spPr bwMode="gray">
            <a:xfrm>
              <a:off x="8089905" y="820738"/>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sp>
          <p:nvSpPr>
            <p:cNvPr id="34" name="Legend4"/>
            <p:cNvSpPr>
              <a:spLocks noChangeArrowheads="1"/>
            </p:cNvSpPr>
            <p:nvPr/>
          </p:nvSpPr>
          <p:spPr bwMode="gray">
            <a:xfrm>
              <a:off x="8089905" y="1092201"/>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grpSp>
      <p:grpSp>
        <p:nvGrpSpPr>
          <p:cNvPr id="35" name="LegendLines" hidden="1"/>
          <p:cNvGrpSpPr/>
          <p:nvPr userDrawn="1"/>
        </p:nvGrpSpPr>
        <p:grpSpPr bwMode="gray">
          <a:xfrm>
            <a:off x="11039698" y="405441"/>
            <a:ext cx="1546505" cy="1055153"/>
            <a:chOff x="7540629" y="279400"/>
            <a:chExt cx="1065676" cy="727134"/>
          </a:xfrm>
        </p:grpSpPr>
        <p:sp>
          <p:nvSpPr>
            <p:cNvPr id="36"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1296766" hangingPunct="1"/>
              <a:endParaRPr lang="x-none" sz="2276" dirty="0">
                <a:latin typeface="Arial"/>
                <a:ea typeface="+mn-ea"/>
                <a:cs typeface="+mn-cs"/>
              </a:endParaRPr>
            </a:p>
          </p:txBody>
        </p:sp>
        <p:sp>
          <p:nvSpPr>
            <p:cNvPr id="37"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1296766" hangingPunct="1"/>
              <a:endParaRPr lang="x-none" sz="2276" dirty="0">
                <a:latin typeface="Arial"/>
                <a:ea typeface="+mn-ea"/>
                <a:cs typeface="+mn-cs"/>
              </a:endParaRPr>
            </a:p>
          </p:txBody>
        </p:sp>
        <p:sp>
          <p:nvSpPr>
            <p:cNvPr id="38"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1296766" hangingPunct="1"/>
              <a:endParaRPr lang="x-none" sz="2276" dirty="0">
                <a:latin typeface="Arial"/>
                <a:ea typeface="+mn-ea"/>
                <a:cs typeface="+mn-cs"/>
              </a:endParaRPr>
            </a:p>
          </p:txBody>
        </p:sp>
        <p:sp>
          <p:nvSpPr>
            <p:cNvPr id="39" name="Legend1"/>
            <p:cNvSpPr>
              <a:spLocks noChangeArrowheads="1"/>
            </p:cNvSpPr>
            <p:nvPr/>
          </p:nvSpPr>
          <p:spPr bwMode="gray">
            <a:xfrm>
              <a:off x="8102604" y="279400"/>
              <a:ext cx="503701"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sp>
          <p:nvSpPr>
            <p:cNvPr id="40" name="Legend2"/>
            <p:cNvSpPr>
              <a:spLocks noChangeArrowheads="1"/>
            </p:cNvSpPr>
            <p:nvPr/>
          </p:nvSpPr>
          <p:spPr bwMode="gray">
            <a:xfrm>
              <a:off x="8102604" y="546100"/>
              <a:ext cx="503701"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sp>
          <p:nvSpPr>
            <p:cNvPr id="41" name="Legend3"/>
            <p:cNvSpPr>
              <a:spLocks noChangeArrowheads="1"/>
            </p:cNvSpPr>
            <p:nvPr/>
          </p:nvSpPr>
          <p:spPr bwMode="gray">
            <a:xfrm>
              <a:off x="8102604" y="825500"/>
              <a:ext cx="503701"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grpSp>
      <p:grpSp>
        <p:nvGrpSpPr>
          <p:cNvPr id="42" name="LegendMoons" hidden="1"/>
          <p:cNvGrpSpPr/>
          <p:nvPr userDrawn="1"/>
        </p:nvGrpSpPr>
        <p:grpSpPr bwMode="gray">
          <a:xfrm>
            <a:off x="11389599" y="363976"/>
            <a:ext cx="1196333" cy="1895900"/>
            <a:chOff x="7769225" y="250825"/>
            <a:chExt cx="824378" cy="1306516"/>
          </a:xfrm>
        </p:grpSpPr>
        <p:grpSp>
          <p:nvGrpSpPr>
            <p:cNvPr id="43" name="MoonLegend1"/>
            <p:cNvGrpSpPr>
              <a:grpSpLocks noChangeAspect="1"/>
            </p:cNvGrpSpPr>
            <p:nvPr>
              <p:custDataLst>
                <p:tags r:id="rId9"/>
              </p:custDataLst>
            </p:nvPr>
          </p:nvGrpSpPr>
          <p:grpSpPr bwMode="gray">
            <a:xfrm>
              <a:off x="7769225" y="250825"/>
              <a:ext cx="209550" cy="209551"/>
              <a:chOff x="4533" y="183"/>
              <a:chExt cx="144" cy="144"/>
            </a:xfrm>
          </p:grpSpPr>
          <p:sp>
            <p:nvSpPr>
              <p:cNvPr id="61"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sp>
            <p:nvSpPr>
              <p:cNvPr id="62"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grpSp>
        <p:grpSp>
          <p:nvGrpSpPr>
            <p:cNvPr id="44" name="MoonLegend2"/>
            <p:cNvGrpSpPr>
              <a:grpSpLocks noChangeAspect="1"/>
            </p:cNvGrpSpPr>
            <p:nvPr>
              <p:custDataLst>
                <p:tags r:id="rId10"/>
              </p:custDataLst>
            </p:nvPr>
          </p:nvGrpSpPr>
          <p:grpSpPr bwMode="gray">
            <a:xfrm>
              <a:off x="7769225" y="525066"/>
              <a:ext cx="209550" cy="209551"/>
              <a:chOff x="1694" y="2044"/>
              <a:chExt cx="160" cy="160"/>
            </a:xfrm>
          </p:grpSpPr>
          <p:sp>
            <p:nvSpPr>
              <p:cNvPr id="59"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sp>
            <p:nvSpPr>
              <p:cNvPr id="60" name="Arc 42"/>
              <p:cNvSpPr>
                <a:spLocks noChangeAspect="1"/>
              </p:cNvSpPr>
              <p:nvPr>
                <p:custDataLst>
                  <p:tags r:id="rId21"/>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grpSp>
        <p:grpSp>
          <p:nvGrpSpPr>
            <p:cNvPr id="45" name="MoonLegend4"/>
            <p:cNvGrpSpPr>
              <a:grpSpLocks noChangeAspect="1"/>
            </p:cNvGrpSpPr>
            <p:nvPr>
              <p:custDataLst>
                <p:tags r:id="rId11"/>
              </p:custDataLst>
            </p:nvPr>
          </p:nvGrpSpPr>
          <p:grpSpPr bwMode="gray">
            <a:xfrm>
              <a:off x="7769225" y="1073548"/>
              <a:ext cx="209550" cy="209551"/>
              <a:chOff x="4495" y="1198"/>
              <a:chExt cx="160" cy="160"/>
            </a:xfrm>
          </p:grpSpPr>
          <p:sp>
            <p:nvSpPr>
              <p:cNvPr id="57"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sp>
            <p:nvSpPr>
              <p:cNvPr id="58"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grpSp>
        <p:grpSp>
          <p:nvGrpSpPr>
            <p:cNvPr id="46" name="MoonLegend5"/>
            <p:cNvGrpSpPr>
              <a:grpSpLocks noChangeAspect="1"/>
            </p:cNvGrpSpPr>
            <p:nvPr>
              <p:custDataLst>
                <p:tags r:id="rId12"/>
              </p:custDataLst>
            </p:nvPr>
          </p:nvGrpSpPr>
          <p:grpSpPr bwMode="gray">
            <a:xfrm>
              <a:off x="7769225" y="1347790"/>
              <a:ext cx="209550" cy="209551"/>
              <a:chOff x="4495" y="1440"/>
              <a:chExt cx="160" cy="160"/>
            </a:xfrm>
          </p:grpSpPr>
          <p:sp>
            <p:nvSpPr>
              <p:cNvPr id="55"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sp>
            <p:nvSpPr>
              <p:cNvPr id="56"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grpSp>
        <p:grpSp>
          <p:nvGrpSpPr>
            <p:cNvPr id="47" name="MoonLegend3"/>
            <p:cNvGrpSpPr>
              <a:grpSpLocks noChangeAspect="1"/>
            </p:cNvGrpSpPr>
            <p:nvPr>
              <p:custDataLst>
                <p:tags r:id="rId13"/>
              </p:custDataLst>
            </p:nvPr>
          </p:nvGrpSpPr>
          <p:grpSpPr bwMode="gray">
            <a:xfrm>
              <a:off x="7769225" y="799307"/>
              <a:ext cx="209550" cy="209551"/>
              <a:chOff x="4495" y="1198"/>
              <a:chExt cx="160" cy="160"/>
            </a:xfrm>
          </p:grpSpPr>
          <p:sp>
            <p:nvSpPr>
              <p:cNvPr id="53"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sp>
            <p:nvSpPr>
              <p:cNvPr id="54" name="Arc 48"/>
              <p:cNvSpPr>
                <a:spLocks noChangeAspect="1"/>
              </p:cNvSpPr>
              <p:nvPr>
                <p:custDataLst>
                  <p:tags r:id="rId15"/>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96766" hangingPunct="1"/>
                <a:endParaRPr lang="x-none" sz="2276" dirty="0">
                  <a:latin typeface="Arial"/>
                  <a:ea typeface="+mn-ea"/>
                  <a:cs typeface="+mn-cs"/>
                </a:endParaRPr>
              </a:p>
            </p:txBody>
          </p:sp>
        </p:grpSp>
        <p:sp>
          <p:nvSpPr>
            <p:cNvPr id="48" name="Legend1"/>
            <p:cNvSpPr>
              <a:spLocks noChangeArrowheads="1"/>
            </p:cNvSpPr>
            <p:nvPr/>
          </p:nvSpPr>
          <p:spPr bwMode="gray">
            <a:xfrm>
              <a:off x="8089900" y="263524"/>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sp>
          <p:nvSpPr>
            <p:cNvPr id="49" name="Legend2"/>
            <p:cNvSpPr>
              <a:spLocks noChangeArrowheads="1"/>
            </p:cNvSpPr>
            <p:nvPr/>
          </p:nvSpPr>
          <p:spPr bwMode="gray">
            <a:xfrm>
              <a:off x="8089901" y="538163"/>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sp>
          <p:nvSpPr>
            <p:cNvPr id="50" name="Legend3"/>
            <p:cNvSpPr>
              <a:spLocks noChangeArrowheads="1"/>
            </p:cNvSpPr>
            <p:nvPr/>
          </p:nvSpPr>
          <p:spPr bwMode="gray">
            <a:xfrm>
              <a:off x="8089900" y="812802"/>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sp>
          <p:nvSpPr>
            <p:cNvPr id="51" name="Legend4"/>
            <p:cNvSpPr>
              <a:spLocks noChangeArrowheads="1"/>
            </p:cNvSpPr>
            <p:nvPr/>
          </p:nvSpPr>
          <p:spPr bwMode="gray">
            <a:xfrm>
              <a:off x="8089900" y="1084265"/>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sp>
          <p:nvSpPr>
            <p:cNvPr id="52" name="Legend5"/>
            <p:cNvSpPr>
              <a:spLocks noChangeArrowheads="1"/>
            </p:cNvSpPr>
            <p:nvPr/>
          </p:nvSpPr>
          <p:spPr bwMode="gray">
            <a:xfrm>
              <a:off x="8089900" y="1360490"/>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5524" hangingPunct="1">
                <a:buClr>
                  <a:srgbClr val="063E59"/>
                </a:buClr>
              </a:pPr>
              <a:r>
                <a:rPr lang="x-none" sz="1707" dirty="0">
                  <a:latin typeface="Arial"/>
                  <a:ea typeface="+mn-ea"/>
                  <a:cs typeface="+mn-cs"/>
                </a:rPr>
                <a:t>Legend</a:t>
              </a:r>
            </a:p>
          </p:txBody>
        </p:sp>
      </p:grpSp>
      <p:pic>
        <p:nvPicPr>
          <p:cNvPr id="64" name="Picture 63"/>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10751993" y="9338704"/>
            <a:ext cx="1588188" cy="208960"/>
          </a:xfrm>
          <a:prstGeom prst="rect">
            <a:avLst/>
          </a:prstGeom>
        </p:spPr>
      </p:pic>
    </p:spTree>
    <p:extLst>
      <p:ext uri="{BB962C8B-B14F-4D97-AF65-F5344CB8AC3E}">
        <p14:creationId xmlns:p14="http://schemas.microsoft.com/office/powerpoint/2010/main" val="390984324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lvl1pPr algn="l" defTabSz="1295524" rtl="0" eaLnBrk="1" fontAlgn="base" hangingPunct="1">
        <a:spcBef>
          <a:spcPct val="0"/>
        </a:spcBef>
        <a:spcAft>
          <a:spcPct val="0"/>
        </a:spcAft>
        <a:tabLst>
          <a:tab pos="390496" algn="l"/>
        </a:tabLst>
        <a:defRPr lang="x-none" sz="2844" b="0" baseline="0">
          <a:solidFill>
            <a:srgbClr val="063E59"/>
          </a:solidFill>
          <a:latin typeface="Calibri" panose="020F0502020204030204" pitchFamily="34" charset="0"/>
          <a:ea typeface="+mj-ea"/>
          <a:cs typeface="Calibri" panose="020F0502020204030204" pitchFamily="34" charset="0"/>
        </a:defRPr>
      </a:lvl1pPr>
      <a:lvl2pPr algn="l" defTabSz="1295524" rtl="0" eaLnBrk="1" fontAlgn="base" hangingPunct="1">
        <a:spcBef>
          <a:spcPct val="0"/>
        </a:spcBef>
        <a:spcAft>
          <a:spcPct val="0"/>
        </a:spcAft>
        <a:defRPr lang="x-none" sz="2702" b="1">
          <a:solidFill>
            <a:schemeClr val="tx2"/>
          </a:solidFill>
          <a:latin typeface="Arial" charset="0"/>
        </a:defRPr>
      </a:lvl2pPr>
      <a:lvl3pPr algn="l" defTabSz="1295524" rtl="0" eaLnBrk="1" fontAlgn="base" hangingPunct="1">
        <a:spcBef>
          <a:spcPct val="0"/>
        </a:spcBef>
        <a:spcAft>
          <a:spcPct val="0"/>
        </a:spcAft>
        <a:defRPr lang="x-none" sz="2702" b="1">
          <a:solidFill>
            <a:schemeClr val="tx2"/>
          </a:solidFill>
          <a:latin typeface="Arial" charset="0"/>
        </a:defRPr>
      </a:lvl3pPr>
      <a:lvl4pPr algn="l" defTabSz="1295524" rtl="0" eaLnBrk="1" fontAlgn="base" hangingPunct="1">
        <a:spcBef>
          <a:spcPct val="0"/>
        </a:spcBef>
        <a:spcAft>
          <a:spcPct val="0"/>
        </a:spcAft>
        <a:defRPr lang="x-none" sz="2702" b="1">
          <a:solidFill>
            <a:schemeClr val="tx2"/>
          </a:solidFill>
          <a:latin typeface="Arial" charset="0"/>
        </a:defRPr>
      </a:lvl4pPr>
      <a:lvl5pPr algn="l" defTabSz="1295524" rtl="0" eaLnBrk="1" fontAlgn="base" hangingPunct="1">
        <a:spcBef>
          <a:spcPct val="0"/>
        </a:spcBef>
        <a:spcAft>
          <a:spcPct val="0"/>
        </a:spcAft>
        <a:defRPr lang="x-none" sz="2702" b="1">
          <a:solidFill>
            <a:schemeClr val="tx2"/>
          </a:solidFill>
          <a:latin typeface="Arial" charset="0"/>
        </a:defRPr>
      </a:lvl5pPr>
      <a:lvl6pPr marL="661520" algn="l" defTabSz="1295524" rtl="0" eaLnBrk="1" fontAlgn="base" hangingPunct="1">
        <a:spcBef>
          <a:spcPct val="0"/>
        </a:spcBef>
        <a:spcAft>
          <a:spcPct val="0"/>
        </a:spcAft>
        <a:defRPr lang="x-none" sz="2702" b="1">
          <a:solidFill>
            <a:schemeClr val="tx2"/>
          </a:solidFill>
          <a:latin typeface="Arial" charset="0"/>
        </a:defRPr>
      </a:lvl6pPr>
      <a:lvl7pPr marL="1323088" algn="l" defTabSz="1295524" rtl="0" eaLnBrk="1" fontAlgn="base" hangingPunct="1">
        <a:spcBef>
          <a:spcPct val="0"/>
        </a:spcBef>
        <a:spcAft>
          <a:spcPct val="0"/>
        </a:spcAft>
        <a:defRPr lang="x-none" sz="2702" b="1">
          <a:solidFill>
            <a:schemeClr val="tx2"/>
          </a:solidFill>
          <a:latin typeface="Arial" charset="0"/>
        </a:defRPr>
      </a:lvl7pPr>
      <a:lvl8pPr marL="1984637" algn="l" defTabSz="1295524" rtl="0" eaLnBrk="1" fontAlgn="base" hangingPunct="1">
        <a:spcBef>
          <a:spcPct val="0"/>
        </a:spcBef>
        <a:spcAft>
          <a:spcPct val="0"/>
        </a:spcAft>
        <a:defRPr lang="x-none" sz="2702" b="1">
          <a:solidFill>
            <a:schemeClr val="tx2"/>
          </a:solidFill>
          <a:latin typeface="Arial" charset="0"/>
        </a:defRPr>
      </a:lvl8pPr>
      <a:lvl9pPr marL="2646175" algn="l" defTabSz="1295524" rtl="0" eaLnBrk="1" fontAlgn="base" hangingPunct="1">
        <a:spcBef>
          <a:spcPct val="0"/>
        </a:spcBef>
        <a:spcAft>
          <a:spcPct val="0"/>
        </a:spcAft>
        <a:defRPr lang="x-none" sz="2702" b="1">
          <a:solidFill>
            <a:schemeClr val="tx2"/>
          </a:solidFill>
          <a:latin typeface="Arial" charset="0"/>
        </a:defRPr>
      </a:lvl9pPr>
    </p:titleStyle>
    <p:bodyStyle>
      <a:lvl1pPr marL="0" indent="0" algn="l" defTabSz="1295524" rtl="0" eaLnBrk="1" fontAlgn="base" hangingPunct="1">
        <a:spcBef>
          <a:spcPct val="0"/>
        </a:spcBef>
        <a:spcAft>
          <a:spcPct val="0"/>
        </a:spcAft>
        <a:buClr>
          <a:srgbClr val="063E59"/>
        </a:buClr>
        <a:buSzPct val="100000"/>
        <a:defRPr lang="x-none" sz="1991" baseline="0">
          <a:solidFill>
            <a:schemeClr val="tx1"/>
          </a:solidFill>
          <a:latin typeface="Calibri" panose="020F0502020204030204" pitchFamily="34" charset="0"/>
          <a:ea typeface="+mn-ea"/>
          <a:cs typeface="Calibri" panose="020F0502020204030204" pitchFamily="34" charset="0"/>
        </a:defRPr>
      </a:lvl1pPr>
      <a:lvl2pPr marL="280239" indent="-277944" algn="l" defTabSz="1295524" rtl="0" eaLnBrk="1" fontAlgn="base" hangingPunct="1">
        <a:spcBef>
          <a:spcPct val="0"/>
        </a:spcBef>
        <a:spcAft>
          <a:spcPct val="0"/>
        </a:spcAft>
        <a:buClr>
          <a:srgbClr val="063E59"/>
        </a:buClr>
        <a:buSzPct val="125000"/>
        <a:buFont typeface="Arial" charset="0"/>
        <a:buChar char="▪"/>
        <a:defRPr lang="x-none" sz="1991" baseline="0">
          <a:solidFill>
            <a:schemeClr val="tx1"/>
          </a:solidFill>
          <a:latin typeface="Calibri" panose="020F0502020204030204" pitchFamily="34" charset="0"/>
          <a:cs typeface="Calibri" panose="020F0502020204030204" pitchFamily="34" charset="0"/>
        </a:defRPr>
      </a:lvl2pPr>
      <a:lvl3pPr marL="661520" indent="-379012" algn="l" defTabSz="1295524" rtl="0" eaLnBrk="1" fontAlgn="base" hangingPunct="1">
        <a:spcBef>
          <a:spcPct val="0"/>
        </a:spcBef>
        <a:spcAft>
          <a:spcPct val="0"/>
        </a:spcAft>
        <a:buClr>
          <a:srgbClr val="063E59"/>
        </a:buClr>
        <a:buSzPct val="120000"/>
        <a:buFont typeface="Arial" charset="0"/>
        <a:buChar char="–"/>
        <a:defRPr lang="x-none" sz="1991" baseline="0">
          <a:solidFill>
            <a:schemeClr val="tx1"/>
          </a:solidFill>
          <a:latin typeface="Calibri" panose="020F0502020204030204" pitchFamily="34" charset="0"/>
          <a:cs typeface="Calibri" panose="020F0502020204030204" pitchFamily="34" charset="0"/>
        </a:defRPr>
      </a:lvl3pPr>
      <a:lvl4pPr marL="888953" indent="-225114" algn="l" defTabSz="1295524" rtl="0" eaLnBrk="1" fontAlgn="base" hangingPunct="1">
        <a:spcBef>
          <a:spcPct val="0"/>
        </a:spcBef>
        <a:spcAft>
          <a:spcPct val="0"/>
        </a:spcAft>
        <a:buClr>
          <a:srgbClr val="063E59"/>
        </a:buClr>
        <a:buSzPct val="120000"/>
        <a:buFont typeface="Arial" charset="0"/>
        <a:buChar char="▫"/>
        <a:defRPr lang="x-none" sz="1991" baseline="0">
          <a:solidFill>
            <a:schemeClr val="tx1"/>
          </a:solidFill>
          <a:latin typeface="Calibri" panose="020F0502020204030204" pitchFamily="34" charset="0"/>
          <a:cs typeface="Calibri" panose="020F0502020204030204" pitchFamily="34" charset="0"/>
        </a:defRPr>
      </a:lvl4pPr>
      <a:lvl5pPr marL="1084934" indent="-188356" algn="l" defTabSz="1295524" rtl="0" eaLnBrk="1" fontAlgn="base" hangingPunct="1">
        <a:spcBef>
          <a:spcPct val="0"/>
        </a:spcBef>
        <a:spcAft>
          <a:spcPct val="0"/>
        </a:spcAft>
        <a:buClr>
          <a:srgbClr val="063E59"/>
        </a:buClr>
        <a:buSzPct val="89000"/>
        <a:buFont typeface="Arial" charset="0"/>
        <a:buChar char="-"/>
        <a:defRPr lang="x-none" sz="1991" baseline="0">
          <a:solidFill>
            <a:schemeClr val="tx1"/>
          </a:solidFill>
          <a:latin typeface="Calibri" panose="020F0502020204030204" pitchFamily="34" charset="0"/>
          <a:cs typeface="Calibri" panose="020F0502020204030204" pitchFamily="34" charset="0"/>
        </a:defRPr>
      </a:lvl5pPr>
      <a:lvl6pPr marL="1084934" indent="-188356" algn="l" defTabSz="1295524"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6pPr>
      <a:lvl7pPr marL="1084934" indent="-188356" algn="l" defTabSz="1295524"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7pPr>
      <a:lvl8pPr marL="1084934" indent="-188356" algn="l" defTabSz="1295524"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8pPr>
      <a:lvl9pPr marL="1084934" indent="-188356" algn="l" defTabSz="1295524"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9pPr>
    </p:bodyStyle>
    <p:otherStyle>
      <a:defPPr>
        <a:defRPr lang="x-none"/>
      </a:defPPr>
      <a:lvl1pPr marL="0" algn="l" defTabSz="1323088" rtl="0" eaLnBrk="1" latinLnBrk="0" hangingPunct="1">
        <a:defRPr lang="x-none" sz="2560" kern="1200">
          <a:solidFill>
            <a:schemeClr val="tx1"/>
          </a:solidFill>
          <a:latin typeface="+mn-lt"/>
          <a:ea typeface="+mn-ea"/>
          <a:cs typeface="+mn-cs"/>
        </a:defRPr>
      </a:lvl1pPr>
      <a:lvl2pPr marL="661520" algn="l" defTabSz="1323088" rtl="0" eaLnBrk="1" latinLnBrk="0" hangingPunct="1">
        <a:defRPr lang="x-none" sz="2560" kern="1200">
          <a:solidFill>
            <a:schemeClr val="tx1"/>
          </a:solidFill>
          <a:latin typeface="+mn-lt"/>
          <a:ea typeface="+mn-ea"/>
          <a:cs typeface="+mn-cs"/>
        </a:defRPr>
      </a:lvl2pPr>
      <a:lvl3pPr marL="1323088" algn="l" defTabSz="1323088" rtl="0" eaLnBrk="1" latinLnBrk="0" hangingPunct="1">
        <a:defRPr lang="x-none" sz="2560" kern="1200">
          <a:solidFill>
            <a:schemeClr val="tx1"/>
          </a:solidFill>
          <a:latin typeface="+mn-lt"/>
          <a:ea typeface="+mn-ea"/>
          <a:cs typeface="+mn-cs"/>
        </a:defRPr>
      </a:lvl3pPr>
      <a:lvl4pPr marL="1984637" algn="l" defTabSz="1323088" rtl="0" eaLnBrk="1" latinLnBrk="0" hangingPunct="1">
        <a:defRPr lang="x-none" sz="2560" kern="1200">
          <a:solidFill>
            <a:schemeClr val="tx1"/>
          </a:solidFill>
          <a:latin typeface="+mn-lt"/>
          <a:ea typeface="+mn-ea"/>
          <a:cs typeface="+mn-cs"/>
        </a:defRPr>
      </a:lvl4pPr>
      <a:lvl5pPr marL="2646175" algn="l" defTabSz="1323088" rtl="0" eaLnBrk="1" latinLnBrk="0" hangingPunct="1">
        <a:defRPr lang="x-none" sz="2560" kern="1200">
          <a:solidFill>
            <a:schemeClr val="tx1"/>
          </a:solidFill>
          <a:latin typeface="+mn-lt"/>
          <a:ea typeface="+mn-ea"/>
          <a:cs typeface="+mn-cs"/>
        </a:defRPr>
      </a:lvl5pPr>
      <a:lvl6pPr marL="3307726" algn="l" defTabSz="1323088" rtl="0" eaLnBrk="1" latinLnBrk="0" hangingPunct="1">
        <a:defRPr lang="x-none" sz="2560" kern="1200">
          <a:solidFill>
            <a:schemeClr val="tx1"/>
          </a:solidFill>
          <a:latin typeface="+mn-lt"/>
          <a:ea typeface="+mn-ea"/>
          <a:cs typeface="+mn-cs"/>
        </a:defRPr>
      </a:lvl6pPr>
      <a:lvl7pPr marL="3969269" algn="l" defTabSz="1323088" rtl="0" eaLnBrk="1" latinLnBrk="0" hangingPunct="1">
        <a:defRPr lang="x-none" sz="2560" kern="1200">
          <a:solidFill>
            <a:schemeClr val="tx1"/>
          </a:solidFill>
          <a:latin typeface="+mn-lt"/>
          <a:ea typeface="+mn-ea"/>
          <a:cs typeface="+mn-cs"/>
        </a:defRPr>
      </a:lvl7pPr>
      <a:lvl8pPr marL="4630814" algn="l" defTabSz="1323088" rtl="0" eaLnBrk="1" latinLnBrk="0" hangingPunct="1">
        <a:defRPr lang="x-none" sz="2560" kern="1200">
          <a:solidFill>
            <a:schemeClr val="tx1"/>
          </a:solidFill>
          <a:latin typeface="+mn-lt"/>
          <a:ea typeface="+mn-ea"/>
          <a:cs typeface="+mn-cs"/>
        </a:defRPr>
      </a:lvl8pPr>
      <a:lvl9pPr marL="5292361" algn="l" defTabSz="1323088" rtl="0" eaLnBrk="1" latinLnBrk="0" hangingPunct="1">
        <a:defRPr lang="x-none" sz="256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nvPr>
        </p:nvGraphicFramePr>
        <p:xfrm>
          <a:off x="0" y="1"/>
          <a:ext cx="230377" cy="230364"/>
        </p:xfrm>
        <a:graphic>
          <a:graphicData uri="http://schemas.openxmlformats.org/presentationml/2006/ole">
            <mc:AlternateContent xmlns:mc="http://schemas.openxmlformats.org/markup-compatibility/2006">
              <mc:Choice xmlns:v="urn:schemas-microsoft-com:vml" Requires="v">
                <p:oleObj spid="_x0000_s37920"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0" y="1"/>
                        <a:ext cx="230377" cy="230364"/>
                      </a:xfrm>
                      <a:prstGeom prst="rect">
                        <a:avLst/>
                      </a:prstGeom>
                    </p:spPr>
                  </p:pic>
                </p:oleObj>
              </mc:Fallback>
            </mc:AlternateContent>
          </a:graphicData>
        </a:graphic>
      </p:graphicFrame>
      <p:sp>
        <p:nvSpPr>
          <p:cNvPr id="6" name="Rectangle 5" hidden="1"/>
          <p:cNvSpPr/>
          <p:nvPr>
            <p:custDataLst>
              <p:tags r:id="rId7"/>
            </p:custDataLst>
          </p:nvPr>
        </p:nvSpPr>
        <p:spPr bwMode="auto">
          <a:xfrm>
            <a:off x="0" y="1"/>
            <a:ext cx="230377" cy="23036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defTabSz="1300483" hangingPunct="1"/>
            <a:endParaRPr lang="x-none" sz="2276" dirty="0">
              <a:solidFill>
                <a:srgbClr val="000000"/>
              </a:solidFill>
              <a:sym typeface="Arial" panose="020B0604020202020204" pitchFamily="34" charset="0"/>
            </a:endParaRPr>
          </a:p>
        </p:txBody>
      </p:sp>
      <p:pic>
        <p:nvPicPr>
          <p:cNvPr id="63" name="Picture 62"/>
          <p:cNvPicPr>
            <a:picLocks noChangeAspect="1"/>
          </p:cNvPicPr>
          <p:nvPr userDrawn="1"/>
        </p:nvPicPr>
        <p:blipFill rotWithShape="1">
          <a:blip r:embed="rId25">
            <a:duotone>
              <a:schemeClr val="bg2">
                <a:shade val="45000"/>
                <a:satMod val="135000"/>
              </a:schemeClr>
              <a:prstClr val="white"/>
            </a:duotone>
          </a:blip>
          <a:srcRect l="-1" r="588"/>
          <a:stretch/>
        </p:blipFill>
        <p:spPr>
          <a:xfrm rot="10800000">
            <a:off x="11280" y="-2"/>
            <a:ext cx="6163177" cy="9753600"/>
          </a:xfrm>
          <a:prstGeom prst="rect">
            <a:avLst/>
          </a:prstGeom>
        </p:spPr>
      </p:pic>
      <p:sp>
        <p:nvSpPr>
          <p:cNvPr id="5" name="Rectangle 4"/>
          <p:cNvSpPr/>
          <p:nvPr userDrawn="1"/>
        </p:nvSpPr>
        <p:spPr>
          <a:xfrm>
            <a:off x="0" y="2"/>
            <a:ext cx="6174455" cy="9753600"/>
          </a:xfrm>
          <a:prstGeom prst="rect">
            <a:avLst/>
          </a:prstGeom>
          <a:solidFill>
            <a:schemeClr val="bg1">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32688" tIns="66344" rIns="132688" bIns="66344" rtlCol="0" anchor="ctr"/>
          <a:lstStyle/>
          <a:p>
            <a:pPr defTabSz="1300483" hangingPunct="1"/>
            <a:endParaRPr lang="en-ZA" sz="2276" dirty="0" err="1">
              <a:solidFill>
                <a:srgbClr val="000000"/>
              </a:solidFill>
              <a:latin typeface="Calibri" panose="020F0502020204030204" pitchFamily="34" charset="0"/>
              <a:cs typeface="Calibri" panose="020F0502020204030204" pitchFamily="34" charset="0"/>
            </a:endParaRPr>
          </a:p>
        </p:txBody>
      </p:sp>
      <p:sp>
        <p:nvSpPr>
          <p:cNvPr id="1034" name="Working Draft" hidden="1"/>
          <p:cNvSpPr txBox="1">
            <a:spLocks noChangeArrowheads="1"/>
          </p:cNvSpPr>
          <p:nvPr/>
        </p:nvSpPr>
        <p:spPr bwMode="gray">
          <a:xfrm rot="5400000">
            <a:off x="11342911" y="2817379"/>
            <a:ext cx="3121047" cy="13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lang="en-US" sz="853">
                <a:solidFill>
                  <a:srgbClr val="808080"/>
                </a:solidFill>
                <a:latin typeface="Arial"/>
                <a:ea typeface="+mn-ea"/>
                <a:cs typeface="+mn-cs"/>
              </a:rPr>
              <a:t>Last Modified 2017-01-31 05:58 AM South Africa Standard Time</a:t>
            </a:r>
            <a:endParaRPr sz="2276" dirty="0">
              <a:solidFill>
                <a:srgbClr val="808080"/>
              </a:solidFill>
              <a:latin typeface="Arial"/>
              <a:ea typeface="+mn-ea"/>
              <a:cs typeface="+mn-cs"/>
            </a:endParaRPr>
          </a:p>
        </p:txBody>
      </p:sp>
      <p:sp>
        <p:nvSpPr>
          <p:cNvPr id="1035" name="Printed" hidden="1"/>
          <p:cNvSpPr txBox="1">
            <a:spLocks noChangeArrowheads="1"/>
          </p:cNvSpPr>
          <p:nvPr/>
        </p:nvSpPr>
        <p:spPr bwMode="gray">
          <a:xfrm rot="5400000">
            <a:off x="11494398" y="5971839"/>
            <a:ext cx="2818079" cy="13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defTabSz="1300483" eaLnBrk="1" hangingPunct="1">
              <a:defRPr lang="x-none"/>
            </a:pPr>
            <a:r>
              <a:rPr lang="en-US" sz="853">
                <a:solidFill>
                  <a:srgbClr val="808080"/>
                </a:solidFill>
                <a:latin typeface="Arial"/>
                <a:ea typeface="+mn-ea"/>
                <a:cs typeface="+mn-cs"/>
              </a:rPr>
              <a:t>Printed 2016-08-05 09:24 AM South Africa Standard Time</a:t>
            </a:r>
            <a:endParaRPr sz="2276" dirty="0">
              <a:solidFill>
                <a:srgbClr val="808080"/>
              </a:solidFill>
              <a:latin typeface="Arial"/>
              <a:ea typeface="+mn-ea"/>
              <a:cs typeface="+mn-cs"/>
            </a:endParaRPr>
          </a:p>
        </p:txBody>
      </p:sp>
      <p:sp>
        <p:nvSpPr>
          <p:cNvPr id="19" name="Title Placeholder 2"/>
          <p:cNvSpPr>
            <a:spLocks noGrp="1" noChangeArrowheads="1"/>
          </p:cNvSpPr>
          <p:nvPr>
            <p:ph type="title"/>
          </p:nvPr>
        </p:nvSpPr>
        <p:spPr bwMode="gray">
          <a:xfrm>
            <a:off x="172786" y="334030"/>
            <a:ext cx="12507183" cy="44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x-none" noProof="0" dirty="0"/>
          </a:p>
        </p:txBody>
      </p:sp>
      <p:sp>
        <p:nvSpPr>
          <p:cNvPr id="10" name="1. On-page tracker" hidden="1"/>
          <p:cNvSpPr>
            <a:spLocks noChangeArrowheads="1"/>
          </p:cNvSpPr>
          <p:nvPr/>
        </p:nvSpPr>
        <p:spPr bwMode="gray">
          <a:xfrm>
            <a:off x="172786" y="109944"/>
            <a:ext cx="700513" cy="1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300483" hangingPunct="1"/>
            <a:r>
              <a:rPr lang="x-none" sz="1138" cap="all" dirty="0">
                <a:solidFill>
                  <a:srgbClr val="808080"/>
                </a:solidFill>
                <a:latin typeface="Arial"/>
                <a:ea typeface="+mn-ea"/>
                <a:cs typeface="+mn-cs"/>
              </a:rPr>
              <a:t>TRACKER</a:t>
            </a:r>
          </a:p>
        </p:txBody>
      </p:sp>
      <p:sp>
        <p:nvSpPr>
          <p:cNvPr id="11" name="3. Unit of measure" hidden="1"/>
          <p:cNvSpPr txBox="1">
            <a:spLocks noChangeArrowheads="1"/>
          </p:cNvSpPr>
          <p:nvPr/>
        </p:nvSpPr>
        <p:spPr bwMode="gray">
          <a:xfrm>
            <a:off x="172786" y="805171"/>
            <a:ext cx="12507183" cy="35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lgn="l" hangingPunct="1">
              <a:defRPr lang="x-none"/>
            </a:pPr>
            <a:r>
              <a:rPr sz="2276" dirty="0">
                <a:solidFill>
                  <a:srgbClr val="808080"/>
                </a:solidFill>
                <a:latin typeface="Arial"/>
                <a:ea typeface="+mn-ea"/>
                <a:cs typeface="+mn-cs"/>
              </a:rPr>
              <a:t>Unit of measure</a:t>
            </a:r>
          </a:p>
        </p:txBody>
      </p:sp>
      <p:grpSp>
        <p:nvGrpSpPr>
          <p:cNvPr id="4" name="Slide Elements" hidden="1"/>
          <p:cNvGrpSpPr/>
          <p:nvPr userDrawn="1"/>
        </p:nvGrpSpPr>
        <p:grpSpPr bwMode="gray">
          <a:xfrm>
            <a:off x="172786" y="9155174"/>
            <a:ext cx="12507183" cy="467675"/>
            <a:chOff x="119063" y="6309095"/>
            <a:chExt cx="8618537" cy="322288"/>
          </a:xfrm>
        </p:grpSpPr>
        <p:sp>
          <p:nvSpPr>
            <p:cNvPr id="13" name="4. Footnote"/>
            <p:cNvSpPr txBox="1">
              <a:spLocks noChangeArrowheads="1"/>
            </p:cNvSpPr>
            <p:nvPr/>
          </p:nvSpPr>
          <p:spPr bwMode="gray">
            <a:xfrm>
              <a:off x="119063" y="6309095"/>
              <a:ext cx="8618537" cy="1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lgn="l" hangingPunct="1">
                <a:defRPr lang="x-none"/>
              </a:pPr>
              <a:r>
                <a:rPr sz="1138" dirty="0">
                  <a:solidFill>
                    <a:srgbClr val="808080"/>
                  </a:solidFill>
                  <a:latin typeface="Arial"/>
                  <a:ea typeface="+mn-ea"/>
                  <a:cs typeface="+mn-cs"/>
                </a:rPr>
                <a:t>1 Footnote</a:t>
              </a:r>
            </a:p>
          </p:txBody>
        </p:sp>
        <p:sp>
          <p:nvSpPr>
            <p:cNvPr id="14" name="5. Source"/>
            <p:cNvSpPr>
              <a:spLocks noChangeArrowheads="1"/>
            </p:cNvSpPr>
            <p:nvPr/>
          </p:nvSpPr>
          <p:spPr bwMode="gray">
            <a:xfrm>
              <a:off x="119063" y="6510708"/>
              <a:ext cx="7199999" cy="1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884588" indent="-884588" algn="l" defTabSz="1299240" hangingPunct="1">
                <a:tabLst>
                  <a:tab pos="889196" algn="l"/>
                </a:tabLst>
              </a:pPr>
              <a:r>
                <a:rPr lang="x-none" sz="1138" dirty="0">
                  <a:solidFill>
                    <a:srgbClr val="808080"/>
                  </a:solidFill>
                  <a:latin typeface="Arial"/>
                  <a:ea typeface="+mn-ea"/>
                  <a:cs typeface="+mn-cs"/>
                </a:rPr>
                <a:t>SOURCE : Source</a:t>
              </a:r>
            </a:p>
          </p:txBody>
        </p:sp>
      </p:grpSp>
      <p:sp>
        <p:nvSpPr>
          <p:cNvPr id="3" name="Text Placeholder 2"/>
          <p:cNvSpPr>
            <a:spLocks noGrp="1"/>
          </p:cNvSpPr>
          <p:nvPr>
            <p:ph type="body" idx="1"/>
          </p:nvPr>
        </p:nvSpPr>
        <p:spPr bwMode="gray">
          <a:xfrm>
            <a:off x="2107955" y="2831667"/>
            <a:ext cx="6243226" cy="1532044"/>
          </a:xfrm>
          <a:prstGeom prst="rect">
            <a:avLst/>
          </a:prstGeom>
        </p:spPr>
        <p:txBody>
          <a:bodyPr vert="horz"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x-none" dirty="0"/>
          </a:p>
        </p:txBody>
      </p:sp>
      <p:grpSp>
        <p:nvGrpSpPr>
          <p:cNvPr id="15" name="ACET" hidden="1"/>
          <p:cNvGrpSpPr>
            <a:grpSpLocks/>
          </p:cNvGrpSpPr>
          <p:nvPr/>
        </p:nvGrpSpPr>
        <p:grpSpPr bwMode="gray">
          <a:xfrm>
            <a:off x="2107954" y="1843571"/>
            <a:ext cx="6187935" cy="718735"/>
            <a:chOff x="915" y="718"/>
            <a:chExt cx="2686" cy="312"/>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8"/>
              <a:ext cx="2686" cy="31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algn="l" defTabSz="1300483" hangingPunct="1"/>
              <a:r>
                <a:rPr lang="x-none" sz="2276" b="1" dirty="0">
                  <a:latin typeface="Arial"/>
                  <a:ea typeface="+mn-ea"/>
                  <a:cs typeface="+mn-cs"/>
                </a:rPr>
                <a:t>Title</a:t>
              </a:r>
            </a:p>
            <a:p>
              <a:pPr algn="l" defTabSz="1300483" hangingPunct="1"/>
              <a:r>
                <a:rPr lang="x-none" sz="2276" dirty="0">
                  <a:solidFill>
                    <a:srgbClr val="808080"/>
                  </a:solidFill>
                  <a:latin typeface="Arial"/>
                  <a:ea typeface="+mn-ea"/>
                  <a:cs typeface="+mn-cs"/>
                </a:rPr>
                <a:t>Unit of measure</a:t>
              </a:r>
            </a:p>
          </p:txBody>
        </p:sp>
      </p:grpSp>
      <p:grpSp>
        <p:nvGrpSpPr>
          <p:cNvPr id="17" name="McKSticker" hidden="1"/>
          <p:cNvGrpSpPr/>
          <p:nvPr/>
        </p:nvGrpSpPr>
        <p:grpSpPr bwMode="gray">
          <a:xfrm>
            <a:off x="12017454" y="414654"/>
            <a:ext cx="662489" cy="202811"/>
            <a:chOff x="8284263" y="285750"/>
            <a:chExt cx="456513" cy="139763"/>
          </a:xfrm>
        </p:grpSpPr>
        <p:sp>
          <p:nvSpPr>
            <p:cNvPr id="20" name="StickerRectangle"/>
            <p:cNvSpPr>
              <a:spLocks noChangeArrowheads="1"/>
            </p:cNvSpPr>
            <p:nvPr/>
          </p:nvSpPr>
          <p:spPr bwMode="gray">
            <a:xfrm>
              <a:off x="8284263" y="285750"/>
              <a:ext cx="456513" cy="13976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299240" hangingPunct="1">
                <a:buClr>
                  <a:srgbClr val="002960"/>
                </a:buClr>
              </a:pPr>
              <a:r>
                <a:rPr lang="x-none" sz="1138" dirty="0">
                  <a:solidFill>
                    <a:srgbClr val="808080"/>
                  </a:solidFill>
                  <a:latin typeface="Arial"/>
                  <a:ea typeface="+mn-ea"/>
                  <a:cs typeface="+mn-cs"/>
                </a:rPr>
                <a:t>STICKER</a:t>
              </a:r>
            </a:p>
          </p:txBody>
        </p:sp>
        <p:cxnSp>
          <p:nvCxnSpPr>
            <p:cNvPr id="21" name="AutoShape 31"/>
            <p:cNvCxnSpPr>
              <a:cxnSpLocks noChangeShapeType="1"/>
              <a:stCxn id="20" idx="2"/>
              <a:endCxn id="20" idx="4"/>
            </p:cNvCxnSpPr>
            <p:nvPr/>
          </p:nvCxnSpPr>
          <p:spPr bwMode="gray">
            <a:xfrm>
              <a:off x="8284263" y="285750"/>
              <a:ext cx="0" cy="139763"/>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84263" y="425513"/>
              <a:ext cx="456513"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userDrawn="1"/>
        </p:nvSpPr>
        <p:spPr>
          <a:xfrm>
            <a:off x="12348224" y="9181666"/>
            <a:ext cx="66348" cy="17968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2688" tIns="66344" rIns="132688" bIns="66344" rtlCol="0" anchor="ctr"/>
          <a:lstStyle/>
          <a:p>
            <a:pPr defTabSz="1300483" hangingPunct="1"/>
            <a:endParaRPr lang="x-none" sz="2276" dirty="0">
              <a:solidFill>
                <a:srgbClr val="000000"/>
              </a:solidFill>
            </a:endParaRPr>
          </a:p>
        </p:txBody>
      </p:sp>
      <p:sp>
        <p:nvSpPr>
          <p:cNvPr id="23" name="doc id" hidden="1"/>
          <p:cNvSpPr>
            <a:spLocks noChangeArrowheads="1"/>
          </p:cNvSpPr>
          <p:nvPr userDrawn="1"/>
        </p:nvSpPr>
        <p:spPr bwMode="auto">
          <a:xfrm>
            <a:off x="11728512" y="73718"/>
            <a:ext cx="953763" cy="17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1299240" hangingPunct="1"/>
            <a:endParaRPr lang="x-none" sz="1138" dirty="0">
              <a:solidFill>
                <a:srgbClr val="808080"/>
              </a:solidFill>
              <a:latin typeface="Arial"/>
              <a:ea typeface="+mn-ea"/>
              <a:cs typeface="+mn-cs"/>
            </a:endParaRPr>
          </a:p>
        </p:txBody>
      </p:sp>
      <p:grpSp>
        <p:nvGrpSpPr>
          <p:cNvPr id="26" name="LegendBoxes" hidden="1"/>
          <p:cNvGrpSpPr/>
          <p:nvPr userDrawn="1"/>
        </p:nvGrpSpPr>
        <p:grpSpPr bwMode="gray">
          <a:xfrm>
            <a:off x="11486346" y="405443"/>
            <a:ext cx="1099573" cy="1442164"/>
            <a:chOff x="7835905" y="279400"/>
            <a:chExt cx="757702" cy="993835"/>
          </a:xfrm>
        </p:grpSpPr>
        <p:sp>
          <p:nvSpPr>
            <p:cNvPr id="27"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28"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29"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30"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31" name="Legend1"/>
            <p:cNvSpPr>
              <a:spLocks noChangeArrowheads="1"/>
            </p:cNvSpPr>
            <p:nvPr/>
          </p:nvSpPr>
          <p:spPr bwMode="gray">
            <a:xfrm>
              <a:off x="8089905" y="279400"/>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32" name="Legend2"/>
            <p:cNvSpPr>
              <a:spLocks noChangeArrowheads="1"/>
            </p:cNvSpPr>
            <p:nvPr/>
          </p:nvSpPr>
          <p:spPr bwMode="gray">
            <a:xfrm>
              <a:off x="8089905" y="549274"/>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33" name="Legend3"/>
            <p:cNvSpPr>
              <a:spLocks noChangeArrowheads="1"/>
            </p:cNvSpPr>
            <p:nvPr/>
          </p:nvSpPr>
          <p:spPr bwMode="gray">
            <a:xfrm>
              <a:off x="8089905" y="820738"/>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34" name="Legend4"/>
            <p:cNvSpPr>
              <a:spLocks noChangeArrowheads="1"/>
            </p:cNvSpPr>
            <p:nvPr/>
          </p:nvSpPr>
          <p:spPr bwMode="gray">
            <a:xfrm>
              <a:off x="8089905" y="1092201"/>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grpSp>
      <p:grpSp>
        <p:nvGrpSpPr>
          <p:cNvPr id="35" name="LegendLines" hidden="1"/>
          <p:cNvGrpSpPr/>
          <p:nvPr userDrawn="1"/>
        </p:nvGrpSpPr>
        <p:grpSpPr bwMode="gray">
          <a:xfrm>
            <a:off x="11039660" y="405441"/>
            <a:ext cx="1546505" cy="1055153"/>
            <a:chOff x="7540629" y="279400"/>
            <a:chExt cx="1065676" cy="727134"/>
          </a:xfrm>
        </p:grpSpPr>
        <p:sp>
          <p:nvSpPr>
            <p:cNvPr id="36"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1300483" hangingPunct="1"/>
              <a:endParaRPr lang="x-none" sz="2276" dirty="0">
                <a:latin typeface="Arial"/>
                <a:ea typeface="+mn-ea"/>
                <a:cs typeface="+mn-cs"/>
              </a:endParaRPr>
            </a:p>
          </p:txBody>
        </p:sp>
        <p:sp>
          <p:nvSpPr>
            <p:cNvPr id="37"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1300483" hangingPunct="1"/>
              <a:endParaRPr lang="x-none" sz="2276" dirty="0">
                <a:latin typeface="Arial"/>
                <a:ea typeface="+mn-ea"/>
                <a:cs typeface="+mn-cs"/>
              </a:endParaRPr>
            </a:p>
          </p:txBody>
        </p:sp>
        <p:sp>
          <p:nvSpPr>
            <p:cNvPr id="38"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1300483" hangingPunct="1"/>
              <a:endParaRPr lang="x-none" sz="2276" dirty="0">
                <a:latin typeface="Arial"/>
                <a:ea typeface="+mn-ea"/>
                <a:cs typeface="+mn-cs"/>
              </a:endParaRPr>
            </a:p>
          </p:txBody>
        </p:sp>
        <p:sp>
          <p:nvSpPr>
            <p:cNvPr id="39" name="Legend1"/>
            <p:cNvSpPr>
              <a:spLocks noChangeArrowheads="1"/>
            </p:cNvSpPr>
            <p:nvPr/>
          </p:nvSpPr>
          <p:spPr bwMode="gray">
            <a:xfrm>
              <a:off x="8102604" y="279400"/>
              <a:ext cx="503701"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40" name="Legend2"/>
            <p:cNvSpPr>
              <a:spLocks noChangeArrowheads="1"/>
            </p:cNvSpPr>
            <p:nvPr/>
          </p:nvSpPr>
          <p:spPr bwMode="gray">
            <a:xfrm>
              <a:off x="8102604" y="546100"/>
              <a:ext cx="503701"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41" name="Legend3"/>
            <p:cNvSpPr>
              <a:spLocks noChangeArrowheads="1"/>
            </p:cNvSpPr>
            <p:nvPr/>
          </p:nvSpPr>
          <p:spPr bwMode="gray">
            <a:xfrm>
              <a:off x="8102604" y="825500"/>
              <a:ext cx="503701"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grpSp>
      <p:grpSp>
        <p:nvGrpSpPr>
          <p:cNvPr id="42" name="LegendMoons" hidden="1"/>
          <p:cNvGrpSpPr/>
          <p:nvPr userDrawn="1"/>
        </p:nvGrpSpPr>
        <p:grpSpPr bwMode="gray">
          <a:xfrm>
            <a:off x="11389588" y="363976"/>
            <a:ext cx="1196333" cy="1895900"/>
            <a:chOff x="7769225" y="250825"/>
            <a:chExt cx="824378" cy="1306516"/>
          </a:xfrm>
        </p:grpSpPr>
        <p:grpSp>
          <p:nvGrpSpPr>
            <p:cNvPr id="43" name="MoonLegend1"/>
            <p:cNvGrpSpPr>
              <a:grpSpLocks noChangeAspect="1"/>
            </p:cNvGrpSpPr>
            <p:nvPr>
              <p:custDataLst>
                <p:tags r:id="rId8"/>
              </p:custDataLst>
            </p:nvPr>
          </p:nvGrpSpPr>
          <p:grpSpPr bwMode="gray">
            <a:xfrm>
              <a:off x="7769225" y="250825"/>
              <a:ext cx="209550" cy="209551"/>
              <a:chOff x="4533" y="183"/>
              <a:chExt cx="144" cy="144"/>
            </a:xfrm>
          </p:grpSpPr>
          <p:sp>
            <p:nvSpPr>
              <p:cNvPr id="61" name="Oval 38"/>
              <p:cNvSpPr>
                <a:spLocks noChangeAspect="1" noChangeArrowheads="1"/>
              </p:cNvSpPr>
              <p:nvPr>
                <p:custDataLst>
                  <p:tags r:id="rId21"/>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62" name="Arc 39"/>
              <p:cNvSpPr>
                <a:spLocks noChangeAspect="1"/>
              </p:cNvSpPr>
              <p:nvPr>
                <p:custDataLst>
                  <p:tags r:id="rId22"/>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grpSp>
        <p:grpSp>
          <p:nvGrpSpPr>
            <p:cNvPr id="44" name="MoonLegend2"/>
            <p:cNvGrpSpPr>
              <a:grpSpLocks noChangeAspect="1"/>
            </p:cNvGrpSpPr>
            <p:nvPr>
              <p:custDataLst>
                <p:tags r:id="rId9"/>
              </p:custDataLst>
            </p:nvPr>
          </p:nvGrpSpPr>
          <p:grpSpPr bwMode="gray">
            <a:xfrm>
              <a:off x="7769225" y="525066"/>
              <a:ext cx="209550" cy="209551"/>
              <a:chOff x="1694" y="2044"/>
              <a:chExt cx="160" cy="160"/>
            </a:xfrm>
          </p:grpSpPr>
          <p:sp>
            <p:nvSpPr>
              <p:cNvPr id="59" name="Oval 41"/>
              <p:cNvSpPr>
                <a:spLocks noChangeAspect="1" noChangeArrowheads="1"/>
              </p:cNvSpPr>
              <p:nvPr>
                <p:custDataLst>
                  <p:tags r:id="rId19"/>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60" name="Arc 42"/>
              <p:cNvSpPr>
                <a:spLocks noChangeAspect="1"/>
              </p:cNvSpPr>
              <p:nvPr>
                <p:custDataLst>
                  <p:tags r:id="rId20"/>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grpSp>
        <p:grpSp>
          <p:nvGrpSpPr>
            <p:cNvPr id="45" name="MoonLegend4"/>
            <p:cNvGrpSpPr>
              <a:grpSpLocks noChangeAspect="1"/>
            </p:cNvGrpSpPr>
            <p:nvPr>
              <p:custDataLst>
                <p:tags r:id="rId10"/>
              </p:custDataLst>
            </p:nvPr>
          </p:nvGrpSpPr>
          <p:grpSpPr bwMode="gray">
            <a:xfrm>
              <a:off x="7769225" y="1073548"/>
              <a:ext cx="209550" cy="209551"/>
              <a:chOff x="4495" y="1198"/>
              <a:chExt cx="160" cy="160"/>
            </a:xfrm>
          </p:grpSpPr>
          <p:sp>
            <p:nvSpPr>
              <p:cNvPr id="57" name="Oval 47"/>
              <p:cNvSpPr>
                <a:spLocks noChangeAspect="1" noChangeArrowheads="1"/>
              </p:cNvSpPr>
              <p:nvPr>
                <p:custDataLst>
                  <p:tags r:id="rId17"/>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58" name="Arc 48"/>
              <p:cNvSpPr>
                <a:spLocks noChangeAspect="1"/>
              </p:cNvSpPr>
              <p:nvPr>
                <p:custDataLst>
                  <p:tags r:id="rId18"/>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grpSp>
        <p:grpSp>
          <p:nvGrpSpPr>
            <p:cNvPr id="46" name="MoonLegend5"/>
            <p:cNvGrpSpPr>
              <a:grpSpLocks noChangeAspect="1"/>
            </p:cNvGrpSpPr>
            <p:nvPr>
              <p:custDataLst>
                <p:tags r:id="rId11"/>
              </p:custDataLst>
            </p:nvPr>
          </p:nvGrpSpPr>
          <p:grpSpPr bwMode="gray">
            <a:xfrm>
              <a:off x="7769225" y="1347790"/>
              <a:ext cx="209550" cy="209551"/>
              <a:chOff x="4495" y="1440"/>
              <a:chExt cx="160" cy="160"/>
            </a:xfrm>
          </p:grpSpPr>
          <p:sp>
            <p:nvSpPr>
              <p:cNvPr id="55" name="Oval 50"/>
              <p:cNvSpPr>
                <a:spLocks noChangeAspect="1" noChangeArrowheads="1"/>
              </p:cNvSpPr>
              <p:nvPr>
                <p:custDataLst>
                  <p:tags r:id="rId15"/>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56" name="Oval 51"/>
              <p:cNvSpPr>
                <a:spLocks noChangeAspect="1" noChangeArrowheads="1"/>
              </p:cNvSpPr>
              <p:nvPr>
                <p:custDataLst>
                  <p:tags r:id="rId16"/>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grpSp>
        <p:grpSp>
          <p:nvGrpSpPr>
            <p:cNvPr id="47" name="MoonLegend3"/>
            <p:cNvGrpSpPr>
              <a:grpSpLocks noChangeAspect="1"/>
            </p:cNvGrpSpPr>
            <p:nvPr>
              <p:custDataLst>
                <p:tags r:id="rId12"/>
              </p:custDataLst>
            </p:nvPr>
          </p:nvGrpSpPr>
          <p:grpSpPr bwMode="gray">
            <a:xfrm>
              <a:off x="7769225" y="799307"/>
              <a:ext cx="209550" cy="209551"/>
              <a:chOff x="4495" y="1198"/>
              <a:chExt cx="160" cy="160"/>
            </a:xfrm>
          </p:grpSpPr>
          <p:sp>
            <p:nvSpPr>
              <p:cNvPr id="53" name="Oval 47"/>
              <p:cNvSpPr>
                <a:spLocks noChangeAspect="1" noChangeArrowheads="1"/>
              </p:cNvSpPr>
              <p:nvPr>
                <p:custDataLst>
                  <p:tags r:id="rId13"/>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sp>
            <p:nvSpPr>
              <p:cNvPr id="54" name="Arc 48"/>
              <p:cNvSpPr>
                <a:spLocks noChangeAspect="1"/>
              </p:cNvSpPr>
              <p:nvPr>
                <p:custDataLst>
                  <p:tags r:id="rId14"/>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83" hangingPunct="1"/>
                <a:endParaRPr lang="x-none" sz="2276" dirty="0">
                  <a:latin typeface="Arial"/>
                  <a:ea typeface="+mn-ea"/>
                  <a:cs typeface="+mn-cs"/>
                </a:endParaRPr>
              </a:p>
            </p:txBody>
          </p:sp>
        </p:grpSp>
        <p:sp>
          <p:nvSpPr>
            <p:cNvPr id="48" name="Legend1"/>
            <p:cNvSpPr>
              <a:spLocks noChangeArrowheads="1"/>
            </p:cNvSpPr>
            <p:nvPr/>
          </p:nvSpPr>
          <p:spPr bwMode="gray">
            <a:xfrm>
              <a:off x="8089900" y="263524"/>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49" name="Legend2"/>
            <p:cNvSpPr>
              <a:spLocks noChangeArrowheads="1"/>
            </p:cNvSpPr>
            <p:nvPr/>
          </p:nvSpPr>
          <p:spPr bwMode="gray">
            <a:xfrm>
              <a:off x="8089901" y="538163"/>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50" name="Legend3"/>
            <p:cNvSpPr>
              <a:spLocks noChangeArrowheads="1"/>
            </p:cNvSpPr>
            <p:nvPr/>
          </p:nvSpPr>
          <p:spPr bwMode="gray">
            <a:xfrm>
              <a:off x="8089900" y="812802"/>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51" name="Legend4"/>
            <p:cNvSpPr>
              <a:spLocks noChangeArrowheads="1"/>
            </p:cNvSpPr>
            <p:nvPr/>
          </p:nvSpPr>
          <p:spPr bwMode="gray">
            <a:xfrm>
              <a:off x="8089900" y="1084265"/>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sp>
          <p:nvSpPr>
            <p:cNvPr id="52" name="Legend5"/>
            <p:cNvSpPr>
              <a:spLocks noChangeArrowheads="1"/>
            </p:cNvSpPr>
            <p:nvPr/>
          </p:nvSpPr>
          <p:spPr bwMode="gray">
            <a:xfrm>
              <a:off x="8089900" y="1360490"/>
              <a:ext cx="503702" cy="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1299240" hangingPunct="1">
                <a:buClr>
                  <a:srgbClr val="063E59"/>
                </a:buClr>
              </a:pPr>
              <a:r>
                <a:rPr lang="x-none" sz="1707" dirty="0">
                  <a:latin typeface="Arial"/>
                  <a:ea typeface="+mn-ea"/>
                  <a:cs typeface="+mn-cs"/>
                </a:rPr>
                <a:t>Legend</a:t>
              </a:r>
            </a:p>
          </p:txBody>
        </p:sp>
      </p:grpSp>
      <p:pic>
        <p:nvPicPr>
          <p:cNvPr id="64" name="Picture 63"/>
          <p:cNvPicPr>
            <a:picLocks noChangeAspect="1"/>
          </p:cNvPicPr>
          <p:nvPr userDrawn="1"/>
        </p:nvPicPr>
        <p:blipFill>
          <a:blip r:embed="rId26"/>
          <a:stretch>
            <a:fillRect/>
          </a:stretch>
        </p:blipFill>
        <p:spPr>
          <a:xfrm>
            <a:off x="10751991" y="9338704"/>
            <a:ext cx="1588188" cy="208960"/>
          </a:xfrm>
          <a:prstGeom prst="rect">
            <a:avLst/>
          </a:prstGeom>
        </p:spPr>
      </p:pic>
    </p:spTree>
    <p:extLst>
      <p:ext uri="{BB962C8B-B14F-4D97-AF65-F5344CB8AC3E}">
        <p14:creationId xmlns:p14="http://schemas.microsoft.com/office/powerpoint/2010/main" val="240297702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hf hdr="0" ftr="0" dt="0"/>
  <p:txStyles>
    <p:titleStyle>
      <a:lvl1pPr algn="l" defTabSz="1299240" rtl="0" eaLnBrk="1" fontAlgn="base" hangingPunct="1">
        <a:spcBef>
          <a:spcPct val="0"/>
        </a:spcBef>
        <a:spcAft>
          <a:spcPct val="0"/>
        </a:spcAft>
        <a:tabLst>
          <a:tab pos="391614" algn="l"/>
        </a:tabLst>
        <a:defRPr lang="x-none" sz="2844" b="0" baseline="0">
          <a:solidFill>
            <a:srgbClr val="063E59"/>
          </a:solidFill>
          <a:latin typeface="Calibri" panose="020F0502020204030204" pitchFamily="34" charset="0"/>
          <a:ea typeface="+mj-ea"/>
          <a:cs typeface="Calibri" panose="020F0502020204030204" pitchFamily="34" charset="0"/>
        </a:defRPr>
      </a:lvl1pPr>
      <a:lvl2pPr algn="l" defTabSz="1299240" rtl="0" eaLnBrk="1" fontAlgn="base" hangingPunct="1">
        <a:spcBef>
          <a:spcPct val="0"/>
        </a:spcBef>
        <a:spcAft>
          <a:spcPct val="0"/>
        </a:spcAft>
        <a:defRPr lang="x-none" sz="2702" b="1">
          <a:solidFill>
            <a:schemeClr val="tx2"/>
          </a:solidFill>
          <a:latin typeface="Arial" charset="0"/>
        </a:defRPr>
      </a:lvl2pPr>
      <a:lvl3pPr algn="l" defTabSz="1299240" rtl="0" eaLnBrk="1" fontAlgn="base" hangingPunct="1">
        <a:spcBef>
          <a:spcPct val="0"/>
        </a:spcBef>
        <a:spcAft>
          <a:spcPct val="0"/>
        </a:spcAft>
        <a:defRPr lang="x-none" sz="2702" b="1">
          <a:solidFill>
            <a:schemeClr val="tx2"/>
          </a:solidFill>
          <a:latin typeface="Arial" charset="0"/>
        </a:defRPr>
      </a:lvl3pPr>
      <a:lvl4pPr algn="l" defTabSz="1299240" rtl="0" eaLnBrk="1" fontAlgn="base" hangingPunct="1">
        <a:spcBef>
          <a:spcPct val="0"/>
        </a:spcBef>
        <a:spcAft>
          <a:spcPct val="0"/>
        </a:spcAft>
        <a:defRPr lang="x-none" sz="2702" b="1">
          <a:solidFill>
            <a:schemeClr val="tx2"/>
          </a:solidFill>
          <a:latin typeface="Arial" charset="0"/>
        </a:defRPr>
      </a:lvl4pPr>
      <a:lvl5pPr algn="l" defTabSz="1299240" rtl="0" eaLnBrk="1" fontAlgn="base" hangingPunct="1">
        <a:spcBef>
          <a:spcPct val="0"/>
        </a:spcBef>
        <a:spcAft>
          <a:spcPct val="0"/>
        </a:spcAft>
        <a:defRPr lang="x-none" sz="2702" b="1">
          <a:solidFill>
            <a:schemeClr val="tx2"/>
          </a:solidFill>
          <a:latin typeface="Arial" charset="0"/>
        </a:defRPr>
      </a:lvl5pPr>
      <a:lvl6pPr marL="663441" algn="l" defTabSz="1299240" rtl="0" eaLnBrk="1" fontAlgn="base" hangingPunct="1">
        <a:spcBef>
          <a:spcPct val="0"/>
        </a:spcBef>
        <a:spcAft>
          <a:spcPct val="0"/>
        </a:spcAft>
        <a:defRPr lang="x-none" sz="2702" b="1">
          <a:solidFill>
            <a:schemeClr val="tx2"/>
          </a:solidFill>
          <a:latin typeface="Arial" charset="0"/>
        </a:defRPr>
      </a:lvl6pPr>
      <a:lvl7pPr marL="1326883" algn="l" defTabSz="1299240" rtl="0" eaLnBrk="1" fontAlgn="base" hangingPunct="1">
        <a:spcBef>
          <a:spcPct val="0"/>
        </a:spcBef>
        <a:spcAft>
          <a:spcPct val="0"/>
        </a:spcAft>
        <a:defRPr lang="x-none" sz="2702" b="1">
          <a:solidFill>
            <a:schemeClr val="tx2"/>
          </a:solidFill>
          <a:latin typeface="Arial" charset="0"/>
        </a:defRPr>
      </a:lvl7pPr>
      <a:lvl8pPr marL="1990322" algn="l" defTabSz="1299240" rtl="0" eaLnBrk="1" fontAlgn="base" hangingPunct="1">
        <a:spcBef>
          <a:spcPct val="0"/>
        </a:spcBef>
        <a:spcAft>
          <a:spcPct val="0"/>
        </a:spcAft>
        <a:defRPr lang="x-none" sz="2702" b="1">
          <a:solidFill>
            <a:schemeClr val="tx2"/>
          </a:solidFill>
          <a:latin typeface="Arial" charset="0"/>
        </a:defRPr>
      </a:lvl8pPr>
      <a:lvl9pPr marL="2653766" algn="l" defTabSz="1299240" rtl="0" eaLnBrk="1" fontAlgn="base" hangingPunct="1">
        <a:spcBef>
          <a:spcPct val="0"/>
        </a:spcBef>
        <a:spcAft>
          <a:spcPct val="0"/>
        </a:spcAft>
        <a:defRPr lang="x-none" sz="2702" b="1">
          <a:solidFill>
            <a:schemeClr val="tx2"/>
          </a:solidFill>
          <a:latin typeface="Arial" charset="0"/>
        </a:defRPr>
      </a:lvl9pPr>
    </p:titleStyle>
    <p:bodyStyle>
      <a:lvl1pPr marL="0" indent="0" algn="l" defTabSz="1299240" rtl="0" eaLnBrk="1" fontAlgn="base" hangingPunct="1">
        <a:spcBef>
          <a:spcPct val="0"/>
        </a:spcBef>
        <a:spcAft>
          <a:spcPct val="0"/>
        </a:spcAft>
        <a:buClr>
          <a:srgbClr val="063E59"/>
        </a:buClr>
        <a:buSzPct val="100000"/>
        <a:defRPr lang="x-none" sz="1991" baseline="0">
          <a:solidFill>
            <a:schemeClr val="tx1"/>
          </a:solidFill>
          <a:latin typeface="Calibri" panose="020F0502020204030204" pitchFamily="34" charset="0"/>
          <a:ea typeface="+mn-ea"/>
          <a:cs typeface="Calibri" panose="020F0502020204030204" pitchFamily="34" charset="0"/>
        </a:defRPr>
      </a:lvl1pPr>
      <a:lvl2pPr marL="281041" indent="-278737" algn="l" defTabSz="1299240" rtl="0" eaLnBrk="1" fontAlgn="base" hangingPunct="1">
        <a:spcBef>
          <a:spcPct val="0"/>
        </a:spcBef>
        <a:spcAft>
          <a:spcPct val="0"/>
        </a:spcAft>
        <a:buClr>
          <a:srgbClr val="063E59"/>
        </a:buClr>
        <a:buSzPct val="125000"/>
        <a:buFont typeface="Arial" charset="0"/>
        <a:buChar char="▪"/>
        <a:defRPr lang="x-none" sz="1991" baseline="0">
          <a:solidFill>
            <a:schemeClr val="tx1"/>
          </a:solidFill>
          <a:latin typeface="Calibri" panose="020F0502020204030204" pitchFamily="34" charset="0"/>
          <a:cs typeface="Calibri" panose="020F0502020204030204" pitchFamily="34" charset="0"/>
        </a:defRPr>
      </a:lvl2pPr>
      <a:lvl3pPr marL="663441" indent="-380096" algn="l" defTabSz="1299240" rtl="0" eaLnBrk="1" fontAlgn="base" hangingPunct="1">
        <a:spcBef>
          <a:spcPct val="0"/>
        </a:spcBef>
        <a:spcAft>
          <a:spcPct val="0"/>
        </a:spcAft>
        <a:buClr>
          <a:srgbClr val="063E59"/>
        </a:buClr>
        <a:buSzPct val="120000"/>
        <a:buFont typeface="Arial" charset="0"/>
        <a:buChar char="–"/>
        <a:defRPr lang="x-none" sz="1991" baseline="0">
          <a:solidFill>
            <a:schemeClr val="tx1"/>
          </a:solidFill>
          <a:latin typeface="Calibri" panose="020F0502020204030204" pitchFamily="34" charset="0"/>
          <a:cs typeface="Calibri" panose="020F0502020204030204" pitchFamily="34" charset="0"/>
        </a:defRPr>
      </a:lvl3pPr>
      <a:lvl4pPr marL="891500" indent="-225755" algn="l" defTabSz="1299240" rtl="0" eaLnBrk="1" fontAlgn="base" hangingPunct="1">
        <a:spcBef>
          <a:spcPct val="0"/>
        </a:spcBef>
        <a:spcAft>
          <a:spcPct val="0"/>
        </a:spcAft>
        <a:buClr>
          <a:srgbClr val="063E59"/>
        </a:buClr>
        <a:buSzPct val="120000"/>
        <a:buFont typeface="Arial" charset="0"/>
        <a:buChar char="▫"/>
        <a:defRPr lang="x-none" sz="1991" baseline="0">
          <a:solidFill>
            <a:schemeClr val="tx1"/>
          </a:solidFill>
          <a:latin typeface="Calibri" panose="020F0502020204030204" pitchFamily="34" charset="0"/>
          <a:cs typeface="Calibri" panose="020F0502020204030204" pitchFamily="34" charset="0"/>
        </a:defRPr>
      </a:lvl4pPr>
      <a:lvl5pPr marL="1088044" indent="-188898" algn="l" defTabSz="1299240" rtl="0" eaLnBrk="1" fontAlgn="base" hangingPunct="1">
        <a:spcBef>
          <a:spcPct val="0"/>
        </a:spcBef>
        <a:spcAft>
          <a:spcPct val="0"/>
        </a:spcAft>
        <a:buClr>
          <a:srgbClr val="063E59"/>
        </a:buClr>
        <a:buSzPct val="89000"/>
        <a:buFont typeface="Arial" charset="0"/>
        <a:buChar char="-"/>
        <a:defRPr lang="x-none" sz="1991" baseline="0">
          <a:solidFill>
            <a:schemeClr val="tx1"/>
          </a:solidFill>
          <a:latin typeface="Calibri" panose="020F0502020204030204" pitchFamily="34" charset="0"/>
          <a:cs typeface="Calibri" panose="020F0502020204030204" pitchFamily="34" charset="0"/>
        </a:defRPr>
      </a:lvl5pPr>
      <a:lvl6pPr marL="1088044" indent="-188898" algn="l" defTabSz="1299240"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6pPr>
      <a:lvl7pPr marL="1088044" indent="-188898" algn="l" defTabSz="1299240"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7pPr>
      <a:lvl8pPr marL="1088044" indent="-188898" algn="l" defTabSz="1299240"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8pPr>
      <a:lvl9pPr marL="1088044" indent="-188898" algn="l" defTabSz="1299240" rtl="0" eaLnBrk="1" fontAlgn="base" hangingPunct="1">
        <a:spcBef>
          <a:spcPct val="0"/>
        </a:spcBef>
        <a:spcAft>
          <a:spcPct val="0"/>
        </a:spcAft>
        <a:buClr>
          <a:schemeClr val="tx2"/>
        </a:buClr>
        <a:buSzPct val="89000"/>
        <a:buFont typeface="Arial" charset="0"/>
        <a:buChar char="-"/>
        <a:defRPr lang="x-none" sz="2276" baseline="0">
          <a:solidFill>
            <a:schemeClr val="tx1"/>
          </a:solidFill>
          <a:latin typeface="+mn-lt"/>
        </a:defRPr>
      </a:lvl9pPr>
    </p:bodyStyle>
    <p:otherStyle>
      <a:defPPr>
        <a:defRPr lang="x-none"/>
      </a:defPPr>
      <a:lvl1pPr marL="0" algn="l" defTabSz="1326883" rtl="0" eaLnBrk="1" latinLnBrk="0" hangingPunct="1">
        <a:defRPr lang="x-none" sz="2560" kern="1200">
          <a:solidFill>
            <a:schemeClr val="tx1"/>
          </a:solidFill>
          <a:latin typeface="+mn-lt"/>
          <a:ea typeface="+mn-ea"/>
          <a:cs typeface="+mn-cs"/>
        </a:defRPr>
      </a:lvl1pPr>
      <a:lvl2pPr marL="663441" algn="l" defTabSz="1326883" rtl="0" eaLnBrk="1" latinLnBrk="0" hangingPunct="1">
        <a:defRPr lang="x-none" sz="2560" kern="1200">
          <a:solidFill>
            <a:schemeClr val="tx1"/>
          </a:solidFill>
          <a:latin typeface="+mn-lt"/>
          <a:ea typeface="+mn-ea"/>
          <a:cs typeface="+mn-cs"/>
        </a:defRPr>
      </a:lvl2pPr>
      <a:lvl3pPr marL="1326883" algn="l" defTabSz="1326883" rtl="0" eaLnBrk="1" latinLnBrk="0" hangingPunct="1">
        <a:defRPr lang="x-none" sz="2560" kern="1200">
          <a:solidFill>
            <a:schemeClr val="tx1"/>
          </a:solidFill>
          <a:latin typeface="+mn-lt"/>
          <a:ea typeface="+mn-ea"/>
          <a:cs typeface="+mn-cs"/>
        </a:defRPr>
      </a:lvl3pPr>
      <a:lvl4pPr marL="1990322" algn="l" defTabSz="1326883" rtl="0" eaLnBrk="1" latinLnBrk="0" hangingPunct="1">
        <a:defRPr lang="x-none" sz="2560" kern="1200">
          <a:solidFill>
            <a:schemeClr val="tx1"/>
          </a:solidFill>
          <a:latin typeface="+mn-lt"/>
          <a:ea typeface="+mn-ea"/>
          <a:cs typeface="+mn-cs"/>
        </a:defRPr>
      </a:lvl4pPr>
      <a:lvl5pPr marL="2653766" algn="l" defTabSz="1326883" rtl="0" eaLnBrk="1" latinLnBrk="0" hangingPunct="1">
        <a:defRPr lang="x-none" sz="2560" kern="1200">
          <a:solidFill>
            <a:schemeClr val="tx1"/>
          </a:solidFill>
          <a:latin typeface="+mn-lt"/>
          <a:ea typeface="+mn-ea"/>
          <a:cs typeface="+mn-cs"/>
        </a:defRPr>
      </a:lvl5pPr>
      <a:lvl6pPr marL="3317207" algn="l" defTabSz="1326883" rtl="0" eaLnBrk="1" latinLnBrk="0" hangingPunct="1">
        <a:defRPr lang="x-none" sz="2560" kern="1200">
          <a:solidFill>
            <a:schemeClr val="tx1"/>
          </a:solidFill>
          <a:latin typeface="+mn-lt"/>
          <a:ea typeface="+mn-ea"/>
          <a:cs typeface="+mn-cs"/>
        </a:defRPr>
      </a:lvl6pPr>
      <a:lvl7pPr marL="3980647" algn="l" defTabSz="1326883" rtl="0" eaLnBrk="1" latinLnBrk="0" hangingPunct="1">
        <a:defRPr lang="x-none" sz="2560" kern="1200">
          <a:solidFill>
            <a:schemeClr val="tx1"/>
          </a:solidFill>
          <a:latin typeface="+mn-lt"/>
          <a:ea typeface="+mn-ea"/>
          <a:cs typeface="+mn-cs"/>
        </a:defRPr>
      </a:lvl7pPr>
      <a:lvl8pPr marL="4644088" algn="l" defTabSz="1326883" rtl="0" eaLnBrk="1" latinLnBrk="0" hangingPunct="1">
        <a:defRPr lang="x-none" sz="2560" kern="1200">
          <a:solidFill>
            <a:schemeClr val="tx1"/>
          </a:solidFill>
          <a:latin typeface="+mn-lt"/>
          <a:ea typeface="+mn-ea"/>
          <a:cs typeface="+mn-cs"/>
        </a:defRPr>
      </a:lvl8pPr>
      <a:lvl9pPr marL="5307529" algn="l" defTabSz="1326883" rtl="0" eaLnBrk="1" latinLnBrk="0" hangingPunct="1">
        <a:defRPr lang="x-none" sz="256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tags" Target="../tags/tag135.xml"/><Relationship Id="rId18" Type="http://schemas.openxmlformats.org/officeDocument/2006/relationships/tags" Target="../tags/tag140.xml"/><Relationship Id="rId26" Type="http://schemas.openxmlformats.org/officeDocument/2006/relationships/tags" Target="../tags/tag148.xml"/><Relationship Id="rId39" Type="http://schemas.openxmlformats.org/officeDocument/2006/relationships/tags" Target="../tags/tag161.xml"/><Relationship Id="rId21" Type="http://schemas.openxmlformats.org/officeDocument/2006/relationships/tags" Target="../tags/tag143.xml"/><Relationship Id="rId34" Type="http://schemas.openxmlformats.org/officeDocument/2006/relationships/tags" Target="../tags/tag156.xml"/><Relationship Id="rId42" Type="http://schemas.openxmlformats.org/officeDocument/2006/relationships/tags" Target="../tags/tag164.xml"/><Relationship Id="rId47" Type="http://schemas.openxmlformats.org/officeDocument/2006/relationships/oleObject" Target="../embeddings/oleObject29.bin"/><Relationship Id="rId50" Type="http://schemas.openxmlformats.org/officeDocument/2006/relationships/image" Target="../media/image25.emf"/><Relationship Id="rId55" Type="http://schemas.openxmlformats.org/officeDocument/2006/relationships/oleObject" Target="../embeddings/oleObject33.bin"/><Relationship Id="rId7" Type="http://schemas.openxmlformats.org/officeDocument/2006/relationships/tags" Target="../tags/tag129.xml"/><Relationship Id="rId12" Type="http://schemas.openxmlformats.org/officeDocument/2006/relationships/tags" Target="../tags/tag134.xml"/><Relationship Id="rId17" Type="http://schemas.openxmlformats.org/officeDocument/2006/relationships/tags" Target="../tags/tag139.xml"/><Relationship Id="rId25" Type="http://schemas.openxmlformats.org/officeDocument/2006/relationships/tags" Target="../tags/tag147.xml"/><Relationship Id="rId33" Type="http://schemas.openxmlformats.org/officeDocument/2006/relationships/tags" Target="../tags/tag155.xml"/><Relationship Id="rId38" Type="http://schemas.openxmlformats.org/officeDocument/2006/relationships/tags" Target="../tags/tag160.xml"/><Relationship Id="rId46" Type="http://schemas.openxmlformats.org/officeDocument/2006/relationships/image" Target="../media/image8.emf"/><Relationship Id="rId2" Type="http://schemas.openxmlformats.org/officeDocument/2006/relationships/tags" Target="../tags/tag124.xml"/><Relationship Id="rId16" Type="http://schemas.openxmlformats.org/officeDocument/2006/relationships/tags" Target="../tags/tag138.xml"/><Relationship Id="rId20" Type="http://schemas.openxmlformats.org/officeDocument/2006/relationships/tags" Target="../tags/tag142.xml"/><Relationship Id="rId29" Type="http://schemas.openxmlformats.org/officeDocument/2006/relationships/tags" Target="../tags/tag151.xml"/><Relationship Id="rId41" Type="http://schemas.openxmlformats.org/officeDocument/2006/relationships/tags" Target="../tags/tag163.xml"/><Relationship Id="rId54" Type="http://schemas.openxmlformats.org/officeDocument/2006/relationships/image" Target="../media/image27.emf"/><Relationship Id="rId1" Type="http://schemas.openxmlformats.org/officeDocument/2006/relationships/vmlDrawing" Target="../drawings/vmlDrawing28.vml"/><Relationship Id="rId6" Type="http://schemas.openxmlformats.org/officeDocument/2006/relationships/tags" Target="../tags/tag128.xml"/><Relationship Id="rId11" Type="http://schemas.openxmlformats.org/officeDocument/2006/relationships/tags" Target="../tags/tag133.xml"/><Relationship Id="rId24" Type="http://schemas.openxmlformats.org/officeDocument/2006/relationships/tags" Target="../tags/tag146.xml"/><Relationship Id="rId32" Type="http://schemas.openxmlformats.org/officeDocument/2006/relationships/tags" Target="../tags/tag154.xml"/><Relationship Id="rId37" Type="http://schemas.openxmlformats.org/officeDocument/2006/relationships/tags" Target="../tags/tag159.xml"/><Relationship Id="rId40" Type="http://schemas.openxmlformats.org/officeDocument/2006/relationships/tags" Target="../tags/tag162.xml"/><Relationship Id="rId45" Type="http://schemas.openxmlformats.org/officeDocument/2006/relationships/oleObject" Target="../embeddings/oleObject28.bin"/><Relationship Id="rId53" Type="http://schemas.openxmlformats.org/officeDocument/2006/relationships/oleObject" Target="../embeddings/oleObject32.bin"/><Relationship Id="rId5" Type="http://schemas.openxmlformats.org/officeDocument/2006/relationships/tags" Target="../tags/tag127.xml"/><Relationship Id="rId15" Type="http://schemas.openxmlformats.org/officeDocument/2006/relationships/tags" Target="../tags/tag137.xml"/><Relationship Id="rId23" Type="http://schemas.openxmlformats.org/officeDocument/2006/relationships/tags" Target="../tags/tag145.xml"/><Relationship Id="rId28" Type="http://schemas.openxmlformats.org/officeDocument/2006/relationships/tags" Target="../tags/tag150.xml"/><Relationship Id="rId36" Type="http://schemas.openxmlformats.org/officeDocument/2006/relationships/tags" Target="../tags/tag158.xml"/><Relationship Id="rId49" Type="http://schemas.openxmlformats.org/officeDocument/2006/relationships/oleObject" Target="../embeddings/oleObject30.bin"/><Relationship Id="rId10" Type="http://schemas.openxmlformats.org/officeDocument/2006/relationships/tags" Target="../tags/tag132.xml"/><Relationship Id="rId19" Type="http://schemas.openxmlformats.org/officeDocument/2006/relationships/tags" Target="../tags/tag141.xml"/><Relationship Id="rId31" Type="http://schemas.openxmlformats.org/officeDocument/2006/relationships/tags" Target="../tags/tag153.xml"/><Relationship Id="rId44" Type="http://schemas.openxmlformats.org/officeDocument/2006/relationships/notesSlide" Target="../notesSlides/notesSlide2.xml"/><Relationship Id="rId52" Type="http://schemas.openxmlformats.org/officeDocument/2006/relationships/image" Target="../media/image26.emf"/><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 Id="rId22" Type="http://schemas.openxmlformats.org/officeDocument/2006/relationships/tags" Target="../tags/tag144.xml"/><Relationship Id="rId27" Type="http://schemas.openxmlformats.org/officeDocument/2006/relationships/tags" Target="../tags/tag149.xml"/><Relationship Id="rId30" Type="http://schemas.openxmlformats.org/officeDocument/2006/relationships/tags" Target="../tags/tag152.xml"/><Relationship Id="rId35" Type="http://schemas.openxmlformats.org/officeDocument/2006/relationships/tags" Target="../tags/tag157.xml"/><Relationship Id="rId43" Type="http://schemas.openxmlformats.org/officeDocument/2006/relationships/slideLayout" Target="../slideLayouts/slideLayout30.xml"/><Relationship Id="rId48" Type="http://schemas.openxmlformats.org/officeDocument/2006/relationships/image" Target="../media/image24.emf"/><Relationship Id="rId56" Type="http://schemas.openxmlformats.org/officeDocument/2006/relationships/image" Target="../media/image28.emf"/><Relationship Id="rId8" Type="http://schemas.openxmlformats.org/officeDocument/2006/relationships/tags" Target="../tags/tag130.xml"/><Relationship Id="rId51" Type="http://schemas.openxmlformats.org/officeDocument/2006/relationships/oleObject" Target="../embeddings/oleObject31.bin"/><Relationship Id="rId3" Type="http://schemas.openxmlformats.org/officeDocument/2006/relationships/tags" Target="../tags/tag125.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3.xml"/><Relationship Id="rId7" Type="http://schemas.openxmlformats.org/officeDocument/2006/relationships/image" Target="../media/image20.png"/><Relationship Id="rId2" Type="http://schemas.openxmlformats.org/officeDocument/2006/relationships/tags" Target="../tags/tag123.xml"/><Relationship Id="rId1" Type="http://schemas.openxmlformats.org/officeDocument/2006/relationships/vmlDrawing" Target="../drawings/vmlDrawing27.vml"/><Relationship Id="rId6" Type="http://schemas.openxmlformats.org/officeDocument/2006/relationships/image" Target="../media/image19.emf"/><Relationship Id="rId11" Type="http://schemas.openxmlformats.org/officeDocument/2006/relationships/image" Target="../media/image23.png"/><Relationship Id="rId5" Type="http://schemas.openxmlformats.org/officeDocument/2006/relationships/oleObject" Target="../embeddings/oleObject27.bin"/><Relationship Id="rId10" Type="http://schemas.openxmlformats.org/officeDocument/2006/relationships/image" Target="../media/image22.png"/><Relationship Id="rId4" Type="http://schemas.openxmlformats.org/officeDocument/2006/relationships/notesSlide" Target="../notesSlides/notesSlide1.xml"/><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2.jpg"/>
          <p:cNvPicPr>
            <a:picLocks noGrp="1" noChangeAspect="1"/>
          </p:cNvPicPr>
          <p:nvPr>
            <p:ph idx="4294967295"/>
          </p:nvPr>
        </p:nvPicPr>
        <p:blipFill>
          <a:blip r:embed="rId2"/>
          <a:stretch>
            <a:fillRect/>
          </a:stretch>
        </p:blipFill>
        <p:spPr>
          <a:xfrm>
            <a:off x="-38100" y="0"/>
            <a:ext cx="13030200" cy="9067800"/>
          </a:xfrm>
        </p:spPr>
      </p:pic>
      <p:sp>
        <p:nvSpPr>
          <p:cNvPr id="5" name="TextBox 4"/>
          <p:cNvSpPr txBox="1"/>
          <p:nvPr/>
        </p:nvSpPr>
        <p:spPr>
          <a:xfrm>
            <a:off x="158750" y="381000"/>
            <a:ext cx="12420600" cy="8479244"/>
          </a:xfrm>
          <a:prstGeom prst="rect">
            <a:avLst/>
          </a:prstGeom>
          <a:noFill/>
        </p:spPr>
        <p:txBody>
          <a:bodyPr wrap="square" rtlCol="0">
            <a:spAutoFit/>
          </a:bodyPr>
          <a:lstStyle/>
          <a:p>
            <a:r>
              <a:rPr lang="en-US" sz="6000" b="1" dirty="0" smtClean="0">
                <a:solidFill>
                  <a:schemeClr val="accent4">
                    <a:lumMod val="65000"/>
                    <a:lumOff val="35000"/>
                  </a:schemeClr>
                </a:solidFill>
                <a:latin typeface="Myriad Pro"/>
                <a:cs typeface="Myriad Pro"/>
              </a:rPr>
              <a:t>PRESENTATION </a:t>
            </a:r>
            <a:r>
              <a:rPr lang="en-US" sz="6000" b="1" dirty="0" smtClean="0">
                <a:solidFill>
                  <a:schemeClr val="accent4">
                    <a:lumMod val="65000"/>
                    <a:lumOff val="35000"/>
                  </a:schemeClr>
                </a:solidFill>
                <a:latin typeface="Myriad Pro"/>
                <a:cs typeface="Myriad Pro"/>
              </a:rPr>
              <a:t>TO THE SELECT COMMITTEE ON TRADE AND INTERNATIONAL RELATIONS</a:t>
            </a:r>
          </a:p>
          <a:p>
            <a:r>
              <a:rPr lang="en-US" sz="6000" b="1" dirty="0" smtClean="0">
                <a:solidFill>
                  <a:schemeClr val="accent4">
                    <a:lumMod val="65000"/>
                    <a:lumOff val="35000"/>
                  </a:schemeClr>
                </a:solidFill>
                <a:latin typeface="Myriad Pro"/>
                <a:cs typeface="Myriad Pro"/>
              </a:rPr>
              <a:t>ON</a:t>
            </a:r>
            <a:r>
              <a:rPr lang="en-US" sz="6000" b="1" dirty="0" smtClean="0">
                <a:solidFill>
                  <a:schemeClr val="accent4">
                    <a:lumMod val="65000"/>
                    <a:lumOff val="35000"/>
                  </a:schemeClr>
                </a:solidFill>
                <a:latin typeface="Myriad Pro"/>
                <a:cs typeface="Myriad Pro"/>
              </a:rPr>
              <a:t> </a:t>
            </a:r>
            <a:r>
              <a:rPr lang="en-US" sz="6000" b="1" dirty="0" smtClean="0">
                <a:solidFill>
                  <a:schemeClr val="accent4">
                    <a:lumMod val="65000"/>
                    <a:lumOff val="35000"/>
                  </a:schemeClr>
                </a:solidFill>
                <a:latin typeface="Myriad Pro"/>
                <a:cs typeface="Myriad Pro"/>
              </a:rPr>
              <a:t>THE ANNUAL REPORT 2016/17</a:t>
            </a:r>
            <a:endParaRPr lang="en-US" dirty="0" smtClean="0">
              <a:solidFill>
                <a:schemeClr val="accent4">
                  <a:lumMod val="65000"/>
                  <a:lumOff val="35000"/>
                </a:schemeClr>
              </a:solidFill>
              <a:latin typeface="Myriad Pro"/>
              <a:cs typeface="Myriad Pro"/>
            </a:endParaRPr>
          </a:p>
          <a:p>
            <a:endParaRPr lang="en-US" sz="3500" dirty="0" smtClean="0">
              <a:solidFill>
                <a:schemeClr val="accent4">
                  <a:lumMod val="65000"/>
                  <a:lumOff val="35000"/>
                </a:schemeClr>
              </a:solidFill>
              <a:latin typeface="Myriad Pro"/>
              <a:cs typeface="Myriad Pro"/>
            </a:endParaRPr>
          </a:p>
          <a:p>
            <a:endParaRPr lang="en-US" sz="3500" dirty="0">
              <a:solidFill>
                <a:schemeClr val="accent4">
                  <a:lumMod val="65000"/>
                  <a:lumOff val="35000"/>
                </a:schemeClr>
              </a:solidFill>
              <a:latin typeface="Myriad Pro"/>
              <a:cs typeface="Myriad Pro"/>
            </a:endParaRPr>
          </a:p>
          <a:p>
            <a:endParaRPr lang="en-US" sz="3500" dirty="0" smtClean="0">
              <a:solidFill>
                <a:schemeClr val="accent4">
                  <a:lumMod val="65000"/>
                  <a:lumOff val="35000"/>
                </a:schemeClr>
              </a:solidFill>
              <a:latin typeface="Myriad Pro"/>
              <a:cs typeface="Myriad Pro"/>
            </a:endParaRPr>
          </a:p>
          <a:p>
            <a:r>
              <a:rPr lang="en-US" sz="3500" dirty="0" smtClean="0">
                <a:solidFill>
                  <a:schemeClr val="accent4">
                    <a:lumMod val="65000"/>
                    <a:lumOff val="35000"/>
                  </a:schemeClr>
                </a:solidFill>
                <a:latin typeface="Myriad Pro"/>
                <a:cs typeface="Myriad Pro"/>
              </a:rPr>
              <a:t>Adv</a:t>
            </a:r>
            <a:r>
              <a:rPr lang="en-US" sz="3500" dirty="0" smtClean="0">
                <a:solidFill>
                  <a:schemeClr val="accent4">
                    <a:lumMod val="65000"/>
                    <a:lumOff val="35000"/>
                  </a:schemeClr>
                </a:solidFill>
                <a:latin typeface="Myriad Pro"/>
                <a:cs typeface="Myriad Pro"/>
              </a:rPr>
              <a:t>. Rory Voller</a:t>
            </a:r>
          </a:p>
          <a:p>
            <a:r>
              <a:rPr lang="en-US" sz="3500" dirty="0" smtClean="0">
                <a:solidFill>
                  <a:schemeClr val="accent4">
                    <a:lumMod val="65000"/>
                    <a:lumOff val="35000"/>
                  </a:schemeClr>
                </a:solidFill>
                <a:latin typeface="Myriad Pro"/>
                <a:cs typeface="Myriad Pro"/>
              </a:rPr>
              <a:t>CIPC Commissioner</a:t>
            </a:r>
          </a:p>
          <a:p>
            <a:endParaRPr lang="en-US" sz="3500" dirty="0">
              <a:solidFill>
                <a:schemeClr val="accent4">
                  <a:lumMod val="65000"/>
                  <a:lumOff val="35000"/>
                </a:schemeClr>
              </a:solidFill>
              <a:latin typeface="Myriad Pro"/>
              <a:cs typeface="Myriad Pro"/>
            </a:endParaRPr>
          </a:p>
          <a:p>
            <a:r>
              <a:rPr lang="en-US" sz="3500" dirty="0" smtClean="0">
                <a:solidFill>
                  <a:schemeClr val="accent4">
                    <a:lumMod val="65000"/>
                    <a:lumOff val="35000"/>
                  </a:schemeClr>
                </a:solidFill>
                <a:latin typeface="Myriad Pro"/>
                <a:cs typeface="Myriad Pro"/>
              </a:rPr>
              <a:t>15 November 2017</a:t>
            </a:r>
            <a:endParaRPr lang="en-US" sz="3500" dirty="0">
              <a:solidFill>
                <a:schemeClr val="accent4">
                  <a:lumMod val="65000"/>
                  <a:lumOff val="35000"/>
                </a:schemeClr>
              </a:solidFill>
              <a:latin typeface="Myriad Pro"/>
              <a:cs typeface="Myriad Pro"/>
            </a:endParaRPr>
          </a:p>
        </p:txBody>
      </p:sp>
      <p:sp>
        <p:nvSpPr>
          <p:cNvPr id="3" name="TextBox 2"/>
          <p:cNvSpPr txBox="1"/>
          <p:nvPr/>
        </p:nvSpPr>
        <p:spPr>
          <a:xfrm>
            <a:off x="5454650" y="9067800"/>
            <a:ext cx="1828800" cy="400110"/>
          </a:xfrm>
          <a:prstGeom prst="rect">
            <a:avLst/>
          </a:prstGeom>
          <a:noFill/>
        </p:spPr>
        <p:txBody>
          <a:bodyPr wrap="square" rtlCol="0">
            <a:spAutoFit/>
          </a:bodyPr>
          <a:lstStyle/>
          <a:p>
            <a:r>
              <a:rPr lang="en-ZA" sz="2000" dirty="0" smtClean="0">
                <a:latin typeface="+mn-lt"/>
              </a:rPr>
              <a:t>1</a:t>
            </a:r>
            <a:endParaRPr lang="en-ZA" sz="2000" dirty="0">
              <a:latin typeface="+mn-lt"/>
            </a:endParaRPr>
          </a:p>
        </p:txBody>
      </p:sp>
    </p:spTree>
    <p:extLst>
      <p:ext uri="{BB962C8B-B14F-4D97-AF65-F5344CB8AC3E}">
        <p14:creationId xmlns:p14="http://schemas.microsoft.com/office/powerpoint/2010/main" val="2177265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92100"/>
            <a:ext cx="11798300" cy="774700"/>
          </a:xfrm>
        </p:spPr>
        <p:txBody>
          <a:bodyPr/>
          <a:lstStyle/>
          <a:p>
            <a:r>
              <a:rPr lang="en-ZA" sz="3600" dirty="0"/>
              <a:t>Non-financial performance (Performance Information)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5269412"/>
              </p:ext>
            </p:extLst>
          </p:nvPr>
        </p:nvGraphicFramePr>
        <p:xfrm>
          <a:off x="-12701" y="1219200"/>
          <a:ext cx="13004801" cy="7832937"/>
        </p:xfrm>
        <a:graphic>
          <a:graphicData uri="http://schemas.openxmlformats.org/drawingml/2006/table">
            <a:tbl>
              <a:tblPr firstRow="1" bandCol="1"/>
              <a:tblGrid>
                <a:gridCol w="2191340"/>
                <a:gridCol w="2192867"/>
                <a:gridCol w="1542550"/>
                <a:gridCol w="1305836"/>
                <a:gridCol w="1560760"/>
                <a:gridCol w="1571164"/>
                <a:gridCol w="2640284"/>
              </a:tblGrid>
              <a:tr h="1266433">
                <a:tc>
                  <a:txBody>
                    <a:bodyPr/>
                    <a:lstStyle/>
                    <a:p>
                      <a:pPr marL="0" lvl="0" algn="ctr" defTabSz="914400" rtl="0" eaLnBrk="1" latinLnBrk="0" hangingPunct="1">
                        <a:lnSpc>
                          <a:spcPct val="115000"/>
                        </a:lnSpc>
                        <a:spcAft>
                          <a:spcPts val="0"/>
                        </a:spcAft>
                      </a:pPr>
                      <a:r>
                        <a:rPr lang="en-ZA" sz="1400" b="1" kern="1200" dirty="0">
                          <a:solidFill>
                            <a:schemeClr val="bg1"/>
                          </a:solidFill>
                          <a:effectLst/>
                          <a:latin typeface="Calibri" panose="020F0502020204030204" pitchFamily="34" charset="0"/>
                          <a:ea typeface="Calibri" panose="020F0502020204030204" pitchFamily="34" charset="0"/>
                          <a:cs typeface="MyriadPro-Light"/>
                        </a:rPr>
                        <a:t>Output</a:t>
                      </a: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lvl="0" algn="ctr" defTabSz="914400" rtl="0" eaLnBrk="1" latinLnBrk="0" hangingPunct="1">
                        <a:lnSpc>
                          <a:spcPct val="115000"/>
                        </a:lnSpc>
                        <a:spcAft>
                          <a:spcPts val="0"/>
                        </a:spcAft>
                      </a:pPr>
                      <a:r>
                        <a:rPr lang="en-ZA" sz="1400" b="1" kern="1200" dirty="0">
                          <a:solidFill>
                            <a:schemeClr val="bg1"/>
                          </a:solidFill>
                          <a:effectLst/>
                          <a:latin typeface="Calibri" panose="020F0502020204030204" pitchFamily="34" charset="0"/>
                          <a:ea typeface="Calibri" panose="020F0502020204030204" pitchFamily="34" charset="0"/>
                          <a:cs typeface="MyriadPro-Light"/>
                        </a:rPr>
                        <a:t>Performance Measure or Indicator</a:t>
                      </a: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lvl="0" algn="ctr" defTabSz="914400" rtl="0" eaLnBrk="1" latinLnBrk="0" hangingPunct="1">
                        <a:lnSpc>
                          <a:spcPct val="115000"/>
                        </a:lnSpc>
                        <a:spcAft>
                          <a:spcPts val="0"/>
                        </a:spcAft>
                      </a:pPr>
                      <a:r>
                        <a:rPr lang="en-ZA" sz="1400" b="1" kern="1200" dirty="0">
                          <a:solidFill>
                            <a:schemeClr val="bg1"/>
                          </a:solidFill>
                          <a:effectLst/>
                          <a:latin typeface="Calibri" panose="020F0502020204030204" pitchFamily="34" charset="0"/>
                          <a:ea typeface="Calibri" panose="020F0502020204030204" pitchFamily="34" charset="0"/>
                          <a:cs typeface="MyriadPro-Light"/>
                        </a:rPr>
                        <a:t>Actual Achievement 2015/2016</a:t>
                      </a: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algn="ctr" defTabSz="914400" rtl="0" eaLnBrk="1" latinLnBrk="0" hangingPunct="1">
                        <a:lnSpc>
                          <a:spcPct val="115000"/>
                        </a:lnSpc>
                        <a:spcAft>
                          <a:spcPts val="0"/>
                        </a:spcAft>
                      </a:pPr>
                      <a:r>
                        <a:rPr lang="en-ZA" sz="1400" b="1" kern="1200" dirty="0">
                          <a:solidFill>
                            <a:schemeClr val="bg1"/>
                          </a:solidFill>
                          <a:effectLst/>
                          <a:latin typeface="Calibri" panose="020F0502020204030204" pitchFamily="34" charset="0"/>
                          <a:ea typeface="Calibri" panose="020F0502020204030204" pitchFamily="34" charset="0"/>
                          <a:cs typeface="MyriadPro-Light"/>
                        </a:rPr>
                        <a:t>Annual Target</a:t>
                      </a:r>
                    </a:p>
                    <a:p>
                      <a:pPr marL="0" algn="ctr" defTabSz="914400" rtl="0" eaLnBrk="1" latinLnBrk="0" hangingPunct="1">
                        <a:lnSpc>
                          <a:spcPct val="115000"/>
                        </a:lnSpc>
                        <a:spcAft>
                          <a:spcPts val="0"/>
                        </a:spcAft>
                      </a:pPr>
                      <a:r>
                        <a:rPr lang="en-ZA" sz="1400" b="1" kern="1200" dirty="0">
                          <a:solidFill>
                            <a:schemeClr val="bg1"/>
                          </a:solidFill>
                          <a:effectLst/>
                          <a:latin typeface="Calibri" panose="020F0502020204030204" pitchFamily="34" charset="0"/>
                          <a:ea typeface="Calibri" panose="020F0502020204030204" pitchFamily="34" charset="0"/>
                          <a:cs typeface="MyriadPro-Light"/>
                        </a:rPr>
                        <a:t>2016/2017</a:t>
                      </a: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algn="ctr" defTabSz="914400" rtl="0" eaLnBrk="1" latinLnBrk="0" hangingPunct="1">
                        <a:lnSpc>
                          <a:spcPct val="115000"/>
                        </a:lnSpc>
                        <a:spcAft>
                          <a:spcPts val="0"/>
                        </a:spcAft>
                      </a:pPr>
                      <a:r>
                        <a:rPr lang="en-ZA" sz="1400" b="1" kern="1200" dirty="0">
                          <a:solidFill>
                            <a:schemeClr val="bg1"/>
                          </a:solidFill>
                          <a:effectLst/>
                          <a:latin typeface="Calibri" panose="020F0502020204030204" pitchFamily="34" charset="0"/>
                          <a:ea typeface="Calibri" panose="020F0502020204030204" pitchFamily="34" charset="0"/>
                          <a:cs typeface="MyriadPro-Light"/>
                        </a:rPr>
                        <a:t>Actual Achievement</a:t>
                      </a:r>
                    </a:p>
                    <a:p>
                      <a:pPr marL="0" algn="ctr" defTabSz="914400" rtl="0" eaLnBrk="1" latinLnBrk="0" hangingPunct="1">
                        <a:lnSpc>
                          <a:spcPct val="115000"/>
                        </a:lnSpc>
                        <a:spcAft>
                          <a:spcPts val="0"/>
                        </a:spcAft>
                      </a:pPr>
                      <a:r>
                        <a:rPr lang="en-ZA" sz="1400" b="1" kern="1200" dirty="0">
                          <a:solidFill>
                            <a:schemeClr val="bg1"/>
                          </a:solidFill>
                          <a:effectLst/>
                          <a:latin typeface="Calibri" panose="020F0502020204030204" pitchFamily="34" charset="0"/>
                          <a:ea typeface="Calibri" panose="020F0502020204030204" pitchFamily="34" charset="0"/>
                          <a:cs typeface="MyriadPro-Light"/>
                        </a:rPr>
                        <a:t>2016/2017</a:t>
                      </a: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algn="ctr" defTabSz="914400" rtl="0" eaLnBrk="1" latinLnBrk="0" hangingPunct="1">
                        <a:lnSpc>
                          <a:spcPct val="115000"/>
                        </a:lnSpc>
                        <a:spcAft>
                          <a:spcPts val="0"/>
                        </a:spcAft>
                      </a:pPr>
                      <a:r>
                        <a:rPr lang="en-ZA" sz="1400" b="1" kern="1200" dirty="0">
                          <a:solidFill>
                            <a:schemeClr val="bg1"/>
                          </a:solidFill>
                          <a:effectLst/>
                          <a:latin typeface="Calibri" panose="020F0502020204030204" pitchFamily="34" charset="0"/>
                          <a:ea typeface="Calibri" panose="020F0502020204030204" pitchFamily="34" charset="0"/>
                          <a:cs typeface="MyriadPro-Light"/>
                        </a:rPr>
                        <a:t>Deviation from planned target to Actual Achievement</a:t>
                      </a:r>
                    </a:p>
                    <a:p>
                      <a:pPr marL="0" algn="ctr" defTabSz="914400" rtl="0" eaLnBrk="1" latinLnBrk="0" hangingPunct="1">
                        <a:lnSpc>
                          <a:spcPct val="115000"/>
                        </a:lnSpc>
                        <a:spcAft>
                          <a:spcPts val="0"/>
                        </a:spcAft>
                      </a:pPr>
                      <a:r>
                        <a:rPr lang="en-ZA" sz="1400" b="1" kern="1200" dirty="0">
                          <a:solidFill>
                            <a:schemeClr val="bg1"/>
                          </a:solidFill>
                          <a:effectLst/>
                          <a:latin typeface="Calibri" panose="020F0502020204030204" pitchFamily="34" charset="0"/>
                          <a:ea typeface="Calibri" panose="020F0502020204030204" pitchFamily="34" charset="0"/>
                          <a:cs typeface="MyriadPro-Light"/>
                        </a:rPr>
                        <a:t>for 2016/2017</a:t>
                      </a: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algn="ctr" defTabSz="914400" rtl="0" eaLnBrk="1" latinLnBrk="0" hangingPunct="1">
                        <a:lnSpc>
                          <a:spcPct val="115000"/>
                        </a:lnSpc>
                        <a:spcAft>
                          <a:spcPts val="0"/>
                        </a:spcAft>
                      </a:pPr>
                      <a:r>
                        <a:rPr lang="en-ZA" sz="1400" b="1" kern="1200" dirty="0">
                          <a:solidFill>
                            <a:schemeClr val="bg1"/>
                          </a:solidFill>
                          <a:effectLst/>
                          <a:latin typeface="Calibri" panose="020F0502020204030204" pitchFamily="34" charset="0"/>
                          <a:ea typeface="Calibri" panose="020F0502020204030204" pitchFamily="34" charset="0"/>
                          <a:cs typeface="MyriadPro-Light"/>
                        </a:rPr>
                        <a:t>Comment on deviations</a:t>
                      </a: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r>
              <a:tr h="228474">
                <a:tc gridSpan="7">
                  <a:txBody>
                    <a:bodyPr/>
                    <a:lstStyle/>
                    <a:p>
                      <a:pPr marL="457200" lvl="0" algn="ctr" defTabSz="914400" rtl="0" eaLnBrk="1" latinLnBrk="0" hangingPunct="1">
                        <a:lnSpc>
                          <a:spcPct val="115000"/>
                        </a:lnSpc>
                        <a:spcAft>
                          <a:spcPts val="0"/>
                        </a:spcAft>
                      </a:pPr>
                      <a:r>
                        <a:rPr lang="en-ZA"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GOAL 2: Promote innovation, creativity and indigenous cultural expression</a:t>
                      </a: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28474">
                <a:tc gridSpan="7">
                  <a:txBody>
                    <a:bodyPr/>
                    <a:lstStyle/>
                    <a:p>
                      <a:pPr marL="457200" lvl="0" algn="ctr" defTabSz="914400" rtl="0" eaLnBrk="1" latinLnBrk="0" hangingPunct="1">
                        <a:lnSpc>
                          <a:spcPct val="115000"/>
                        </a:lnSpc>
                        <a:spcAft>
                          <a:spcPts val="0"/>
                        </a:spcAft>
                      </a:pPr>
                      <a:r>
                        <a:rPr lang="en-ZA"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Strategic Objective 2.1: Promote the protection and commercial exploitation of innovations in key sectors</a:t>
                      </a: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445864">
                <a:tc>
                  <a:txBody>
                    <a:bodyPr/>
                    <a:lstStyle/>
                    <a:p>
                      <a:pPr marL="0" lvl="0" algn="l"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Maintaining the average number of days to issue an application number for a patent from the date of receipt of a complete application.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The </a:t>
                      </a:r>
                      <a:r>
                        <a:rPr lang="en-ZA" sz="1400" dirty="0" smtClean="0">
                          <a:effectLst/>
                          <a:latin typeface="Calibri" panose="020F0502020204030204" pitchFamily="34" charset="0"/>
                          <a:ea typeface="Calibri" panose="020F0502020204030204" pitchFamily="34" charset="0"/>
                          <a:cs typeface="MyriadPro-Light"/>
                        </a:rPr>
                        <a:t>average number </a:t>
                      </a:r>
                      <a:r>
                        <a:rPr lang="en-ZA" sz="1400" dirty="0">
                          <a:effectLst/>
                          <a:latin typeface="Calibri" panose="020F0502020204030204" pitchFamily="34" charset="0"/>
                          <a:ea typeface="Calibri" panose="020F0502020204030204" pitchFamily="34" charset="0"/>
                          <a:cs typeface="MyriadPro-Light"/>
                        </a:rPr>
                        <a:t>of</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days to </a:t>
                      </a:r>
                      <a:r>
                        <a:rPr lang="en-ZA" sz="1400" dirty="0" smtClean="0">
                          <a:effectLst/>
                          <a:latin typeface="Calibri" panose="020F0502020204030204" pitchFamily="34" charset="0"/>
                          <a:ea typeface="Calibri" panose="020F0502020204030204" pitchFamily="34" charset="0"/>
                          <a:cs typeface="MyriadPro-Light"/>
                        </a:rPr>
                        <a:t>issue an </a:t>
                      </a:r>
                      <a:r>
                        <a:rPr lang="en-ZA" sz="1400" dirty="0">
                          <a:effectLst/>
                          <a:latin typeface="Calibri" panose="020F0502020204030204" pitchFamily="34" charset="0"/>
                          <a:ea typeface="Calibri" panose="020F0502020204030204" pitchFamily="34" charset="0"/>
                          <a:cs typeface="MyriadPro-Light"/>
                        </a:rPr>
                        <a:t>application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number for </a:t>
                      </a:r>
                      <a:r>
                        <a:rPr lang="en-ZA" sz="1400" dirty="0" smtClean="0">
                          <a:effectLst/>
                          <a:latin typeface="Calibri" panose="020F0502020204030204" pitchFamily="34" charset="0"/>
                          <a:ea typeface="Calibri" panose="020F0502020204030204" pitchFamily="34" charset="0"/>
                          <a:cs typeface="MyriadPro-Light"/>
                        </a:rPr>
                        <a:t>a patent </a:t>
                      </a:r>
                      <a:r>
                        <a:rPr lang="en-ZA" sz="1400" dirty="0">
                          <a:effectLst/>
                          <a:latin typeface="Calibri" panose="020F0502020204030204" pitchFamily="34" charset="0"/>
                          <a:ea typeface="Calibri" panose="020F0502020204030204" pitchFamily="34" charset="0"/>
                          <a:cs typeface="MyriadPro-Light"/>
                        </a:rPr>
                        <a:t>from the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date of </a:t>
                      </a:r>
                      <a:r>
                        <a:rPr lang="en-ZA" sz="1400" dirty="0" smtClean="0">
                          <a:effectLst/>
                          <a:latin typeface="Calibri" panose="020F0502020204030204" pitchFamily="34" charset="0"/>
                          <a:ea typeface="Calibri" panose="020F0502020204030204" pitchFamily="34" charset="0"/>
                          <a:cs typeface="MyriadPro-Light"/>
                        </a:rPr>
                        <a:t>receipt of </a:t>
                      </a:r>
                      <a:r>
                        <a:rPr lang="en-ZA" sz="1400" dirty="0">
                          <a:effectLst/>
                          <a:latin typeface="Calibri" panose="020F0502020204030204" pitchFamily="34" charset="0"/>
                          <a:ea typeface="Calibri" panose="020F0502020204030204" pitchFamily="34" charset="0"/>
                          <a:cs typeface="MyriadPro-Light"/>
                        </a:rPr>
                        <a:t>a </a:t>
                      </a:r>
                      <a:r>
                        <a:rPr lang="en-ZA" sz="1400" dirty="0" smtClean="0">
                          <a:effectLst/>
                          <a:latin typeface="Calibri" panose="020F0502020204030204" pitchFamily="34" charset="0"/>
                          <a:ea typeface="Calibri" panose="020F0502020204030204" pitchFamily="34" charset="0"/>
                          <a:cs typeface="MyriadPro-Light"/>
                        </a:rPr>
                        <a:t>complete</a:t>
                      </a:r>
                      <a:r>
                        <a:rPr lang="en-ZA"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400" dirty="0" smtClean="0">
                          <a:effectLst/>
                          <a:latin typeface="Calibri" panose="020F0502020204030204" pitchFamily="34" charset="0"/>
                          <a:ea typeface="Times New Roman" panose="02020603050405020304" pitchFamily="18" charset="0"/>
                          <a:cs typeface="MyriadPro-Light"/>
                        </a:rPr>
                        <a:t>application</a:t>
                      </a:r>
                      <a:endParaRPr lang="en-ZA" sz="1400" dirty="0">
                        <a:effectLst/>
                        <a:latin typeface="CG Omega"/>
                        <a:ea typeface="Times New Roman" panose="02020603050405020304" pitchFamily="18" charset="0"/>
                        <a:cs typeface="Arial" panose="020B0604020202020204" pitchFamily="34"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spcAft>
                          <a:spcPts val="0"/>
                        </a:spcAft>
                      </a:pPr>
                      <a:r>
                        <a:rPr lang="en-ZA" sz="1400" dirty="0">
                          <a:effectLst/>
                          <a:latin typeface="Calibri" panose="020F0502020204030204" pitchFamily="34" charset="0"/>
                          <a:ea typeface="Times New Roman" panose="02020603050405020304" pitchFamily="18" charset="0"/>
                          <a:cs typeface="MyriadPro-Light"/>
                        </a:rPr>
                        <a:t> </a:t>
                      </a:r>
                      <a:endParaRPr lang="en-ZA" sz="1400" dirty="0">
                        <a:effectLst/>
                        <a:latin typeface="CG Omega"/>
                        <a:ea typeface="Times New Roman" panose="02020603050405020304" pitchFamily="18" charset="0"/>
                        <a:cs typeface="Arial" panose="020B0604020202020204" pitchFamily="34"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spcAft>
                          <a:spcPts val="0"/>
                        </a:spcAft>
                      </a:pPr>
                      <a:r>
                        <a:rPr lang="en-ZA" sz="1400" dirty="0">
                          <a:effectLst/>
                          <a:latin typeface="Calibri" panose="020F0502020204030204" pitchFamily="34" charset="0"/>
                          <a:ea typeface="Times New Roman" panose="02020603050405020304" pitchFamily="18" charset="0"/>
                          <a:cs typeface="MyriadPro-Light"/>
                        </a:rPr>
                        <a:t> </a:t>
                      </a:r>
                      <a:endParaRPr lang="en-ZA" sz="1400" dirty="0">
                        <a:effectLst/>
                        <a:latin typeface="CG Omega"/>
                        <a:ea typeface="Times New Roman" panose="02020603050405020304" pitchFamily="18" charset="0"/>
                        <a:cs typeface="Arial" panose="020B0604020202020204" pitchFamily="34"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en-ZA" sz="1400">
                          <a:effectLst/>
                          <a:latin typeface="Calibri" panose="020F0502020204030204" pitchFamily="34" charset="0"/>
                          <a:ea typeface="Times New Roman" panose="02020603050405020304" pitchFamily="18" charset="0"/>
                          <a:cs typeface="MyriadPro-Light"/>
                        </a:rPr>
                        <a:t>2</a:t>
                      </a:r>
                      <a:endParaRPr lang="en-ZA" sz="1400">
                        <a:effectLst/>
                        <a:latin typeface="CG Omega"/>
                        <a:ea typeface="Times New Roman" panose="02020603050405020304" pitchFamily="18" charset="0"/>
                        <a:cs typeface="Arial" panose="020B0604020202020204" pitchFamily="34"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457200" algn="ctr">
                        <a:spcAft>
                          <a:spcPts val="0"/>
                        </a:spcAft>
                      </a:pPr>
                      <a:r>
                        <a:rPr lang="en-ZA" sz="1400">
                          <a:effectLst/>
                          <a:latin typeface="Calibri" panose="020F0502020204030204" pitchFamily="34" charset="0"/>
                          <a:ea typeface="Times New Roman" panose="02020603050405020304" pitchFamily="18" charset="0"/>
                          <a:cs typeface="MyriadPro-Light"/>
                        </a:rPr>
                        <a:t>1</a:t>
                      </a:r>
                      <a:endParaRPr lang="en-ZA" sz="1400">
                        <a:effectLst/>
                        <a:latin typeface="CG Omega"/>
                        <a:ea typeface="Times New Roman" panose="02020603050405020304" pitchFamily="18" charset="0"/>
                        <a:cs typeface="Arial" panose="020B0604020202020204" pitchFamily="34"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Exceeded: Improved efficiency in processing, however additional uptake of electronic submissions will result in further improvement.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442139">
                <a:tc>
                  <a:txBody>
                    <a:bodyPr/>
                    <a:lstStyle/>
                    <a:p>
                      <a:pPr marL="0" lvl="0" algn="l"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Maintaining the average number of days to issue  an application number for a design from the date of receipt of a complete application</a:t>
                      </a: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The </a:t>
                      </a:r>
                      <a:r>
                        <a:rPr lang="en-ZA" sz="1400" dirty="0" smtClean="0">
                          <a:effectLst/>
                          <a:latin typeface="Calibri" panose="020F0502020204030204" pitchFamily="34" charset="0"/>
                          <a:ea typeface="Calibri" panose="020F0502020204030204" pitchFamily="34" charset="0"/>
                          <a:cs typeface="MyriadPro-Light"/>
                        </a:rPr>
                        <a:t>average number </a:t>
                      </a:r>
                      <a:r>
                        <a:rPr lang="en-ZA" sz="1400" dirty="0">
                          <a:effectLst/>
                          <a:latin typeface="Calibri" panose="020F0502020204030204" pitchFamily="34" charset="0"/>
                          <a:ea typeface="Calibri" panose="020F0502020204030204" pitchFamily="34" charset="0"/>
                          <a:cs typeface="MyriadPro-Light"/>
                        </a:rPr>
                        <a:t>of</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days to </a:t>
                      </a:r>
                      <a:r>
                        <a:rPr lang="en-ZA" sz="1400" dirty="0" smtClean="0">
                          <a:effectLst/>
                          <a:latin typeface="Calibri" panose="020F0502020204030204" pitchFamily="34" charset="0"/>
                          <a:ea typeface="Calibri" panose="020F0502020204030204" pitchFamily="34" charset="0"/>
                          <a:cs typeface="MyriadPro-Light"/>
                        </a:rPr>
                        <a:t>issue an </a:t>
                      </a:r>
                      <a:r>
                        <a:rPr lang="en-ZA" sz="1400" dirty="0">
                          <a:effectLst/>
                          <a:latin typeface="Calibri" panose="020F0502020204030204" pitchFamily="34" charset="0"/>
                          <a:ea typeface="Calibri" panose="020F0502020204030204" pitchFamily="34" charset="0"/>
                          <a:cs typeface="MyriadPro-Light"/>
                        </a:rPr>
                        <a:t>application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number for </a:t>
                      </a:r>
                      <a:r>
                        <a:rPr lang="en-ZA" sz="1400" dirty="0" smtClean="0">
                          <a:effectLst/>
                          <a:latin typeface="Calibri" panose="020F0502020204030204" pitchFamily="34" charset="0"/>
                          <a:ea typeface="Calibri" panose="020F0502020204030204" pitchFamily="34" charset="0"/>
                          <a:cs typeface="MyriadPro-Light"/>
                        </a:rPr>
                        <a:t>a design </a:t>
                      </a:r>
                      <a:r>
                        <a:rPr lang="en-ZA" sz="1400" dirty="0">
                          <a:effectLst/>
                          <a:latin typeface="Calibri" panose="020F0502020204030204" pitchFamily="34" charset="0"/>
                          <a:ea typeface="Calibri" panose="020F0502020204030204" pitchFamily="34" charset="0"/>
                          <a:cs typeface="MyriadPro-Light"/>
                        </a:rPr>
                        <a:t>from the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date of </a:t>
                      </a:r>
                      <a:r>
                        <a:rPr lang="en-ZA" sz="1400" dirty="0" smtClean="0">
                          <a:effectLst/>
                          <a:latin typeface="Calibri" panose="020F0502020204030204" pitchFamily="34" charset="0"/>
                          <a:ea typeface="Calibri" panose="020F0502020204030204" pitchFamily="34" charset="0"/>
                          <a:cs typeface="MyriadPro-Light"/>
                        </a:rPr>
                        <a:t>receipt of </a:t>
                      </a:r>
                      <a:r>
                        <a:rPr lang="en-ZA" sz="1400" dirty="0">
                          <a:effectLst/>
                          <a:latin typeface="Calibri" panose="020F0502020204030204" pitchFamily="34" charset="0"/>
                          <a:ea typeface="Calibri" panose="020F0502020204030204" pitchFamily="34" charset="0"/>
                          <a:cs typeface="MyriadPro-Light"/>
                        </a:rPr>
                        <a:t>a </a:t>
                      </a:r>
                      <a:r>
                        <a:rPr lang="en-ZA" sz="1400" dirty="0" smtClean="0">
                          <a:effectLst/>
                          <a:latin typeface="Calibri" panose="020F0502020204030204" pitchFamily="34" charset="0"/>
                          <a:ea typeface="Calibri" panose="020F0502020204030204" pitchFamily="34" charset="0"/>
                          <a:cs typeface="MyriadPro-Light"/>
                        </a:rPr>
                        <a:t>complete</a:t>
                      </a:r>
                      <a:r>
                        <a:rPr lang="en-ZA"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400" dirty="0" smtClean="0">
                          <a:effectLst/>
                          <a:latin typeface="Calibri" panose="020F0502020204030204" pitchFamily="34" charset="0"/>
                          <a:ea typeface="Times New Roman" panose="02020603050405020304" pitchFamily="18" charset="0"/>
                          <a:cs typeface="MyriadPro-Light"/>
                        </a:rPr>
                        <a:t>application</a:t>
                      </a:r>
                      <a:endParaRPr lang="en-ZA" sz="1400" dirty="0">
                        <a:effectLst/>
                        <a:latin typeface="CG Omega"/>
                        <a:ea typeface="Times New Roman" panose="02020603050405020304" pitchFamily="18" charset="0"/>
                        <a:cs typeface="Arial" panose="020B0604020202020204" pitchFamily="34"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No deviation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713940">
                <a:tc>
                  <a:txBody>
                    <a:bodyPr/>
                    <a:lstStyle/>
                    <a:p>
                      <a:pPr marL="0" lvl="0" algn="l"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Increased knowledge and awareness on IP</a:t>
                      </a: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0"/>
                        </a:spcAft>
                      </a:pPr>
                      <a:r>
                        <a:rPr lang="en-ZA" sz="1400">
                          <a:effectLst/>
                          <a:latin typeface="Calibri" panose="020F0502020204030204" pitchFamily="34" charset="0"/>
                          <a:ea typeface="Calibri" panose="020F0502020204030204" pitchFamily="34" charset="0"/>
                          <a:cs typeface="MyriadPro-Light"/>
                        </a:rPr>
                        <a:t>Number of education and awareness workshops on IP  conducted by CIPC</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21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MyriadPro-Light"/>
                        </a:rPr>
                        <a:t>20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MyriadPro-Light"/>
                        </a:rPr>
                        <a:t>25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effectLst/>
                          <a:latin typeface="Calibri" panose="020F0502020204030204" pitchFamily="34" charset="0"/>
                          <a:ea typeface="Calibri" panose="020F0502020204030204" pitchFamily="34" charset="0"/>
                          <a:cs typeface="MyriadPro-Light"/>
                        </a:rPr>
                        <a:t>Received more requests for IP education and awareness workshops/information session</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211072">
                <a:tc gridSpan="7">
                  <a:txBody>
                    <a:bodyPr/>
                    <a:lstStyle/>
                    <a:p>
                      <a:pPr marL="457200" algn="just">
                        <a:spcAft>
                          <a:spcPts val="0"/>
                        </a:spcAft>
                      </a:pPr>
                      <a:r>
                        <a:rPr lang="en-ZA" sz="14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Strategic Objective 2.2 To protect our cultural heritage and support a strong competitive South African creative industry that provides benefits for local artists</a:t>
                      </a:r>
                      <a:endParaRPr lang="en-ZA" sz="1400" dirty="0">
                        <a:effectLst/>
                        <a:latin typeface="CG Omega"/>
                        <a:ea typeface="Times New Roman" panose="02020603050405020304" pitchFamily="18" charset="0"/>
                        <a:cs typeface="Arial" panose="020B0604020202020204" pitchFamily="34"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713940">
                <a:tc>
                  <a:txBody>
                    <a:bodyPr/>
                    <a:lstStyle/>
                    <a:p>
                      <a:pPr>
                        <a:lnSpc>
                          <a:spcPct val="115000"/>
                        </a:lnSpc>
                        <a:spcAft>
                          <a:spcPts val="0"/>
                        </a:spcAft>
                      </a:pPr>
                      <a:r>
                        <a:rPr lang="en-ZA" sz="1400">
                          <a:effectLst/>
                          <a:latin typeface="Calibri" panose="020F0502020204030204" pitchFamily="34" charset="0"/>
                          <a:ea typeface="Calibri" panose="020F0502020204030204" pitchFamily="34" charset="0"/>
                          <a:cs typeface="MyriadPro-Light"/>
                        </a:rPr>
                        <a:t>Increased knowledge and awareness IKS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0"/>
                        </a:spcAft>
                      </a:pPr>
                      <a:r>
                        <a:rPr lang="en-ZA" sz="1400">
                          <a:effectLst/>
                          <a:latin typeface="Calibri" panose="020F0502020204030204" pitchFamily="34" charset="0"/>
                          <a:ea typeface="Calibri" panose="020F0502020204030204" pitchFamily="34" charset="0"/>
                          <a:cs typeface="MyriadPro-Light"/>
                        </a:rPr>
                        <a:t>Number of education and awareness workshops in IKS creativity conducted by CIPC</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New indicator</a:t>
                      </a: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G Omega"/>
                        <a:ea typeface="Times New Roman" panose="02020603050405020304" pitchFamily="18" charset="0"/>
                        <a:cs typeface="Arial" panose="020B0604020202020204" pitchFamily="34"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14</a:t>
                      </a:r>
                      <a:endParaRPr lang="en-ZA" sz="1400" dirty="0">
                        <a:effectLst/>
                        <a:latin typeface="CG Omega"/>
                        <a:ea typeface="Times New Roman" panose="02020603050405020304" pitchFamily="18" charset="0"/>
                        <a:cs typeface="Arial" panose="020B0604020202020204" pitchFamily="34"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11</a:t>
                      </a:r>
                      <a:endParaRPr lang="en-ZA" sz="1400" dirty="0">
                        <a:effectLst/>
                        <a:latin typeface="CG Omega"/>
                        <a:ea typeface="Times New Roman" panose="02020603050405020304" pitchFamily="18" charset="0"/>
                        <a:cs typeface="Arial" panose="020B0604020202020204" pitchFamily="34"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Exceeded: Received more requests for IP education and awareness workshops/information sessions</a:t>
                      </a: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445864">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Increased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knowledge and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awareness 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creativity and </a:t>
                      </a:r>
                      <a:r>
                        <a:rPr lang="en-ZA" sz="1400" dirty="0" smtClean="0">
                          <a:effectLst/>
                          <a:latin typeface="Calibri" panose="020F0502020204030204" pitchFamily="34" charset="0"/>
                          <a:ea typeface="Calibri" panose="020F0502020204030204" pitchFamily="34" charset="0"/>
                          <a:cs typeface="MyriadPro-Light"/>
                        </a:rPr>
                        <a:t>IP</a:t>
                      </a:r>
                      <a:r>
                        <a:rPr lang="en-ZA"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400" dirty="0" smtClean="0">
                          <a:effectLst/>
                          <a:latin typeface="Calibri" panose="020F0502020204030204" pitchFamily="34" charset="0"/>
                          <a:ea typeface="Times New Roman" panose="02020603050405020304" pitchFamily="18" charset="0"/>
                          <a:cs typeface="MyriadPro-Light"/>
                        </a:rPr>
                        <a:t>enforcement</a:t>
                      </a:r>
                      <a:endParaRPr lang="en-ZA" sz="1400" dirty="0">
                        <a:effectLst/>
                        <a:latin typeface="CG Omega"/>
                        <a:ea typeface="Times New Roman" panose="02020603050405020304" pitchFamily="18" charset="0"/>
                        <a:cs typeface="Arial" panose="020B0604020202020204" pitchFamily="34"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Number </a:t>
                      </a:r>
                      <a:r>
                        <a:rPr lang="en-ZA" sz="1400" dirty="0" smtClean="0">
                          <a:effectLst/>
                          <a:latin typeface="Calibri" panose="020F0502020204030204" pitchFamily="34" charset="0"/>
                          <a:ea typeface="Calibri" panose="020F0502020204030204" pitchFamily="34" charset="0"/>
                          <a:cs typeface="MyriadPro-Light"/>
                        </a:rPr>
                        <a:t>of education </a:t>
                      </a:r>
                      <a:r>
                        <a:rPr lang="en-ZA" sz="1400" dirty="0">
                          <a:effectLst/>
                          <a:latin typeface="Calibri" panose="020F0502020204030204" pitchFamily="34" charset="0"/>
                          <a:ea typeface="Calibri" panose="020F0502020204030204" pitchFamily="34" charset="0"/>
                          <a:cs typeface="MyriadPro-Light"/>
                        </a:rPr>
                        <a:t>and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awareness </a:t>
                      </a:r>
                      <a:r>
                        <a:rPr lang="en-ZA" sz="1400" dirty="0" smtClean="0">
                          <a:effectLst/>
                          <a:latin typeface="Calibri" panose="020F0502020204030204" pitchFamily="34" charset="0"/>
                          <a:ea typeface="Calibri" panose="020F0502020204030204" pitchFamily="34" charset="0"/>
                          <a:cs typeface="MyriadPro-Light"/>
                        </a:rPr>
                        <a:t>events on creativity and </a:t>
                      </a:r>
                      <a:r>
                        <a:rPr lang="en-ZA" sz="1400" dirty="0">
                          <a:effectLst/>
                          <a:latin typeface="Calibri" panose="020F0502020204030204" pitchFamily="34" charset="0"/>
                          <a:ea typeface="Calibri" panose="020F0502020204030204" pitchFamily="34" charset="0"/>
                          <a:cs typeface="MyriadPro-Light"/>
                        </a:rPr>
                        <a:t>visible IP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MyriadPro-Light"/>
                        </a:rPr>
                        <a:t>Enforcement initiatives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conducted </a:t>
                      </a:r>
                      <a:r>
                        <a:rPr lang="en-ZA" sz="1400" dirty="0" smtClean="0">
                          <a:effectLst/>
                          <a:latin typeface="Calibri" panose="020F0502020204030204" pitchFamily="34" charset="0"/>
                          <a:ea typeface="Calibri" panose="020F0502020204030204" pitchFamily="34" charset="0"/>
                          <a:cs typeface="MyriadPro-Light"/>
                        </a:rPr>
                        <a:t>by</a:t>
                      </a:r>
                      <a:r>
                        <a:rPr lang="en-ZA"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400" dirty="0" smtClean="0">
                          <a:effectLst/>
                          <a:latin typeface="Calibri" panose="020F0502020204030204" pitchFamily="34" charset="0"/>
                          <a:ea typeface="Times New Roman" panose="02020603050405020304" pitchFamily="18" charset="0"/>
                          <a:cs typeface="MyriadPro-Light"/>
                        </a:rPr>
                        <a:t>CIPC</a:t>
                      </a:r>
                      <a:endParaRPr lang="en-ZA" sz="1400" dirty="0">
                        <a:effectLst/>
                        <a:latin typeface="CG Omega"/>
                        <a:ea typeface="Times New Roman" panose="02020603050405020304" pitchFamily="18" charset="0"/>
                        <a:cs typeface="Arial" panose="020B0604020202020204" pitchFamily="34"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New indicator</a:t>
                      </a: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G Omega"/>
                        <a:ea typeface="Times New Roman" panose="02020603050405020304" pitchFamily="18" charset="0"/>
                        <a:cs typeface="Arial" panose="020B0604020202020204" pitchFamily="34"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6</a:t>
                      </a:r>
                      <a:endParaRPr lang="en-ZA" sz="1400" dirty="0">
                        <a:effectLst/>
                        <a:latin typeface="CG Omega"/>
                        <a:ea typeface="Times New Roman" panose="02020603050405020304" pitchFamily="18" charset="0"/>
                        <a:cs typeface="Arial" panose="020B0604020202020204" pitchFamily="34"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effectLst/>
                        <a:latin typeface="CG Omega"/>
                        <a:ea typeface="Times New Roman" panose="02020603050405020304" pitchFamily="18" charset="0"/>
                        <a:cs typeface="Arial" panose="020B0604020202020204" pitchFamily="34" charset="0"/>
                      </a:endParaRP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lnSpc>
                          <a:spcPct val="115000"/>
                        </a:lnSpc>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E</a:t>
                      </a:r>
                      <a:r>
                        <a:rPr lang="en-ZA" sz="1400" kern="1200" dirty="0">
                          <a:solidFill>
                            <a:schemeClr val="tx1"/>
                          </a:solidFill>
                          <a:effectLst/>
                          <a:latin typeface="Calibri" panose="020F0502020204030204" pitchFamily="34" charset="0"/>
                          <a:ea typeface="Calibri" panose="020F0502020204030204" pitchFamily="34" charset="0"/>
                          <a:cs typeface="MyriadPro-Light"/>
                        </a:rPr>
                        <a:t>xceeded: Better coordination by stakeholders.</a:t>
                      </a:r>
                    </a:p>
                  </a:txBody>
                  <a:tcPr marL="16601" marR="16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bl>
          </a:graphicData>
        </a:graphic>
      </p:graphicFrame>
      <p:sp>
        <p:nvSpPr>
          <p:cNvPr id="6" name="Rectangle 1"/>
          <p:cNvSpPr>
            <a:spLocks noChangeArrowheads="1"/>
          </p:cNvSpPr>
          <p:nvPr/>
        </p:nvSpPr>
        <p:spPr bwMode="auto">
          <a:xfrm>
            <a:off x="-1" y="0"/>
            <a:ext cx="14005333" cy="47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7" name="TextBox 6"/>
          <p:cNvSpPr txBox="1"/>
          <p:nvPr/>
        </p:nvSpPr>
        <p:spPr>
          <a:xfrm>
            <a:off x="5422900" y="9144000"/>
            <a:ext cx="1828800" cy="400110"/>
          </a:xfrm>
          <a:prstGeom prst="rect">
            <a:avLst/>
          </a:prstGeom>
          <a:noFill/>
        </p:spPr>
        <p:txBody>
          <a:bodyPr wrap="square" rtlCol="0">
            <a:spAutoFit/>
          </a:bodyPr>
          <a:lstStyle/>
          <a:p>
            <a:r>
              <a:rPr lang="en-ZA" sz="2000" dirty="0" smtClean="0">
                <a:latin typeface="+mn-lt"/>
              </a:rPr>
              <a:t>10</a:t>
            </a:r>
            <a:endParaRPr lang="en-ZA" sz="2000" dirty="0">
              <a:latin typeface="+mn-lt"/>
            </a:endParaRPr>
          </a:p>
        </p:txBody>
      </p:sp>
    </p:spTree>
    <p:extLst>
      <p:ext uri="{BB962C8B-B14F-4D97-AF65-F5344CB8AC3E}">
        <p14:creationId xmlns:p14="http://schemas.microsoft.com/office/powerpoint/2010/main" val="1521379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92100"/>
            <a:ext cx="11950700" cy="774700"/>
          </a:xfrm>
        </p:spPr>
        <p:txBody>
          <a:bodyPr/>
          <a:lstStyle/>
          <a:p>
            <a:r>
              <a:rPr lang="en-ZA" sz="3600" dirty="0"/>
              <a:t>Non-financial performance (Performance Information)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8641325"/>
              </p:ext>
            </p:extLst>
          </p:nvPr>
        </p:nvGraphicFramePr>
        <p:xfrm>
          <a:off x="0" y="1143000"/>
          <a:ext cx="13004798" cy="7772400"/>
        </p:xfrm>
        <a:graphic>
          <a:graphicData uri="http://schemas.openxmlformats.org/drawingml/2006/table">
            <a:tbl>
              <a:tblPr firstRow="1" bandCol="1"/>
              <a:tblGrid>
                <a:gridCol w="2256085"/>
                <a:gridCol w="2179736"/>
                <a:gridCol w="1533314"/>
                <a:gridCol w="1298016"/>
                <a:gridCol w="1551414"/>
                <a:gridCol w="1561758"/>
                <a:gridCol w="2624475"/>
              </a:tblGrid>
              <a:tr h="1359903">
                <a:tc>
                  <a:txBody>
                    <a:bodyPr/>
                    <a:lstStyle/>
                    <a:p>
                      <a:pPr marL="0" algn="ctr" defTabSz="914400" rtl="0" eaLnBrk="1" latinLnBrk="0" hangingPunct="1">
                        <a:lnSpc>
                          <a:spcPct val="115000"/>
                        </a:lnSpc>
                        <a:spcAft>
                          <a:spcPts val="0"/>
                        </a:spcAft>
                      </a:pPr>
                      <a:r>
                        <a:rPr lang="en-ZA" sz="1400" b="1" kern="1200" dirty="0">
                          <a:solidFill>
                            <a:schemeClr val="bg1"/>
                          </a:solidFill>
                          <a:effectLst/>
                          <a:latin typeface="Calibri" panose="020F0502020204030204" pitchFamily="34" charset="0"/>
                          <a:ea typeface="Calibri" panose="020F0502020204030204" pitchFamily="34" charset="0"/>
                          <a:cs typeface="MyriadPro-Light"/>
                        </a:rPr>
                        <a:t>Output</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algn="ctr" defTabSz="914400" rtl="0" eaLnBrk="1" latinLnBrk="0" hangingPunct="1">
                        <a:lnSpc>
                          <a:spcPct val="115000"/>
                        </a:lnSpc>
                        <a:spcAft>
                          <a:spcPts val="0"/>
                        </a:spcAft>
                      </a:pPr>
                      <a:r>
                        <a:rPr lang="en-ZA" sz="1400" b="1" kern="1200" dirty="0">
                          <a:solidFill>
                            <a:schemeClr val="bg1"/>
                          </a:solidFill>
                          <a:effectLst/>
                          <a:latin typeface="Calibri" panose="020F0502020204030204" pitchFamily="34" charset="0"/>
                          <a:ea typeface="Calibri" panose="020F0502020204030204" pitchFamily="34" charset="0"/>
                          <a:cs typeface="MyriadPro-Light"/>
                        </a:rPr>
                        <a:t>Performance Measure or Indicator</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algn="ctr" defTabSz="914400" rtl="0" eaLnBrk="1" latinLnBrk="0" hangingPunct="1">
                        <a:lnSpc>
                          <a:spcPct val="115000"/>
                        </a:lnSpc>
                        <a:spcAft>
                          <a:spcPts val="0"/>
                        </a:spcAft>
                      </a:pPr>
                      <a:r>
                        <a:rPr lang="en-ZA" sz="1400" b="1" kern="1200" dirty="0">
                          <a:solidFill>
                            <a:schemeClr val="bg1"/>
                          </a:solidFill>
                          <a:effectLst/>
                          <a:latin typeface="Calibri" panose="020F0502020204030204" pitchFamily="34" charset="0"/>
                          <a:ea typeface="Calibri" panose="020F0502020204030204" pitchFamily="34" charset="0"/>
                          <a:cs typeface="MyriadPro-Light"/>
                        </a:rPr>
                        <a:t>Actual Achievement 2015/2016</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algn="ctr" defTabSz="914400" rtl="0" eaLnBrk="1" latinLnBrk="0" hangingPunct="1">
                        <a:lnSpc>
                          <a:spcPct val="115000"/>
                        </a:lnSpc>
                        <a:spcAft>
                          <a:spcPts val="0"/>
                        </a:spcAft>
                      </a:pPr>
                      <a:r>
                        <a:rPr lang="en-ZA" sz="1400" b="1" kern="1200" dirty="0">
                          <a:solidFill>
                            <a:schemeClr val="bg1"/>
                          </a:solidFill>
                          <a:effectLst/>
                          <a:latin typeface="Calibri" panose="020F0502020204030204" pitchFamily="34" charset="0"/>
                          <a:ea typeface="Calibri" panose="020F0502020204030204" pitchFamily="34" charset="0"/>
                          <a:cs typeface="MyriadPro-Light"/>
                        </a:rPr>
                        <a:t>Annual Target</a:t>
                      </a:r>
                    </a:p>
                    <a:p>
                      <a:pPr marL="0" algn="ctr" defTabSz="914400" rtl="0" eaLnBrk="1" latinLnBrk="0" hangingPunct="1">
                        <a:lnSpc>
                          <a:spcPct val="115000"/>
                        </a:lnSpc>
                        <a:spcAft>
                          <a:spcPts val="0"/>
                        </a:spcAft>
                      </a:pPr>
                      <a:r>
                        <a:rPr lang="en-ZA" sz="1400" b="1" kern="1200" dirty="0">
                          <a:solidFill>
                            <a:schemeClr val="bg1"/>
                          </a:solidFill>
                          <a:effectLst/>
                          <a:latin typeface="Calibri" panose="020F0502020204030204" pitchFamily="34" charset="0"/>
                          <a:ea typeface="Calibri" panose="020F0502020204030204" pitchFamily="34" charset="0"/>
                          <a:cs typeface="MyriadPro-Light"/>
                        </a:rPr>
                        <a:t>2016/2017</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algn="ctr" defTabSz="914400" rtl="0" eaLnBrk="1" latinLnBrk="0" hangingPunct="1">
                        <a:lnSpc>
                          <a:spcPct val="115000"/>
                        </a:lnSpc>
                        <a:spcAft>
                          <a:spcPts val="0"/>
                        </a:spcAft>
                      </a:pPr>
                      <a:r>
                        <a:rPr lang="en-ZA" sz="1400" b="1" kern="1200" dirty="0">
                          <a:solidFill>
                            <a:schemeClr val="bg1"/>
                          </a:solidFill>
                          <a:effectLst/>
                          <a:latin typeface="Calibri" panose="020F0502020204030204" pitchFamily="34" charset="0"/>
                          <a:ea typeface="Calibri" panose="020F0502020204030204" pitchFamily="34" charset="0"/>
                          <a:cs typeface="MyriadPro-Light"/>
                        </a:rPr>
                        <a:t>Actual Achievement</a:t>
                      </a:r>
                    </a:p>
                    <a:p>
                      <a:pPr marL="0" algn="ctr" defTabSz="914400" rtl="0" eaLnBrk="1" latinLnBrk="0" hangingPunct="1">
                        <a:lnSpc>
                          <a:spcPct val="115000"/>
                        </a:lnSpc>
                        <a:spcAft>
                          <a:spcPts val="0"/>
                        </a:spcAft>
                      </a:pPr>
                      <a:r>
                        <a:rPr lang="en-ZA" sz="1400" b="1" kern="1200" dirty="0">
                          <a:solidFill>
                            <a:schemeClr val="bg1"/>
                          </a:solidFill>
                          <a:effectLst/>
                          <a:latin typeface="Calibri" panose="020F0502020204030204" pitchFamily="34" charset="0"/>
                          <a:ea typeface="Calibri" panose="020F0502020204030204" pitchFamily="34" charset="0"/>
                          <a:cs typeface="MyriadPro-Light"/>
                        </a:rPr>
                        <a:t>2016/2017</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algn="ctr" defTabSz="914400" rtl="0" eaLnBrk="1" latinLnBrk="0" hangingPunct="1">
                        <a:lnSpc>
                          <a:spcPct val="115000"/>
                        </a:lnSpc>
                        <a:spcAft>
                          <a:spcPts val="0"/>
                        </a:spcAft>
                      </a:pPr>
                      <a:r>
                        <a:rPr lang="en-ZA" sz="1400" b="1" kern="1200" dirty="0">
                          <a:solidFill>
                            <a:schemeClr val="bg1"/>
                          </a:solidFill>
                          <a:effectLst/>
                          <a:latin typeface="Calibri" panose="020F0502020204030204" pitchFamily="34" charset="0"/>
                          <a:ea typeface="Calibri" panose="020F0502020204030204" pitchFamily="34" charset="0"/>
                          <a:cs typeface="MyriadPro-Light"/>
                        </a:rPr>
                        <a:t>Deviation from planned target to Actual Achievement</a:t>
                      </a:r>
                    </a:p>
                    <a:p>
                      <a:pPr marL="0" algn="ctr" defTabSz="914400" rtl="0" eaLnBrk="1" latinLnBrk="0" hangingPunct="1">
                        <a:lnSpc>
                          <a:spcPct val="115000"/>
                        </a:lnSpc>
                        <a:spcAft>
                          <a:spcPts val="0"/>
                        </a:spcAft>
                      </a:pPr>
                      <a:r>
                        <a:rPr lang="en-ZA" sz="1400" b="1" kern="1200" dirty="0">
                          <a:solidFill>
                            <a:schemeClr val="bg1"/>
                          </a:solidFill>
                          <a:effectLst/>
                          <a:latin typeface="Calibri" panose="020F0502020204030204" pitchFamily="34" charset="0"/>
                          <a:ea typeface="Calibri" panose="020F0502020204030204" pitchFamily="34" charset="0"/>
                          <a:cs typeface="MyriadPro-Light"/>
                        </a:rPr>
                        <a:t>for 2016/2017</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algn="ctr" defTabSz="914400" rtl="0" eaLnBrk="1" latinLnBrk="0" hangingPunct="1">
                        <a:lnSpc>
                          <a:spcPct val="115000"/>
                        </a:lnSpc>
                        <a:spcAft>
                          <a:spcPts val="0"/>
                        </a:spcAft>
                      </a:pPr>
                      <a:r>
                        <a:rPr lang="en-ZA" sz="1400" b="1" kern="1200" dirty="0">
                          <a:solidFill>
                            <a:schemeClr val="bg1"/>
                          </a:solidFill>
                          <a:effectLst/>
                          <a:latin typeface="Calibri" panose="020F0502020204030204" pitchFamily="34" charset="0"/>
                          <a:ea typeface="Calibri" panose="020F0502020204030204" pitchFamily="34" charset="0"/>
                          <a:cs typeface="MyriadPro-Light"/>
                        </a:rPr>
                        <a:t>Comment on deviations</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r>
              <a:tr h="246961">
                <a:tc gridSpan="7">
                  <a:txBody>
                    <a:bodyPr/>
                    <a:lstStyle/>
                    <a:p>
                      <a:pPr marL="457200" algn="just">
                        <a:spcAft>
                          <a:spcPts val="0"/>
                        </a:spcAft>
                      </a:pPr>
                      <a:r>
                        <a:rPr lang="en-ZA" sz="14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Goal 3: To promote broader formal economic participation by enhancing service delivery and extending the reach of CIPC.</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92173">
                <a:tc gridSpan="7">
                  <a:txBody>
                    <a:bodyPr/>
                    <a:lstStyle/>
                    <a:p>
                      <a:pPr marL="457200" algn="just">
                        <a:spcAft>
                          <a:spcPts val="0"/>
                        </a:spcAft>
                      </a:pPr>
                      <a:r>
                        <a:rPr lang="en-ZA" sz="14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Strategic Objective 3.1: Provide easy access to credible, reliable and relevant information and advice and secure, value-added services</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235005">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Increase in the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of CIPC services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with an option to</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file electronically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compared to</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services which</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can only be </a:t>
                      </a:r>
                      <a:r>
                        <a:rPr lang="en-ZA" sz="1400" dirty="0" smtClean="0">
                          <a:effectLst/>
                          <a:latin typeface="Calibri" panose="020F0502020204030204" pitchFamily="34" charset="0"/>
                          <a:ea typeface="Calibri" panose="020F0502020204030204" pitchFamily="34" charset="0"/>
                          <a:cs typeface="MyriadPro-Light"/>
                        </a:rPr>
                        <a:t>filed</a:t>
                      </a:r>
                      <a:r>
                        <a:rPr lang="en-ZA"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400" dirty="0" smtClean="0">
                          <a:effectLst/>
                          <a:latin typeface="Calibri" panose="020F0502020204030204" pitchFamily="34" charset="0"/>
                          <a:ea typeface="Times New Roman" panose="02020603050405020304" pitchFamily="18" charset="0"/>
                          <a:cs typeface="MyriadPro-Light"/>
                        </a:rPr>
                        <a:t>manually</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 of CIPC services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with an option to</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file electronically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compared to</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services which</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can only be filed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manually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n-ZA" sz="1400" b="1" dirty="0">
                          <a:effectLst/>
                          <a:latin typeface="Calibri" panose="020F0502020204030204" pitchFamily="34" charset="0"/>
                          <a:ea typeface="Times New Roman" panose="02020603050405020304" pitchFamily="18" charset="0"/>
                          <a:cs typeface="Arial" panose="020B0604020202020204" pitchFamily="34" charset="0"/>
                        </a:rPr>
                        <a:t> </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20%</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20%</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21%</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Processes were automated, changed to hybrid processes</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942361">
                <a:tc>
                  <a:txBody>
                    <a:bodyPr/>
                    <a:lstStyle/>
                    <a:p>
                      <a:pPr marL="0" lvl="0" algn="l"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Increased of % in the website performance for e-services 24/7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 website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performance </a:t>
                      </a:r>
                      <a:r>
                        <a:rPr lang="en-ZA" sz="1400" dirty="0" smtClean="0">
                          <a:effectLst/>
                          <a:latin typeface="Calibri" panose="020F0502020204030204" pitchFamily="34" charset="0"/>
                          <a:ea typeface="Calibri" panose="020F0502020204030204" pitchFamily="34" charset="0"/>
                          <a:cs typeface="MyriadPro-Light"/>
                        </a:rPr>
                        <a:t>for</a:t>
                      </a:r>
                      <a:r>
                        <a:rPr lang="en-ZA" sz="14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ZA" sz="1400" dirty="0" smtClean="0">
                          <a:effectLst/>
                          <a:latin typeface="Calibri" panose="020F0502020204030204" pitchFamily="34" charset="0"/>
                          <a:ea typeface="Times New Roman" panose="02020603050405020304" pitchFamily="18" charset="0"/>
                          <a:cs typeface="MyriadPro-Light"/>
                        </a:rPr>
                        <a:t>24/7 </a:t>
                      </a:r>
                      <a:r>
                        <a:rPr lang="en-ZA" sz="1400" dirty="0">
                          <a:effectLst/>
                          <a:latin typeface="Calibri" panose="020F0502020204030204" pitchFamily="34" charset="0"/>
                          <a:ea typeface="Times New Roman" panose="02020603050405020304" pitchFamily="18" charset="0"/>
                          <a:cs typeface="MyriadPro-Light"/>
                        </a:rPr>
                        <a:t>e-services</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en-ZA" sz="1400">
                          <a:effectLst/>
                          <a:latin typeface="Calibri" panose="020F0502020204030204" pitchFamily="34" charset="0"/>
                          <a:ea typeface="Times New Roman" panose="02020603050405020304" pitchFamily="18" charset="0"/>
                          <a:cs typeface="Arial" panose="020B0604020202020204" pitchFamily="34" charset="0"/>
                        </a:rPr>
                        <a:t>96%</a:t>
                      </a:r>
                      <a:endParaRPr lang="en-ZA" sz="140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95%</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en-ZA" sz="1400">
                          <a:effectLst/>
                          <a:latin typeface="Calibri" panose="020F0502020204030204" pitchFamily="34" charset="0"/>
                          <a:ea typeface="Times New Roman" panose="02020603050405020304" pitchFamily="18" charset="0"/>
                          <a:cs typeface="Arial" panose="020B0604020202020204" pitchFamily="34" charset="0"/>
                        </a:rPr>
                        <a:t>96%</a:t>
                      </a:r>
                      <a:endParaRPr lang="en-ZA" sz="140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Infrastructure upgrades have resulted in improvements in website availability</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067799">
                <a:tc>
                  <a:txBody>
                    <a:bodyPr/>
                    <a:lstStyle/>
                    <a:p>
                      <a:pPr>
                        <a:lnSpc>
                          <a:spcPct val="115000"/>
                        </a:lnSpc>
                        <a:spcAft>
                          <a:spcPts val="0"/>
                        </a:spcAft>
                      </a:pPr>
                      <a:r>
                        <a:rPr lang="en-ZA" sz="1400">
                          <a:effectLst/>
                          <a:latin typeface="Calibri" panose="020F0502020204030204" pitchFamily="34" charset="0"/>
                          <a:ea typeface="Calibri" panose="020F0502020204030204" pitchFamily="34" charset="0"/>
                          <a:cs typeface="MyriadPro-Light"/>
                        </a:rPr>
                        <a:t>Increase in the number of provinces where SSTs were installed and are operational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lvl="0" algn="l"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The number of provinces where SSTs were installed and are operational  </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en-ZA" sz="1400">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457200" algn="ctr">
                        <a:spcAft>
                          <a:spcPts val="0"/>
                        </a:spcAft>
                      </a:pPr>
                      <a:r>
                        <a:rPr lang="en-ZA" sz="1400">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6</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457200" algn="ctr">
                        <a:spcAft>
                          <a:spcPts val="0"/>
                        </a:spcAft>
                      </a:pPr>
                      <a:r>
                        <a:rPr lang="en-ZA" sz="1400">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The process of installing SSTs was faster than expected.</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92173">
                <a:tc gridSpan="7">
                  <a:txBody>
                    <a:bodyPr/>
                    <a:lstStyle/>
                    <a:p>
                      <a:pPr marL="457200" algn="just">
                        <a:spcAft>
                          <a:spcPts val="0"/>
                        </a:spcAft>
                      </a:pPr>
                      <a:r>
                        <a:rPr lang="en-ZA" sz="14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Strategic Objective 3.2: Build an enabling and intelligent work environment anchored in a governed and sustainable organisation</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136025">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Increase the % of</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positions of the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approved structure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filled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 of positions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of the </a:t>
                      </a:r>
                      <a:r>
                        <a:rPr lang="en-ZA" sz="1400" dirty="0" smtClean="0">
                          <a:effectLst/>
                          <a:latin typeface="Calibri" panose="020F0502020204030204" pitchFamily="34" charset="0"/>
                          <a:ea typeface="Calibri" panose="020F0502020204030204" pitchFamily="34" charset="0"/>
                          <a:cs typeface="MyriadPro-Light"/>
                        </a:rPr>
                        <a:t>approved</a:t>
                      </a:r>
                      <a:r>
                        <a:rPr lang="en-ZA" sz="14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ZA" sz="1400" dirty="0" smtClean="0">
                          <a:effectLst/>
                          <a:latin typeface="Calibri" panose="020F0502020204030204" pitchFamily="34" charset="0"/>
                          <a:ea typeface="Times New Roman" panose="02020603050405020304" pitchFamily="18" charset="0"/>
                          <a:cs typeface="MyriadPro-Light"/>
                        </a:rPr>
                        <a:t>structure </a:t>
                      </a:r>
                      <a:r>
                        <a:rPr lang="en-ZA" sz="1400" dirty="0">
                          <a:effectLst/>
                          <a:latin typeface="Calibri" panose="020F0502020204030204" pitchFamily="34" charset="0"/>
                          <a:ea typeface="Times New Roman" panose="02020603050405020304" pitchFamily="18" charset="0"/>
                          <a:cs typeface="MyriadPro-Light"/>
                        </a:rPr>
                        <a:t>filled</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74%</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457200" algn="ctr">
                        <a:spcAft>
                          <a:spcPts val="0"/>
                        </a:spcAft>
                      </a:pPr>
                      <a:r>
                        <a:rPr lang="en-ZA" sz="1400">
                          <a:effectLst/>
                          <a:latin typeface="Calibri" panose="020F0502020204030204" pitchFamily="34" charset="0"/>
                          <a:ea typeface="Times New Roman" panose="02020603050405020304" pitchFamily="18" charset="0"/>
                          <a:cs typeface="Arial" panose="020B0604020202020204" pitchFamily="34" charset="0"/>
                        </a:rPr>
                        <a:t>75%</a:t>
                      </a:r>
                      <a:endParaRPr lang="en-ZA" sz="140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en-ZA" sz="1400" dirty="0" smtClean="0">
                          <a:effectLst/>
                          <a:latin typeface="Calibri" panose="020F0502020204030204" pitchFamily="34" charset="0"/>
                          <a:ea typeface="Times New Roman" panose="02020603050405020304" pitchFamily="18" charset="0"/>
                          <a:cs typeface="Arial" panose="020B0604020202020204" pitchFamily="34" charset="0"/>
                        </a:rPr>
                        <a:t>75%</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457200" algn="ctr">
                        <a:spcAft>
                          <a:spcPts val="0"/>
                        </a:spcAft>
                      </a:pPr>
                      <a:r>
                        <a:rPr lang="en-ZA" sz="1400" dirty="0" smtClean="0">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Critical posts filled.</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bl>
          </a:graphicData>
        </a:graphic>
      </p:graphicFrame>
      <p:sp>
        <p:nvSpPr>
          <p:cNvPr id="6" name="Rectangle 1"/>
          <p:cNvSpPr>
            <a:spLocks noChangeArrowheads="1"/>
          </p:cNvSpPr>
          <p:nvPr/>
        </p:nvSpPr>
        <p:spPr bwMode="auto">
          <a:xfrm>
            <a:off x="-1" y="0"/>
            <a:ext cx="13971977" cy="58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5" name="TextBox 4"/>
          <p:cNvSpPr txBox="1"/>
          <p:nvPr/>
        </p:nvSpPr>
        <p:spPr>
          <a:xfrm>
            <a:off x="5454650" y="9067800"/>
            <a:ext cx="1828800" cy="400110"/>
          </a:xfrm>
          <a:prstGeom prst="rect">
            <a:avLst/>
          </a:prstGeom>
          <a:noFill/>
        </p:spPr>
        <p:txBody>
          <a:bodyPr wrap="square" rtlCol="0">
            <a:spAutoFit/>
          </a:bodyPr>
          <a:lstStyle/>
          <a:p>
            <a:r>
              <a:rPr lang="en-ZA" sz="2000" dirty="0" smtClean="0">
                <a:latin typeface="+mn-lt"/>
              </a:rPr>
              <a:t>11</a:t>
            </a:r>
            <a:endParaRPr lang="en-ZA" sz="2000" dirty="0">
              <a:latin typeface="+mn-lt"/>
            </a:endParaRPr>
          </a:p>
        </p:txBody>
      </p:sp>
    </p:spTree>
    <p:extLst>
      <p:ext uri="{BB962C8B-B14F-4D97-AF65-F5344CB8AC3E}">
        <p14:creationId xmlns:p14="http://schemas.microsoft.com/office/powerpoint/2010/main" val="3431147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1" name="Object 40" hidden="1"/>
          <p:cNvGraphicFramePr>
            <a:graphicFrameLocks noChangeAspect="1"/>
          </p:cNvGraphicFramePr>
          <p:nvPr>
            <p:custDataLst>
              <p:tags r:id="rId2"/>
            </p:custDataLst>
            <p:extLst/>
          </p:nvPr>
        </p:nvGraphicFramePr>
        <p:xfrm>
          <a:off x="2260" y="2548"/>
          <a:ext cx="2257" cy="2257"/>
        </p:xfrm>
        <a:graphic>
          <a:graphicData uri="http://schemas.openxmlformats.org/presentationml/2006/ole">
            <mc:AlternateContent xmlns:mc="http://schemas.openxmlformats.org/markup-compatibility/2006">
              <mc:Choice xmlns:v="urn:schemas-microsoft-com:vml" Requires="v">
                <p:oleObj spid="_x0000_s42172" name="think-cell Slide" r:id="rId45" imgW="476" imgH="357" progId="TCLayout.ActiveDocument.1">
                  <p:embed/>
                </p:oleObj>
              </mc:Choice>
              <mc:Fallback>
                <p:oleObj name="think-cell Slide" r:id="rId45" imgW="476" imgH="357" progId="TCLayout.ActiveDocument.1">
                  <p:embed/>
                  <p:pic>
                    <p:nvPicPr>
                      <p:cNvPr id="0" name=""/>
                      <p:cNvPicPr/>
                      <p:nvPr/>
                    </p:nvPicPr>
                    <p:blipFill>
                      <a:blip r:embed="rId46"/>
                      <a:stretch>
                        <a:fillRect/>
                      </a:stretch>
                    </p:blipFill>
                    <p:spPr>
                      <a:xfrm>
                        <a:off x="2260" y="2548"/>
                        <a:ext cx="2257" cy="2257"/>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F6F2353F-E8F6-41FB-ACF4-22C9EA87E667}"/>
              </a:ext>
            </a:extLst>
          </p:cNvPr>
          <p:cNvSpPr/>
          <p:nvPr>
            <p:custDataLst>
              <p:tags r:id="rId3"/>
            </p:custDataLst>
          </p:nvPr>
        </p:nvSpPr>
        <p:spPr bwMode="auto">
          <a:xfrm>
            <a:off x="0" y="1"/>
            <a:ext cx="230377" cy="23036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defTabSz="1299792" fontAlgn="auto" hangingPunct="1">
              <a:lnSpc>
                <a:spcPct val="90000"/>
              </a:lnSpc>
            </a:pPr>
            <a:endParaRPr lang="en-ZA" sz="1896" b="1" dirty="0" err="1">
              <a:solidFill>
                <a:srgbClr val="000000"/>
              </a:solidFill>
              <a:latin typeface="Calibri" panose="020F0502020204030204" pitchFamily="34" charset="0"/>
              <a:sym typeface="Calibri" panose="020F0502020204030204" pitchFamily="34" charset="0"/>
            </a:endParaRPr>
          </a:p>
        </p:txBody>
      </p:sp>
      <p:sp>
        <p:nvSpPr>
          <p:cNvPr id="6" name="Rectangle 5">
            <a:extLst>
              <a:ext uri="{FF2B5EF4-FFF2-40B4-BE49-F238E27FC236}">
                <a16:creationId xmlns="" xmlns:a16="http://schemas.microsoft.com/office/drawing/2014/main" id="{5C827F3F-AB7A-40D0-AE5C-6D5259D3BAC9}"/>
              </a:ext>
            </a:extLst>
          </p:cNvPr>
          <p:cNvSpPr/>
          <p:nvPr/>
        </p:nvSpPr>
        <p:spPr>
          <a:xfrm>
            <a:off x="130997" y="1049020"/>
            <a:ext cx="7820901" cy="818396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2688" tIns="66344" rIns="132688" bIns="66344" rtlCol="0" anchor="t"/>
          <a:lstStyle/>
          <a:p>
            <a:pPr algn="l" defTabSz="1299792" fontAlgn="auto" hangingPunct="1">
              <a:spcBef>
                <a:spcPts val="0"/>
              </a:spcBef>
              <a:spcAft>
                <a:spcPts val="0"/>
              </a:spcAft>
            </a:pPr>
            <a:endParaRPr lang="en-ZA" sz="2560" dirty="0" err="1">
              <a:solidFill>
                <a:srgbClr val="000000"/>
              </a:solidFill>
            </a:endParaRPr>
          </a:p>
        </p:txBody>
      </p:sp>
      <p:sp>
        <p:nvSpPr>
          <p:cNvPr id="78" name="Title 1"/>
          <p:cNvSpPr txBox="1">
            <a:spLocks/>
          </p:cNvSpPr>
          <p:nvPr/>
        </p:nvSpPr>
        <p:spPr bwMode="auto">
          <a:xfrm>
            <a:off x="130996" y="80661"/>
            <a:ext cx="12620390" cy="69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688" tIns="66344" rIns="132688" bIns="66344"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26883" eaLnBrk="0" hangingPunct="0">
              <a:spcBef>
                <a:spcPct val="200000"/>
              </a:spcBef>
              <a:defRPr/>
            </a:pPr>
            <a:r>
              <a:rPr lang="en-ZA" sz="2844" kern="0" dirty="0">
                <a:solidFill>
                  <a:srgbClr val="19194D"/>
                </a:solidFill>
                <a:latin typeface="Calibri"/>
              </a:rPr>
              <a:t>The </a:t>
            </a:r>
            <a:r>
              <a:rPr lang="en-ZA" sz="2844" kern="0" dirty="0" smtClean="0">
                <a:solidFill>
                  <a:srgbClr val="19194D"/>
                </a:solidFill>
                <a:latin typeface="Calibri"/>
              </a:rPr>
              <a:t>trend </a:t>
            </a:r>
            <a:r>
              <a:rPr lang="en-ZA" sz="2844" kern="0" dirty="0">
                <a:solidFill>
                  <a:srgbClr val="19194D"/>
                </a:solidFill>
                <a:latin typeface="Calibri"/>
              </a:rPr>
              <a:t>of </a:t>
            </a:r>
            <a:r>
              <a:rPr lang="en-ZA" sz="2844" b="1" kern="0" dirty="0">
                <a:solidFill>
                  <a:srgbClr val="19194D"/>
                </a:solidFill>
                <a:latin typeface="Calibri"/>
              </a:rPr>
              <a:t>corporate and IP registrations </a:t>
            </a:r>
            <a:r>
              <a:rPr lang="en-ZA" sz="2844" kern="0" dirty="0" smtClean="0">
                <a:solidFill>
                  <a:srgbClr val="19194D"/>
                </a:solidFill>
                <a:latin typeface="Calibri"/>
              </a:rPr>
              <a:t>over </a:t>
            </a:r>
            <a:r>
              <a:rPr lang="en-ZA" sz="2844" kern="0" dirty="0">
                <a:solidFill>
                  <a:srgbClr val="19194D"/>
                </a:solidFill>
                <a:latin typeface="Calibri"/>
              </a:rPr>
              <a:t>the past five years</a:t>
            </a:r>
          </a:p>
        </p:txBody>
      </p:sp>
      <p:cxnSp>
        <p:nvCxnSpPr>
          <p:cNvPr id="79" name="Straight Connector 78"/>
          <p:cNvCxnSpPr/>
          <p:nvPr/>
        </p:nvCxnSpPr>
        <p:spPr>
          <a:xfrm>
            <a:off x="169209" y="868398"/>
            <a:ext cx="1277367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5" name="Object 4">
            <a:extLst>
              <a:ext uri="{FF2B5EF4-FFF2-40B4-BE49-F238E27FC236}">
                <a16:creationId xmlns="" xmlns:a16="http://schemas.microsoft.com/office/drawing/2014/main" id="{BB6210B0-D6D1-476C-A04F-9D1CC5D1C3DC}"/>
              </a:ext>
            </a:extLst>
          </p:cNvPr>
          <p:cNvGraphicFramePr>
            <a:graphicFrameLocks/>
          </p:cNvGraphicFramePr>
          <p:nvPr>
            <p:custDataLst>
              <p:tags r:id="rId4"/>
            </p:custDataLst>
            <p:extLst>
              <p:ext uri="{D42A27DB-BD31-4B8C-83A1-F6EECF244321}">
                <p14:modId xmlns:p14="http://schemas.microsoft.com/office/powerpoint/2010/main" val="30875103"/>
              </p:ext>
            </p:extLst>
          </p:nvPr>
        </p:nvGraphicFramePr>
        <p:xfrm>
          <a:off x="1228229" y="1661724"/>
          <a:ext cx="7331571" cy="1896494"/>
        </p:xfrm>
        <a:graphic>
          <a:graphicData uri="http://schemas.openxmlformats.org/presentationml/2006/ole">
            <mc:AlternateContent xmlns:mc="http://schemas.openxmlformats.org/markup-compatibility/2006">
              <mc:Choice xmlns:v="urn:schemas-microsoft-com:vml" Requires="v">
                <p:oleObj spid="_x0000_s42173" name="Chart" r:id="rId47" imgW="3821873" imgH="1249897" progId="MSGraph.Chart.8">
                  <p:embed followColorScheme="full"/>
                </p:oleObj>
              </mc:Choice>
              <mc:Fallback>
                <p:oleObj name="Chart" r:id="rId47" imgW="3821873" imgH="1249897" progId="MSGraph.Chart.8">
                  <p:embed followColorScheme="full"/>
                  <p:pic>
                    <p:nvPicPr>
                      <p:cNvPr id="0" name=""/>
                      <p:cNvPicPr/>
                      <p:nvPr/>
                    </p:nvPicPr>
                    <p:blipFill>
                      <a:blip r:embed="rId48"/>
                      <a:stretch>
                        <a:fillRect/>
                      </a:stretch>
                    </p:blipFill>
                    <p:spPr>
                      <a:xfrm>
                        <a:off x="1228229" y="1661724"/>
                        <a:ext cx="7331571" cy="1896494"/>
                      </a:xfrm>
                      <a:prstGeom prst="rect">
                        <a:avLst/>
                      </a:prstGeom>
                    </p:spPr>
                  </p:pic>
                </p:oleObj>
              </mc:Fallback>
            </mc:AlternateContent>
          </a:graphicData>
        </a:graphic>
      </p:graphicFrame>
      <p:sp>
        <p:nvSpPr>
          <p:cNvPr id="46" name="Text Placeholder 2">
            <a:extLst>
              <a:ext uri="{FF2B5EF4-FFF2-40B4-BE49-F238E27FC236}">
                <a16:creationId xmlns="" xmlns:a16="http://schemas.microsoft.com/office/drawing/2014/main" id="{2070331F-11D6-4F6A-84F4-699949E3982E}"/>
              </a:ext>
            </a:extLst>
          </p:cNvPr>
          <p:cNvSpPr>
            <a:spLocks noGrp="1"/>
          </p:cNvSpPr>
          <p:nvPr>
            <p:custDataLst>
              <p:tags r:id="rId5"/>
            </p:custDataLst>
          </p:nvPr>
        </p:nvSpPr>
        <p:spPr bwMode="gray">
          <a:xfrm>
            <a:off x="5912368" y="1607539"/>
            <a:ext cx="764634"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r>
              <a:rPr lang="en-ZA" altLang="en-US" sz="1707" dirty="0" smtClean="0">
                <a:solidFill>
                  <a:srgbClr val="000000"/>
                </a:solidFill>
                <a:sym typeface="Calibri" panose="020F0502020204030204" pitchFamily="34" charset="0"/>
              </a:rPr>
              <a:t>374,844</a:t>
            </a:r>
            <a:endParaRPr lang="en-ZA" sz="1707" dirty="0">
              <a:solidFill>
                <a:srgbClr val="000000"/>
              </a:solidFill>
              <a:sym typeface="Calibri" panose="020F0502020204030204" pitchFamily="34" charset="0"/>
            </a:endParaRPr>
          </a:p>
        </p:txBody>
      </p:sp>
      <p:sp>
        <p:nvSpPr>
          <p:cNvPr id="43" name="Text Placeholder 2">
            <a:extLst>
              <a:ext uri="{FF2B5EF4-FFF2-40B4-BE49-F238E27FC236}">
                <a16:creationId xmlns="" xmlns:a16="http://schemas.microsoft.com/office/drawing/2014/main" id="{5881EC20-C50A-424A-BFEA-14FAC94FB211}"/>
              </a:ext>
            </a:extLst>
          </p:cNvPr>
          <p:cNvSpPr>
            <a:spLocks noGrp="1"/>
          </p:cNvSpPr>
          <p:nvPr>
            <p:custDataLst>
              <p:tags r:id="rId6"/>
            </p:custDataLst>
          </p:nvPr>
        </p:nvSpPr>
        <p:spPr bwMode="gray">
          <a:xfrm>
            <a:off x="2697293" y="2131343"/>
            <a:ext cx="764634"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fld id="{FE5BDFEF-BFBD-4DB5-912F-8BCF398E4028}" type="datetime'''''''''2''4''''''''''''''''''''''0'''''',7''''''8''''''1'''">
              <a:rPr lang="en-ZA" altLang="en-US" sz="1707">
                <a:solidFill>
                  <a:srgbClr val="000000"/>
                </a:solidFill>
                <a:sym typeface="Calibri" panose="020F0502020204030204" pitchFamily="34" charset="0"/>
              </a:rPr>
              <a:pPr algn="ctr"/>
              <a:t>240,781</a:t>
            </a:fld>
            <a:endParaRPr lang="en-ZA" sz="1707" dirty="0">
              <a:solidFill>
                <a:srgbClr val="000000"/>
              </a:solidFill>
              <a:sym typeface="Calibri" panose="020F0502020204030204" pitchFamily="34" charset="0"/>
            </a:endParaRPr>
          </a:p>
        </p:txBody>
      </p:sp>
      <p:sp>
        <p:nvSpPr>
          <p:cNvPr id="44" name="Text Placeholder 2">
            <a:extLst>
              <a:ext uri="{FF2B5EF4-FFF2-40B4-BE49-F238E27FC236}">
                <a16:creationId xmlns="" xmlns:a16="http://schemas.microsoft.com/office/drawing/2014/main" id="{B888FD4B-0FC1-418D-BDF7-D91A4FF2EFBE}"/>
              </a:ext>
            </a:extLst>
          </p:cNvPr>
          <p:cNvSpPr>
            <a:spLocks noGrp="1"/>
          </p:cNvSpPr>
          <p:nvPr>
            <p:custDataLst>
              <p:tags r:id="rId7"/>
            </p:custDataLst>
          </p:nvPr>
        </p:nvSpPr>
        <p:spPr bwMode="gray">
          <a:xfrm>
            <a:off x="3771996" y="2149405"/>
            <a:ext cx="764634"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fld id="{41260F34-AD23-4B20-A233-21523D68D2C1}" type="datetime'2''''''''''3''''''''''''''''''6,67''''''''''3'''''''''">
              <a:rPr lang="en-ZA" altLang="en-US" sz="1707">
                <a:solidFill>
                  <a:srgbClr val="000000"/>
                </a:solidFill>
                <a:sym typeface="Calibri" panose="020F0502020204030204" pitchFamily="34" charset="0"/>
              </a:rPr>
              <a:pPr algn="ctr"/>
              <a:t>236,673</a:t>
            </a:fld>
            <a:endParaRPr lang="en-ZA" sz="1707" dirty="0">
              <a:solidFill>
                <a:srgbClr val="000000"/>
              </a:solidFill>
              <a:sym typeface="Calibri" panose="020F0502020204030204" pitchFamily="34" charset="0"/>
            </a:endParaRPr>
          </a:p>
        </p:txBody>
      </p:sp>
      <p:sp>
        <p:nvSpPr>
          <p:cNvPr id="45" name="Text Placeholder 2">
            <a:extLst>
              <a:ext uri="{FF2B5EF4-FFF2-40B4-BE49-F238E27FC236}">
                <a16:creationId xmlns="" xmlns:a16="http://schemas.microsoft.com/office/drawing/2014/main" id="{239A0EDE-779C-4CD8-A359-5BF336893DCA}"/>
              </a:ext>
            </a:extLst>
          </p:cNvPr>
          <p:cNvSpPr>
            <a:spLocks noGrp="1"/>
          </p:cNvSpPr>
          <p:nvPr>
            <p:custDataLst>
              <p:tags r:id="rId8"/>
            </p:custDataLst>
          </p:nvPr>
        </p:nvSpPr>
        <p:spPr bwMode="gray">
          <a:xfrm>
            <a:off x="4846697" y="1842348"/>
            <a:ext cx="764634"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fld id="{4B652A31-8AC1-4E59-8EDB-B05B2590B8A1}" type="datetime'''''''31''''''''7'''',4''''''''''9''''''''8'">
              <a:rPr lang="en-ZA" altLang="en-US" sz="1707">
                <a:solidFill>
                  <a:srgbClr val="000000"/>
                </a:solidFill>
                <a:sym typeface="Calibri" panose="020F0502020204030204" pitchFamily="34" charset="0"/>
              </a:rPr>
              <a:pPr algn="ctr"/>
              <a:t>317,498</a:t>
            </a:fld>
            <a:endParaRPr lang="en-ZA" sz="1707" dirty="0">
              <a:solidFill>
                <a:srgbClr val="000000"/>
              </a:solidFill>
              <a:sym typeface="Calibri" panose="020F0502020204030204" pitchFamily="34" charset="0"/>
            </a:endParaRPr>
          </a:p>
        </p:txBody>
      </p:sp>
      <p:sp>
        <p:nvSpPr>
          <p:cNvPr id="42" name="Text Placeholder 2">
            <a:extLst>
              <a:ext uri="{FF2B5EF4-FFF2-40B4-BE49-F238E27FC236}">
                <a16:creationId xmlns="" xmlns:a16="http://schemas.microsoft.com/office/drawing/2014/main" id="{9115831E-DBD9-4C6A-B76D-7D7BA8DFF5D3}"/>
              </a:ext>
            </a:extLst>
          </p:cNvPr>
          <p:cNvSpPr>
            <a:spLocks noGrp="1"/>
          </p:cNvSpPr>
          <p:nvPr>
            <p:custDataLst>
              <p:tags r:id="rId9"/>
            </p:custDataLst>
          </p:nvPr>
        </p:nvSpPr>
        <p:spPr bwMode="gray">
          <a:xfrm>
            <a:off x="1631622" y="2203592"/>
            <a:ext cx="764634"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fld id="{E301E63F-134A-497F-82E6-B86611D1C1D8}" type="datetime'''''''''''''''''2''''''''22'''''''',''1''4''''6'''''''''">
              <a:rPr lang="en-ZA" altLang="en-US" sz="1707">
                <a:solidFill>
                  <a:srgbClr val="000000"/>
                </a:solidFill>
                <a:sym typeface="Calibri" panose="020F0502020204030204" pitchFamily="34" charset="0"/>
              </a:rPr>
              <a:pPr algn="ctr"/>
              <a:t>222,146</a:t>
            </a:fld>
            <a:endParaRPr lang="en-ZA" sz="1707" dirty="0">
              <a:solidFill>
                <a:srgbClr val="000000"/>
              </a:solidFill>
              <a:sym typeface="Calibri" panose="020F0502020204030204" pitchFamily="34" charset="0"/>
            </a:endParaRPr>
          </a:p>
        </p:txBody>
      </p:sp>
      <p:sp>
        <p:nvSpPr>
          <p:cNvPr id="4" name="Oval 3">
            <a:extLst>
              <a:ext uri="{FF2B5EF4-FFF2-40B4-BE49-F238E27FC236}">
                <a16:creationId xmlns="" xmlns:a16="http://schemas.microsoft.com/office/drawing/2014/main" id="{5F4DC9DE-EDA5-456D-AFDD-6DBB70075834}"/>
              </a:ext>
            </a:extLst>
          </p:cNvPr>
          <p:cNvSpPr/>
          <p:nvPr/>
        </p:nvSpPr>
        <p:spPr>
          <a:xfrm>
            <a:off x="7048783" y="2200582"/>
            <a:ext cx="894783" cy="550571"/>
          </a:xfrm>
          <a:prstGeom prst="ellipse">
            <a:avLst/>
          </a:prstGeom>
          <a:solidFill>
            <a:schemeClr val="accent2"/>
          </a:solidFill>
          <a:ln w="952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299792" fontAlgn="auto" hangingPunct="1">
              <a:spcBef>
                <a:spcPts val="0"/>
              </a:spcBef>
              <a:spcAft>
                <a:spcPts val="0"/>
              </a:spcAft>
            </a:pPr>
            <a:r>
              <a:rPr lang="en-ZA" sz="1138" dirty="0" smtClean="0">
                <a:solidFill>
                  <a:srgbClr val="000000"/>
                </a:solidFill>
              </a:rPr>
              <a:t>+11.03%</a:t>
            </a:r>
            <a:endParaRPr lang="en-ZA" sz="1138" dirty="0">
              <a:solidFill>
                <a:srgbClr val="000000"/>
              </a:solidFill>
            </a:endParaRPr>
          </a:p>
        </p:txBody>
      </p:sp>
      <p:graphicFrame>
        <p:nvGraphicFramePr>
          <p:cNvPr id="35" name="Object 34">
            <a:extLst>
              <a:ext uri="{FF2B5EF4-FFF2-40B4-BE49-F238E27FC236}">
                <a16:creationId xmlns="" xmlns:a16="http://schemas.microsoft.com/office/drawing/2014/main" id="{3D618097-54D4-49F7-8890-648DB05F69C2}"/>
              </a:ext>
            </a:extLst>
          </p:cNvPr>
          <p:cNvGraphicFramePr>
            <a:graphicFrameLocks/>
          </p:cNvGraphicFramePr>
          <p:nvPr>
            <p:custDataLst>
              <p:tags r:id="rId10"/>
            </p:custDataLst>
            <p:extLst>
              <p:ext uri="{D42A27DB-BD31-4B8C-83A1-F6EECF244321}">
                <p14:modId xmlns:p14="http://schemas.microsoft.com/office/powerpoint/2010/main" val="3144075828"/>
              </p:ext>
            </p:extLst>
          </p:nvPr>
        </p:nvGraphicFramePr>
        <p:xfrm>
          <a:off x="1300481" y="3467948"/>
          <a:ext cx="7259319" cy="1734229"/>
        </p:xfrm>
        <a:graphic>
          <a:graphicData uri="http://schemas.openxmlformats.org/presentationml/2006/ole">
            <mc:AlternateContent xmlns:mc="http://schemas.openxmlformats.org/markup-compatibility/2006">
              <mc:Choice xmlns:v="urn:schemas-microsoft-com:vml" Requires="v">
                <p:oleObj spid="_x0000_s42174" name="Chart" r:id="rId49" imgW="3786254" imgH="1142763" progId="MSGraph.Chart.8">
                  <p:embed followColorScheme="full"/>
                </p:oleObj>
              </mc:Choice>
              <mc:Fallback>
                <p:oleObj name="Chart" r:id="rId49" imgW="3786254" imgH="1142763" progId="MSGraph.Chart.8">
                  <p:embed followColorScheme="full"/>
                  <p:pic>
                    <p:nvPicPr>
                      <p:cNvPr id="0" name=""/>
                      <p:cNvPicPr/>
                      <p:nvPr/>
                    </p:nvPicPr>
                    <p:blipFill>
                      <a:blip r:embed="rId50"/>
                      <a:stretch>
                        <a:fillRect/>
                      </a:stretch>
                    </p:blipFill>
                    <p:spPr>
                      <a:xfrm>
                        <a:off x="1300481" y="3467948"/>
                        <a:ext cx="7259319" cy="1734229"/>
                      </a:xfrm>
                      <a:prstGeom prst="rect">
                        <a:avLst/>
                      </a:prstGeom>
                    </p:spPr>
                  </p:pic>
                </p:oleObj>
              </mc:Fallback>
            </mc:AlternateContent>
          </a:graphicData>
        </a:graphic>
      </p:graphicFrame>
      <p:sp>
        <p:nvSpPr>
          <p:cNvPr id="48" name="Text Placeholder 2">
            <a:extLst>
              <a:ext uri="{FF2B5EF4-FFF2-40B4-BE49-F238E27FC236}">
                <a16:creationId xmlns="" xmlns:a16="http://schemas.microsoft.com/office/drawing/2014/main" id="{3A88DB4E-BEA0-45EA-B94B-DB9945ACC47C}"/>
              </a:ext>
            </a:extLst>
          </p:cNvPr>
          <p:cNvSpPr>
            <a:spLocks noGrp="1"/>
          </p:cNvSpPr>
          <p:nvPr>
            <p:custDataLst>
              <p:tags r:id="rId11"/>
            </p:custDataLst>
          </p:nvPr>
        </p:nvSpPr>
        <p:spPr bwMode="gray">
          <a:xfrm>
            <a:off x="2787604" y="3377636"/>
            <a:ext cx="656261"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fld id="{F94C0622-6BA8-4729-AF7B-F99CAB83132B}" type="datetime'''''''''''''2''1,3''''3''''''''''''''''''''''''0'''''''''''">
              <a:rPr lang="en-ZA" altLang="en-US" sz="1707">
                <a:solidFill>
                  <a:srgbClr val="000000"/>
                </a:solidFill>
                <a:sym typeface="Calibri" panose="020F0502020204030204" pitchFamily="34" charset="0"/>
              </a:rPr>
              <a:pPr algn="ctr"/>
              <a:t>21,330</a:t>
            </a:fld>
            <a:endParaRPr lang="en-ZA" sz="1707" dirty="0">
              <a:solidFill>
                <a:srgbClr val="000000"/>
              </a:solidFill>
              <a:sym typeface="Calibri" panose="020F0502020204030204" pitchFamily="34" charset="0"/>
            </a:endParaRPr>
          </a:p>
        </p:txBody>
      </p:sp>
      <p:sp>
        <p:nvSpPr>
          <p:cNvPr id="51" name="Text Placeholder 2">
            <a:extLst>
              <a:ext uri="{FF2B5EF4-FFF2-40B4-BE49-F238E27FC236}">
                <a16:creationId xmlns="" xmlns:a16="http://schemas.microsoft.com/office/drawing/2014/main" id="{5FA7072E-B4AD-42BF-8F29-E0DE7F20CDF4}"/>
              </a:ext>
            </a:extLst>
          </p:cNvPr>
          <p:cNvSpPr>
            <a:spLocks noGrp="1"/>
          </p:cNvSpPr>
          <p:nvPr>
            <p:custDataLst>
              <p:tags r:id="rId12"/>
            </p:custDataLst>
          </p:nvPr>
        </p:nvSpPr>
        <p:spPr bwMode="gray">
          <a:xfrm>
            <a:off x="6002679" y="3811130"/>
            <a:ext cx="656261"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r>
              <a:rPr lang="en-ZA" altLang="en-US" sz="1707" dirty="0" smtClean="0">
                <a:solidFill>
                  <a:srgbClr val="000000"/>
                </a:solidFill>
                <a:sym typeface="Calibri" panose="020F0502020204030204" pitchFamily="34" charset="0"/>
              </a:rPr>
              <a:t>12.424</a:t>
            </a:r>
            <a:endParaRPr lang="en-ZA" sz="1707" dirty="0">
              <a:solidFill>
                <a:srgbClr val="000000"/>
              </a:solidFill>
              <a:sym typeface="Calibri" panose="020F0502020204030204" pitchFamily="34" charset="0"/>
            </a:endParaRPr>
          </a:p>
        </p:txBody>
      </p:sp>
      <p:sp>
        <p:nvSpPr>
          <p:cNvPr id="50" name="Text Placeholder 2">
            <a:extLst>
              <a:ext uri="{FF2B5EF4-FFF2-40B4-BE49-F238E27FC236}">
                <a16:creationId xmlns="" xmlns:a16="http://schemas.microsoft.com/office/drawing/2014/main" id="{E284E967-81F9-4AA5-953A-834B459C7410}"/>
              </a:ext>
            </a:extLst>
          </p:cNvPr>
          <p:cNvSpPr>
            <a:spLocks noGrp="1"/>
          </p:cNvSpPr>
          <p:nvPr>
            <p:custDataLst>
              <p:tags r:id="rId13"/>
            </p:custDataLst>
          </p:nvPr>
        </p:nvSpPr>
        <p:spPr bwMode="gray">
          <a:xfrm>
            <a:off x="4937008" y="3738881"/>
            <a:ext cx="656261"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fld id="{3AD58BC5-D6F0-466E-BEDC-E97F6097961C}" type="datetime'1''''3'',8''''''''''''5''''''''''''''''''''''6'''''''">
              <a:rPr lang="en-ZA" altLang="en-US" sz="1707">
                <a:solidFill>
                  <a:srgbClr val="000000"/>
                </a:solidFill>
                <a:sym typeface="Calibri" panose="020F0502020204030204" pitchFamily="34" charset="0"/>
              </a:rPr>
              <a:pPr algn="ctr"/>
              <a:t>13,856</a:t>
            </a:fld>
            <a:endParaRPr lang="en-ZA" sz="1707" dirty="0">
              <a:solidFill>
                <a:srgbClr val="000000"/>
              </a:solidFill>
              <a:sym typeface="Calibri" panose="020F0502020204030204" pitchFamily="34" charset="0"/>
            </a:endParaRPr>
          </a:p>
        </p:txBody>
      </p:sp>
      <p:sp>
        <p:nvSpPr>
          <p:cNvPr id="47" name="Text Placeholder 2">
            <a:extLst>
              <a:ext uri="{FF2B5EF4-FFF2-40B4-BE49-F238E27FC236}">
                <a16:creationId xmlns="" xmlns:a16="http://schemas.microsoft.com/office/drawing/2014/main" id="{0B650E10-E864-4813-8AAD-7261EBE2E152}"/>
              </a:ext>
            </a:extLst>
          </p:cNvPr>
          <p:cNvSpPr>
            <a:spLocks noGrp="1"/>
          </p:cNvSpPr>
          <p:nvPr>
            <p:custDataLst>
              <p:tags r:id="rId14"/>
            </p:custDataLst>
          </p:nvPr>
        </p:nvSpPr>
        <p:spPr bwMode="gray">
          <a:xfrm>
            <a:off x="1721933" y="3377636"/>
            <a:ext cx="656261"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fld id="{E6D80CE0-A7FB-4596-BFEC-D7FC7BB07C50}" type="datetime'''''''''''''''''2''''''''''''''1'''''''''',''515'">
              <a:rPr lang="en-ZA" altLang="en-US" sz="1707">
                <a:solidFill>
                  <a:srgbClr val="000000"/>
                </a:solidFill>
                <a:sym typeface="Calibri" panose="020F0502020204030204" pitchFamily="34" charset="0"/>
              </a:rPr>
              <a:pPr algn="ctr"/>
              <a:t>21,515</a:t>
            </a:fld>
            <a:endParaRPr lang="en-ZA" sz="1707" dirty="0">
              <a:solidFill>
                <a:srgbClr val="000000"/>
              </a:solidFill>
              <a:sym typeface="Calibri" panose="020F0502020204030204" pitchFamily="34" charset="0"/>
            </a:endParaRPr>
          </a:p>
        </p:txBody>
      </p:sp>
      <p:sp>
        <p:nvSpPr>
          <p:cNvPr id="49" name="Text Placeholder 2">
            <a:extLst>
              <a:ext uri="{FF2B5EF4-FFF2-40B4-BE49-F238E27FC236}">
                <a16:creationId xmlns="" xmlns:a16="http://schemas.microsoft.com/office/drawing/2014/main" id="{4BC346C4-91EB-41B9-8775-B869E18E7E74}"/>
              </a:ext>
            </a:extLst>
          </p:cNvPr>
          <p:cNvSpPr>
            <a:spLocks noGrp="1"/>
          </p:cNvSpPr>
          <p:nvPr>
            <p:custDataLst>
              <p:tags r:id="rId15"/>
            </p:custDataLst>
          </p:nvPr>
        </p:nvSpPr>
        <p:spPr bwMode="gray">
          <a:xfrm>
            <a:off x="3862307" y="3431823"/>
            <a:ext cx="656261"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fld id="{3C6E22AF-C21D-4154-B779-BBFABA7FD30D}" type="datetime'''''''''''''20'''''',''3''''9''''''''6'">
              <a:rPr lang="en-ZA" altLang="en-US" sz="1707">
                <a:solidFill>
                  <a:srgbClr val="000000"/>
                </a:solidFill>
                <a:sym typeface="Calibri" panose="020F0502020204030204" pitchFamily="34" charset="0"/>
              </a:rPr>
              <a:pPr algn="ctr"/>
              <a:t>20,396</a:t>
            </a:fld>
            <a:endParaRPr lang="en-ZA" sz="1707" dirty="0">
              <a:solidFill>
                <a:srgbClr val="000000"/>
              </a:solidFill>
              <a:sym typeface="Calibri" panose="020F0502020204030204" pitchFamily="34" charset="0"/>
            </a:endParaRPr>
          </a:p>
        </p:txBody>
      </p:sp>
      <p:sp>
        <p:nvSpPr>
          <p:cNvPr id="61" name="Oval 60">
            <a:extLst>
              <a:ext uri="{FF2B5EF4-FFF2-40B4-BE49-F238E27FC236}">
                <a16:creationId xmlns="" xmlns:a16="http://schemas.microsoft.com/office/drawing/2014/main" id="{A130B584-3113-4EBD-8513-586D292C4AA9}"/>
              </a:ext>
            </a:extLst>
          </p:cNvPr>
          <p:cNvSpPr/>
          <p:nvPr/>
        </p:nvSpPr>
        <p:spPr>
          <a:xfrm>
            <a:off x="7048783" y="3809403"/>
            <a:ext cx="710937" cy="513138"/>
          </a:xfrm>
          <a:prstGeom prst="ellipse">
            <a:avLst/>
          </a:prstGeom>
          <a:solidFill>
            <a:srgbClr val="E11919"/>
          </a:solidFill>
          <a:ln w="952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1299792" fontAlgn="auto" hangingPunct="1">
              <a:spcBef>
                <a:spcPts val="0"/>
              </a:spcBef>
              <a:spcAft>
                <a:spcPts val="0"/>
              </a:spcAft>
            </a:pPr>
            <a:r>
              <a:rPr lang="en-ZA" sz="1138" dirty="0" smtClean="0">
                <a:solidFill>
                  <a:srgbClr val="FFFFFF"/>
                </a:solidFill>
              </a:rPr>
              <a:t>-10.4%</a:t>
            </a:r>
            <a:endParaRPr lang="en-ZA" sz="1138" dirty="0">
              <a:solidFill>
                <a:srgbClr val="FFFFFF"/>
              </a:solidFill>
            </a:endParaRPr>
          </a:p>
        </p:txBody>
      </p:sp>
      <p:graphicFrame>
        <p:nvGraphicFramePr>
          <p:cNvPr id="62" name="Object 61">
            <a:extLst>
              <a:ext uri="{FF2B5EF4-FFF2-40B4-BE49-F238E27FC236}">
                <a16:creationId xmlns="" xmlns:a16="http://schemas.microsoft.com/office/drawing/2014/main" id="{229EF5DA-BC12-49DA-A4AC-4C556FB10A34}"/>
              </a:ext>
            </a:extLst>
          </p:cNvPr>
          <p:cNvGraphicFramePr>
            <a:graphicFrameLocks/>
          </p:cNvGraphicFramePr>
          <p:nvPr>
            <p:custDataLst>
              <p:tags r:id="rId16"/>
            </p:custDataLst>
            <p:extLst>
              <p:ext uri="{D42A27DB-BD31-4B8C-83A1-F6EECF244321}">
                <p14:modId xmlns:p14="http://schemas.microsoft.com/office/powerpoint/2010/main" val="4160066935"/>
              </p:ext>
            </p:extLst>
          </p:nvPr>
        </p:nvGraphicFramePr>
        <p:xfrm>
          <a:off x="1228229" y="4840677"/>
          <a:ext cx="7331571" cy="1734229"/>
        </p:xfrm>
        <a:graphic>
          <a:graphicData uri="http://schemas.openxmlformats.org/presentationml/2006/ole">
            <mc:AlternateContent xmlns:mc="http://schemas.openxmlformats.org/markup-compatibility/2006">
              <mc:Choice xmlns:v="urn:schemas-microsoft-com:vml" Requires="v">
                <p:oleObj spid="_x0000_s42175" name="Chart" r:id="rId51" imgW="3821873" imgH="1142763" progId="MSGraph.Chart.8">
                  <p:embed followColorScheme="full"/>
                </p:oleObj>
              </mc:Choice>
              <mc:Fallback>
                <p:oleObj name="Chart" r:id="rId51" imgW="3821873" imgH="1142763" progId="MSGraph.Chart.8">
                  <p:embed followColorScheme="full"/>
                  <p:pic>
                    <p:nvPicPr>
                      <p:cNvPr id="0" name=""/>
                      <p:cNvPicPr/>
                      <p:nvPr/>
                    </p:nvPicPr>
                    <p:blipFill>
                      <a:blip r:embed="rId52"/>
                      <a:stretch>
                        <a:fillRect/>
                      </a:stretch>
                    </p:blipFill>
                    <p:spPr>
                      <a:xfrm>
                        <a:off x="1228229" y="4840677"/>
                        <a:ext cx="7331571" cy="1734229"/>
                      </a:xfrm>
                      <a:prstGeom prst="rect">
                        <a:avLst/>
                      </a:prstGeom>
                    </p:spPr>
                  </p:pic>
                </p:oleObj>
              </mc:Fallback>
            </mc:AlternateContent>
          </a:graphicData>
        </a:graphic>
      </p:graphicFrame>
      <p:sp>
        <p:nvSpPr>
          <p:cNvPr id="56" name="Text Placeholder 2">
            <a:extLst>
              <a:ext uri="{FF2B5EF4-FFF2-40B4-BE49-F238E27FC236}">
                <a16:creationId xmlns="" xmlns:a16="http://schemas.microsoft.com/office/drawing/2014/main" id="{79D8EE1E-0ECB-4041-BBDA-5B83CC342BA3}"/>
              </a:ext>
            </a:extLst>
          </p:cNvPr>
          <p:cNvSpPr>
            <a:spLocks noGrp="1"/>
          </p:cNvSpPr>
          <p:nvPr>
            <p:custDataLst>
              <p:tags r:id="rId17"/>
            </p:custDataLst>
          </p:nvPr>
        </p:nvSpPr>
        <p:spPr bwMode="gray">
          <a:xfrm>
            <a:off x="5966555" y="4768428"/>
            <a:ext cx="656261"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r>
              <a:rPr lang="en-ZA" sz="1707" dirty="0" smtClean="0">
                <a:solidFill>
                  <a:srgbClr val="000000"/>
                </a:solidFill>
                <a:cs typeface="+mn-cs"/>
                <a:sym typeface="Calibri" panose="020F0502020204030204" pitchFamily="34" charset="0"/>
              </a:rPr>
              <a:t>38,020</a:t>
            </a:r>
            <a:endParaRPr lang="en-ZA" sz="1707" dirty="0">
              <a:solidFill>
                <a:srgbClr val="000000"/>
              </a:solidFill>
              <a:cs typeface="+mn-cs"/>
              <a:sym typeface="Calibri" panose="020F0502020204030204" pitchFamily="34" charset="0"/>
            </a:endParaRPr>
          </a:p>
        </p:txBody>
      </p:sp>
      <p:sp>
        <p:nvSpPr>
          <p:cNvPr id="55" name="Text Placeholder 2">
            <a:extLst>
              <a:ext uri="{FF2B5EF4-FFF2-40B4-BE49-F238E27FC236}">
                <a16:creationId xmlns="" xmlns:a16="http://schemas.microsoft.com/office/drawing/2014/main" id="{3DB6374A-9AE4-45E0-BB07-93ACE628DA75}"/>
              </a:ext>
            </a:extLst>
          </p:cNvPr>
          <p:cNvSpPr>
            <a:spLocks noGrp="1"/>
          </p:cNvSpPr>
          <p:nvPr>
            <p:custDataLst>
              <p:tags r:id="rId18"/>
            </p:custDataLst>
          </p:nvPr>
        </p:nvSpPr>
        <p:spPr bwMode="gray">
          <a:xfrm>
            <a:off x="4900884" y="4804552"/>
            <a:ext cx="656261"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fld id="{77CFDF5F-3215-46C6-9C15-B648CCEA3C58}" type="datetime'''''''3''''''7'',''''''28''6'''''''">
              <a:rPr lang="en-ZA" altLang="en-US" sz="1707">
                <a:solidFill>
                  <a:srgbClr val="000000"/>
                </a:solidFill>
                <a:cs typeface="+mn-cs"/>
                <a:sym typeface="Calibri" panose="020F0502020204030204" pitchFamily="34" charset="0"/>
              </a:rPr>
              <a:pPr algn="ctr"/>
              <a:t>37,286</a:t>
            </a:fld>
            <a:endParaRPr lang="en-ZA" sz="1707" dirty="0">
              <a:solidFill>
                <a:srgbClr val="000000"/>
              </a:solidFill>
              <a:cs typeface="+mn-cs"/>
              <a:sym typeface="Calibri" panose="020F0502020204030204" pitchFamily="34" charset="0"/>
            </a:endParaRPr>
          </a:p>
        </p:txBody>
      </p:sp>
      <p:sp>
        <p:nvSpPr>
          <p:cNvPr id="53" name="Text Placeholder 2">
            <a:extLst>
              <a:ext uri="{FF2B5EF4-FFF2-40B4-BE49-F238E27FC236}">
                <a16:creationId xmlns="" xmlns:a16="http://schemas.microsoft.com/office/drawing/2014/main" id="{A65248A0-C514-481B-9DEB-D3E0E130346D}"/>
              </a:ext>
            </a:extLst>
          </p:cNvPr>
          <p:cNvSpPr>
            <a:spLocks noGrp="1"/>
          </p:cNvSpPr>
          <p:nvPr>
            <p:custDataLst>
              <p:tags r:id="rId19"/>
            </p:custDataLst>
          </p:nvPr>
        </p:nvSpPr>
        <p:spPr bwMode="gray">
          <a:xfrm>
            <a:off x="2751479" y="4840676"/>
            <a:ext cx="656261"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fld id="{7B134B1A-5B3F-473C-9091-38184DE3E20D}" type="datetime'36'''''''''''''''''''''',''''2''''''''''''''4''''''''0'''">
              <a:rPr lang="en-ZA" altLang="en-US" sz="1707">
                <a:solidFill>
                  <a:srgbClr val="000000"/>
                </a:solidFill>
                <a:cs typeface="+mn-cs"/>
                <a:sym typeface="Calibri" panose="020F0502020204030204" pitchFamily="34" charset="0"/>
              </a:rPr>
              <a:pPr algn="ctr"/>
              <a:t>36,240</a:t>
            </a:fld>
            <a:endParaRPr lang="en-ZA" sz="1707" dirty="0">
              <a:solidFill>
                <a:srgbClr val="000000"/>
              </a:solidFill>
              <a:cs typeface="+mn-cs"/>
              <a:sym typeface="Calibri" panose="020F0502020204030204" pitchFamily="34" charset="0"/>
            </a:endParaRPr>
          </a:p>
        </p:txBody>
      </p:sp>
      <p:sp>
        <p:nvSpPr>
          <p:cNvPr id="52" name="Text Placeholder 2">
            <a:extLst>
              <a:ext uri="{FF2B5EF4-FFF2-40B4-BE49-F238E27FC236}">
                <a16:creationId xmlns="" xmlns:a16="http://schemas.microsoft.com/office/drawing/2014/main" id="{A16235A9-1341-4678-906A-A30AAF80F3D6}"/>
              </a:ext>
            </a:extLst>
          </p:cNvPr>
          <p:cNvSpPr>
            <a:spLocks noGrp="1"/>
          </p:cNvSpPr>
          <p:nvPr>
            <p:custDataLst>
              <p:tags r:id="rId20"/>
            </p:custDataLst>
          </p:nvPr>
        </p:nvSpPr>
        <p:spPr bwMode="gray">
          <a:xfrm>
            <a:off x="1685808" y="4858739"/>
            <a:ext cx="656261"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fld id="{5A7359FC-33A2-4209-A210-721A85882631}" type="datetime'''''35'',''''''''''''''''''0''''''''''''''''''''''74'''''''">
              <a:rPr lang="en-ZA" altLang="en-US" sz="1707">
                <a:solidFill>
                  <a:srgbClr val="000000"/>
                </a:solidFill>
                <a:cs typeface="+mn-cs"/>
                <a:sym typeface="Calibri" panose="020F0502020204030204" pitchFamily="34" charset="0"/>
              </a:rPr>
              <a:pPr algn="ctr"/>
              <a:t>35,074</a:t>
            </a:fld>
            <a:endParaRPr lang="en-ZA" sz="1707" dirty="0">
              <a:solidFill>
                <a:srgbClr val="000000"/>
              </a:solidFill>
              <a:cs typeface="+mn-cs"/>
              <a:sym typeface="Calibri" panose="020F0502020204030204" pitchFamily="34" charset="0"/>
            </a:endParaRPr>
          </a:p>
        </p:txBody>
      </p:sp>
      <p:sp>
        <p:nvSpPr>
          <p:cNvPr id="54" name="Text Placeholder 2">
            <a:extLst>
              <a:ext uri="{FF2B5EF4-FFF2-40B4-BE49-F238E27FC236}">
                <a16:creationId xmlns="" xmlns:a16="http://schemas.microsoft.com/office/drawing/2014/main" id="{EDEA4F4B-ED83-41A5-A2C1-39919B6C691A}"/>
              </a:ext>
            </a:extLst>
          </p:cNvPr>
          <p:cNvSpPr>
            <a:spLocks noGrp="1"/>
          </p:cNvSpPr>
          <p:nvPr>
            <p:custDataLst>
              <p:tags r:id="rId21"/>
            </p:custDataLst>
          </p:nvPr>
        </p:nvSpPr>
        <p:spPr bwMode="gray">
          <a:xfrm>
            <a:off x="3826183" y="4840676"/>
            <a:ext cx="656261"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fld id="{9A4E50A9-E703-4CA7-8D35-0CADB0B7D684}" type="datetime'3''''''''5'''''''''',7''''''''5''3'''''''''''''''''''''''''">
              <a:rPr lang="en-ZA" altLang="en-US" sz="1707">
                <a:solidFill>
                  <a:srgbClr val="000000"/>
                </a:solidFill>
                <a:cs typeface="+mn-cs"/>
                <a:sym typeface="Calibri" panose="020F0502020204030204" pitchFamily="34" charset="0"/>
              </a:rPr>
              <a:pPr algn="ctr"/>
              <a:t>35,753</a:t>
            </a:fld>
            <a:endParaRPr lang="en-ZA" sz="1707" dirty="0">
              <a:solidFill>
                <a:srgbClr val="000000"/>
              </a:solidFill>
              <a:cs typeface="+mn-cs"/>
              <a:sym typeface="Calibri" panose="020F0502020204030204" pitchFamily="34" charset="0"/>
            </a:endParaRPr>
          </a:p>
        </p:txBody>
      </p:sp>
      <p:sp>
        <p:nvSpPr>
          <p:cNvPr id="76" name="Oval 75">
            <a:extLst>
              <a:ext uri="{FF2B5EF4-FFF2-40B4-BE49-F238E27FC236}">
                <a16:creationId xmlns="" xmlns:a16="http://schemas.microsoft.com/office/drawing/2014/main" id="{5877CD0D-C716-48D3-82B5-6DDC0881A16D}"/>
              </a:ext>
            </a:extLst>
          </p:cNvPr>
          <p:cNvSpPr/>
          <p:nvPr/>
        </p:nvSpPr>
        <p:spPr>
          <a:xfrm>
            <a:off x="7044016" y="5197868"/>
            <a:ext cx="710937" cy="513138"/>
          </a:xfrm>
          <a:prstGeom prst="ellipse">
            <a:avLst/>
          </a:prstGeom>
          <a:solidFill>
            <a:schemeClr val="accent2"/>
          </a:solidFill>
          <a:ln w="952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1299792" fontAlgn="auto" hangingPunct="1">
              <a:spcBef>
                <a:spcPts val="0"/>
              </a:spcBef>
              <a:spcAft>
                <a:spcPts val="0"/>
              </a:spcAft>
            </a:pPr>
            <a:r>
              <a:rPr lang="en-ZA" sz="1138" dirty="0">
                <a:solidFill>
                  <a:srgbClr val="000000"/>
                </a:solidFill>
              </a:rPr>
              <a:t>+2%</a:t>
            </a:r>
          </a:p>
        </p:txBody>
      </p:sp>
      <p:graphicFrame>
        <p:nvGraphicFramePr>
          <p:cNvPr id="77" name="Object 76">
            <a:extLst>
              <a:ext uri="{FF2B5EF4-FFF2-40B4-BE49-F238E27FC236}">
                <a16:creationId xmlns="" xmlns:a16="http://schemas.microsoft.com/office/drawing/2014/main" id="{22EA76E9-56B6-4928-BBCE-07EEB98E1211}"/>
              </a:ext>
            </a:extLst>
          </p:cNvPr>
          <p:cNvGraphicFramePr>
            <a:graphicFrameLocks/>
          </p:cNvGraphicFramePr>
          <p:nvPr>
            <p:custDataLst>
              <p:tags r:id="rId22"/>
            </p:custDataLst>
            <p:extLst>
              <p:ext uri="{D42A27DB-BD31-4B8C-83A1-F6EECF244321}">
                <p14:modId xmlns:p14="http://schemas.microsoft.com/office/powerpoint/2010/main" val="89793683"/>
              </p:ext>
            </p:extLst>
          </p:nvPr>
        </p:nvGraphicFramePr>
        <p:xfrm>
          <a:off x="1228229" y="6574650"/>
          <a:ext cx="7194746" cy="1734229"/>
        </p:xfrm>
        <a:graphic>
          <a:graphicData uri="http://schemas.openxmlformats.org/presentationml/2006/ole">
            <mc:AlternateContent xmlns:mc="http://schemas.openxmlformats.org/markup-compatibility/2006">
              <mc:Choice xmlns:v="urn:schemas-microsoft-com:vml" Requires="v">
                <p:oleObj spid="_x0000_s42176" name="Chart" r:id="rId53" imgW="3821873" imgH="1142763" progId="MSGraph.Chart.8">
                  <p:embed followColorScheme="full"/>
                </p:oleObj>
              </mc:Choice>
              <mc:Fallback>
                <p:oleObj name="Chart" r:id="rId53" imgW="3821873" imgH="1142763" progId="MSGraph.Chart.8">
                  <p:embed followColorScheme="full"/>
                  <p:pic>
                    <p:nvPicPr>
                      <p:cNvPr id="0" name=""/>
                      <p:cNvPicPr/>
                      <p:nvPr/>
                    </p:nvPicPr>
                    <p:blipFill>
                      <a:blip r:embed="rId54"/>
                      <a:stretch>
                        <a:fillRect/>
                      </a:stretch>
                    </p:blipFill>
                    <p:spPr>
                      <a:xfrm>
                        <a:off x="1228229" y="6574650"/>
                        <a:ext cx="7194746" cy="1734229"/>
                      </a:xfrm>
                      <a:prstGeom prst="rect">
                        <a:avLst/>
                      </a:prstGeom>
                    </p:spPr>
                  </p:pic>
                </p:oleObj>
              </mc:Fallback>
            </mc:AlternateContent>
          </a:graphicData>
        </a:graphic>
      </p:graphicFrame>
      <p:sp>
        <p:nvSpPr>
          <p:cNvPr id="57" name="Text Placeholder 2">
            <a:extLst>
              <a:ext uri="{FF2B5EF4-FFF2-40B4-BE49-F238E27FC236}">
                <a16:creationId xmlns="" xmlns:a16="http://schemas.microsoft.com/office/drawing/2014/main" id="{083CF118-FF66-4A42-A4F0-B29EAACCFF81}"/>
              </a:ext>
            </a:extLst>
          </p:cNvPr>
          <p:cNvSpPr>
            <a:spLocks noGrp="1"/>
          </p:cNvSpPr>
          <p:nvPr>
            <p:custDataLst>
              <p:tags r:id="rId23"/>
            </p:custDataLst>
          </p:nvPr>
        </p:nvSpPr>
        <p:spPr bwMode="gray">
          <a:xfrm>
            <a:off x="1541311" y="6646899"/>
            <a:ext cx="547887"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fld id="{7FEC765E-03D9-47F2-B24A-BE91602623BF}" type="datetime'''8'',''''''''''''''''''''''9''''0''''''''''''''''''6'''''''">
              <a:rPr lang="en-ZA" altLang="en-US" sz="1707">
                <a:solidFill>
                  <a:srgbClr val="000000"/>
                </a:solidFill>
                <a:sym typeface="Calibri" panose="020F0502020204030204" pitchFamily="34" charset="0"/>
              </a:rPr>
              <a:pPr algn="ctr"/>
              <a:t>8,906</a:t>
            </a:fld>
            <a:endParaRPr lang="en-ZA" sz="1707" dirty="0">
              <a:solidFill>
                <a:srgbClr val="000000"/>
              </a:solidFill>
              <a:sym typeface="Calibri" panose="020F0502020204030204" pitchFamily="34" charset="0"/>
            </a:endParaRPr>
          </a:p>
        </p:txBody>
      </p:sp>
      <p:sp>
        <p:nvSpPr>
          <p:cNvPr id="60" name="Text Placeholder 2">
            <a:extLst>
              <a:ext uri="{FF2B5EF4-FFF2-40B4-BE49-F238E27FC236}">
                <a16:creationId xmlns="" xmlns:a16="http://schemas.microsoft.com/office/drawing/2014/main" id="{11B99641-517F-4FDA-B7A4-A5ACCB6A5A22}"/>
              </a:ext>
            </a:extLst>
          </p:cNvPr>
          <p:cNvSpPr>
            <a:spLocks noGrp="1"/>
          </p:cNvSpPr>
          <p:nvPr>
            <p:custDataLst>
              <p:tags r:id="rId24"/>
            </p:custDataLst>
          </p:nvPr>
        </p:nvSpPr>
        <p:spPr bwMode="gray">
          <a:xfrm>
            <a:off x="3088641" y="7297139"/>
            <a:ext cx="547887"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fld id="{14DB04EF-4F9C-471B-B7F5-1905268AA98E}" type="datetime'''1'''''''''''',''''''''''''''''''''8''''''''''5''9'''''''">
              <a:rPr lang="en-ZA" altLang="en-US" sz="1707">
                <a:solidFill>
                  <a:srgbClr val="000000"/>
                </a:solidFill>
                <a:sym typeface="Calibri" panose="020F0502020204030204" pitchFamily="34" charset="0"/>
              </a:rPr>
              <a:pPr algn="ctr"/>
              <a:t>1,859</a:t>
            </a:fld>
            <a:endParaRPr lang="en-ZA" sz="1707" dirty="0">
              <a:solidFill>
                <a:srgbClr val="000000"/>
              </a:solidFill>
              <a:sym typeface="Calibri" panose="020F0502020204030204" pitchFamily="34" charset="0"/>
            </a:endParaRPr>
          </a:p>
        </p:txBody>
      </p:sp>
      <p:sp>
        <p:nvSpPr>
          <p:cNvPr id="72" name="Text Placeholder 2">
            <a:extLst>
              <a:ext uri="{FF2B5EF4-FFF2-40B4-BE49-F238E27FC236}">
                <a16:creationId xmlns="" xmlns:a16="http://schemas.microsoft.com/office/drawing/2014/main" id="{44464B37-BB1B-4A60-8C82-95B4A6D1750E}"/>
              </a:ext>
            </a:extLst>
          </p:cNvPr>
          <p:cNvSpPr>
            <a:spLocks noGrp="1"/>
          </p:cNvSpPr>
          <p:nvPr>
            <p:custDataLst>
              <p:tags r:id="rId25"/>
            </p:custDataLst>
          </p:nvPr>
        </p:nvSpPr>
        <p:spPr bwMode="gray">
          <a:xfrm>
            <a:off x="4756386" y="6610774"/>
            <a:ext cx="547887"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fld id="{F0FA3E8B-D082-44C9-AA0B-EFA12A85ADD4}" type="datetime'''''''''''9'',''''''''3''1''''''''''4'''''''''''''''''''">
              <a:rPr lang="en-ZA" altLang="en-US" sz="1707">
                <a:solidFill>
                  <a:srgbClr val="000000"/>
                </a:solidFill>
                <a:sym typeface="Calibri" panose="020F0502020204030204" pitchFamily="34" charset="0"/>
              </a:rPr>
              <a:pPr algn="ctr"/>
              <a:t>9,314</a:t>
            </a:fld>
            <a:endParaRPr lang="en-ZA" sz="1707" dirty="0">
              <a:solidFill>
                <a:srgbClr val="000000"/>
              </a:solidFill>
              <a:sym typeface="Calibri" panose="020F0502020204030204" pitchFamily="34" charset="0"/>
            </a:endParaRPr>
          </a:p>
        </p:txBody>
      </p:sp>
      <p:sp>
        <p:nvSpPr>
          <p:cNvPr id="74" name="Text Placeholder 2">
            <a:extLst>
              <a:ext uri="{FF2B5EF4-FFF2-40B4-BE49-F238E27FC236}">
                <a16:creationId xmlns="" xmlns:a16="http://schemas.microsoft.com/office/drawing/2014/main" id="{4E8DA8C7-482E-4DBD-80B4-96D27E14AF3F}"/>
              </a:ext>
            </a:extLst>
          </p:cNvPr>
          <p:cNvSpPr>
            <a:spLocks noGrp="1"/>
          </p:cNvSpPr>
          <p:nvPr>
            <p:custDataLst>
              <p:tags r:id="rId26"/>
            </p:custDataLst>
          </p:nvPr>
        </p:nvSpPr>
        <p:spPr bwMode="gray">
          <a:xfrm>
            <a:off x="5822057" y="6646899"/>
            <a:ext cx="547887"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fld id="{350B51BF-6C45-4608-BFA8-AB78E41470FD}" type="datetime'9'''''',''0''1''''''''''''7'''''''''''''''''''''''">
              <a:rPr lang="en-ZA" altLang="en-US" sz="1707">
                <a:solidFill>
                  <a:srgbClr val="000000"/>
                </a:solidFill>
                <a:sym typeface="Calibri" panose="020F0502020204030204" pitchFamily="34" charset="0"/>
              </a:rPr>
              <a:pPr algn="ctr"/>
              <a:t>9,017</a:t>
            </a:fld>
            <a:endParaRPr lang="en-ZA" sz="1707" dirty="0">
              <a:solidFill>
                <a:srgbClr val="000000"/>
              </a:solidFill>
              <a:sym typeface="Calibri" panose="020F0502020204030204" pitchFamily="34" charset="0"/>
            </a:endParaRPr>
          </a:p>
        </p:txBody>
      </p:sp>
      <p:sp>
        <p:nvSpPr>
          <p:cNvPr id="73" name="Text Placeholder 2">
            <a:extLst>
              <a:ext uri="{FF2B5EF4-FFF2-40B4-BE49-F238E27FC236}">
                <a16:creationId xmlns="" xmlns:a16="http://schemas.microsoft.com/office/drawing/2014/main" id="{8D9153C6-D78A-41A4-A849-12DCB8192E4D}"/>
              </a:ext>
            </a:extLst>
          </p:cNvPr>
          <p:cNvSpPr>
            <a:spLocks noGrp="1"/>
          </p:cNvSpPr>
          <p:nvPr>
            <p:custDataLst>
              <p:tags r:id="rId27"/>
            </p:custDataLst>
          </p:nvPr>
        </p:nvSpPr>
        <p:spPr bwMode="gray">
          <a:xfrm>
            <a:off x="5238046" y="7297139"/>
            <a:ext cx="547887"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fld id="{73EE0C8E-E6A9-4FAB-A9FC-79520105ADFF}" type="datetime'''''1'',''''''''''''''''''''''''''''''''''''''''9''''15'">
              <a:rPr lang="en-ZA" altLang="en-US" sz="1707">
                <a:solidFill>
                  <a:srgbClr val="000000"/>
                </a:solidFill>
                <a:sym typeface="Calibri" panose="020F0502020204030204" pitchFamily="34" charset="0"/>
              </a:rPr>
              <a:pPr algn="ctr"/>
              <a:t>1,915</a:t>
            </a:fld>
            <a:endParaRPr lang="en-ZA" sz="1707" dirty="0">
              <a:solidFill>
                <a:srgbClr val="000000"/>
              </a:solidFill>
              <a:sym typeface="Calibri" panose="020F0502020204030204" pitchFamily="34" charset="0"/>
            </a:endParaRPr>
          </a:p>
        </p:txBody>
      </p:sp>
      <p:sp>
        <p:nvSpPr>
          <p:cNvPr id="58" name="Text Placeholder 2">
            <a:extLst>
              <a:ext uri="{FF2B5EF4-FFF2-40B4-BE49-F238E27FC236}">
                <a16:creationId xmlns="" xmlns:a16="http://schemas.microsoft.com/office/drawing/2014/main" id="{7A224FE7-F631-418D-BE89-F5A55FE93F63}"/>
              </a:ext>
            </a:extLst>
          </p:cNvPr>
          <p:cNvSpPr>
            <a:spLocks noGrp="1"/>
          </p:cNvSpPr>
          <p:nvPr>
            <p:custDataLst>
              <p:tags r:id="rId28"/>
            </p:custDataLst>
          </p:nvPr>
        </p:nvSpPr>
        <p:spPr bwMode="gray">
          <a:xfrm>
            <a:off x="2022970" y="7261014"/>
            <a:ext cx="547887"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fld id="{8317F16F-63E4-4F42-A55B-EECE8D80003E}" type="datetime'''''''''2'''''',''''3''''''''''''''''4''5'''''''''''''''''''">
              <a:rPr lang="en-ZA" altLang="en-US" sz="1707">
                <a:solidFill>
                  <a:srgbClr val="000000"/>
                </a:solidFill>
                <a:sym typeface="Calibri" panose="020F0502020204030204" pitchFamily="34" charset="0"/>
              </a:rPr>
              <a:pPr algn="ctr"/>
              <a:t>2,345</a:t>
            </a:fld>
            <a:endParaRPr lang="en-ZA" sz="1707" dirty="0">
              <a:solidFill>
                <a:srgbClr val="000000"/>
              </a:solidFill>
              <a:sym typeface="Calibri" panose="020F0502020204030204" pitchFamily="34" charset="0"/>
            </a:endParaRPr>
          </a:p>
        </p:txBody>
      </p:sp>
      <p:sp>
        <p:nvSpPr>
          <p:cNvPr id="75" name="Text Placeholder 2">
            <a:extLst>
              <a:ext uri="{FF2B5EF4-FFF2-40B4-BE49-F238E27FC236}">
                <a16:creationId xmlns="" xmlns:a16="http://schemas.microsoft.com/office/drawing/2014/main" id="{7D3D34A3-5672-40AE-9A51-4983FFE4E2DD}"/>
              </a:ext>
            </a:extLst>
          </p:cNvPr>
          <p:cNvSpPr>
            <a:spLocks noGrp="1"/>
          </p:cNvSpPr>
          <p:nvPr>
            <p:custDataLst>
              <p:tags r:id="rId29"/>
            </p:custDataLst>
          </p:nvPr>
        </p:nvSpPr>
        <p:spPr bwMode="gray">
          <a:xfrm>
            <a:off x="6303717" y="7279076"/>
            <a:ext cx="547887"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fld id="{04DF5765-E5A8-4E67-AF3F-CC5A55FF92A0}" type="datetime'2'''''''',''''''''''''''10''''''''''''''''9'''''''">
              <a:rPr lang="en-ZA" altLang="en-US" sz="1707">
                <a:solidFill>
                  <a:srgbClr val="000000"/>
                </a:solidFill>
                <a:sym typeface="Calibri" panose="020F0502020204030204" pitchFamily="34" charset="0"/>
              </a:rPr>
              <a:pPr algn="ctr"/>
              <a:t>2,109</a:t>
            </a:fld>
            <a:endParaRPr lang="en-ZA" sz="1707" dirty="0">
              <a:solidFill>
                <a:srgbClr val="000000"/>
              </a:solidFill>
              <a:sym typeface="Calibri" panose="020F0502020204030204" pitchFamily="34" charset="0"/>
            </a:endParaRPr>
          </a:p>
        </p:txBody>
      </p:sp>
      <p:sp>
        <p:nvSpPr>
          <p:cNvPr id="70" name="Text Placeholder 2">
            <a:extLst>
              <a:ext uri="{FF2B5EF4-FFF2-40B4-BE49-F238E27FC236}">
                <a16:creationId xmlns="" xmlns:a16="http://schemas.microsoft.com/office/drawing/2014/main" id="{42380184-6826-4512-9D3E-D17C511A9CB0}"/>
              </a:ext>
            </a:extLst>
          </p:cNvPr>
          <p:cNvSpPr>
            <a:spLocks noGrp="1"/>
          </p:cNvSpPr>
          <p:nvPr>
            <p:custDataLst>
              <p:tags r:id="rId30"/>
            </p:custDataLst>
          </p:nvPr>
        </p:nvSpPr>
        <p:spPr bwMode="gray">
          <a:xfrm>
            <a:off x="3681685" y="6592712"/>
            <a:ext cx="547887"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fld id="{0C14A92C-C72F-467D-B62D-F3F48B9C0BE2}" type="datetime'''9'',''4''''''2''''''''''''1'''''''''''''''''''">
              <a:rPr lang="en-ZA" altLang="en-US" sz="1707">
                <a:solidFill>
                  <a:srgbClr val="000000"/>
                </a:solidFill>
                <a:sym typeface="Calibri" panose="020F0502020204030204" pitchFamily="34" charset="0"/>
              </a:rPr>
              <a:pPr algn="ctr"/>
              <a:t>9,421</a:t>
            </a:fld>
            <a:endParaRPr lang="en-ZA" sz="1707" dirty="0">
              <a:solidFill>
                <a:srgbClr val="000000"/>
              </a:solidFill>
              <a:sym typeface="Calibri" panose="020F0502020204030204" pitchFamily="34" charset="0"/>
            </a:endParaRPr>
          </a:p>
        </p:txBody>
      </p:sp>
      <p:sp>
        <p:nvSpPr>
          <p:cNvPr id="59" name="Text Placeholder 2">
            <a:extLst>
              <a:ext uri="{FF2B5EF4-FFF2-40B4-BE49-F238E27FC236}">
                <a16:creationId xmlns="" xmlns:a16="http://schemas.microsoft.com/office/drawing/2014/main" id="{11713723-CB30-4A50-81FC-14E8AFD6E904}"/>
              </a:ext>
            </a:extLst>
          </p:cNvPr>
          <p:cNvSpPr>
            <a:spLocks noGrp="1"/>
          </p:cNvSpPr>
          <p:nvPr>
            <p:custDataLst>
              <p:tags r:id="rId31"/>
            </p:custDataLst>
          </p:nvPr>
        </p:nvSpPr>
        <p:spPr bwMode="gray">
          <a:xfrm>
            <a:off x="2552795" y="6484339"/>
            <a:ext cx="656261"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fld id="{CD465049-2DC5-420A-94F3-66FE8FCFE1D6}" type="datetime'''''''10'''''''''',''''''''''''''6''''''''''7''6'">
              <a:rPr lang="en-ZA" altLang="en-US" sz="1707">
                <a:solidFill>
                  <a:srgbClr val="000000"/>
                </a:solidFill>
                <a:sym typeface="Calibri" panose="020F0502020204030204" pitchFamily="34" charset="0"/>
              </a:rPr>
              <a:pPr algn="ctr"/>
              <a:t>10,676</a:t>
            </a:fld>
            <a:endParaRPr lang="en-ZA" sz="1707" dirty="0">
              <a:solidFill>
                <a:srgbClr val="000000"/>
              </a:solidFill>
              <a:sym typeface="Calibri" panose="020F0502020204030204" pitchFamily="34" charset="0"/>
            </a:endParaRPr>
          </a:p>
        </p:txBody>
      </p:sp>
      <p:sp>
        <p:nvSpPr>
          <p:cNvPr id="71" name="Text Placeholder 2">
            <a:extLst>
              <a:ext uri="{FF2B5EF4-FFF2-40B4-BE49-F238E27FC236}">
                <a16:creationId xmlns="" xmlns:a16="http://schemas.microsoft.com/office/drawing/2014/main" id="{212F378A-8227-4C8A-BBC0-4D8CCAE77E27}"/>
              </a:ext>
            </a:extLst>
          </p:cNvPr>
          <p:cNvSpPr>
            <a:spLocks noGrp="1"/>
          </p:cNvSpPr>
          <p:nvPr>
            <p:custDataLst>
              <p:tags r:id="rId32"/>
            </p:custDataLst>
          </p:nvPr>
        </p:nvSpPr>
        <p:spPr bwMode="gray">
          <a:xfrm>
            <a:off x="4172374" y="7297139"/>
            <a:ext cx="547887" cy="2588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0104" tIns="0" rIns="30104" bIns="0" numCol="1" spcCol="0" rtlCol="0" anchor="b" anchorCtr="0">
            <a:noAutofit/>
          </a:bodyPr>
          <a:lstStyle>
            <a:lvl1pPr marL="0" indent="0" algn="l" defTabSz="685145" rtl="0" eaLnBrk="1" fontAlgn="base" hangingPunct="1">
              <a:spcBef>
                <a:spcPct val="0"/>
              </a:spcBef>
              <a:spcAft>
                <a:spcPct val="0"/>
              </a:spcAft>
              <a:buClr>
                <a:srgbClr val="063E59"/>
              </a:buClr>
              <a:buSzPct val="100000"/>
              <a:defRPr lang="x-none" sz="1050" baseline="0">
                <a:solidFill>
                  <a:schemeClr val="tx1"/>
                </a:solidFill>
                <a:latin typeface="Calibri" panose="020F0502020204030204" pitchFamily="34" charset="0"/>
                <a:ea typeface="+mn-ea"/>
                <a:cs typeface="Calibri" panose="020F0502020204030204" pitchFamily="34" charset="0"/>
              </a:defRPr>
            </a:lvl1pPr>
            <a:lvl2pPr marL="148205" indent="-146990" algn="l" defTabSz="685145" rtl="0" eaLnBrk="1" fontAlgn="base" hangingPunct="1">
              <a:spcBef>
                <a:spcPct val="0"/>
              </a:spcBef>
              <a:spcAft>
                <a:spcPct val="0"/>
              </a:spcAft>
              <a:buClr>
                <a:srgbClr val="063E59"/>
              </a:buClr>
              <a:buSzPct val="125000"/>
              <a:buFont typeface="Arial" charset="0"/>
              <a:buChar char="▪"/>
              <a:defRPr lang="x-none" sz="1050" baseline="0">
                <a:solidFill>
                  <a:schemeClr val="tx1"/>
                </a:solidFill>
                <a:latin typeface="Calibri" panose="020F0502020204030204" pitchFamily="34" charset="0"/>
                <a:cs typeface="Calibri" panose="020F0502020204030204" pitchFamily="34" charset="0"/>
              </a:defRPr>
            </a:lvl2pPr>
            <a:lvl3pPr marL="349861" indent="-200441"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rgbClr val="063E59"/>
              </a:buClr>
              <a:buSzPct val="120000"/>
              <a:buFont typeface="Arial" charset="0"/>
              <a:buChar char="▫"/>
              <a:defRPr lang="x-none" sz="1050" baseline="0">
                <a:solidFill>
                  <a:schemeClr val="tx1"/>
                </a:solidFill>
                <a:latin typeface="Calibri" panose="020F0502020204030204" pitchFamily="34" charset="0"/>
                <a:cs typeface="Calibri" panose="020F0502020204030204" pitchFamily="34" charset="0"/>
              </a:defRPr>
            </a:lvl4pPr>
            <a:lvl5pPr marL="573772" indent="-99614" algn="l" defTabSz="685145" rtl="0" eaLnBrk="1" fontAlgn="base" hangingPunct="1">
              <a:spcBef>
                <a:spcPct val="0"/>
              </a:spcBef>
              <a:spcAft>
                <a:spcPct val="0"/>
              </a:spcAft>
              <a:buClr>
                <a:srgbClr val="063E59"/>
              </a:buClr>
              <a:buSzPct val="89000"/>
              <a:buFont typeface="Arial" charset="0"/>
              <a:buChar char="-"/>
              <a:defRPr lang="x-none" sz="1050" baseline="0">
                <a:solidFill>
                  <a:schemeClr val="tx1"/>
                </a:solidFill>
                <a:latin typeface="Calibri" panose="020F0502020204030204" pitchFamily="34" charset="0"/>
                <a:cs typeface="Calibri" panose="020F0502020204030204" pitchFamily="34" charset="0"/>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9pPr>
          </a:lstStyle>
          <a:p>
            <a:pPr algn="ctr"/>
            <a:fld id="{C07BC9BC-465F-454B-8918-FCAB1211E79B}" type="datetime'''''1'''''''''''''''''''''''''''''',''98''''''7'''''">
              <a:rPr lang="en-ZA" altLang="en-US" sz="1707">
                <a:solidFill>
                  <a:srgbClr val="000000"/>
                </a:solidFill>
                <a:sym typeface="Calibri" panose="020F0502020204030204" pitchFamily="34" charset="0"/>
              </a:rPr>
              <a:pPr algn="ctr"/>
              <a:t>1,987</a:t>
            </a:fld>
            <a:endParaRPr lang="en-ZA" sz="1707" dirty="0">
              <a:solidFill>
                <a:srgbClr val="000000"/>
              </a:solidFill>
              <a:sym typeface="Calibri" panose="020F0502020204030204" pitchFamily="34" charset="0"/>
            </a:endParaRPr>
          </a:p>
        </p:txBody>
      </p:sp>
      <p:sp>
        <p:nvSpPr>
          <p:cNvPr id="116" name="Rectangle 115">
            <a:extLst>
              <a:ext uri="{FF2B5EF4-FFF2-40B4-BE49-F238E27FC236}">
                <a16:creationId xmlns="" xmlns:a16="http://schemas.microsoft.com/office/drawing/2014/main" id="{620E5B19-D6DA-4FF5-968F-544439DF3F57}"/>
              </a:ext>
            </a:extLst>
          </p:cNvPr>
          <p:cNvSpPr/>
          <p:nvPr>
            <p:custDataLst>
              <p:tags r:id="rId33"/>
            </p:custDataLst>
          </p:nvPr>
        </p:nvSpPr>
        <p:spPr bwMode="auto">
          <a:xfrm>
            <a:off x="1351657" y="6378977"/>
            <a:ext cx="252871" cy="189654"/>
          </a:xfrm>
          <a:prstGeom prst="rect">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2688" tIns="66344" rIns="132688" bIns="66344" rtlCol="0" anchor="ctr"/>
          <a:lstStyle/>
          <a:p>
            <a:pPr defTabSz="1299792" fontAlgn="auto" hangingPunct="1">
              <a:spcBef>
                <a:spcPts val="0"/>
              </a:spcBef>
              <a:spcAft>
                <a:spcPts val="0"/>
              </a:spcAft>
            </a:pPr>
            <a:endParaRPr lang="en-ZA" sz="1991" dirty="0">
              <a:solidFill>
                <a:srgbClr val="FFFFFF"/>
              </a:solidFill>
              <a:latin typeface="Calibri" panose="020F0502020204030204" pitchFamily="34" charset="0"/>
            </a:endParaRPr>
          </a:p>
        </p:txBody>
      </p:sp>
      <p:sp>
        <p:nvSpPr>
          <p:cNvPr id="115" name="Rectangle 114">
            <a:extLst>
              <a:ext uri="{FF2B5EF4-FFF2-40B4-BE49-F238E27FC236}">
                <a16:creationId xmlns="" xmlns:a16="http://schemas.microsoft.com/office/drawing/2014/main" id="{FDD03B92-F286-40A2-8678-039512E5E4C9}"/>
              </a:ext>
            </a:extLst>
          </p:cNvPr>
          <p:cNvSpPr/>
          <p:nvPr>
            <p:custDataLst>
              <p:tags r:id="rId34"/>
            </p:custDataLst>
          </p:nvPr>
        </p:nvSpPr>
        <p:spPr bwMode="auto">
          <a:xfrm>
            <a:off x="252871" y="6378977"/>
            <a:ext cx="252871" cy="189654"/>
          </a:xfrm>
          <a:prstGeom prst="rect">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2688" tIns="66344" rIns="132688" bIns="66344" rtlCol="0" anchor="ctr"/>
          <a:lstStyle/>
          <a:p>
            <a:pPr defTabSz="1299792" fontAlgn="auto" hangingPunct="1">
              <a:spcBef>
                <a:spcPts val="0"/>
              </a:spcBef>
              <a:spcAft>
                <a:spcPts val="0"/>
              </a:spcAft>
            </a:pPr>
            <a:endParaRPr lang="en-ZA" sz="1991" dirty="0">
              <a:solidFill>
                <a:srgbClr val="FFFFFF"/>
              </a:solidFill>
              <a:latin typeface="Calibri" panose="020F0502020204030204" pitchFamily="34" charset="0"/>
            </a:endParaRPr>
          </a:p>
        </p:txBody>
      </p:sp>
      <p:sp>
        <p:nvSpPr>
          <p:cNvPr id="118" name="Text Placeholder 2">
            <a:extLst>
              <a:ext uri="{FF2B5EF4-FFF2-40B4-BE49-F238E27FC236}">
                <a16:creationId xmlns="" xmlns:a16="http://schemas.microsoft.com/office/drawing/2014/main" id="{2ED05095-8DC8-4D44-817E-4BF40B98858B}"/>
              </a:ext>
            </a:extLst>
          </p:cNvPr>
          <p:cNvSpPr>
            <a:spLocks noGrp="1"/>
          </p:cNvSpPr>
          <p:nvPr>
            <p:custDataLst>
              <p:tags r:id="rId35"/>
            </p:custDataLst>
          </p:nvPr>
        </p:nvSpPr>
        <p:spPr bwMode="auto">
          <a:xfrm>
            <a:off x="602074" y="6372955"/>
            <a:ext cx="555414" cy="216747"/>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895350" rtl="0" eaLnBrk="1" fontAlgn="base" hangingPunct="1">
              <a:spcBef>
                <a:spcPct val="0"/>
              </a:spcBef>
              <a:spcAft>
                <a:spcPct val="0"/>
              </a:spcAft>
              <a:buClr>
                <a:srgbClr val="063E59"/>
              </a:buClr>
              <a:buSzPct val="100000"/>
              <a:defRPr lang="x-none" sz="1400" baseline="0">
                <a:solidFill>
                  <a:schemeClr val="tx1"/>
                </a:solidFill>
                <a:latin typeface="Calibri" panose="020F0502020204030204" pitchFamily="34" charset="0"/>
                <a:ea typeface="+mn-ea"/>
                <a:cs typeface="Calibri" panose="020F0502020204030204" pitchFamily="34" charset="0"/>
              </a:defRPr>
            </a:lvl1pPr>
            <a:lvl2pPr marL="193675" indent="-192088" algn="l" defTabSz="895350" rtl="0" eaLnBrk="1" fontAlgn="base" hangingPunct="1">
              <a:spcBef>
                <a:spcPct val="0"/>
              </a:spcBef>
              <a:spcAft>
                <a:spcPct val="0"/>
              </a:spcAft>
              <a:buClr>
                <a:srgbClr val="063E59"/>
              </a:buClr>
              <a:buSzPct val="125000"/>
              <a:buFont typeface="Arial" charset="0"/>
              <a:buChar char="▪"/>
              <a:defRPr lang="x-none" sz="1400" baseline="0">
                <a:solidFill>
                  <a:schemeClr val="tx1"/>
                </a:solidFill>
                <a:latin typeface="Calibri" panose="020F0502020204030204" pitchFamily="34" charset="0"/>
                <a:cs typeface="Calibri" panose="020F0502020204030204" pitchFamily="34" charset="0"/>
              </a:defRPr>
            </a:lvl2pPr>
            <a:lvl3pPr marL="457200" indent="-261938" algn="l" defTabSz="895350" rtl="0" eaLnBrk="1" fontAlgn="base" hangingPunct="1">
              <a:spcBef>
                <a:spcPct val="0"/>
              </a:spcBef>
              <a:spcAft>
                <a:spcPct val="0"/>
              </a:spcAft>
              <a:buClr>
                <a:srgbClr val="063E59"/>
              </a:buClr>
              <a:buSzPct val="120000"/>
              <a:buFont typeface="Arial" charset="0"/>
              <a:buChar char="–"/>
              <a:defRPr lang="x-none" sz="1400" baseline="0">
                <a:solidFill>
                  <a:schemeClr val="tx1"/>
                </a:solidFill>
                <a:latin typeface="Calibri" panose="020F0502020204030204" pitchFamily="34" charset="0"/>
                <a:cs typeface="Calibri" panose="020F0502020204030204" pitchFamily="34" charset="0"/>
              </a:defRPr>
            </a:lvl3pPr>
            <a:lvl4pPr marL="614363" indent="-155575" algn="l" defTabSz="895350" rtl="0" eaLnBrk="1" fontAlgn="base" hangingPunct="1">
              <a:spcBef>
                <a:spcPct val="0"/>
              </a:spcBef>
              <a:spcAft>
                <a:spcPct val="0"/>
              </a:spcAft>
              <a:buClr>
                <a:srgbClr val="063E59"/>
              </a:buClr>
              <a:buSzPct val="120000"/>
              <a:buFont typeface="Arial" charset="0"/>
              <a:buChar char="▫"/>
              <a:defRPr lang="x-none" sz="1400" baseline="0">
                <a:solidFill>
                  <a:schemeClr val="tx1"/>
                </a:solidFill>
                <a:latin typeface="Calibri" panose="020F0502020204030204" pitchFamily="34" charset="0"/>
                <a:cs typeface="Calibri" panose="020F0502020204030204" pitchFamily="34" charset="0"/>
              </a:defRPr>
            </a:lvl4pPr>
            <a:lvl5pPr marL="749808" indent="-130175" algn="l" defTabSz="895350" rtl="0" eaLnBrk="1" fontAlgn="base" hangingPunct="1">
              <a:spcBef>
                <a:spcPct val="0"/>
              </a:spcBef>
              <a:spcAft>
                <a:spcPct val="0"/>
              </a:spcAft>
              <a:buClr>
                <a:srgbClr val="063E59"/>
              </a:buClr>
              <a:buSzPct val="89000"/>
              <a:buFont typeface="Arial" charset="0"/>
              <a:buChar char="-"/>
              <a:defRPr lang="x-none" sz="1400" baseline="0">
                <a:solidFill>
                  <a:schemeClr val="tx1"/>
                </a:solidFill>
                <a:latin typeface="Calibri" panose="020F0502020204030204" pitchFamily="34" charset="0"/>
                <a:cs typeface="Calibri" panose="020F0502020204030204" pitchFamily="34" charset="0"/>
              </a:defRPr>
            </a:lvl5pPr>
            <a:lvl6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a:lstStyle>
          <a:p>
            <a:pPr defTabSz="1273390"/>
            <a:fld id="{AF2BF855-16C8-4A57-A8F6-2A0071707DB6}" type="datetime'''P''''''''''''''''''''''''''''''''''''''''a''te''nts'''">
              <a:rPr lang="en-ZA" altLang="en-US" sz="1422">
                <a:solidFill>
                  <a:srgbClr val="000000"/>
                </a:solidFill>
                <a:sym typeface="Calibri" panose="020F0502020204030204" pitchFamily="34" charset="0"/>
              </a:rPr>
              <a:pPr defTabSz="1273390"/>
              <a:t>Patents</a:t>
            </a:fld>
            <a:endParaRPr lang="en-ZA" sz="1422" dirty="0">
              <a:solidFill>
                <a:srgbClr val="000000"/>
              </a:solidFill>
              <a:sym typeface="Calibri" panose="020F0502020204030204" pitchFamily="34" charset="0"/>
            </a:endParaRPr>
          </a:p>
        </p:txBody>
      </p:sp>
      <p:sp>
        <p:nvSpPr>
          <p:cNvPr id="117" name="Text Placeholder 2">
            <a:extLst>
              <a:ext uri="{FF2B5EF4-FFF2-40B4-BE49-F238E27FC236}">
                <a16:creationId xmlns="" xmlns:a16="http://schemas.microsoft.com/office/drawing/2014/main" id="{024D2F8E-0CA0-4AFC-A7D9-07AC7363142D}"/>
              </a:ext>
            </a:extLst>
          </p:cNvPr>
          <p:cNvSpPr>
            <a:spLocks noGrp="1"/>
          </p:cNvSpPr>
          <p:nvPr>
            <p:custDataLst>
              <p:tags r:id="rId36"/>
            </p:custDataLst>
          </p:nvPr>
        </p:nvSpPr>
        <p:spPr bwMode="auto">
          <a:xfrm>
            <a:off x="1700860" y="6372955"/>
            <a:ext cx="562187" cy="216747"/>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895350" rtl="0" eaLnBrk="1" fontAlgn="base" hangingPunct="1">
              <a:spcBef>
                <a:spcPct val="0"/>
              </a:spcBef>
              <a:spcAft>
                <a:spcPct val="0"/>
              </a:spcAft>
              <a:buClr>
                <a:srgbClr val="063E59"/>
              </a:buClr>
              <a:buSzPct val="100000"/>
              <a:defRPr lang="x-none" sz="1400" baseline="0">
                <a:solidFill>
                  <a:schemeClr val="tx1"/>
                </a:solidFill>
                <a:latin typeface="Calibri" panose="020F0502020204030204" pitchFamily="34" charset="0"/>
                <a:ea typeface="+mn-ea"/>
                <a:cs typeface="Calibri" panose="020F0502020204030204" pitchFamily="34" charset="0"/>
              </a:defRPr>
            </a:lvl1pPr>
            <a:lvl2pPr marL="193675" indent="-192088" algn="l" defTabSz="895350" rtl="0" eaLnBrk="1" fontAlgn="base" hangingPunct="1">
              <a:spcBef>
                <a:spcPct val="0"/>
              </a:spcBef>
              <a:spcAft>
                <a:spcPct val="0"/>
              </a:spcAft>
              <a:buClr>
                <a:srgbClr val="063E59"/>
              </a:buClr>
              <a:buSzPct val="125000"/>
              <a:buFont typeface="Arial" charset="0"/>
              <a:buChar char="▪"/>
              <a:defRPr lang="x-none" sz="1400" baseline="0">
                <a:solidFill>
                  <a:schemeClr val="tx1"/>
                </a:solidFill>
                <a:latin typeface="Calibri" panose="020F0502020204030204" pitchFamily="34" charset="0"/>
                <a:cs typeface="Calibri" panose="020F0502020204030204" pitchFamily="34" charset="0"/>
              </a:defRPr>
            </a:lvl2pPr>
            <a:lvl3pPr marL="457200" indent="-261938" algn="l" defTabSz="895350" rtl="0" eaLnBrk="1" fontAlgn="base" hangingPunct="1">
              <a:spcBef>
                <a:spcPct val="0"/>
              </a:spcBef>
              <a:spcAft>
                <a:spcPct val="0"/>
              </a:spcAft>
              <a:buClr>
                <a:srgbClr val="063E59"/>
              </a:buClr>
              <a:buSzPct val="120000"/>
              <a:buFont typeface="Arial" charset="0"/>
              <a:buChar char="–"/>
              <a:defRPr lang="x-none" sz="1400" baseline="0">
                <a:solidFill>
                  <a:schemeClr val="tx1"/>
                </a:solidFill>
                <a:latin typeface="Calibri" panose="020F0502020204030204" pitchFamily="34" charset="0"/>
                <a:cs typeface="Calibri" panose="020F0502020204030204" pitchFamily="34" charset="0"/>
              </a:defRPr>
            </a:lvl3pPr>
            <a:lvl4pPr marL="614363" indent="-155575" algn="l" defTabSz="895350" rtl="0" eaLnBrk="1" fontAlgn="base" hangingPunct="1">
              <a:spcBef>
                <a:spcPct val="0"/>
              </a:spcBef>
              <a:spcAft>
                <a:spcPct val="0"/>
              </a:spcAft>
              <a:buClr>
                <a:srgbClr val="063E59"/>
              </a:buClr>
              <a:buSzPct val="120000"/>
              <a:buFont typeface="Arial" charset="0"/>
              <a:buChar char="▫"/>
              <a:defRPr lang="x-none" sz="1400" baseline="0">
                <a:solidFill>
                  <a:schemeClr val="tx1"/>
                </a:solidFill>
                <a:latin typeface="Calibri" panose="020F0502020204030204" pitchFamily="34" charset="0"/>
                <a:cs typeface="Calibri" panose="020F0502020204030204" pitchFamily="34" charset="0"/>
              </a:defRPr>
            </a:lvl4pPr>
            <a:lvl5pPr marL="749808" indent="-130175" algn="l" defTabSz="895350" rtl="0" eaLnBrk="1" fontAlgn="base" hangingPunct="1">
              <a:spcBef>
                <a:spcPct val="0"/>
              </a:spcBef>
              <a:spcAft>
                <a:spcPct val="0"/>
              </a:spcAft>
              <a:buClr>
                <a:srgbClr val="063E59"/>
              </a:buClr>
              <a:buSzPct val="89000"/>
              <a:buFont typeface="Arial" charset="0"/>
              <a:buChar char="-"/>
              <a:defRPr lang="x-none" sz="1400" baseline="0">
                <a:solidFill>
                  <a:schemeClr val="tx1"/>
                </a:solidFill>
                <a:latin typeface="Calibri" panose="020F0502020204030204" pitchFamily="34" charset="0"/>
                <a:cs typeface="Calibri" panose="020F0502020204030204" pitchFamily="34" charset="0"/>
              </a:defRPr>
            </a:lvl5pPr>
            <a:lvl6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a:lstStyle>
          <a:p>
            <a:pPr defTabSz="1273390"/>
            <a:fld id="{3EABCEBF-31A1-4C8F-A653-5ED71D384BBE}" type="datetime'''''''''''D''''''''e''s''''''i''''gn''''''''''''''s'''">
              <a:rPr lang="en-ZA" altLang="en-US" sz="1422">
                <a:solidFill>
                  <a:srgbClr val="000000"/>
                </a:solidFill>
                <a:sym typeface="Calibri" panose="020F0502020204030204" pitchFamily="34" charset="0"/>
              </a:rPr>
              <a:pPr defTabSz="1273390"/>
              <a:t>Designs</a:t>
            </a:fld>
            <a:endParaRPr lang="en-ZA" sz="1422" dirty="0">
              <a:solidFill>
                <a:srgbClr val="000000"/>
              </a:solidFill>
              <a:sym typeface="Calibri" panose="020F0502020204030204" pitchFamily="34" charset="0"/>
            </a:endParaRPr>
          </a:p>
        </p:txBody>
      </p:sp>
      <p:graphicFrame>
        <p:nvGraphicFramePr>
          <p:cNvPr id="119" name="Object 118">
            <a:extLst>
              <a:ext uri="{FF2B5EF4-FFF2-40B4-BE49-F238E27FC236}">
                <a16:creationId xmlns="" xmlns:a16="http://schemas.microsoft.com/office/drawing/2014/main" id="{4659F99A-E3C5-436B-978B-4DE6D0767452}"/>
              </a:ext>
            </a:extLst>
          </p:cNvPr>
          <p:cNvGraphicFramePr>
            <a:graphicFrameLocks/>
          </p:cNvGraphicFramePr>
          <p:nvPr>
            <p:custDataLst>
              <p:tags r:id="rId37"/>
            </p:custDataLst>
            <p:extLst>
              <p:ext uri="{D42A27DB-BD31-4B8C-83A1-F6EECF244321}">
                <p14:modId xmlns:p14="http://schemas.microsoft.com/office/powerpoint/2010/main" val="3823663247"/>
              </p:ext>
            </p:extLst>
          </p:nvPr>
        </p:nvGraphicFramePr>
        <p:xfrm>
          <a:off x="1155982" y="7513884"/>
          <a:ext cx="7403817" cy="2221534"/>
        </p:xfrm>
        <a:graphic>
          <a:graphicData uri="http://schemas.openxmlformats.org/presentationml/2006/ole">
            <mc:AlternateContent xmlns:mc="http://schemas.openxmlformats.org/markup-compatibility/2006">
              <mc:Choice xmlns:v="urn:schemas-microsoft-com:vml" Requires="v">
                <p:oleObj spid="_x0000_s42177" name="Chart" r:id="rId55" imgW="3952653" imgH="1464698" progId="MSGraph.Chart.8">
                  <p:embed followColorScheme="full"/>
                </p:oleObj>
              </mc:Choice>
              <mc:Fallback>
                <p:oleObj name="Chart" r:id="rId55" imgW="3952653" imgH="1464698" progId="MSGraph.Chart.8">
                  <p:embed followColorScheme="full"/>
                  <p:pic>
                    <p:nvPicPr>
                      <p:cNvPr id="0" name=""/>
                      <p:cNvPicPr/>
                      <p:nvPr/>
                    </p:nvPicPr>
                    <p:blipFill>
                      <a:blip r:embed="rId56"/>
                      <a:stretch>
                        <a:fillRect/>
                      </a:stretch>
                    </p:blipFill>
                    <p:spPr>
                      <a:xfrm>
                        <a:off x="1155982" y="7513884"/>
                        <a:ext cx="7403817" cy="2221534"/>
                      </a:xfrm>
                      <a:prstGeom prst="rect">
                        <a:avLst/>
                      </a:prstGeom>
                    </p:spPr>
                  </p:pic>
                </p:oleObj>
              </mc:Fallback>
            </mc:AlternateContent>
          </a:graphicData>
        </a:graphic>
      </p:graphicFrame>
      <p:sp>
        <p:nvSpPr>
          <p:cNvPr id="126" name="Text Placeholder 2">
            <a:extLst>
              <a:ext uri="{FF2B5EF4-FFF2-40B4-BE49-F238E27FC236}">
                <a16:creationId xmlns="" xmlns:a16="http://schemas.microsoft.com/office/drawing/2014/main" id="{86CFE26F-1EF6-4E45-81C1-D3880EA6282A}"/>
              </a:ext>
            </a:extLst>
          </p:cNvPr>
          <p:cNvSpPr>
            <a:spLocks noGrp="1"/>
          </p:cNvSpPr>
          <p:nvPr>
            <p:custDataLst>
              <p:tags r:id="rId38"/>
            </p:custDataLst>
          </p:nvPr>
        </p:nvSpPr>
        <p:spPr bwMode="auto">
          <a:xfrm>
            <a:off x="2799645" y="8997998"/>
            <a:ext cx="635189" cy="216747"/>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895350" rtl="0" eaLnBrk="1" fontAlgn="base" hangingPunct="1">
              <a:spcBef>
                <a:spcPct val="0"/>
              </a:spcBef>
              <a:spcAft>
                <a:spcPct val="0"/>
              </a:spcAft>
              <a:buClr>
                <a:srgbClr val="063E59"/>
              </a:buClr>
              <a:buSzPct val="100000"/>
              <a:defRPr lang="x-none" sz="1400" baseline="0">
                <a:solidFill>
                  <a:schemeClr val="tx1"/>
                </a:solidFill>
                <a:latin typeface="Calibri" panose="020F0502020204030204" pitchFamily="34" charset="0"/>
                <a:ea typeface="+mn-ea"/>
                <a:cs typeface="Calibri" panose="020F0502020204030204" pitchFamily="34" charset="0"/>
              </a:defRPr>
            </a:lvl1pPr>
            <a:lvl2pPr marL="193675" indent="-192088" algn="l" defTabSz="895350" rtl="0" eaLnBrk="1" fontAlgn="base" hangingPunct="1">
              <a:spcBef>
                <a:spcPct val="0"/>
              </a:spcBef>
              <a:spcAft>
                <a:spcPct val="0"/>
              </a:spcAft>
              <a:buClr>
                <a:srgbClr val="063E59"/>
              </a:buClr>
              <a:buSzPct val="125000"/>
              <a:buFont typeface="Arial" charset="0"/>
              <a:buChar char="▪"/>
              <a:defRPr lang="x-none" sz="1400" baseline="0">
                <a:solidFill>
                  <a:schemeClr val="tx1"/>
                </a:solidFill>
                <a:latin typeface="Calibri" panose="020F0502020204030204" pitchFamily="34" charset="0"/>
                <a:cs typeface="Calibri" panose="020F0502020204030204" pitchFamily="34" charset="0"/>
              </a:defRPr>
            </a:lvl2pPr>
            <a:lvl3pPr marL="457200" indent="-261938" algn="l" defTabSz="895350" rtl="0" eaLnBrk="1" fontAlgn="base" hangingPunct="1">
              <a:spcBef>
                <a:spcPct val="0"/>
              </a:spcBef>
              <a:spcAft>
                <a:spcPct val="0"/>
              </a:spcAft>
              <a:buClr>
                <a:srgbClr val="063E59"/>
              </a:buClr>
              <a:buSzPct val="120000"/>
              <a:buFont typeface="Arial" charset="0"/>
              <a:buChar char="–"/>
              <a:defRPr lang="x-none" sz="1400" baseline="0">
                <a:solidFill>
                  <a:schemeClr val="tx1"/>
                </a:solidFill>
                <a:latin typeface="Calibri" panose="020F0502020204030204" pitchFamily="34" charset="0"/>
                <a:cs typeface="Calibri" panose="020F0502020204030204" pitchFamily="34" charset="0"/>
              </a:defRPr>
            </a:lvl3pPr>
            <a:lvl4pPr marL="614363" indent="-155575" algn="l" defTabSz="895350" rtl="0" eaLnBrk="1" fontAlgn="base" hangingPunct="1">
              <a:spcBef>
                <a:spcPct val="0"/>
              </a:spcBef>
              <a:spcAft>
                <a:spcPct val="0"/>
              </a:spcAft>
              <a:buClr>
                <a:srgbClr val="063E59"/>
              </a:buClr>
              <a:buSzPct val="120000"/>
              <a:buFont typeface="Arial" charset="0"/>
              <a:buChar char="▫"/>
              <a:defRPr lang="x-none" sz="1400" baseline="0">
                <a:solidFill>
                  <a:schemeClr val="tx1"/>
                </a:solidFill>
                <a:latin typeface="Calibri" panose="020F0502020204030204" pitchFamily="34" charset="0"/>
                <a:cs typeface="Calibri" panose="020F0502020204030204" pitchFamily="34" charset="0"/>
              </a:defRPr>
            </a:lvl4pPr>
            <a:lvl5pPr marL="749808" indent="-130175" algn="l" defTabSz="895350" rtl="0" eaLnBrk="1" fontAlgn="base" hangingPunct="1">
              <a:spcBef>
                <a:spcPct val="0"/>
              </a:spcBef>
              <a:spcAft>
                <a:spcPct val="0"/>
              </a:spcAft>
              <a:buClr>
                <a:srgbClr val="063E59"/>
              </a:buClr>
              <a:buSzPct val="89000"/>
              <a:buFont typeface="Arial" charset="0"/>
              <a:buChar char="-"/>
              <a:defRPr lang="x-none" sz="1400" baseline="0">
                <a:solidFill>
                  <a:schemeClr val="tx1"/>
                </a:solidFill>
                <a:latin typeface="Calibri" panose="020F0502020204030204" pitchFamily="34" charset="0"/>
                <a:cs typeface="Calibri" panose="020F0502020204030204" pitchFamily="34" charset="0"/>
              </a:defRPr>
            </a:lvl5pPr>
            <a:lvl6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a:lstStyle>
          <a:p>
            <a:pPr algn="ctr" defTabSz="1273390"/>
            <a:fld id="{61262E00-2F26-449D-A4EC-F1EFB2066D4D}" type="datetime'''''''''''2''0''''''''''''''''''''1''3''/''''''''''1''4'''">
              <a:rPr lang="en-ZA" altLang="en-US" sz="1422">
                <a:solidFill>
                  <a:srgbClr val="000000"/>
                </a:solidFill>
              </a:rPr>
              <a:pPr algn="ctr" defTabSz="1273390"/>
              <a:t>2013/14</a:t>
            </a:fld>
            <a:endParaRPr lang="en-ZA" sz="1422" dirty="0">
              <a:solidFill>
                <a:srgbClr val="000000"/>
              </a:solidFill>
              <a:sym typeface="Calibri" panose="020F0502020204030204" pitchFamily="34" charset="0"/>
            </a:endParaRPr>
          </a:p>
        </p:txBody>
      </p:sp>
      <p:sp>
        <p:nvSpPr>
          <p:cNvPr id="123" name="Text Placeholder 2">
            <a:extLst>
              <a:ext uri="{FF2B5EF4-FFF2-40B4-BE49-F238E27FC236}">
                <a16:creationId xmlns="" xmlns:a16="http://schemas.microsoft.com/office/drawing/2014/main" id="{DE81DBA1-B1D1-4ECE-A98C-C5FC9974FA64}"/>
              </a:ext>
            </a:extLst>
          </p:cNvPr>
          <p:cNvSpPr>
            <a:spLocks noGrp="1"/>
          </p:cNvSpPr>
          <p:nvPr>
            <p:custDataLst>
              <p:tags r:id="rId39"/>
            </p:custDataLst>
          </p:nvPr>
        </p:nvSpPr>
        <p:spPr bwMode="auto">
          <a:xfrm>
            <a:off x="4930988" y="8997998"/>
            <a:ext cx="635189" cy="216747"/>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895350" rtl="0" eaLnBrk="1" fontAlgn="base" hangingPunct="1">
              <a:spcBef>
                <a:spcPct val="0"/>
              </a:spcBef>
              <a:spcAft>
                <a:spcPct val="0"/>
              </a:spcAft>
              <a:buClr>
                <a:srgbClr val="063E59"/>
              </a:buClr>
              <a:buSzPct val="100000"/>
              <a:defRPr lang="x-none" sz="1400" baseline="0">
                <a:solidFill>
                  <a:schemeClr val="tx1"/>
                </a:solidFill>
                <a:latin typeface="Calibri" panose="020F0502020204030204" pitchFamily="34" charset="0"/>
                <a:ea typeface="+mn-ea"/>
                <a:cs typeface="Calibri" panose="020F0502020204030204" pitchFamily="34" charset="0"/>
              </a:defRPr>
            </a:lvl1pPr>
            <a:lvl2pPr marL="193675" indent="-192088" algn="l" defTabSz="895350" rtl="0" eaLnBrk="1" fontAlgn="base" hangingPunct="1">
              <a:spcBef>
                <a:spcPct val="0"/>
              </a:spcBef>
              <a:spcAft>
                <a:spcPct val="0"/>
              </a:spcAft>
              <a:buClr>
                <a:srgbClr val="063E59"/>
              </a:buClr>
              <a:buSzPct val="125000"/>
              <a:buFont typeface="Arial" charset="0"/>
              <a:buChar char="▪"/>
              <a:defRPr lang="x-none" sz="1400" baseline="0">
                <a:solidFill>
                  <a:schemeClr val="tx1"/>
                </a:solidFill>
                <a:latin typeface="Calibri" panose="020F0502020204030204" pitchFamily="34" charset="0"/>
                <a:cs typeface="Calibri" panose="020F0502020204030204" pitchFamily="34" charset="0"/>
              </a:defRPr>
            </a:lvl2pPr>
            <a:lvl3pPr marL="457200" indent="-261938" algn="l" defTabSz="895350" rtl="0" eaLnBrk="1" fontAlgn="base" hangingPunct="1">
              <a:spcBef>
                <a:spcPct val="0"/>
              </a:spcBef>
              <a:spcAft>
                <a:spcPct val="0"/>
              </a:spcAft>
              <a:buClr>
                <a:srgbClr val="063E59"/>
              </a:buClr>
              <a:buSzPct val="120000"/>
              <a:buFont typeface="Arial" charset="0"/>
              <a:buChar char="–"/>
              <a:defRPr lang="x-none" sz="1400" baseline="0">
                <a:solidFill>
                  <a:schemeClr val="tx1"/>
                </a:solidFill>
                <a:latin typeface="Calibri" panose="020F0502020204030204" pitchFamily="34" charset="0"/>
                <a:cs typeface="Calibri" panose="020F0502020204030204" pitchFamily="34" charset="0"/>
              </a:defRPr>
            </a:lvl3pPr>
            <a:lvl4pPr marL="614363" indent="-155575" algn="l" defTabSz="895350" rtl="0" eaLnBrk="1" fontAlgn="base" hangingPunct="1">
              <a:spcBef>
                <a:spcPct val="0"/>
              </a:spcBef>
              <a:spcAft>
                <a:spcPct val="0"/>
              </a:spcAft>
              <a:buClr>
                <a:srgbClr val="063E59"/>
              </a:buClr>
              <a:buSzPct val="120000"/>
              <a:buFont typeface="Arial" charset="0"/>
              <a:buChar char="▫"/>
              <a:defRPr lang="x-none" sz="1400" baseline="0">
                <a:solidFill>
                  <a:schemeClr val="tx1"/>
                </a:solidFill>
                <a:latin typeface="Calibri" panose="020F0502020204030204" pitchFamily="34" charset="0"/>
                <a:cs typeface="Calibri" panose="020F0502020204030204" pitchFamily="34" charset="0"/>
              </a:defRPr>
            </a:lvl4pPr>
            <a:lvl5pPr marL="749808" indent="-130175" algn="l" defTabSz="895350" rtl="0" eaLnBrk="1" fontAlgn="base" hangingPunct="1">
              <a:spcBef>
                <a:spcPct val="0"/>
              </a:spcBef>
              <a:spcAft>
                <a:spcPct val="0"/>
              </a:spcAft>
              <a:buClr>
                <a:srgbClr val="063E59"/>
              </a:buClr>
              <a:buSzPct val="89000"/>
              <a:buFont typeface="Arial" charset="0"/>
              <a:buChar char="-"/>
              <a:defRPr lang="x-none" sz="1400" baseline="0">
                <a:solidFill>
                  <a:schemeClr val="tx1"/>
                </a:solidFill>
                <a:latin typeface="Calibri" panose="020F0502020204030204" pitchFamily="34" charset="0"/>
                <a:cs typeface="Calibri" panose="020F0502020204030204" pitchFamily="34" charset="0"/>
              </a:defRPr>
            </a:lvl5pPr>
            <a:lvl6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a:lstStyle>
          <a:p>
            <a:pPr algn="ctr" defTabSz="1273390"/>
            <a:fld id="{DD710366-A27B-44CD-A1FF-83F9BF82B18A}" type="datetime'''''''2''''''0''''''''''''''''''15''/16'''">
              <a:rPr lang="en-ZA" altLang="en-US" sz="1422">
                <a:solidFill>
                  <a:srgbClr val="000000"/>
                </a:solidFill>
              </a:rPr>
              <a:pPr algn="ctr" defTabSz="1273390"/>
              <a:t>2015/16</a:t>
            </a:fld>
            <a:endParaRPr lang="en-ZA" sz="1422" dirty="0">
              <a:solidFill>
                <a:srgbClr val="000000"/>
              </a:solidFill>
              <a:sym typeface="Calibri" panose="020F0502020204030204" pitchFamily="34" charset="0"/>
            </a:endParaRPr>
          </a:p>
        </p:txBody>
      </p:sp>
      <p:sp>
        <p:nvSpPr>
          <p:cNvPr id="122" name="Text Placeholder 2">
            <a:extLst>
              <a:ext uri="{FF2B5EF4-FFF2-40B4-BE49-F238E27FC236}">
                <a16:creationId xmlns="" xmlns:a16="http://schemas.microsoft.com/office/drawing/2014/main" id="{95FBA51D-D542-4D64-8148-B3A399D21941}"/>
              </a:ext>
            </a:extLst>
          </p:cNvPr>
          <p:cNvSpPr>
            <a:spLocks noGrp="1"/>
          </p:cNvSpPr>
          <p:nvPr>
            <p:custDataLst>
              <p:tags r:id="rId40"/>
            </p:custDataLst>
          </p:nvPr>
        </p:nvSpPr>
        <p:spPr bwMode="auto">
          <a:xfrm>
            <a:off x="3865317" y="8997998"/>
            <a:ext cx="635189" cy="216747"/>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895350" rtl="0" eaLnBrk="1" fontAlgn="base" hangingPunct="1">
              <a:spcBef>
                <a:spcPct val="0"/>
              </a:spcBef>
              <a:spcAft>
                <a:spcPct val="0"/>
              </a:spcAft>
              <a:buClr>
                <a:srgbClr val="063E59"/>
              </a:buClr>
              <a:buSzPct val="100000"/>
              <a:defRPr lang="x-none" sz="1400" baseline="0">
                <a:solidFill>
                  <a:schemeClr val="tx1"/>
                </a:solidFill>
                <a:latin typeface="Calibri" panose="020F0502020204030204" pitchFamily="34" charset="0"/>
                <a:ea typeface="+mn-ea"/>
                <a:cs typeface="Calibri" panose="020F0502020204030204" pitchFamily="34" charset="0"/>
              </a:defRPr>
            </a:lvl1pPr>
            <a:lvl2pPr marL="193675" indent="-192088" algn="l" defTabSz="895350" rtl="0" eaLnBrk="1" fontAlgn="base" hangingPunct="1">
              <a:spcBef>
                <a:spcPct val="0"/>
              </a:spcBef>
              <a:spcAft>
                <a:spcPct val="0"/>
              </a:spcAft>
              <a:buClr>
                <a:srgbClr val="063E59"/>
              </a:buClr>
              <a:buSzPct val="125000"/>
              <a:buFont typeface="Arial" charset="0"/>
              <a:buChar char="▪"/>
              <a:defRPr lang="x-none" sz="1400" baseline="0">
                <a:solidFill>
                  <a:schemeClr val="tx1"/>
                </a:solidFill>
                <a:latin typeface="Calibri" panose="020F0502020204030204" pitchFamily="34" charset="0"/>
                <a:cs typeface="Calibri" panose="020F0502020204030204" pitchFamily="34" charset="0"/>
              </a:defRPr>
            </a:lvl2pPr>
            <a:lvl3pPr marL="457200" indent="-261938" algn="l" defTabSz="895350" rtl="0" eaLnBrk="1" fontAlgn="base" hangingPunct="1">
              <a:spcBef>
                <a:spcPct val="0"/>
              </a:spcBef>
              <a:spcAft>
                <a:spcPct val="0"/>
              </a:spcAft>
              <a:buClr>
                <a:srgbClr val="063E59"/>
              </a:buClr>
              <a:buSzPct val="120000"/>
              <a:buFont typeface="Arial" charset="0"/>
              <a:buChar char="–"/>
              <a:defRPr lang="x-none" sz="1400" baseline="0">
                <a:solidFill>
                  <a:schemeClr val="tx1"/>
                </a:solidFill>
                <a:latin typeface="Calibri" panose="020F0502020204030204" pitchFamily="34" charset="0"/>
                <a:cs typeface="Calibri" panose="020F0502020204030204" pitchFamily="34" charset="0"/>
              </a:defRPr>
            </a:lvl3pPr>
            <a:lvl4pPr marL="614363" indent="-155575" algn="l" defTabSz="895350" rtl="0" eaLnBrk="1" fontAlgn="base" hangingPunct="1">
              <a:spcBef>
                <a:spcPct val="0"/>
              </a:spcBef>
              <a:spcAft>
                <a:spcPct val="0"/>
              </a:spcAft>
              <a:buClr>
                <a:srgbClr val="063E59"/>
              </a:buClr>
              <a:buSzPct val="120000"/>
              <a:buFont typeface="Arial" charset="0"/>
              <a:buChar char="▫"/>
              <a:defRPr lang="x-none" sz="1400" baseline="0">
                <a:solidFill>
                  <a:schemeClr val="tx1"/>
                </a:solidFill>
                <a:latin typeface="Calibri" panose="020F0502020204030204" pitchFamily="34" charset="0"/>
                <a:cs typeface="Calibri" panose="020F0502020204030204" pitchFamily="34" charset="0"/>
              </a:defRPr>
            </a:lvl4pPr>
            <a:lvl5pPr marL="749808" indent="-130175" algn="l" defTabSz="895350" rtl="0" eaLnBrk="1" fontAlgn="base" hangingPunct="1">
              <a:spcBef>
                <a:spcPct val="0"/>
              </a:spcBef>
              <a:spcAft>
                <a:spcPct val="0"/>
              </a:spcAft>
              <a:buClr>
                <a:srgbClr val="063E59"/>
              </a:buClr>
              <a:buSzPct val="89000"/>
              <a:buFont typeface="Arial" charset="0"/>
              <a:buChar char="-"/>
              <a:defRPr lang="x-none" sz="1400" baseline="0">
                <a:solidFill>
                  <a:schemeClr val="tx1"/>
                </a:solidFill>
                <a:latin typeface="Calibri" panose="020F0502020204030204" pitchFamily="34" charset="0"/>
                <a:cs typeface="Calibri" panose="020F0502020204030204" pitchFamily="34" charset="0"/>
              </a:defRPr>
            </a:lvl5pPr>
            <a:lvl6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a:lstStyle>
          <a:p>
            <a:pPr algn="ctr" defTabSz="1273390"/>
            <a:fld id="{2B3C0A15-E36A-4CA8-9000-3AC7761E39D5}" type="datetime'2''0''''''''''''''''14''''''''/''''''''''15'''''''''''''''">
              <a:rPr lang="en-ZA" altLang="en-US" sz="1422">
                <a:solidFill>
                  <a:srgbClr val="000000"/>
                </a:solidFill>
              </a:rPr>
              <a:pPr algn="ctr" defTabSz="1273390"/>
              <a:t>2014/15</a:t>
            </a:fld>
            <a:endParaRPr lang="en-ZA" sz="1422" dirty="0">
              <a:solidFill>
                <a:srgbClr val="000000"/>
              </a:solidFill>
              <a:sym typeface="Calibri" panose="020F0502020204030204" pitchFamily="34" charset="0"/>
            </a:endParaRPr>
          </a:p>
        </p:txBody>
      </p:sp>
      <p:sp>
        <p:nvSpPr>
          <p:cNvPr id="121" name="Text Placeholder 2">
            <a:extLst>
              <a:ext uri="{FF2B5EF4-FFF2-40B4-BE49-F238E27FC236}">
                <a16:creationId xmlns="" xmlns:a16="http://schemas.microsoft.com/office/drawing/2014/main" id="{84D092C5-D20B-4EF1-941B-728F5A85881A}"/>
              </a:ext>
            </a:extLst>
          </p:cNvPr>
          <p:cNvSpPr>
            <a:spLocks noGrp="1"/>
          </p:cNvSpPr>
          <p:nvPr>
            <p:custDataLst>
              <p:tags r:id="rId41"/>
            </p:custDataLst>
          </p:nvPr>
        </p:nvSpPr>
        <p:spPr bwMode="auto">
          <a:xfrm>
            <a:off x="1733974" y="8997998"/>
            <a:ext cx="635189" cy="216747"/>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895350" rtl="0" eaLnBrk="1" fontAlgn="base" hangingPunct="1">
              <a:spcBef>
                <a:spcPct val="0"/>
              </a:spcBef>
              <a:spcAft>
                <a:spcPct val="0"/>
              </a:spcAft>
              <a:buClr>
                <a:srgbClr val="063E59"/>
              </a:buClr>
              <a:buSzPct val="100000"/>
              <a:defRPr lang="x-none" sz="1400" baseline="0">
                <a:solidFill>
                  <a:schemeClr val="tx1"/>
                </a:solidFill>
                <a:latin typeface="Calibri" panose="020F0502020204030204" pitchFamily="34" charset="0"/>
                <a:ea typeface="+mn-ea"/>
                <a:cs typeface="Calibri" panose="020F0502020204030204" pitchFamily="34" charset="0"/>
              </a:defRPr>
            </a:lvl1pPr>
            <a:lvl2pPr marL="193675" indent="-192088" algn="l" defTabSz="895350" rtl="0" eaLnBrk="1" fontAlgn="base" hangingPunct="1">
              <a:spcBef>
                <a:spcPct val="0"/>
              </a:spcBef>
              <a:spcAft>
                <a:spcPct val="0"/>
              </a:spcAft>
              <a:buClr>
                <a:srgbClr val="063E59"/>
              </a:buClr>
              <a:buSzPct val="125000"/>
              <a:buFont typeface="Arial" charset="0"/>
              <a:buChar char="▪"/>
              <a:defRPr lang="x-none" sz="1400" baseline="0">
                <a:solidFill>
                  <a:schemeClr val="tx1"/>
                </a:solidFill>
                <a:latin typeface="Calibri" panose="020F0502020204030204" pitchFamily="34" charset="0"/>
                <a:cs typeface="Calibri" panose="020F0502020204030204" pitchFamily="34" charset="0"/>
              </a:defRPr>
            </a:lvl2pPr>
            <a:lvl3pPr marL="457200" indent="-261938" algn="l" defTabSz="895350" rtl="0" eaLnBrk="1" fontAlgn="base" hangingPunct="1">
              <a:spcBef>
                <a:spcPct val="0"/>
              </a:spcBef>
              <a:spcAft>
                <a:spcPct val="0"/>
              </a:spcAft>
              <a:buClr>
                <a:srgbClr val="063E59"/>
              </a:buClr>
              <a:buSzPct val="120000"/>
              <a:buFont typeface="Arial" charset="0"/>
              <a:buChar char="–"/>
              <a:defRPr lang="x-none" sz="1400" baseline="0">
                <a:solidFill>
                  <a:schemeClr val="tx1"/>
                </a:solidFill>
                <a:latin typeface="Calibri" panose="020F0502020204030204" pitchFamily="34" charset="0"/>
                <a:cs typeface="Calibri" panose="020F0502020204030204" pitchFamily="34" charset="0"/>
              </a:defRPr>
            </a:lvl3pPr>
            <a:lvl4pPr marL="614363" indent="-155575" algn="l" defTabSz="895350" rtl="0" eaLnBrk="1" fontAlgn="base" hangingPunct="1">
              <a:spcBef>
                <a:spcPct val="0"/>
              </a:spcBef>
              <a:spcAft>
                <a:spcPct val="0"/>
              </a:spcAft>
              <a:buClr>
                <a:srgbClr val="063E59"/>
              </a:buClr>
              <a:buSzPct val="120000"/>
              <a:buFont typeface="Arial" charset="0"/>
              <a:buChar char="▫"/>
              <a:defRPr lang="x-none" sz="1400" baseline="0">
                <a:solidFill>
                  <a:schemeClr val="tx1"/>
                </a:solidFill>
                <a:latin typeface="Calibri" panose="020F0502020204030204" pitchFamily="34" charset="0"/>
                <a:cs typeface="Calibri" panose="020F0502020204030204" pitchFamily="34" charset="0"/>
              </a:defRPr>
            </a:lvl4pPr>
            <a:lvl5pPr marL="749808" indent="-130175" algn="l" defTabSz="895350" rtl="0" eaLnBrk="1" fontAlgn="base" hangingPunct="1">
              <a:spcBef>
                <a:spcPct val="0"/>
              </a:spcBef>
              <a:spcAft>
                <a:spcPct val="0"/>
              </a:spcAft>
              <a:buClr>
                <a:srgbClr val="063E59"/>
              </a:buClr>
              <a:buSzPct val="89000"/>
              <a:buFont typeface="Arial" charset="0"/>
              <a:buChar char="-"/>
              <a:defRPr lang="x-none" sz="1400" baseline="0">
                <a:solidFill>
                  <a:schemeClr val="tx1"/>
                </a:solidFill>
                <a:latin typeface="Calibri" panose="020F0502020204030204" pitchFamily="34" charset="0"/>
                <a:cs typeface="Calibri" panose="020F0502020204030204" pitchFamily="34" charset="0"/>
              </a:defRPr>
            </a:lvl5pPr>
            <a:lvl6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a:lstStyle>
          <a:p>
            <a:pPr algn="ctr" defTabSz="1273390"/>
            <a:fld id="{9D3CF3A2-2CFD-4996-B2B7-F41B5D6D78C4}" type="datetime'2''''''0''''''''''1''''''''''2/13'''''''''''''''''''">
              <a:rPr lang="en-ZA" altLang="en-US" sz="1422">
                <a:solidFill>
                  <a:srgbClr val="000000"/>
                </a:solidFill>
              </a:rPr>
              <a:pPr algn="ctr" defTabSz="1273390"/>
              <a:t>2012/13</a:t>
            </a:fld>
            <a:endParaRPr lang="en-ZA" sz="1422" dirty="0">
              <a:solidFill>
                <a:srgbClr val="000000"/>
              </a:solidFill>
              <a:sym typeface="Calibri" panose="020F0502020204030204" pitchFamily="34" charset="0"/>
            </a:endParaRPr>
          </a:p>
        </p:txBody>
      </p:sp>
      <p:sp>
        <p:nvSpPr>
          <p:cNvPr id="124" name="Text Placeholder 2">
            <a:extLst>
              <a:ext uri="{FF2B5EF4-FFF2-40B4-BE49-F238E27FC236}">
                <a16:creationId xmlns="" xmlns:a16="http://schemas.microsoft.com/office/drawing/2014/main" id="{DFCDBFC7-EE46-4F61-A7FA-D98BC6112416}"/>
              </a:ext>
            </a:extLst>
          </p:cNvPr>
          <p:cNvSpPr>
            <a:spLocks noGrp="1"/>
          </p:cNvSpPr>
          <p:nvPr>
            <p:custDataLst>
              <p:tags r:id="rId42"/>
            </p:custDataLst>
          </p:nvPr>
        </p:nvSpPr>
        <p:spPr bwMode="auto">
          <a:xfrm>
            <a:off x="5996659" y="8997998"/>
            <a:ext cx="635189" cy="216747"/>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895350" rtl="0" eaLnBrk="1" fontAlgn="base" hangingPunct="1">
              <a:spcBef>
                <a:spcPct val="0"/>
              </a:spcBef>
              <a:spcAft>
                <a:spcPct val="0"/>
              </a:spcAft>
              <a:buClr>
                <a:srgbClr val="063E59"/>
              </a:buClr>
              <a:buSzPct val="100000"/>
              <a:defRPr lang="x-none" sz="1400" baseline="0">
                <a:solidFill>
                  <a:schemeClr val="tx1"/>
                </a:solidFill>
                <a:latin typeface="Calibri" panose="020F0502020204030204" pitchFamily="34" charset="0"/>
                <a:ea typeface="+mn-ea"/>
                <a:cs typeface="Calibri" panose="020F0502020204030204" pitchFamily="34" charset="0"/>
              </a:defRPr>
            </a:lvl1pPr>
            <a:lvl2pPr marL="193675" indent="-192088" algn="l" defTabSz="895350" rtl="0" eaLnBrk="1" fontAlgn="base" hangingPunct="1">
              <a:spcBef>
                <a:spcPct val="0"/>
              </a:spcBef>
              <a:spcAft>
                <a:spcPct val="0"/>
              </a:spcAft>
              <a:buClr>
                <a:srgbClr val="063E59"/>
              </a:buClr>
              <a:buSzPct val="125000"/>
              <a:buFont typeface="Arial" charset="0"/>
              <a:buChar char="▪"/>
              <a:defRPr lang="x-none" sz="1400" baseline="0">
                <a:solidFill>
                  <a:schemeClr val="tx1"/>
                </a:solidFill>
                <a:latin typeface="Calibri" panose="020F0502020204030204" pitchFamily="34" charset="0"/>
                <a:cs typeface="Calibri" panose="020F0502020204030204" pitchFamily="34" charset="0"/>
              </a:defRPr>
            </a:lvl2pPr>
            <a:lvl3pPr marL="457200" indent="-261938" algn="l" defTabSz="895350" rtl="0" eaLnBrk="1" fontAlgn="base" hangingPunct="1">
              <a:spcBef>
                <a:spcPct val="0"/>
              </a:spcBef>
              <a:spcAft>
                <a:spcPct val="0"/>
              </a:spcAft>
              <a:buClr>
                <a:srgbClr val="063E59"/>
              </a:buClr>
              <a:buSzPct val="120000"/>
              <a:buFont typeface="Arial" charset="0"/>
              <a:buChar char="–"/>
              <a:defRPr lang="x-none" sz="1400" baseline="0">
                <a:solidFill>
                  <a:schemeClr val="tx1"/>
                </a:solidFill>
                <a:latin typeface="Calibri" panose="020F0502020204030204" pitchFamily="34" charset="0"/>
                <a:cs typeface="Calibri" panose="020F0502020204030204" pitchFamily="34" charset="0"/>
              </a:defRPr>
            </a:lvl3pPr>
            <a:lvl4pPr marL="614363" indent="-155575" algn="l" defTabSz="895350" rtl="0" eaLnBrk="1" fontAlgn="base" hangingPunct="1">
              <a:spcBef>
                <a:spcPct val="0"/>
              </a:spcBef>
              <a:spcAft>
                <a:spcPct val="0"/>
              </a:spcAft>
              <a:buClr>
                <a:srgbClr val="063E59"/>
              </a:buClr>
              <a:buSzPct val="120000"/>
              <a:buFont typeface="Arial" charset="0"/>
              <a:buChar char="▫"/>
              <a:defRPr lang="x-none" sz="1400" baseline="0">
                <a:solidFill>
                  <a:schemeClr val="tx1"/>
                </a:solidFill>
                <a:latin typeface="Calibri" panose="020F0502020204030204" pitchFamily="34" charset="0"/>
                <a:cs typeface="Calibri" panose="020F0502020204030204" pitchFamily="34" charset="0"/>
              </a:defRPr>
            </a:lvl4pPr>
            <a:lvl5pPr marL="749808" indent="-130175" algn="l" defTabSz="895350" rtl="0" eaLnBrk="1" fontAlgn="base" hangingPunct="1">
              <a:spcBef>
                <a:spcPct val="0"/>
              </a:spcBef>
              <a:spcAft>
                <a:spcPct val="0"/>
              </a:spcAft>
              <a:buClr>
                <a:srgbClr val="063E59"/>
              </a:buClr>
              <a:buSzPct val="89000"/>
              <a:buFont typeface="Arial" charset="0"/>
              <a:buChar char="-"/>
              <a:defRPr lang="x-none" sz="1400" baseline="0">
                <a:solidFill>
                  <a:schemeClr val="tx1"/>
                </a:solidFill>
                <a:latin typeface="Calibri" panose="020F0502020204030204" pitchFamily="34" charset="0"/>
                <a:cs typeface="Calibri" panose="020F0502020204030204" pitchFamily="34" charset="0"/>
              </a:defRPr>
            </a:lvl5pPr>
            <a:lvl6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a:lstStyle>
          <a:p>
            <a:pPr algn="ctr" defTabSz="1273390"/>
            <a:fld id="{CA7A9729-DD8C-464E-9D96-6757EF4D6BD5}" type="datetime'''''''''''''''''''''''2''''0''''16''''''''''''''''/''''17'">
              <a:rPr lang="en-ZA" altLang="en-US" sz="1422">
                <a:solidFill>
                  <a:srgbClr val="000000"/>
                </a:solidFill>
              </a:rPr>
              <a:pPr algn="ctr" defTabSz="1273390"/>
              <a:t>2016/17</a:t>
            </a:fld>
            <a:endParaRPr lang="en-ZA" sz="1422" dirty="0">
              <a:solidFill>
                <a:srgbClr val="000000"/>
              </a:solidFill>
              <a:sym typeface="Calibri" panose="020F0502020204030204" pitchFamily="34" charset="0"/>
            </a:endParaRPr>
          </a:p>
        </p:txBody>
      </p:sp>
      <p:sp>
        <p:nvSpPr>
          <p:cNvPr id="129" name="Oval 128">
            <a:extLst>
              <a:ext uri="{FF2B5EF4-FFF2-40B4-BE49-F238E27FC236}">
                <a16:creationId xmlns="" xmlns:a16="http://schemas.microsoft.com/office/drawing/2014/main" id="{C0AD40DD-B2A0-476D-92E5-26A50B121370}"/>
              </a:ext>
            </a:extLst>
          </p:cNvPr>
          <p:cNvSpPr/>
          <p:nvPr/>
        </p:nvSpPr>
        <p:spPr>
          <a:xfrm>
            <a:off x="7048783" y="6477828"/>
            <a:ext cx="710937" cy="513138"/>
          </a:xfrm>
          <a:prstGeom prst="ellipse">
            <a:avLst/>
          </a:prstGeom>
          <a:solidFill>
            <a:schemeClr val="accent2"/>
          </a:solidFill>
          <a:ln w="952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1299792" fontAlgn="auto" hangingPunct="1">
              <a:spcBef>
                <a:spcPts val="0"/>
              </a:spcBef>
              <a:spcAft>
                <a:spcPts val="0"/>
              </a:spcAft>
            </a:pPr>
            <a:r>
              <a:rPr lang="en-ZA" sz="1138" dirty="0">
                <a:solidFill>
                  <a:srgbClr val="000000"/>
                </a:solidFill>
              </a:rPr>
              <a:t>+0.3%</a:t>
            </a:r>
          </a:p>
        </p:txBody>
      </p:sp>
      <p:sp>
        <p:nvSpPr>
          <p:cNvPr id="130" name="Oval 129">
            <a:extLst>
              <a:ext uri="{FF2B5EF4-FFF2-40B4-BE49-F238E27FC236}">
                <a16:creationId xmlns="" xmlns:a16="http://schemas.microsoft.com/office/drawing/2014/main" id="{15FF569B-DF60-4A04-ABAE-0FCE39753E2D}"/>
              </a:ext>
            </a:extLst>
          </p:cNvPr>
          <p:cNvSpPr/>
          <p:nvPr/>
        </p:nvSpPr>
        <p:spPr>
          <a:xfrm>
            <a:off x="7048783" y="7019184"/>
            <a:ext cx="710937" cy="513138"/>
          </a:xfrm>
          <a:prstGeom prst="ellipse">
            <a:avLst/>
          </a:prstGeom>
          <a:solidFill>
            <a:schemeClr val="accent3"/>
          </a:solidFill>
          <a:ln w="952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1299792" fontAlgn="auto" hangingPunct="1">
              <a:spcBef>
                <a:spcPts val="0"/>
              </a:spcBef>
              <a:spcAft>
                <a:spcPts val="0"/>
              </a:spcAft>
            </a:pPr>
            <a:r>
              <a:rPr lang="en-ZA" sz="1138" dirty="0">
                <a:solidFill>
                  <a:srgbClr val="FFFFFF"/>
                </a:solidFill>
              </a:rPr>
              <a:t>-</a:t>
            </a:r>
            <a:r>
              <a:rPr lang="en-ZA" sz="1138" dirty="0" smtClean="0">
                <a:solidFill>
                  <a:srgbClr val="FFFFFF"/>
                </a:solidFill>
              </a:rPr>
              <a:t>2.1%</a:t>
            </a:r>
            <a:endParaRPr lang="en-ZA" sz="1138" dirty="0">
              <a:solidFill>
                <a:srgbClr val="FFFFFF"/>
              </a:solidFill>
            </a:endParaRPr>
          </a:p>
        </p:txBody>
      </p:sp>
      <p:sp>
        <p:nvSpPr>
          <p:cNvPr id="131" name="Oval 130">
            <a:extLst>
              <a:ext uri="{FF2B5EF4-FFF2-40B4-BE49-F238E27FC236}">
                <a16:creationId xmlns="" xmlns:a16="http://schemas.microsoft.com/office/drawing/2014/main" id="{8E26829F-E532-4C0B-8119-2DC578B346D6}"/>
              </a:ext>
            </a:extLst>
          </p:cNvPr>
          <p:cNvSpPr/>
          <p:nvPr/>
        </p:nvSpPr>
        <p:spPr>
          <a:xfrm>
            <a:off x="7044016" y="8153113"/>
            <a:ext cx="710937" cy="513138"/>
          </a:xfrm>
          <a:prstGeom prst="ellipse">
            <a:avLst/>
          </a:prstGeom>
          <a:solidFill>
            <a:schemeClr val="accent2"/>
          </a:solidFill>
          <a:ln w="952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1299792" fontAlgn="auto" hangingPunct="1">
              <a:spcBef>
                <a:spcPts val="0"/>
              </a:spcBef>
              <a:spcAft>
                <a:spcPts val="0"/>
              </a:spcAft>
            </a:pPr>
            <a:r>
              <a:rPr lang="en-ZA" sz="1138" dirty="0" smtClean="0">
                <a:solidFill>
                  <a:srgbClr val="000000"/>
                </a:solidFill>
              </a:rPr>
              <a:t>+2.6%</a:t>
            </a:r>
            <a:endParaRPr lang="en-ZA" sz="1138" dirty="0">
              <a:solidFill>
                <a:srgbClr val="000000"/>
              </a:solidFill>
            </a:endParaRPr>
          </a:p>
        </p:txBody>
      </p:sp>
      <p:sp>
        <p:nvSpPr>
          <p:cNvPr id="132" name="Rectangle 131">
            <a:extLst>
              <a:ext uri="{FF2B5EF4-FFF2-40B4-BE49-F238E27FC236}">
                <a16:creationId xmlns="" xmlns:a16="http://schemas.microsoft.com/office/drawing/2014/main" id="{57CB2120-FA0E-4F24-B43D-D71992051258}"/>
              </a:ext>
            </a:extLst>
          </p:cNvPr>
          <p:cNvSpPr/>
          <p:nvPr/>
        </p:nvSpPr>
        <p:spPr>
          <a:xfrm>
            <a:off x="8051480" y="1049020"/>
            <a:ext cx="4699908" cy="818396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2688" tIns="66344" rIns="132688" bIns="66344" rtlCol="0" anchor="t"/>
          <a:lstStyle/>
          <a:p>
            <a:pPr algn="l" defTabSz="1299792" fontAlgn="auto" hangingPunct="1">
              <a:spcBef>
                <a:spcPts val="0"/>
              </a:spcBef>
              <a:spcAft>
                <a:spcPts val="0"/>
              </a:spcAft>
            </a:pPr>
            <a:endParaRPr lang="en-ZA" sz="2560" dirty="0">
              <a:solidFill>
                <a:srgbClr val="000000"/>
              </a:solidFill>
            </a:endParaRPr>
          </a:p>
          <a:p>
            <a:pPr marL="248791" indent="-248791" algn="l" defTabSz="1299792" fontAlgn="auto" hangingPunct="1">
              <a:spcBef>
                <a:spcPts val="0"/>
              </a:spcBef>
              <a:spcAft>
                <a:spcPts val="0"/>
              </a:spcAft>
              <a:buFont typeface="Arial" pitchFamily="34" charset="0"/>
              <a:buChar char="•"/>
            </a:pPr>
            <a:endParaRPr lang="en-ZA" sz="1707" dirty="0">
              <a:solidFill>
                <a:srgbClr val="000000"/>
              </a:solidFill>
              <a:latin typeface="Calibri" pitchFamily="34" charset="0"/>
              <a:cs typeface="Calibri" pitchFamily="34" charset="0"/>
            </a:endParaRPr>
          </a:p>
          <a:p>
            <a:pPr marL="248791" indent="-248791" algn="l" defTabSz="1299792" fontAlgn="auto" hangingPunct="1">
              <a:spcBef>
                <a:spcPts val="0"/>
              </a:spcBef>
              <a:spcAft>
                <a:spcPts val="0"/>
              </a:spcAft>
              <a:buFont typeface="Arial" pitchFamily="34" charset="0"/>
              <a:buChar char="•"/>
            </a:pPr>
            <a:r>
              <a:rPr lang="en-ZA" sz="1707" dirty="0">
                <a:solidFill>
                  <a:srgbClr val="000000"/>
                </a:solidFill>
                <a:latin typeface="Calibri" pitchFamily="34" charset="0"/>
                <a:cs typeface="Calibri" pitchFamily="34" charset="0"/>
              </a:rPr>
              <a:t>Increase in company registrations:</a:t>
            </a:r>
          </a:p>
          <a:p>
            <a:pPr marL="1078092" lvl="1" indent="-414651" algn="l" defTabSz="1299792" fontAlgn="auto" hangingPunct="1">
              <a:spcBef>
                <a:spcPts val="0"/>
              </a:spcBef>
              <a:spcAft>
                <a:spcPts val="0"/>
              </a:spcAft>
              <a:buFont typeface="Arial" panose="020B0604020202020204" pitchFamily="34" charset="0"/>
              <a:buChar char="•"/>
            </a:pPr>
            <a:r>
              <a:rPr lang="en-ZA" sz="1707" dirty="0">
                <a:solidFill>
                  <a:srgbClr val="000000"/>
                </a:solidFill>
                <a:latin typeface="Calibri" pitchFamily="34" charset="0"/>
                <a:cs typeface="Calibri" pitchFamily="34" charset="0"/>
              </a:rPr>
              <a:t>Efficiency improvements by the CIPC </a:t>
            </a:r>
          </a:p>
          <a:p>
            <a:pPr marL="1078092" lvl="1" indent="-414651" algn="l" defTabSz="1299792" fontAlgn="auto" hangingPunct="1">
              <a:spcBef>
                <a:spcPts val="0"/>
              </a:spcBef>
              <a:spcAft>
                <a:spcPts val="0"/>
              </a:spcAft>
              <a:buFont typeface="Arial" panose="020B0604020202020204" pitchFamily="34" charset="0"/>
              <a:buChar char="•"/>
            </a:pPr>
            <a:r>
              <a:rPr lang="en-ZA" sz="1707" dirty="0">
                <a:solidFill>
                  <a:srgbClr val="000000"/>
                </a:solidFill>
                <a:latin typeface="Calibri" pitchFamily="34" charset="0"/>
                <a:cs typeface="Calibri" pitchFamily="34" charset="0"/>
              </a:rPr>
              <a:t>Formalisation of government procurement, requiring all companies that do business with the government to be fully compliant </a:t>
            </a:r>
          </a:p>
          <a:p>
            <a:pPr marL="1078092" lvl="1" indent="-414651" algn="l" defTabSz="1299792" fontAlgn="auto" hangingPunct="1">
              <a:spcBef>
                <a:spcPts val="0"/>
              </a:spcBef>
              <a:spcAft>
                <a:spcPts val="0"/>
              </a:spcAft>
              <a:buFont typeface="Arial" panose="020B0604020202020204" pitchFamily="34" charset="0"/>
              <a:buChar char="•"/>
            </a:pPr>
            <a:r>
              <a:rPr lang="en-ZA" sz="1707" dirty="0">
                <a:solidFill>
                  <a:srgbClr val="000000"/>
                </a:solidFill>
                <a:latin typeface="Calibri" pitchFamily="34" charset="0"/>
                <a:cs typeface="Calibri" pitchFamily="34" charset="0"/>
              </a:rPr>
              <a:t>High national unemployment which spurs entrepreneurship, leading to increasing company registration </a:t>
            </a:r>
          </a:p>
          <a:p>
            <a:pPr marL="414651" indent="-414651" algn="l" defTabSz="1299792" fontAlgn="auto" hangingPunct="1">
              <a:spcBef>
                <a:spcPts val="0"/>
              </a:spcBef>
              <a:spcAft>
                <a:spcPts val="0"/>
              </a:spcAft>
              <a:buFont typeface="Arial" panose="020B0604020202020204" pitchFamily="34" charset="0"/>
              <a:buChar char="•"/>
            </a:pPr>
            <a:r>
              <a:rPr lang="en-ZA" sz="1707" dirty="0">
                <a:solidFill>
                  <a:srgbClr val="000000"/>
                </a:solidFill>
                <a:latin typeface="Calibri" pitchFamily="34" charset="0"/>
                <a:cs typeface="Calibri" pitchFamily="34" charset="0"/>
              </a:rPr>
              <a:t>Decrease in number of cooperative registrations </a:t>
            </a:r>
          </a:p>
          <a:p>
            <a:pPr marL="1078092" lvl="1" indent="-414651" algn="l" defTabSz="1299792" fontAlgn="auto" hangingPunct="1">
              <a:spcBef>
                <a:spcPts val="0"/>
              </a:spcBef>
              <a:spcAft>
                <a:spcPts val="0"/>
              </a:spcAft>
              <a:buFont typeface="Arial" panose="020B0604020202020204" pitchFamily="34" charset="0"/>
              <a:buChar char="•"/>
            </a:pPr>
            <a:r>
              <a:rPr lang="en-ZA" sz="1707" dirty="0">
                <a:solidFill>
                  <a:srgbClr val="000000"/>
                </a:solidFill>
                <a:latin typeface="Calibri" pitchFamily="34" charset="0"/>
                <a:cs typeface="Calibri" pitchFamily="34" charset="0"/>
              </a:rPr>
              <a:t>Withdrawal of the cooperative incentive scheme over a period of time</a:t>
            </a:r>
          </a:p>
          <a:p>
            <a:pPr marL="1078092" lvl="1" indent="-414651" algn="l" defTabSz="1299792" fontAlgn="auto" hangingPunct="1">
              <a:spcBef>
                <a:spcPts val="0"/>
              </a:spcBef>
              <a:spcAft>
                <a:spcPts val="0"/>
              </a:spcAft>
              <a:buFont typeface="Arial" panose="020B0604020202020204" pitchFamily="34" charset="0"/>
              <a:buChar char="•"/>
            </a:pPr>
            <a:r>
              <a:rPr lang="en-ZA" sz="1707" dirty="0">
                <a:solidFill>
                  <a:srgbClr val="000000"/>
                </a:solidFill>
                <a:latin typeface="Calibri" pitchFamily="34" charset="0"/>
                <a:cs typeface="Calibri" pitchFamily="34" charset="0"/>
              </a:rPr>
              <a:t>Reduced awareness campaigns conducted by municipal and provincial government </a:t>
            </a:r>
          </a:p>
          <a:p>
            <a:pPr marL="1078092" lvl="1" indent="-414651" algn="l" defTabSz="1299792" fontAlgn="auto" hangingPunct="1">
              <a:spcBef>
                <a:spcPts val="0"/>
              </a:spcBef>
              <a:spcAft>
                <a:spcPts val="0"/>
              </a:spcAft>
              <a:buFont typeface="Arial" panose="020B0604020202020204" pitchFamily="34" charset="0"/>
              <a:buChar char="•"/>
            </a:pPr>
            <a:r>
              <a:rPr lang="en-ZA" sz="1707" dirty="0">
                <a:solidFill>
                  <a:srgbClr val="000000"/>
                </a:solidFill>
                <a:latin typeface="Calibri" pitchFamily="34" charset="0"/>
                <a:cs typeface="Calibri" pitchFamily="34" charset="0"/>
              </a:rPr>
              <a:t>Improved simplicity and automation of registering a company leading to more people opting for companies’ registration</a:t>
            </a:r>
          </a:p>
          <a:p>
            <a:pPr marL="414651" lvl="1" indent="-414651" algn="l" defTabSz="1299792" fontAlgn="auto" hangingPunct="1">
              <a:spcBef>
                <a:spcPts val="0"/>
              </a:spcBef>
              <a:spcAft>
                <a:spcPts val="0"/>
              </a:spcAft>
              <a:buFont typeface="Arial" panose="020B0604020202020204" pitchFamily="34" charset="0"/>
              <a:buChar char="•"/>
            </a:pPr>
            <a:r>
              <a:rPr lang="en-ZA" sz="1707" dirty="0">
                <a:solidFill>
                  <a:srgbClr val="000000"/>
                </a:solidFill>
                <a:latin typeface="Calibri" pitchFamily="34" charset="0"/>
                <a:cs typeface="Calibri" pitchFamily="34" charset="0"/>
              </a:rPr>
              <a:t>Increase in trademarks, designs and copyright  application </a:t>
            </a:r>
          </a:p>
          <a:p>
            <a:pPr marL="1078092" lvl="2" indent="-414651" algn="l" defTabSz="1299792" fontAlgn="auto" hangingPunct="1">
              <a:spcBef>
                <a:spcPts val="0"/>
              </a:spcBef>
              <a:spcAft>
                <a:spcPts val="0"/>
              </a:spcAft>
              <a:buFont typeface="Arial" panose="020B0604020202020204" pitchFamily="34" charset="0"/>
              <a:buChar char="•"/>
            </a:pPr>
            <a:r>
              <a:rPr lang="en-ZA" sz="1707" dirty="0">
                <a:solidFill>
                  <a:srgbClr val="000000"/>
                </a:solidFill>
                <a:latin typeface="Calibri" pitchFamily="34" charset="0"/>
                <a:cs typeface="Calibri" pitchFamily="34" charset="0"/>
              </a:rPr>
              <a:t>International revival in Trademark applications</a:t>
            </a:r>
          </a:p>
          <a:p>
            <a:pPr marL="1078092" lvl="2" indent="-414651" algn="l" defTabSz="1299792" fontAlgn="auto" hangingPunct="1">
              <a:spcBef>
                <a:spcPts val="0"/>
              </a:spcBef>
              <a:spcAft>
                <a:spcPts val="0"/>
              </a:spcAft>
              <a:buFont typeface="Arial" panose="020B0604020202020204" pitchFamily="34" charset="0"/>
              <a:buChar char="•"/>
            </a:pPr>
            <a:r>
              <a:rPr lang="en-ZA" sz="1707" dirty="0">
                <a:solidFill>
                  <a:srgbClr val="000000"/>
                </a:solidFill>
                <a:latin typeface="Calibri" pitchFamily="34" charset="0"/>
                <a:cs typeface="Calibri" pitchFamily="34" charset="0"/>
              </a:rPr>
              <a:t>Education and awareness programmes implemented by the CIPC;</a:t>
            </a:r>
          </a:p>
        </p:txBody>
      </p:sp>
      <p:sp>
        <p:nvSpPr>
          <p:cNvPr id="133" name="TextBox 39">
            <a:extLst>
              <a:ext uri="{FF2B5EF4-FFF2-40B4-BE49-F238E27FC236}">
                <a16:creationId xmlns="" xmlns:a16="http://schemas.microsoft.com/office/drawing/2014/main" id="{3933C17D-41D8-42A4-8BEE-7A55ABC2A997}"/>
              </a:ext>
            </a:extLst>
          </p:cNvPr>
          <p:cNvSpPr txBox="1">
            <a:spLocks noChangeArrowheads="1"/>
          </p:cNvSpPr>
          <p:nvPr/>
        </p:nvSpPr>
        <p:spPr bwMode="auto">
          <a:xfrm>
            <a:off x="8162058" y="1096415"/>
            <a:ext cx="2420427" cy="48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66344" rIns="0" bIns="6634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defTabSz="1299792" fontAlgn="auto" hangingPunct="1">
              <a:spcBef>
                <a:spcPts val="0"/>
              </a:spcBef>
              <a:spcAft>
                <a:spcPts val="0"/>
              </a:spcAft>
            </a:pPr>
            <a:r>
              <a:rPr lang="en-ZA" altLang="en-US" sz="2276" b="1" dirty="0">
                <a:solidFill>
                  <a:srgbClr val="000000"/>
                </a:solidFill>
                <a:latin typeface="Calibri" panose="020F0502020204030204" pitchFamily="34" charset="0"/>
                <a:ea typeface="Calibri" panose="020F0502020204030204" pitchFamily="34" charset="0"/>
                <a:cs typeface="Calibri" panose="020F0502020204030204" pitchFamily="34" charset="0"/>
              </a:rPr>
              <a:t>Key Insights:</a:t>
            </a:r>
          </a:p>
        </p:txBody>
      </p:sp>
      <p:sp>
        <p:nvSpPr>
          <p:cNvPr id="134" name="Freeform 29">
            <a:extLst>
              <a:ext uri="{FF2B5EF4-FFF2-40B4-BE49-F238E27FC236}">
                <a16:creationId xmlns="" xmlns:a16="http://schemas.microsoft.com/office/drawing/2014/main" id="{1505B25E-B26E-41FC-90E4-18C150C866E3}"/>
              </a:ext>
            </a:extLst>
          </p:cNvPr>
          <p:cNvSpPr>
            <a:spLocks/>
          </p:cNvSpPr>
          <p:nvPr/>
        </p:nvSpPr>
        <p:spPr bwMode="gray">
          <a:xfrm>
            <a:off x="8162061" y="1406551"/>
            <a:ext cx="4531860" cy="213474"/>
          </a:xfrm>
          <a:custGeom>
            <a:avLst/>
            <a:gdLst>
              <a:gd name="T0" fmla="*/ 10316 w 2575"/>
              <a:gd name="T1" fmla="*/ 96837 h 110"/>
              <a:gd name="T2" fmla="*/ 5312618 w 2575"/>
              <a:gd name="T3" fmla="*/ 96837 h 110"/>
              <a:gd name="T4" fmla="*/ 4825714 w 2575"/>
              <a:gd name="T5" fmla="*/ 0 h 110"/>
              <a:gd name="T6" fmla="*/ 4856661 w 2575"/>
              <a:gd name="T7" fmla="*/ 52820 h 110"/>
              <a:gd name="T8" fmla="*/ 0 w 2575"/>
              <a:gd name="T9" fmla="*/ 52820 h 110"/>
              <a:gd name="T10" fmla="*/ 10316 w 2575"/>
              <a:gd name="T11" fmla="*/ 96837 h 110"/>
              <a:gd name="T12" fmla="*/ 0 60000 65536"/>
              <a:gd name="T13" fmla="*/ 0 60000 65536"/>
              <a:gd name="T14" fmla="*/ 0 60000 65536"/>
              <a:gd name="T15" fmla="*/ 0 60000 65536"/>
              <a:gd name="T16" fmla="*/ 0 60000 65536"/>
              <a:gd name="T17" fmla="*/ 0 60000 65536"/>
              <a:gd name="T18" fmla="*/ 0 w 2575"/>
              <a:gd name="T19" fmla="*/ 0 h 110"/>
              <a:gd name="T20" fmla="*/ 2575 w 2575"/>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2575" h="110">
                <a:moveTo>
                  <a:pt x="5" y="110"/>
                </a:moveTo>
                <a:lnTo>
                  <a:pt x="2575" y="110"/>
                </a:lnTo>
                <a:lnTo>
                  <a:pt x="2339" y="0"/>
                </a:lnTo>
                <a:lnTo>
                  <a:pt x="2354" y="60"/>
                </a:lnTo>
                <a:lnTo>
                  <a:pt x="0" y="60"/>
                </a:lnTo>
                <a:lnTo>
                  <a:pt x="5" y="110"/>
                </a:lnTo>
                <a:close/>
              </a:path>
            </a:pathLst>
          </a:custGeom>
          <a:solidFill>
            <a:srgbClr val="1A6968"/>
          </a:solidFill>
          <a:ln>
            <a:noFill/>
          </a:ln>
          <a:extLst/>
        </p:spPr>
        <p:txBody>
          <a:bodyPr lIns="130020" tIns="65011" rIns="130020" bIns="65011"/>
          <a:lstStyle/>
          <a:p>
            <a:pPr algn="l" defTabSz="1299792" fontAlgn="auto" hangingPunct="1">
              <a:spcBef>
                <a:spcPts val="0"/>
              </a:spcBef>
              <a:spcAft>
                <a:spcPts val="0"/>
              </a:spcAft>
              <a:defRPr/>
            </a:pPr>
            <a:endParaRPr lang="en-ZA" sz="2560" kern="0">
              <a:solidFill>
                <a:srgbClr val="001D3A"/>
              </a:solidFill>
              <a:latin typeface="Arial"/>
              <a:ea typeface="+mn-ea"/>
              <a:cs typeface="+mn-cs"/>
            </a:endParaRPr>
          </a:p>
        </p:txBody>
      </p:sp>
      <p:sp>
        <p:nvSpPr>
          <p:cNvPr id="3" name="Rectangle 2"/>
          <p:cNvSpPr/>
          <p:nvPr/>
        </p:nvSpPr>
        <p:spPr>
          <a:xfrm>
            <a:off x="8478" y="2351438"/>
            <a:ext cx="1704088" cy="105745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32688" tIns="66344" rIns="132688" bIns="66344" rtlCol="0" anchor="ctr"/>
          <a:lstStyle/>
          <a:p>
            <a:pPr defTabSz="1299792" fontAlgn="auto" hangingPunct="1">
              <a:spcBef>
                <a:spcPts val="0"/>
              </a:spcBef>
              <a:spcAft>
                <a:spcPts val="0"/>
              </a:spcAft>
            </a:pPr>
            <a:r>
              <a:rPr lang="en-US" sz="2086" dirty="0">
                <a:solidFill>
                  <a:srgbClr val="000000"/>
                </a:solidFill>
                <a:latin typeface="Calibri" panose="020F0502020204030204" pitchFamily="34" charset="0"/>
                <a:cs typeface="Calibri" panose="020F0502020204030204" pitchFamily="34" charset="0"/>
              </a:rPr>
              <a:t>Company Registration</a:t>
            </a:r>
            <a:endParaRPr lang="en-ZA" sz="2086" dirty="0" err="1">
              <a:solidFill>
                <a:srgbClr val="000000"/>
              </a:solidFill>
              <a:latin typeface="Calibri" panose="020F0502020204030204" pitchFamily="34" charset="0"/>
              <a:cs typeface="Calibri" panose="020F0502020204030204" pitchFamily="34" charset="0"/>
            </a:endParaRPr>
          </a:p>
        </p:txBody>
      </p:sp>
      <p:sp>
        <p:nvSpPr>
          <p:cNvPr id="64" name="Rectangle 63"/>
          <p:cNvSpPr/>
          <p:nvPr/>
        </p:nvSpPr>
        <p:spPr>
          <a:xfrm>
            <a:off x="29886" y="3723076"/>
            <a:ext cx="1704086" cy="105745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32688" tIns="66344" rIns="132688" bIns="66344" rtlCol="0" anchor="ctr"/>
          <a:lstStyle/>
          <a:p>
            <a:pPr defTabSz="1299792" fontAlgn="auto" hangingPunct="1">
              <a:spcBef>
                <a:spcPts val="0"/>
              </a:spcBef>
              <a:spcAft>
                <a:spcPts val="0"/>
              </a:spcAft>
            </a:pPr>
            <a:r>
              <a:rPr lang="en-US" sz="2086" dirty="0">
                <a:solidFill>
                  <a:srgbClr val="000000"/>
                </a:solidFill>
                <a:latin typeface="Calibri" panose="020F0502020204030204" pitchFamily="34" charset="0"/>
                <a:cs typeface="Calibri" panose="020F0502020204030204" pitchFamily="34" charset="0"/>
              </a:rPr>
              <a:t>Co-Op Registration</a:t>
            </a:r>
            <a:endParaRPr lang="en-ZA" sz="2086" dirty="0" err="1">
              <a:solidFill>
                <a:srgbClr val="000000"/>
              </a:solidFill>
              <a:latin typeface="Calibri" panose="020F0502020204030204" pitchFamily="34" charset="0"/>
              <a:cs typeface="Calibri" panose="020F0502020204030204" pitchFamily="34" charset="0"/>
            </a:endParaRPr>
          </a:p>
        </p:txBody>
      </p:sp>
      <p:sp>
        <p:nvSpPr>
          <p:cNvPr id="65" name="Rectangle 64"/>
          <p:cNvSpPr/>
          <p:nvPr/>
        </p:nvSpPr>
        <p:spPr>
          <a:xfrm>
            <a:off x="179738" y="5244205"/>
            <a:ext cx="1511422" cy="105745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32688" tIns="66344" rIns="132688" bIns="66344" rtlCol="0" anchor="ctr"/>
          <a:lstStyle/>
          <a:p>
            <a:pPr defTabSz="1299792" fontAlgn="auto" hangingPunct="1">
              <a:spcBef>
                <a:spcPts val="0"/>
              </a:spcBef>
              <a:spcAft>
                <a:spcPts val="0"/>
              </a:spcAft>
            </a:pPr>
            <a:r>
              <a:rPr lang="en-US" sz="2086" dirty="0">
                <a:solidFill>
                  <a:srgbClr val="000000"/>
                </a:solidFill>
                <a:latin typeface="Calibri" panose="020F0502020204030204" pitchFamily="34" charset="0"/>
                <a:cs typeface="Calibri" panose="020F0502020204030204" pitchFamily="34" charset="0"/>
              </a:rPr>
              <a:t>Trademark Application</a:t>
            </a:r>
            <a:endParaRPr lang="en-ZA" sz="2086" dirty="0" err="1">
              <a:solidFill>
                <a:srgbClr val="000000"/>
              </a:solidFill>
              <a:latin typeface="Calibri" panose="020F0502020204030204" pitchFamily="34" charset="0"/>
              <a:cs typeface="Calibri" panose="020F0502020204030204" pitchFamily="34" charset="0"/>
            </a:endParaRPr>
          </a:p>
        </p:txBody>
      </p:sp>
      <p:sp>
        <p:nvSpPr>
          <p:cNvPr id="66" name="Rectangle 65"/>
          <p:cNvSpPr/>
          <p:nvPr/>
        </p:nvSpPr>
        <p:spPr>
          <a:xfrm>
            <a:off x="158331" y="6658298"/>
            <a:ext cx="1441826" cy="105745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32688" tIns="66344" rIns="132688" bIns="66344" rtlCol="0" anchor="ctr"/>
          <a:lstStyle/>
          <a:p>
            <a:pPr defTabSz="1299792" fontAlgn="auto" hangingPunct="1">
              <a:spcBef>
                <a:spcPts val="0"/>
              </a:spcBef>
              <a:spcAft>
                <a:spcPts val="0"/>
              </a:spcAft>
            </a:pPr>
            <a:r>
              <a:rPr lang="en-US" sz="1991" dirty="0">
                <a:solidFill>
                  <a:srgbClr val="000000"/>
                </a:solidFill>
                <a:latin typeface="Calibri" panose="020F0502020204030204" pitchFamily="34" charset="0"/>
                <a:cs typeface="Calibri" panose="020F0502020204030204" pitchFamily="34" charset="0"/>
              </a:rPr>
              <a:t>Patent / Design</a:t>
            </a:r>
          </a:p>
          <a:p>
            <a:pPr defTabSz="1299792" fontAlgn="auto" hangingPunct="1">
              <a:spcBef>
                <a:spcPts val="0"/>
              </a:spcBef>
              <a:spcAft>
                <a:spcPts val="0"/>
              </a:spcAft>
            </a:pPr>
            <a:r>
              <a:rPr lang="en-US" sz="1991" dirty="0">
                <a:solidFill>
                  <a:srgbClr val="000000"/>
                </a:solidFill>
                <a:latin typeface="Calibri" panose="020F0502020204030204" pitchFamily="34" charset="0"/>
                <a:cs typeface="Calibri" panose="020F0502020204030204" pitchFamily="34" charset="0"/>
              </a:rPr>
              <a:t>Application</a:t>
            </a:r>
            <a:endParaRPr lang="en-ZA" sz="1991" dirty="0" err="1">
              <a:solidFill>
                <a:srgbClr val="000000"/>
              </a:solidFill>
              <a:latin typeface="Calibri" panose="020F0502020204030204" pitchFamily="34" charset="0"/>
              <a:cs typeface="Calibri" panose="020F0502020204030204" pitchFamily="34" charset="0"/>
            </a:endParaRPr>
          </a:p>
        </p:txBody>
      </p:sp>
      <p:sp>
        <p:nvSpPr>
          <p:cNvPr id="67" name="Rectangle 66"/>
          <p:cNvSpPr/>
          <p:nvPr/>
        </p:nvSpPr>
        <p:spPr>
          <a:xfrm>
            <a:off x="72701" y="8072395"/>
            <a:ext cx="1511422" cy="105745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32688" tIns="66344" rIns="132688" bIns="66344" rtlCol="0" anchor="ctr"/>
          <a:lstStyle/>
          <a:p>
            <a:pPr defTabSz="1299792" fontAlgn="auto" hangingPunct="1">
              <a:spcBef>
                <a:spcPts val="0"/>
              </a:spcBef>
              <a:spcAft>
                <a:spcPts val="0"/>
              </a:spcAft>
            </a:pPr>
            <a:r>
              <a:rPr lang="en-US" sz="2086" dirty="0">
                <a:solidFill>
                  <a:srgbClr val="000000"/>
                </a:solidFill>
                <a:latin typeface="Calibri" panose="020F0502020204030204" pitchFamily="34" charset="0"/>
                <a:cs typeface="Calibri" panose="020F0502020204030204" pitchFamily="34" charset="0"/>
              </a:rPr>
              <a:t>Copyright in Film Application</a:t>
            </a:r>
            <a:endParaRPr lang="en-ZA" sz="2086" dirty="0" err="1">
              <a:solidFill>
                <a:srgbClr val="000000"/>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 xmlns:a16="http://schemas.microsoft.com/office/drawing/2014/main" id="{11BB2ADB-8481-42E1-9C16-1D5DF3EF9020}"/>
              </a:ext>
            </a:extLst>
          </p:cNvPr>
          <p:cNvCxnSpPr/>
          <p:nvPr/>
        </p:nvCxnSpPr>
        <p:spPr>
          <a:xfrm>
            <a:off x="122666" y="3342791"/>
            <a:ext cx="782090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 xmlns:a16="http://schemas.microsoft.com/office/drawing/2014/main" id="{F833070D-4D8F-4728-8D72-F214CB0E1612}"/>
              </a:ext>
            </a:extLst>
          </p:cNvPr>
          <p:cNvCxnSpPr/>
          <p:nvPr/>
        </p:nvCxnSpPr>
        <p:spPr>
          <a:xfrm>
            <a:off x="122666" y="4746422"/>
            <a:ext cx="782090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6B0A3F68-032D-4E4E-A98E-75C4A34D9894}"/>
              </a:ext>
            </a:extLst>
          </p:cNvPr>
          <p:cNvCxnSpPr/>
          <p:nvPr/>
        </p:nvCxnSpPr>
        <p:spPr>
          <a:xfrm>
            <a:off x="122666" y="6262331"/>
            <a:ext cx="782090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BC149070-8C45-43B8-B538-3221B8DC4856}"/>
              </a:ext>
            </a:extLst>
          </p:cNvPr>
          <p:cNvCxnSpPr/>
          <p:nvPr/>
        </p:nvCxnSpPr>
        <p:spPr>
          <a:xfrm>
            <a:off x="122666" y="7818763"/>
            <a:ext cx="782090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7B69E4D5-6E80-4D4B-A5AC-8B9AE8D1949F}"/>
              </a:ext>
            </a:extLst>
          </p:cNvPr>
          <p:cNvSpPr txBox="1"/>
          <p:nvPr/>
        </p:nvSpPr>
        <p:spPr>
          <a:xfrm>
            <a:off x="122664" y="933727"/>
            <a:ext cx="7820902" cy="734304"/>
          </a:xfrm>
          <a:prstGeom prst="rect">
            <a:avLst/>
          </a:prstGeom>
          <a:noFill/>
        </p:spPr>
        <p:txBody>
          <a:bodyPr wrap="square" rtlCol="0">
            <a:spAutoFit/>
          </a:bodyPr>
          <a:lstStyle/>
          <a:p>
            <a:pPr algn="l" defTabSz="1299792" fontAlgn="auto" hangingPunct="1">
              <a:spcBef>
                <a:spcPts val="0"/>
              </a:spcBef>
              <a:spcAft>
                <a:spcPts val="0"/>
              </a:spcAft>
            </a:pPr>
            <a:r>
              <a:rPr lang="en-ZA" sz="2086" b="1" dirty="0">
                <a:latin typeface="Calibri" panose="020F0502020204030204" pitchFamily="34" charset="0"/>
                <a:ea typeface="+mn-ea"/>
                <a:cs typeface="Calibri" panose="020F0502020204030204" pitchFamily="34" charset="0"/>
              </a:rPr>
              <a:t>Number of registrations/applications over the past 5 years</a:t>
            </a:r>
          </a:p>
          <a:p>
            <a:pPr algn="l" defTabSz="1299792" fontAlgn="auto" hangingPunct="1">
              <a:spcBef>
                <a:spcPts val="0"/>
              </a:spcBef>
              <a:spcAft>
                <a:spcPts val="0"/>
              </a:spcAft>
            </a:pPr>
            <a:r>
              <a:rPr lang="en-ZA" sz="2086" dirty="0">
                <a:latin typeface="Calibri" panose="020F0502020204030204" pitchFamily="34" charset="0"/>
                <a:ea typeface="+mn-ea"/>
                <a:cs typeface="Calibri" panose="020F0502020204030204" pitchFamily="34" charset="0"/>
              </a:rPr>
              <a:t>#</a:t>
            </a:r>
          </a:p>
        </p:txBody>
      </p:sp>
      <p:cxnSp>
        <p:nvCxnSpPr>
          <p:cNvPr id="12" name="Straight Connector 11">
            <a:extLst>
              <a:ext uri="{FF2B5EF4-FFF2-40B4-BE49-F238E27FC236}">
                <a16:creationId xmlns="" xmlns:a16="http://schemas.microsoft.com/office/drawing/2014/main" id="{61DED888-14BF-49BD-9753-49983084C4D6}"/>
              </a:ext>
            </a:extLst>
          </p:cNvPr>
          <p:cNvCxnSpPr/>
          <p:nvPr/>
        </p:nvCxnSpPr>
        <p:spPr>
          <a:xfrm>
            <a:off x="-91413" y="1620025"/>
            <a:ext cx="772681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09935" y="8957948"/>
            <a:ext cx="594503" cy="261610"/>
          </a:xfrm>
          <a:prstGeom prst="rect">
            <a:avLst/>
          </a:prstGeom>
          <a:noFill/>
        </p:spPr>
        <p:txBody>
          <a:bodyPr wrap="square" rtlCol="0">
            <a:spAutoFit/>
          </a:bodyPr>
          <a:lstStyle/>
          <a:p>
            <a:r>
              <a:rPr lang="en-ZA" sz="1100" dirty="0" smtClean="0"/>
              <a:t>CAGR</a:t>
            </a:r>
            <a:endParaRPr lang="en-ZA" sz="1100" dirty="0"/>
          </a:p>
        </p:txBody>
      </p:sp>
      <p:sp>
        <p:nvSpPr>
          <p:cNvPr id="80" name="TextBox 79"/>
          <p:cNvSpPr txBox="1"/>
          <p:nvPr/>
        </p:nvSpPr>
        <p:spPr>
          <a:xfrm>
            <a:off x="5455544" y="9271081"/>
            <a:ext cx="1828800" cy="400110"/>
          </a:xfrm>
          <a:prstGeom prst="rect">
            <a:avLst/>
          </a:prstGeom>
          <a:noFill/>
        </p:spPr>
        <p:txBody>
          <a:bodyPr wrap="square" rtlCol="0">
            <a:spAutoFit/>
          </a:bodyPr>
          <a:lstStyle/>
          <a:p>
            <a:r>
              <a:rPr lang="en-ZA" sz="2000" dirty="0" smtClean="0">
                <a:latin typeface="+mn-lt"/>
              </a:rPr>
              <a:t>12</a:t>
            </a:r>
            <a:endParaRPr lang="en-ZA" sz="2000" dirty="0">
              <a:latin typeface="+mn-lt"/>
            </a:endParaRPr>
          </a:p>
        </p:txBody>
      </p:sp>
    </p:spTree>
    <p:extLst>
      <p:ext uri="{BB962C8B-B14F-4D97-AF65-F5344CB8AC3E}">
        <p14:creationId xmlns:p14="http://schemas.microsoft.com/office/powerpoint/2010/main" val="236261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92100"/>
            <a:ext cx="12026900" cy="1460500"/>
          </a:xfrm>
        </p:spPr>
        <p:txBody>
          <a:bodyPr/>
          <a:lstStyle/>
          <a:p>
            <a:r>
              <a:rPr lang="en-ZA" sz="6600" b="1" dirty="0" smtClean="0"/>
              <a:t>Company Registrations</a:t>
            </a:r>
            <a:endParaRPr lang="en-ZA" sz="6600" b="1" dirty="0"/>
          </a:p>
        </p:txBody>
      </p:sp>
      <p:sp>
        <p:nvSpPr>
          <p:cNvPr id="5" name="Rectangle 4"/>
          <p:cNvSpPr/>
          <p:nvPr/>
        </p:nvSpPr>
        <p:spPr>
          <a:xfrm>
            <a:off x="711200" y="7924800"/>
            <a:ext cx="11811000" cy="1277850"/>
          </a:xfrm>
          <a:prstGeom prst="rect">
            <a:avLst/>
          </a:prstGeom>
        </p:spPr>
        <p:txBody>
          <a:bodyPr wrap="square">
            <a:spAutoFit/>
          </a:bodyPr>
          <a:lstStyle/>
          <a:p>
            <a:pPr algn="just">
              <a:lnSpc>
                <a:spcPct val="107000"/>
              </a:lnSpc>
              <a:spcAft>
                <a:spcPts val="0"/>
              </a:spcAft>
            </a:pPr>
            <a:r>
              <a:rPr lang="en-ZA" sz="2400" dirty="0" smtClean="0">
                <a:solidFill>
                  <a:schemeClr val="tx1"/>
                </a:solidFill>
                <a:latin typeface="+mn-lt"/>
                <a:ea typeface="Calibri" panose="020F0502020204030204" pitchFamily="34" charset="0"/>
                <a:cs typeface="Arial" panose="020B0604020202020204" pitchFamily="34" charset="0"/>
              </a:rPr>
              <a:t>The number of companies registered </a:t>
            </a:r>
            <a:r>
              <a:rPr lang="en-ZA" sz="2400" dirty="0">
                <a:solidFill>
                  <a:schemeClr val="tx1"/>
                </a:solidFill>
                <a:latin typeface="+mn-lt"/>
                <a:ea typeface="Calibri" panose="020F0502020204030204" pitchFamily="34" charset="0"/>
                <a:cs typeface="Arial" panose="020B0604020202020204" pitchFamily="34" charset="0"/>
              </a:rPr>
              <a:t>has increased </a:t>
            </a:r>
            <a:r>
              <a:rPr lang="en-ZA" sz="2400" dirty="0" smtClean="0">
                <a:solidFill>
                  <a:schemeClr val="tx1"/>
                </a:solidFill>
                <a:latin typeface="+mn-lt"/>
                <a:ea typeface="Calibri" panose="020F0502020204030204" pitchFamily="34" charset="0"/>
                <a:cs typeface="Arial" panose="020B0604020202020204" pitchFamily="34" charset="0"/>
              </a:rPr>
              <a:t>to record breaking levels for two years running. It </a:t>
            </a:r>
            <a:r>
              <a:rPr lang="en-ZA" sz="2400" dirty="0">
                <a:solidFill>
                  <a:schemeClr val="tx1"/>
                </a:solidFill>
                <a:latin typeface="+mn-lt"/>
                <a:ea typeface="Calibri" panose="020F0502020204030204" pitchFamily="34" charset="0"/>
                <a:cs typeface="Arial" panose="020B0604020202020204" pitchFamily="34" charset="0"/>
              </a:rPr>
              <a:t>is also the highest number of </a:t>
            </a:r>
            <a:r>
              <a:rPr lang="en-ZA" sz="2400" dirty="0" smtClean="0">
                <a:solidFill>
                  <a:schemeClr val="tx1"/>
                </a:solidFill>
                <a:latin typeface="+mn-lt"/>
                <a:ea typeface="Calibri" panose="020F0502020204030204" pitchFamily="34" charset="0"/>
                <a:cs typeface="Arial" panose="020B0604020202020204" pitchFamily="34" charset="0"/>
              </a:rPr>
              <a:t>registrations </a:t>
            </a:r>
            <a:r>
              <a:rPr lang="en-ZA" sz="2400" dirty="0">
                <a:solidFill>
                  <a:schemeClr val="tx1"/>
                </a:solidFill>
                <a:latin typeface="+mn-lt"/>
                <a:ea typeface="Calibri" panose="020F0502020204030204" pitchFamily="34" charset="0"/>
                <a:cs typeface="Arial" panose="020B0604020202020204" pitchFamily="34" charset="0"/>
              </a:rPr>
              <a:t>ever achieved since the establishment of the </a:t>
            </a:r>
            <a:r>
              <a:rPr lang="en-ZA" sz="2400" dirty="0" smtClean="0">
                <a:solidFill>
                  <a:schemeClr val="tx1"/>
                </a:solidFill>
                <a:latin typeface="+mn-lt"/>
                <a:ea typeface="Calibri" panose="020F0502020204030204" pitchFamily="34" charset="0"/>
                <a:cs typeface="Arial" panose="020B0604020202020204" pitchFamily="34" charset="0"/>
              </a:rPr>
              <a:t>Commission.</a:t>
            </a:r>
            <a:endParaRPr lang="en-ZA" sz="2400" dirty="0">
              <a:solidFill>
                <a:schemeClr val="tx1"/>
              </a:solidFill>
              <a:effectLst/>
              <a:latin typeface="+mn-lt"/>
              <a:ea typeface="Calibri" panose="020F0502020204030204" pitchFamily="34"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15134369"/>
              </p:ext>
            </p:extLst>
          </p:nvPr>
        </p:nvGraphicFramePr>
        <p:xfrm>
          <a:off x="1549400" y="2349500"/>
          <a:ext cx="10363200" cy="54991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454650" y="9202650"/>
            <a:ext cx="1828800" cy="400110"/>
          </a:xfrm>
          <a:prstGeom prst="rect">
            <a:avLst/>
          </a:prstGeom>
          <a:noFill/>
        </p:spPr>
        <p:txBody>
          <a:bodyPr wrap="square" rtlCol="0">
            <a:spAutoFit/>
          </a:bodyPr>
          <a:lstStyle/>
          <a:p>
            <a:r>
              <a:rPr lang="en-ZA" sz="2000" dirty="0" smtClean="0">
                <a:latin typeface="+mn-lt"/>
              </a:rPr>
              <a:t>13</a:t>
            </a:r>
            <a:endParaRPr lang="en-ZA" sz="2000" dirty="0">
              <a:latin typeface="+mn-lt"/>
            </a:endParaRPr>
          </a:p>
        </p:txBody>
      </p:sp>
    </p:spTree>
    <p:extLst>
      <p:ext uri="{BB962C8B-B14F-4D97-AF65-F5344CB8AC3E}">
        <p14:creationId xmlns:p14="http://schemas.microsoft.com/office/powerpoint/2010/main" val="1839651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92100"/>
            <a:ext cx="12179300" cy="1384300"/>
          </a:xfrm>
        </p:spPr>
        <p:txBody>
          <a:bodyPr/>
          <a:lstStyle/>
          <a:p>
            <a:r>
              <a:rPr lang="en-ZA" sz="6600" b="1" dirty="0" smtClean="0"/>
              <a:t>Co-operatives Registrations</a:t>
            </a:r>
            <a:endParaRPr lang="en-ZA" sz="6600" b="1" dirty="0"/>
          </a:p>
        </p:txBody>
      </p:sp>
      <p:sp>
        <p:nvSpPr>
          <p:cNvPr id="3" name="Content Placeholder 2"/>
          <p:cNvSpPr>
            <a:spLocks noGrp="1"/>
          </p:cNvSpPr>
          <p:nvPr>
            <p:ph idx="1"/>
          </p:nvPr>
        </p:nvSpPr>
        <p:spPr>
          <a:xfrm>
            <a:off x="266700" y="2349500"/>
            <a:ext cx="12484100" cy="7023100"/>
          </a:xfrm>
        </p:spPr>
        <p:txBody>
          <a:bodyPr/>
          <a:lstStyle/>
          <a:p>
            <a:endParaRPr lang="en-ZA" sz="2400" dirty="0" smtClean="0"/>
          </a:p>
          <a:p>
            <a:endParaRPr lang="en-ZA" sz="2400" dirty="0"/>
          </a:p>
          <a:p>
            <a:endParaRPr lang="en-ZA" sz="2400" dirty="0" smtClean="0"/>
          </a:p>
          <a:p>
            <a:endParaRPr lang="en-ZA" sz="2400" dirty="0"/>
          </a:p>
          <a:p>
            <a:endParaRPr lang="en-ZA" sz="2400" dirty="0" smtClean="0"/>
          </a:p>
          <a:p>
            <a:pPr algn="just"/>
            <a:endParaRPr lang="en-ZA" sz="2400" dirty="0" smtClean="0"/>
          </a:p>
          <a:p>
            <a:pPr algn="just"/>
            <a:r>
              <a:rPr lang="en-ZA" sz="2400" dirty="0" smtClean="0"/>
              <a:t>The </a:t>
            </a:r>
            <a:r>
              <a:rPr lang="en-ZA" sz="2400" dirty="0"/>
              <a:t>registration of co-operatives has continued its four year decline, registering </a:t>
            </a:r>
            <a:r>
              <a:rPr lang="en-ZA" sz="2400" dirty="0" smtClean="0"/>
              <a:t>a further </a:t>
            </a:r>
            <a:r>
              <a:rPr lang="en-ZA" sz="2400" dirty="0"/>
              <a:t>decrease compared to the previous financial </a:t>
            </a:r>
            <a:r>
              <a:rPr lang="en-ZA" sz="2400" dirty="0" smtClean="0"/>
              <a:t>year. </a:t>
            </a:r>
            <a:r>
              <a:rPr lang="en-ZA" sz="2400" dirty="0"/>
              <a:t>This may be influence by the various factors including the simplicity of registering a new standard MOI </a:t>
            </a:r>
            <a:r>
              <a:rPr lang="en-ZA" sz="2400" dirty="0" smtClean="0"/>
              <a:t>company and </a:t>
            </a:r>
            <a:r>
              <a:rPr lang="en-ZA" sz="2400" dirty="0"/>
              <a:t>withdrawal of the cooperatives incentives, to mention but a </a:t>
            </a:r>
            <a:r>
              <a:rPr lang="en-ZA" sz="2400" dirty="0" smtClean="0"/>
              <a:t>few.</a:t>
            </a:r>
          </a:p>
          <a:p>
            <a:endParaRPr lang="en-ZA" sz="2400" dirty="0"/>
          </a:p>
          <a:p>
            <a:endParaRPr lang="en-ZA" dirty="0"/>
          </a:p>
        </p:txBody>
      </p:sp>
      <p:graphicFrame>
        <p:nvGraphicFramePr>
          <p:cNvPr id="5" name="Chart 4"/>
          <p:cNvGraphicFramePr>
            <a:graphicFrameLocks/>
          </p:cNvGraphicFramePr>
          <p:nvPr>
            <p:extLst>
              <p:ext uri="{D42A27DB-BD31-4B8C-83A1-F6EECF244321}">
                <p14:modId xmlns:p14="http://schemas.microsoft.com/office/powerpoint/2010/main" val="3801797903"/>
              </p:ext>
            </p:extLst>
          </p:nvPr>
        </p:nvGraphicFramePr>
        <p:xfrm>
          <a:off x="635000" y="2514600"/>
          <a:ext cx="11811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422900" y="9191473"/>
            <a:ext cx="1828800" cy="400110"/>
          </a:xfrm>
          <a:prstGeom prst="rect">
            <a:avLst/>
          </a:prstGeom>
          <a:noFill/>
        </p:spPr>
        <p:txBody>
          <a:bodyPr wrap="square" rtlCol="0">
            <a:spAutoFit/>
          </a:bodyPr>
          <a:lstStyle/>
          <a:p>
            <a:r>
              <a:rPr lang="en-ZA" sz="2000" dirty="0" smtClean="0">
                <a:latin typeface="+mn-lt"/>
              </a:rPr>
              <a:t>14</a:t>
            </a:r>
            <a:endParaRPr lang="en-ZA" sz="2000" dirty="0">
              <a:latin typeface="+mn-lt"/>
            </a:endParaRPr>
          </a:p>
        </p:txBody>
      </p:sp>
    </p:spTree>
    <p:extLst>
      <p:ext uri="{BB962C8B-B14F-4D97-AF65-F5344CB8AC3E}">
        <p14:creationId xmlns:p14="http://schemas.microsoft.com/office/powerpoint/2010/main" val="3552628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92100"/>
            <a:ext cx="11099800" cy="1308100"/>
          </a:xfrm>
        </p:spPr>
        <p:txBody>
          <a:bodyPr/>
          <a:lstStyle/>
          <a:p>
            <a:r>
              <a:rPr lang="en-ZA" dirty="0" smtClean="0"/>
              <a:t>Trade Mark Applications</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9699022"/>
              </p:ext>
            </p:extLst>
          </p:nvPr>
        </p:nvGraphicFramePr>
        <p:xfrm>
          <a:off x="1168400" y="2057400"/>
          <a:ext cx="10744199" cy="54737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168400" y="7677090"/>
            <a:ext cx="10439400" cy="1631216"/>
          </a:xfrm>
          <a:prstGeom prst="rect">
            <a:avLst/>
          </a:prstGeom>
          <a:noFill/>
        </p:spPr>
        <p:txBody>
          <a:bodyPr wrap="square" rtlCol="0">
            <a:spAutoFit/>
          </a:bodyPr>
          <a:lstStyle/>
          <a:p>
            <a:pPr algn="l"/>
            <a:r>
              <a:rPr lang="en-ZA" sz="2000" dirty="0" smtClean="0"/>
              <a:t>During the year under review, trade mark applications recorded a further increase compared to the previous period. This (38020) is the highest number of applications received in the last eight years. It must be noted that the Trade Mark Registrations (TMRs) do not correlate to the applications as the registration of trade mark is based o the merits of each case.</a:t>
            </a:r>
            <a:endParaRPr lang="en-ZA" sz="2000" dirty="0"/>
          </a:p>
        </p:txBody>
      </p:sp>
      <p:sp>
        <p:nvSpPr>
          <p:cNvPr id="5" name="TextBox 4"/>
          <p:cNvSpPr txBox="1"/>
          <p:nvPr/>
        </p:nvSpPr>
        <p:spPr>
          <a:xfrm>
            <a:off x="5454650" y="9232106"/>
            <a:ext cx="1828800" cy="400110"/>
          </a:xfrm>
          <a:prstGeom prst="rect">
            <a:avLst/>
          </a:prstGeom>
          <a:noFill/>
        </p:spPr>
        <p:txBody>
          <a:bodyPr wrap="square" rtlCol="0">
            <a:spAutoFit/>
          </a:bodyPr>
          <a:lstStyle/>
          <a:p>
            <a:r>
              <a:rPr lang="en-ZA" sz="2000" dirty="0" smtClean="0">
                <a:latin typeface="+mn-lt"/>
              </a:rPr>
              <a:t>15</a:t>
            </a:r>
            <a:endParaRPr lang="en-ZA" sz="2000" dirty="0">
              <a:latin typeface="+mn-lt"/>
            </a:endParaRPr>
          </a:p>
        </p:txBody>
      </p:sp>
    </p:spTree>
    <p:extLst>
      <p:ext uri="{BB962C8B-B14F-4D97-AF65-F5344CB8AC3E}">
        <p14:creationId xmlns:p14="http://schemas.microsoft.com/office/powerpoint/2010/main" val="737960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92100"/>
            <a:ext cx="11099800" cy="1384300"/>
          </a:xfrm>
        </p:spPr>
        <p:txBody>
          <a:bodyPr/>
          <a:lstStyle/>
          <a:p>
            <a:r>
              <a:rPr lang="en-ZA" dirty="0" smtClean="0"/>
              <a:t>Patents and Designs</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5177191"/>
              </p:ext>
            </p:extLst>
          </p:nvPr>
        </p:nvGraphicFramePr>
        <p:xfrm>
          <a:off x="1092200" y="2133600"/>
          <a:ext cx="10668000" cy="468252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63600" y="6934200"/>
            <a:ext cx="11125200" cy="2308324"/>
          </a:xfrm>
          <a:prstGeom prst="rect">
            <a:avLst/>
          </a:prstGeom>
          <a:noFill/>
        </p:spPr>
        <p:txBody>
          <a:bodyPr wrap="square" rtlCol="0">
            <a:spAutoFit/>
          </a:bodyPr>
          <a:lstStyle/>
          <a:p>
            <a:pPr algn="l"/>
            <a:r>
              <a:rPr lang="en-ZA" sz="1600" dirty="0" smtClean="0"/>
              <a:t>The filing of patents has decreased from last year by approximately 3% to 9017. Although the trend over the last 4 years is now downwards, the magnitude is negligible. The majority of these applications occur electronically (88%) with a turnaround time for these applications being 2 days. In contrast, the number of designs processed increased slightly over the last financial year. Electronic applications now amount to 51% of the filings. 49% of the filings still remain manual in nature. The high proportion of the electronic registration for patents compared to designs is linked to the fact that patents are (in general) filed through lawyers’ offices, with whom a high uptake of online filings has been achieved while designs are in general self-published and submitted manually. It is expected that the implementation of the SSE programme will result in an uptake of patent registrations as the total cost of registration will decrease while more easily attributing value to patents.</a:t>
            </a:r>
            <a:endParaRPr lang="en-ZA" sz="1600" dirty="0"/>
          </a:p>
        </p:txBody>
      </p:sp>
      <p:sp>
        <p:nvSpPr>
          <p:cNvPr id="5" name="TextBox 4"/>
          <p:cNvSpPr txBox="1"/>
          <p:nvPr/>
        </p:nvSpPr>
        <p:spPr>
          <a:xfrm>
            <a:off x="5454650" y="9242524"/>
            <a:ext cx="1828800" cy="400110"/>
          </a:xfrm>
          <a:prstGeom prst="rect">
            <a:avLst/>
          </a:prstGeom>
          <a:noFill/>
        </p:spPr>
        <p:txBody>
          <a:bodyPr wrap="square" rtlCol="0">
            <a:spAutoFit/>
          </a:bodyPr>
          <a:lstStyle/>
          <a:p>
            <a:r>
              <a:rPr lang="en-ZA" sz="2000" dirty="0" smtClean="0">
                <a:latin typeface="+mn-lt"/>
              </a:rPr>
              <a:t>16</a:t>
            </a:r>
            <a:endParaRPr lang="en-ZA" sz="2000" dirty="0">
              <a:latin typeface="+mn-lt"/>
            </a:endParaRPr>
          </a:p>
        </p:txBody>
      </p:sp>
    </p:spTree>
    <p:extLst>
      <p:ext uri="{BB962C8B-B14F-4D97-AF65-F5344CB8AC3E}">
        <p14:creationId xmlns:p14="http://schemas.microsoft.com/office/powerpoint/2010/main" val="1881357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81000"/>
            <a:ext cx="11099800" cy="2159000"/>
          </a:xfrm>
        </p:spPr>
        <p:txBody>
          <a:bodyPr/>
          <a:lstStyle/>
          <a:p>
            <a:r>
              <a:rPr lang="en-ZA" sz="6000" dirty="0" smtClean="0"/>
              <a:t>Copyright in Film Applications</a:t>
            </a:r>
            <a:endParaRPr lang="en-ZA" sz="6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2685216"/>
              </p:ext>
            </p:extLst>
          </p:nvPr>
        </p:nvGraphicFramePr>
        <p:xfrm>
          <a:off x="939800" y="2540000"/>
          <a:ext cx="11125200" cy="5156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16000" y="7772400"/>
            <a:ext cx="10744200" cy="1631216"/>
          </a:xfrm>
          <a:prstGeom prst="rect">
            <a:avLst/>
          </a:prstGeom>
          <a:noFill/>
        </p:spPr>
        <p:txBody>
          <a:bodyPr wrap="square" rtlCol="0">
            <a:spAutoFit/>
          </a:bodyPr>
          <a:lstStyle/>
          <a:p>
            <a:pPr algn="l"/>
            <a:r>
              <a:rPr lang="en-ZA" sz="2000" dirty="0" smtClean="0"/>
              <a:t>57 copyright in film applications were done in the financial year. The decline in the number of registration is a direct result of the easy access to broadband and affordable data packages offered. The distribution channels have changed from physical products being offered to a digital trading environment. The CIPC will probably see continuous decline over the next few years in this area</a:t>
            </a:r>
            <a:endParaRPr lang="en-ZA" sz="2000" dirty="0"/>
          </a:p>
        </p:txBody>
      </p:sp>
      <p:sp>
        <p:nvSpPr>
          <p:cNvPr id="6" name="TextBox 5"/>
          <p:cNvSpPr txBox="1"/>
          <p:nvPr/>
        </p:nvSpPr>
        <p:spPr>
          <a:xfrm>
            <a:off x="5454650" y="9203561"/>
            <a:ext cx="1828800" cy="400110"/>
          </a:xfrm>
          <a:prstGeom prst="rect">
            <a:avLst/>
          </a:prstGeom>
          <a:noFill/>
        </p:spPr>
        <p:txBody>
          <a:bodyPr wrap="square" rtlCol="0">
            <a:spAutoFit/>
          </a:bodyPr>
          <a:lstStyle/>
          <a:p>
            <a:r>
              <a:rPr lang="en-ZA" sz="2000" dirty="0" smtClean="0">
                <a:latin typeface="+mn-lt"/>
              </a:rPr>
              <a:t>17</a:t>
            </a:r>
            <a:endParaRPr lang="en-ZA" sz="2000" dirty="0">
              <a:latin typeface="+mn-lt"/>
            </a:endParaRPr>
          </a:p>
        </p:txBody>
      </p:sp>
    </p:spTree>
    <p:extLst>
      <p:ext uri="{BB962C8B-B14F-4D97-AF65-F5344CB8AC3E}">
        <p14:creationId xmlns:p14="http://schemas.microsoft.com/office/powerpoint/2010/main" val="4077360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152400"/>
            <a:ext cx="11950700" cy="1536700"/>
          </a:xfrm>
        </p:spPr>
        <p:txBody>
          <a:bodyPr/>
          <a:lstStyle/>
          <a:p>
            <a:r>
              <a:rPr lang="en-ZA" sz="6600" b="1" dirty="0" smtClean="0"/>
              <a:t>Business Rescue</a:t>
            </a:r>
            <a:endParaRPr lang="en-ZA" sz="6600" b="1" dirty="0"/>
          </a:p>
        </p:txBody>
      </p:sp>
      <p:sp>
        <p:nvSpPr>
          <p:cNvPr id="3" name="Content Placeholder 2"/>
          <p:cNvSpPr>
            <a:spLocks noGrp="1"/>
          </p:cNvSpPr>
          <p:nvPr>
            <p:ph idx="1"/>
          </p:nvPr>
        </p:nvSpPr>
        <p:spPr>
          <a:xfrm>
            <a:off x="323850" y="2133600"/>
            <a:ext cx="12649200" cy="7162800"/>
          </a:xfrm>
        </p:spPr>
        <p:txBody>
          <a:bodyPr/>
          <a:lstStyle/>
          <a:p>
            <a:endParaRPr lang="en-ZA" dirty="0" smtClean="0"/>
          </a:p>
          <a:p>
            <a:endParaRPr lang="en-ZA" dirty="0"/>
          </a:p>
          <a:p>
            <a:endParaRPr lang="en-ZA" dirty="0" smtClean="0"/>
          </a:p>
          <a:p>
            <a:endParaRPr lang="en-ZA" dirty="0"/>
          </a:p>
          <a:p>
            <a:endParaRPr lang="en-ZA" dirty="0" smtClean="0"/>
          </a:p>
          <a:p>
            <a:endParaRPr lang="en-ZA" dirty="0"/>
          </a:p>
        </p:txBody>
      </p:sp>
      <p:sp>
        <p:nvSpPr>
          <p:cNvPr id="4" name="Rectangle 3"/>
          <p:cNvSpPr/>
          <p:nvPr/>
        </p:nvSpPr>
        <p:spPr>
          <a:xfrm>
            <a:off x="482600" y="2362200"/>
            <a:ext cx="11734800" cy="830997"/>
          </a:xfrm>
          <a:prstGeom prst="rect">
            <a:avLst/>
          </a:prstGeom>
        </p:spPr>
        <p:txBody>
          <a:bodyPr wrap="square">
            <a:spAutoFit/>
          </a:bodyPr>
          <a:lstStyle/>
          <a:p>
            <a:r>
              <a:rPr lang="en-ZA" sz="2400" dirty="0">
                <a:latin typeface="Calibri" panose="020F0502020204030204" pitchFamily="34" charset="0"/>
                <a:ea typeface="Calibri" panose="020F0502020204030204" pitchFamily="34" charset="0"/>
                <a:cs typeface="Times New Roman" panose="02020603050405020304" pitchFamily="18" charset="0"/>
              </a:rPr>
              <a:t>The below table reflects the status of commenced business rescue proceedings from inception of business rescue on 1 May 2011 to 31 March </a:t>
            </a:r>
            <a:r>
              <a:rPr lang="en-ZA" sz="2400" dirty="0" smtClean="0">
                <a:latin typeface="Calibri" panose="020F0502020204030204" pitchFamily="34" charset="0"/>
                <a:ea typeface="Calibri" panose="020F0502020204030204" pitchFamily="34" charset="0"/>
                <a:cs typeface="Times New Roman" panose="02020603050405020304" pitchFamily="18" charset="0"/>
              </a:rPr>
              <a:t>2017</a:t>
            </a:r>
            <a:endParaRPr lang="en-ZA" sz="2400" dirty="0"/>
          </a:p>
        </p:txBody>
      </p:sp>
      <p:graphicFrame>
        <p:nvGraphicFramePr>
          <p:cNvPr id="6" name="Table 5"/>
          <p:cNvGraphicFramePr>
            <a:graphicFrameLocks noGrp="1"/>
          </p:cNvGraphicFramePr>
          <p:nvPr>
            <p:extLst>
              <p:ext uri="{D42A27DB-BD31-4B8C-83A1-F6EECF244321}">
                <p14:modId xmlns:p14="http://schemas.microsoft.com/office/powerpoint/2010/main" val="2117727041"/>
              </p:ext>
            </p:extLst>
          </p:nvPr>
        </p:nvGraphicFramePr>
        <p:xfrm>
          <a:off x="444500" y="3276603"/>
          <a:ext cx="11772900" cy="4907280"/>
        </p:xfrm>
        <a:graphic>
          <a:graphicData uri="http://schemas.openxmlformats.org/drawingml/2006/table">
            <a:tbl>
              <a:tblPr firstRow="1" bandCol="1"/>
              <a:tblGrid>
                <a:gridCol w="2701243"/>
                <a:gridCol w="1175171"/>
                <a:gridCol w="1342379"/>
                <a:gridCol w="1344734"/>
                <a:gridCol w="1342379"/>
                <a:gridCol w="1511943"/>
                <a:gridCol w="1344734"/>
                <a:gridCol w="1010317"/>
              </a:tblGrid>
              <a:tr h="415346">
                <a:tc>
                  <a:txBody>
                    <a:bodyPr/>
                    <a:lstStyle/>
                    <a:p>
                      <a:pPr algn="ctr">
                        <a:lnSpc>
                          <a:spcPct val="115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Operational BR Proceeding Applications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70AD47"/>
                    </a:solidFill>
                  </a:tcPr>
                </a:tc>
                <a:tc>
                  <a:txBody>
                    <a:bodyPr/>
                    <a:lstStyle/>
                    <a:p>
                      <a:pPr algn="ct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2011 - 2012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70AD47"/>
                    </a:solidFill>
                  </a:tcPr>
                </a:tc>
                <a:tc>
                  <a:txBody>
                    <a:bodyPr/>
                    <a:lstStyle/>
                    <a:p>
                      <a:pPr algn="ct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2012 - 2013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70AD47"/>
                    </a:solidFill>
                  </a:tcPr>
                </a:tc>
                <a:tc>
                  <a:txBody>
                    <a:bodyPr/>
                    <a:lstStyle/>
                    <a:p>
                      <a:pPr algn="ct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2013 -2014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70AD47"/>
                    </a:solidFill>
                  </a:tcPr>
                </a:tc>
                <a:tc>
                  <a:txBody>
                    <a:bodyPr/>
                    <a:lstStyle/>
                    <a:p>
                      <a:pPr algn="ct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2014 -2015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70AD47"/>
                    </a:solidFill>
                  </a:tcPr>
                </a:tc>
                <a:tc>
                  <a:txBody>
                    <a:bodyPr/>
                    <a:lstStyle/>
                    <a:p>
                      <a:pPr algn="ct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2015 - 2016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70AD47"/>
                    </a:solidFill>
                  </a:tcPr>
                </a:tc>
                <a:tc>
                  <a:txBody>
                    <a:bodyPr/>
                    <a:lstStyle/>
                    <a:p>
                      <a:pPr algn="ct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2016 -2017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70AD47"/>
                    </a:solidFill>
                  </a:tcPr>
                </a:tc>
                <a:tc>
                  <a:txBody>
                    <a:bodyPr/>
                    <a:lstStyle/>
                    <a:p>
                      <a:pPr algn="ct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Total</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70AD47"/>
                    </a:solidFill>
                  </a:tcPr>
                </a:tc>
              </a:tr>
              <a:tr h="415346">
                <a:tc>
                  <a:txBody>
                    <a:bodyPr/>
                    <a:lstStyle/>
                    <a:p>
                      <a:pPr>
                        <a:lnSpc>
                          <a:spcPct val="115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Business Rescue Proceedings Started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382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440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410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413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481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373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2499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r>
              <a:tr h="217151">
                <a:tc>
                  <a:txBody>
                    <a:bodyPr/>
                    <a:lstStyle/>
                    <a:p>
                      <a:pPr>
                        <a:lnSpc>
                          <a:spcPct val="115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Invalid filings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61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27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23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42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12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171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r>
              <a:tr h="415346">
                <a:tc>
                  <a:txBody>
                    <a:bodyPr/>
                    <a:lstStyle/>
                    <a:p>
                      <a:pPr>
                        <a:lnSpc>
                          <a:spcPct val="115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Business Rescue Proceedings Ended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312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273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241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212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233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87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1358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r>
              <a:tr h="217151">
                <a:tc>
                  <a:txBody>
                    <a:bodyPr/>
                    <a:lstStyle/>
                    <a:p>
                      <a:pP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Notice of Termination (CoR125.2)</a:t>
                      </a:r>
                    </a:p>
                  </a:txBody>
                  <a:tcPr marL="62345" marR="62345"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72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96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74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72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120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37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471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r>
              <a:tr h="415346">
                <a:tc>
                  <a:txBody>
                    <a:bodyPr/>
                    <a:lstStyle/>
                    <a:p>
                      <a:pP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Notice of Substantial Implementation (CoR125.3)</a:t>
                      </a:r>
                    </a:p>
                  </a:txBody>
                  <a:tcPr marL="62345" marR="62345"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78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98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91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68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47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14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396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r>
              <a:tr h="217151">
                <a:tc>
                  <a:txBody>
                    <a:bodyPr/>
                    <a:lstStyle/>
                    <a:p>
                      <a:pP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Liquidation</a:t>
                      </a:r>
                    </a:p>
                  </a:txBody>
                  <a:tcPr marL="62345" marR="62345"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54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46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53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44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42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20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259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r>
              <a:tr h="217151">
                <a:tc>
                  <a:txBody>
                    <a:bodyPr/>
                    <a:lstStyle/>
                    <a:p>
                      <a:pP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CO_Set Aside BR</a:t>
                      </a:r>
                    </a:p>
                  </a:txBody>
                  <a:tcPr marL="62345" marR="62345"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14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r>
              <a:tr h="434301">
                <a:tc>
                  <a:txBody>
                    <a:bodyPr/>
                    <a:lstStyle/>
                    <a:p>
                      <a:pP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Nullities (Proceedings started but was declared a nullity)</a:t>
                      </a:r>
                    </a:p>
                  </a:txBody>
                  <a:tcPr marL="62345" marR="62345"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106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27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20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25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24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16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218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r>
              <a:tr h="217151">
                <a:tc>
                  <a:txBody>
                    <a:bodyPr/>
                    <a:lstStyle/>
                    <a:p>
                      <a:pP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Active as at 31 March 2017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70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167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169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201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248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286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1141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r>
              <a:tr h="217151">
                <a:tc>
                  <a:txBody>
                    <a:bodyPr/>
                    <a:lstStyle/>
                    <a:p>
                      <a:pP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Active as at 31 December 2016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70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168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170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203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256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236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1103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r>
              <a:tr h="217151">
                <a:tc>
                  <a:txBody>
                    <a:bodyPr/>
                    <a:lstStyle/>
                    <a:p>
                      <a:pP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Active as at 30 June 2016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83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179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184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236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336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101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1119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r>
              <a:tr h="217151">
                <a:tc>
                  <a:txBody>
                    <a:bodyPr/>
                    <a:lstStyle/>
                    <a:p>
                      <a:pP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Active as at 31 March 2016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86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181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189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250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422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1129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N/A</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r>
              <a:tr h="217151">
                <a:tc>
                  <a:txBody>
                    <a:bodyPr/>
                    <a:lstStyle/>
                    <a:p>
                      <a:pP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Active as at 31 December 2015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88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193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206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275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330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1092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N/A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r>
              <a:tr h="217151">
                <a:tc>
                  <a:txBody>
                    <a:bodyPr/>
                    <a:lstStyle/>
                    <a:p>
                      <a:pP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Active as at 30 June 2015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96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201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217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314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97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Calibri" panose="020F0502020204030204" pitchFamily="34" charset="0"/>
                        </a:rPr>
                        <a:t>925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N/A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r>
            </a:tbl>
          </a:graphicData>
        </a:graphic>
      </p:graphicFrame>
      <p:sp>
        <p:nvSpPr>
          <p:cNvPr id="7" name="TextBox 6"/>
          <p:cNvSpPr txBox="1"/>
          <p:nvPr/>
        </p:nvSpPr>
        <p:spPr>
          <a:xfrm>
            <a:off x="5454650" y="9144000"/>
            <a:ext cx="1828800" cy="400110"/>
          </a:xfrm>
          <a:prstGeom prst="rect">
            <a:avLst/>
          </a:prstGeom>
          <a:noFill/>
        </p:spPr>
        <p:txBody>
          <a:bodyPr wrap="square" rtlCol="0">
            <a:spAutoFit/>
          </a:bodyPr>
          <a:lstStyle/>
          <a:p>
            <a:r>
              <a:rPr lang="en-ZA" sz="2000" dirty="0" smtClean="0">
                <a:latin typeface="+mn-lt"/>
              </a:rPr>
              <a:t>18</a:t>
            </a:r>
            <a:endParaRPr lang="en-ZA" sz="2000" dirty="0">
              <a:latin typeface="+mn-lt"/>
            </a:endParaRPr>
          </a:p>
        </p:txBody>
      </p:sp>
    </p:spTree>
    <p:extLst>
      <p:ext uri="{BB962C8B-B14F-4D97-AF65-F5344CB8AC3E}">
        <p14:creationId xmlns:p14="http://schemas.microsoft.com/office/powerpoint/2010/main" val="822256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92100"/>
            <a:ext cx="11569700" cy="1612900"/>
          </a:xfrm>
        </p:spPr>
        <p:txBody>
          <a:bodyPr/>
          <a:lstStyle/>
          <a:p>
            <a:r>
              <a:rPr lang="en-ZA" sz="6600" b="1" dirty="0" smtClean="0"/>
              <a:t>Investigations</a:t>
            </a:r>
            <a:endParaRPr lang="en-ZA" sz="6600" b="1" dirty="0"/>
          </a:p>
        </p:txBody>
      </p:sp>
      <p:sp>
        <p:nvSpPr>
          <p:cNvPr id="7" name="Rectangle 6"/>
          <p:cNvSpPr/>
          <p:nvPr/>
        </p:nvSpPr>
        <p:spPr>
          <a:xfrm>
            <a:off x="1397000" y="2133600"/>
            <a:ext cx="10287000" cy="646331"/>
          </a:xfrm>
          <a:prstGeom prst="rect">
            <a:avLst/>
          </a:prstGeom>
        </p:spPr>
        <p:txBody>
          <a:bodyPr wrap="square">
            <a:spAutoFit/>
          </a:bodyPr>
          <a:lstStyle/>
          <a:p>
            <a:r>
              <a:rPr lang="en-ZA" sz="1800" dirty="0"/>
              <a:t>The turnaround for determination remained within the established standard for the reporting period. This is despite that the caseload per investigator has increased from 4 – 9 for the same period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4325477"/>
              </p:ext>
            </p:extLst>
          </p:nvPr>
        </p:nvGraphicFramePr>
        <p:xfrm>
          <a:off x="266701" y="2873302"/>
          <a:ext cx="12026898" cy="6194500"/>
        </p:xfrm>
        <a:graphic>
          <a:graphicData uri="http://schemas.openxmlformats.org/drawingml/2006/table">
            <a:tbl>
              <a:tblPr firstRow="1" bandCol="1"/>
              <a:tblGrid>
                <a:gridCol w="1130299"/>
                <a:gridCol w="1905000"/>
                <a:gridCol w="685800"/>
                <a:gridCol w="685800"/>
                <a:gridCol w="609600"/>
                <a:gridCol w="685800"/>
                <a:gridCol w="685800"/>
                <a:gridCol w="533400"/>
                <a:gridCol w="685800"/>
                <a:gridCol w="685800"/>
                <a:gridCol w="685800"/>
                <a:gridCol w="762000"/>
                <a:gridCol w="762000"/>
                <a:gridCol w="762000"/>
                <a:gridCol w="761999"/>
              </a:tblGrid>
              <a:tr h="728143">
                <a:tc>
                  <a:txBody>
                    <a:bodyPr/>
                    <a:lstStyle/>
                    <a:p>
                      <a:pPr algn="l">
                        <a:lnSpc>
                          <a:spcPct val="115000"/>
                        </a:lnSpc>
                        <a:spcAft>
                          <a:spcPts val="0"/>
                        </a:spcAft>
                      </a:pPr>
                      <a:r>
                        <a:rPr lang="en-ZA"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Activity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a:txBody>
                    <a:bodyPr/>
                    <a:lstStyle/>
                    <a:p>
                      <a:pPr algn="l">
                        <a:lnSpc>
                          <a:spcPct val="115000"/>
                        </a:lnSpc>
                        <a:spcAft>
                          <a:spcPts val="0"/>
                        </a:spcAft>
                      </a:pPr>
                      <a:r>
                        <a:rPr lang="en-Z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Status of each activity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a:txBody>
                    <a:bodyPr/>
                    <a:lstStyle/>
                    <a:p>
                      <a:pPr algn="l">
                        <a:lnSpc>
                          <a:spcPct val="115000"/>
                        </a:lnSpc>
                        <a:spcAft>
                          <a:spcPts val="0"/>
                        </a:spcAft>
                      </a:pPr>
                      <a:r>
                        <a:rPr lang="en-ZA"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March</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a:txBody>
                    <a:bodyPr/>
                    <a:lstStyle/>
                    <a:p>
                      <a:pPr algn="l">
                        <a:lnSpc>
                          <a:spcPct val="115000"/>
                        </a:lnSpc>
                        <a:spcAft>
                          <a:spcPts val="0"/>
                        </a:spcAft>
                      </a:pPr>
                      <a:r>
                        <a:rPr lang="en-ZA"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April 2016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a:txBody>
                    <a:bodyPr/>
                    <a:lstStyle/>
                    <a:p>
                      <a:pPr algn="l">
                        <a:lnSpc>
                          <a:spcPct val="115000"/>
                        </a:lnSpc>
                        <a:spcAft>
                          <a:spcPts val="0"/>
                        </a:spcAft>
                      </a:pPr>
                      <a:r>
                        <a:rPr lang="en-ZA"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a:txBody>
                    <a:bodyPr/>
                    <a:lstStyle/>
                    <a:p>
                      <a:pPr algn="l">
                        <a:lnSpc>
                          <a:spcPct val="115000"/>
                        </a:lnSpc>
                        <a:spcAft>
                          <a:spcPts val="0"/>
                        </a:spcAft>
                      </a:pPr>
                      <a:r>
                        <a:rPr lang="en-ZA"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June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a:txBody>
                    <a:bodyPr/>
                    <a:lstStyle/>
                    <a:p>
                      <a:pPr algn="l">
                        <a:lnSpc>
                          <a:spcPct val="115000"/>
                        </a:lnSpc>
                        <a:spcAft>
                          <a:spcPts val="0"/>
                        </a:spcAft>
                      </a:pPr>
                      <a:r>
                        <a:rPr lang="en-ZA"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July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a:txBody>
                    <a:bodyPr/>
                    <a:lstStyle/>
                    <a:p>
                      <a:pPr algn="l">
                        <a:lnSpc>
                          <a:spcPct val="115000"/>
                        </a:lnSpc>
                        <a:spcAft>
                          <a:spcPts val="0"/>
                        </a:spcAft>
                      </a:pPr>
                      <a:r>
                        <a:rPr lang="en-Z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Aug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a:txBody>
                    <a:bodyPr/>
                    <a:lstStyle/>
                    <a:p>
                      <a:pPr algn="l">
                        <a:lnSpc>
                          <a:spcPct val="115000"/>
                        </a:lnSpc>
                        <a:spcAft>
                          <a:spcPts val="0"/>
                        </a:spcAft>
                      </a:pPr>
                      <a:r>
                        <a:rPr lang="en-Z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Sep 2016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a:txBody>
                    <a:bodyPr/>
                    <a:lstStyle/>
                    <a:p>
                      <a:pPr algn="l">
                        <a:lnSpc>
                          <a:spcPct val="115000"/>
                        </a:lnSpc>
                        <a:spcAft>
                          <a:spcPts val="0"/>
                        </a:spcAft>
                      </a:pPr>
                      <a:r>
                        <a:rPr lang="en-Z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Oct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a:txBody>
                    <a:bodyPr/>
                    <a:lstStyle/>
                    <a:p>
                      <a:pPr algn="l">
                        <a:lnSpc>
                          <a:spcPct val="115000"/>
                        </a:lnSpc>
                        <a:spcAft>
                          <a:spcPts val="0"/>
                        </a:spcAft>
                      </a:pPr>
                      <a:r>
                        <a:rPr lang="en-Z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Nov</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a:txBody>
                    <a:bodyPr/>
                    <a:lstStyle/>
                    <a:p>
                      <a:pPr algn="l">
                        <a:lnSpc>
                          <a:spcPct val="115000"/>
                        </a:lnSpc>
                        <a:spcAft>
                          <a:spcPts val="0"/>
                        </a:spcAft>
                      </a:pPr>
                      <a:r>
                        <a:rPr lang="en-Z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Dec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a:txBody>
                    <a:bodyPr/>
                    <a:lstStyle/>
                    <a:p>
                      <a:pPr algn="l">
                        <a:lnSpc>
                          <a:spcPct val="115000"/>
                        </a:lnSpc>
                        <a:spcAft>
                          <a:spcPts val="0"/>
                        </a:spcAft>
                      </a:pPr>
                      <a:r>
                        <a:rPr lang="en-Z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Jan</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a:txBody>
                    <a:bodyPr/>
                    <a:lstStyle/>
                    <a:p>
                      <a:pPr algn="l">
                        <a:lnSpc>
                          <a:spcPct val="115000"/>
                        </a:lnSpc>
                        <a:spcAft>
                          <a:spcPts val="0"/>
                        </a:spcAft>
                      </a:pPr>
                      <a:r>
                        <a:rPr lang="en-Z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Feb</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a:txBody>
                    <a:bodyPr/>
                    <a:lstStyle/>
                    <a:p>
                      <a:pPr algn="l">
                        <a:lnSpc>
                          <a:spcPct val="115000"/>
                        </a:lnSpc>
                        <a:spcAft>
                          <a:spcPts val="0"/>
                        </a:spcAft>
                      </a:pPr>
                      <a:r>
                        <a:rPr lang="en-Z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March</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r>
              <a:tr h="647327">
                <a:tc rowSpan="7">
                  <a:txBody>
                    <a:bodyPr/>
                    <a:lstStyle/>
                    <a:p>
                      <a:pPr algn="l">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Investigation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Cases brought forward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54</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49</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51</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54</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49</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56</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62</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60</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57</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61</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72</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85</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100</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r>
              <a:tr h="647327">
                <a:tc vMerge="1">
                  <a:txBody>
                    <a:bodyPr/>
                    <a:lstStyle/>
                    <a:p>
                      <a:endParaRPr lang="en-ZA"/>
                    </a:p>
                  </a:txBody>
                  <a:tcPr/>
                </a:tc>
                <a:tc>
                  <a:txBody>
                    <a:bodyPr/>
                    <a:lstStyle/>
                    <a:p>
                      <a:pPr algn="l">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Complaints Received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8</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15</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24</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10</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23</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10</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20</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12</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10</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13</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34</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26</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30</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r>
              <a:tr h="647327">
                <a:tc vMerge="1">
                  <a:txBody>
                    <a:bodyPr/>
                    <a:lstStyle/>
                    <a:p>
                      <a:endParaRPr lang="en-ZA"/>
                    </a:p>
                  </a:txBody>
                  <a:tcPr/>
                </a:tc>
                <a:tc>
                  <a:txBody>
                    <a:bodyPr/>
                    <a:lstStyle/>
                    <a:p>
                      <a:pPr algn="l">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Cases finalized and Referred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13</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13</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21</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16</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16</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4</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22</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15</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6</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2</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21</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11</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23</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r>
              <a:tr h="647327">
                <a:tc vMerge="1">
                  <a:txBody>
                    <a:bodyPr/>
                    <a:lstStyle/>
                    <a:p>
                      <a:endParaRPr lang="en-ZA"/>
                    </a:p>
                  </a:txBody>
                  <a:tcPr/>
                </a:tc>
                <a:tc>
                  <a:txBody>
                    <a:bodyPr/>
                    <a:lstStyle/>
                    <a:p>
                      <a:pPr algn="l">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Pending cases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49</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51</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54</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48</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56</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62</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60</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57</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61</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72</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85</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100</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107</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r>
              <a:tr h="1726205">
                <a:tc vMerge="1">
                  <a:txBody>
                    <a:bodyPr/>
                    <a:lstStyle/>
                    <a:p>
                      <a:endParaRPr lang="en-ZA"/>
                    </a:p>
                  </a:txBody>
                  <a:tcPr/>
                </a:tc>
                <a:tc>
                  <a:txBody>
                    <a:bodyPr/>
                    <a:lstStyle/>
                    <a:p>
                      <a:pPr algn="l">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Average Turnaround time on determination of complaint / request for investigation / closed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20</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days</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28 days</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16 days</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22 days</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12 days</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20</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days</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25 days</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19</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days</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28</a:t>
                      </a:r>
                    </a:p>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days</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17 </a:t>
                      </a:r>
                    </a:p>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days</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14 </a:t>
                      </a:r>
                    </a:p>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days</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15</a:t>
                      </a:r>
                    </a:p>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days</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17 days</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r>
              <a:tr h="601982">
                <a:tc vMerge="1">
                  <a:txBody>
                    <a:bodyPr/>
                    <a:lstStyle/>
                    <a:p>
                      <a:endParaRPr lang="en-ZA"/>
                    </a:p>
                  </a:txBody>
                  <a:tcPr/>
                </a:tc>
                <a:tc>
                  <a:txBody>
                    <a:bodyPr/>
                    <a:lstStyle/>
                    <a:p>
                      <a:pPr algn="l">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No of investigators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9</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9</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8</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7</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7</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7</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7</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7</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7</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7</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7</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7</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7</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r>
              <a:tr h="548862">
                <a:tc vMerge="1">
                  <a:txBody>
                    <a:bodyPr/>
                    <a:lstStyle/>
                    <a:p>
                      <a:endParaRPr lang="en-ZA"/>
                    </a:p>
                  </a:txBody>
                  <a:tcPr/>
                </a:tc>
                <a:tc>
                  <a:txBody>
                    <a:bodyPr/>
                    <a:lstStyle/>
                    <a:p>
                      <a:pPr algn="l">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Average case load per investigator</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7</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7</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9</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9</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10</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11</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11</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10</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9</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10</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15</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c>
                  <a:txBody>
                    <a:bodyPr/>
                    <a:lstStyle/>
                    <a:p>
                      <a:pPr algn="l">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15</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BD0"/>
                    </a:solidFill>
                  </a:tcPr>
                </a:tc>
                <a:tc>
                  <a:txBody>
                    <a:bodyPr/>
                    <a:lstStyle/>
                    <a:p>
                      <a:pPr algn="l">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18</a:t>
                      </a:r>
                    </a:p>
                  </a:txBody>
                  <a:tcPr marL="65172" marR="6517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8A0"/>
                    </a:solidFill>
                  </a:tcPr>
                </a:tc>
              </a:tr>
            </a:tbl>
          </a:graphicData>
        </a:graphic>
      </p:graphicFrame>
      <p:sp>
        <p:nvSpPr>
          <p:cNvPr id="5" name="TextBox 4"/>
          <p:cNvSpPr txBox="1"/>
          <p:nvPr/>
        </p:nvSpPr>
        <p:spPr>
          <a:xfrm>
            <a:off x="5454650" y="9144000"/>
            <a:ext cx="1828800" cy="400110"/>
          </a:xfrm>
          <a:prstGeom prst="rect">
            <a:avLst/>
          </a:prstGeom>
          <a:noFill/>
        </p:spPr>
        <p:txBody>
          <a:bodyPr wrap="square" rtlCol="0">
            <a:spAutoFit/>
          </a:bodyPr>
          <a:lstStyle/>
          <a:p>
            <a:r>
              <a:rPr lang="en-ZA" sz="2000" dirty="0" smtClean="0">
                <a:latin typeface="+mn-lt"/>
              </a:rPr>
              <a:t>19</a:t>
            </a:r>
            <a:endParaRPr lang="en-ZA" sz="2000" dirty="0">
              <a:latin typeface="+mn-lt"/>
            </a:endParaRPr>
          </a:p>
        </p:txBody>
      </p:sp>
    </p:spTree>
    <p:extLst>
      <p:ext uri="{BB962C8B-B14F-4D97-AF65-F5344CB8AC3E}">
        <p14:creationId xmlns:p14="http://schemas.microsoft.com/office/powerpoint/2010/main" val="2210269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6600" b="1" dirty="0" smtClean="0"/>
              <a:t>Purpose</a:t>
            </a:r>
          </a:p>
        </p:txBody>
      </p:sp>
      <p:sp>
        <p:nvSpPr>
          <p:cNvPr id="14339" name="Content Placeholder 2"/>
          <p:cNvSpPr>
            <a:spLocks noGrp="1"/>
          </p:cNvSpPr>
          <p:nvPr>
            <p:ph idx="1"/>
          </p:nvPr>
        </p:nvSpPr>
        <p:spPr/>
        <p:txBody>
          <a:bodyPr/>
          <a:lstStyle/>
          <a:p>
            <a:endParaRPr lang="en-US" dirty="0" smtClean="0"/>
          </a:p>
          <a:p>
            <a:endParaRPr lang="en-US" dirty="0"/>
          </a:p>
          <a:p>
            <a:r>
              <a:rPr lang="en-US" dirty="0" smtClean="0"/>
              <a:t>To present to the Select Committee on Trade and International Relations, the Companies and Intellectual Property Commission’s (CIPC) 2016 – 17 Annual Report</a:t>
            </a:r>
          </a:p>
          <a:p>
            <a:endParaRPr lang="en-US" dirty="0" smtClean="0"/>
          </a:p>
          <a:p>
            <a:endParaRPr lang="en-US" dirty="0" smtClean="0"/>
          </a:p>
          <a:p>
            <a:pPr>
              <a:buFont typeface="Arial" panose="020B0604020202020204" pitchFamily="34" charset="0"/>
              <a:buNone/>
            </a:pPr>
            <a:endParaRPr lang="en-US" dirty="0" smtClean="0"/>
          </a:p>
        </p:txBody>
      </p:sp>
      <p:sp>
        <p:nvSpPr>
          <p:cNvPr id="6" name="TextBox 5"/>
          <p:cNvSpPr txBox="1"/>
          <p:nvPr/>
        </p:nvSpPr>
        <p:spPr>
          <a:xfrm>
            <a:off x="5454650" y="8915400"/>
            <a:ext cx="1828800" cy="400110"/>
          </a:xfrm>
          <a:prstGeom prst="rect">
            <a:avLst/>
          </a:prstGeom>
          <a:noFill/>
        </p:spPr>
        <p:txBody>
          <a:bodyPr wrap="square" rtlCol="0">
            <a:spAutoFit/>
          </a:bodyPr>
          <a:lstStyle/>
          <a:p>
            <a:r>
              <a:rPr lang="en-ZA" sz="2000" dirty="0" smtClean="0">
                <a:latin typeface="+mn-lt"/>
              </a:rPr>
              <a:t>2</a:t>
            </a:r>
            <a:endParaRPr lang="en-ZA" sz="2000" dirty="0">
              <a:latin typeface="+mn-lt"/>
            </a:endParaRPr>
          </a:p>
        </p:txBody>
      </p:sp>
    </p:spTree>
    <p:extLst>
      <p:ext uri="{BB962C8B-B14F-4D97-AF65-F5344CB8AC3E}">
        <p14:creationId xmlns:p14="http://schemas.microsoft.com/office/powerpoint/2010/main" val="183127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914400"/>
            <a:ext cx="12026900" cy="1143000"/>
          </a:xfrm>
        </p:spPr>
        <p:txBody>
          <a:bodyPr/>
          <a:lstStyle/>
          <a:p>
            <a:r>
              <a:rPr lang="en-ZA" sz="5400" dirty="0" smtClean="0"/>
              <a:t>Reportable </a:t>
            </a:r>
            <a:r>
              <a:rPr lang="en-ZA" sz="5400" dirty="0"/>
              <a:t>irregularities </a:t>
            </a:r>
            <a:r>
              <a:rPr lang="en-ZA" sz="5400" dirty="0" smtClean="0"/>
              <a:t>2016 - 2017</a:t>
            </a:r>
            <a:r>
              <a:rPr lang="en-ZA" sz="6600" b="1" dirty="0"/>
              <a:t/>
            </a:r>
            <a:br>
              <a:rPr lang="en-ZA" sz="6600" b="1" dirty="0"/>
            </a:br>
            <a:endParaRPr lang="en-ZA" sz="6600" b="1" dirty="0"/>
          </a:p>
        </p:txBody>
      </p:sp>
      <p:sp>
        <p:nvSpPr>
          <p:cNvPr id="6" name="Rectangle 5"/>
          <p:cNvSpPr/>
          <p:nvPr/>
        </p:nvSpPr>
        <p:spPr>
          <a:xfrm>
            <a:off x="723900" y="7010400"/>
            <a:ext cx="11417300" cy="1631216"/>
          </a:xfrm>
          <a:prstGeom prst="rect">
            <a:avLst/>
          </a:prstGeom>
        </p:spPr>
        <p:txBody>
          <a:bodyPr wrap="square">
            <a:spAutoFit/>
          </a:bodyPr>
          <a:lstStyle/>
          <a:p>
            <a:pPr algn="l"/>
            <a:r>
              <a:rPr lang="en-ZA"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above </a:t>
            </a:r>
            <a:r>
              <a:rPr lang="en-ZA"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table depicts irregular matters received by the CIPC and matters closed for various reasons in the financial period in review. Reasons </a:t>
            </a:r>
            <a:r>
              <a:rPr lang="en-ZA"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for closure vary from entities </a:t>
            </a:r>
            <a:r>
              <a:rPr lang="en-ZA"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that complied with the CIPC’s notices </a:t>
            </a:r>
            <a:r>
              <a:rPr lang="en-ZA"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of intention to investigate; entities being </a:t>
            </a:r>
            <a:r>
              <a:rPr lang="en-ZA"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liquidated or deregistered; </a:t>
            </a:r>
            <a:r>
              <a:rPr lang="en-ZA"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and or matters which will have been referred to other entities. With investigations being dependent on the response from the entity being investigated, the number of cases being closed varies from quarter to </a:t>
            </a:r>
            <a:r>
              <a:rPr lang="en-ZA"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quarter.</a:t>
            </a:r>
            <a:endParaRPr lang="en-ZA" sz="2000"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80329695"/>
              </p:ext>
            </p:extLst>
          </p:nvPr>
        </p:nvGraphicFramePr>
        <p:xfrm>
          <a:off x="723899" y="2819400"/>
          <a:ext cx="11341102" cy="3505200"/>
        </p:xfrm>
        <a:graphic>
          <a:graphicData uri="http://schemas.openxmlformats.org/drawingml/2006/table">
            <a:tbl>
              <a:tblPr firstRow="1" bandCol="1"/>
              <a:tblGrid>
                <a:gridCol w="3455190"/>
                <a:gridCol w="1971478"/>
                <a:gridCol w="1971478"/>
                <a:gridCol w="1971478"/>
                <a:gridCol w="1971478"/>
              </a:tblGrid>
              <a:tr h="911338">
                <a:tc>
                  <a:txBody>
                    <a:bodyPr/>
                    <a:lstStyle/>
                    <a:p>
                      <a:endParaRPr lang="en-ZA" sz="1400" dirty="0">
                        <a:effectLst/>
                        <a:latin typeface="Calibri" panose="020F0502020204030204" pitchFamily="34" charset="0"/>
                      </a:endParaRPr>
                    </a:p>
                  </a:txBody>
                  <a:tcPr marL="68580" marR="68580"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70AD47"/>
                    </a:solidFill>
                  </a:tcPr>
                </a:tc>
                <a:tc>
                  <a:txBody>
                    <a:bodyPr/>
                    <a:lstStyle/>
                    <a:p>
                      <a:pPr algn="ctr">
                        <a:lnSpc>
                          <a:spcPct val="115000"/>
                        </a:lnSpc>
                        <a:spcAft>
                          <a:spcPts val="0"/>
                        </a:spcAft>
                      </a:pPr>
                      <a:r>
                        <a:rPr lang="en-ZA"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Q1 2016/17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70AD47"/>
                    </a:solidFill>
                  </a:tcPr>
                </a:tc>
                <a:tc>
                  <a:txBody>
                    <a:bodyPr/>
                    <a:lstStyle/>
                    <a:p>
                      <a:pPr algn="ctr">
                        <a:lnSpc>
                          <a:spcPct val="115000"/>
                        </a:lnSpc>
                        <a:spcAft>
                          <a:spcPts val="0"/>
                        </a:spcAft>
                      </a:pPr>
                      <a:r>
                        <a:rPr lang="en-ZA"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Q2 2016/17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70AD47"/>
                    </a:solidFill>
                  </a:tcPr>
                </a:tc>
                <a:tc>
                  <a:txBody>
                    <a:bodyPr/>
                    <a:lstStyle/>
                    <a:p>
                      <a:pPr algn="ctr">
                        <a:lnSpc>
                          <a:spcPct val="115000"/>
                        </a:lnSpc>
                        <a:spcAft>
                          <a:spcPts val="0"/>
                        </a:spcAft>
                      </a:pPr>
                      <a:r>
                        <a:rPr lang="en-Z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Q3 2016/17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70AD47"/>
                    </a:solidFill>
                  </a:tcPr>
                </a:tc>
                <a:tc>
                  <a:txBody>
                    <a:bodyPr/>
                    <a:lstStyle/>
                    <a:p>
                      <a:pPr algn="ctr">
                        <a:lnSpc>
                          <a:spcPct val="115000"/>
                        </a:lnSpc>
                        <a:spcAft>
                          <a:spcPts val="0"/>
                        </a:spcAft>
                      </a:pPr>
                      <a:r>
                        <a:rPr lang="en-Z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Q4 2016/17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70AD47"/>
                    </a:solidFill>
                  </a:tcPr>
                </a:tc>
              </a:tr>
              <a:tr h="596184">
                <a:tc>
                  <a:txBody>
                    <a:bodyPr/>
                    <a:lstStyle/>
                    <a:p>
                      <a:pPr>
                        <a:lnSpc>
                          <a:spcPct val="115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Opening Balance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189</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177</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201</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237</a:t>
                      </a:r>
                    </a:p>
                  </a:txBody>
                  <a:tcPr marL="68580" marR="68580"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r>
              <a:tr h="715422">
                <a:tc>
                  <a:txBody>
                    <a:bodyPr/>
                    <a:lstStyle/>
                    <a:p>
                      <a:pP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Cases Received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90</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89</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69</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45</a:t>
                      </a:r>
                    </a:p>
                  </a:txBody>
                  <a:tcPr marL="68580" marR="68580"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r>
              <a:tr h="715422">
                <a:tc>
                  <a:txBody>
                    <a:bodyPr/>
                    <a:lstStyle/>
                    <a:p>
                      <a:pP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Closed Cases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102</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65</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33</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102</a:t>
                      </a:r>
                    </a:p>
                  </a:txBody>
                  <a:tcPr marL="68580" marR="68580"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r>
              <a:tr h="566834">
                <a:tc>
                  <a:txBody>
                    <a:bodyPr/>
                    <a:lstStyle/>
                    <a:p>
                      <a:pP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Closing Balance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177</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201</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237</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180</a:t>
                      </a:r>
                    </a:p>
                  </a:txBody>
                  <a:tcPr marL="68580" marR="68580"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r>
            </a:tbl>
          </a:graphicData>
        </a:graphic>
      </p:graphicFrame>
      <p:sp>
        <p:nvSpPr>
          <p:cNvPr id="7" name="TextBox 6"/>
          <p:cNvSpPr txBox="1"/>
          <p:nvPr/>
        </p:nvSpPr>
        <p:spPr>
          <a:xfrm>
            <a:off x="5454650" y="9067800"/>
            <a:ext cx="1828800" cy="400110"/>
          </a:xfrm>
          <a:prstGeom prst="rect">
            <a:avLst/>
          </a:prstGeom>
          <a:noFill/>
        </p:spPr>
        <p:txBody>
          <a:bodyPr wrap="square" rtlCol="0">
            <a:spAutoFit/>
          </a:bodyPr>
          <a:lstStyle/>
          <a:p>
            <a:r>
              <a:rPr lang="en-ZA" sz="2000" dirty="0" smtClean="0">
                <a:latin typeface="+mn-lt"/>
              </a:rPr>
              <a:t>20</a:t>
            </a:r>
            <a:endParaRPr lang="en-ZA" sz="2000" dirty="0">
              <a:latin typeface="+mn-lt"/>
            </a:endParaRPr>
          </a:p>
        </p:txBody>
      </p:sp>
    </p:spTree>
    <p:extLst>
      <p:ext uri="{BB962C8B-B14F-4D97-AF65-F5344CB8AC3E}">
        <p14:creationId xmlns:p14="http://schemas.microsoft.com/office/powerpoint/2010/main" val="2315536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5400" dirty="0" smtClean="0"/>
              <a:t>Independent Review Regulation 29</a:t>
            </a:r>
            <a:endParaRPr lang="en-ZA"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7791043"/>
              </p:ext>
            </p:extLst>
          </p:nvPr>
        </p:nvGraphicFramePr>
        <p:xfrm>
          <a:off x="444500" y="2451102"/>
          <a:ext cx="11099800" cy="6159498"/>
        </p:xfrm>
        <a:graphic>
          <a:graphicData uri="http://schemas.openxmlformats.org/drawingml/2006/table">
            <a:tbl>
              <a:tblPr firstRow="1" bandCol="1"/>
              <a:tblGrid>
                <a:gridCol w="2219960"/>
                <a:gridCol w="2219960"/>
                <a:gridCol w="2219960"/>
                <a:gridCol w="2219960"/>
                <a:gridCol w="2219960"/>
              </a:tblGrid>
              <a:tr h="699102">
                <a:tc>
                  <a:txBody>
                    <a:bodyPr/>
                    <a:lstStyle/>
                    <a:p>
                      <a:pPr>
                        <a:lnSpc>
                          <a:spcPct val="115000"/>
                        </a:lnSpc>
                        <a:spcAft>
                          <a:spcPts val="0"/>
                        </a:spcAft>
                      </a:pPr>
                      <a:r>
                        <a:rPr lang="en-ZA"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70AD47"/>
                    </a:solidFill>
                  </a:tcPr>
                </a:tc>
                <a:tc>
                  <a:txBody>
                    <a:bodyPr/>
                    <a:lstStyle/>
                    <a:p>
                      <a:pPr>
                        <a:lnSpc>
                          <a:spcPct val="115000"/>
                        </a:lnSpc>
                        <a:spcAft>
                          <a:spcPts val="0"/>
                        </a:spcAft>
                      </a:pPr>
                      <a:r>
                        <a:rPr lang="en-ZA"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Q1 2016/17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70AD47"/>
                    </a:solidFill>
                  </a:tcPr>
                </a:tc>
                <a:tc>
                  <a:txBody>
                    <a:bodyPr/>
                    <a:lstStyle/>
                    <a:p>
                      <a:pPr>
                        <a:lnSpc>
                          <a:spcPct val="115000"/>
                        </a:lnSpc>
                        <a:spcAft>
                          <a:spcPts val="0"/>
                        </a:spcAft>
                      </a:pPr>
                      <a:r>
                        <a:rPr lang="en-Z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Q2 2016/17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70AD47"/>
                    </a:solidFill>
                  </a:tcPr>
                </a:tc>
                <a:tc>
                  <a:txBody>
                    <a:bodyPr/>
                    <a:lstStyle/>
                    <a:p>
                      <a:pPr>
                        <a:lnSpc>
                          <a:spcPct val="115000"/>
                        </a:lnSpc>
                        <a:spcAft>
                          <a:spcPts val="0"/>
                        </a:spcAft>
                      </a:pPr>
                      <a:r>
                        <a:rPr lang="en-Z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Q3 2016/17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70AD47"/>
                    </a:solidFill>
                  </a:tcPr>
                </a:tc>
                <a:tc>
                  <a:txBody>
                    <a:bodyPr/>
                    <a:lstStyle/>
                    <a:p>
                      <a:pPr>
                        <a:lnSpc>
                          <a:spcPct val="115000"/>
                        </a:lnSpc>
                        <a:spcAft>
                          <a:spcPts val="0"/>
                        </a:spcAft>
                      </a:pPr>
                      <a:r>
                        <a:rPr lang="en-Z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Q4 2016/17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70AD47"/>
                    </a:solidFill>
                  </a:tcPr>
                </a:tc>
              </a:tr>
              <a:tr h="665997">
                <a:tc>
                  <a:txBody>
                    <a:bodyPr/>
                    <a:lstStyle/>
                    <a:p>
                      <a:pP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Opening Balance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r>
              <a:tr h="699102">
                <a:tc>
                  <a:txBody>
                    <a:bodyPr/>
                    <a:lstStyle/>
                    <a:p>
                      <a:pP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Allocated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27</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42</a:t>
                      </a:r>
                    </a:p>
                  </a:txBody>
                  <a:tcPr marL="68580" marR="68580"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r>
              <a:tr h="699102">
                <a:tc>
                  <a:txBody>
                    <a:bodyPr/>
                    <a:lstStyle/>
                    <a:p>
                      <a:pP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Liability Exceeds Assets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r>
              <a:tr h="665997">
                <a:tc>
                  <a:txBody>
                    <a:bodyPr/>
                    <a:lstStyle/>
                    <a:p>
                      <a:pP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Financial Assistance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21</a:t>
                      </a:r>
                    </a:p>
                  </a:txBody>
                  <a:tcPr marL="68580" marR="68580"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r>
              <a:tr h="665997">
                <a:tc>
                  <a:txBody>
                    <a:bodyPr/>
                    <a:lstStyle/>
                    <a:p>
                      <a:pP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VAT Tax Return Not Declared To SARS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r>
              <a:tr h="665997">
                <a:tc>
                  <a:txBody>
                    <a:bodyPr/>
                    <a:lstStyle/>
                    <a:p>
                      <a:pP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Other</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r>
              <a:tr h="699102">
                <a:tc>
                  <a:txBody>
                    <a:bodyPr/>
                    <a:lstStyle/>
                    <a:p>
                      <a:pP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Total Closed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32</a:t>
                      </a:r>
                    </a:p>
                  </a:txBody>
                  <a:tcPr marL="68580" marR="68580"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r>
              <a:tr h="699102">
                <a:tc>
                  <a:txBody>
                    <a:bodyPr/>
                    <a:lstStyle/>
                    <a:p>
                      <a:pPr>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Closing Balance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39</a:t>
                      </a:r>
                    </a:p>
                  </a:txBody>
                  <a:tcPr marL="68580" marR="68580"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r>
            </a:tbl>
          </a:graphicData>
        </a:graphic>
      </p:graphicFrame>
      <p:sp>
        <p:nvSpPr>
          <p:cNvPr id="5" name="TextBox 4"/>
          <p:cNvSpPr txBox="1"/>
          <p:nvPr/>
        </p:nvSpPr>
        <p:spPr>
          <a:xfrm>
            <a:off x="5454650" y="9067800"/>
            <a:ext cx="1828800" cy="400110"/>
          </a:xfrm>
          <a:prstGeom prst="rect">
            <a:avLst/>
          </a:prstGeom>
          <a:noFill/>
        </p:spPr>
        <p:txBody>
          <a:bodyPr wrap="square" rtlCol="0">
            <a:spAutoFit/>
          </a:bodyPr>
          <a:lstStyle/>
          <a:p>
            <a:r>
              <a:rPr lang="en-ZA" sz="2000" dirty="0" smtClean="0">
                <a:latin typeface="+mn-lt"/>
              </a:rPr>
              <a:t>21</a:t>
            </a:r>
            <a:endParaRPr lang="en-ZA" sz="2000" dirty="0">
              <a:latin typeface="+mn-lt"/>
            </a:endParaRPr>
          </a:p>
        </p:txBody>
      </p:sp>
    </p:spTree>
    <p:extLst>
      <p:ext uri="{BB962C8B-B14F-4D97-AF65-F5344CB8AC3E}">
        <p14:creationId xmlns:p14="http://schemas.microsoft.com/office/powerpoint/2010/main" val="3171379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dirty="0" smtClean="0"/>
              <a:t>Call Centre % of calls offered, answered and abandoned</a:t>
            </a:r>
            <a:endParaRPr lang="en-ZA"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4653475"/>
              </p:ext>
            </p:extLst>
          </p:nvPr>
        </p:nvGraphicFramePr>
        <p:xfrm>
          <a:off x="482600" y="2286000"/>
          <a:ext cx="11099800" cy="62865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588000" y="9039255"/>
            <a:ext cx="1828800" cy="400110"/>
          </a:xfrm>
          <a:prstGeom prst="rect">
            <a:avLst/>
          </a:prstGeom>
          <a:noFill/>
        </p:spPr>
        <p:txBody>
          <a:bodyPr wrap="square" rtlCol="0">
            <a:spAutoFit/>
          </a:bodyPr>
          <a:lstStyle/>
          <a:p>
            <a:r>
              <a:rPr lang="en-ZA" sz="2000" dirty="0" smtClean="0">
                <a:latin typeface="+mn-lt"/>
              </a:rPr>
              <a:t>22</a:t>
            </a:r>
            <a:endParaRPr lang="en-ZA" sz="2000" dirty="0">
              <a:latin typeface="+mn-lt"/>
            </a:endParaRPr>
          </a:p>
        </p:txBody>
      </p:sp>
    </p:spTree>
    <p:extLst>
      <p:ext uri="{BB962C8B-B14F-4D97-AF65-F5344CB8AC3E}">
        <p14:creationId xmlns:p14="http://schemas.microsoft.com/office/powerpoint/2010/main" val="575842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5400" dirty="0" smtClean="0"/>
              <a:t>Call Centre Statistics 2016/2017</a:t>
            </a:r>
            <a:endParaRPr lang="en-ZA"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6642012"/>
              </p:ext>
            </p:extLst>
          </p:nvPr>
        </p:nvGraphicFramePr>
        <p:xfrm>
          <a:off x="558800" y="2209800"/>
          <a:ext cx="11811000" cy="4483099"/>
        </p:xfrm>
        <a:graphic>
          <a:graphicData uri="http://schemas.openxmlformats.org/drawingml/2006/table">
            <a:tbl>
              <a:tblPr firstRow="1" bandCol="1"/>
              <a:tblGrid>
                <a:gridCol w="737006"/>
                <a:gridCol w="1273226"/>
                <a:gridCol w="1667713"/>
                <a:gridCol w="1847241"/>
                <a:gridCol w="1471651"/>
                <a:gridCol w="1488186"/>
                <a:gridCol w="1849602"/>
                <a:gridCol w="1476375"/>
              </a:tblGrid>
              <a:tr h="370479">
                <a:tc gridSpan="2">
                  <a:txBody>
                    <a:bodyPr/>
                    <a:lstStyle/>
                    <a:p>
                      <a:pPr algn="ctr">
                        <a:lnSpc>
                          <a:spcPct val="115000"/>
                        </a:lnSpc>
                        <a:spcAft>
                          <a:spcPts val="100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Quarterly Stats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70AD47"/>
                    </a:solidFill>
                  </a:tcPr>
                </a:tc>
                <a:tc hMerge="1">
                  <a:txBody>
                    <a:bodyPr/>
                    <a:lstStyle/>
                    <a:p>
                      <a:endParaRPr lang="en-ZA"/>
                    </a:p>
                  </a:txBody>
                  <a:tcPr/>
                </a:tc>
                <a:tc gridSpan="3">
                  <a:txBody>
                    <a:bodyPr/>
                    <a:lstStyle/>
                    <a:p>
                      <a:pPr algn="ctr">
                        <a:lnSpc>
                          <a:spcPct val="115000"/>
                        </a:lnSpc>
                        <a:spcAft>
                          <a:spcPts val="100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Number of calls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gridSpan="3">
                  <a:txBody>
                    <a:bodyPr/>
                    <a:lstStyle/>
                    <a:p>
                      <a:pPr algn="ctr">
                        <a:lnSpc>
                          <a:spcPct val="115000"/>
                        </a:lnSpc>
                        <a:spcAft>
                          <a:spcPts val="100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 of calls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r>
              <a:tr h="518671">
                <a:tc>
                  <a:txBody>
                    <a:bodyPr/>
                    <a:lstStyle/>
                    <a:p>
                      <a:pPr>
                        <a:lnSpc>
                          <a:spcPct val="115000"/>
                        </a:lnSpc>
                        <a:spcAft>
                          <a:spcPts val="1000"/>
                        </a:spcAft>
                      </a:pPr>
                      <a:r>
                        <a:rPr lang="en-ZA"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1000"/>
                        </a:spcAft>
                      </a:pPr>
                      <a:r>
                        <a:rPr lang="en-ZA"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Received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1000"/>
                        </a:spcAft>
                      </a:pPr>
                      <a:r>
                        <a:rPr lang="en-ZA"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Answered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1000"/>
                        </a:spcAft>
                      </a:pPr>
                      <a:r>
                        <a:rPr lang="en-Z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Abandoned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1000"/>
                        </a:spcAft>
                      </a:pPr>
                      <a:r>
                        <a:rPr lang="en-Z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Lost calls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1000"/>
                        </a:spcAft>
                      </a:pPr>
                      <a:r>
                        <a:rPr lang="en-ZA"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Answered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1000"/>
                        </a:spcAft>
                      </a:pPr>
                      <a:r>
                        <a:rPr lang="en-Z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Abandoned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1000"/>
                        </a:spcAft>
                      </a:pPr>
                      <a:r>
                        <a:rPr lang="en-Z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Lost calls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r>
              <a:tr h="815056">
                <a:tc>
                  <a:txBody>
                    <a:bodyPr/>
                    <a:lstStyle/>
                    <a:p>
                      <a:pPr algn="ctr">
                        <a:lnSpc>
                          <a:spcPct val="115000"/>
                        </a:lnSpc>
                        <a:spcAft>
                          <a:spcPts val="1000"/>
                        </a:spcAft>
                      </a:pPr>
                      <a:r>
                        <a:rPr lang="en-ZA"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Q1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100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60273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100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10771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100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49206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100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100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17.87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100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81.64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100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r>
              <a:tr h="937974">
                <a:tc>
                  <a:txBody>
                    <a:bodyPr/>
                    <a:lstStyle/>
                    <a:p>
                      <a:pPr algn="ctr">
                        <a:lnSpc>
                          <a:spcPct val="115000"/>
                        </a:lnSpc>
                        <a:spcAft>
                          <a:spcPts val="1000"/>
                        </a:spcAft>
                      </a:pPr>
                      <a:r>
                        <a:rPr lang="en-ZA"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Q2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100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48805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100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24007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100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24753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100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100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49.19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100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50.72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100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r>
              <a:tr h="926297">
                <a:tc>
                  <a:txBody>
                    <a:bodyPr/>
                    <a:lstStyle/>
                    <a:p>
                      <a:pPr algn="ctr">
                        <a:lnSpc>
                          <a:spcPct val="115000"/>
                        </a:lnSpc>
                        <a:spcAft>
                          <a:spcPts val="1000"/>
                        </a:spcAft>
                      </a:pPr>
                      <a:r>
                        <a:rPr lang="en-ZA"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Q3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100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39183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100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25953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100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11556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100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1674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100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66.24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100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29.49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100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r>
              <a:tr h="914622">
                <a:tc>
                  <a:txBody>
                    <a:bodyPr/>
                    <a:lstStyle/>
                    <a:p>
                      <a:pPr algn="ctr">
                        <a:lnSpc>
                          <a:spcPct val="115000"/>
                        </a:lnSpc>
                        <a:spcAft>
                          <a:spcPts val="1000"/>
                        </a:spcAft>
                      </a:pPr>
                      <a:r>
                        <a:rPr lang="en-ZA"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Q4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3C571"/>
                      </a:solidFill>
                      <a:prstDash val="solid"/>
                      <a:round/>
                      <a:headEnd type="none" w="med" len="med"/>
                      <a:tailEnd type="none" w="med" len="med"/>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100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49584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100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30243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100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19256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100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100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c>
                  <a:txBody>
                    <a:bodyPr/>
                    <a:lstStyle/>
                    <a:p>
                      <a:pPr algn="ctr">
                        <a:lnSpc>
                          <a:spcPct val="115000"/>
                        </a:lnSpc>
                        <a:spcAft>
                          <a:spcPts val="100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38.84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solidFill>
                      <a:srgbClr val="DBEBD0"/>
                    </a:solidFill>
                  </a:tcPr>
                </a:tc>
                <a:tc>
                  <a:txBody>
                    <a:bodyPr/>
                    <a:lstStyle/>
                    <a:p>
                      <a:pPr algn="ctr">
                        <a:lnSpc>
                          <a:spcPct val="115000"/>
                        </a:lnSpc>
                        <a:spcAft>
                          <a:spcPts val="100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3C571"/>
                      </a:solidFill>
                      <a:prstDash val="solid"/>
                      <a:round/>
                      <a:headEnd type="none" w="med" len="med"/>
                      <a:tailEnd type="none" w="med" len="med"/>
                    </a:lnR>
                    <a:lnT w="12700" cap="flat" cmpd="sng" algn="ctr">
                      <a:solidFill>
                        <a:srgbClr val="93C571"/>
                      </a:solidFill>
                      <a:prstDash val="solid"/>
                      <a:round/>
                      <a:headEnd type="none" w="med" len="med"/>
                      <a:tailEnd type="none" w="med" len="med"/>
                    </a:lnT>
                    <a:lnB w="12700" cap="flat" cmpd="sng" algn="ctr">
                      <a:solidFill>
                        <a:srgbClr val="93C571"/>
                      </a:solidFill>
                      <a:prstDash val="solid"/>
                      <a:round/>
                      <a:headEnd type="none" w="med" len="med"/>
                      <a:tailEnd type="none" w="med" len="med"/>
                    </a:lnB>
                  </a:tcPr>
                </a:tc>
              </a:tr>
            </a:tbl>
          </a:graphicData>
        </a:graphic>
      </p:graphicFrame>
      <p:sp>
        <p:nvSpPr>
          <p:cNvPr id="3" name="TextBox 2"/>
          <p:cNvSpPr txBox="1"/>
          <p:nvPr/>
        </p:nvSpPr>
        <p:spPr>
          <a:xfrm>
            <a:off x="482600" y="7086600"/>
            <a:ext cx="11734800" cy="830997"/>
          </a:xfrm>
          <a:prstGeom prst="rect">
            <a:avLst/>
          </a:prstGeom>
          <a:noFill/>
        </p:spPr>
        <p:txBody>
          <a:bodyPr wrap="square" rtlCol="0">
            <a:spAutoFit/>
          </a:bodyPr>
          <a:lstStyle/>
          <a:p>
            <a:pPr algn="l"/>
            <a:r>
              <a:rPr lang="en-ZA" sz="1600" dirty="0" smtClean="0"/>
              <a:t>Number of call </a:t>
            </a:r>
            <a:r>
              <a:rPr lang="en-ZA" sz="1600" dirty="0" err="1" smtClean="0"/>
              <a:t>center</a:t>
            </a:r>
            <a:r>
              <a:rPr lang="en-ZA" sz="1600" dirty="0" smtClean="0"/>
              <a:t> positions – 32</a:t>
            </a:r>
          </a:p>
          <a:p>
            <a:pPr algn="l"/>
            <a:r>
              <a:rPr lang="en-ZA" sz="1600" dirty="0" smtClean="0"/>
              <a:t>Number of positions filled – 28</a:t>
            </a:r>
          </a:p>
          <a:p>
            <a:pPr algn="l"/>
            <a:r>
              <a:rPr lang="en-ZA" sz="1600" dirty="0" smtClean="0"/>
              <a:t>Number of vacant positions - 4</a:t>
            </a:r>
            <a:endParaRPr lang="en-ZA" sz="1600" dirty="0"/>
          </a:p>
        </p:txBody>
      </p:sp>
      <p:sp>
        <p:nvSpPr>
          <p:cNvPr id="5" name="TextBox 4"/>
          <p:cNvSpPr txBox="1"/>
          <p:nvPr/>
        </p:nvSpPr>
        <p:spPr>
          <a:xfrm>
            <a:off x="5435600" y="9067800"/>
            <a:ext cx="1828800" cy="400110"/>
          </a:xfrm>
          <a:prstGeom prst="rect">
            <a:avLst/>
          </a:prstGeom>
          <a:noFill/>
        </p:spPr>
        <p:txBody>
          <a:bodyPr wrap="square" rtlCol="0">
            <a:spAutoFit/>
          </a:bodyPr>
          <a:lstStyle/>
          <a:p>
            <a:r>
              <a:rPr lang="en-ZA" sz="2000" dirty="0" smtClean="0">
                <a:latin typeface="+mn-lt"/>
              </a:rPr>
              <a:t>23</a:t>
            </a:r>
            <a:endParaRPr lang="en-ZA" sz="2000" dirty="0">
              <a:latin typeface="+mn-lt"/>
            </a:endParaRPr>
          </a:p>
        </p:txBody>
      </p:sp>
    </p:spTree>
    <p:extLst>
      <p:ext uri="{BB962C8B-B14F-4D97-AF65-F5344CB8AC3E}">
        <p14:creationId xmlns:p14="http://schemas.microsoft.com/office/powerpoint/2010/main" val="3727491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1550" y="228600"/>
            <a:ext cx="12103100" cy="1295400"/>
          </a:xfrm>
        </p:spPr>
        <p:txBody>
          <a:bodyPr/>
          <a:lstStyle/>
          <a:p>
            <a:r>
              <a:rPr lang="en-ZA" sz="3600" b="1" dirty="0" smtClean="0"/>
              <a:t>2016-17 Financial Performance:</a:t>
            </a:r>
            <a:br>
              <a:rPr lang="en-ZA" sz="3600" b="1" dirty="0" smtClean="0"/>
            </a:br>
            <a:r>
              <a:rPr lang="en-ZA" sz="3600" b="1" dirty="0" smtClean="0"/>
              <a:t>Income</a:t>
            </a:r>
            <a:endParaRPr lang="en-ZA" sz="3600" b="1" dirty="0"/>
          </a:p>
        </p:txBody>
      </p:sp>
      <p:sp>
        <p:nvSpPr>
          <p:cNvPr id="5" name="Content Placeholder 4"/>
          <p:cNvSpPr>
            <a:spLocks noGrp="1"/>
          </p:cNvSpPr>
          <p:nvPr>
            <p:ph idx="1"/>
          </p:nvPr>
        </p:nvSpPr>
        <p:spPr>
          <a:xfrm>
            <a:off x="763200" y="2057400"/>
            <a:ext cx="11099800" cy="6286500"/>
          </a:xfrm>
        </p:spPr>
        <p:txBody>
          <a:bodyPr/>
          <a:lstStyle/>
          <a:p>
            <a:r>
              <a:rPr lang="en-ZA" sz="1800" b="1" dirty="0"/>
              <a:t>For the period 01 April </a:t>
            </a:r>
            <a:r>
              <a:rPr lang="en-ZA" sz="1800" b="1" dirty="0" smtClean="0"/>
              <a:t>2016 </a:t>
            </a:r>
            <a:r>
              <a:rPr lang="en-ZA" sz="1800" b="1" dirty="0"/>
              <a:t>to 31 March </a:t>
            </a:r>
            <a:r>
              <a:rPr lang="en-ZA" sz="1800" b="1" dirty="0" smtClean="0"/>
              <a:t>2017, revenue </a:t>
            </a:r>
            <a:r>
              <a:rPr lang="en-ZA" sz="1800" b="1" dirty="0"/>
              <a:t>of </a:t>
            </a:r>
            <a:r>
              <a:rPr lang="en-ZA" sz="1800" b="1" dirty="0" smtClean="0"/>
              <a:t>R468 </a:t>
            </a:r>
            <a:r>
              <a:rPr lang="en-ZA" sz="1800" b="1" dirty="0"/>
              <a:t>million was generated from business activities related to Annual Returns, Companies, </a:t>
            </a:r>
            <a:r>
              <a:rPr lang="en-ZA" sz="1800" b="1" dirty="0" smtClean="0"/>
              <a:t>Patents, </a:t>
            </a:r>
            <a:r>
              <a:rPr lang="en-ZA" sz="1800" b="1" dirty="0"/>
              <a:t>Designs and Trade Marks. </a:t>
            </a:r>
            <a:r>
              <a:rPr lang="en-ZA" sz="1800" b="1" dirty="0" smtClean="0"/>
              <a:t>R6,1 </a:t>
            </a:r>
            <a:r>
              <a:rPr lang="en-ZA" sz="1800" b="1" dirty="0"/>
              <a:t>million </a:t>
            </a:r>
            <a:r>
              <a:rPr lang="en-ZA" sz="1800" b="1" dirty="0" smtClean="0"/>
              <a:t>of other income was </a:t>
            </a:r>
            <a:r>
              <a:rPr lang="en-ZA" sz="1800" b="1" dirty="0"/>
              <a:t>generated </a:t>
            </a:r>
            <a:r>
              <a:rPr lang="en-ZA" sz="1800" b="1" dirty="0" smtClean="0"/>
              <a:t>primarily from the recognition </a:t>
            </a:r>
            <a:r>
              <a:rPr lang="en-ZA" sz="1800" b="1" dirty="0"/>
              <a:t>of deposits older than </a:t>
            </a:r>
            <a:r>
              <a:rPr lang="en-ZA" sz="1800" b="1" dirty="0" smtClean="0"/>
              <a:t>three years, as well as other sources such as recovery </a:t>
            </a:r>
            <a:r>
              <a:rPr lang="en-ZA" sz="1800" b="1" dirty="0"/>
              <a:t>of </a:t>
            </a:r>
            <a:r>
              <a:rPr lang="en-ZA" sz="1800" b="1" dirty="0" smtClean="0"/>
              <a:t>staff bursary debt and the </a:t>
            </a:r>
            <a:r>
              <a:rPr lang="en-ZA" sz="1800" b="1" dirty="0"/>
              <a:t>sale of tender </a:t>
            </a:r>
            <a:r>
              <a:rPr lang="en-ZA" sz="1800" b="1" dirty="0" smtClean="0"/>
              <a:t>documents. </a:t>
            </a:r>
            <a:r>
              <a:rPr lang="en-ZA" sz="1800" b="1" dirty="0"/>
              <a:t>Interest of </a:t>
            </a:r>
            <a:r>
              <a:rPr lang="en-ZA" sz="1800" b="1" dirty="0" smtClean="0"/>
              <a:t>R121,8 </a:t>
            </a:r>
            <a:r>
              <a:rPr lang="en-ZA" sz="1800" b="1" dirty="0"/>
              <a:t>million was earned on the CPD (Corporation for Public Deposits) investment at the Reserve Bank and other related </a:t>
            </a:r>
            <a:r>
              <a:rPr lang="en-ZA" sz="1800" b="1" dirty="0" smtClean="0"/>
              <a:t>accounts. </a:t>
            </a:r>
            <a:endParaRPr lang="en-ZA" sz="1800" b="1" dirty="0"/>
          </a:p>
        </p:txBody>
      </p:sp>
      <p:pic>
        <p:nvPicPr>
          <p:cNvPr id="6" name="Picture 5"/>
          <p:cNvPicPr>
            <a:picLocks noChangeAspect="1"/>
          </p:cNvPicPr>
          <p:nvPr/>
        </p:nvPicPr>
        <p:blipFill>
          <a:blip r:embed="rId2"/>
          <a:stretch>
            <a:fillRect/>
          </a:stretch>
        </p:blipFill>
        <p:spPr>
          <a:xfrm>
            <a:off x="1943100" y="3733800"/>
            <a:ext cx="8740001" cy="5530512"/>
          </a:xfrm>
          <a:prstGeom prst="rect">
            <a:avLst/>
          </a:prstGeom>
        </p:spPr>
      </p:pic>
      <p:sp>
        <p:nvSpPr>
          <p:cNvPr id="7" name="TextBox 6"/>
          <p:cNvSpPr txBox="1"/>
          <p:nvPr/>
        </p:nvSpPr>
        <p:spPr>
          <a:xfrm>
            <a:off x="5454650" y="9264312"/>
            <a:ext cx="1828800" cy="400110"/>
          </a:xfrm>
          <a:prstGeom prst="rect">
            <a:avLst/>
          </a:prstGeom>
          <a:noFill/>
        </p:spPr>
        <p:txBody>
          <a:bodyPr wrap="square" rtlCol="0">
            <a:spAutoFit/>
          </a:bodyPr>
          <a:lstStyle/>
          <a:p>
            <a:r>
              <a:rPr lang="en-ZA" sz="2000" dirty="0" smtClean="0">
                <a:latin typeface="+mn-lt"/>
              </a:rPr>
              <a:t>24</a:t>
            </a:r>
            <a:endParaRPr lang="en-ZA" sz="2000" dirty="0">
              <a:latin typeface="+mn-lt"/>
            </a:endParaRPr>
          </a:p>
        </p:txBody>
      </p:sp>
    </p:spTree>
    <p:extLst>
      <p:ext uri="{BB962C8B-B14F-4D97-AF65-F5344CB8AC3E}">
        <p14:creationId xmlns:p14="http://schemas.microsoft.com/office/powerpoint/2010/main" val="39602153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92100"/>
            <a:ext cx="11811000" cy="1308100"/>
          </a:xfrm>
        </p:spPr>
        <p:txBody>
          <a:bodyPr/>
          <a:lstStyle/>
          <a:p>
            <a:r>
              <a:rPr lang="en-ZA" sz="5400" b="1" dirty="0" smtClean="0"/>
              <a:t>2016-17 Financial Performance:</a:t>
            </a:r>
            <a:br>
              <a:rPr lang="en-ZA" sz="5400" b="1" dirty="0" smtClean="0"/>
            </a:br>
            <a:r>
              <a:rPr lang="en-ZA" sz="5400" b="1" dirty="0" smtClean="0"/>
              <a:t>Expenditure</a:t>
            </a:r>
            <a:endParaRPr lang="en-ZA" sz="5400" b="1" dirty="0"/>
          </a:p>
        </p:txBody>
      </p:sp>
      <p:sp>
        <p:nvSpPr>
          <p:cNvPr id="5" name="Rectangle 4"/>
          <p:cNvSpPr/>
          <p:nvPr/>
        </p:nvSpPr>
        <p:spPr>
          <a:xfrm>
            <a:off x="482600" y="7195820"/>
            <a:ext cx="11582400" cy="2031325"/>
          </a:xfrm>
          <a:prstGeom prst="rect">
            <a:avLst/>
          </a:prstGeom>
        </p:spPr>
        <p:txBody>
          <a:bodyPr wrap="square">
            <a:spAutoFit/>
          </a:bodyPr>
          <a:lstStyle/>
          <a:p>
            <a:pPr algn="l"/>
            <a:r>
              <a:rPr lang="en-ZA" sz="1800" b="1" dirty="0">
                <a:latin typeface="+mn-lt"/>
                <a:ea typeface="Times New Roman" panose="02020603050405020304" pitchFamily="18" charset="0"/>
                <a:cs typeface="Times New Roman" panose="02020603050405020304" pitchFamily="18" charset="0"/>
              </a:rPr>
              <a:t>The main cost drivers for CIPC as a service organisation relate to employee remuneration, IT services, and accommodation and service delivery enhancement projects. R</a:t>
            </a:r>
            <a:r>
              <a:rPr lang="en-ZA" sz="1800" b="1" dirty="0" smtClean="0">
                <a:latin typeface="+mn-lt"/>
                <a:ea typeface="Times New Roman" panose="02020603050405020304" pitchFamily="18" charset="0"/>
                <a:cs typeface="Times New Roman" panose="02020603050405020304" pitchFamily="18" charset="0"/>
              </a:rPr>
              <a:t>emuneration </a:t>
            </a:r>
            <a:r>
              <a:rPr lang="en-ZA" sz="1800" b="1" dirty="0">
                <a:latin typeface="+mn-lt"/>
                <a:ea typeface="Times New Roman" panose="02020603050405020304" pitchFamily="18" charset="0"/>
                <a:cs typeface="Times New Roman" panose="02020603050405020304" pitchFamily="18" charset="0"/>
              </a:rPr>
              <a:t>of staff remains the main cost driver, amounting to </a:t>
            </a:r>
            <a:r>
              <a:rPr lang="en-ZA" sz="1800" b="1" dirty="0" smtClean="0">
                <a:latin typeface="+mn-lt"/>
                <a:ea typeface="Times New Roman" panose="02020603050405020304" pitchFamily="18" charset="0"/>
                <a:cs typeface="Times New Roman" panose="02020603050405020304" pitchFamily="18" charset="0"/>
              </a:rPr>
              <a:t>R253,1 </a:t>
            </a:r>
            <a:r>
              <a:rPr lang="en-ZA" sz="1800" b="1" dirty="0">
                <a:latin typeface="+mn-lt"/>
                <a:ea typeface="Times New Roman" panose="02020603050405020304" pitchFamily="18" charset="0"/>
                <a:cs typeface="Times New Roman" panose="02020603050405020304" pitchFamily="18" charset="0"/>
              </a:rPr>
              <a:t>million </a:t>
            </a:r>
            <a:r>
              <a:rPr lang="en-ZA" sz="1800" b="1" dirty="0" smtClean="0">
                <a:latin typeface="+mn-lt"/>
                <a:ea typeface="Times New Roman" panose="02020603050405020304" pitchFamily="18" charset="0"/>
                <a:cs typeface="Times New Roman" panose="02020603050405020304" pitchFamily="18" charset="0"/>
              </a:rPr>
              <a:t>(61%) </a:t>
            </a:r>
            <a:r>
              <a:rPr lang="en-ZA" sz="1800" b="1" dirty="0">
                <a:latin typeface="+mn-lt"/>
                <a:ea typeface="Times New Roman" panose="02020603050405020304" pitchFamily="18" charset="0"/>
                <a:cs typeface="Times New Roman" panose="02020603050405020304" pitchFamily="18" charset="0"/>
              </a:rPr>
              <a:t>of </a:t>
            </a:r>
            <a:r>
              <a:rPr lang="en-ZA" sz="1800" b="1" dirty="0" smtClean="0">
                <a:latin typeface="+mn-lt"/>
                <a:ea typeface="Times New Roman" panose="02020603050405020304" pitchFamily="18" charset="0"/>
                <a:cs typeface="Times New Roman" panose="02020603050405020304" pitchFamily="18" charset="0"/>
              </a:rPr>
              <a:t>total </a:t>
            </a:r>
            <a:r>
              <a:rPr lang="en-ZA" sz="1800" b="1" dirty="0">
                <a:latin typeface="+mn-lt"/>
                <a:ea typeface="Times New Roman" panose="02020603050405020304" pitchFamily="18" charset="0"/>
                <a:cs typeface="Times New Roman" panose="02020603050405020304" pitchFamily="18" charset="0"/>
              </a:rPr>
              <a:t>expenditure in the </a:t>
            </a:r>
            <a:r>
              <a:rPr lang="en-ZA" sz="1800" b="1" dirty="0" smtClean="0">
                <a:latin typeface="+mn-lt"/>
                <a:ea typeface="Times New Roman" panose="02020603050405020304" pitchFamily="18" charset="0"/>
                <a:cs typeface="Times New Roman" panose="02020603050405020304" pitchFamily="18" charset="0"/>
              </a:rPr>
              <a:t>2016/2017 </a:t>
            </a:r>
            <a:r>
              <a:rPr lang="en-ZA" sz="1800" b="1" dirty="0">
                <a:latin typeface="+mn-lt"/>
                <a:ea typeface="Times New Roman" panose="02020603050405020304" pitchFamily="18" charset="0"/>
                <a:cs typeface="Times New Roman" panose="02020603050405020304" pitchFamily="18" charset="0"/>
              </a:rPr>
              <a:t>financial year. </a:t>
            </a:r>
            <a:endParaRPr lang="en-ZA" sz="1800" b="1" dirty="0" smtClean="0">
              <a:latin typeface="+mn-lt"/>
              <a:ea typeface="Times New Roman" panose="02020603050405020304" pitchFamily="18" charset="0"/>
              <a:cs typeface="Times New Roman" panose="02020603050405020304" pitchFamily="18" charset="0"/>
            </a:endParaRPr>
          </a:p>
          <a:p>
            <a:pPr algn="l"/>
            <a:endParaRPr lang="en-ZA" sz="1800" b="1" dirty="0">
              <a:latin typeface="+mn-lt"/>
              <a:ea typeface="Times New Roman" panose="02020603050405020304" pitchFamily="18" charset="0"/>
              <a:cs typeface="Times New Roman" panose="02020603050405020304" pitchFamily="18" charset="0"/>
            </a:endParaRPr>
          </a:p>
          <a:p>
            <a:pPr algn="l"/>
            <a:r>
              <a:rPr lang="en-ZA" sz="1800" b="1" dirty="0" smtClean="0">
                <a:latin typeface="+mn-lt"/>
                <a:ea typeface="Times New Roman" panose="02020603050405020304" pitchFamily="18" charset="0"/>
                <a:cs typeface="Times New Roman" panose="02020603050405020304" pitchFamily="18" charset="0"/>
              </a:rPr>
              <a:t>The </a:t>
            </a:r>
            <a:r>
              <a:rPr lang="en-ZA" sz="1800" b="1" dirty="0">
                <a:latin typeface="+mn-lt"/>
                <a:ea typeface="Times New Roman" panose="02020603050405020304" pitchFamily="18" charset="0"/>
                <a:cs typeface="Times New Roman" panose="02020603050405020304" pitchFamily="18" charset="0"/>
              </a:rPr>
              <a:t>organisation continues to invest in modernising its infrastructure. During the period under review, IT systems have been stabilised with improved infrastructure </a:t>
            </a:r>
            <a:r>
              <a:rPr lang="en-ZA" sz="1800" b="1" dirty="0" smtClean="0">
                <a:latin typeface="+mn-lt"/>
                <a:ea typeface="Times New Roman" panose="02020603050405020304" pitchFamily="18" charset="0"/>
                <a:cs typeface="Times New Roman" panose="02020603050405020304" pitchFamily="18" charset="0"/>
              </a:rPr>
              <a:t>leading </a:t>
            </a:r>
            <a:r>
              <a:rPr lang="en-ZA" sz="1800" b="1" dirty="0">
                <a:latin typeface="+mn-lt"/>
                <a:ea typeface="Times New Roman" panose="02020603050405020304" pitchFamily="18" charset="0"/>
                <a:cs typeface="Times New Roman" panose="02020603050405020304" pitchFamily="18" charset="0"/>
              </a:rPr>
              <a:t>to improved functionality and greater </a:t>
            </a:r>
            <a:r>
              <a:rPr lang="en-ZA" sz="1800" b="1" dirty="0" smtClean="0">
                <a:latin typeface="+mn-lt"/>
                <a:ea typeface="Times New Roman" panose="02020603050405020304" pitchFamily="18" charset="0"/>
                <a:cs typeface="Times New Roman" panose="02020603050405020304" pitchFamily="18" charset="0"/>
              </a:rPr>
              <a:t>security.</a:t>
            </a:r>
            <a:endParaRPr lang="en-ZA" sz="1800" b="1" dirty="0">
              <a:latin typeface="+mn-lt"/>
            </a:endParaRPr>
          </a:p>
        </p:txBody>
      </p:sp>
      <p:sp>
        <p:nvSpPr>
          <p:cNvPr id="3" name="Content Placeholder 2"/>
          <p:cNvSpPr>
            <a:spLocks noGrp="1"/>
          </p:cNvSpPr>
          <p:nvPr>
            <p:ph idx="1"/>
          </p:nvPr>
        </p:nvSpPr>
        <p:spPr/>
        <p:txBody>
          <a:bodyPr/>
          <a:lstStyle/>
          <a:p>
            <a:r>
              <a:rPr lang="en-ZA" dirty="0" smtClean="0"/>
              <a:t> </a:t>
            </a:r>
            <a:endParaRPr lang="en-ZA" dirty="0"/>
          </a:p>
        </p:txBody>
      </p:sp>
      <p:pic>
        <p:nvPicPr>
          <p:cNvPr id="7" name="Picture 6"/>
          <p:cNvPicPr>
            <a:picLocks noChangeAspect="1"/>
          </p:cNvPicPr>
          <p:nvPr/>
        </p:nvPicPr>
        <p:blipFill>
          <a:blip r:embed="rId2"/>
          <a:stretch>
            <a:fillRect/>
          </a:stretch>
        </p:blipFill>
        <p:spPr>
          <a:xfrm>
            <a:off x="2369967" y="1905000"/>
            <a:ext cx="8315665" cy="5284470"/>
          </a:xfrm>
          <a:prstGeom prst="rect">
            <a:avLst/>
          </a:prstGeom>
        </p:spPr>
      </p:pic>
      <p:sp>
        <p:nvSpPr>
          <p:cNvPr id="6" name="TextBox 5"/>
          <p:cNvSpPr txBox="1"/>
          <p:nvPr/>
        </p:nvSpPr>
        <p:spPr>
          <a:xfrm>
            <a:off x="5359400" y="9027090"/>
            <a:ext cx="1828800" cy="400110"/>
          </a:xfrm>
          <a:prstGeom prst="rect">
            <a:avLst/>
          </a:prstGeom>
          <a:noFill/>
        </p:spPr>
        <p:txBody>
          <a:bodyPr wrap="square" rtlCol="0">
            <a:spAutoFit/>
          </a:bodyPr>
          <a:lstStyle/>
          <a:p>
            <a:r>
              <a:rPr lang="en-ZA" sz="2000" dirty="0" smtClean="0">
                <a:latin typeface="+mn-lt"/>
              </a:rPr>
              <a:t>25</a:t>
            </a:r>
            <a:endParaRPr lang="en-ZA" sz="2000" dirty="0">
              <a:latin typeface="+mn-lt"/>
            </a:endParaRPr>
          </a:p>
        </p:txBody>
      </p:sp>
    </p:spTree>
    <p:extLst>
      <p:ext uri="{BB962C8B-B14F-4D97-AF65-F5344CB8AC3E}">
        <p14:creationId xmlns:p14="http://schemas.microsoft.com/office/powerpoint/2010/main" val="2919831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400" y="-457200"/>
            <a:ext cx="11887200" cy="2286000"/>
          </a:xfrm>
        </p:spPr>
        <p:txBody>
          <a:bodyPr/>
          <a:lstStyle/>
          <a:p>
            <a:pPr algn="ctr">
              <a:spcBef>
                <a:spcPts val="600"/>
              </a:spcBef>
            </a:pPr>
            <a:r>
              <a:rPr lang="en-ZA" sz="5400" b="1" dirty="0" smtClean="0">
                <a:latin typeface="+mj-lt"/>
              </a:rPr>
              <a:t>Annual Financial Statements:</a:t>
            </a:r>
          </a:p>
          <a:p>
            <a:pPr algn="ctr">
              <a:spcBef>
                <a:spcPts val="600"/>
              </a:spcBef>
            </a:pPr>
            <a:r>
              <a:rPr lang="en-ZA" sz="5400" b="1" dirty="0" smtClean="0">
                <a:latin typeface="+mj-lt"/>
              </a:rPr>
              <a:t>Financial Position</a:t>
            </a:r>
          </a:p>
        </p:txBody>
      </p:sp>
      <p:pic>
        <p:nvPicPr>
          <p:cNvPr id="2" name="Picture 1"/>
          <p:cNvPicPr>
            <a:picLocks noChangeAspect="1"/>
          </p:cNvPicPr>
          <p:nvPr/>
        </p:nvPicPr>
        <p:blipFill rotWithShape="1">
          <a:blip r:embed="rId2"/>
          <a:srcRect l="34167" t="11481" r="22917" b="20370"/>
          <a:stretch/>
        </p:blipFill>
        <p:spPr>
          <a:xfrm>
            <a:off x="2509078" y="1981200"/>
            <a:ext cx="8189843" cy="7315200"/>
          </a:xfrm>
          <a:prstGeom prst="rect">
            <a:avLst/>
          </a:prstGeom>
        </p:spPr>
      </p:pic>
      <p:sp>
        <p:nvSpPr>
          <p:cNvPr id="4" name="TextBox 3"/>
          <p:cNvSpPr txBox="1"/>
          <p:nvPr/>
        </p:nvSpPr>
        <p:spPr>
          <a:xfrm>
            <a:off x="5454650" y="9096345"/>
            <a:ext cx="1828800" cy="400110"/>
          </a:xfrm>
          <a:prstGeom prst="rect">
            <a:avLst/>
          </a:prstGeom>
          <a:noFill/>
        </p:spPr>
        <p:txBody>
          <a:bodyPr wrap="square" rtlCol="0">
            <a:spAutoFit/>
          </a:bodyPr>
          <a:lstStyle/>
          <a:p>
            <a:r>
              <a:rPr lang="en-ZA" sz="2000" dirty="0" smtClean="0">
                <a:latin typeface="+mn-lt"/>
              </a:rPr>
              <a:t>26</a:t>
            </a:r>
            <a:endParaRPr lang="en-ZA" sz="2000" dirty="0">
              <a:latin typeface="+mn-lt"/>
            </a:endParaRPr>
          </a:p>
        </p:txBody>
      </p:sp>
    </p:spTree>
    <p:extLst>
      <p:ext uri="{BB962C8B-B14F-4D97-AF65-F5344CB8AC3E}">
        <p14:creationId xmlns:p14="http://schemas.microsoft.com/office/powerpoint/2010/main" val="1665069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7400" y="624840"/>
            <a:ext cx="11887200" cy="2286000"/>
          </a:xfrm>
        </p:spPr>
        <p:txBody>
          <a:bodyPr/>
          <a:lstStyle/>
          <a:p>
            <a:pPr algn="ctr">
              <a:spcBef>
                <a:spcPts val="600"/>
              </a:spcBef>
            </a:pPr>
            <a:endParaRPr lang="en-ZA" sz="4000" b="1" dirty="0" smtClean="0"/>
          </a:p>
          <a:p>
            <a:pPr algn="ctr">
              <a:spcBef>
                <a:spcPts val="600"/>
              </a:spcBef>
            </a:pPr>
            <a:r>
              <a:rPr lang="en-ZA" sz="5400" b="1" dirty="0" smtClean="0">
                <a:latin typeface="+mj-lt"/>
              </a:rPr>
              <a:t>Annual </a:t>
            </a:r>
            <a:r>
              <a:rPr lang="en-ZA" sz="5400" b="1" dirty="0">
                <a:latin typeface="+mj-lt"/>
              </a:rPr>
              <a:t>Financial </a:t>
            </a:r>
            <a:r>
              <a:rPr lang="en-ZA" sz="5400" b="1" dirty="0" smtClean="0">
                <a:latin typeface="+mj-lt"/>
              </a:rPr>
              <a:t>Statements:</a:t>
            </a:r>
            <a:endParaRPr lang="en-ZA" sz="5400" b="1" dirty="0">
              <a:latin typeface="+mj-lt"/>
            </a:endParaRPr>
          </a:p>
          <a:p>
            <a:pPr algn="ctr">
              <a:spcBef>
                <a:spcPts val="600"/>
              </a:spcBef>
            </a:pPr>
            <a:r>
              <a:rPr lang="en-ZA" sz="5400" b="1" dirty="0">
                <a:latin typeface="+mj-lt"/>
              </a:rPr>
              <a:t>Financial </a:t>
            </a:r>
            <a:r>
              <a:rPr lang="en-ZA" sz="5400" b="1" dirty="0" smtClean="0">
                <a:latin typeface="+mj-lt"/>
              </a:rPr>
              <a:t>Performance</a:t>
            </a:r>
            <a:endParaRPr lang="en-ZA" sz="5400" b="1" dirty="0">
              <a:latin typeface="+mj-lt"/>
            </a:endParaRPr>
          </a:p>
          <a:p>
            <a:endParaRPr lang="en-ZA" sz="4000" b="1" dirty="0" smtClean="0"/>
          </a:p>
        </p:txBody>
      </p:sp>
      <p:pic>
        <p:nvPicPr>
          <p:cNvPr id="2" name="Picture 1"/>
          <p:cNvPicPr>
            <a:picLocks noChangeAspect="1"/>
          </p:cNvPicPr>
          <p:nvPr/>
        </p:nvPicPr>
        <p:blipFill rotWithShape="1">
          <a:blip r:embed="rId2"/>
          <a:srcRect l="34167" t="14445" r="22917" b="18148"/>
          <a:stretch/>
        </p:blipFill>
        <p:spPr>
          <a:xfrm>
            <a:off x="2274570" y="1790700"/>
            <a:ext cx="8633460" cy="7627620"/>
          </a:xfrm>
          <a:prstGeom prst="rect">
            <a:avLst/>
          </a:prstGeom>
        </p:spPr>
      </p:pic>
      <p:sp>
        <p:nvSpPr>
          <p:cNvPr id="4" name="TextBox 3"/>
          <p:cNvSpPr txBox="1"/>
          <p:nvPr/>
        </p:nvSpPr>
        <p:spPr>
          <a:xfrm>
            <a:off x="5511800" y="9180165"/>
            <a:ext cx="1828800" cy="400110"/>
          </a:xfrm>
          <a:prstGeom prst="rect">
            <a:avLst/>
          </a:prstGeom>
          <a:noFill/>
        </p:spPr>
        <p:txBody>
          <a:bodyPr wrap="square" rtlCol="0">
            <a:spAutoFit/>
          </a:bodyPr>
          <a:lstStyle/>
          <a:p>
            <a:r>
              <a:rPr lang="en-ZA" sz="2000" dirty="0" smtClean="0">
                <a:latin typeface="+mn-lt"/>
              </a:rPr>
              <a:t>27</a:t>
            </a:r>
            <a:endParaRPr lang="en-ZA" sz="2000" dirty="0">
              <a:latin typeface="+mn-lt"/>
            </a:endParaRPr>
          </a:p>
        </p:txBody>
      </p:sp>
    </p:spTree>
    <p:extLst>
      <p:ext uri="{BB962C8B-B14F-4D97-AF65-F5344CB8AC3E}">
        <p14:creationId xmlns:p14="http://schemas.microsoft.com/office/powerpoint/2010/main" val="3718872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bwMode="auto">
          <a:xfrm>
            <a:off x="381794" y="330200"/>
            <a:ext cx="123444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marL="0" indent="0" algn="l" defTabSz="584200" rtl="0" fontAlgn="base" hangingPunct="0">
              <a:spcBef>
                <a:spcPts val="4200"/>
              </a:spcBef>
              <a:spcAft>
                <a:spcPct val="0"/>
              </a:spcAft>
              <a:buNone/>
              <a:defRPr sz="2000">
                <a:solidFill>
                  <a:srgbClr val="000000"/>
                </a:solidFill>
                <a:latin typeface="+mn-lt"/>
                <a:ea typeface="+mn-ea"/>
                <a:cs typeface="+mn-cs"/>
                <a:sym typeface="Helvetica Light" charset="0"/>
              </a:defRPr>
            </a:lvl1pPr>
            <a:lvl2pPr marL="457200" indent="0" algn="l" defTabSz="584200" rtl="0" fontAlgn="base" hangingPunct="0">
              <a:spcBef>
                <a:spcPts val="4200"/>
              </a:spcBef>
              <a:spcAft>
                <a:spcPct val="0"/>
              </a:spcAft>
              <a:buNone/>
              <a:defRPr sz="1800">
                <a:solidFill>
                  <a:srgbClr val="000000"/>
                </a:solidFill>
                <a:latin typeface="+mn-lt"/>
                <a:ea typeface="+mn-ea"/>
                <a:cs typeface="+mn-cs"/>
                <a:sym typeface="Helvetica Light" charset="0"/>
              </a:defRPr>
            </a:lvl2pPr>
            <a:lvl3pPr marL="914400" indent="0" algn="l" defTabSz="584200" rtl="0" fontAlgn="base" hangingPunct="0">
              <a:spcBef>
                <a:spcPts val="4200"/>
              </a:spcBef>
              <a:spcAft>
                <a:spcPct val="0"/>
              </a:spcAft>
              <a:buNone/>
              <a:defRPr sz="1600">
                <a:solidFill>
                  <a:srgbClr val="000000"/>
                </a:solidFill>
                <a:latin typeface="+mn-lt"/>
                <a:ea typeface="+mn-ea"/>
                <a:cs typeface="+mn-cs"/>
                <a:sym typeface="Helvetica Light" charset="0"/>
              </a:defRPr>
            </a:lvl3pPr>
            <a:lvl4pPr marL="1371600" indent="0" algn="l" defTabSz="584200" rtl="0" fontAlgn="base" hangingPunct="0">
              <a:spcBef>
                <a:spcPts val="4200"/>
              </a:spcBef>
              <a:spcAft>
                <a:spcPct val="0"/>
              </a:spcAft>
              <a:buNone/>
              <a:defRPr sz="1400">
                <a:solidFill>
                  <a:srgbClr val="000000"/>
                </a:solidFill>
                <a:latin typeface="+mn-lt"/>
                <a:ea typeface="+mn-ea"/>
                <a:cs typeface="+mn-cs"/>
                <a:sym typeface="Helvetica Light" charset="0"/>
              </a:defRPr>
            </a:lvl4pPr>
            <a:lvl5pPr marL="1828800" indent="0" algn="l" defTabSz="584200" rtl="0" fontAlgn="base" hangingPunct="0">
              <a:spcBef>
                <a:spcPts val="4200"/>
              </a:spcBef>
              <a:spcAft>
                <a:spcPct val="0"/>
              </a:spcAft>
              <a:buNone/>
              <a:defRPr sz="1400">
                <a:solidFill>
                  <a:srgbClr val="000000"/>
                </a:solidFill>
                <a:latin typeface="+mn-lt"/>
                <a:ea typeface="+mn-ea"/>
                <a:cs typeface="+mn-cs"/>
                <a:sym typeface="Helvetica Light" charset="0"/>
              </a:defRPr>
            </a:lvl5pPr>
            <a:lvl6pPr marL="2286000" indent="0" algn="l" defTabSz="584200" rtl="0" fontAlgn="base" hangingPunct="0">
              <a:spcBef>
                <a:spcPts val="4200"/>
              </a:spcBef>
              <a:spcAft>
                <a:spcPct val="0"/>
              </a:spcAft>
              <a:buNone/>
              <a:defRPr sz="1400">
                <a:solidFill>
                  <a:srgbClr val="000000"/>
                </a:solidFill>
                <a:latin typeface="+mn-lt"/>
                <a:ea typeface="+mn-ea"/>
                <a:cs typeface="+mn-cs"/>
                <a:sym typeface="Helvetica Light" charset="0"/>
              </a:defRPr>
            </a:lvl6pPr>
            <a:lvl7pPr marL="2743200" indent="0" algn="l" defTabSz="584200" rtl="0" fontAlgn="base" hangingPunct="0">
              <a:spcBef>
                <a:spcPts val="4200"/>
              </a:spcBef>
              <a:spcAft>
                <a:spcPct val="0"/>
              </a:spcAft>
              <a:buNone/>
              <a:defRPr sz="1400">
                <a:solidFill>
                  <a:srgbClr val="000000"/>
                </a:solidFill>
                <a:latin typeface="+mn-lt"/>
                <a:ea typeface="+mn-ea"/>
                <a:cs typeface="+mn-cs"/>
                <a:sym typeface="Helvetica Light" charset="0"/>
              </a:defRPr>
            </a:lvl7pPr>
            <a:lvl8pPr marL="3200400" indent="0" algn="l" defTabSz="584200" rtl="0" fontAlgn="base" hangingPunct="0">
              <a:spcBef>
                <a:spcPts val="4200"/>
              </a:spcBef>
              <a:spcAft>
                <a:spcPct val="0"/>
              </a:spcAft>
              <a:buNone/>
              <a:defRPr sz="1400">
                <a:solidFill>
                  <a:srgbClr val="000000"/>
                </a:solidFill>
                <a:latin typeface="+mn-lt"/>
                <a:ea typeface="+mn-ea"/>
                <a:cs typeface="+mn-cs"/>
                <a:sym typeface="Helvetica Light" charset="0"/>
              </a:defRPr>
            </a:lvl8pPr>
            <a:lvl9pPr marL="3657600" indent="0" algn="l" defTabSz="584200" rtl="0" fontAlgn="base" hangingPunct="0">
              <a:spcBef>
                <a:spcPts val="4200"/>
              </a:spcBef>
              <a:spcAft>
                <a:spcPct val="0"/>
              </a:spcAft>
              <a:buNone/>
              <a:defRPr sz="1400">
                <a:solidFill>
                  <a:srgbClr val="000000"/>
                </a:solidFill>
                <a:latin typeface="+mn-lt"/>
                <a:ea typeface="+mn-ea"/>
                <a:cs typeface="+mn-cs"/>
                <a:sym typeface="Helvetica Light" charset="0"/>
              </a:defRPr>
            </a:lvl9pPr>
          </a:lstStyle>
          <a:p>
            <a:pPr algn="ctr"/>
            <a:r>
              <a:rPr lang="en-ZA" sz="5400" b="1" dirty="0" smtClean="0">
                <a:latin typeface="+mj-lt"/>
              </a:rPr>
              <a:t>Revenue Analysis</a:t>
            </a:r>
            <a:br>
              <a:rPr lang="en-ZA" sz="5400" b="1" dirty="0" smtClean="0">
                <a:latin typeface="+mj-lt"/>
              </a:rPr>
            </a:br>
            <a:r>
              <a:rPr lang="en-ZA" sz="5400" b="1" dirty="0" smtClean="0">
                <a:latin typeface="+mj-lt"/>
              </a:rPr>
              <a:t>2017 </a:t>
            </a:r>
            <a:r>
              <a:rPr lang="en-ZA" sz="5400" b="1" dirty="0" err="1" smtClean="0">
                <a:latin typeface="+mj-lt"/>
              </a:rPr>
              <a:t>vs</a:t>
            </a:r>
            <a:r>
              <a:rPr lang="en-ZA" sz="5400" b="1" dirty="0" smtClean="0">
                <a:latin typeface="+mj-lt"/>
              </a:rPr>
              <a:t> 2016</a:t>
            </a:r>
            <a:endParaRPr lang="en-ZA" sz="5400" b="1" kern="0" dirty="0" smtClean="0">
              <a:latin typeface="+mj-lt"/>
            </a:endParaRPr>
          </a:p>
        </p:txBody>
      </p:sp>
      <p:pic>
        <p:nvPicPr>
          <p:cNvPr id="4" name="Picture 3"/>
          <p:cNvPicPr>
            <a:picLocks noChangeAspect="1"/>
          </p:cNvPicPr>
          <p:nvPr/>
        </p:nvPicPr>
        <p:blipFill>
          <a:blip r:embed="rId2"/>
          <a:stretch>
            <a:fillRect/>
          </a:stretch>
        </p:blipFill>
        <p:spPr>
          <a:xfrm>
            <a:off x="233964" y="1663639"/>
            <a:ext cx="12517630" cy="7560262"/>
          </a:xfrm>
          <a:prstGeom prst="rect">
            <a:avLst/>
          </a:prstGeom>
        </p:spPr>
      </p:pic>
      <p:sp>
        <p:nvSpPr>
          <p:cNvPr id="5" name="TextBox 4"/>
          <p:cNvSpPr txBox="1"/>
          <p:nvPr/>
        </p:nvSpPr>
        <p:spPr>
          <a:xfrm>
            <a:off x="5700809" y="9223901"/>
            <a:ext cx="1828800" cy="400110"/>
          </a:xfrm>
          <a:prstGeom prst="rect">
            <a:avLst/>
          </a:prstGeom>
          <a:noFill/>
        </p:spPr>
        <p:txBody>
          <a:bodyPr wrap="square" rtlCol="0">
            <a:spAutoFit/>
          </a:bodyPr>
          <a:lstStyle/>
          <a:p>
            <a:r>
              <a:rPr lang="en-ZA" sz="2000" dirty="0" smtClean="0">
                <a:latin typeface="+mn-lt"/>
              </a:rPr>
              <a:t>28</a:t>
            </a:r>
            <a:endParaRPr lang="en-ZA" sz="2000" dirty="0">
              <a:latin typeface="+mn-lt"/>
            </a:endParaRPr>
          </a:p>
        </p:txBody>
      </p:sp>
    </p:spTree>
    <p:extLst>
      <p:ext uri="{BB962C8B-B14F-4D97-AF65-F5344CB8AC3E}">
        <p14:creationId xmlns:p14="http://schemas.microsoft.com/office/powerpoint/2010/main" val="25205728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2160" y="213360"/>
            <a:ext cx="11099800" cy="1447800"/>
          </a:xfrm>
        </p:spPr>
        <p:txBody>
          <a:bodyPr/>
          <a:lstStyle/>
          <a:p>
            <a:r>
              <a:rPr lang="en-ZA" sz="5400" b="1" dirty="0" smtClean="0"/>
              <a:t>Expenditure Analysis</a:t>
            </a:r>
            <a:br>
              <a:rPr lang="en-ZA" sz="5400" b="1" dirty="0" smtClean="0"/>
            </a:br>
            <a:r>
              <a:rPr lang="en-ZA" sz="5400" b="1" dirty="0" smtClean="0"/>
              <a:t>2017 </a:t>
            </a:r>
            <a:r>
              <a:rPr lang="en-ZA" sz="5400" b="1" dirty="0" err="1" smtClean="0"/>
              <a:t>vs</a:t>
            </a:r>
            <a:r>
              <a:rPr lang="en-ZA" sz="5400" b="1" dirty="0" smtClean="0"/>
              <a:t> 2016</a:t>
            </a:r>
            <a:endParaRPr lang="en-ZA" sz="5400" b="1" dirty="0"/>
          </a:p>
        </p:txBody>
      </p:sp>
      <p:pic>
        <p:nvPicPr>
          <p:cNvPr id="3" name="Picture 2"/>
          <p:cNvPicPr>
            <a:picLocks noChangeAspect="1"/>
          </p:cNvPicPr>
          <p:nvPr/>
        </p:nvPicPr>
        <p:blipFill>
          <a:blip r:embed="rId2"/>
          <a:stretch>
            <a:fillRect/>
          </a:stretch>
        </p:blipFill>
        <p:spPr>
          <a:xfrm>
            <a:off x="686677" y="1752600"/>
            <a:ext cx="11378323" cy="7570068"/>
          </a:xfrm>
          <a:prstGeom prst="rect">
            <a:avLst/>
          </a:prstGeom>
        </p:spPr>
      </p:pic>
      <p:sp>
        <p:nvSpPr>
          <p:cNvPr id="5" name="TextBox 4"/>
          <p:cNvSpPr txBox="1"/>
          <p:nvPr/>
        </p:nvSpPr>
        <p:spPr>
          <a:xfrm>
            <a:off x="5664200" y="9303618"/>
            <a:ext cx="1828800" cy="400110"/>
          </a:xfrm>
          <a:prstGeom prst="rect">
            <a:avLst/>
          </a:prstGeom>
          <a:noFill/>
        </p:spPr>
        <p:txBody>
          <a:bodyPr wrap="square" rtlCol="0">
            <a:spAutoFit/>
          </a:bodyPr>
          <a:lstStyle/>
          <a:p>
            <a:r>
              <a:rPr lang="en-ZA" sz="2000" dirty="0" smtClean="0">
                <a:latin typeface="+mn-lt"/>
              </a:rPr>
              <a:t>29</a:t>
            </a:r>
            <a:endParaRPr lang="en-ZA" sz="2000" dirty="0">
              <a:latin typeface="+mn-lt"/>
            </a:endParaRPr>
          </a:p>
        </p:txBody>
      </p:sp>
    </p:spTree>
    <p:extLst>
      <p:ext uri="{BB962C8B-B14F-4D97-AF65-F5344CB8AC3E}">
        <p14:creationId xmlns:p14="http://schemas.microsoft.com/office/powerpoint/2010/main" val="3525699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Vision and Mandate</a:t>
            </a:r>
            <a:endParaRPr lang="en-ZA" dirty="0"/>
          </a:p>
        </p:txBody>
      </p:sp>
      <p:sp>
        <p:nvSpPr>
          <p:cNvPr id="3" name="Content Placeholder 2"/>
          <p:cNvSpPr>
            <a:spLocks noGrp="1"/>
          </p:cNvSpPr>
          <p:nvPr>
            <p:ph idx="1"/>
          </p:nvPr>
        </p:nvSpPr>
        <p:spPr>
          <a:xfrm>
            <a:off x="127000" y="2133600"/>
            <a:ext cx="12484100" cy="7175500"/>
          </a:xfrm>
        </p:spPr>
        <p:txBody>
          <a:bodyPr/>
          <a:lstStyle/>
          <a:p>
            <a:r>
              <a:rPr lang="en-ZA" b="1" dirty="0"/>
              <a:t>Vision</a:t>
            </a:r>
            <a:endParaRPr lang="en-ZA" dirty="0"/>
          </a:p>
          <a:p>
            <a:r>
              <a:rPr lang="en-ZA" sz="2800" dirty="0"/>
              <a:t>The vision of CIPC is to be the gateway to sustainable formal economic participation and investment for all in South Africa.</a:t>
            </a:r>
          </a:p>
          <a:p>
            <a:r>
              <a:rPr lang="en-ZA" b="1" dirty="0"/>
              <a:t>Mandate</a:t>
            </a:r>
          </a:p>
          <a:p>
            <a:r>
              <a:rPr lang="en-ZA" sz="2800" dirty="0" smtClean="0"/>
              <a:t>The </a:t>
            </a:r>
            <a:r>
              <a:rPr lang="en-ZA" sz="2800" dirty="0"/>
              <a:t>CIPC is a Schedule 3A Public Entity under the PFMA and administers all or parts </a:t>
            </a:r>
            <a:r>
              <a:rPr lang="en-ZA" sz="2800" dirty="0" smtClean="0"/>
              <a:t>of </a:t>
            </a:r>
            <a:r>
              <a:rPr lang="en-ZA" sz="2800" dirty="0"/>
              <a:t>pieces of legislation relating to corporate and intellectual property regulation. Its mandate encompasses companies, close corporations, co-operatives, trade marks, patents, designs, aspects of copyright legislation and enforcement of rules and regulations in most of these areas of law.  The CIPC's primary institutional mandate is derived from the Companies Act, 2008, which establishes the CIPC as a juristic person.</a:t>
            </a:r>
          </a:p>
          <a:p>
            <a:endParaRPr lang="en-ZA" dirty="0"/>
          </a:p>
        </p:txBody>
      </p:sp>
      <p:sp>
        <p:nvSpPr>
          <p:cNvPr id="4" name="TextBox 3"/>
          <p:cNvSpPr txBox="1"/>
          <p:nvPr/>
        </p:nvSpPr>
        <p:spPr>
          <a:xfrm>
            <a:off x="5454650" y="9067800"/>
            <a:ext cx="1828800" cy="400110"/>
          </a:xfrm>
          <a:prstGeom prst="rect">
            <a:avLst/>
          </a:prstGeom>
          <a:noFill/>
        </p:spPr>
        <p:txBody>
          <a:bodyPr wrap="square" rtlCol="0">
            <a:spAutoFit/>
          </a:bodyPr>
          <a:lstStyle/>
          <a:p>
            <a:r>
              <a:rPr lang="en-ZA" sz="2000" dirty="0" smtClean="0">
                <a:latin typeface="+mn-lt"/>
              </a:rPr>
              <a:t>3</a:t>
            </a:r>
            <a:endParaRPr lang="en-ZA" sz="2000" dirty="0">
              <a:latin typeface="+mn-lt"/>
            </a:endParaRPr>
          </a:p>
        </p:txBody>
      </p:sp>
    </p:spTree>
    <p:extLst>
      <p:ext uri="{BB962C8B-B14F-4D97-AF65-F5344CB8AC3E}">
        <p14:creationId xmlns:p14="http://schemas.microsoft.com/office/powerpoint/2010/main" val="1528896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1600" y="228600"/>
            <a:ext cx="12649200" cy="1524000"/>
          </a:xfrm>
        </p:spPr>
        <p:txBody>
          <a:bodyPr/>
          <a:lstStyle/>
          <a:p>
            <a:endParaRPr lang="en-ZA" sz="5400" b="1" dirty="0" smtClean="0"/>
          </a:p>
          <a:p>
            <a:pPr algn="ctr"/>
            <a:r>
              <a:rPr lang="en-ZA" sz="5400" b="1" dirty="0" smtClean="0"/>
              <a:t>Report of the Auditor-General</a:t>
            </a:r>
          </a:p>
          <a:p>
            <a:pPr algn="ctr"/>
            <a:endParaRPr lang="en-ZA" sz="2400" b="1" dirty="0" smtClean="0"/>
          </a:p>
        </p:txBody>
      </p:sp>
      <p:sp>
        <p:nvSpPr>
          <p:cNvPr id="6" name="Text Placeholder 2"/>
          <p:cNvSpPr txBox="1">
            <a:spLocks/>
          </p:cNvSpPr>
          <p:nvPr/>
        </p:nvSpPr>
        <p:spPr bwMode="auto">
          <a:xfrm>
            <a:off x="162560" y="2514600"/>
            <a:ext cx="12588240" cy="594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marL="0" indent="0" algn="l" defTabSz="584200" rtl="0" fontAlgn="base" hangingPunct="0">
              <a:spcBef>
                <a:spcPts val="4200"/>
              </a:spcBef>
              <a:spcAft>
                <a:spcPct val="0"/>
              </a:spcAft>
              <a:buNone/>
              <a:defRPr sz="2000">
                <a:solidFill>
                  <a:srgbClr val="000000"/>
                </a:solidFill>
                <a:latin typeface="+mn-lt"/>
                <a:ea typeface="+mn-ea"/>
                <a:cs typeface="+mn-cs"/>
                <a:sym typeface="Helvetica Light" charset="0"/>
              </a:defRPr>
            </a:lvl1pPr>
            <a:lvl2pPr marL="457200" indent="0" algn="l" defTabSz="584200" rtl="0" fontAlgn="base" hangingPunct="0">
              <a:spcBef>
                <a:spcPts val="4200"/>
              </a:spcBef>
              <a:spcAft>
                <a:spcPct val="0"/>
              </a:spcAft>
              <a:buNone/>
              <a:defRPr sz="1800">
                <a:solidFill>
                  <a:srgbClr val="000000"/>
                </a:solidFill>
                <a:latin typeface="+mn-lt"/>
                <a:ea typeface="+mn-ea"/>
                <a:cs typeface="+mn-cs"/>
                <a:sym typeface="Helvetica Light" charset="0"/>
              </a:defRPr>
            </a:lvl2pPr>
            <a:lvl3pPr marL="914400" indent="0" algn="l" defTabSz="584200" rtl="0" fontAlgn="base" hangingPunct="0">
              <a:spcBef>
                <a:spcPts val="4200"/>
              </a:spcBef>
              <a:spcAft>
                <a:spcPct val="0"/>
              </a:spcAft>
              <a:buNone/>
              <a:defRPr sz="1600">
                <a:solidFill>
                  <a:srgbClr val="000000"/>
                </a:solidFill>
                <a:latin typeface="+mn-lt"/>
                <a:ea typeface="+mn-ea"/>
                <a:cs typeface="+mn-cs"/>
                <a:sym typeface="Helvetica Light" charset="0"/>
              </a:defRPr>
            </a:lvl3pPr>
            <a:lvl4pPr marL="1371600" indent="0" algn="l" defTabSz="584200" rtl="0" fontAlgn="base" hangingPunct="0">
              <a:spcBef>
                <a:spcPts val="4200"/>
              </a:spcBef>
              <a:spcAft>
                <a:spcPct val="0"/>
              </a:spcAft>
              <a:buNone/>
              <a:defRPr sz="1400">
                <a:solidFill>
                  <a:srgbClr val="000000"/>
                </a:solidFill>
                <a:latin typeface="+mn-lt"/>
                <a:ea typeface="+mn-ea"/>
                <a:cs typeface="+mn-cs"/>
                <a:sym typeface="Helvetica Light" charset="0"/>
              </a:defRPr>
            </a:lvl4pPr>
            <a:lvl5pPr marL="1828800" indent="0" algn="l" defTabSz="584200" rtl="0" fontAlgn="base" hangingPunct="0">
              <a:spcBef>
                <a:spcPts val="4200"/>
              </a:spcBef>
              <a:spcAft>
                <a:spcPct val="0"/>
              </a:spcAft>
              <a:buNone/>
              <a:defRPr sz="1400">
                <a:solidFill>
                  <a:srgbClr val="000000"/>
                </a:solidFill>
                <a:latin typeface="+mn-lt"/>
                <a:ea typeface="+mn-ea"/>
                <a:cs typeface="+mn-cs"/>
                <a:sym typeface="Helvetica Light" charset="0"/>
              </a:defRPr>
            </a:lvl5pPr>
            <a:lvl6pPr marL="2286000" indent="0" algn="l" defTabSz="584200" rtl="0" fontAlgn="base" hangingPunct="0">
              <a:spcBef>
                <a:spcPts val="4200"/>
              </a:spcBef>
              <a:spcAft>
                <a:spcPct val="0"/>
              </a:spcAft>
              <a:buNone/>
              <a:defRPr sz="1400">
                <a:solidFill>
                  <a:srgbClr val="000000"/>
                </a:solidFill>
                <a:latin typeface="+mn-lt"/>
                <a:ea typeface="+mn-ea"/>
                <a:cs typeface="+mn-cs"/>
                <a:sym typeface="Helvetica Light" charset="0"/>
              </a:defRPr>
            </a:lvl6pPr>
            <a:lvl7pPr marL="2743200" indent="0" algn="l" defTabSz="584200" rtl="0" fontAlgn="base" hangingPunct="0">
              <a:spcBef>
                <a:spcPts val="4200"/>
              </a:spcBef>
              <a:spcAft>
                <a:spcPct val="0"/>
              </a:spcAft>
              <a:buNone/>
              <a:defRPr sz="1400">
                <a:solidFill>
                  <a:srgbClr val="000000"/>
                </a:solidFill>
                <a:latin typeface="+mn-lt"/>
                <a:ea typeface="+mn-ea"/>
                <a:cs typeface="+mn-cs"/>
                <a:sym typeface="Helvetica Light" charset="0"/>
              </a:defRPr>
            </a:lvl7pPr>
            <a:lvl8pPr marL="3200400" indent="0" algn="l" defTabSz="584200" rtl="0" fontAlgn="base" hangingPunct="0">
              <a:spcBef>
                <a:spcPts val="4200"/>
              </a:spcBef>
              <a:spcAft>
                <a:spcPct val="0"/>
              </a:spcAft>
              <a:buNone/>
              <a:defRPr sz="1400">
                <a:solidFill>
                  <a:srgbClr val="000000"/>
                </a:solidFill>
                <a:latin typeface="+mn-lt"/>
                <a:ea typeface="+mn-ea"/>
                <a:cs typeface="+mn-cs"/>
                <a:sym typeface="Helvetica Light" charset="0"/>
              </a:defRPr>
            </a:lvl8pPr>
            <a:lvl9pPr marL="3657600" indent="0" algn="l" defTabSz="584200" rtl="0" fontAlgn="base" hangingPunct="0">
              <a:spcBef>
                <a:spcPts val="4200"/>
              </a:spcBef>
              <a:spcAft>
                <a:spcPct val="0"/>
              </a:spcAft>
              <a:buNone/>
              <a:defRPr sz="1400">
                <a:solidFill>
                  <a:srgbClr val="000000"/>
                </a:solidFill>
                <a:latin typeface="+mn-lt"/>
                <a:ea typeface="+mn-ea"/>
                <a:cs typeface="+mn-cs"/>
                <a:sym typeface="Helvetica Light" charset="0"/>
              </a:defRPr>
            </a:lvl9pPr>
          </a:lstStyle>
          <a:p>
            <a:pPr lvl="0" algn="ctr">
              <a:spcAft>
                <a:spcPts val="1200"/>
              </a:spcAft>
            </a:pPr>
            <a:r>
              <a:rPr lang="en-ZA" sz="3200" b="1" dirty="0" smtClean="0">
                <a:latin typeface="+mj-lt"/>
              </a:rPr>
              <a:t>The Companies and Intellectual Property Commission obtained a clean audit opinion. </a:t>
            </a:r>
          </a:p>
          <a:p>
            <a:pPr lvl="0">
              <a:spcAft>
                <a:spcPts val="1200"/>
              </a:spcAft>
            </a:pPr>
            <a:r>
              <a:rPr lang="en-ZA" sz="2400" b="1" dirty="0" smtClean="0">
                <a:latin typeface="+mj-lt"/>
              </a:rPr>
              <a:t>The following items were considered by the Auditor General in forming the opinion: </a:t>
            </a:r>
          </a:p>
          <a:p>
            <a:pPr marL="342900" lvl="0" indent="-342900">
              <a:spcAft>
                <a:spcPts val="1200"/>
              </a:spcAft>
              <a:buFont typeface="Arial" panose="020B0604020202020204" pitchFamily="34" charset="0"/>
              <a:buChar char="•"/>
            </a:pPr>
            <a:r>
              <a:rPr lang="en-ZA" sz="2400" b="1" dirty="0" smtClean="0">
                <a:latin typeface="+mj-lt"/>
              </a:rPr>
              <a:t>The Financial statements submitted for audit were fairly presented and were free of material misstatements;</a:t>
            </a:r>
          </a:p>
          <a:p>
            <a:pPr marL="342900" lvl="0" indent="-342900">
              <a:spcAft>
                <a:spcPts val="1200"/>
              </a:spcAft>
              <a:buFont typeface="Arial" panose="020B0604020202020204" pitchFamily="34" charset="0"/>
              <a:buChar char="•"/>
            </a:pPr>
            <a:r>
              <a:rPr lang="en-ZA" sz="2400" b="1" kern="0" dirty="0" smtClean="0">
                <a:latin typeface="+mj-lt"/>
                <a:ea typeface="Calibri" panose="020F0502020204030204" pitchFamily="34" charset="0"/>
              </a:rPr>
              <a:t>T</a:t>
            </a:r>
            <a:r>
              <a:rPr lang="en-ZA" sz="2400" b="1" u="none" strike="noStrike" kern="0" spc="0" dirty="0" smtClean="0">
                <a:effectLst/>
                <a:latin typeface="+mj-lt"/>
                <a:ea typeface="Calibri" panose="020F0502020204030204" pitchFamily="34" charset="0"/>
              </a:rPr>
              <a:t>here were  no material findings on the usefulness and reliability of the reported performance information;</a:t>
            </a:r>
          </a:p>
          <a:p>
            <a:pPr marL="342900" lvl="0" indent="-342900">
              <a:spcAft>
                <a:spcPts val="1200"/>
              </a:spcAft>
              <a:buFont typeface="Arial" panose="020B0604020202020204" pitchFamily="34" charset="0"/>
              <a:buChar char="•"/>
            </a:pPr>
            <a:r>
              <a:rPr lang="en-ZA" sz="2400" b="1" dirty="0">
                <a:latin typeface="+mj-lt"/>
              </a:rPr>
              <a:t>N</a:t>
            </a:r>
            <a:r>
              <a:rPr lang="en-ZA" sz="2400" b="1" dirty="0" smtClean="0">
                <a:latin typeface="+mj-lt"/>
              </a:rPr>
              <a:t>o </a:t>
            </a:r>
            <a:r>
              <a:rPr lang="en-ZA" sz="2400" b="1" dirty="0">
                <a:latin typeface="+mj-lt"/>
              </a:rPr>
              <a:t>instances of material non-compliance with selected specific requirements of applicable </a:t>
            </a:r>
            <a:r>
              <a:rPr lang="en-ZA" sz="2400" b="1" dirty="0" smtClean="0">
                <a:latin typeface="+mj-lt"/>
              </a:rPr>
              <a:t>legislation were identified.</a:t>
            </a:r>
            <a:endParaRPr lang="en-ZA" sz="2400" b="1" u="none" strike="noStrike" kern="0" spc="0" dirty="0">
              <a:effectLst/>
              <a:latin typeface="+mj-lt"/>
              <a:ea typeface="Calibri" panose="020F0502020204030204" pitchFamily="34" charset="0"/>
            </a:endParaRPr>
          </a:p>
        </p:txBody>
      </p:sp>
      <p:sp>
        <p:nvSpPr>
          <p:cNvPr id="4" name="TextBox 3"/>
          <p:cNvSpPr txBox="1"/>
          <p:nvPr/>
        </p:nvSpPr>
        <p:spPr>
          <a:xfrm>
            <a:off x="5454650" y="9067800"/>
            <a:ext cx="1828800" cy="400110"/>
          </a:xfrm>
          <a:prstGeom prst="rect">
            <a:avLst/>
          </a:prstGeom>
          <a:noFill/>
        </p:spPr>
        <p:txBody>
          <a:bodyPr wrap="square" rtlCol="0">
            <a:spAutoFit/>
          </a:bodyPr>
          <a:lstStyle/>
          <a:p>
            <a:r>
              <a:rPr lang="en-ZA" sz="2000" dirty="0" smtClean="0">
                <a:latin typeface="+mn-lt"/>
              </a:rPr>
              <a:t>30</a:t>
            </a:r>
            <a:endParaRPr lang="en-ZA" sz="2000" dirty="0">
              <a:latin typeface="+mn-lt"/>
            </a:endParaRPr>
          </a:p>
        </p:txBody>
      </p:sp>
    </p:spTree>
    <p:extLst>
      <p:ext uri="{BB962C8B-B14F-4D97-AF65-F5344CB8AC3E}">
        <p14:creationId xmlns:p14="http://schemas.microsoft.com/office/powerpoint/2010/main" val="9150670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type="subTitle" idx="4294967295"/>
          </p:nvPr>
        </p:nvSpPr>
        <p:spPr>
          <a:xfrm>
            <a:off x="1975556" y="3251200"/>
            <a:ext cx="9103360" cy="2549032"/>
          </a:xfrm>
        </p:spPr>
        <p:txBody>
          <a:bodyPr/>
          <a:lstStyle/>
          <a:p>
            <a:pPr algn="ctr"/>
            <a:endParaRPr lang="en-ZA" sz="5689" b="1" dirty="0" smtClean="0"/>
          </a:p>
          <a:p>
            <a:pPr algn="ctr"/>
            <a:r>
              <a:rPr lang="en-ZA" sz="5689" b="1" dirty="0" smtClean="0"/>
              <a:t>Thank you </a:t>
            </a:r>
            <a:endParaRPr lang="en-ZA" sz="5689" b="1" dirty="0"/>
          </a:p>
        </p:txBody>
      </p:sp>
      <p:sp>
        <p:nvSpPr>
          <p:cNvPr id="3" name="TextBox 2"/>
          <p:cNvSpPr txBox="1"/>
          <p:nvPr/>
        </p:nvSpPr>
        <p:spPr>
          <a:xfrm>
            <a:off x="5454650" y="9067800"/>
            <a:ext cx="1828800" cy="400110"/>
          </a:xfrm>
          <a:prstGeom prst="rect">
            <a:avLst/>
          </a:prstGeom>
          <a:noFill/>
        </p:spPr>
        <p:txBody>
          <a:bodyPr wrap="square" rtlCol="0">
            <a:spAutoFit/>
          </a:bodyPr>
          <a:lstStyle/>
          <a:p>
            <a:r>
              <a:rPr lang="en-ZA" sz="2000" dirty="0" smtClean="0">
                <a:latin typeface="+mn-lt"/>
              </a:rPr>
              <a:t>31</a:t>
            </a:r>
            <a:endParaRPr lang="en-ZA" sz="2000" dirty="0">
              <a:latin typeface="+mn-lt"/>
            </a:endParaRPr>
          </a:p>
        </p:txBody>
      </p:sp>
    </p:spTree>
    <p:extLst>
      <p:ext uri="{BB962C8B-B14F-4D97-AF65-F5344CB8AC3E}">
        <p14:creationId xmlns:p14="http://schemas.microsoft.com/office/powerpoint/2010/main" val="280991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6600" dirty="0" smtClean="0"/>
              <a:t>Highlights of 2016/17</a:t>
            </a:r>
          </a:p>
        </p:txBody>
      </p:sp>
      <p:sp>
        <p:nvSpPr>
          <p:cNvPr id="14339" name="Content Placeholder 2"/>
          <p:cNvSpPr>
            <a:spLocks noGrp="1"/>
          </p:cNvSpPr>
          <p:nvPr>
            <p:ph idx="1"/>
          </p:nvPr>
        </p:nvSpPr>
        <p:spPr>
          <a:xfrm>
            <a:off x="558800" y="2286000"/>
            <a:ext cx="11099800" cy="6286500"/>
          </a:xfrm>
        </p:spPr>
        <p:txBody>
          <a:bodyPr/>
          <a:lstStyle/>
          <a:p>
            <a:pPr marL="342900" indent="-342900">
              <a:lnSpc>
                <a:spcPct val="150000"/>
              </a:lnSpc>
              <a:spcBef>
                <a:spcPts val="0"/>
              </a:spcBef>
              <a:buFont typeface="Arial" panose="020B0604020202020204" pitchFamily="34" charset="0"/>
              <a:buChar char="•"/>
            </a:pPr>
            <a:r>
              <a:rPr lang="en-US" sz="2400" dirty="0" smtClean="0"/>
              <a:t>One-stop facility: </a:t>
            </a:r>
            <a:r>
              <a:rPr lang="en-US" sz="2400" dirty="0" err="1" smtClean="0"/>
              <a:t>InvestSA</a:t>
            </a:r>
            <a:endParaRPr lang="en-US" sz="2400" dirty="0" smtClean="0"/>
          </a:p>
          <a:p>
            <a:pPr marL="342900" indent="-342900">
              <a:lnSpc>
                <a:spcPct val="150000"/>
              </a:lnSpc>
              <a:spcBef>
                <a:spcPts val="0"/>
              </a:spcBef>
              <a:buFont typeface="Arial" panose="020B0604020202020204" pitchFamily="34" charset="0"/>
              <a:buChar char="•"/>
            </a:pPr>
            <a:r>
              <a:rPr lang="en-US" sz="2400" dirty="0" smtClean="0"/>
              <a:t>First delinquency order against non-compliance</a:t>
            </a:r>
          </a:p>
          <a:p>
            <a:pPr marL="342900" indent="-342900">
              <a:lnSpc>
                <a:spcPct val="150000"/>
              </a:lnSpc>
              <a:spcBef>
                <a:spcPts val="0"/>
              </a:spcBef>
              <a:buFont typeface="Arial" panose="020B0604020202020204" pitchFamily="34" charset="0"/>
              <a:buChar char="•"/>
            </a:pPr>
            <a:r>
              <a:rPr lang="en-US" sz="2400" dirty="0" smtClean="0"/>
              <a:t>“Your Business, Our Focus” campaign</a:t>
            </a:r>
          </a:p>
          <a:p>
            <a:pPr marL="342900" indent="-342900">
              <a:lnSpc>
                <a:spcPct val="150000"/>
              </a:lnSpc>
              <a:spcBef>
                <a:spcPts val="0"/>
              </a:spcBef>
              <a:buFont typeface="Arial" panose="020B0604020202020204" pitchFamily="34" charset="0"/>
              <a:buChar char="•"/>
            </a:pPr>
            <a:r>
              <a:rPr lang="en-US" sz="2400" dirty="0" smtClean="0"/>
              <a:t>Pilot of </a:t>
            </a:r>
            <a:r>
              <a:rPr lang="en-US" sz="2400" dirty="0" err="1" smtClean="0"/>
              <a:t>eXtensible</a:t>
            </a:r>
            <a:r>
              <a:rPr lang="en-US" sz="2400" dirty="0" smtClean="0"/>
              <a:t> Business Language Reporting (XBRL)</a:t>
            </a:r>
          </a:p>
          <a:p>
            <a:pPr marL="342900" indent="-342900">
              <a:lnSpc>
                <a:spcPct val="150000"/>
              </a:lnSpc>
              <a:spcBef>
                <a:spcPts val="0"/>
              </a:spcBef>
              <a:buFont typeface="Arial" panose="020B0604020202020204" pitchFamily="34" charset="0"/>
              <a:buChar char="•"/>
            </a:pPr>
            <a:r>
              <a:rPr lang="en-US" sz="2400" dirty="0" smtClean="0"/>
              <a:t>Automation strategy paying off</a:t>
            </a:r>
          </a:p>
          <a:p>
            <a:pPr marL="342900" indent="-342900">
              <a:lnSpc>
                <a:spcPct val="150000"/>
              </a:lnSpc>
              <a:spcBef>
                <a:spcPts val="0"/>
              </a:spcBef>
              <a:buFont typeface="Arial" panose="020B0604020202020204" pitchFamily="34" charset="0"/>
              <a:buChar char="•"/>
            </a:pPr>
            <a:r>
              <a:rPr lang="en-US" sz="2400" dirty="0" smtClean="0"/>
              <a:t>Multichannel strategy – “Third Party Model”</a:t>
            </a:r>
          </a:p>
          <a:p>
            <a:pPr marL="342900" indent="-342900">
              <a:lnSpc>
                <a:spcPct val="150000"/>
              </a:lnSpc>
              <a:spcBef>
                <a:spcPts val="0"/>
              </a:spcBef>
              <a:buFont typeface="Arial" panose="020B0604020202020204" pitchFamily="34" charset="0"/>
              <a:buChar char="•"/>
            </a:pPr>
            <a:r>
              <a:rPr lang="en-US" sz="2400" dirty="0" smtClean="0"/>
              <a:t>Elected chair of the technical working committee on Starting a Business</a:t>
            </a:r>
          </a:p>
          <a:p>
            <a:pPr marL="342900" indent="-342900">
              <a:lnSpc>
                <a:spcPct val="150000"/>
              </a:lnSpc>
              <a:spcBef>
                <a:spcPts val="0"/>
              </a:spcBef>
              <a:buFont typeface="Arial" panose="020B0604020202020204" pitchFamily="34" charset="0"/>
              <a:buChar char="•"/>
            </a:pPr>
            <a:r>
              <a:rPr lang="en-US" sz="2400" dirty="0" smtClean="0">
                <a:solidFill>
                  <a:schemeClr val="tx1"/>
                </a:solidFill>
              </a:rPr>
              <a:t>Elected to the Corporate Register’s Forum</a:t>
            </a:r>
          </a:p>
          <a:p>
            <a:pPr marL="342900" indent="-342900">
              <a:lnSpc>
                <a:spcPct val="150000"/>
              </a:lnSpc>
              <a:spcBef>
                <a:spcPts val="0"/>
              </a:spcBef>
              <a:buFont typeface="Arial" panose="020B0604020202020204" pitchFamily="34" charset="0"/>
              <a:buChar char="•"/>
            </a:pPr>
            <a:r>
              <a:rPr lang="en-US" sz="2400" dirty="0" smtClean="0"/>
              <a:t>Over 370 000 new companies, most ever since establishment in 2011</a:t>
            </a:r>
            <a:endParaRPr lang="en-US" sz="2400" dirty="0"/>
          </a:p>
          <a:p>
            <a:pPr marL="342900" indent="-342900">
              <a:lnSpc>
                <a:spcPct val="150000"/>
              </a:lnSpc>
              <a:spcBef>
                <a:spcPts val="0"/>
              </a:spcBef>
              <a:buFont typeface="Arial" panose="020B0604020202020204" pitchFamily="34" charset="0"/>
              <a:buChar char="•"/>
            </a:pPr>
            <a:r>
              <a:rPr lang="en-US" sz="2400" dirty="0" smtClean="0"/>
              <a:t>Automation </a:t>
            </a:r>
            <a:r>
              <a:rPr lang="en-US" sz="2400" dirty="0"/>
              <a:t>of name reservation function</a:t>
            </a:r>
          </a:p>
          <a:p>
            <a:endParaRPr lang="en-US" sz="2400" dirty="0" smtClean="0"/>
          </a:p>
          <a:p>
            <a:endParaRPr lang="en-US" sz="2400" dirty="0" smtClean="0"/>
          </a:p>
          <a:p>
            <a:pPr>
              <a:buFont typeface="Arial" panose="020B0604020202020204" pitchFamily="34" charset="0"/>
              <a:buNone/>
            </a:pPr>
            <a:endParaRPr lang="en-US" sz="2400" dirty="0" smtClean="0"/>
          </a:p>
        </p:txBody>
      </p:sp>
      <p:sp>
        <p:nvSpPr>
          <p:cNvPr id="4" name="TextBox 3"/>
          <p:cNvSpPr txBox="1"/>
          <p:nvPr/>
        </p:nvSpPr>
        <p:spPr>
          <a:xfrm>
            <a:off x="5454650" y="9067800"/>
            <a:ext cx="1828800" cy="400110"/>
          </a:xfrm>
          <a:prstGeom prst="rect">
            <a:avLst/>
          </a:prstGeom>
          <a:noFill/>
        </p:spPr>
        <p:txBody>
          <a:bodyPr wrap="square" rtlCol="0">
            <a:spAutoFit/>
          </a:bodyPr>
          <a:lstStyle/>
          <a:p>
            <a:r>
              <a:rPr lang="en-ZA" sz="2000" dirty="0" smtClean="0">
                <a:latin typeface="+mn-lt"/>
              </a:rPr>
              <a:t>4</a:t>
            </a:r>
            <a:endParaRPr lang="en-ZA" sz="2000" dirty="0">
              <a:latin typeface="+mn-lt"/>
            </a:endParaRPr>
          </a:p>
        </p:txBody>
      </p:sp>
    </p:spTree>
    <p:extLst>
      <p:ext uri="{BB962C8B-B14F-4D97-AF65-F5344CB8AC3E}">
        <p14:creationId xmlns:p14="http://schemas.microsoft.com/office/powerpoint/2010/main" val="2625179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3208000" cy="1600200"/>
          </a:xfrm>
        </p:spPr>
        <p:txBody>
          <a:bodyPr/>
          <a:lstStyle/>
          <a:p>
            <a:r>
              <a:rPr lang="en-ZA" dirty="0" smtClean="0"/>
              <a:t>Your business, our focus campaign </a:t>
            </a:r>
            <a:endParaRPr lang="en-Z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403" y="7155781"/>
            <a:ext cx="5334000" cy="234091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0" y="2033451"/>
            <a:ext cx="4419601" cy="772450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400" y="6477000"/>
            <a:ext cx="6855822" cy="276832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7001" y="2033451"/>
            <a:ext cx="5257799" cy="334209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5000" y="4672149"/>
            <a:ext cx="3505200" cy="2185851"/>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271225" y="1435827"/>
            <a:ext cx="2309948" cy="3505199"/>
          </a:xfrm>
          <a:prstGeom prst="rect">
            <a:avLst/>
          </a:prstGeom>
        </p:spPr>
      </p:pic>
      <p:pic>
        <p:nvPicPr>
          <p:cNvPr id="7" name="Content Placeholder 6"/>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8252822" y="5089916"/>
            <a:ext cx="4495800" cy="2514600"/>
          </a:xfrm>
        </p:spPr>
      </p:pic>
      <p:sp>
        <p:nvSpPr>
          <p:cNvPr id="10" name="TextBox 9"/>
          <p:cNvSpPr txBox="1"/>
          <p:nvPr/>
        </p:nvSpPr>
        <p:spPr>
          <a:xfrm>
            <a:off x="5454650" y="9134687"/>
            <a:ext cx="1828800" cy="400110"/>
          </a:xfrm>
          <a:prstGeom prst="rect">
            <a:avLst/>
          </a:prstGeom>
          <a:noFill/>
        </p:spPr>
        <p:txBody>
          <a:bodyPr wrap="square" rtlCol="0">
            <a:spAutoFit/>
          </a:bodyPr>
          <a:lstStyle/>
          <a:p>
            <a:r>
              <a:rPr lang="en-ZA" sz="2000" dirty="0" smtClean="0">
                <a:latin typeface="+mn-lt"/>
              </a:rPr>
              <a:t>5</a:t>
            </a:r>
            <a:endParaRPr lang="en-ZA" sz="2000" dirty="0">
              <a:latin typeface="+mn-lt"/>
            </a:endParaRPr>
          </a:p>
        </p:txBody>
      </p:sp>
    </p:spTree>
    <p:extLst>
      <p:ext uri="{BB962C8B-B14F-4D97-AF65-F5344CB8AC3E}">
        <p14:creationId xmlns:p14="http://schemas.microsoft.com/office/powerpoint/2010/main" val="847510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Highlights of 2016/17</a:t>
            </a:r>
            <a:endParaRPr lang="en-ZA" dirty="0"/>
          </a:p>
        </p:txBody>
      </p:sp>
      <p:sp>
        <p:nvSpPr>
          <p:cNvPr id="3" name="Content Placeholder 2"/>
          <p:cNvSpPr>
            <a:spLocks noGrp="1"/>
          </p:cNvSpPr>
          <p:nvPr>
            <p:ph idx="1"/>
          </p:nvPr>
        </p:nvSpPr>
        <p:spPr/>
        <p:txBody>
          <a:bodyPr/>
          <a:lstStyle/>
          <a:p>
            <a:pPr marL="342900" lvl="0" indent="-342900">
              <a:lnSpc>
                <a:spcPct val="150000"/>
              </a:lnSpc>
              <a:spcBef>
                <a:spcPts val="0"/>
              </a:spcBef>
              <a:buFont typeface="Arial" panose="020B0604020202020204" pitchFamily="34" charset="0"/>
              <a:buChar char="•"/>
            </a:pPr>
            <a:r>
              <a:rPr lang="en-US" sz="2400" dirty="0" err="1" smtClean="0"/>
              <a:t>Stabilised</a:t>
            </a:r>
            <a:r>
              <a:rPr lang="en-US" sz="2400" dirty="0" smtClean="0"/>
              <a:t> </a:t>
            </a:r>
            <a:r>
              <a:rPr lang="en-US" sz="2400" dirty="0" err="1" smtClean="0"/>
              <a:t>labour</a:t>
            </a:r>
            <a:r>
              <a:rPr lang="en-US" sz="2400" dirty="0" smtClean="0"/>
              <a:t> environment</a:t>
            </a:r>
          </a:p>
          <a:p>
            <a:pPr marL="342900" lvl="0" indent="-342900">
              <a:lnSpc>
                <a:spcPct val="150000"/>
              </a:lnSpc>
              <a:spcBef>
                <a:spcPts val="0"/>
              </a:spcBef>
              <a:buFont typeface="Arial" panose="020B0604020202020204" pitchFamily="34" charset="0"/>
              <a:buChar char="•"/>
            </a:pPr>
            <a:r>
              <a:rPr lang="en-US" sz="2400" dirty="0" smtClean="0"/>
              <a:t>Improved </a:t>
            </a:r>
            <a:r>
              <a:rPr lang="en-US" sz="2400" dirty="0"/>
              <a:t>service delivery standards – maintained or improved in most business areas</a:t>
            </a:r>
          </a:p>
          <a:p>
            <a:pPr marL="342900" lvl="0" indent="-342900">
              <a:lnSpc>
                <a:spcPct val="150000"/>
              </a:lnSpc>
              <a:spcBef>
                <a:spcPts val="0"/>
              </a:spcBef>
              <a:buFont typeface="Arial" panose="020B0604020202020204" pitchFamily="34" charset="0"/>
              <a:buChar char="•"/>
            </a:pPr>
            <a:r>
              <a:rPr lang="en-US" sz="2400" dirty="0"/>
              <a:t>Increased uptake of online services both in the Companies and IP environments</a:t>
            </a:r>
          </a:p>
          <a:p>
            <a:pPr marL="342900" lvl="0" indent="-342900">
              <a:lnSpc>
                <a:spcPct val="150000"/>
              </a:lnSpc>
              <a:spcBef>
                <a:spcPts val="0"/>
              </a:spcBef>
              <a:buFont typeface="Arial" panose="020B0604020202020204" pitchFamily="34" charset="0"/>
              <a:buChar char="•"/>
            </a:pPr>
            <a:r>
              <a:rPr lang="en-US" sz="2400" dirty="0"/>
              <a:t>Central Suppliers Database: integration with National Treasury</a:t>
            </a:r>
          </a:p>
          <a:p>
            <a:pPr marL="342900" lvl="0" indent="-342900">
              <a:lnSpc>
                <a:spcPct val="150000"/>
              </a:lnSpc>
              <a:spcBef>
                <a:spcPts val="0"/>
              </a:spcBef>
              <a:buFont typeface="Arial" panose="020B0604020202020204" pitchFamily="34" charset="0"/>
              <a:buChar char="•"/>
            </a:pPr>
            <a:r>
              <a:rPr lang="en-US" sz="2400" dirty="0"/>
              <a:t>Collaboration with 4 major banks</a:t>
            </a:r>
          </a:p>
          <a:p>
            <a:pPr marL="342900" lvl="0" indent="-342900">
              <a:lnSpc>
                <a:spcPct val="150000"/>
              </a:lnSpc>
              <a:spcBef>
                <a:spcPts val="0"/>
              </a:spcBef>
              <a:buFont typeface="Arial" panose="020B0604020202020204" pitchFamily="34" charset="0"/>
              <a:buChar char="•"/>
            </a:pPr>
            <a:r>
              <a:rPr lang="en-US" sz="2400" dirty="0"/>
              <a:t>Further automation of hybrid processes</a:t>
            </a:r>
          </a:p>
          <a:p>
            <a:pPr marL="342900" lvl="0" indent="-342900">
              <a:lnSpc>
                <a:spcPct val="150000"/>
              </a:lnSpc>
              <a:spcBef>
                <a:spcPts val="0"/>
              </a:spcBef>
              <a:buFont typeface="Arial" panose="020B0604020202020204" pitchFamily="34" charset="0"/>
              <a:buChar char="•"/>
            </a:pPr>
            <a:r>
              <a:rPr lang="en-US" sz="2400" dirty="0"/>
              <a:t>Patent examiners appointed– substantive patent </a:t>
            </a:r>
            <a:r>
              <a:rPr lang="en-US" sz="2400" dirty="0" smtClean="0"/>
              <a:t>examination</a:t>
            </a:r>
          </a:p>
          <a:p>
            <a:pPr marL="342900" lvl="0" indent="-342900">
              <a:lnSpc>
                <a:spcPct val="150000"/>
              </a:lnSpc>
              <a:spcBef>
                <a:spcPts val="0"/>
              </a:spcBef>
              <a:buFont typeface="Arial" panose="020B0604020202020204" pitchFamily="34" charset="0"/>
              <a:buChar char="•"/>
            </a:pPr>
            <a:r>
              <a:rPr lang="en-US" sz="2400" dirty="0" err="1" smtClean="0"/>
              <a:t>MoU</a:t>
            </a:r>
            <a:r>
              <a:rPr lang="en-US" sz="2400" dirty="0" smtClean="0"/>
              <a:t> with the European Patent </a:t>
            </a:r>
            <a:r>
              <a:rPr lang="en-US" sz="2400" dirty="0" err="1" smtClean="0"/>
              <a:t>Organisation</a:t>
            </a:r>
            <a:r>
              <a:rPr lang="en-US" sz="2400" dirty="0" smtClean="0"/>
              <a:t> (EPO)</a:t>
            </a:r>
          </a:p>
          <a:p>
            <a:pPr marL="342900" lvl="0" indent="-342900">
              <a:lnSpc>
                <a:spcPct val="150000"/>
              </a:lnSpc>
              <a:spcBef>
                <a:spcPts val="0"/>
              </a:spcBef>
              <a:buFont typeface="Arial" panose="020B0604020202020204" pitchFamily="34" charset="0"/>
              <a:buChar char="•"/>
            </a:pPr>
            <a:r>
              <a:rPr lang="en-US" sz="2400" dirty="0" smtClean="0"/>
              <a:t>More collaborative partners in the EC, NW and FS</a:t>
            </a:r>
            <a:endParaRPr lang="en-US" sz="2400" dirty="0"/>
          </a:p>
          <a:p>
            <a:endParaRPr lang="en-ZA" dirty="0"/>
          </a:p>
        </p:txBody>
      </p:sp>
      <p:sp>
        <p:nvSpPr>
          <p:cNvPr id="4" name="TextBox 3"/>
          <p:cNvSpPr txBox="1"/>
          <p:nvPr/>
        </p:nvSpPr>
        <p:spPr>
          <a:xfrm>
            <a:off x="5441950" y="9067800"/>
            <a:ext cx="1828800" cy="400110"/>
          </a:xfrm>
          <a:prstGeom prst="rect">
            <a:avLst/>
          </a:prstGeom>
          <a:noFill/>
        </p:spPr>
        <p:txBody>
          <a:bodyPr wrap="square" rtlCol="0">
            <a:spAutoFit/>
          </a:bodyPr>
          <a:lstStyle/>
          <a:p>
            <a:r>
              <a:rPr lang="en-ZA" sz="2000" dirty="0" smtClean="0">
                <a:latin typeface="+mn-lt"/>
              </a:rPr>
              <a:t>6</a:t>
            </a:r>
            <a:endParaRPr lang="en-ZA" sz="2000" dirty="0">
              <a:latin typeface="+mn-lt"/>
            </a:endParaRPr>
          </a:p>
        </p:txBody>
      </p:sp>
    </p:spTree>
    <p:extLst>
      <p:ext uri="{BB962C8B-B14F-4D97-AF65-F5344CB8AC3E}">
        <p14:creationId xmlns:p14="http://schemas.microsoft.com/office/powerpoint/2010/main" val="3719501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E27A3D4A-79B2-4251-9B9B-DC89E5A9AA88}"/>
              </a:ext>
            </a:extLst>
          </p:cNvPr>
          <p:cNvGraphicFramePr>
            <a:graphicFrameLocks noChangeAspect="1"/>
          </p:cNvGraphicFramePr>
          <p:nvPr>
            <p:custDataLst>
              <p:tags r:id="rId2"/>
            </p:custDataLst>
            <p:extLst/>
          </p:nvPr>
        </p:nvGraphicFramePr>
        <p:xfrm>
          <a:off x="2260" y="2260"/>
          <a:ext cx="2257" cy="2257"/>
        </p:xfrm>
        <a:graphic>
          <a:graphicData uri="http://schemas.openxmlformats.org/presentationml/2006/ole">
            <mc:AlternateContent xmlns:mc="http://schemas.openxmlformats.org/markup-compatibility/2006">
              <mc:Choice xmlns:v="urn:schemas-microsoft-com:vml" Requires="v">
                <p:oleObj spid="_x0000_s20529" name="think-cell Slide" r:id="rId5" imgW="425" imgH="426" progId="TCLayout.ActiveDocument.1">
                  <p:embed/>
                </p:oleObj>
              </mc:Choice>
              <mc:Fallback>
                <p:oleObj name="think-cell Slide" r:id="rId5" imgW="425" imgH="426" progId="TCLayout.ActiveDocument.1">
                  <p:embed/>
                  <p:pic>
                    <p:nvPicPr>
                      <p:cNvPr id="0" name=""/>
                      <p:cNvPicPr/>
                      <p:nvPr/>
                    </p:nvPicPr>
                    <p:blipFill>
                      <a:blip r:embed="rId6"/>
                      <a:stretch>
                        <a:fillRect/>
                      </a:stretch>
                    </p:blipFill>
                    <p:spPr>
                      <a:xfrm>
                        <a:off x="2260" y="2260"/>
                        <a:ext cx="2257" cy="2257"/>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xmlns="" id="{00E5050B-4734-4822-A9F3-0866DB78D1DE}"/>
              </a:ext>
            </a:extLst>
          </p:cNvPr>
          <p:cNvSpPr/>
          <p:nvPr/>
        </p:nvSpPr>
        <p:spPr>
          <a:xfrm>
            <a:off x="5231186" y="1066132"/>
            <a:ext cx="7609564" cy="6286010"/>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99792" fontAlgn="auto" hangingPunct="1">
              <a:spcBef>
                <a:spcPts val="0"/>
              </a:spcBef>
              <a:spcAft>
                <a:spcPts val="0"/>
              </a:spcAft>
            </a:pPr>
            <a:endParaRPr lang="en-ZA" sz="2560" dirty="0" err="1">
              <a:solidFill>
                <a:srgbClr val="000000"/>
              </a:solidFill>
            </a:endParaRPr>
          </a:p>
        </p:txBody>
      </p:sp>
      <p:sp>
        <p:nvSpPr>
          <p:cNvPr id="2" name="Title 1">
            <a:extLst>
              <a:ext uri="{FF2B5EF4-FFF2-40B4-BE49-F238E27FC236}">
                <a16:creationId xmlns:a16="http://schemas.microsoft.com/office/drawing/2014/main" xmlns="" id="{A3D865FF-79CA-437F-BDF2-C81A92657B78}"/>
              </a:ext>
            </a:extLst>
          </p:cNvPr>
          <p:cNvSpPr>
            <a:spLocks noGrp="1"/>
          </p:cNvSpPr>
          <p:nvPr>
            <p:ph type="title"/>
          </p:nvPr>
        </p:nvSpPr>
        <p:spPr>
          <a:xfrm>
            <a:off x="172786" y="6924"/>
            <a:ext cx="12507183" cy="437684"/>
          </a:xfrm>
        </p:spPr>
        <p:txBody>
          <a:bodyPr/>
          <a:lstStyle/>
          <a:p>
            <a:pPr algn="ctr"/>
            <a:r>
              <a:rPr lang="en-ZA" b="1" dirty="0" smtClean="0"/>
              <a:t>CIPC Distribution Channels and on-line transactions</a:t>
            </a:r>
            <a:endParaRPr lang="en-ZA" b="1" dirty="0"/>
          </a:p>
        </p:txBody>
      </p:sp>
      <p:cxnSp>
        <p:nvCxnSpPr>
          <p:cNvPr id="3" name="Straight Connector 2">
            <a:extLst>
              <a:ext uri="{FF2B5EF4-FFF2-40B4-BE49-F238E27FC236}">
                <a16:creationId xmlns:a16="http://schemas.microsoft.com/office/drawing/2014/main" xmlns="" id="{02585056-D8F5-45A5-A2A6-32D3EAC5482E}"/>
              </a:ext>
            </a:extLst>
          </p:cNvPr>
          <p:cNvCxnSpPr/>
          <p:nvPr/>
        </p:nvCxnSpPr>
        <p:spPr>
          <a:xfrm>
            <a:off x="169209" y="868398"/>
            <a:ext cx="1277367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xmlns="" id="{682B509B-866B-415F-B11F-A31EE70FDBC6}"/>
              </a:ext>
            </a:extLst>
          </p:cNvPr>
          <p:cNvGraphicFramePr>
            <a:graphicFrameLocks noGrp="1"/>
          </p:cNvGraphicFramePr>
          <p:nvPr>
            <p:extLst>
              <p:ext uri="{D42A27DB-BD31-4B8C-83A1-F6EECF244321}">
                <p14:modId xmlns:p14="http://schemas.microsoft.com/office/powerpoint/2010/main" val="3349255665"/>
              </p:ext>
            </p:extLst>
          </p:nvPr>
        </p:nvGraphicFramePr>
        <p:xfrm>
          <a:off x="149681" y="7467600"/>
          <a:ext cx="12758765" cy="1901862"/>
        </p:xfrm>
        <a:graphic>
          <a:graphicData uri="http://schemas.openxmlformats.org/drawingml/2006/table">
            <a:tbl>
              <a:tblPr firstRow="1" firstCol="1" bandCol="1">
                <a:tableStyleId>{21E4AEA4-8DFA-4A89-87EB-49C32662AFE0}</a:tableStyleId>
              </a:tblPr>
              <a:tblGrid>
                <a:gridCol w="2551753">
                  <a:extLst>
                    <a:ext uri="{9D8B030D-6E8A-4147-A177-3AD203B41FA5}">
                      <a16:colId xmlns:a16="http://schemas.microsoft.com/office/drawing/2014/main" xmlns="" val="4011452364"/>
                    </a:ext>
                  </a:extLst>
                </a:gridCol>
                <a:gridCol w="2551753">
                  <a:extLst>
                    <a:ext uri="{9D8B030D-6E8A-4147-A177-3AD203B41FA5}">
                      <a16:colId xmlns:a16="http://schemas.microsoft.com/office/drawing/2014/main" xmlns="" val="2111472003"/>
                    </a:ext>
                  </a:extLst>
                </a:gridCol>
                <a:gridCol w="2551753">
                  <a:extLst>
                    <a:ext uri="{9D8B030D-6E8A-4147-A177-3AD203B41FA5}">
                      <a16:colId xmlns:a16="http://schemas.microsoft.com/office/drawing/2014/main" xmlns="" val="2413501417"/>
                    </a:ext>
                  </a:extLst>
                </a:gridCol>
                <a:gridCol w="2551753">
                  <a:extLst>
                    <a:ext uri="{9D8B030D-6E8A-4147-A177-3AD203B41FA5}">
                      <a16:colId xmlns:a16="http://schemas.microsoft.com/office/drawing/2014/main" xmlns="" val="521165790"/>
                    </a:ext>
                  </a:extLst>
                </a:gridCol>
                <a:gridCol w="2551753">
                  <a:extLst>
                    <a:ext uri="{9D8B030D-6E8A-4147-A177-3AD203B41FA5}">
                      <a16:colId xmlns:a16="http://schemas.microsoft.com/office/drawing/2014/main" xmlns="" val="904744513"/>
                    </a:ext>
                  </a:extLst>
                </a:gridCol>
              </a:tblGrid>
              <a:tr h="531752">
                <a:tc>
                  <a:txBody>
                    <a:bodyPr/>
                    <a:lstStyle/>
                    <a:p>
                      <a:pPr algn="ctr">
                        <a:lnSpc>
                          <a:spcPct val="115000"/>
                        </a:lnSpc>
                        <a:spcAft>
                          <a:spcPts val="600"/>
                        </a:spcAft>
                      </a:pPr>
                      <a:r>
                        <a:rPr lang="en-ZA" sz="1500" dirty="0">
                          <a:solidFill>
                            <a:schemeClr val="tx1"/>
                          </a:solidFill>
                          <a:effectLst/>
                          <a:latin typeface="Calibri" panose="020F0502020204030204" pitchFamily="34" charset="0"/>
                          <a:cs typeface="Calibri" panose="020F0502020204030204" pitchFamily="34" charset="0"/>
                        </a:rPr>
                        <a:t>Service</a:t>
                      </a:r>
                      <a:endParaRPr lang="en-ZA"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solidFill>
                      <a:schemeClr val="bg1">
                        <a:lumMod val="75000"/>
                      </a:schemeClr>
                    </a:solidFill>
                  </a:tcPr>
                </a:tc>
                <a:tc>
                  <a:txBody>
                    <a:bodyPr/>
                    <a:lstStyle/>
                    <a:p>
                      <a:pPr algn="ctr">
                        <a:lnSpc>
                          <a:spcPct val="115000"/>
                        </a:lnSpc>
                        <a:spcAft>
                          <a:spcPts val="600"/>
                        </a:spcAft>
                      </a:pPr>
                      <a:r>
                        <a:rPr lang="en-ZA" sz="1500" dirty="0">
                          <a:solidFill>
                            <a:schemeClr val="tx1"/>
                          </a:solidFill>
                          <a:effectLst/>
                          <a:latin typeface="Calibri" panose="020F0502020204030204" pitchFamily="34" charset="0"/>
                          <a:cs typeface="Calibri" panose="020F0502020204030204" pitchFamily="34" charset="0"/>
                        </a:rPr>
                        <a:t>% of online transactions in 2013/2014</a:t>
                      </a:r>
                      <a:endParaRPr lang="en-ZA"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solidFill>
                      <a:schemeClr val="bg1">
                        <a:lumMod val="75000"/>
                      </a:schemeClr>
                    </a:solidFill>
                  </a:tcPr>
                </a:tc>
                <a:tc>
                  <a:txBody>
                    <a:bodyPr/>
                    <a:lstStyle/>
                    <a:p>
                      <a:pPr algn="ctr">
                        <a:lnSpc>
                          <a:spcPct val="115000"/>
                        </a:lnSpc>
                        <a:spcAft>
                          <a:spcPts val="600"/>
                        </a:spcAft>
                      </a:pPr>
                      <a:r>
                        <a:rPr lang="en-ZA" sz="1500" dirty="0">
                          <a:solidFill>
                            <a:schemeClr val="tx1"/>
                          </a:solidFill>
                          <a:effectLst/>
                          <a:latin typeface="Calibri" panose="020F0502020204030204" pitchFamily="34" charset="0"/>
                          <a:cs typeface="Calibri" panose="020F0502020204030204" pitchFamily="34" charset="0"/>
                        </a:rPr>
                        <a:t>% of online transactions in 2014/2015</a:t>
                      </a:r>
                      <a:endParaRPr lang="en-ZA"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solidFill>
                      <a:schemeClr val="bg1">
                        <a:lumMod val="75000"/>
                      </a:schemeClr>
                    </a:solidFill>
                  </a:tcPr>
                </a:tc>
                <a:tc>
                  <a:txBody>
                    <a:bodyPr/>
                    <a:lstStyle/>
                    <a:p>
                      <a:pPr algn="ctr">
                        <a:lnSpc>
                          <a:spcPct val="115000"/>
                        </a:lnSpc>
                        <a:spcAft>
                          <a:spcPts val="600"/>
                        </a:spcAft>
                      </a:pPr>
                      <a:r>
                        <a:rPr lang="en-ZA" sz="1500" dirty="0">
                          <a:solidFill>
                            <a:schemeClr val="tx1"/>
                          </a:solidFill>
                          <a:effectLst/>
                          <a:latin typeface="Calibri" panose="020F0502020204030204" pitchFamily="34" charset="0"/>
                          <a:cs typeface="Calibri" panose="020F0502020204030204" pitchFamily="34" charset="0"/>
                        </a:rPr>
                        <a:t>% of online transactions in 2015/2016</a:t>
                      </a:r>
                      <a:endParaRPr lang="en-ZA"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solidFill>
                      <a:schemeClr val="bg1">
                        <a:lumMod val="75000"/>
                      </a:schemeClr>
                    </a:solidFill>
                  </a:tcPr>
                </a:tc>
                <a:tc>
                  <a:txBody>
                    <a:bodyPr/>
                    <a:lstStyle/>
                    <a:p>
                      <a:pPr algn="ctr">
                        <a:lnSpc>
                          <a:spcPct val="115000"/>
                        </a:lnSpc>
                        <a:spcAft>
                          <a:spcPts val="600"/>
                        </a:spcAft>
                      </a:pPr>
                      <a:r>
                        <a:rPr lang="en-ZA" sz="1500" dirty="0">
                          <a:solidFill>
                            <a:schemeClr val="tx1"/>
                          </a:solidFill>
                          <a:effectLst/>
                          <a:latin typeface="Calibri" panose="020F0502020204030204" pitchFamily="34" charset="0"/>
                          <a:cs typeface="Calibri" panose="020F0502020204030204" pitchFamily="34" charset="0"/>
                        </a:rPr>
                        <a:t>% of online transactions in 2016/2017</a:t>
                      </a:r>
                      <a:endParaRPr lang="en-ZA"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solidFill>
                      <a:schemeClr val="bg1">
                        <a:lumMod val="75000"/>
                      </a:schemeClr>
                    </a:solidFill>
                  </a:tcPr>
                </a:tc>
                <a:extLst>
                  <a:ext uri="{0D108BD9-81ED-4DB2-BD59-A6C34878D82A}">
                    <a16:rowId xmlns:a16="http://schemas.microsoft.com/office/drawing/2014/main" xmlns="" val="3262569827"/>
                  </a:ext>
                </a:extLst>
              </a:tr>
              <a:tr h="265876">
                <a:tc>
                  <a:txBody>
                    <a:bodyPr/>
                    <a:lstStyle/>
                    <a:p>
                      <a:pPr algn="l">
                        <a:lnSpc>
                          <a:spcPct val="115000"/>
                        </a:lnSpc>
                        <a:spcAft>
                          <a:spcPts val="600"/>
                        </a:spcAft>
                      </a:pPr>
                      <a:r>
                        <a:rPr lang="en-ZA" sz="1500" dirty="0">
                          <a:solidFill>
                            <a:schemeClr val="tx1"/>
                          </a:solidFill>
                          <a:effectLst/>
                          <a:latin typeface="Calibri" panose="020F0502020204030204" pitchFamily="34" charset="0"/>
                          <a:cs typeface="Calibri" panose="020F0502020204030204" pitchFamily="34" charset="0"/>
                        </a:rPr>
                        <a:t>Company registrations</a:t>
                      </a:r>
                      <a:endParaRPr lang="en-ZA"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solidFill>
                      <a:schemeClr val="bg1">
                        <a:lumMod val="75000"/>
                      </a:schemeClr>
                    </a:solidFill>
                  </a:tcPr>
                </a:tc>
                <a:tc>
                  <a:txBody>
                    <a:bodyPr/>
                    <a:lstStyle/>
                    <a:p>
                      <a:pPr algn="ctr">
                        <a:lnSpc>
                          <a:spcPct val="115000"/>
                        </a:lnSpc>
                        <a:spcAft>
                          <a:spcPts val="600"/>
                        </a:spcAft>
                      </a:pPr>
                      <a:r>
                        <a:rPr lang="en-ZA" sz="1500" dirty="0">
                          <a:effectLst/>
                          <a:latin typeface="Calibri" panose="020F0502020204030204" pitchFamily="34" charset="0"/>
                          <a:cs typeface="Calibri" panose="020F0502020204030204" pitchFamily="34" charset="0"/>
                        </a:rPr>
                        <a:t>81%</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tc>
                <a:tc>
                  <a:txBody>
                    <a:bodyPr/>
                    <a:lstStyle/>
                    <a:p>
                      <a:pPr algn="ctr">
                        <a:lnSpc>
                          <a:spcPct val="115000"/>
                        </a:lnSpc>
                        <a:spcAft>
                          <a:spcPts val="600"/>
                        </a:spcAft>
                      </a:pPr>
                      <a:r>
                        <a:rPr lang="en-ZA" sz="1500">
                          <a:effectLst/>
                          <a:latin typeface="Calibri" panose="020F0502020204030204" pitchFamily="34" charset="0"/>
                          <a:cs typeface="Calibri" panose="020F0502020204030204" pitchFamily="34" charset="0"/>
                        </a:rPr>
                        <a:t>91%</a:t>
                      </a:r>
                      <a:endParaRPr lang="en-ZA" sz="1500">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tc>
                <a:tc>
                  <a:txBody>
                    <a:bodyPr/>
                    <a:lstStyle/>
                    <a:p>
                      <a:pPr algn="ctr">
                        <a:lnSpc>
                          <a:spcPct val="115000"/>
                        </a:lnSpc>
                        <a:spcAft>
                          <a:spcPts val="600"/>
                        </a:spcAft>
                      </a:pPr>
                      <a:r>
                        <a:rPr lang="en-ZA" sz="1500">
                          <a:effectLst/>
                          <a:latin typeface="Calibri" panose="020F0502020204030204" pitchFamily="34" charset="0"/>
                          <a:cs typeface="Calibri" panose="020F0502020204030204" pitchFamily="34" charset="0"/>
                        </a:rPr>
                        <a:t>95%</a:t>
                      </a:r>
                      <a:endParaRPr lang="en-ZA" sz="1500">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tc>
                <a:tc>
                  <a:txBody>
                    <a:bodyPr/>
                    <a:lstStyle/>
                    <a:p>
                      <a:pPr algn="ctr">
                        <a:lnSpc>
                          <a:spcPct val="115000"/>
                        </a:lnSpc>
                        <a:spcAft>
                          <a:spcPts val="600"/>
                        </a:spcAft>
                      </a:pPr>
                      <a:r>
                        <a:rPr lang="en-ZA" sz="1500">
                          <a:effectLst/>
                          <a:latin typeface="Calibri" panose="020F0502020204030204" pitchFamily="34" charset="0"/>
                          <a:cs typeface="Calibri" panose="020F0502020204030204" pitchFamily="34" charset="0"/>
                        </a:rPr>
                        <a:t>98%</a:t>
                      </a:r>
                      <a:endParaRPr lang="en-ZA" sz="1500">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tc>
                <a:extLst>
                  <a:ext uri="{0D108BD9-81ED-4DB2-BD59-A6C34878D82A}">
                    <a16:rowId xmlns:a16="http://schemas.microsoft.com/office/drawing/2014/main" xmlns="" val="726440740"/>
                  </a:ext>
                </a:extLst>
              </a:tr>
              <a:tr h="265876">
                <a:tc>
                  <a:txBody>
                    <a:bodyPr/>
                    <a:lstStyle/>
                    <a:p>
                      <a:pPr algn="l">
                        <a:lnSpc>
                          <a:spcPct val="115000"/>
                        </a:lnSpc>
                        <a:spcAft>
                          <a:spcPts val="600"/>
                        </a:spcAft>
                      </a:pPr>
                      <a:r>
                        <a:rPr lang="en-ZA" sz="1500" dirty="0">
                          <a:solidFill>
                            <a:schemeClr val="tx1"/>
                          </a:solidFill>
                          <a:effectLst/>
                          <a:latin typeface="Calibri" panose="020F0502020204030204" pitchFamily="34" charset="0"/>
                          <a:cs typeface="Calibri" panose="020F0502020204030204" pitchFamily="34" charset="0"/>
                        </a:rPr>
                        <a:t>Trade mark applications </a:t>
                      </a:r>
                      <a:endParaRPr lang="en-ZA"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solidFill>
                      <a:schemeClr val="bg1">
                        <a:lumMod val="75000"/>
                      </a:schemeClr>
                    </a:solidFill>
                  </a:tcPr>
                </a:tc>
                <a:tc>
                  <a:txBody>
                    <a:bodyPr/>
                    <a:lstStyle/>
                    <a:p>
                      <a:pPr algn="ctr">
                        <a:lnSpc>
                          <a:spcPct val="115000"/>
                        </a:lnSpc>
                        <a:spcAft>
                          <a:spcPts val="600"/>
                        </a:spcAft>
                      </a:pPr>
                      <a:r>
                        <a:rPr lang="en-ZA" sz="1500">
                          <a:effectLst/>
                          <a:latin typeface="Calibri" panose="020F0502020204030204" pitchFamily="34" charset="0"/>
                          <a:cs typeface="Calibri" panose="020F0502020204030204" pitchFamily="34" charset="0"/>
                        </a:rPr>
                        <a:t>49%</a:t>
                      </a:r>
                      <a:endParaRPr lang="en-ZA" sz="1500">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tc>
                <a:tc>
                  <a:txBody>
                    <a:bodyPr/>
                    <a:lstStyle/>
                    <a:p>
                      <a:pPr algn="ctr">
                        <a:lnSpc>
                          <a:spcPct val="115000"/>
                        </a:lnSpc>
                        <a:spcAft>
                          <a:spcPts val="600"/>
                        </a:spcAft>
                      </a:pPr>
                      <a:r>
                        <a:rPr lang="en-ZA" sz="1500">
                          <a:effectLst/>
                          <a:latin typeface="Calibri" panose="020F0502020204030204" pitchFamily="34" charset="0"/>
                          <a:cs typeface="Calibri" panose="020F0502020204030204" pitchFamily="34" charset="0"/>
                        </a:rPr>
                        <a:t>93%</a:t>
                      </a:r>
                      <a:endParaRPr lang="en-ZA" sz="1500">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tc>
                <a:tc>
                  <a:txBody>
                    <a:bodyPr/>
                    <a:lstStyle/>
                    <a:p>
                      <a:pPr algn="ctr">
                        <a:lnSpc>
                          <a:spcPct val="115000"/>
                        </a:lnSpc>
                        <a:spcAft>
                          <a:spcPts val="600"/>
                        </a:spcAft>
                      </a:pPr>
                      <a:r>
                        <a:rPr lang="en-ZA" sz="1500" dirty="0">
                          <a:effectLst/>
                          <a:latin typeface="Calibri" panose="020F0502020204030204" pitchFamily="34" charset="0"/>
                          <a:cs typeface="Calibri" panose="020F0502020204030204" pitchFamily="34" charset="0"/>
                        </a:rPr>
                        <a:t>95%</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tc>
                <a:tc>
                  <a:txBody>
                    <a:bodyPr/>
                    <a:lstStyle/>
                    <a:p>
                      <a:pPr algn="ctr">
                        <a:lnSpc>
                          <a:spcPct val="115000"/>
                        </a:lnSpc>
                        <a:spcAft>
                          <a:spcPts val="600"/>
                        </a:spcAft>
                      </a:pPr>
                      <a:r>
                        <a:rPr lang="en-ZA" sz="1500" dirty="0" smtClean="0">
                          <a:effectLst/>
                          <a:latin typeface="Calibri" panose="020F0502020204030204" pitchFamily="34" charset="0"/>
                          <a:cs typeface="Calibri" panose="020F0502020204030204" pitchFamily="34" charset="0"/>
                        </a:rPr>
                        <a:t>95%</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tc>
                <a:extLst>
                  <a:ext uri="{0D108BD9-81ED-4DB2-BD59-A6C34878D82A}">
                    <a16:rowId xmlns:a16="http://schemas.microsoft.com/office/drawing/2014/main" xmlns="" val="2199424320"/>
                  </a:ext>
                </a:extLst>
              </a:tr>
              <a:tr h="265876">
                <a:tc>
                  <a:txBody>
                    <a:bodyPr/>
                    <a:lstStyle/>
                    <a:p>
                      <a:pPr algn="l">
                        <a:lnSpc>
                          <a:spcPct val="115000"/>
                        </a:lnSpc>
                        <a:spcAft>
                          <a:spcPts val="600"/>
                        </a:spcAft>
                      </a:pPr>
                      <a:r>
                        <a:rPr lang="en-ZA" sz="1500" dirty="0">
                          <a:solidFill>
                            <a:schemeClr val="tx1"/>
                          </a:solidFill>
                          <a:effectLst/>
                          <a:latin typeface="Calibri" panose="020F0502020204030204" pitchFamily="34" charset="0"/>
                          <a:cs typeface="Calibri" panose="020F0502020204030204" pitchFamily="34" charset="0"/>
                        </a:rPr>
                        <a:t>Patent applications </a:t>
                      </a:r>
                      <a:endParaRPr lang="en-ZA"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solidFill>
                      <a:schemeClr val="bg1">
                        <a:lumMod val="75000"/>
                      </a:schemeClr>
                    </a:solidFill>
                  </a:tcPr>
                </a:tc>
                <a:tc>
                  <a:txBody>
                    <a:bodyPr/>
                    <a:lstStyle/>
                    <a:p>
                      <a:pPr algn="ctr">
                        <a:lnSpc>
                          <a:spcPct val="115000"/>
                        </a:lnSpc>
                        <a:spcAft>
                          <a:spcPts val="600"/>
                        </a:spcAft>
                      </a:pPr>
                      <a:r>
                        <a:rPr lang="en-ZA" sz="1500">
                          <a:effectLst/>
                          <a:latin typeface="Calibri" panose="020F0502020204030204" pitchFamily="34" charset="0"/>
                          <a:cs typeface="Calibri" panose="020F0502020204030204" pitchFamily="34" charset="0"/>
                        </a:rPr>
                        <a:t>9%</a:t>
                      </a:r>
                      <a:endParaRPr lang="en-ZA" sz="1500">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tc>
                <a:tc>
                  <a:txBody>
                    <a:bodyPr/>
                    <a:lstStyle/>
                    <a:p>
                      <a:pPr algn="ctr">
                        <a:lnSpc>
                          <a:spcPct val="115000"/>
                        </a:lnSpc>
                        <a:spcAft>
                          <a:spcPts val="600"/>
                        </a:spcAft>
                      </a:pPr>
                      <a:r>
                        <a:rPr lang="en-ZA" sz="1500">
                          <a:effectLst/>
                          <a:latin typeface="Calibri" panose="020F0502020204030204" pitchFamily="34" charset="0"/>
                          <a:cs typeface="Calibri" panose="020F0502020204030204" pitchFamily="34" charset="0"/>
                        </a:rPr>
                        <a:t>48%</a:t>
                      </a:r>
                      <a:endParaRPr lang="en-ZA" sz="1500">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tc>
                <a:tc>
                  <a:txBody>
                    <a:bodyPr/>
                    <a:lstStyle/>
                    <a:p>
                      <a:pPr algn="ctr">
                        <a:lnSpc>
                          <a:spcPct val="115000"/>
                        </a:lnSpc>
                        <a:spcAft>
                          <a:spcPts val="600"/>
                        </a:spcAft>
                      </a:pPr>
                      <a:r>
                        <a:rPr lang="en-ZA" sz="1500">
                          <a:effectLst/>
                          <a:latin typeface="Calibri" panose="020F0502020204030204" pitchFamily="34" charset="0"/>
                          <a:cs typeface="Calibri" panose="020F0502020204030204" pitchFamily="34" charset="0"/>
                        </a:rPr>
                        <a:t>79%</a:t>
                      </a:r>
                      <a:endParaRPr lang="en-ZA" sz="1500">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tc>
                <a:tc>
                  <a:txBody>
                    <a:bodyPr/>
                    <a:lstStyle/>
                    <a:p>
                      <a:pPr algn="ctr">
                        <a:lnSpc>
                          <a:spcPct val="115000"/>
                        </a:lnSpc>
                        <a:spcAft>
                          <a:spcPts val="600"/>
                        </a:spcAft>
                      </a:pPr>
                      <a:r>
                        <a:rPr lang="en-ZA" sz="1500">
                          <a:effectLst/>
                          <a:latin typeface="Calibri" panose="020F0502020204030204" pitchFamily="34" charset="0"/>
                          <a:cs typeface="Calibri" panose="020F0502020204030204" pitchFamily="34" charset="0"/>
                        </a:rPr>
                        <a:t>88%</a:t>
                      </a:r>
                      <a:endParaRPr lang="en-ZA" sz="1500">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tc>
                <a:extLst>
                  <a:ext uri="{0D108BD9-81ED-4DB2-BD59-A6C34878D82A}">
                    <a16:rowId xmlns:a16="http://schemas.microsoft.com/office/drawing/2014/main" xmlns="" val="1035896516"/>
                  </a:ext>
                </a:extLst>
              </a:tr>
              <a:tr h="265876">
                <a:tc>
                  <a:txBody>
                    <a:bodyPr/>
                    <a:lstStyle/>
                    <a:p>
                      <a:pPr algn="l">
                        <a:lnSpc>
                          <a:spcPct val="115000"/>
                        </a:lnSpc>
                        <a:spcAft>
                          <a:spcPts val="600"/>
                        </a:spcAft>
                      </a:pPr>
                      <a:r>
                        <a:rPr lang="en-ZA" sz="1500" dirty="0">
                          <a:solidFill>
                            <a:schemeClr val="tx1"/>
                          </a:solidFill>
                          <a:effectLst/>
                          <a:latin typeface="Calibri" panose="020F0502020204030204" pitchFamily="34" charset="0"/>
                          <a:cs typeface="Calibri" panose="020F0502020204030204" pitchFamily="34" charset="0"/>
                        </a:rPr>
                        <a:t>Design applications</a:t>
                      </a:r>
                      <a:endParaRPr lang="en-ZA"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solidFill>
                      <a:schemeClr val="bg1">
                        <a:lumMod val="75000"/>
                      </a:schemeClr>
                    </a:solidFill>
                  </a:tcPr>
                </a:tc>
                <a:tc>
                  <a:txBody>
                    <a:bodyPr/>
                    <a:lstStyle/>
                    <a:p>
                      <a:pPr algn="ctr">
                        <a:lnSpc>
                          <a:spcPct val="115000"/>
                        </a:lnSpc>
                        <a:spcAft>
                          <a:spcPts val="600"/>
                        </a:spcAft>
                      </a:pPr>
                      <a:r>
                        <a:rPr lang="en-ZA" sz="1500">
                          <a:effectLst/>
                          <a:latin typeface="Calibri" panose="020F0502020204030204" pitchFamily="34" charset="0"/>
                          <a:cs typeface="Calibri" panose="020F0502020204030204" pitchFamily="34" charset="0"/>
                        </a:rPr>
                        <a:t>8%</a:t>
                      </a:r>
                      <a:endParaRPr lang="en-ZA" sz="1500">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tc>
                <a:tc>
                  <a:txBody>
                    <a:bodyPr/>
                    <a:lstStyle/>
                    <a:p>
                      <a:pPr algn="ctr">
                        <a:lnSpc>
                          <a:spcPct val="115000"/>
                        </a:lnSpc>
                        <a:spcAft>
                          <a:spcPts val="600"/>
                        </a:spcAft>
                      </a:pPr>
                      <a:r>
                        <a:rPr lang="en-ZA" sz="1500">
                          <a:effectLst/>
                          <a:latin typeface="Calibri" panose="020F0502020204030204" pitchFamily="34" charset="0"/>
                          <a:cs typeface="Calibri" panose="020F0502020204030204" pitchFamily="34" charset="0"/>
                        </a:rPr>
                        <a:t>28%</a:t>
                      </a:r>
                      <a:endParaRPr lang="en-ZA" sz="1500">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tc>
                <a:tc>
                  <a:txBody>
                    <a:bodyPr/>
                    <a:lstStyle/>
                    <a:p>
                      <a:pPr algn="ctr">
                        <a:lnSpc>
                          <a:spcPct val="115000"/>
                        </a:lnSpc>
                        <a:spcAft>
                          <a:spcPts val="600"/>
                        </a:spcAft>
                      </a:pPr>
                      <a:r>
                        <a:rPr lang="en-ZA" sz="1500" dirty="0">
                          <a:effectLst/>
                          <a:latin typeface="Calibri" panose="020F0502020204030204" pitchFamily="34" charset="0"/>
                          <a:cs typeface="Calibri" panose="020F0502020204030204" pitchFamily="34" charset="0"/>
                        </a:rPr>
                        <a:t>31%</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tc>
                <a:tc>
                  <a:txBody>
                    <a:bodyPr/>
                    <a:lstStyle/>
                    <a:p>
                      <a:pPr algn="ctr">
                        <a:lnSpc>
                          <a:spcPct val="115000"/>
                        </a:lnSpc>
                        <a:spcAft>
                          <a:spcPts val="600"/>
                        </a:spcAft>
                      </a:pPr>
                      <a:r>
                        <a:rPr lang="en-ZA" sz="1500">
                          <a:effectLst/>
                          <a:latin typeface="Calibri" panose="020F0502020204030204" pitchFamily="34" charset="0"/>
                          <a:cs typeface="Calibri" panose="020F0502020204030204" pitchFamily="34" charset="0"/>
                        </a:rPr>
                        <a:t>51%</a:t>
                      </a:r>
                      <a:endParaRPr lang="en-ZA" sz="1500">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tc>
                <a:extLst>
                  <a:ext uri="{0D108BD9-81ED-4DB2-BD59-A6C34878D82A}">
                    <a16:rowId xmlns:a16="http://schemas.microsoft.com/office/drawing/2014/main" xmlns="" val="1768068106"/>
                  </a:ext>
                </a:extLst>
              </a:tr>
              <a:tr h="306606">
                <a:tc>
                  <a:txBody>
                    <a:bodyPr/>
                    <a:lstStyle/>
                    <a:p>
                      <a:pPr algn="l">
                        <a:lnSpc>
                          <a:spcPct val="115000"/>
                        </a:lnSpc>
                        <a:spcAft>
                          <a:spcPts val="600"/>
                        </a:spcAft>
                      </a:pPr>
                      <a:r>
                        <a:rPr lang="en-ZA" sz="1500" dirty="0">
                          <a:solidFill>
                            <a:schemeClr val="tx1"/>
                          </a:solidFill>
                          <a:effectLst/>
                          <a:latin typeface="Calibri" panose="020F0502020204030204" pitchFamily="34" charset="0"/>
                          <a:cs typeface="Calibri" panose="020F0502020204030204" pitchFamily="34" charset="0"/>
                        </a:rPr>
                        <a:t>Copyright in film applications </a:t>
                      </a:r>
                      <a:endParaRPr lang="en-ZA"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solidFill>
                      <a:schemeClr val="bg1">
                        <a:lumMod val="75000"/>
                      </a:schemeClr>
                    </a:solidFill>
                  </a:tcPr>
                </a:tc>
                <a:tc>
                  <a:txBody>
                    <a:bodyPr/>
                    <a:lstStyle/>
                    <a:p>
                      <a:pPr algn="ctr">
                        <a:lnSpc>
                          <a:spcPct val="115000"/>
                        </a:lnSpc>
                        <a:spcAft>
                          <a:spcPts val="600"/>
                        </a:spcAft>
                      </a:pPr>
                      <a:r>
                        <a:rPr lang="en-ZA" sz="1500">
                          <a:effectLst/>
                          <a:latin typeface="Calibri" panose="020F0502020204030204" pitchFamily="34" charset="0"/>
                          <a:cs typeface="Calibri" panose="020F0502020204030204" pitchFamily="34" charset="0"/>
                        </a:rPr>
                        <a:t>14%</a:t>
                      </a:r>
                      <a:endParaRPr lang="en-ZA" sz="1500">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tc>
                <a:tc>
                  <a:txBody>
                    <a:bodyPr/>
                    <a:lstStyle/>
                    <a:p>
                      <a:pPr algn="ctr">
                        <a:lnSpc>
                          <a:spcPct val="115000"/>
                        </a:lnSpc>
                        <a:spcAft>
                          <a:spcPts val="600"/>
                        </a:spcAft>
                      </a:pPr>
                      <a:r>
                        <a:rPr lang="en-ZA" sz="1500" dirty="0">
                          <a:effectLst/>
                          <a:latin typeface="Calibri" panose="020F0502020204030204" pitchFamily="34" charset="0"/>
                          <a:cs typeface="Calibri" panose="020F0502020204030204" pitchFamily="34" charset="0"/>
                        </a:rPr>
                        <a:t>97%</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tc>
                <a:tc>
                  <a:txBody>
                    <a:bodyPr/>
                    <a:lstStyle/>
                    <a:p>
                      <a:pPr algn="ctr">
                        <a:lnSpc>
                          <a:spcPct val="115000"/>
                        </a:lnSpc>
                        <a:spcAft>
                          <a:spcPts val="600"/>
                        </a:spcAft>
                      </a:pPr>
                      <a:r>
                        <a:rPr lang="en-ZA" sz="1500">
                          <a:effectLst/>
                          <a:latin typeface="Calibri" panose="020F0502020204030204" pitchFamily="34" charset="0"/>
                          <a:cs typeface="Calibri" panose="020F0502020204030204" pitchFamily="34" charset="0"/>
                        </a:rPr>
                        <a:t>95%</a:t>
                      </a:r>
                      <a:endParaRPr lang="en-ZA" sz="1500">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tc>
                <a:tc>
                  <a:txBody>
                    <a:bodyPr/>
                    <a:lstStyle/>
                    <a:p>
                      <a:pPr algn="ctr">
                        <a:lnSpc>
                          <a:spcPct val="115000"/>
                        </a:lnSpc>
                        <a:spcAft>
                          <a:spcPts val="600"/>
                        </a:spcAft>
                      </a:pPr>
                      <a:r>
                        <a:rPr lang="en-ZA" sz="1500" dirty="0" smtClean="0">
                          <a:effectLst/>
                          <a:latin typeface="Calibri" panose="020F0502020204030204" pitchFamily="34" charset="0"/>
                          <a:cs typeface="Calibri" panose="020F0502020204030204" pitchFamily="34" charset="0"/>
                        </a:rPr>
                        <a:t>84%</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txBody>
                  <a:tcPr marL="36356" marR="36356" marT="0" marB="0"/>
                </a:tc>
                <a:extLst>
                  <a:ext uri="{0D108BD9-81ED-4DB2-BD59-A6C34878D82A}">
                    <a16:rowId xmlns:a16="http://schemas.microsoft.com/office/drawing/2014/main" xmlns="" val="550439917"/>
                  </a:ext>
                </a:extLst>
              </a:tr>
            </a:tbl>
          </a:graphicData>
        </a:graphic>
      </p:graphicFrame>
      <p:sp>
        <p:nvSpPr>
          <p:cNvPr id="8" name="TextBox 7">
            <a:extLst>
              <a:ext uri="{FF2B5EF4-FFF2-40B4-BE49-F238E27FC236}">
                <a16:creationId xmlns:a16="http://schemas.microsoft.com/office/drawing/2014/main" xmlns="" id="{68BBA23B-7692-4431-ACEA-746AA796B187}"/>
              </a:ext>
            </a:extLst>
          </p:cNvPr>
          <p:cNvSpPr txBox="1"/>
          <p:nvPr/>
        </p:nvSpPr>
        <p:spPr>
          <a:xfrm>
            <a:off x="5156917" y="990368"/>
            <a:ext cx="7373619" cy="398699"/>
          </a:xfrm>
          <a:prstGeom prst="rect">
            <a:avLst/>
          </a:prstGeom>
          <a:noFill/>
        </p:spPr>
        <p:txBody>
          <a:bodyPr wrap="square" rtlCol="0">
            <a:spAutoFit/>
          </a:bodyPr>
          <a:lstStyle/>
          <a:p>
            <a:pPr algn="l" defTabSz="1299792" fontAlgn="auto" hangingPunct="1">
              <a:spcBef>
                <a:spcPts val="0"/>
              </a:spcBef>
              <a:spcAft>
                <a:spcPts val="0"/>
              </a:spcAft>
            </a:pPr>
            <a:r>
              <a:rPr lang="en-ZA" sz="1991" b="1" dirty="0">
                <a:latin typeface="Calibri" panose="020F0502020204030204" pitchFamily="34" charset="0"/>
                <a:ea typeface="+mn-ea"/>
                <a:cs typeface="Calibri" panose="020F0502020204030204" pitchFamily="34" charset="0"/>
              </a:rPr>
              <a:t>CIPC National Footprint</a:t>
            </a:r>
            <a:endParaRPr lang="en-ZA" sz="2560" b="1" dirty="0">
              <a:latin typeface="Calibri" panose="020F0502020204030204" pitchFamily="34" charset="0"/>
              <a:ea typeface="+mn-ea"/>
              <a:cs typeface="Calibri" panose="020F0502020204030204" pitchFamily="34" charset="0"/>
            </a:endParaRPr>
          </a:p>
        </p:txBody>
      </p:sp>
      <p:cxnSp>
        <p:nvCxnSpPr>
          <p:cNvPr id="10" name="Straight Connector 9">
            <a:extLst>
              <a:ext uri="{FF2B5EF4-FFF2-40B4-BE49-F238E27FC236}">
                <a16:creationId xmlns:a16="http://schemas.microsoft.com/office/drawing/2014/main" xmlns="" id="{4CA12F14-ED5D-46A5-956C-CCF94846136B}"/>
              </a:ext>
            </a:extLst>
          </p:cNvPr>
          <p:cNvCxnSpPr>
            <a:cxnSpLocks/>
          </p:cNvCxnSpPr>
          <p:nvPr/>
        </p:nvCxnSpPr>
        <p:spPr>
          <a:xfrm>
            <a:off x="5273464" y="1380678"/>
            <a:ext cx="725572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xmlns="" id="{8CCEE4CE-F5E0-43EF-9386-86E505C0F582}"/>
              </a:ext>
            </a:extLst>
          </p:cNvPr>
          <p:cNvGrpSpPr/>
          <p:nvPr/>
        </p:nvGrpSpPr>
        <p:grpSpPr>
          <a:xfrm>
            <a:off x="117362" y="3667499"/>
            <a:ext cx="5159394" cy="2107204"/>
            <a:chOff x="7697754" y="2795927"/>
            <a:chExt cx="3627699" cy="1481627"/>
          </a:xfrm>
        </p:grpSpPr>
        <p:sp>
          <p:nvSpPr>
            <p:cNvPr id="15" name="Oval 14">
              <a:extLst>
                <a:ext uri="{FF2B5EF4-FFF2-40B4-BE49-F238E27FC236}">
                  <a16:creationId xmlns:a16="http://schemas.microsoft.com/office/drawing/2014/main" xmlns="" id="{807C764E-4592-4065-8066-9C3EC2900F09}"/>
                </a:ext>
              </a:extLst>
            </p:cNvPr>
            <p:cNvSpPr/>
            <p:nvPr/>
          </p:nvSpPr>
          <p:spPr>
            <a:xfrm>
              <a:off x="7697754" y="2938725"/>
              <a:ext cx="941794" cy="911590"/>
            </a:xfrm>
            <a:prstGeom prst="ellipse">
              <a:avLst/>
            </a:prstGeom>
            <a:solidFill>
              <a:srgbClr val="006699">
                <a:lumMod val="75000"/>
              </a:srgbClr>
            </a:solidFill>
            <a:ln w="25400" cap="flat" cmpd="sng" algn="ctr">
              <a:noFill/>
              <a:prstDash val="solid"/>
            </a:ln>
            <a:effectLst/>
          </p:spPr>
          <p:txBody>
            <a:bodyPr rot="0" spcFirstLastPara="0" vertOverflow="overflow" horzOverflow="overflow" vert="horz" wrap="square" lIns="130048" tIns="65024" rIns="130048" bIns="65024" numCol="1" spcCol="0" rtlCol="0" fromWordArt="0" anchor="ctr" anchorCtr="0" forceAA="0" compatLnSpc="1">
              <a:prstTxWarp prst="textNoShape">
                <a:avLst/>
              </a:prstTxWarp>
              <a:noAutofit/>
            </a:bodyPr>
            <a:lstStyle/>
            <a:p>
              <a:pPr defTabSz="1300483" fontAlgn="auto" hangingPunct="1">
                <a:spcBef>
                  <a:spcPts val="0"/>
                </a:spcBef>
                <a:spcAft>
                  <a:spcPts val="0"/>
                </a:spcAft>
                <a:defRPr/>
              </a:pPr>
              <a:endParaRPr lang="en-US" sz="2560" kern="0">
                <a:solidFill>
                  <a:srgbClr val="FFFFFF"/>
                </a:solidFill>
                <a:latin typeface="Calibri" panose="020F0502020204030204" pitchFamily="34" charset="0"/>
                <a:ea typeface="+mn-ea"/>
                <a:cs typeface="Calibri" panose="020F0502020204030204" pitchFamily="34" charset="0"/>
              </a:endParaRPr>
            </a:p>
          </p:txBody>
        </p:sp>
        <p:sp>
          <p:nvSpPr>
            <p:cNvPr id="16" name="Oval 15">
              <a:extLst>
                <a:ext uri="{FF2B5EF4-FFF2-40B4-BE49-F238E27FC236}">
                  <a16:creationId xmlns:a16="http://schemas.microsoft.com/office/drawing/2014/main" xmlns="" id="{F4A59932-16E1-4391-A5B8-DA91E34F1436}"/>
                </a:ext>
              </a:extLst>
            </p:cNvPr>
            <p:cNvSpPr/>
            <p:nvPr/>
          </p:nvSpPr>
          <p:spPr>
            <a:xfrm>
              <a:off x="7734098" y="2973903"/>
              <a:ext cx="869107" cy="841233"/>
            </a:xfrm>
            <a:prstGeom prst="ellipse">
              <a:avLst/>
            </a:prstGeom>
            <a:gradFill flip="none" rotWithShape="1">
              <a:gsLst>
                <a:gs pos="0">
                  <a:srgbClr val="001D3A">
                    <a:lumMod val="85000"/>
                    <a:lumOff val="15000"/>
                    <a:alpha val="66000"/>
                  </a:srgbClr>
                </a:gs>
                <a:gs pos="67000">
                  <a:srgbClr val="FFFFFF">
                    <a:shade val="100000"/>
                    <a:satMod val="115000"/>
                    <a:alpha val="0"/>
                  </a:srgbClr>
                </a:gs>
              </a:gsLst>
              <a:lin ang="2700000" scaled="1"/>
              <a:tileRect/>
            </a:gradFill>
            <a:ln w="9525" cap="flat" cmpd="sng" algn="ctr">
              <a:solidFill>
                <a:srgbClr val="FFFFFF"/>
              </a:solidFill>
              <a:prstDash val="lgDashDot"/>
            </a:ln>
            <a:effectLst/>
          </p:spPr>
          <p:txBody>
            <a:bodyPr rot="0" spcFirstLastPara="0" vertOverflow="overflow" horzOverflow="overflow" vert="horz" wrap="square" lIns="130048" tIns="65024" rIns="130048" bIns="65024" numCol="1" spcCol="0" rtlCol="0" fromWordArt="0" anchor="ctr" anchorCtr="0" forceAA="0" compatLnSpc="1">
              <a:prstTxWarp prst="textNoShape">
                <a:avLst/>
              </a:prstTxWarp>
              <a:noAutofit/>
            </a:bodyPr>
            <a:lstStyle/>
            <a:p>
              <a:pPr defTabSz="1300483" fontAlgn="auto" hangingPunct="1">
                <a:spcBef>
                  <a:spcPts val="0"/>
                </a:spcBef>
                <a:spcAft>
                  <a:spcPts val="0"/>
                </a:spcAft>
                <a:defRPr/>
              </a:pPr>
              <a:endParaRPr lang="en-US" sz="2560" kern="0">
                <a:solidFill>
                  <a:srgbClr val="FFFFFF"/>
                </a:solidFill>
                <a:latin typeface="Calibri" panose="020F0502020204030204" pitchFamily="34" charset="0"/>
                <a:ea typeface="+mn-ea"/>
                <a:cs typeface="Calibri" panose="020F0502020204030204" pitchFamily="34" charset="0"/>
              </a:endParaRPr>
            </a:p>
          </p:txBody>
        </p:sp>
        <p:sp>
          <p:nvSpPr>
            <p:cNvPr id="19" name="Title 1">
              <a:extLst>
                <a:ext uri="{FF2B5EF4-FFF2-40B4-BE49-F238E27FC236}">
                  <a16:creationId xmlns:a16="http://schemas.microsoft.com/office/drawing/2014/main" xmlns="" id="{4DC50097-72EB-4F44-9DBB-B438CF302D8A}"/>
                </a:ext>
              </a:extLst>
            </p:cNvPr>
            <p:cNvSpPr txBox="1">
              <a:spLocks/>
            </p:cNvSpPr>
            <p:nvPr/>
          </p:nvSpPr>
          <p:spPr>
            <a:xfrm>
              <a:off x="8797935" y="2795927"/>
              <a:ext cx="2346365" cy="49250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800" kern="1200">
                  <a:solidFill>
                    <a:schemeClr val="tx1">
                      <a:lumMod val="65000"/>
                      <a:lumOff val="35000"/>
                    </a:schemeClr>
                  </a:solidFill>
                  <a:latin typeface="+mj-lt"/>
                  <a:ea typeface="+mj-ea"/>
                  <a:cs typeface="+mj-cs"/>
                </a:defRPr>
              </a:lvl1pPr>
            </a:lstStyle>
            <a:p>
              <a:pPr defTabSz="1300483" fontAlgn="auto">
                <a:spcBef>
                  <a:spcPts val="427"/>
                </a:spcBef>
                <a:spcAft>
                  <a:spcPts val="0"/>
                </a:spcAft>
                <a:defRPr/>
              </a:pPr>
              <a:r>
                <a:rPr lang="en-US" sz="2276" b="1" dirty="0">
                  <a:solidFill>
                    <a:srgbClr val="3366CC">
                      <a:lumMod val="50000"/>
                    </a:srgbClr>
                  </a:solidFill>
                  <a:latin typeface="Calibri" panose="020F0502020204030204" pitchFamily="34" charset="0"/>
                  <a:cs typeface="Calibri" panose="020F0502020204030204" pitchFamily="34" charset="0"/>
                </a:rPr>
                <a:t>Self-service </a:t>
              </a:r>
              <a:r>
                <a:rPr lang="en-US" sz="2276" b="1" dirty="0" err="1" smtClean="0">
                  <a:solidFill>
                    <a:srgbClr val="3366CC">
                      <a:lumMod val="50000"/>
                    </a:srgbClr>
                  </a:solidFill>
                  <a:latin typeface="Calibri" panose="020F0502020204030204" pitchFamily="34" charset="0"/>
                  <a:cs typeface="Calibri" panose="020F0502020204030204" pitchFamily="34" charset="0"/>
                </a:rPr>
                <a:t>Centres</a:t>
              </a:r>
              <a:r>
                <a:rPr lang="en-US" sz="2276" b="1" dirty="0" smtClean="0">
                  <a:solidFill>
                    <a:srgbClr val="3366CC">
                      <a:lumMod val="50000"/>
                    </a:srgbClr>
                  </a:solidFill>
                  <a:latin typeface="Calibri" panose="020F0502020204030204" pitchFamily="34" charset="0"/>
                  <a:cs typeface="Calibri" panose="020F0502020204030204" pitchFamily="34" charset="0"/>
                </a:rPr>
                <a:t> and Terminal </a:t>
              </a:r>
              <a:r>
                <a:rPr lang="en-US" sz="2276" b="1" dirty="0">
                  <a:solidFill>
                    <a:srgbClr val="3366CC">
                      <a:lumMod val="50000"/>
                    </a:srgbClr>
                  </a:solidFill>
                  <a:latin typeface="Calibri" panose="020F0502020204030204" pitchFamily="34" charset="0"/>
                  <a:cs typeface="Calibri" panose="020F0502020204030204" pitchFamily="34" charset="0"/>
                </a:rPr>
                <a:t>(SST)</a:t>
              </a:r>
            </a:p>
          </p:txBody>
        </p:sp>
        <p:sp>
          <p:nvSpPr>
            <p:cNvPr id="20" name="Title 1">
              <a:extLst>
                <a:ext uri="{FF2B5EF4-FFF2-40B4-BE49-F238E27FC236}">
                  <a16:creationId xmlns:a16="http://schemas.microsoft.com/office/drawing/2014/main" xmlns="" id="{6BC6394E-2309-40AD-B94E-DE64EDBA2B3F}"/>
                </a:ext>
              </a:extLst>
            </p:cNvPr>
            <p:cNvSpPr txBox="1">
              <a:spLocks/>
            </p:cNvSpPr>
            <p:nvPr/>
          </p:nvSpPr>
          <p:spPr>
            <a:xfrm>
              <a:off x="8831881" y="3262072"/>
              <a:ext cx="2493572" cy="101548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800" kern="1200">
                  <a:solidFill>
                    <a:schemeClr val="tx1">
                      <a:lumMod val="65000"/>
                      <a:lumOff val="35000"/>
                    </a:schemeClr>
                  </a:solidFill>
                  <a:latin typeface="+mj-lt"/>
                  <a:ea typeface="+mj-ea"/>
                  <a:cs typeface="+mj-cs"/>
                </a:defRPr>
              </a:lvl1pPr>
            </a:lstStyle>
            <a:p>
              <a:pPr defTabSz="1300483" fontAlgn="auto">
                <a:spcAft>
                  <a:spcPts val="0"/>
                </a:spcAft>
              </a:pPr>
              <a:r>
                <a:rPr lang="en-ZA" sz="1564" dirty="0">
                  <a:solidFill>
                    <a:srgbClr val="000000"/>
                  </a:solidFill>
                  <a:latin typeface="Calibri" panose="020F0502020204030204" pitchFamily="34" charset="0"/>
                  <a:cs typeface="Calibri" panose="020F0502020204030204" pitchFamily="34" charset="0"/>
                </a:rPr>
                <a:t>SST’s provides impetus  on increasing accessibility the SMMEs and customers in general. Customer identification has been further enhanced by this initiative whilst the essence of partnerships in government was taken to a new level.</a:t>
              </a:r>
              <a:endParaRPr lang="en-US" sz="1564" dirty="0">
                <a:solidFill>
                  <a:srgbClr val="000000"/>
                </a:solidFill>
                <a:latin typeface="Calibri" panose="020F0502020204030204" pitchFamily="34" charset="0"/>
                <a:cs typeface="Calibri" panose="020F0502020204030204" pitchFamily="34" charset="0"/>
              </a:endParaRPr>
            </a:p>
          </p:txBody>
        </p:sp>
        <p:sp>
          <p:nvSpPr>
            <p:cNvPr id="26" name="Parallelogram 25">
              <a:extLst>
                <a:ext uri="{FF2B5EF4-FFF2-40B4-BE49-F238E27FC236}">
                  <a16:creationId xmlns:a16="http://schemas.microsoft.com/office/drawing/2014/main" xmlns="" id="{C4AB14BF-5A4B-4F26-A03B-F9028D401319}"/>
                </a:ext>
              </a:extLst>
            </p:cNvPr>
            <p:cNvSpPr/>
            <p:nvPr/>
          </p:nvSpPr>
          <p:spPr>
            <a:xfrm>
              <a:off x="8741575" y="3104053"/>
              <a:ext cx="45719" cy="866101"/>
            </a:xfrm>
            <a:prstGeom prst="parallelogram">
              <a:avLst>
                <a:gd name="adj" fmla="val 0"/>
              </a:avLst>
            </a:prstGeom>
            <a:solidFill>
              <a:srgbClr val="006699">
                <a:lumMod val="50000"/>
              </a:srgbClr>
            </a:solidFill>
            <a:ln w="25400" cap="flat" cmpd="sng" algn="ctr">
              <a:noFill/>
              <a:prstDash val="solid"/>
            </a:ln>
            <a:effectLst/>
          </p:spPr>
          <p:txBody>
            <a:bodyPr rot="0" spcFirstLastPara="0" vertOverflow="overflow" horzOverflow="overflow" vert="horz" wrap="square" lIns="130048" tIns="65024" rIns="130048" bIns="65024" numCol="1" spcCol="0" rtlCol="0" fromWordArt="0" anchor="ctr" anchorCtr="0" forceAA="0" compatLnSpc="1">
              <a:prstTxWarp prst="textNoShape">
                <a:avLst/>
              </a:prstTxWarp>
              <a:noAutofit/>
            </a:bodyPr>
            <a:lstStyle/>
            <a:p>
              <a:pPr defTabSz="1300483" fontAlgn="auto" hangingPunct="1">
                <a:spcBef>
                  <a:spcPts val="0"/>
                </a:spcBef>
                <a:spcAft>
                  <a:spcPts val="0"/>
                </a:spcAft>
                <a:defRPr/>
              </a:pPr>
              <a:endParaRPr lang="en-US" sz="2560" kern="0">
                <a:solidFill>
                  <a:srgbClr val="FFFFFF"/>
                </a:solidFill>
                <a:latin typeface="Calibri" panose="020F0502020204030204" pitchFamily="34" charset="0"/>
                <a:ea typeface="+mn-ea"/>
                <a:cs typeface="Calibri" panose="020F0502020204030204" pitchFamily="34" charset="0"/>
              </a:endParaRPr>
            </a:p>
          </p:txBody>
        </p:sp>
        <p:grpSp>
          <p:nvGrpSpPr>
            <p:cNvPr id="37" name="Group 116">
              <a:extLst>
                <a:ext uri="{FF2B5EF4-FFF2-40B4-BE49-F238E27FC236}">
                  <a16:creationId xmlns:a16="http://schemas.microsoft.com/office/drawing/2014/main" xmlns="" id="{842FC2AD-B6C7-4669-83B7-7252329944B2}"/>
                </a:ext>
              </a:extLst>
            </p:cNvPr>
            <p:cNvGrpSpPr/>
            <p:nvPr/>
          </p:nvGrpSpPr>
          <p:grpSpPr>
            <a:xfrm>
              <a:off x="7768425" y="2960449"/>
              <a:ext cx="771718" cy="746968"/>
              <a:chOff x="3210400" y="516048"/>
              <a:chExt cx="805546" cy="805546"/>
            </a:xfrm>
          </p:grpSpPr>
          <p:sp>
            <p:nvSpPr>
              <p:cNvPr id="38" name="Chord 37">
                <a:extLst>
                  <a:ext uri="{FF2B5EF4-FFF2-40B4-BE49-F238E27FC236}">
                    <a16:creationId xmlns:a16="http://schemas.microsoft.com/office/drawing/2014/main" xmlns="" id="{3963099F-8D32-48F9-A5C0-DC8B44261C15}"/>
                  </a:ext>
                </a:extLst>
              </p:cNvPr>
              <p:cNvSpPr/>
              <p:nvPr/>
            </p:nvSpPr>
            <p:spPr>
              <a:xfrm>
                <a:off x="3210400" y="516048"/>
                <a:ext cx="805546" cy="805546"/>
              </a:xfrm>
              <a:prstGeom prst="chord">
                <a:avLst>
                  <a:gd name="adj1" fmla="val 1392902"/>
                  <a:gd name="adj2" fmla="val 9446833"/>
                </a:avLst>
              </a:prstGeom>
              <a:solidFill>
                <a:srgbClr val="001D3A">
                  <a:lumMod val="85000"/>
                  <a:lumOff val="15000"/>
                </a:srgbClr>
              </a:solidFill>
              <a:ln w="25400" cap="flat" cmpd="sng" algn="ctr">
                <a:noFill/>
                <a:prstDash val="solid"/>
              </a:ln>
              <a:effectLst/>
            </p:spPr>
            <p:txBody>
              <a:bodyPr rot="0" spcFirstLastPara="0" vertOverflow="overflow" horzOverflow="overflow" vert="horz" wrap="square" lIns="130048" tIns="65024" rIns="130048" bIns="65024" numCol="1" spcCol="0" rtlCol="0" fromWordArt="0" anchor="ctr" anchorCtr="0" forceAA="0" compatLnSpc="1">
                <a:prstTxWarp prst="textNoShape">
                  <a:avLst/>
                </a:prstTxWarp>
                <a:noAutofit/>
              </a:bodyPr>
              <a:lstStyle/>
              <a:p>
                <a:pPr defTabSz="1300483" fontAlgn="auto" hangingPunct="1">
                  <a:spcBef>
                    <a:spcPts val="0"/>
                  </a:spcBef>
                  <a:spcAft>
                    <a:spcPts val="0"/>
                  </a:spcAft>
                  <a:defRPr/>
                </a:pPr>
                <a:endParaRPr lang="en-US" sz="2560" kern="0" dirty="0">
                  <a:solidFill>
                    <a:srgbClr val="FFFFFF"/>
                  </a:solidFill>
                  <a:latin typeface="Calibri" panose="020F0502020204030204" pitchFamily="34" charset="0"/>
                  <a:ea typeface="+mn-ea"/>
                  <a:cs typeface="Calibri" panose="020F0502020204030204" pitchFamily="34" charset="0"/>
                </a:endParaRPr>
              </a:p>
            </p:txBody>
          </p:sp>
          <p:sp>
            <p:nvSpPr>
              <p:cNvPr id="39" name="Rectangle 38">
                <a:extLst>
                  <a:ext uri="{FF2B5EF4-FFF2-40B4-BE49-F238E27FC236}">
                    <a16:creationId xmlns:a16="http://schemas.microsoft.com/office/drawing/2014/main" xmlns="" id="{7701A349-1A16-45EC-BA99-6D8EB5F594A1}"/>
                  </a:ext>
                </a:extLst>
              </p:cNvPr>
              <p:cNvSpPr/>
              <p:nvPr/>
            </p:nvSpPr>
            <p:spPr>
              <a:xfrm>
                <a:off x="3210645" y="1065316"/>
                <a:ext cx="805062" cy="19444"/>
              </a:xfrm>
              <a:prstGeom prst="rect">
                <a:avLst/>
              </a:prstGeom>
              <a:solidFill>
                <a:srgbClr val="001D3A">
                  <a:lumMod val="85000"/>
                  <a:lumOff val="15000"/>
                </a:srgbClr>
              </a:solidFill>
              <a:ln w="25400" cap="flat" cmpd="sng" algn="ctr">
                <a:noFill/>
                <a:prstDash val="solid"/>
              </a:ln>
              <a:effectLst/>
            </p:spPr>
            <p:txBody>
              <a:bodyPr rot="0" spcFirstLastPara="0" vertOverflow="overflow" horzOverflow="overflow" vert="horz" wrap="square" lIns="130048" tIns="65024" rIns="130048" bIns="65024" numCol="1" spcCol="0" rtlCol="0" fromWordArt="0" anchor="ctr" anchorCtr="0" forceAA="0" compatLnSpc="1">
                <a:prstTxWarp prst="textNoShape">
                  <a:avLst/>
                </a:prstTxWarp>
                <a:noAutofit/>
              </a:bodyPr>
              <a:lstStyle/>
              <a:p>
                <a:pPr defTabSz="1300483" fontAlgn="auto" hangingPunct="1">
                  <a:spcBef>
                    <a:spcPts val="0"/>
                  </a:spcBef>
                  <a:spcAft>
                    <a:spcPts val="0"/>
                  </a:spcAft>
                  <a:defRPr/>
                </a:pPr>
                <a:endParaRPr lang="en-US" sz="2560" kern="0">
                  <a:solidFill>
                    <a:srgbClr val="FFFFFF"/>
                  </a:solidFill>
                  <a:latin typeface="Calibri" panose="020F0502020204030204" pitchFamily="34" charset="0"/>
                  <a:ea typeface="+mn-ea"/>
                  <a:cs typeface="Calibri" panose="020F0502020204030204" pitchFamily="34" charset="0"/>
                </a:endParaRPr>
              </a:p>
            </p:txBody>
          </p:sp>
        </p:grpSp>
        <p:pic>
          <p:nvPicPr>
            <p:cNvPr id="43" name="Picture 2" descr="Image result for self service terminal icon">
              <a:extLst>
                <a:ext uri="{FF2B5EF4-FFF2-40B4-BE49-F238E27FC236}">
                  <a16:creationId xmlns:a16="http://schemas.microsoft.com/office/drawing/2014/main" xmlns="" id="{00484C41-2A2F-4D76-B784-D7E56485B24C}"/>
                </a:ext>
              </a:extLst>
            </p:cNvPr>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7903586" y="3033472"/>
              <a:ext cx="553151" cy="7220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a:extLst>
              <a:ext uri="{FF2B5EF4-FFF2-40B4-BE49-F238E27FC236}">
                <a16:creationId xmlns:a16="http://schemas.microsoft.com/office/drawing/2014/main" xmlns="" id="{EDEBE557-CD50-4B10-A3B2-3316975E5379}"/>
              </a:ext>
            </a:extLst>
          </p:cNvPr>
          <p:cNvGrpSpPr/>
          <p:nvPr/>
        </p:nvGrpSpPr>
        <p:grpSpPr>
          <a:xfrm>
            <a:off x="117362" y="2423321"/>
            <a:ext cx="5047577" cy="1296485"/>
            <a:chOff x="7337305" y="1583080"/>
            <a:chExt cx="3549077" cy="911590"/>
          </a:xfrm>
        </p:grpSpPr>
        <p:sp>
          <p:nvSpPr>
            <p:cNvPr id="13" name="Oval 12">
              <a:extLst>
                <a:ext uri="{FF2B5EF4-FFF2-40B4-BE49-F238E27FC236}">
                  <a16:creationId xmlns:a16="http://schemas.microsoft.com/office/drawing/2014/main" xmlns="" id="{7C6B4646-2314-4A94-9869-CB20814EDA80}"/>
                </a:ext>
              </a:extLst>
            </p:cNvPr>
            <p:cNvSpPr/>
            <p:nvPr/>
          </p:nvSpPr>
          <p:spPr>
            <a:xfrm>
              <a:off x="7337305" y="1583080"/>
              <a:ext cx="941794" cy="911590"/>
            </a:xfrm>
            <a:prstGeom prst="ellipse">
              <a:avLst/>
            </a:prstGeom>
            <a:solidFill>
              <a:srgbClr val="003399">
                <a:lumMod val="75000"/>
              </a:srgbClr>
            </a:solidFill>
            <a:ln w="25400" cap="flat" cmpd="sng" algn="ctr">
              <a:noFill/>
              <a:prstDash val="solid"/>
            </a:ln>
            <a:effectLst/>
          </p:spPr>
          <p:txBody>
            <a:bodyPr rot="0" spcFirstLastPara="0" vertOverflow="overflow" horzOverflow="overflow" vert="horz" wrap="square" lIns="130048" tIns="65024" rIns="130048" bIns="65024" numCol="1" spcCol="0" rtlCol="0" fromWordArt="0" anchor="ctr" anchorCtr="0" forceAA="0" compatLnSpc="1">
              <a:prstTxWarp prst="textNoShape">
                <a:avLst/>
              </a:prstTxWarp>
              <a:noAutofit/>
            </a:bodyPr>
            <a:lstStyle/>
            <a:p>
              <a:pPr defTabSz="1300483" fontAlgn="auto" hangingPunct="1">
                <a:spcBef>
                  <a:spcPts val="0"/>
                </a:spcBef>
                <a:spcAft>
                  <a:spcPts val="0"/>
                </a:spcAft>
                <a:defRPr/>
              </a:pPr>
              <a:endParaRPr lang="en-US" sz="2560" kern="0">
                <a:solidFill>
                  <a:srgbClr val="FFFFFF"/>
                </a:solidFill>
                <a:latin typeface="Calibri" panose="020F0502020204030204" pitchFamily="34" charset="0"/>
                <a:ea typeface="+mn-ea"/>
                <a:cs typeface="Calibri" panose="020F0502020204030204" pitchFamily="34" charset="0"/>
              </a:endParaRPr>
            </a:p>
          </p:txBody>
        </p:sp>
        <p:sp>
          <p:nvSpPr>
            <p:cNvPr id="14" name="Oval 13">
              <a:extLst>
                <a:ext uri="{FF2B5EF4-FFF2-40B4-BE49-F238E27FC236}">
                  <a16:creationId xmlns:a16="http://schemas.microsoft.com/office/drawing/2014/main" xmlns="" id="{1F9FCB6B-AA27-42C1-B004-6A6445C89A35}"/>
                </a:ext>
              </a:extLst>
            </p:cNvPr>
            <p:cNvSpPr/>
            <p:nvPr/>
          </p:nvSpPr>
          <p:spPr>
            <a:xfrm>
              <a:off x="7373649" y="1618259"/>
              <a:ext cx="869107" cy="841233"/>
            </a:xfrm>
            <a:prstGeom prst="ellipse">
              <a:avLst/>
            </a:prstGeom>
            <a:gradFill flip="none" rotWithShape="1">
              <a:gsLst>
                <a:gs pos="0">
                  <a:srgbClr val="001D3A">
                    <a:lumMod val="85000"/>
                    <a:lumOff val="15000"/>
                    <a:alpha val="66000"/>
                  </a:srgbClr>
                </a:gs>
                <a:gs pos="67000">
                  <a:srgbClr val="FFFFFF">
                    <a:shade val="100000"/>
                    <a:satMod val="115000"/>
                    <a:alpha val="0"/>
                  </a:srgbClr>
                </a:gs>
              </a:gsLst>
              <a:lin ang="2700000" scaled="1"/>
              <a:tileRect/>
            </a:gradFill>
            <a:ln w="9525" cap="flat" cmpd="sng" algn="ctr">
              <a:solidFill>
                <a:srgbClr val="FFFFFF"/>
              </a:solidFill>
              <a:prstDash val="lgDashDot"/>
            </a:ln>
            <a:effectLst/>
          </p:spPr>
          <p:txBody>
            <a:bodyPr rot="0" spcFirstLastPara="0" vertOverflow="overflow" horzOverflow="overflow" vert="horz" wrap="square" lIns="130048" tIns="65024" rIns="130048" bIns="65024" numCol="1" spcCol="0" rtlCol="0" fromWordArt="0" anchor="ctr" anchorCtr="0" forceAA="0" compatLnSpc="1">
              <a:prstTxWarp prst="textNoShape">
                <a:avLst/>
              </a:prstTxWarp>
              <a:noAutofit/>
            </a:bodyPr>
            <a:lstStyle/>
            <a:p>
              <a:pPr defTabSz="1300483" fontAlgn="auto" hangingPunct="1">
                <a:spcBef>
                  <a:spcPts val="0"/>
                </a:spcBef>
                <a:spcAft>
                  <a:spcPts val="0"/>
                </a:spcAft>
                <a:defRPr/>
              </a:pPr>
              <a:endParaRPr lang="en-US" sz="2560" kern="0">
                <a:solidFill>
                  <a:srgbClr val="FFFFFF"/>
                </a:solidFill>
                <a:latin typeface="Calibri" panose="020F0502020204030204" pitchFamily="34" charset="0"/>
                <a:ea typeface="+mn-ea"/>
                <a:cs typeface="Calibri" panose="020F0502020204030204" pitchFamily="34" charset="0"/>
              </a:endParaRPr>
            </a:p>
          </p:txBody>
        </p:sp>
        <p:sp>
          <p:nvSpPr>
            <p:cNvPr id="21" name="Title 1">
              <a:extLst>
                <a:ext uri="{FF2B5EF4-FFF2-40B4-BE49-F238E27FC236}">
                  <a16:creationId xmlns:a16="http://schemas.microsoft.com/office/drawing/2014/main" xmlns="" id="{5E8FE143-AF1B-4DEE-81D7-474F1A93CAA3}"/>
                </a:ext>
              </a:extLst>
            </p:cNvPr>
            <p:cNvSpPr txBox="1">
              <a:spLocks/>
            </p:cNvSpPr>
            <p:nvPr/>
          </p:nvSpPr>
          <p:spPr>
            <a:xfrm>
              <a:off x="8486728" y="1680553"/>
              <a:ext cx="1603987" cy="246251"/>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800" kern="1200">
                  <a:solidFill>
                    <a:schemeClr val="tx1">
                      <a:lumMod val="65000"/>
                      <a:lumOff val="35000"/>
                    </a:schemeClr>
                  </a:solidFill>
                  <a:latin typeface="+mj-lt"/>
                  <a:ea typeface="+mj-ea"/>
                  <a:cs typeface="+mj-cs"/>
                </a:defRPr>
              </a:lvl1pPr>
            </a:lstStyle>
            <a:p>
              <a:pPr defTabSz="1300483" fontAlgn="auto">
                <a:spcBef>
                  <a:spcPts val="427"/>
                </a:spcBef>
                <a:spcAft>
                  <a:spcPts val="0"/>
                </a:spcAft>
                <a:defRPr/>
              </a:pPr>
              <a:r>
                <a:rPr lang="en-US" sz="2276" b="1" dirty="0">
                  <a:solidFill>
                    <a:srgbClr val="003399">
                      <a:lumMod val="50000"/>
                    </a:srgbClr>
                  </a:solidFill>
                  <a:latin typeface="Calibri" panose="020F0502020204030204" pitchFamily="34" charset="0"/>
                  <a:cs typeface="Calibri" panose="020F0502020204030204" pitchFamily="34" charset="0"/>
                </a:rPr>
                <a:t>Online</a:t>
              </a:r>
            </a:p>
          </p:txBody>
        </p:sp>
        <p:sp>
          <p:nvSpPr>
            <p:cNvPr id="22" name="Title 1">
              <a:extLst>
                <a:ext uri="{FF2B5EF4-FFF2-40B4-BE49-F238E27FC236}">
                  <a16:creationId xmlns:a16="http://schemas.microsoft.com/office/drawing/2014/main" xmlns="" id="{E9597F87-D1ED-4842-AEAA-7FFA048DE0B2}"/>
                </a:ext>
              </a:extLst>
            </p:cNvPr>
            <p:cNvSpPr txBox="1">
              <a:spLocks/>
            </p:cNvSpPr>
            <p:nvPr/>
          </p:nvSpPr>
          <p:spPr>
            <a:xfrm>
              <a:off x="8474402" y="1877133"/>
              <a:ext cx="2411980" cy="507741"/>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800" kern="1200">
                  <a:solidFill>
                    <a:schemeClr val="tx1">
                      <a:lumMod val="65000"/>
                      <a:lumOff val="35000"/>
                    </a:schemeClr>
                  </a:solidFill>
                  <a:latin typeface="+mj-lt"/>
                  <a:ea typeface="+mj-ea"/>
                  <a:cs typeface="+mj-cs"/>
                </a:defRPr>
              </a:lvl1pPr>
            </a:lstStyle>
            <a:p>
              <a:pPr defTabSz="1300483" fontAlgn="auto">
                <a:spcAft>
                  <a:spcPts val="0"/>
                </a:spcAft>
              </a:pPr>
              <a:r>
                <a:rPr lang="en-GB" sz="1564" dirty="0">
                  <a:solidFill>
                    <a:srgbClr val="000000"/>
                  </a:solidFill>
                  <a:latin typeface="Calibri" panose="020F0502020204030204" pitchFamily="34" charset="0"/>
                  <a:cs typeface="Calibri" panose="020F0502020204030204" pitchFamily="34" charset="0"/>
                </a:rPr>
                <a:t>Online registration </a:t>
              </a:r>
              <a:r>
                <a:rPr lang="en-ZA" sz="1564" dirty="0">
                  <a:solidFill>
                    <a:srgbClr val="000000"/>
                  </a:solidFill>
                  <a:latin typeface="Calibri" panose="020F0502020204030204" pitchFamily="34" charset="0"/>
                  <a:cs typeface="Calibri" panose="020F0502020204030204" pitchFamily="34" charset="0"/>
                </a:rPr>
                <a:t>facility assists in improving the turnaround times  for service units</a:t>
              </a:r>
              <a:endParaRPr lang="en-US" sz="1564" dirty="0">
                <a:solidFill>
                  <a:srgbClr val="000000"/>
                </a:solidFill>
                <a:latin typeface="Calibri" panose="020F0502020204030204" pitchFamily="34" charset="0"/>
                <a:cs typeface="Calibri" panose="020F0502020204030204" pitchFamily="34" charset="0"/>
              </a:endParaRPr>
            </a:p>
          </p:txBody>
        </p:sp>
        <p:sp>
          <p:nvSpPr>
            <p:cNvPr id="23" name="Parallelogram 22">
              <a:extLst>
                <a:ext uri="{FF2B5EF4-FFF2-40B4-BE49-F238E27FC236}">
                  <a16:creationId xmlns:a16="http://schemas.microsoft.com/office/drawing/2014/main" xmlns="" id="{C8C22E4D-3A80-4209-87CF-E6DF2E94732D}"/>
                </a:ext>
              </a:extLst>
            </p:cNvPr>
            <p:cNvSpPr/>
            <p:nvPr/>
          </p:nvSpPr>
          <p:spPr>
            <a:xfrm>
              <a:off x="8358924" y="1735474"/>
              <a:ext cx="31528" cy="606802"/>
            </a:xfrm>
            <a:prstGeom prst="parallelogram">
              <a:avLst>
                <a:gd name="adj" fmla="val 0"/>
              </a:avLst>
            </a:prstGeom>
            <a:solidFill>
              <a:srgbClr val="003399">
                <a:lumMod val="50000"/>
              </a:srgbClr>
            </a:solidFill>
            <a:ln w="25400" cap="flat" cmpd="sng" algn="ctr">
              <a:noFill/>
              <a:prstDash val="solid"/>
            </a:ln>
            <a:effectLst/>
          </p:spPr>
          <p:txBody>
            <a:bodyPr rot="0" spcFirstLastPara="0" vertOverflow="overflow" horzOverflow="overflow" vert="horz" wrap="square" lIns="130048" tIns="65024" rIns="130048" bIns="65024" numCol="1" spcCol="0" rtlCol="0" fromWordArt="0" anchor="ctr" anchorCtr="0" forceAA="0" compatLnSpc="1">
              <a:prstTxWarp prst="textNoShape">
                <a:avLst/>
              </a:prstTxWarp>
              <a:noAutofit/>
            </a:bodyPr>
            <a:lstStyle/>
            <a:p>
              <a:pPr defTabSz="1300483" fontAlgn="auto" hangingPunct="1">
                <a:spcBef>
                  <a:spcPts val="0"/>
                </a:spcBef>
                <a:spcAft>
                  <a:spcPts val="0"/>
                </a:spcAft>
                <a:defRPr/>
              </a:pPr>
              <a:endParaRPr lang="en-US" sz="2560" kern="0">
                <a:solidFill>
                  <a:srgbClr val="FFFFFF"/>
                </a:solidFill>
                <a:latin typeface="Calibri" panose="020F0502020204030204" pitchFamily="34" charset="0"/>
                <a:ea typeface="+mn-ea"/>
                <a:cs typeface="Calibri" panose="020F0502020204030204" pitchFamily="34" charset="0"/>
              </a:endParaRPr>
            </a:p>
          </p:txBody>
        </p:sp>
        <p:grpSp>
          <p:nvGrpSpPr>
            <p:cNvPr id="34" name="Group 101">
              <a:extLst>
                <a:ext uri="{FF2B5EF4-FFF2-40B4-BE49-F238E27FC236}">
                  <a16:creationId xmlns:a16="http://schemas.microsoft.com/office/drawing/2014/main" xmlns="" id="{406AE9F6-3FBF-40BD-A70E-C4116447F912}"/>
                </a:ext>
              </a:extLst>
            </p:cNvPr>
            <p:cNvGrpSpPr/>
            <p:nvPr/>
          </p:nvGrpSpPr>
          <p:grpSpPr>
            <a:xfrm>
              <a:off x="7422344" y="1638159"/>
              <a:ext cx="771718" cy="746968"/>
              <a:chOff x="3210400" y="516048"/>
              <a:chExt cx="805546" cy="805546"/>
            </a:xfrm>
          </p:grpSpPr>
          <p:sp>
            <p:nvSpPr>
              <p:cNvPr id="35" name="Chord 34">
                <a:extLst>
                  <a:ext uri="{FF2B5EF4-FFF2-40B4-BE49-F238E27FC236}">
                    <a16:creationId xmlns:a16="http://schemas.microsoft.com/office/drawing/2014/main" xmlns="" id="{005D12DB-BBD1-4F38-9BFF-E7B8386E38EB}"/>
                  </a:ext>
                </a:extLst>
              </p:cNvPr>
              <p:cNvSpPr/>
              <p:nvPr/>
            </p:nvSpPr>
            <p:spPr>
              <a:xfrm>
                <a:off x="3210400" y="516048"/>
                <a:ext cx="805546" cy="805546"/>
              </a:xfrm>
              <a:prstGeom prst="chord">
                <a:avLst>
                  <a:gd name="adj1" fmla="val 1392902"/>
                  <a:gd name="adj2" fmla="val 9446833"/>
                </a:avLst>
              </a:prstGeom>
              <a:solidFill>
                <a:srgbClr val="001D3A">
                  <a:lumMod val="85000"/>
                  <a:lumOff val="15000"/>
                </a:srgbClr>
              </a:solidFill>
              <a:ln w="25400" cap="flat" cmpd="sng" algn="ctr">
                <a:noFill/>
                <a:prstDash val="solid"/>
              </a:ln>
              <a:effectLst/>
            </p:spPr>
            <p:txBody>
              <a:bodyPr rot="0" spcFirstLastPara="0" vertOverflow="overflow" horzOverflow="overflow" vert="horz" wrap="square" lIns="130048" tIns="65024" rIns="130048" bIns="65024" numCol="1" spcCol="0" rtlCol="0" fromWordArt="0" anchor="ctr" anchorCtr="0" forceAA="0" compatLnSpc="1">
                <a:prstTxWarp prst="textNoShape">
                  <a:avLst/>
                </a:prstTxWarp>
                <a:noAutofit/>
              </a:bodyPr>
              <a:lstStyle/>
              <a:p>
                <a:pPr defTabSz="1300483" fontAlgn="auto" hangingPunct="1">
                  <a:spcBef>
                    <a:spcPts val="0"/>
                  </a:spcBef>
                  <a:spcAft>
                    <a:spcPts val="0"/>
                  </a:spcAft>
                  <a:defRPr/>
                </a:pPr>
                <a:endParaRPr lang="en-US" sz="2560" kern="0" dirty="0">
                  <a:solidFill>
                    <a:srgbClr val="FFFFFF"/>
                  </a:solidFill>
                  <a:latin typeface="Calibri" panose="020F0502020204030204" pitchFamily="34" charset="0"/>
                  <a:ea typeface="+mn-ea"/>
                  <a:cs typeface="Calibri" panose="020F0502020204030204" pitchFamily="34" charset="0"/>
                </a:endParaRPr>
              </a:p>
            </p:txBody>
          </p:sp>
          <p:sp>
            <p:nvSpPr>
              <p:cNvPr id="36" name="Rectangle 35">
                <a:extLst>
                  <a:ext uri="{FF2B5EF4-FFF2-40B4-BE49-F238E27FC236}">
                    <a16:creationId xmlns:a16="http://schemas.microsoft.com/office/drawing/2014/main" xmlns="" id="{441C6FB4-1614-4F8F-9F93-48487A61E007}"/>
                  </a:ext>
                </a:extLst>
              </p:cNvPr>
              <p:cNvSpPr/>
              <p:nvPr/>
            </p:nvSpPr>
            <p:spPr>
              <a:xfrm>
                <a:off x="3210645" y="1065316"/>
                <a:ext cx="805062" cy="19444"/>
              </a:xfrm>
              <a:prstGeom prst="rect">
                <a:avLst/>
              </a:prstGeom>
              <a:solidFill>
                <a:srgbClr val="001D3A">
                  <a:lumMod val="85000"/>
                  <a:lumOff val="15000"/>
                </a:srgbClr>
              </a:solidFill>
              <a:ln w="25400" cap="flat" cmpd="sng" algn="ctr">
                <a:noFill/>
                <a:prstDash val="solid"/>
              </a:ln>
              <a:effectLst/>
            </p:spPr>
            <p:txBody>
              <a:bodyPr rot="0" spcFirstLastPara="0" vertOverflow="overflow" horzOverflow="overflow" vert="horz" wrap="square" lIns="130048" tIns="65024" rIns="130048" bIns="65024" numCol="1" spcCol="0" rtlCol="0" fromWordArt="0" anchor="ctr" anchorCtr="0" forceAA="0" compatLnSpc="1">
                <a:prstTxWarp prst="textNoShape">
                  <a:avLst/>
                </a:prstTxWarp>
                <a:noAutofit/>
              </a:bodyPr>
              <a:lstStyle/>
              <a:p>
                <a:pPr defTabSz="1300483" fontAlgn="auto" hangingPunct="1">
                  <a:spcBef>
                    <a:spcPts val="0"/>
                  </a:spcBef>
                  <a:spcAft>
                    <a:spcPts val="0"/>
                  </a:spcAft>
                  <a:defRPr/>
                </a:pPr>
                <a:endParaRPr lang="en-US" sz="2560" kern="0">
                  <a:solidFill>
                    <a:srgbClr val="FFFFFF"/>
                  </a:solidFill>
                  <a:latin typeface="Calibri" panose="020F0502020204030204" pitchFamily="34" charset="0"/>
                  <a:ea typeface="+mn-ea"/>
                  <a:cs typeface="Calibri" panose="020F0502020204030204" pitchFamily="34" charset="0"/>
                </a:endParaRPr>
              </a:p>
            </p:txBody>
          </p:sp>
        </p:grpSp>
        <p:pic>
          <p:nvPicPr>
            <p:cNvPr id="44" name="Picture 4" descr="Image result for online icon">
              <a:extLst>
                <a:ext uri="{FF2B5EF4-FFF2-40B4-BE49-F238E27FC236}">
                  <a16:creationId xmlns:a16="http://schemas.microsoft.com/office/drawing/2014/main" xmlns="" id="{5768E9A5-D9DD-4C7C-9515-1145C462312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446737" y="1675416"/>
              <a:ext cx="733425" cy="733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xmlns="" id="{8BA0FEEE-18D8-4F6B-BD93-57C4B30ABDDA}"/>
              </a:ext>
            </a:extLst>
          </p:cNvPr>
          <p:cNvGrpSpPr/>
          <p:nvPr/>
        </p:nvGrpSpPr>
        <p:grpSpPr>
          <a:xfrm>
            <a:off x="117362" y="969191"/>
            <a:ext cx="4991033" cy="1296484"/>
            <a:chOff x="6426912" y="686285"/>
            <a:chExt cx="3509320" cy="911590"/>
          </a:xfrm>
        </p:grpSpPr>
        <p:sp>
          <p:nvSpPr>
            <p:cNvPr id="11" name="Oval 10">
              <a:extLst>
                <a:ext uri="{FF2B5EF4-FFF2-40B4-BE49-F238E27FC236}">
                  <a16:creationId xmlns:a16="http://schemas.microsoft.com/office/drawing/2014/main" xmlns="" id="{1CAAE394-D1C8-4009-A015-CA940EE440D7}"/>
                </a:ext>
              </a:extLst>
            </p:cNvPr>
            <p:cNvSpPr/>
            <p:nvPr/>
          </p:nvSpPr>
          <p:spPr>
            <a:xfrm>
              <a:off x="6426912" y="686285"/>
              <a:ext cx="941794" cy="911590"/>
            </a:xfrm>
            <a:prstGeom prst="ellipse">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8100000" scaled="1"/>
              <a:tileRect/>
            </a:gradFill>
            <a:ln w="25400" cap="flat" cmpd="sng" algn="ctr">
              <a:noFill/>
              <a:prstDash val="solid"/>
            </a:ln>
            <a:effectLst/>
          </p:spPr>
          <p:txBody>
            <a:bodyPr rot="0" spcFirstLastPara="0" vertOverflow="overflow" horzOverflow="overflow" vert="horz" wrap="square" lIns="130048" tIns="65024" rIns="130048" bIns="65024" numCol="1" spcCol="0" rtlCol="0" fromWordArt="0" anchor="ctr" anchorCtr="0" forceAA="0" compatLnSpc="1">
              <a:prstTxWarp prst="textNoShape">
                <a:avLst/>
              </a:prstTxWarp>
              <a:noAutofit/>
            </a:bodyPr>
            <a:lstStyle/>
            <a:p>
              <a:pPr defTabSz="1300483" fontAlgn="auto" hangingPunct="1">
                <a:spcBef>
                  <a:spcPts val="0"/>
                </a:spcBef>
                <a:spcAft>
                  <a:spcPts val="0"/>
                </a:spcAft>
                <a:defRPr/>
              </a:pPr>
              <a:endParaRPr lang="en-US" sz="2560" kern="0">
                <a:solidFill>
                  <a:srgbClr val="FFFFFF"/>
                </a:solidFill>
                <a:latin typeface="Calibri" panose="020F0502020204030204" pitchFamily="34" charset="0"/>
                <a:ea typeface="+mn-ea"/>
                <a:cs typeface="Calibri" panose="020F0502020204030204" pitchFamily="34" charset="0"/>
              </a:endParaRPr>
            </a:p>
          </p:txBody>
        </p:sp>
        <p:sp>
          <p:nvSpPr>
            <p:cNvPr id="12" name="Oval 11">
              <a:extLst>
                <a:ext uri="{FF2B5EF4-FFF2-40B4-BE49-F238E27FC236}">
                  <a16:creationId xmlns:a16="http://schemas.microsoft.com/office/drawing/2014/main" xmlns="" id="{6BAA19AA-97AE-4E5B-AA1C-FB7A7BEC6316}"/>
                </a:ext>
              </a:extLst>
            </p:cNvPr>
            <p:cNvSpPr/>
            <p:nvPr/>
          </p:nvSpPr>
          <p:spPr>
            <a:xfrm>
              <a:off x="6463256" y="721463"/>
              <a:ext cx="869107" cy="841233"/>
            </a:xfrm>
            <a:prstGeom prst="ellipse">
              <a:avLst/>
            </a:prstGeom>
            <a:gradFill flip="none" rotWithShape="1">
              <a:gsLst>
                <a:gs pos="0">
                  <a:srgbClr val="001D3A">
                    <a:lumMod val="85000"/>
                    <a:lumOff val="15000"/>
                    <a:alpha val="66000"/>
                  </a:srgbClr>
                </a:gs>
                <a:gs pos="67000">
                  <a:srgbClr val="FFFFFF">
                    <a:shade val="100000"/>
                    <a:satMod val="115000"/>
                    <a:alpha val="0"/>
                  </a:srgbClr>
                </a:gs>
              </a:gsLst>
              <a:lin ang="2700000" scaled="1"/>
              <a:tileRect/>
            </a:gradFill>
            <a:ln w="9525" cap="flat" cmpd="sng" algn="ctr">
              <a:solidFill>
                <a:srgbClr val="FFFFFF"/>
              </a:solidFill>
              <a:prstDash val="lgDashDot"/>
            </a:ln>
            <a:effectLst/>
          </p:spPr>
          <p:txBody>
            <a:bodyPr rot="0" spcFirstLastPara="0" vertOverflow="overflow" horzOverflow="overflow" vert="horz" wrap="square" lIns="130048" tIns="65024" rIns="130048" bIns="65024" numCol="1" spcCol="0" rtlCol="0" fromWordArt="0" anchor="ctr" anchorCtr="0" forceAA="0" compatLnSpc="1">
              <a:prstTxWarp prst="textNoShape">
                <a:avLst/>
              </a:prstTxWarp>
              <a:noAutofit/>
            </a:bodyPr>
            <a:lstStyle/>
            <a:p>
              <a:pPr defTabSz="1300483" fontAlgn="auto" hangingPunct="1">
                <a:spcBef>
                  <a:spcPts val="0"/>
                </a:spcBef>
                <a:spcAft>
                  <a:spcPts val="0"/>
                </a:spcAft>
                <a:defRPr/>
              </a:pPr>
              <a:endParaRPr lang="en-US" sz="2560" kern="0">
                <a:solidFill>
                  <a:srgbClr val="FFFFFF"/>
                </a:solidFill>
                <a:latin typeface="Calibri" panose="020F0502020204030204" pitchFamily="34" charset="0"/>
                <a:ea typeface="+mn-ea"/>
                <a:cs typeface="Calibri" panose="020F0502020204030204" pitchFamily="34" charset="0"/>
              </a:endParaRPr>
            </a:p>
          </p:txBody>
        </p:sp>
        <p:sp>
          <p:nvSpPr>
            <p:cNvPr id="24" name="Title 1">
              <a:extLst>
                <a:ext uri="{FF2B5EF4-FFF2-40B4-BE49-F238E27FC236}">
                  <a16:creationId xmlns:a16="http://schemas.microsoft.com/office/drawing/2014/main" xmlns="" id="{E61C5516-9AA1-409C-B89B-2F10F91BA610}"/>
                </a:ext>
              </a:extLst>
            </p:cNvPr>
            <p:cNvSpPr txBox="1">
              <a:spLocks/>
            </p:cNvSpPr>
            <p:nvPr/>
          </p:nvSpPr>
          <p:spPr>
            <a:xfrm>
              <a:off x="7557333" y="828164"/>
              <a:ext cx="1603987" cy="246251"/>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800" kern="1200">
                  <a:solidFill>
                    <a:schemeClr val="tx1">
                      <a:lumMod val="65000"/>
                      <a:lumOff val="35000"/>
                    </a:schemeClr>
                  </a:solidFill>
                  <a:latin typeface="+mj-lt"/>
                  <a:ea typeface="+mj-ea"/>
                  <a:cs typeface="+mj-cs"/>
                </a:defRPr>
              </a:lvl1pPr>
            </a:lstStyle>
            <a:p>
              <a:pPr defTabSz="1300483" fontAlgn="auto">
                <a:spcBef>
                  <a:spcPts val="427"/>
                </a:spcBef>
                <a:spcAft>
                  <a:spcPts val="0"/>
                </a:spcAft>
                <a:defRPr/>
              </a:pPr>
              <a:r>
                <a:rPr lang="en-US" sz="2276" b="1" dirty="0">
                  <a:solidFill>
                    <a:srgbClr val="003399">
                      <a:lumMod val="50000"/>
                    </a:srgbClr>
                  </a:solidFill>
                  <a:latin typeface="Calibri" panose="020F0502020204030204" pitchFamily="34" charset="0"/>
                  <a:cs typeface="Calibri" panose="020F0502020204030204" pitchFamily="34" charset="0"/>
                </a:rPr>
                <a:t>Partnerships</a:t>
              </a:r>
            </a:p>
          </p:txBody>
        </p:sp>
        <p:sp>
          <p:nvSpPr>
            <p:cNvPr id="25" name="Title 1">
              <a:extLst>
                <a:ext uri="{FF2B5EF4-FFF2-40B4-BE49-F238E27FC236}">
                  <a16:creationId xmlns:a16="http://schemas.microsoft.com/office/drawing/2014/main" xmlns="" id="{7A3ACB1B-AE17-42B8-9A06-77EE783F8C10}"/>
                </a:ext>
              </a:extLst>
            </p:cNvPr>
            <p:cNvSpPr txBox="1">
              <a:spLocks/>
            </p:cNvSpPr>
            <p:nvPr/>
          </p:nvSpPr>
          <p:spPr>
            <a:xfrm>
              <a:off x="7545005" y="1024744"/>
              <a:ext cx="2391227" cy="507741"/>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800" kern="1200">
                  <a:solidFill>
                    <a:schemeClr val="tx1">
                      <a:lumMod val="65000"/>
                      <a:lumOff val="35000"/>
                    </a:schemeClr>
                  </a:solidFill>
                  <a:latin typeface="+mj-lt"/>
                  <a:ea typeface="+mj-ea"/>
                  <a:cs typeface="+mj-cs"/>
                </a:defRPr>
              </a:lvl1pPr>
            </a:lstStyle>
            <a:p>
              <a:pPr defTabSz="1300483" fontAlgn="auto">
                <a:spcBef>
                  <a:spcPts val="427"/>
                </a:spcBef>
                <a:spcAft>
                  <a:spcPts val="0"/>
                </a:spcAft>
                <a:defRPr/>
              </a:pPr>
              <a:r>
                <a:rPr lang="en-US" sz="1564" dirty="0">
                  <a:solidFill>
                    <a:srgbClr val="001D3A"/>
                  </a:solidFill>
                  <a:latin typeface="Calibri" panose="020F0502020204030204" pitchFamily="34" charset="0"/>
                  <a:cs typeface="Calibri" panose="020F0502020204030204" pitchFamily="34" charset="0"/>
                </a:rPr>
                <a:t>Partnerships with public and private entities to enhancement service access for all customer segments</a:t>
              </a:r>
            </a:p>
          </p:txBody>
        </p:sp>
        <p:grpSp>
          <p:nvGrpSpPr>
            <p:cNvPr id="30" name="Group 80">
              <a:extLst>
                <a:ext uri="{FF2B5EF4-FFF2-40B4-BE49-F238E27FC236}">
                  <a16:creationId xmlns:a16="http://schemas.microsoft.com/office/drawing/2014/main" xmlns="" id="{4A1542E1-38C4-48EB-A859-55EBB01AC6C3}"/>
                </a:ext>
              </a:extLst>
            </p:cNvPr>
            <p:cNvGrpSpPr/>
            <p:nvPr/>
          </p:nvGrpSpPr>
          <p:grpSpPr>
            <a:xfrm>
              <a:off x="6511950" y="768596"/>
              <a:ext cx="771718" cy="746968"/>
              <a:chOff x="3210400" y="516048"/>
              <a:chExt cx="805546" cy="805546"/>
            </a:xfrm>
          </p:grpSpPr>
          <p:sp>
            <p:nvSpPr>
              <p:cNvPr id="31" name="Chord 30">
                <a:extLst>
                  <a:ext uri="{FF2B5EF4-FFF2-40B4-BE49-F238E27FC236}">
                    <a16:creationId xmlns:a16="http://schemas.microsoft.com/office/drawing/2014/main" xmlns="" id="{DA5ADF54-6D8F-4EB9-825C-FC0C00A944A9}"/>
                  </a:ext>
                </a:extLst>
              </p:cNvPr>
              <p:cNvSpPr/>
              <p:nvPr/>
            </p:nvSpPr>
            <p:spPr>
              <a:xfrm>
                <a:off x="3210400" y="516048"/>
                <a:ext cx="805546" cy="805546"/>
              </a:xfrm>
              <a:prstGeom prst="chord">
                <a:avLst>
                  <a:gd name="adj1" fmla="val 1392902"/>
                  <a:gd name="adj2" fmla="val 9446833"/>
                </a:avLst>
              </a:prstGeom>
              <a:solidFill>
                <a:srgbClr val="001D3A">
                  <a:lumMod val="85000"/>
                  <a:lumOff val="15000"/>
                </a:srgbClr>
              </a:solidFill>
              <a:ln w="25400" cap="flat" cmpd="sng" algn="ctr">
                <a:noFill/>
                <a:prstDash val="solid"/>
              </a:ln>
              <a:effectLst/>
            </p:spPr>
            <p:txBody>
              <a:bodyPr rot="0" spcFirstLastPara="0" vertOverflow="overflow" horzOverflow="overflow" vert="horz" wrap="square" lIns="130048" tIns="65024" rIns="130048" bIns="65024" numCol="1" spcCol="0" rtlCol="0" fromWordArt="0" anchor="ctr" anchorCtr="0" forceAA="0" compatLnSpc="1">
                <a:prstTxWarp prst="textNoShape">
                  <a:avLst/>
                </a:prstTxWarp>
                <a:noAutofit/>
              </a:bodyPr>
              <a:lstStyle/>
              <a:p>
                <a:pPr defTabSz="1300483" fontAlgn="auto" hangingPunct="1">
                  <a:spcBef>
                    <a:spcPts val="0"/>
                  </a:spcBef>
                  <a:spcAft>
                    <a:spcPts val="0"/>
                  </a:spcAft>
                  <a:defRPr/>
                </a:pPr>
                <a:endParaRPr lang="en-US" sz="2560" kern="0" dirty="0">
                  <a:solidFill>
                    <a:srgbClr val="FFFFFF"/>
                  </a:solidFill>
                  <a:latin typeface="Calibri" panose="020F0502020204030204" pitchFamily="34" charset="0"/>
                  <a:ea typeface="+mn-ea"/>
                  <a:cs typeface="Calibri" panose="020F0502020204030204" pitchFamily="34" charset="0"/>
                </a:endParaRPr>
              </a:p>
            </p:txBody>
          </p:sp>
          <p:sp>
            <p:nvSpPr>
              <p:cNvPr id="32" name="Rectangle 31">
                <a:extLst>
                  <a:ext uri="{FF2B5EF4-FFF2-40B4-BE49-F238E27FC236}">
                    <a16:creationId xmlns:a16="http://schemas.microsoft.com/office/drawing/2014/main" xmlns="" id="{2ADF7B4C-7E10-4B39-9BD8-E3F65E61A9BF}"/>
                  </a:ext>
                </a:extLst>
              </p:cNvPr>
              <p:cNvSpPr/>
              <p:nvPr/>
            </p:nvSpPr>
            <p:spPr>
              <a:xfrm>
                <a:off x="3210645" y="1065316"/>
                <a:ext cx="805062" cy="19444"/>
              </a:xfrm>
              <a:prstGeom prst="rect">
                <a:avLst/>
              </a:prstGeom>
              <a:solidFill>
                <a:srgbClr val="001D3A">
                  <a:lumMod val="85000"/>
                  <a:lumOff val="15000"/>
                </a:srgbClr>
              </a:solidFill>
              <a:ln w="25400" cap="flat" cmpd="sng" algn="ctr">
                <a:noFill/>
                <a:prstDash val="solid"/>
              </a:ln>
              <a:effectLst/>
            </p:spPr>
            <p:txBody>
              <a:bodyPr rot="0" spcFirstLastPara="0" vertOverflow="overflow" horzOverflow="overflow" vert="horz" wrap="square" lIns="130048" tIns="65024" rIns="130048" bIns="65024" numCol="1" spcCol="0" rtlCol="0" fromWordArt="0" anchor="ctr" anchorCtr="0" forceAA="0" compatLnSpc="1">
                <a:prstTxWarp prst="textNoShape">
                  <a:avLst/>
                </a:prstTxWarp>
                <a:noAutofit/>
              </a:bodyPr>
              <a:lstStyle/>
              <a:p>
                <a:pPr defTabSz="1300483" fontAlgn="auto" hangingPunct="1">
                  <a:spcBef>
                    <a:spcPts val="0"/>
                  </a:spcBef>
                  <a:spcAft>
                    <a:spcPts val="0"/>
                  </a:spcAft>
                  <a:defRPr/>
                </a:pPr>
                <a:endParaRPr lang="en-US" sz="2560" kern="0">
                  <a:solidFill>
                    <a:srgbClr val="FFFFFF"/>
                  </a:solidFill>
                  <a:latin typeface="Calibri" panose="020F0502020204030204" pitchFamily="34" charset="0"/>
                  <a:ea typeface="+mn-ea"/>
                  <a:cs typeface="Calibri" panose="020F0502020204030204" pitchFamily="34" charset="0"/>
                </a:endParaRPr>
              </a:p>
            </p:txBody>
          </p:sp>
        </p:grpSp>
        <p:sp>
          <p:nvSpPr>
            <p:cNvPr id="33" name="Parallelogram 32">
              <a:extLst>
                <a:ext uri="{FF2B5EF4-FFF2-40B4-BE49-F238E27FC236}">
                  <a16:creationId xmlns:a16="http://schemas.microsoft.com/office/drawing/2014/main" xmlns="" id="{5D12E8BA-C515-4BA6-9FE2-5CADB2E7D38D}"/>
                </a:ext>
              </a:extLst>
            </p:cNvPr>
            <p:cNvSpPr/>
            <p:nvPr/>
          </p:nvSpPr>
          <p:spPr>
            <a:xfrm>
              <a:off x="7455087" y="819020"/>
              <a:ext cx="45719" cy="696544"/>
            </a:xfrm>
            <a:prstGeom prst="parallelogram">
              <a:avLst>
                <a:gd name="adj" fmla="val 0"/>
              </a:avLst>
            </a:prstGeom>
            <a:solidFill>
              <a:srgbClr val="3366CC"/>
            </a:solidFill>
            <a:ln w="25400" cap="flat" cmpd="sng" algn="ctr">
              <a:noFill/>
              <a:prstDash val="solid"/>
            </a:ln>
            <a:effectLst/>
          </p:spPr>
          <p:txBody>
            <a:bodyPr rot="0" spcFirstLastPara="0" vertOverflow="overflow" horzOverflow="overflow" vert="horz" wrap="square" lIns="130048" tIns="65024" rIns="130048" bIns="65024" numCol="1" spcCol="0" rtlCol="0" fromWordArt="0" anchor="ctr" anchorCtr="0" forceAA="0" compatLnSpc="1">
              <a:prstTxWarp prst="textNoShape">
                <a:avLst/>
              </a:prstTxWarp>
              <a:noAutofit/>
            </a:bodyPr>
            <a:lstStyle/>
            <a:p>
              <a:pPr defTabSz="1300483" fontAlgn="auto" hangingPunct="1">
                <a:spcBef>
                  <a:spcPts val="0"/>
                </a:spcBef>
                <a:spcAft>
                  <a:spcPts val="0"/>
                </a:spcAft>
                <a:defRPr/>
              </a:pPr>
              <a:endParaRPr lang="en-US" sz="2560" kern="0">
                <a:solidFill>
                  <a:srgbClr val="FFFFFF"/>
                </a:solidFill>
                <a:latin typeface="Calibri" panose="020F0502020204030204" pitchFamily="34" charset="0"/>
                <a:ea typeface="+mn-ea"/>
                <a:cs typeface="Calibri" panose="020F0502020204030204" pitchFamily="34" charset="0"/>
              </a:endParaRPr>
            </a:p>
          </p:txBody>
        </p:sp>
        <p:pic>
          <p:nvPicPr>
            <p:cNvPr id="45" name="Picture 6" descr="Image result for partnerships icon">
              <a:extLst>
                <a:ext uri="{FF2B5EF4-FFF2-40B4-BE49-F238E27FC236}">
                  <a16:creationId xmlns:a16="http://schemas.microsoft.com/office/drawing/2014/main" xmlns="" id="{7D2891C4-99AE-4986-8822-9F1580207068}"/>
                </a:ext>
              </a:extLst>
            </p:cNvPr>
            <p:cNvPicPr>
              <a:picLocks noChangeAspect="1" noChangeArrowheads="1"/>
            </p:cNvPicPr>
            <p:nvPr/>
          </p:nvPicPr>
          <p:blipFill>
            <a:blip r:embed="rId10" cstate="email">
              <a:duotone>
                <a:srgbClr val="66FFCC">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6449636" y="718046"/>
              <a:ext cx="869636" cy="8241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xmlns="" id="{57D5923F-FF22-4785-8EC8-7834CA8FD9FF}"/>
              </a:ext>
            </a:extLst>
          </p:cNvPr>
          <p:cNvGrpSpPr/>
          <p:nvPr/>
        </p:nvGrpSpPr>
        <p:grpSpPr>
          <a:xfrm>
            <a:off x="117363" y="5969795"/>
            <a:ext cx="5918851" cy="1296484"/>
            <a:chOff x="7402423" y="4197512"/>
            <a:chExt cx="4161692" cy="911590"/>
          </a:xfrm>
        </p:grpSpPr>
        <p:sp>
          <p:nvSpPr>
            <p:cNvPr id="17" name="Oval 16">
              <a:extLst>
                <a:ext uri="{FF2B5EF4-FFF2-40B4-BE49-F238E27FC236}">
                  <a16:creationId xmlns:a16="http://schemas.microsoft.com/office/drawing/2014/main" xmlns="" id="{6CC18A38-D5A2-4A3F-8995-B23309EE1A10}"/>
                </a:ext>
              </a:extLst>
            </p:cNvPr>
            <p:cNvSpPr/>
            <p:nvPr/>
          </p:nvSpPr>
          <p:spPr>
            <a:xfrm>
              <a:off x="7402423" y="4197512"/>
              <a:ext cx="941794" cy="911590"/>
            </a:xfrm>
            <a:prstGeom prst="ellipse">
              <a:avLst/>
            </a:prstGeom>
            <a:solidFill>
              <a:srgbClr val="33CCFF">
                <a:lumMod val="75000"/>
              </a:srgbClr>
            </a:solidFill>
            <a:ln w="25400" cap="flat" cmpd="sng" algn="ctr">
              <a:noFill/>
              <a:prstDash val="solid"/>
            </a:ln>
            <a:effectLst/>
          </p:spPr>
          <p:txBody>
            <a:bodyPr rot="0" spcFirstLastPara="0" vertOverflow="overflow" horzOverflow="overflow" vert="horz" wrap="square" lIns="130048" tIns="65024" rIns="130048" bIns="65024" numCol="1" spcCol="0" rtlCol="0" fromWordArt="0" anchor="ctr" anchorCtr="0" forceAA="0" compatLnSpc="1">
              <a:prstTxWarp prst="textNoShape">
                <a:avLst/>
              </a:prstTxWarp>
              <a:noAutofit/>
            </a:bodyPr>
            <a:lstStyle/>
            <a:p>
              <a:pPr defTabSz="1300483" fontAlgn="auto" hangingPunct="1">
                <a:spcBef>
                  <a:spcPts val="0"/>
                </a:spcBef>
                <a:spcAft>
                  <a:spcPts val="0"/>
                </a:spcAft>
                <a:defRPr/>
              </a:pPr>
              <a:endParaRPr lang="en-US" sz="2560" kern="0">
                <a:solidFill>
                  <a:srgbClr val="FFFFFF"/>
                </a:solidFill>
                <a:latin typeface="Calibri" panose="020F0502020204030204" pitchFamily="34" charset="0"/>
                <a:ea typeface="+mn-ea"/>
                <a:cs typeface="Calibri" panose="020F0502020204030204" pitchFamily="34" charset="0"/>
              </a:endParaRPr>
            </a:p>
          </p:txBody>
        </p:sp>
        <p:sp>
          <p:nvSpPr>
            <p:cNvPr id="18" name="Oval 17">
              <a:extLst>
                <a:ext uri="{FF2B5EF4-FFF2-40B4-BE49-F238E27FC236}">
                  <a16:creationId xmlns:a16="http://schemas.microsoft.com/office/drawing/2014/main" xmlns="" id="{5712F931-06B1-4DDD-A529-BADEDA7AD0B8}"/>
                </a:ext>
              </a:extLst>
            </p:cNvPr>
            <p:cNvSpPr/>
            <p:nvPr/>
          </p:nvSpPr>
          <p:spPr>
            <a:xfrm>
              <a:off x="7438767" y="4232691"/>
              <a:ext cx="869107" cy="841233"/>
            </a:xfrm>
            <a:prstGeom prst="ellipse">
              <a:avLst/>
            </a:prstGeom>
            <a:gradFill flip="none" rotWithShape="1">
              <a:gsLst>
                <a:gs pos="0">
                  <a:srgbClr val="001D3A">
                    <a:lumMod val="85000"/>
                    <a:lumOff val="15000"/>
                    <a:alpha val="66000"/>
                  </a:srgbClr>
                </a:gs>
                <a:gs pos="67000">
                  <a:srgbClr val="FFFFFF">
                    <a:shade val="100000"/>
                    <a:satMod val="115000"/>
                    <a:alpha val="0"/>
                  </a:srgbClr>
                </a:gs>
              </a:gsLst>
              <a:lin ang="2700000" scaled="1"/>
              <a:tileRect/>
            </a:gradFill>
            <a:ln w="9525" cap="flat" cmpd="sng" algn="ctr">
              <a:solidFill>
                <a:srgbClr val="FFFFFF"/>
              </a:solidFill>
              <a:prstDash val="lgDashDot"/>
            </a:ln>
            <a:effectLst/>
          </p:spPr>
          <p:txBody>
            <a:bodyPr rot="0" spcFirstLastPara="0" vertOverflow="overflow" horzOverflow="overflow" vert="horz" wrap="square" lIns="130048" tIns="65024" rIns="130048" bIns="65024" numCol="1" spcCol="0" rtlCol="0" fromWordArt="0" anchor="ctr" anchorCtr="0" forceAA="0" compatLnSpc="1">
              <a:prstTxWarp prst="textNoShape">
                <a:avLst/>
              </a:prstTxWarp>
              <a:noAutofit/>
            </a:bodyPr>
            <a:lstStyle/>
            <a:p>
              <a:pPr defTabSz="1300483" fontAlgn="auto" hangingPunct="1">
                <a:spcBef>
                  <a:spcPts val="0"/>
                </a:spcBef>
                <a:spcAft>
                  <a:spcPts val="0"/>
                </a:spcAft>
                <a:defRPr/>
              </a:pPr>
              <a:endParaRPr lang="en-US" sz="2560" kern="0">
                <a:solidFill>
                  <a:srgbClr val="FFFFFF"/>
                </a:solidFill>
                <a:latin typeface="Calibri" panose="020F0502020204030204" pitchFamily="34" charset="0"/>
                <a:ea typeface="+mn-ea"/>
                <a:cs typeface="Calibri" panose="020F0502020204030204" pitchFamily="34" charset="0"/>
              </a:endParaRPr>
            </a:p>
          </p:txBody>
        </p:sp>
        <p:sp>
          <p:nvSpPr>
            <p:cNvPr id="27" name="Title 1">
              <a:extLst>
                <a:ext uri="{FF2B5EF4-FFF2-40B4-BE49-F238E27FC236}">
                  <a16:creationId xmlns:a16="http://schemas.microsoft.com/office/drawing/2014/main" xmlns="" id="{2DD61D7D-0610-42EA-A008-BC273EBDDC04}"/>
                </a:ext>
              </a:extLst>
            </p:cNvPr>
            <p:cNvSpPr txBox="1">
              <a:spLocks/>
            </p:cNvSpPr>
            <p:nvPr/>
          </p:nvSpPr>
          <p:spPr>
            <a:xfrm>
              <a:off x="8531254" y="4295060"/>
              <a:ext cx="3032861" cy="246251"/>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800" kern="1200">
                  <a:solidFill>
                    <a:schemeClr val="tx1">
                      <a:lumMod val="65000"/>
                      <a:lumOff val="35000"/>
                    </a:schemeClr>
                  </a:solidFill>
                  <a:latin typeface="+mj-lt"/>
                  <a:ea typeface="+mj-ea"/>
                  <a:cs typeface="+mj-cs"/>
                </a:defRPr>
              </a:lvl1pPr>
            </a:lstStyle>
            <a:p>
              <a:pPr defTabSz="1300483" fontAlgn="auto">
                <a:spcBef>
                  <a:spcPts val="427"/>
                </a:spcBef>
                <a:spcAft>
                  <a:spcPts val="0"/>
                </a:spcAft>
                <a:defRPr/>
              </a:pPr>
              <a:r>
                <a:rPr lang="en-US" sz="2276" b="1" dirty="0">
                  <a:solidFill>
                    <a:srgbClr val="33CCFF">
                      <a:lumMod val="75000"/>
                    </a:srgbClr>
                  </a:solidFill>
                  <a:latin typeface="Calibri" panose="020F0502020204030204" pitchFamily="34" charset="0"/>
                  <a:cs typeface="Calibri" panose="020F0502020204030204" pitchFamily="34" charset="0"/>
                </a:rPr>
                <a:t>Third Party Model </a:t>
              </a:r>
            </a:p>
          </p:txBody>
        </p:sp>
        <p:sp>
          <p:nvSpPr>
            <p:cNvPr id="28" name="Title 1">
              <a:extLst>
                <a:ext uri="{FF2B5EF4-FFF2-40B4-BE49-F238E27FC236}">
                  <a16:creationId xmlns:a16="http://schemas.microsoft.com/office/drawing/2014/main" xmlns="" id="{F291944F-99B6-4984-99F3-ACB8EA4AABAC}"/>
                </a:ext>
              </a:extLst>
            </p:cNvPr>
            <p:cNvSpPr txBox="1">
              <a:spLocks/>
            </p:cNvSpPr>
            <p:nvPr/>
          </p:nvSpPr>
          <p:spPr>
            <a:xfrm>
              <a:off x="8518930" y="4491640"/>
              <a:ext cx="2392815" cy="338494"/>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800" kern="1200">
                  <a:solidFill>
                    <a:schemeClr val="tx1">
                      <a:lumMod val="65000"/>
                      <a:lumOff val="35000"/>
                    </a:schemeClr>
                  </a:solidFill>
                  <a:latin typeface="+mj-lt"/>
                  <a:ea typeface="+mj-ea"/>
                  <a:cs typeface="+mj-cs"/>
                </a:defRPr>
              </a:lvl1pPr>
            </a:lstStyle>
            <a:p>
              <a:pPr defTabSz="1300483" fontAlgn="auto">
                <a:spcBef>
                  <a:spcPts val="427"/>
                </a:spcBef>
                <a:spcAft>
                  <a:spcPts val="0"/>
                </a:spcAft>
                <a:defRPr/>
              </a:pPr>
              <a:r>
                <a:rPr lang="en-US" sz="1564" dirty="0">
                  <a:solidFill>
                    <a:srgbClr val="001D3A"/>
                  </a:solidFill>
                  <a:latin typeface="Calibri" panose="020F0502020204030204" pitchFamily="34" charset="0"/>
                  <a:cs typeface="Calibri" panose="020F0502020204030204" pitchFamily="34" charset="0"/>
                </a:rPr>
                <a:t>Permits identified CIPC transactions using the DHA biometric authentication </a:t>
              </a:r>
            </a:p>
          </p:txBody>
        </p:sp>
        <p:sp>
          <p:nvSpPr>
            <p:cNvPr id="29" name="Parallelogram 28">
              <a:extLst>
                <a:ext uri="{FF2B5EF4-FFF2-40B4-BE49-F238E27FC236}">
                  <a16:creationId xmlns:a16="http://schemas.microsoft.com/office/drawing/2014/main" xmlns="" id="{8DC3ACAC-BA93-4AD7-A0F0-F45423898920}"/>
                </a:ext>
              </a:extLst>
            </p:cNvPr>
            <p:cNvSpPr/>
            <p:nvPr/>
          </p:nvSpPr>
          <p:spPr>
            <a:xfrm>
              <a:off x="8432651" y="4319641"/>
              <a:ext cx="31528" cy="667482"/>
            </a:xfrm>
            <a:prstGeom prst="parallelogram">
              <a:avLst>
                <a:gd name="adj" fmla="val 0"/>
              </a:avLst>
            </a:prstGeom>
            <a:solidFill>
              <a:srgbClr val="33CCFF">
                <a:lumMod val="75000"/>
              </a:srgbClr>
            </a:solidFill>
            <a:ln w="25400" cap="flat" cmpd="sng" algn="ctr">
              <a:noFill/>
              <a:prstDash val="solid"/>
            </a:ln>
            <a:effectLst/>
          </p:spPr>
          <p:txBody>
            <a:bodyPr rot="0" spcFirstLastPara="0" vertOverflow="overflow" horzOverflow="overflow" vert="horz" wrap="square" lIns="130048" tIns="65024" rIns="130048" bIns="65024" numCol="1" spcCol="0" rtlCol="0" fromWordArt="0" anchor="ctr" anchorCtr="0" forceAA="0" compatLnSpc="1">
              <a:prstTxWarp prst="textNoShape">
                <a:avLst/>
              </a:prstTxWarp>
              <a:noAutofit/>
            </a:bodyPr>
            <a:lstStyle/>
            <a:p>
              <a:pPr defTabSz="1300483" fontAlgn="auto" hangingPunct="1">
                <a:spcBef>
                  <a:spcPts val="0"/>
                </a:spcBef>
                <a:spcAft>
                  <a:spcPts val="0"/>
                </a:spcAft>
                <a:defRPr/>
              </a:pPr>
              <a:endParaRPr lang="en-US" sz="2560" kern="0">
                <a:solidFill>
                  <a:srgbClr val="FFFFFF"/>
                </a:solidFill>
                <a:latin typeface="Calibri" panose="020F0502020204030204" pitchFamily="34" charset="0"/>
                <a:ea typeface="+mn-ea"/>
                <a:cs typeface="Calibri" panose="020F0502020204030204" pitchFamily="34" charset="0"/>
              </a:endParaRPr>
            </a:p>
          </p:txBody>
        </p:sp>
        <p:grpSp>
          <p:nvGrpSpPr>
            <p:cNvPr id="40" name="Group 131">
              <a:extLst>
                <a:ext uri="{FF2B5EF4-FFF2-40B4-BE49-F238E27FC236}">
                  <a16:creationId xmlns:a16="http://schemas.microsoft.com/office/drawing/2014/main" xmlns="" id="{35726BAA-CC94-4419-9FE1-B92A27826956}"/>
                </a:ext>
              </a:extLst>
            </p:cNvPr>
            <p:cNvGrpSpPr/>
            <p:nvPr/>
          </p:nvGrpSpPr>
          <p:grpSpPr>
            <a:xfrm>
              <a:off x="7490604" y="4215574"/>
              <a:ext cx="771718" cy="746968"/>
              <a:chOff x="3210400" y="516048"/>
              <a:chExt cx="805546" cy="805546"/>
            </a:xfrm>
          </p:grpSpPr>
          <p:sp>
            <p:nvSpPr>
              <p:cNvPr id="41" name="Chord 40">
                <a:extLst>
                  <a:ext uri="{FF2B5EF4-FFF2-40B4-BE49-F238E27FC236}">
                    <a16:creationId xmlns:a16="http://schemas.microsoft.com/office/drawing/2014/main" xmlns="" id="{76EC1C16-43EF-49EF-B964-51A3509B2094}"/>
                  </a:ext>
                </a:extLst>
              </p:cNvPr>
              <p:cNvSpPr/>
              <p:nvPr/>
            </p:nvSpPr>
            <p:spPr>
              <a:xfrm>
                <a:off x="3210400" y="516048"/>
                <a:ext cx="805546" cy="805546"/>
              </a:xfrm>
              <a:prstGeom prst="chord">
                <a:avLst>
                  <a:gd name="adj1" fmla="val 1392902"/>
                  <a:gd name="adj2" fmla="val 9446833"/>
                </a:avLst>
              </a:prstGeom>
              <a:solidFill>
                <a:srgbClr val="001D3A">
                  <a:lumMod val="85000"/>
                  <a:lumOff val="15000"/>
                </a:srgbClr>
              </a:solidFill>
              <a:ln w="25400" cap="flat" cmpd="sng" algn="ctr">
                <a:noFill/>
                <a:prstDash val="solid"/>
              </a:ln>
              <a:effectLst/>
            </p:spPr>
            <p:txBody>
              <a:bodyPr rot="0" spcFirstLastPara="0" vertOverflow="overflow" horzOverflow="overflow" vert="horz" wrap="square" lIns="130048" tIns="65024" rIns="130048" bIns="65024" numCol="1" spcCol="0" rtlCol="0" fromWordArt="0" anchor="ctr" anchorCtr="0" forceAA="0" compatLnSpc="1">
                <a:prstTxWarp prst="textNoShape">
                  <a:avLst/>
                </a:prstTxWarp>
                <a:noAutofit/>
              </a:bodyPr>
              <a:lstStyle/>
              <a:p>
                <a:pPr defTabSz="1300483" fontAlgn="auto" hangingPunct="1">
                  <a:spcBef>
                    <a:spcPts val="0"/>
                  </a:spcBef>
                  <a:spcAft>
                    <a:spcPts val="0"/>
                  </a:spcAft>
                  <a:defRPr/>
                </a:pPr>
                <a:endParaRPr lang="en-US" sz="2560" kern="0" dirty="0">
                  <a:solidFill>
                    <a:srgbClr val="FFFFFF"/>
                  </a:solidFill>
                  <a:latin typeface="Calibri" panose="020F0502020204030204" pitchFamily="34" charset="0"/>
                  <a:ea typeface="+mn-ea"/>
                  <a:cs typeface="Calibri" panose="020F0502020204030204" pitchFamily="34" charset="0"/>
                </a:endParaRPr>
              </a:p>
            </p:txBody>
          </p:sp>
          <p:sp>
            <p:nvSpPr>
              <p:cNvPr id="42" name="Rectangle 41">
                <a:extLst>
                  <a:ext uri="{FF2B5EF4-FFF2-40B4-BE49-F238E27FC236}">
                    <a16:creationId xmlns:a16="http://schemas.microsoft.com/office/drawing/2014/main" xmlns="" id="{1241E254-65CE-44FE-A36D-F13AFB9DCB2F}"/>
                  </a:ext>
                </a:extLst>
              </p:cNvPr>
              <p:cNvSpPr/>
              <p:nvPr/>
            </p:nvSpPr>
            <p:spPr>
              <a:xfrm>
                <a:off x="3210645" y="1065316"/>
                <a:ext cx="805062" cy="19444"/>
              </a:xfrm>
              <a:prstGeom prst="rect">
                <a:avLst/>
              </a:prstGeom>
              <a:solidFill>
                <a:srgbClr val="001D3A">
                  <a:lumMod val="85000"/>
                  <a:lumOff val="15000"/>
                </a:srgbClr>
              </a:solidFill>
              <a:ln w="25400" cap="flat" cmpd="sng" algn="ctr">
                <a:noFill/>
                <a:prstDash val="solid"/>
              </a:ln>
              <a:effectLst/>
            </p:spPr>
            <p:txBody>
              <a:bodyPr rot="0" spcFirstLastPara="0" vertOverflow="overflow" horzOverflow="overflow" vert="horz" wrap="square" lIns="130048" tIns="65024" rIns="130048" bIns="65024" numCol="1" spcCol="0" rtlCol="0" fromWordArt="0" anchor="ctr" anchorCtr="0" forceAA="0" compatLnSpc="1">
                <a:prstTxWarp prst="textNoShape">
                  <a:avLst/>
                </a:prstTxWarp>
                <a:noAutofit/>
              </a:bodyPr>
              <a:lstStyle/>
              <a:p>
                <a:pPr defTabSz="1300483" fontAlgn="auto" hangingPunct="1">
                  <a:spcBef>
                    <a:spcPts val="0"/>
                  </a:spcBef>
                  <a:spcAft>
                    <a:spcPts val="0"/>
                  </a:spcAft>
                  <a:defRPr/>
                </a:pPr>
                <a:endParaRPr lang="en-US" sz="2560" kern="0">
                  <a:solidFill>
                    <a:srgbClr val="FFFFFF"/>
                  </a:solidFill>
                  <a:latin typeface="Calibri" panose="020F0502020204030204" pitchFamily="34" charset="0"/>
                  <a:ea typeface="+mn-ea"/>
                  <a:cs typeface="Calibri" panose="020F0502020204030204" pitchFamily="34" charset="0"/>
                </a:endParaRPr>
              </a:p>
            </p:txBody>
          </p:sp>
        </p:grpSp>
        <p:pic>
          <p:nvPicPr>
            <p:cNvPr id="46" name="Picture 8" descr="Image result for third party model icon">
              <a:extLst>
                <a:ext uri="{FF2B5EF4-FFF2-40B4-BE49-F238E27FC236}">
                  <a16:creationId xmlns:a16="http://schemas.microsoft.com/office/drawing/2014/main" xmlns="" id="{807BFC5B-B82C-4227-B503-0C267BB80A4E}"/>
                </a:ext>
              </a:extLst>
            </p:cNvPr>
            <p:cNvPicPr>
              <a:picLocks noChangeAspect="1" noChangeArrowheads="1"/>
            </p:cNvPicPr>
            <p:nvPr/>
          </p:nvPicPr>
          <p:blipFill>
            <a:blip r:embed="rId11" cstate="email">
              <a:duotone>
                <a:srgbClr val="66FFCC">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7580960" y="4348981"/>
              <a:ext cx="599202" cy="6008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1" name="Group 120">
            <a:extLst>
              <a:ext uri="{FF2B5EF4-FFF2-40B4-BE49-F238E27FC236}">
                <a16:creationId xmlns:a16="http://schemas.microsoft.com/office/drawing/2014/main" xmlns="" id="{B49D2C84-F0BA-4748-8598-49FD11A0131B}"/>
              </a:ext>
            </a:extLst>
          </p:cNvPr>
          <p:cNvGrpSpPr>
            <a:grpSpLocks noChangeAspect="1"/>
          </p:cNvGrpSpPr>
          <p:nvPr/>
        </p:nvGrpSpPr>
        <p:grpSpPr>
          <a:xfrm>
            <a:off x="5232374" y="1408949"/>
            <a:ext cx="7682642" cy="5597385"/>
            <a:chOff x="88900" y="814810"/>
            <a:chExt cx="8699744" cy="6338426"/>
          </a:xfrm>
        </p:grpSpPr>
        <p:sp>
          <p:nvSpPr>
            <p:cNvPr id="52" name="Rectangle 51">
              <a:extLst>
                <a:ext uri="{FF2B5EF4-FFF2-40B4-BE49-F238E27FC236}">
                  <a16:creationId xmlns:a16="http://schemas.microsoft.com/office/drawing/2014/main" xmlns="" id="{8CC74828-4122-4AED-9451-C277CB452A3D}"/>
                </a:ext>
              </a:extLst>
            </p:cNvPr>
            <p:cNvSpPr/>
            <p:nvPr/>
          </p:nvSpPr>
          <p:spPr>
            <a:xfrm>
              <a:off x="6847202" y="4361591"/>
              <a:ext cx="1785366" cy="1841787"/>
            </a:xfrm>
            <a:prstGeom prst="rect">
              <a:avLst/>
            </a:prstGeom>
            <a:solidFill>
              <a:srgbClr val="FFFFFF">
                <a:lumMod val="95000"/>
              </a:srgbClr>
            </a:solidFill>
            <a:ln w="9525" cap="flat" cmpd="sng" algn="ctr">
              <a:solidFill>
                <a:srgbClr val="EEEEEE">
                  <a:lumMod val="75000"/>
                </a:srgbClr>
              </a:solidFill>
              <a:prstDash val="solid"/>
            </a:ln>
            <a:effectLst/>
          </p:spPr>
          <p:txBody>
            <a:bodyPr rtlCol="0" anchor="t"/>
            <a:lstStyle/>
            <a:p>
              <a:pPr defTabSz="1300483" fontAlgn="auto" hangingPunct="1">
                <a:spcBef>
                  <a:spcPts val="0"/>
                </a:spcBef>
                <a:spcAft>
                  <a:spcPts val="0"/>
                </a:spcAft>
                <a:defRPr/>
              </a:pPr>
              <a:endParaRPr lang="en-ZA" sz="1138" kern="0" dirty="0">
                <a:solidFill>
                  <a:srgbClr val="000000">
                    <a:lumMod val="75000"/>
                    <a:lumOff val="25000"/>
                  </a:srgbClr>
                </a:solidFill>
                <a:latin typeface="Calibri" panose="020F0502020204030204" pitchFamily="34" charset="0"/>
                <a:ea typeface="+mn-ea"/>
                <a:cs typeface="Calibri" panose="020F0502020204030204" pitchFamily="34" charset="0"/>
              </a:endParaRPr>
            </a:p>
          </p:txBody>
        </p:sp>
        <p:sp>
          <p:nvSpPr>
            <p:cNvPr id="53" name="Rectangle 52">
              <a:extLst>
                <a:ext uri="{FF2B5EF4-FFF2-40B4-BE49-F238E27FC236}">
                  <a16:creationId xmlns:a16="http://schemas.microsoft.com/office/drawing/2014/main" xmlns="" id="{EC321D8A-AD84-4FC7-9CF8-CDE318E4DB55}"/>
                </a:ext>
              </a:extLst>
            </p:cNvPr>
            <p:cNvSpPr/>
            <p:nvPr/>
          </p:nvSpPr>
          <p:spPr>
            <a:xfrm>
              <a:off x="6847203" y="4360431"/>
              <a:ext cx="1785366" cy="363083"/>
            </a:xfrm>
            <a:prstGeom prst="rect">
              <a:avLst/>
            </a:prstGeom>
            <a:solidFill>
              <a:srgbClr val="003366"/>
            </a:solidFill>
            <a:ln w="9525" cap="flat" cmpd="sng" algn="ctr">
              <a:solidFill>
                <a:srgbClr val="EEEEEE">
                  <a:lumMod val="75000"/>
                </a:srgbClr>
              </a:solidFill>
              <a:prstDash val="solid"/>
            </a:ln>
            <a:effectLst/>
          </p:spPr>
          <p:txBody>
            <a:bodyPr rtlCol="0" anchor="ctr"/>
            <a:lstStyle/>
            <a:p>
              <a:pPr defTabSz="1300483" fontAlgn="auto" hangingPunct="1">
                <a:spcBef>
                  <a:spcPts val="0"/>
                </a:spcBef>
                <a:spcAft>
                  <a:spcPts val="0"/>
                </a:spcAft>
                <a:defRPr/>
              </a:pPr>
              <a:r>
                <a:rPr lang="en-US" sz="1138" b="1" kern="0" dirty="0" err="1">
                  <a:solidFill>
                    <a:srgbClr val="FFFFFF"/>
                  </a:solidFill>
                  <a:latin typeface="Calibri" panose="020F0502020204030204" pitchFamily="34" charset="0"/>
                  <a:ea typeface="+mn-ea"/>
                  <a:cs typeface="Calibri" panose="020F0502020204030204" pitchFamily="34" charset="0"/>
                </a:rPr>
                <a:t>Kwazulu</a:t>
              </a:r>
              <a:r>
                <a:rPr lang="en-US" sz="1138" b="1" kern="0" dirty="0">
                  <a:solidFill>
                    <a:srgbClr val="FFFFFF"/>
                  </a:solidFill>
                  <a:latin typeface="Calibri" panose="020F0502020204030204" pitchFamily="34" charset="0"/>
                  <a:ea typeface="+mn-ea"/>
                  <a:cs typeface="Calibri" panose="020F0502020204030204" pitchFamily="34" charset="0"/>
                </a:rPr>
                <a:t> Natal </a:t>
              </a:r>
              <a:endParaRPr lang="en-ZA" sz="1138" b="1" kern="0" dirty="0">
                <a:solidFill>
                  <a:srgbClr val="FFFFFF"/>
                </a:solidFill>
                <a:latin typeface="Calibri" panose="020F0502020204030204" pitchFamily="34" charset="0"/>
                <a:ea typeface="+mn-ea"/>
                <a:cs typeface="Calibri" panose="020F0502020204030204" pitchFamily="34" charset="0"/>
              </a:endParaRPr>
            </a:p>
          </p:txBody>
        </p:sp>
        <p:grpSp>
          <p:nvGrpSpPr>
            <p:cNvPr id="54" name="Group 172">
              <a:extLst>
                <a:ext uri="{FF2B5EF4-FFF2-40B4-BE49-F238E27FC236}">
                  <a16:creationId xmlns:a16="http://schemas.microsoft.com/office/drawing/2014/main" xmlns="" id="{BA3EA4B6-0A53-41BC-A13E-8C98FD917733}"/>
                </a:ext>
              </a:extLst>
            </p:cNvPr>
            <p:cNvGrpSpPr>
              <a:grpSpLocks/>
            </p:cNvGrpSpPr>
            <p:nvPr/>
          </p:nvGrpSpPr>
          <p:grpSpPr bwMode="auto">
            <a:xfrm>
              <a:off x="1655730" y="1656444"/>
              <a:ext cx="5022758" cy="4067042"/>
              <a:chOff x="1005" y="740"/>
              <a:chExt cx="3396" cy="2614"/>
            </a:xfrm>
            <a:solidFill>
              <a:srgbClr val="0000FF"/>
            </a:solidFill>
          </p:grpSpPr>
          <p:sp>
            <p:nvSpPr>
              <p:cNvPr id="55" name="Freeform 173">
                <a:extLst>
                  <a:ext uri="{FF2B5EF4-FFF2-40B4-BE49-F238E27FC236}">
                    <a16:creationId xmlns:a16="http://schemas.microsoft.com/office/drawing/2014/main" xmlns="" id="{CDC26FD8-29B0-4094-930F-439301E0840A}"/>
                  </a:ext>
                </a:extLst>
              </p:cNvPr>
              <p:cNvSpPr>
                <a:spLocks/>
              </p:cNvSpPr>
              <p:nvPr/>
            </p:nvSpPr>
            <p:spPr bwMode="gray">
              <a:xfrm>
                <a:off x="1005" y="1272"/>
                <a:ext cx="1847" cy="1674"/>
              </a:xfrm>
              <a:custGeom>
                <a:avLst/>
                <a:gdLst>
                  <a:gd name="T0" fmla="*/ 21 w 3367"/>
                  <a:gd name="T1" fmla="*/ 212 h 3114"/>
                  <a:gd name="T2" fmla="*/ 43 w 3367"/>
                  <a:gd name="T3" fmla="*/ 209 h 3114"/>
                  <a:gd name="T4" fmla="*/ 58 w 3367"/>
                  <a:gd name="T5" fmla="*/ 230 h 3114"/>
                  <a:gd name="T6" fmla="*/ 89 w 3367"/>
                  <a:gd name="T7" fmla="*/ 239 h 3114"/>
                  <a:gd name="T8" fmla="*/ 111 w 3367"/>
                  <a:gd name="T9" fmla="*/ 251 h 3114"/>
                  <a:gd name="T10" fmla="*/ 144 w 3367"/>
                  <a:gd name="T11" fmla="*/ 251 h 3114"/>
                  <a:gd name="T12" fmla="*/ 176 w 3367"/>
                  <a:gd name="T13" fmla="*/ 248 h 3114"/>
                  <a:gd name="T14" fmla="*/ 194 w 3367"/>
                  <a:gd name="T15" fmla="*/ 230 h 3114"/>
                  <a:gd name="T16" fmla="*/ 219 w 3367"/>
                  <a:gd name="T17" fmla="*/ 0 h 3114"/>
                  <a:gd name="T18" fmla="*/ 237 w 3367"/>
                  <a:gd name="T19" fmla="*/ 9 h 3114"/>
                  <a:gd name="T20" fmla="*/ 244 w 3367"/>
                  <a:gd name="T21" fmla="*/ 36 h 3114"/>
                  <a:gd name="T22" fmla="*/ 266 w 3367"/>
                  <a:gd name="T23" fmla="*/ 63 h 3114"/>
                  <a:gd name="T24" fmla="*/ 273 w 3367"/>
                  <a:gd name="T25" fmla="*/ 90 h 3114"/>
                  <a:gd name="T26" fmla="*/ 255 w 3367"/>
                  <a:gd name="T27" fmla="*/ 115 h 3114"/>
                  <a:gd name="T28" fmla="*/ 273 w 3367"/>
                  <a:gd name="T29" fmla="*/ 127 h 3114"/>
                  <a:gd name="T30" fmla="*/ 305 w 3367"/>
                  <a:gd name="T31" fmla="*/ 127 h 3114"/>
                  <a:gd name="T32" fmla="*/ 337 w 3367"/>
                  <a:gd name="T33" fmla="*/ 127 h 3114"/>
                  <a:gd name="T34" fmla="*/ 359 w 3367"/>
                  <a:gd name="T35" fmla="*/ 103 h 3114"/>
                  <a:gd name="T36" fmla="*/ 383 w 3367"/>
                  <a:gd name="T37" fmla="*/ 97 h 3114"/>
                  <a:gd name="T38" fmla="*/ 405 w 3367"/>
                  <a:gd name="T39" fmla="*/ 118 h 3114"/>
                  <a:gd name="T40" fmla="*/ 419 w 3367"/>
                  <a:gd name="T41" fmla="*/ 144 h 3114"/>
                  <a:gd name="T42" fmla="*/ 438 w 3367"/>
                  <a:gd name="T43" fmla="*/ 163 h 3114"/>
                  <a:gd name="T44" fmla="*/ 467 w 3367"/>
                  <a:gd name="T45" fmla="*/ 165 h 3114"/>
                  <a:gd name="T46" fmla="*/ 479 w 3367"/>
                  <a:gd name="T47" fmla="*/ 171 h 3114"/>
                  <a:gd name="T48" fmla="*/ 503 w 3367"/>
                  <a:gd name="T49" fmla="*/ 180 h 3114"/>
                  <a:gd name="T50" fmla="*/ 513 w 3367"/>
                  <a:gd name="T51" fmla="*/ 186 h 3114"/>
                  <a:gd name="T52" fmla="*/ 516 w 3367"/>
                  <a:gd name="T53" fmla="*/ 209 h 3114"/>
                  <a:gd name="T54" fmla="*/ 513 w 3367"/>
                  <a:gd name="T55" fmla="*/ 233 h 3114"/>
                  <a:gd name="T56" fmla="*/ 492 w 3367"/>
                  <a:gd name="T57" fmla="*/ 259 h 3114"/>
                  <a:gd name="T58" fmla="*/ 492 w 3367"/>
                  <a:gd name="T59" fmla="*/ 288 h 3114"/>
                  <a:gd name="T60" fmla="*/ 501 w 3367"/>
                  <a:gd name="T61" fmla="*/ 321 h 3114"/>
                  <a:gd name="T62" fmla="*/ 527 w 3367"/>
                  <a:gd name="T63" fmla="*/ 333 h 3114"/>
                  <a:gd name="T64" fmla="*/ 549 w 3367"/>
                  <a:gd name="T65" fmla="*/ 351 h 3114"/>
                  <a:gd name="T66" fmla="*/ 556 w 3367"/>
                  <a:gd name="T67" fmla="*/ 378 h 3114"/>
                  <a:gd name="T68" fmla="*/ 534 w 3367"/>
                  <a:gd name="T69" fmla="*/ 387 h 3114"/>
                  <a:gd name="T70" fmla="*/ 506 w 3367"/>
                  <a:gd name="T71" fmla="*/ 396 h 3114"/>
                  <a:gd name="T72" fmla="*/ 476 w 3367"/>
                  <a:gd name="T73" fmla="*/ 408 h 3114"/>
                  <a:gd name="T74" fmla="*/ 442 w 3367"/>
                  <a:gd name="T75" fmla="*/ 395 h 3114"/>
                  <a:gd name="T76" fmla="*/ 408 w 3367"/>
                  <a:gd name="T77" fmla="*/ 418 h 3114"/>
                  <a:gd name="T78" fmla="*/ 381 w 3367"/>
                  <a:gd name="T79" fmla="*/ 402 h 3114"/>
                  <a:gd name="T80" fmla="*/ 352 w 3367"/>
                  <a:gd name="T81" fmla="*/ 411 h 3114"/>
                  <a:gd name="T82" fmla="*/ 341 w 3367"/>
                  <a:gd name="T83" fmla="*/ 438 h 3114"/>
                  <a:gd name="T84" fmla="*/ 308 w 3367"/>
                  <a:gd name="T85" fmla="*/ 440 h 3114"/>
                  <a:gd name="T86" fmla="*/ 286 w 3367"/>
                  <a:gd name="T87" fmla="*/ 461 h 3114"/>
                  <a:gd name="T88" fmla="*/ 266 w 3367"/>
                  <a:gd name="T89" fmla="*/ 481 h 3114"/>
                  <a:gd name="T90" fmla="*/ 233 w 3367"/>
                  <a:gd name="T91" fmla="*/ 475 h 3114"/>
                  <a:gd name="T92" fmla="*/ 219 w 3367"/>
                  <a:gd name="T93" fmla="*/ 449 h 3114"/>
                  <a:gd name="T94" fmla="*/ 194 w 3367"/>
                  <a:gd name="T95" fmla="*/ 440 h 3114"/>
                  <a:gd name="T96" fmla="*/ 172 w 3367"/>
                  <a:gd name="T97" fmla="*/ 428 h 3114"/>
                  <a:gd name="T98" fmla="*/ 161 w 3367"/>
                  <a:gd name="T99" fmla="*/ 409 h 3114"/>
                  <a:gd name="T100" fmla="*/ 154 w 3367"/>
                  <a:gd name="T101" fmla="*/ 381 h 3114"/>
                  <a:gd name="T102" fmla="*/ 147 w 3367"/>
                  <a:gd name="T103" fmla="*/ 354 h 3114"/>
                  <a:gd name="T104" fmla="*/ 124 w 3367"/>
                  <a:gd name="T105" fmla="*/ 335 h 3114"/>
                  <a:gd name="T106" fmla="*/ 103 w 3367"/>
                  <a:gd name="T107" fmla="*/ 350 h 3114"/>
                  <a:gd name="T108" fmla="*/ 76 w 3367"/>
                  <a:gd name="T109" fmla="*/ 363 h 3114"/>
                  <a:gd name="T110" fmla="*/ 58 w 3367"/>
                  <a:gd name="T111" fmla="*/ 335 h 3114"/>
                  <a:gd name="T112" fmla="*/ 43 w 3367"/>
                  <a:gd name="T113" fmla="*/ 309 h 3114"/>
                  <a:gd name="T114" fmla="*/ 29 w 3367"/>
                  <a:gd name="T115" fmla="*/ 281 h 3114"/>
                  <a:gd name="T116" fmla="*/ 14 w 3367"/>
                  <a:gd name="T117" fmla="*/ 257 h 3114"/>
                  <a:gd name="T118" fmla="*/ 0 w 3367"/>
                  <a:gd name="T119" fmla="*/ 230 h 3114"/>
                  <a:gd name="T120" fmla="*/ 5 w 3367"/>
                  <a:gd name="T121" fmla="*/ 222 h 3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67"/>
                  <a:gd name="T184" fmla="*/ 0 h 3114"/>
                  <a:gd name="T185" fmla="*/ 3367 w 3367"/>
                  <a:gd name="T186" fmla="*/ 3114 h 3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67" h="3114">
                    <a:moveTo>
                      <a:pt x="29" y="1431"/>
                    </a:moveTo>
                    <a:lnTo>
                      <a:pt x="87" y="1421"/>
                    </a:lnTo>
                    <a:lnTo>
                      <a:pt x="130" y="1363"/>
                    </a:lnTo>
                    <a:lnTo>
                      <a:pt x="196" y="1323"/>
                    </a:lnTo>
                    <a:lnTo>
                      <a:pt x="261" y="1285"/>
                    </a:lnTo>
                    <a:lnTo>
                      <a:pt x="261" y="1343"/>
                    </a:lnTo>
                    <a:lnTo>
                      <a:pt x="327" y="1363"/>
                    </a:lnTo>
                    <a:lnTo>
                      <a:pt x="348" y="1421"/>
                    </a:lnTo>
                    <a:lnTo>
                      <a:pt x="348" y="1479"/>
                    </a:lnTo>
                    <a:lnTo>
                      <a:pt x="414" y="1518"/>
                    </a:lnTo>
                    <a:lnTo>
                      <a:pt x="478" y="1537"/>
                    </a:lnTo>
                    <a:lnTo>
                      <a:pt x="543" y="1537"/>
                    </a:lnTo>
                    <a:lnTo>
                      <a:pt x="609" y="1537"/>
                    </a:lnTo>
                    <a:lnTo>
                      <a:pt x="609" y="1596"/>
                    </a:lnTo>
                    <a:lnTo>
                      <a:pt x="673" y="1615"/>
                    </a:lnTo>
                    <a:lnTo>
                      <a:pt x="739" y="1615"/>
                    </a:lnTo>
                    <a:lnTo>
                      <a:pt x="804" y="1615"/>
                    </a:lnTo>
                    <a:lnTo>
                      <a:pt x="870" y="1615"/>
                    </a:lnTo>
                    <a:lnTo>
                      <a:pt x="934" y="1615"/>
                    </a:lnTo>
                    <a:lnTo>
                      <a:pt x="1000" y="1596"/>
                    </a:lnTo>
                    <a:lnTo>
                      <a:pt x="1065" y="1596"/>
                    </a:lnTo>
                    <a:lnTo>
                      <a:pt x="1129" y="1596"/>
                    </a:lnTo>
                    <a:lnTo>
                      <a:pt x="1173" y="1537"/>
                    </a:lnTo>
                    <a:lnTo>
                      <a:pt x="1173" y="1479"/>
                    </a:lnTo>
                    <a:lnTo>
                      <a:pt x="1239" y="1460"/>
                    </a:lnTo>
                    <a:lnTo>
                      <a:pt x="1303" y="1421"/>
                    </a:lnTo>
                    <a:lnTo>
                      <a:pt x="1326" y="0"/>
                    </a:lnTo>
                    <a:lnTo>
                      <a:pt x="1347" y="0"/>
                    </a:lnTo>
                    <a:lnTo>
                      <a:pt x="1369" y="58"/>
                    </a:lnTo>
                    <a:lnTo>
                      <a:pt x="1434" y="58"/>
                    </a:lnTo>
                    <a:lnTo>
                      <a:pt x="1434" y="117"/>
                    </a:lnTo>
                    <a:lnTo>
                      <a:pt x="1477" y="176"/>
                    </a:lnTo>
                    <a:lnTo>
                      <a:pt x="1477" y="233"/>
                    </a:lnTo>
                    <a:lnTo>
                      <a:pt x="1521" y="292"/>
                    </a:lnTo>
                    <a:lnTo>
                      <a:pt x="1564" y="350"/>
                    </a:lnTo>
                    <a:lnTo>
                      <a:pt x="1608" y="409"/>
                    </a:lnTo>
                    <a:lnTo>
                      <a:pt x="1608" y="467"/>
                    </a:lnTo>
                    <a:lnTo>
                      <a:pt x="1651" y="526"/>
                    </a:lnTo>
                    <a:lnTo>
                      <a:pt x="1651" y="583"/>
                    </a:lnTo>
                    <a:lnTo>
                      <a:pt x="1586" y="623"/>
                    </a:lnTo>
                    <a:lnTo>
                      <a:pt x="1564" y="681"/>
                    </a:lnTo>
                    <a:lnTo>
                      <a:pt x="1543" y="740"/>
                    </a:lnTo>
                    <a:lnTo>
                      <a:pt x="1521" y="798"/>
                    </a:lnTo>
                    <a:lnTo>
                      <a:pt x="1586" y="818"/>
                    </a:lnTo>
                    <a:lnTo>
                      <a:pt x="1651" y="818"/>
                    </a:lnTo>
                    <a:lnTo>
                      <a:pt x="1717" y="818"/>
                    </a:lnTo>
                    <a:lnTo>
                      <a:pt x="1782" y="818"/>
                    </a:lnTo>
                    <a:lnTo>
                      <a:pt x="1846" y="818"/>
                    </a:lnTo>
                    <a:lnTo>
                      <a:pt x="1912" y="818"/>
                    </a:lnTo>
                    <a:lnTo>
                      <a:pt x="1977" y="818"/>
                    </a:lnTo>
                    <a:lnTo>
                      <a:pt x="2042" y="818"/>
                    </a:lnTo>
                    <a:lnTo>
                      <a:pt x="2064" y="759"/>
                    </a:lnTo>
                    <a:lnTo>
                      <a:pt x="2129" y="720"/>
                    </a:lnTo>
                    <a:lnTo>
                      <a:pt x="2173" y="662"/>
                    </a:lnTo>
                    <a:lnTo>
                      <a:pt x="2238" y="623"/>
                    </a:lnTo>
                    <a:lnTo>
                      <a:pt x="2305" y="524"/>
                    </a:lnTo>
                    <a:lnTo>
                      <a:pt x="2325" y="623"/>
                    </a:lnTo>
                    <a:lnTo>
                      <a:pt x="2347" y="688"/>
                    </a:lnTo>
                    <a:lnTo>
                      <a:pt x="2389" y="720"/>
                    </a:lnTo>
                    <a:lnTo>
                      <a:pt x="2455" y="759"/>
                    </a:lnTo>
                    <a:lnTo>
                      <a:pt x="2504" y="824"/>
                    </a:lnTo>
                    <a:lnTo>
                      <a:pt x="2532" y="886"/>
                    </a:lnTo>
                    <a:lnTo>
                      <a:pt x="2535" y="928"/>
                    </a:lnTo>
                    <a:lnTo>
                      <a:pt x="2520" y="973"/>
                    </a:lnTo>
                    <a:lnTo>
                      <a:pt x="2585" y="1012"/>
                    </a:lnTo>
                    <a:lnTo>
                      <a:pt x="2650" y="1051"/>
                    </a:lnTo>
                    <a:lnTo>
                      <a:pt x="2716" y="1070"/>
                    </a:lnTo>
                    <a:lnTo>
                      <a:pt x="2781" y="1070"/>
                    </a:lnTo>
                    <a:lnTo>
                      <a:pt x="2829" y="1062"/>
                    </a:lnTo>
                    <a:lnTo>
                      <a:pt x="2871" y="1067"/>
                    </a:lnTo>
                    <a:lnTo>
                      <a:pt x="2885" y="1069"/>
                    </a:lnTo>
                    <a:lnTo>
                      <a:pt x="2906" y="1100"/>
                    </a:lnTo>
                    <a:lnTo>
                      <a:pt x="2949" y="1124"/>
                    </a:lnTo>
                    <a:lnTo>
                      <a:pt x="3017" y="1131"/>
                    </a:lnTo>
                    <a:lnTo>
                      <a:pt x="3046" y="1159"/>
                    </a:lnTo>
                    <a:lnTo>
                      <a:pt x="3078" y="1172"/>
                    </a:lnTo>
                    <a:lnTo>
                      <a:pt x="3116" y="1206"/>
                    </a:lnTo>
                    <a:lnTo>
                      <a:pt x="3106" y="1198"/>
                    </a:lnTo>
                    <a:lnTo>
                      <a:pt x="3150" y="1226"/>
                    </a:lnTo>
                    <a:lnTo>
                      <a:pt x="3172" y="1285"/>
                    </a:lnTo>
                    <a:lnTo>
                      <a:pt x="3123" y="1345"/>
                    </a:lnTo>
                    <a:lnTo>
                      <a:pt x="3130" y="1401"/>
                    </a:lnTo>
                    <a:lnTo>
                      <a:pt x="3128" y="1457"/>
                    </a:lnTo>
                    <a:lnTo>
                      <a:pt x="3106" y="1499"/>
                    </a:lnTo>
                    <a:lnTo>
                      <a:pt x="3085" y="1558"/>
                    </a:lnTo>
                    <a:lnTo>
                      <a:pt x="3012" y="1613"/>
                    </a:lnTo>
                    <a:lnTo>
                      <a:pt x="2979" y="1666"/>
                    </a:lnTo>
                    <a:lnTo>
                      <a:pt x="2979" y="1737"/>
                    </a:lnTo>
                    <a:lnTo>
                      <a:pt x="2981" y="1795"/>
                    </a:lnTo>
                    <a:lnTo>
                      <a:pt x="2979" y="1857"/>
                    </a:lnTo>
                    <a:lnTo>
                      <a:pt x="2949" y="1951"/>
                    </a:lnTo>
                    <a:lnTo>
                      <a:pt x="2949" y="2045"/>
                    </a:lnTo>
                    <a:lnTo>
                      <a:pt x="3034" y="2070"/>
                    </a:lnTo>
                    <a:lnTo>
                      <a:pt x="3106" y="2094"/>
                    </a:lnTo>
                    <a:lnTo>
                      <a:pt x="3146" y="2098"/>
                    </a:lnTo>
                    <a:lnTo>
                      <a:pt x="3193" y="2141"/>
                    </a:lnTo>
                    <a:lnTo>
                      <a:pt x="3244" y="2191"/>
                    </a:lnTo>
                    <a:lnTo>
                      <a:pt x="3280" y="2256"/>
                    </a:lnTo>
                    <a:lnTo>
                      <a:pt x="3324" y="2258"/>
                    </a:lnTo>
                    <a:lnTo>
                      <a:pt x="3353" y="2322"/>
                    </a:lnTo>
                    <a:lnTo>
                      <a:pt x="3367" y="2374"/>
                    </a:lnTo>
                    <a:lnTo>
                      <a:pt x="3367" y="2433"/>
                    </a:lnTo>
                    <a:lnTo>
                      <a:pt x="3367" y="2491"/>
                    </a:lnTo>
                    <a:lnTo>
                      <a:pt x="3302" y="2491"/>
                    </a:lnTo>
                    <a:lnTo>
                      <a:pt x="3237" y="2491"/>
                    </a:lnTo>
                    <a:lnTo>
                      <a:pt x="3172" y="2491"/>
                    </a:lnTo>
                    <a:lnTo>
                      <a:pt x="3106" y="2491"/>
                    </a:lnTo>
                    <a:lnTo>
                      <a:pt x="3063" y="2550"/>
                    </a:lnTo>
                    <a:lnTo>
                      <a:pt x="3019" y="2609"/>
                    </a:lnTo>
                    <a:lnTo>
                      <a:pt x="2954" y="2647"/>
                    </a:lnTo>
                    <a:lnTo>
                      <a:pt x="2882" y="2625"/>
                    </a:lnTo>
                    <a:lnTo>
                      <a:pt x="2756" y="2616"/>
                    </a:lnTo>
                    <a:lnTo>
                      <a:pt x="2756" y="2539"/>
                    </a:lnTo>
                    <a:lnTo>
                      <a:pt x="2674" y="2543"/>
                    </a:lnTo>
                    <a:lnTo>
                      <a:pt x="2607" y="2560"/>
                    </a:lnTo>
                    <a:lnTo>
                      <a:pt x="2563" y="2628"/>
                    </a:lnTo>
                    <a:lnTo>
                      <a:pt x="2472" y="2694"/>
                    </a:lnTo>
                    <a:lnTo>
                      <a:pt x="2422" y="2660"/>
                    </a:lnTo>
                    <a:lnTo>
                      <a:pt x="2373" y="2613"/>
                    </a:lnTo>
                    <a:lnTo>
                      <a:pt x="2310" y="2588"/>
                    </a:lnTo>
                    <a:lnTo>
                      <a:pt x="2262" y="2574"/>
                    </a:lnTo>
                    <a:lnTo>
                      <a:pt x="2136" y="2557"/>
                    </a:lnTo>
                    <a:lnTo>
                      <a:pt x="2129" y="2647"/>
                    </a:lnTo>
                    <a:lnTo>
                      <a:pt x="2107" y="2705"/>
                    </a:lnTo>
                    <a:lnTo>
                      <a:pt x="2090" y="2768"/>
                    </a:lnTo>
                    <a:lnTo>
                      <a:pt x="2067" y="2816"/>
                    </a:lnTo>
                    <a:lnTo>
                      <a:pt x="2001" y="2816"/>
                    </a:lnTo>
                    <a:lnTo>
                      <a:pt x="1933" y="2825"/>
                    </a:lnTo>
                    <a:lnTo>
                      <a:pt x="1867" y="2833"/>
                    </a:lnTo>
                    <a:lnTo>
                      <a:pt x="1839" y="2885"/>
                    </a:lnTo>
                    <a:lnTo>
                      <a:pt x="1782" y="2919"/>
                    </a:lnTo>
                    <a:lnTo>
                      <a:pt x="1731" y="2966"/>
                    </a:lnTo>
                    <a:lnTo>
                      <a:pt x="1688" y="3004"/>
                    </a:lnTo>
                    <a:lnTo>
                      <a:pt x="1630" y="3056"/>
                    </a:lnTo>
                    <a:lnTo>
                      <a:pt x="1613" y="3093"/>
                    </a:lnTo>
                    <a:lnTo>
                      <a:pt x="1543" y="3114"/>
                    </a:lnTo>
                    <a:lnTo>
                      <a:pt x="1477" y="3114"/>
                    </a:lnTo>
                    <a:lnTo>
                      <a:pt x="1413" y="3056"/>
                    </a:lnTo>
                    <a:lnTo>
                      <a:pt x="1369" y="2997"/>
                    </a:lnTo>
                    <a:lnTo>
                      <a:pt x="1357" y="2928"/>
                    </a:lnTo>
                    <a:lnTo>
                      <a:pt x="1328" y="2894"/>
                    </a:lnTo>
                    <a:lnTo>
                      <a:pt x="1282" y="2861"/>
                    </a:lnTo>
                    <a:lnTo>
                      <a:pt x="1216" y="2861"/>
                    </a:lnTo>
                    <a:lnTo>
                      <a:pt x="1178" y="2833"/>
                    </a:lnTo>
                    <a:lnTo>
                      <a:pt x="1143" y="2807"/>
                    </a:lnTo>
                    <a:lnTo>
                      <a:pt x="1089" y="2781"/>
                    </a:lnTo>
                    <a:lnTo>
                      <a:pt x="1045" y="2757"/>
                    </a:lnTo>
                    <a:lnTo>
                      <a:pt x="1000" y="2729"/>
                    </a:lnTo>
                    <a:lnTo>
                      <a:pt x="978" y="2686"/>
                    </a:lnTo>
                    <a:lnTo>
                      <a:pt x="976" y="2634"/>
                    </a:lnTo>
                    <a:lnTo>
                      <a:pt x="957" y="2569"/>
                    </a:lnTo>
                    <a:lnTo>
                      <a:pt x="941" y="2513"/>
                    </a:lnTo>
                    <a:lnTo>
                      <a:pt x="934" y="2452"/>
                    </a:lnTo>
                    <a:lnTo>
                      <a:pt x="908" y="2395"/>
                    </a:lnTo>
                    <a:lnTo>
                      <a:pt x="891" y="2336"/>
                    </a:lnTo>
                    <a:lnTo>
                      <a:pt x="891" y="2277"/>
                    </a:lnTo>
                    <a:lnTo>
                      <a:pt x="870" y="2219"/>
                    </a:lnTo>
                    <a:lnTo>
                      <a:pt x="804" y="2181"/>
                    </a:lnTo>
                    <a:lnTo>
                      <a:pt x="751" y="2156"/>
                    </a:lnTo>
                    <a:lnTo>
                      <a:pt x="696" y="2139"/>
                    </a:lnTo>
                    <a:lnTo>
                      <a:pt x="647" y="2197"/>
                    </a:lnTo>
                    <a:lnTo>
                      <a:pt x="621" y="2256"/>
                    </a:lnTo>
                    <a:lnTo>
                      <a:pt x="527" y="2260"/>
                    </a:lnTo>
                    <a:lnTo>
                      <a:pt x="499" y="2294"/>
                    </a:lnTo>
                    <a:lnTo>
                      <a:pt x="457" y="2336"/>
                    </a:lnTo>
                    <a:lnTo>
                      <a:pt x="435" y="2277"/>
                    </a:lnTo>
                    <a:lnTo>
                      <a:pt x="391" y="2219"/>
                    </a:lnTo>
                    <a:lnTo>
                      <a:pt x="348" y="2160"/>
                    </a:lnTo>
                    <a:lnTo>
                      <a:pt x="304" y="2102"/>
                    </a:lnTo>
                    <a:lnTo>
                      <a:pt x="261" y="2044"/>
                    </a:lnTo>
                    <a:lnTo>
                      <a:pt x="261" y="1986"/>
                    </a:lnTo>
                    <a:lnTo>
                      <a:pt x="240" y="1927"/>
                    </a:lnTo>
                    <a:lnTo>
                      <a:pt x="196" y="1869"/>
                    </a:lnTo>
                    <a:lnTo>
                      <a:pt x="174" y="1810"/>
                    </a:lnTo>
                    <a:lnTo>
                      <a:pt x="174" y="1751"/>
                    </a:lnTo>
                    <a:lnTo>
                      <a:pt x="153" y="1693"/>
                    </a:lnTo>
                    <a:lnTo>
                      <a:pt x="87" y="1655"/>
                    </a:lnTo>
                    <a:lnTo>
                      <a:pt x="43" y="1596"/>
                    </a:lnTo>
                    <a:lnTo>
                      <a:pt x="0" y="1537"/>
                    </a:lnTo>
                    <a:lnTo>
                      <a:pt x="0" y="1479"/>
                    </a:lnTo>
                    <a:lnTo>
                      <a:pt x="0" y="1421"/>
                    </a:lnTo>
                    <a:lnTo>
                      <a:pt x="66" y="1421"/>
                    </a:lnTo>
                    <a:lnTo>
                      <a:pt x="29" y="1431"/>
                    </a:lnTo>
                    <a:close/>
                  </a:path>
                </a:pathLst>
              </a:custGeom>
              <a:solidFill>
                <a:schemeClr val="tx2">
                  <a:lumMod val="10000"/>
                  <a:lumOff val="90000"/>
                </a:schemeClr>
              </a:solidFill>
              <a:ln w="25400" algn="ctr">
                <a:solidFill>
                  <a:srgbClr val="FFFFFF">
                    <a:lumMod val="75000"/>
                  </a:srgbClr>
                </a:solidFill>
                <a:miter lim="800000"/>
                <a:headEnd/>
                <a:tailEnd/>
              </a:ln>
            </p:spPr>
            <p:txBody>
              <a:bodyPr/>
              <a:lstStyle/>
              <a:p>
                <a:pPr algn="l" defTabSz="1300483" fontAlgn="auto" hangingPunct="1">
                  <a:spcBef>
                    <a:spcPts val="0"/>
                  </a:spcBef>
                  <a:spcAft>
                    <a:spcPts val="0"/>
                  </a:spcAft>
                  <a:defRPr/>
                </a:pPr>
                <a:endParaRPr lang="en-ZA" sz="1138" kern="0">
                  <a:latin typeface="Calibri" panose="020F0502020204030204" pitchFamily="34" charset="0"/>
                  <a:ea typeface="+mn-ea"/>
                  <a:cs typeface="Calibri" panose="020F0502020204030204" pitchFamily="34" charset="0"/>
                </a:endParaRPr>
              </a:p>
            </p:txBody>
          </p:sp>
          <p:sp>
            <p:nvSpPr>
              <p:cNvPr id="56" name="Freeform 174">
                <a:extLst>
                  <a:ext uri="{FF2B5EF4-FFF2-40B4-BE49-F238E27FC236}">
                    <a16:creationId xmlns:a16="http://schemas.microsoft.com/office/drawing/2014/main" xmlns="" id="{B63F9548-B54E-4754-BEC0-D0A052F1C732}"/>
                  </a:ext>
                </a:extLst>
              </p:cNvPr>
              <p:cNvSpPr>
                <a:spLocks/>
              </p:cNvSpPr>
              <p:nvPr/>
            </p:nvSpPr>
            <p:spPr bwMode="gray">
              <a:xfrm>
                <a:off x="1253" y="2419"/>
                <a:ext cx="1372" cy="935"/>
              </a:xfrm>
              <a:custGeom>
                <a:avLst/>
                <a:gdLst>
                  <a:gd name="T0" fmla="*/ 22 w 2500"/>
                  <a:gd name="T1" fmla="*/ 53 h 1740"/>
                  <a:gd name="T2" fmla="*/ 30 w 2500"/>
                  <a:gd name="T3" fmla="*/ 82 h 1740"/>
                  <a:gd name="T4" fmla="*/ 41 w 2500"/>
                  <a:gd name="T5" fmla="*/ 107 h 1740"/>
                  <a:gd name="T6" fmla="*/ 37 w 2500"/>
                  <a:gd name="T7" fmla="*/ 135 h 1740"/>
                  <a:gd name="T8" fmla="*/ 11 w 2500"/>
                  <a:gd name="T9" fmla="*/ 138 h 1740"/>
                  <a:gd name="T10" fmla="*/ 18 w 2500"/>
                  <a:gd name="T11" fmla="*/ 167 h 1740"/>
                  <a:gd name="T12" fmla="*/ 41 w 2500"/>
                  <a:gd name="T13" fmla="*/ 182 h 1740"/>
                  <a:gd name="T14" fmla="*/ 52 w 2500"/>
                  <a:gd name="T15" fmla="*/ 207 h 1740"/>
                  <a:gd name="T16" fmla="*/ 52 w 2500"/>
                  <a:gd name="T17" fmla="*/ 235 h 1740"/>
                  <a:gd name="T18" fmla="*/ 74 w 2500"/>
                  <a:gd name="T19" fmla="*/ 232 h 1740"/>
                  <a:gd name="T20" fmla="*/ 96 w 2500"/>
                  <a:gd name="T21" fmla="*/ 242 h 1740"/>
                  <a:gd name="T22" fmla="*/ 122 w 2500"/>
                  <a:gd name="T23" fmla="*/ 257 h 1740"/>
                  <a:gd name="T24" fmla="*/ 148 w 2500"/>
                  <a:gd name="T25" fmla="*/ 270 h 1740"/>
                  <a:gd name="T26" fmla="*/ 177 w 2500"/>
                  <a:gd name="T27" fmla="*/ 254 h 1740"/>
                  <a:gd name="T28" fmla="*/ 210 w 2500"/>
                  <a:gd name="T29" fmla="*/ 244 h 1740"/>
                  <a:gd name="T30" fmla="*/ 243 w 2500"/>
                  <a:gd name="T31" fmla="*/ 239 h 1740"/>
                  <a:gd name="T32" fmla="*/ 277 w 2500"/>
                  <a:gd name="T33" fmla="*/ 242 h 1740"/>
                  <a:gd name="T34" fmla="*/ 306 w 2500"/>
                  <a:gd name="T35" fmla="*/ 223 h 1740"/>
                  <a:gd name="T36" fmla="*/ 339 w 2500"/>
                  <a:gd name="T37" fmla="*/ 223 h 1740"/>
                  <a:gd name="T38" fmla="*/ 369 w 2500"/>
                  <a:gd name="T39" fmla="*/ 218 h 1740"/>
                  <a:gd name="T40" fmla="*/ 370 w 2500"/>
                  <a:gd name="T41" fmla="*/ 199 h 1740"/>
                  <a:gd name="T42" fmla="*/ 353 w 2500"/>
                  <a:gd name="T43" fmla="*/ 184 h 1740"/>
                  <a:gd name="T44" fmla="*/ 323 w 2500"/>
                  <a:gd name="T45" fmla="*/ 172 h 1740"/>
                  <a:gd name="T46" fmla="*/ 339 w 2500"/>
                  <a:gd name="T47" fmla="*/ 148 h 1740"/>
                  <a:gd name="T48" fmla="*/ 364 w 2500"/>
                  <a:gd name="T49" fmla="*/ 128 h 1740"/>
                  <a:gd name="T50" fmla="*/ 394 w 2500"/>
                  <a:gd name="T51" fmla="*/ 119 h 1740"/>
                  <a:gd name="T52" fmla="*/ 401 w 2500"/>
                  <a:gd name="T53" fmla="*/ 95 h 1740"/>
                  <a:gd name="T54" fmla="*/ 402 w 2500"/>
                  <a:gd name="T55" fmla="*/ 75 h 1740"/>
                  <a:gd name="T56" fmla="*/ 380 w 2500"/>
                  <a:gd name="T57" fmla="*/ 63 h 1740"/>
                  <a:gd name="T58" fmla="*/ 350 w 2500"/>
                  <a:gd name="T59" fmla="*/ 72 h 1740"/>
                  <a:gd name="T60" fmla="*/ 325 w 2500"/>
                  <a:gd name="T61" fmla="*/ 78 h 1740"/>
                  <a:gd name="T62" fmla="*/ 291 w 2500"/>
                  <a:gd name="T63" fmla="*/ 66 h 1740"/>
                  <a:gd name="T64" fmla="*/ 277 w 2500"/>
                  <a:gd name="T65" fmla="*/ 85 h 1740"/>
                  <a:gd name="T66" fmla="*/ 255 w 2500"/>
                  <a:gd name="T67" fmla="*/ 107 h 1740"/>
                  <a:gd name="T68" fmla="*/ 225 w 2500"/>
                  <a:gd name="T69" fmla="*/ 119 h 1740"/>
                  <a:gd name="T70" fmla="*/ 195 w 2500"/>
                  <a:gd name="T71" fmla="*/ 141 h 1740"/>
                  <a:gd name="T72" fmla="*/ 166 w 2500"/>
                  <a:gd name="T73" fmla="*/ 151 h 1740"/>
                  <a:gd name="T74" fmla="*/ 151 w 2500"/>
                  <a:gd name="T75" fmla="*/ 123 h 1740"/>
                  <a:gd name="T76" fmla="*/ 122 w 2500"/>
                  <a:gd name="T77" fmla="*/ 110 h 1740"/>
                  <a:gd name="T78" fmla="*/ 88 w 2500"/>
                  <a:gd name="T79" fmla="*/ 91 h 1740"/>
                  <a:gd name="T80" fmla="*/ 82 w 2500"/>
                  <a:gd name="T81" fmla="*/ 63 h 1740"/>
                  <a:gd name="T82" fmla="*/ 74 w 2500"/>
                  <a:gd name="T83" fmla="*/ 34 h 1740"/>
                  <a:gd name="T84" fmla="*/ 63 w 2500"/>
                  <a:gd name="T85" fmla="*/ 6 h 1740"/>
                  <a:gd name="T86" fmla="*/ 33 w 2500"/>
                  <a:gd name="T87" fmla="*/ 10 h 1740"/>
                  <a:gd name="T88" fmla="*/ 4 w 2500"/>
                  <a:gd name="T89" fmla="*/ 25 h 1740"/>
                  <a:gd name="T90" fmla="*/ 11 w 2500"/>
                  <a:gd name="T91" fmla="*/ 44 h 17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00"/>
                  <a:gd name="T139" fmla="*/ 0 h 1740"/>
                  <a:gd name="T140" fmla="*/ 2500 w 2500"/>
                  <a:gd name="T141" fmla="*/ 1740 h 17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00" h="1740">
                    <a:moveTo>
                      <a:pt x="67" y="243"/>
                    </a:moveTo>
                    <a:lnTo>
                      <a:pt x="133" y="283"/>
                    </a:lnTo>
                    <a:lnTo>
                      <a:pt x="133" y="344"/>
                    </a:lnTo>
                    <a:lnTo>
                      <a:pt x="156" y="405"/>
                    </a:lnTo>
                    <a:lnTo>
                      <a:pt x="179" y="466"/>
                    </a:lnTo>
                    <a:lnTo>
                      <a:pt x="179" y="526"/>
                    </a:lnTo>
                    <a:lnTo>
                      <a:pt x="245" y="567"/>
                    </a:lnTo>
                    <a:lnTo>
                      <a:pt x="245" y="628"/>
                    </a:lnTo>
                    <a:lnTo>
                      <a:pt x="245" y="688"/>
                    </a:lnTo>
                    <a:lnTo>
                      <a:pt x="245" y="748"/>
                    </a:lnTo>
                    <a:lnTo>
                      <a:pt x="245" y="809"/>
                    </a:lnTo>
                    <a:lnTo>
                      <a:pt x="223" y="870"/>
                    </a:lnTo>
                    <a:lnTo>
                      <a:pt x="156" y="870"/>
                    </a:lnTo>
                    <a:lnTo>
                      <a:pt x="89" y="829"/>
                    </a:lnTo>
                    <a:lnTo>
                      <a:pt x="67" y="890"/>
                    </a:lnTo>
                    <a:lnTo>
                      <a:pt x="67" y="951"/>
                    </a:lnTo>
                    <a:lnTo>
                      <a:pt x="112" y="1012"/>
                    </a:lnTo>
                    <a:lnTo>
                      <a:pt x="112" y="1073"/>
                    </a:lnTo>
                    <a:lnTo>
                      <a:pt x="179" y="1112"/>
                    </a:lnTo>
                    <a:lnTo>
                      <a:pt x="245" y="1112"/>
                    </a:lnTo>
                    <a:lnTo>
                      <a:pt x="245" y="1173"/>
                    </a:lnTo>
                    <a:lnTo>
                      <a:pt x="245" y="1234"/>
                    </a:lnTo>
                    <a:lnTo>
                      <a:pt x="312" y="1274"/>
                    </a:lnTo>
                    <a:lnTo>
                      <a:pt x="312" y="1335"/>
                    </a:lnTo>
                    <a:lnTo>
                      <a:pt x="312" y="1396"/>
                    </a:lnTo>
                    <a:lnTo>
                      <a:pt x="312" y="1457"/>
                    </a:lnTo>
                    <a:lnTo>
                      <a:pt x="312" y="1518"/>
                    </a:lnTo>
                    <a:lnTo>
                      <a:pt x="380" y="1477"/>
                    </a:lnTo>
                    <a:lnTo>
                      <a:pt x="447" y="1437"/>
                    </a:lnTo>
                    <a:lnTo>
                      <a:pt x="447" y="1497"/>
                    </a:lnTo>
                    <a:lnTo>
                      <a:pt x="447" y="1557"/>
                    </a:lnTo>
                    <a:lnTo>
                      <a:pt x="513" y="1557"/>
                    </a:lnTo>
                    <a:lnTo>
                      <a:pt x="580" y="1557"/>
                    </a:lnTo>
                    <a:lnTo>
                      <a:pt x="603" y="1618"/>
                    </a:lnTo>
                    <a:lnTo>
                      <a:pt x="669" y="1658"/>
                    </a:lnTo>
                    <a:lnTo>
                      <a:pt x="736" y="1658"/>
                    </a:lnTo>
                    <a:lnTo>
                      <a:pt x="759" y="1719"/>
                    </a:lnTo>
                    <a:lnTo>
                      <a:pt x="825" y="1719"/>
                    </a:lnTo>
                    <a:lnTo>
                      <a:pt x="893" y="1740"/>
                    </a:lnTo>
                    <a:lnTo>
                      <a:pt x="960" y="1719"/>
                    </a:lnTo>
                    <a:lnTo>
                      <a:pt x="1004" y="1658"/>
                    </a:lnTo>
                    <a:lnTo>
                      <a:pt x="1072" y="1638"/>
                    </a:lnTo>
                    <a:lnTo>
                      <a:pt x="1138" y="1598"/>
                    </a:lnTo>
                    <a:lnTo>
                      <a:pt x="1205" y="1577"/>
                    </a:lnTo>
                    <a:lnTo>
                      <a:pt x="1272" y="1577"/>
                    </a:lnTo>
                    <a:lnTo>
                      <a:pt x="1339" y="1557"/>
                    </a:lnTo>
                    <a:lnTo>
                      <a:pt x="1406" y="1537"/>
                    </a:lnTo>
                    <a:lnTo>
                      <a:pt x="1473" y="1537"/>
                    </a:lnTo>
                    <a:lnTo>
                      <a:pt x="1540" y="1557"/>
                    </a:lnTo>
                    <a:lnTo>
                      <a:pt x="1607" y="1557"/>
                    </a:lnTo>
                    <a:lnTo>
                      <a:pt x="1674" y="1557"/>
                    </a:lnTo>
                    <a:lnTo>
                      <a:pt x="1718" y="1497"/>
                    </a:lnTo>
                    <a:lnTo>
                      <a:pt x="1785" y="1457"/>
                    </a:lnTo>
                    <a:lnTo>
                      <a:pt x="1853" y="1437"/>
                    </a:lnTo>
                    <a:lnTo>
                      <a:pt x="1920" y="1437"/>
                    </a:lnTo>
                    <a:lnTo>
                      <a:pt x="1986" y="1437"/>
                    </a:lnTo>
                    <a:lnTo>
                      <a:pt x="2053" y="1437"/>
                    </a:lnTo>
                    <a:lnTo>
                      <a:pt x="2120" y="1437"/>
                    </a:lnTo>
                    <a:lnTo>
                      <a:pt x="2188" y="1437"/>
                    </a:lnTo>
                    <a:lnTo>
                      <a:pt x="2232" y="1407"/>
                    </a:lnTo>
                    <a:lnTo>
                      <a:pt x="2250" y="1392"/>
                    </a:lnTo>
                    <a:lnTo>
                      <a:pt x="2241" y="1333"/>
                    </a:lnTo>
                    <a:lnTo>
                      <a:pt x="2237" y="1283"/>
                    </a:lnTo>
                    <a:lnTo>
                      <a:pt x="2222" y="1247"/>
                    </a:lnTo>
                    <a:lnTo>
                      <a:pt x="2200" y="1216"/>
                    </a:lnTo>
                    <a:lnTo>
                      <a:pt x="2135" y="1189"/>
                    </a:lnTo>
                    <a:lnTo>
                      <a:pt x="2083" y="1189"/>
                    </a:lnTo>
                    <a:lnTo>
                      <a:pt x="2011" y="1173"/>
                    </a:lnTo>
                    <a:lnTo>
                      <a:pt x="1954" y="1108"/>
                    </a:lnTo>
                    <a:lnTo>
                      <a:pt x="1952" y="1041"/>
                    </a:lnTo>
                    <a:lnTo>
                      <a:pt x="1986" y="971"/>
                    </a:lnTo>
                    <a:lnTo>
                      <a:pt x="2053" y="951"/>
                    </a:lnTo>
                    <a:lnTo>
                      <a:pt x="2120" y="931"/>
                    </a:lnTo>
                    <a:lnTo>
                      <a:pt x="2188" y="911"/>
                    </a:lnTo>
                    <a:lnTo>
                      <a:pt x="2204" y="829"/>
                    </a:lnTo>
                    <a:lnTo>
                      <a:pt x="2262" y="811"/>
                    </a:lnTo>
                    <a:lnTo>
                      <a:pt x="2294" y="800"/>
                    </a:lnTo>
                    <a:lnTo>
                      <a:pt x="2383" y="771"/>
                    </a:lnTo>
                    <a:lnTo>
                      <a:pt x="2388" y="708"/>
                    </a:lnTo>
                    <a:lnTo>
                      <a:pt x="2408" y="717"/>
                    </a:lnTo>
                    <a:lnTo>
                      <a:pt x="2426" y="612"/>
                    </a:lnTo>
                    <a:lnTo>
                      <a:pt x="2485" y="567"/>
                    </a:lnTo>
                    <a:lnTo>
                      <a:pt x="2500" y="526"/>
                    </a:lnTo>
                    <a:lnTo>
                      <a:pt x="2433" y="486"/>
                    </a:lnTo>
                    <a:lnTo>
                      <a:pt x="2366" y="486"/>
                    </a:lnTo>
                    <a:lnTo>
                      <a:pt x="2298" y="466"/>
                    </a:lnTo>
                    <a:lnTo>
                      <a:pt x="2298" y="405"/>
                    </a:lnTo>
                    <a:lnTo>
                      <a:pt x="2232" y="405"/>
                    </a:lnTo>
                    <a:lnTo>
                      <a:pt x="2165" y="405"/>
                    </a:lnTo>
                    <a:lnTo>
                      <a:pt x="2120" y="466"/>
                    </a:lnTo>
                    <a:lnTo>
                      <a:pt x="2076" y="526"/>
                    </a:lnTo>
                    <a:lnTo>
                      <a:pt x="2009" y="567"/>
                    </a:lnTo>
                    <a:lnTo>
                      <a:pt x="1964" y="506"/>
                    </a:lnTo>
                    <a:lnTo>
                      <a:pt x="1897" y="466"/>
                    </a:lnTo>
                    <a:lnTo>
                      <a:pt x="1830" y="445"/>
                    </a:lnTo>
                    <a:lnTo>
                      <a:pt x="1764" y="425"/>
                    </a:lnTo>
                    <a:lnTo>
                      <a:pt x="1696" y="425"/>
                    </a:lnTo>
                    <a:lnTo>
                      <a:pt x="1674" y="486"/>
                    </a:lnTo>
                    <a:lnTo>
                      <a:pt x="1674" y="547"/>
                    </a:lnTo>
                    <a:lnTo>
                      <a:pt x="1652" y="608"/>
                    </a:lnTo>
                    <a:lnTo>
                      <a:pt x="1629" y="667"/>
                    </a:lnTo>
                    <a:lnTo>
                      <a:pt x="1540" y="688"/>
                    </a:lnTo>
                    <a:lnTo>
                      <a:pt x="1473" y="688"/>
                    </a:lnTo>
                    <a:lnTo>
                      <a:pt x="1406" y="708"/>
                    </a:lnTo>
                    <a:lnTo>
                      <a:pt x="1361" y="769"/>
                    </a:lnTo>
                    <a:lnTo>
                      <a:pt x="1295" y="809"/>
                    </a:lnTo>
                    <a:lnTo>
                      <a:pt x="1250" y="870"/>
                    </a:lnTo>
                    <a:lnTo>
                      <a:pt x="1183" y="911"/>
                    </a:lnTo>
                    <a:lnTo>
                      <a:pt x="1138" y="971"/>
                    </a:lnTo>
                    <a:lnTo>
                      <a:pt x="1072" y="971"/>
                    </a:lnTo>
                    <a:lnTo>
                      <a:pt x="1004" y="971"/>
                    </a:lnTo>
                    <a:lnTo>
                      <a:pt x="960" y="911"/>
                    </a:lnTo>
                    <a:lnTo>
                      <a:pt x="915" y="850"/>
                    </a:lnTo>
                    <a:lnTo>
                      <a:pt x="915" y="789"/>
                    </a:lnTo>
                    <a:lnTo>
                      <a:pt x="857" y="742"/>
                    </a:lnTo>
                    <a:lnTo>
                      <a:pt x="786" y="735"/>
                    </a:lnTo>
                    <a:lnTo>
                      <a:pt x="736" y="708"/>
                    </a:lnTo>
                    <a:lnTo>
                      <a:pt x="674" y="663"/>
                    </a:lnTo>
                    <a:lnTo>
                      <a:pt x="603" y="628"/>
                    </a:lnTo>
                    <a:lnTo>
                      <a:pt x="536" y="587"/>
                    </a:lnTo>
                    <a:lnTo>
                      <a:pt x="536" y="526"/>
                    </a:lnTo>
                    <a:lnTo>
                      <a:pt x="513" y="466"/>
                    </a:lnTo>
                    <a:lnTo>
                      <a:pt x="499" y="409"/>
                    </a:lnTo>
                    <a:lnTo>
                      <a:pt x="491" y="362"/>
                    </a:lnTo>
                    <a:lnTo>
                      <a:pt x="469" y="283"/>
                    </a:lnTo>
                    <a:lnTo>
                      <a:pt x="447" y="222"/>
                    </a:lnTo>
                    <a:lnTo>
                      <a:pt x="433" y="167"/>
                    </a:lnTo>
                    <a:lnTo>
                      <a:pt x="429" y="106"/>
                    </a:lnTo>
                    <a:lnTo>
                      <a:pt x="380" y="41"/>
                    </a:lnTo>
                    <a:lnTo>
                      <a:pt x="312" y="21"/>
                    </a:lnTo>
                    <a:lnTo>
                      <a:pt x="245" y="0"/>
                    </a:lnTo>
                    <a:lnTo>
                      <a:pt x="201" y="61"/>
                    </a:lnTo>
                    <a:lnTo>
                      <a:pt x="156" y="122"/>
                    </a:lnTo>
                    <a:lnTo>
                      <a:pt x="89" y="122"/>
                    </a:lnTo>
                    <a:lnTo>
                      <a:pt x="23" y="163"/>
                    </a:lnTo>
                    <a:lnTo>
                      <a:pt x="0" y="222"/>
                    </a:lnTo>
                    <a:lnTo>
                      <a:pt x="0" y="283"/>
                    </a:lnTo>
                    <a:lnTo>
                      <a:pt x="67" y="283"/>
                    </a:lnTo>
                    <a:lnTo>
                      <a:pt x="67" y="243"/>
                    </a:lnTo>
                    <a:close/>
                  </a:path>
                </a:pathLst>
              </a:custGeom>
              <a:solidFill>
                <a:schemeClr val="tx2">
                  <a:lumMod val="10000"/>
                  <a:lumOff val="90000"/>
                </a:schemeClr>
              </a:solidFill>
              <a:ln w="25400" algn="ctr">
                <a:solidFill>
                  <a:srgbClr val="FFFFFF">
                    <a:lumMod val="75000"/>
                  </a:srgbClr>
                </a:solidFill>
                <a:miter lim="800000"/>
                <a:headEnd/>
                <a:tailEnd/>
              </a:ln>
            </p:spPr>
            <p:txBody>
              <a:bodyPr/>
              <a:lstStyle/>
              <a:p>
                <a:pPr algn="l" defTabSz="1300483" fontAlgn="auto" hangingPunct="1">
                  <a:spcBef>
                    <a:spcPts val="0"/>
                  </a:spcBef>
                  <a:spcAft>
                    <a:spcPts val="0"/>
                  </a:spcAft>
                  <a:defRPr/>
                </a:pPr>
                <a:endParaRPr lang="en-ZA" sz="1138" kern="0">
                  <a:latin typeface="Calibri" panose="020F0502020204030204" pitchFamily="34" charset="0"/>
                  <a:ea typeface="+mn-ea"/>
                  <a:cs typeface="Calibri" panose="020F0502020204030204" pitchFamily="34" charset="0"/>
                </a:endParaRPr>
              </a:p>
            </p:txBody>
          </p:sp>
          <p:sp>
            <p:nvSpPr>
              <p:cNvPr id="57" name="Freeform 175">
                <a:extLst>
                  <a:ext uri="{FF2B5EF4-FFF2-40B4-BE49-F238E27FC236}">
                    <a16:creationId xmlns:a16="http://schemas.microsoft.com/office/drawing/2014/main" xmlns="" id="{E4F66ABE-CC67-4889-9F6B-2DF6749E31AC}"/>
                  </a:ext>
                </a:extLst>
              </p:cNvPr>
              <p:cNvSpPr>
                <a:spLocks/>
              </p:cNvSpPr>
              <p:nvPr/>
            </p:nvSpPr>
            <p:spPr bwMode="gray">
              <a:xfrm>
                <a:off x="2318" y="2381"/>
                <a:ext cx="1509" cy="826"/>
              </a:xfrm>
              <a:custGeom>
                <a:avLst/>
                <a:gdLst>
                  <a:gd name="T0" fmla="*/ 50 w 2754"/>
                  <a:gd name="T1" fmla="*/ 217 h 1539"/>
                  <a:gd name="T2" fmla="*/ 43 w 2754"/>
                  <a:gd name="T3" fmla="*/ 199 h 1539"/>
                  <a:gd name="T4" fmla="*/ 21 w 2754"/>
                  <a:gd name="T5" fmla="*/ 195 h 1539"/>
                  <a:gd name="T6" fmla="*/ 4 w 2754"/>
                  <a:gd name="T7" fmla="*/ 184 h 1539"/>
                  <a:gd name="T8" fmla="*/ 6 w 2754"/>
                  <a:gd name="T9" fmla="*/ 165 h 1539"/>
                  <a:gd name="T10" fmla="*/ 28 w 2754"/>
                  <a:gd name="T11" fmla="*/ 156 h 1539"/>
                  <a:gd name="T12" fmla="*/ 43 w 2754"/>
                  <a:gd name="T13" fmla="*/ 148 h 1539"/>
                  <a:gd name="T14" fmla="*/ 54 w 2754"/>
                  <a:gd name="T15" fmla="*/ 136 h 1539"/>
                  <a:gd name="T16" fmla="*/ 72 w 2754"/>
                  <a:gd name="T17" fmla="*/ 127 h 1539"/>
                  <a:gd name="T18" fmla="*/ 80 w 2754"/>
                  <a:gd name="T19" fmla="*/ 114 h 1539"/>
                  <a:gd name="T20" fmla="*/ 90 w 2754"/>
                  <a:gd name="T21" fmla="*/ 99 h 1539"/>
                  <a:gd name="T22" fmla="*/ 92 w 2754"/>
                  <a:gd name="T23" fmla="*/ 91 h 1539"/>
                  <a:gd name="T24" fmla="*/ 107 w 2754"/>
                  <a:gd name="T25" fmla="*/ 81 h 1539"/>
                  <a:gd name="T26" fmla="*/ 126 w 2754"/>
                  <a:gd name="T27" fmla="*/ 66 h 1539"/>
                  <a:gd name="T28" fmla="*/ 147 w 2754"/>
                  <a:gd name="T29" fmla="*/ 66 h 1539"/>
                  <a:gd name="T30" fmla="*/ 161 w 2754"/>
                  <a:gd name="T31" fmla="*/ 57 h 1539"/>
                  <a:gd name="T32" fmla="*/ 156 w 2754"/>
                  <a:gd name="T33" fmla="*/ 32 h 1539"/>
                  <a:gd name="T34" fmla="*/ 177 w 2754"/>
                  <a:gd name="T35" fmla="*/ 33 h 1539"/>
                  <a:gd name="T36" fmla="*/ 198 w 2754"/>
                  <a:gd name="T37" fmla="*/ 23 h 1539"/>
                  <a:gd name="T38" fmla="*/ 220 w 2754"/>
                  <a:gd name="T39" fmla="*/ 20 h 1539"/>
                  <a:gd name="T40" fmla="*/ 241 w 2754"/>
                  <a:gd name="T41" fmla="*/ 30 h 1539"/>
                  <a:gd name="T42" fmla="*/ 263 w 2754"/>
                  <a:gd name="T43" fmla="*/ 33 h 1539"/>
                  <a:gd name="T44" fmla="*/ 275 w 2754"/>
                  <a:gd name="T45" fmla="*/ 19 h 1539"/>
                  <a:gd name="T46" fmla="*/ 299 w 2754"/>
                  <a:gd name="T47" fmla="*/ 21 h 1539"/>
                  <a:gd name="T48" fmla="*/ 317 w 2754"/>
                  <a:gd name="T49" fmla="*/ 30 h 1539"/>
                  <a:gd name="T50" fmla="*/ 338 w 2754"/>
                  <a:gd name="T51" fmla="*/ 30 h 1539"/>
                  <a:gd name="T52" fmla="*/ 338 w 2754"/>
                  <a:gd name="T53" fmla="*/ 12 h 1539"/>
                  <a:gd name="T54" fmla="*/ 360 w 2754"/>
                  <a:gd name="T55" fmla="*/ 6 h 1539"/>
                  <a:gd name="T56" fmla="*/ 360 w 2754"/>
                  <a:gd name="T57" fmla="*/ 6 h 1539"/>
                  <a:gd name="T58" fmla="*/ 360 w 2754"/>
                  <a:gd name="T59" fmla="*/ 24 h 1539"/>
                  <a:gd name="T60" fmla="*/ 382 w 2754"/>
                  <a:gd name="T61" fmla="*/ 27 h 1539"/>
                  <a:gd name="T62" fmla="*/ 404 w 2754"/>
                  <a:gd name="T63" fmla="*/ 27 h 1539"/>
                  <a:gd name="T64" fmla="*/ 424 w 2754"/>
                  <a:gd name="T65" fmla="*/ 36 h 1539"/>
                  <a:gd name="T66" fmla="*/ 385 w 2754"/>
                  <a:gd name="T67" fmla="*/ 27 h 1539"/>
                  <a:gd name="T68" fmla="*/ 398 w 2754"/>
                  <a:gd name="T69" fmla="*/ 27 h 1539"/>
                  <a:gd name="T70" fmla="*/ 424 w 2754"/>
                  <a:gd name="T71" fmla="*/ 36 h 1539"/>
                  <a:gd name="T72" fmla="*/ 440 w 2754"/>
                  <a:gd name="T73" fmla="*/ 45 h 1539"/>
                  <a:gd name="T74" fmla="*/ 423 w 2754"/>
                  <a:gd name="T75" fmla="*/ 35 h 1539"/>
                  <a:gd name="T76" fmla="*/ 437 w 2754"/>
                  <a:gd name="T77" fmla="*/ 43 h 1539"/>
                  <a:gd name="T78" fmla="*/ 454 w 2754"/>
                  <a:gd name="T79" fmla="*/ 57 h 1539"/>
                  <a:gd name="T80" fmla="*/ 443 w 2754"/>
                  <a:gd name="T81" fmla="*/ 66 h 1539"/>
                  <a:gd name="T82" fmla="*/ 429 w 2754"/>
                  <a:gd name="T83" fmla="*/ 78 h 1539"/>
                  <a:gd name="T84" fmla="*/ 411 w 2754"/>
                  <a:gd name="T85" fmla="*/ 91 h 1539"/>
                  <a:gd name="T86" fmla="*/ 393 w 2754"/>
                  <a:gd name="T87" fmla="*/ 105 h 1539"/>
                  <a:gd name="T88" fmla="*/ 374 w 2754"/>
                  <a:gd name="T89" fmla="*/ 121 h 1539"/>
                  <a:gd name="T90" fmla="*/ 357 w 2754"/>
                  <a:gd name="T91" fmla="*/ 138 h 1539"/>
                  <a:gd name="T92" fmla="*/ 338 w 2754"/>
                  <a:gd name="T93" fmla="*/ 151 h 1539"/>
                  <a:gd name="T94" fmla="*/ 317 w 2754"/>
                  <a:gd name="T95" fmla="*/ 163 h 1539"/>
                  <a:gd name="T96" fmla="*/ 303 w 2754"/>
                  <a:gd name="T97" fmla="*/ 174 h 1539"/>
                  <a:gd name="T98" fmla="*/ 281 w 2754"/>
                  <a:gd name="T99" fmla="*/ 187 h 1539"/>
                  <a:gd name="T100" fmla="*/ 259 w 2754"/>
                  <a:gd name="T101" fmla="*/ 199 h 1539"/>
                  <a:gd name="T102" fmla="*/ 238 w 2754"/>
                  <a:gd name="T103" fmla="*/ 208 h 1539"/>
                  <a:gd name="T104" fmla="*/ 216 w 2754"/>
                  <a:gd name="T105" fmla="*/ 211 h 1539"/>
                  <a:gd name="T106" fmla="*/ 195 w 2754"/>
                  <a:gd name="T107" fmla="*/ 211 h 1539"/>
                  <a:gd name="T108" fmla="*/ 173 w 2754"/>
                  <a:gd name="T109" fmla="*/ 214 h 1539"/>
                  <a:gd name="T110" fmla="*/ 169 w 2754"/>
                  <a:gd name="T111" fmla="*/ 232 h 1539"/>
                  <a:gd name="T112" fmla="*/ 144 w 2754"/>
                  <a:gd name="T113" fmla="*/ 232 h 1539"/>
                  <a:gd name="T114" fmla="*/ 122 w 2754"/>
                  <a:gd name="T115" fmla="*/ 223 h 1539"/>
                  <a:gd name="T116" fmla="*/ 112 w 2754"/>
                  <a:gd name="T117" fmla="*/ 232 h 1539"/>
                  <a:gd name="T118" fmla="*/ 90 w 2754"/>
                  <a:gd name="T119" fmla="*/ 235 h 1539"/>
                  <a:gd name="T120" fmla="*/ 69 w 2754"/>
                  <a:gd name="T121" fmla="*/ 229 h 1539"/>
                  <a:gd name="T122" fmla="*/ 47 w 2754"/>
                  <a:gd name="T123" fmla="*/ 229 h 15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54"/>
                  <a:gd name="T187" fmla="*/ 0 h 1539"/>
                  <a:gd name="T188" fmla="*/ 2754 w 2754"/>
                  <a:gd name="T189" fmla="*/ 1539 h 15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54" h="1539">
                    <a:moveTo>
                      <a:pt x="311" y="1480"/>
                    </a:moveTo>
                    <a:lnTo>
                      <a:pt x="306" y="1403"/>
                    </a:lnTo>
                    <a:lnTo>
                      <a:pt x="306" y="1344"/>
                    </a:lnTo>
                    <a:lnTo>
                      <a:pt x="262" y="1285"/>
                    </a:lnTo>
                    <a:lnTo>
                      <a:pt x="197" y="1266"/>
                    </a:lnTo>
                    <a:lnTo>
                      <a:pt x="131" y="1266"/>
                    </a:lnTo>
                    <a:lnTo>
                      <a:pt x="66" y="1247"/>
                    </a:lnTo>
                    <a:lnTo>
                      <a:pt x="22" y="1189"/>
                    </a:lnTo>
                    <a:lnTo>
                      <a:pt x="0" y="1130"/>
                    </a:lnTo>
                    <a:lnTo>
                      <a:pt x="37" y="1065"/>
                    </a:lnTo>
                    <a:lnTo>
                      <a:pt x="89" y="1024"/>
                    </a:lnTo>
                    <a:lnTo>
                      <a:pt x="170" y="1011"/>
                    </a:lnTo>
                    <a:lnTo>
                      <a:pt x="222" y="994"/>
                    </a:lnTo>
                    <a:lnTo>
                      <a:pt x="262" y="954"/>
                    </a:lnTo>
                    <a:lnTo>
                      <a:pt x="262" y="896"/>
                    </a:lnTo>
                    <a:lnTo>
                      <a:pt x="328" y="877"/>
                    </a:lnTo>
                    <a:lnTo>
                      <a:pt x="396" y="862"/>
                    </a:lnTo>
                    <a:lnTo>
                      <a:pt x="440" y="820"/>
                    </a:lnTo>
                    <a:lnTo>
                      <a:pt x="459" y="785"/>
                    </a:lnTo>
                    <a:lnTo>
                      <a:pt x="481" y="740"/>
                    </a:lnTo>
                    <a:lnTo>
                      <a:pt x="481" y="682"/>
                    </a:lnTo>
                    <a:lnTo>
                      <a:pt x="547" y="643"/>
                    </a:lnTo>
                    <a:lnTo>
                      <a:pt x="573" y="578"/>
                    </a:lnTo>
                    <a:lnTo>
                      <a:pt x="556" y="587"/>
                    </a:lnTo>
                    <a:lnTo>
                      <a:pt x="603" y="563"/>
                    </a:lnTo>
                    <a:lnTo>
                      <a:pt x="648" y="522"/>
                    </a:lnTo>
                    <a:lnTo>
                      <a:pt x="714" y="428"/>
                    </a:lnTo>
                    <a:lnTo>
                      <a:pt x="765" y="428"/>
                    </a:lnTo>
                    <a:lnTo>
                      <a:pt x="830" y="428"/>
                    </a:lnTo>
                    <a:lnTo>
                      <a:pt x="896" y="428"/>
                    </a:lnTo>
                    <a:lnTo>
                      <a:pt x="961" y="428"/>
                    </a:lnTo>
                    <a:lnTo>
                      <a:pt x="974" y="371"/>
                    </a:lnTo>
                    <a:lnTo>
                      <a:pt x="977" y="315"/>
                    </a:lnTo>
                    <a:lnTo>
                      <a:pt x="945" y="206"/>
                    </a:lnTo>
                    <a:lnTo>
                      <a:pt x="1005" y="210"/>
                    </a:lnTo>
                    <a:lnTo>
                      <a:pt x="1076" y="217"/>
                    </a:lnTo>
                    <a:lnTo>
                      <a:pt x="1161" y="197"/>
                    </a:lnTo>
                    <a:lnTo>
                      <a:pt x="1204" y="148"/>
                    </a:lnTo>
                    <a:lnTo>
                      <a:pt x="1267" y="137"/>
                    </a:lnTo>
                    <a:lnTo>
                      <a:pt x="1335" y="130"/>
                    </a:lnTo>
                    <a:lnTo>
                      <a:pt x="1403" y="153"/>
                    </a:lnTo>
                    <a:lnTo>
                      <a:pt x="1464" y="195"/>
                    </a:lnTo>
                    <a:lnTo>
                      <a:pt x="1529" y="214"/>
                    </a:lnTo>
                    <a:lnTo>
                      <a:pt x="1595" y="214"/>
                    </a:lnTo>
                    <a:lnTo>
                      <a:pt x="1661" y="214"/>
                    </a:lnTo>
                    <a:lnTo>
                      <a:pt x="1671" y="124"/>
                    </a:lnTo>
                    <a:lnTo>
                      <a:pt x="1758" y="128"/>
                    </a:lnTo>
                    <a:lnTo>
                      <a:pt x="1812" y="134"/>
                    </a:lnTo>
                    <a:lnTo>
                      <a:pt x="1860" y="162"/>
                    </a:lnTo>
                    <a:lnTo>
                      <a:pt x="1923" y="195"/>
                    </a:lnTo>
                    <a:lnTo>
                      <a:pt x="1989" y="195"/>
                    </a:lnTo>
                    <a:lnTo>
                      <a:pt x="2054" y="195"/>
                    </a:lnTo>
                    <a:lnTo>
                      <a:pt x="2054" y="137"/>
                    </a:lnTo>
                    <a:lnTo>
                      <a:pt x="2054" y="78"/>
                    </a:lnTo>
                    <a:lnTo>
                      <a:pt x="2120" y="59"/>
                    </a:lnTo>
                    <a:lnTo>
                      <a:pt x="2185" y="40"/>
                    </a:lnTo>
                    <a:lnTo>
                      <a:pt x="2251" y="0"/>
                    </a:lnTo>
                    <a:lnTo>
                      <a:pt x="2185" y="40"/>
                    </a:lnTo>
                    <a:lnTo>
                      <a:pt x="2185" y="97"/>
                    </a:lnTo>
                    <a:lnTo>
                      <a:pt x="2185" y="156"/>
                    </a:lnTo>
                    <a:lnTo>
                      <a:pt x="2251" y="176"/>
                    </a:lnTo>
                    <a:lnTo>
                      <a:pt x="2316" y="176"/>
                    </a:lnTo>
                    <a:lnTo>
                      <a:pt x="2382" y="176"/>
                    </a:lnTo>
                    <a:lnTo>
                      <a:pt x="2447" y="176"/>
                    </a:lnTo>
                    <a:lnTo>
                      <a:pt x="2538" y="210"/>
                    </a:lnTo>
                    <a:lnTo>
                      <a:pt x="2569" y="232"/>
                    </a:lnTo>
                    <a:lnTo>
                      <a:pt x="2499" y="193"/>
                    </a:lnTo>
                    <a:lnTo>
                      <a:pt x="2338" y="174"/>
                    </a:lnTo>
                    <a:lnTo>
                      <a:pt x="2309" y="174"/>
                    </a:lnTo>
                    <a:lnTo>
                      <a:pt x="2414" y="174"/>
                    </a:lnTo>
                    <a:lnTo>
                      <a:pt x="2477" y="186"/>
                    </a:lnTo>
                    <a:lnTo>
                      <a:pt x="2576" y="233"/>
                    </a:lnTo>
                    <a:lnTo>
                      <a:pt x="2623" y="275"/>
                    </a:lnTo>
                    <a:lnTo>
                      <a:pt x="2667" y="290"/>
                    </a:lnTo>
                    <a:lnTo>
                      <a:pt x="2735" y="343"/>
                    </a:lnTo>
                    <a:lnTo>
                      <a:pt x="2567" y="228"/>
                    </a:lnTo>
                    <a:lnTo>
                      <a:pt x="2599" y="256"/>
                    </a:lnTo>
                    <a:lnTo>
                      <a:pt x="2651" y="280"/>
                    </a:lnTo>
                    <a:lnTo>
                      <a:pt x="2688" y="318"/>
                    </a:lnTo>
                    <a:lnTo>
                      <a:pt x="2754" y="371"/>
                    </a:lnTo>
                    <a:lnTo>
                      <a:pt x="2754" y="428"/>
                    </a:lnTo>
                    <a:lnTo>
                      <a:pt x="2688" y="428"/>
                    </a:lnTo>
                    <a:lnTo>
                      <a:pt x="2623" y="449"/>
                    </a:lnTo>
                    <a:lnTo>
                      <a:pt x="2601" y="507"/>
                    </a:lnTo>
                    <a:lnTo>
                      <a:pt x="2536" y="526"/>
                    </a:lnTo>
                    <a:lnTo>
                      <a:pt x="2492" y="585"/>
                    </a:lnTo>
                    <a:lnTo>
                      <a:pt x="2426" y="623"/>
                    </a:lnTo>
                    <a:lnTo>
                      <a:pt x="2382" y="682"/>
                    </a:lnTo>
                    <a:lnTo>
                      <a:pt x="2338" y="740"/>
                    </a:lnTo>
                    <a:lnTo>
                      <a:pt x="2272" y="780"/>
                    </a:lnTo>
                    <a:lnTo>
                      <a:pt x="2207" y="838"/>
                    </a:lnTo>
                    <a:lnTo>
                      <a:pt x="2164" y="896"/>
                    </a:lnTo>
                    <a:lnTo>
                      <a:pt x="2120" y="954"/>
                    </a:lnTo>
                    <a:lnTo>
                      <a:pt x="2054" y="975"/>
                    </a:lnTo>
                    <a:lnTo>
                      <a:pt x="1989" y="1013"/>
                    </a:lnTo>
                    <a:lnTo>
                      <a:pt x="1923" y="1052"/>
                    </a:lnTo>
                    <a:lnTo>
                      <a:pt x="1901" y="1111"/>
                    </a:lnTo>
                    <a:lnTo>
                      <a:pt x="1835" y="1130"/>
                    </a:lnTo>
                    <a:lnTo>
                      <a:pt x="1770" y="1168"/>
                    </a:lnTo>
                    <a:lnTo>
                      <a:pt x="1704" y="1208"/>
                    </a:lnTo>
                    <a:lnTo>
                      <a:pt x="1639" y="1247"/>
                    </a:lnTo>
                    <a:lnTo>
                      <a:pt x="1573" y="1285"/>
                    </a:lnTo>
                    <a:lnTo>
                      <a:pt x="1508" y="1306"/>
                    </a:lnTo>
                    <a:lnTo>
                      <a:pt x="1442" y="1344"/>
                    </a:lnTo>
                    <a:lnTo>
                      <a:pt x="1377" y="1363"/>
                    </a:lnTo>
                    <a:lnTo>
                      <a:pt x="1311" y="1363"/>
                    </a:lnTo>
                    <a:lnTo>
                      <a:pt x="1246" y="1363"/>
                    </a:lnTo>
                    <a:lnTo>
                      <a:pt x="1180" y="1363"/>
                    </a:lnTo>
                    <a:lnTo>
                      <a:pt x="1115" y="1363"/>
                    </a:lnTo>
                    <a:lnTo>
                      <a:pt x="1049" y="1383"/>
                    </a:lnTo>
                    <a:lnTo>
                      <a:pt x="1027" y="1442"/>
                    </a:lnTo>
                    <a:lnTo>
                      <a:pt x="1027" y="1499"/>
                    </a:lnTo>
                    <a:lnTo>
                      <a:pt x="961" y="1499"/>
                    </a:lnTo>
                    <a:lnTo>
                      <a:pt x="874" y="1499"/>
                    </a:lnTo>
                    <a:lnTo>
                      <a:pt x="809" y="1461"/>
                    </a:lnTo>
                    <a:lnTo>
                      <a:pt x="743" y="1442"/>
                    </a:lnTo>
                    <a:lnTo>
                      <a:pt x="678" y="1442"/>
                    </a:lnTo>
                    <a:lnTo>
                      <a:pt x="678" y="1499"/>
                    </a:lnTo>
                    <a:lnTo>
                      <a:pt x="612" y="1539"/>
                    </a:lnTo>
                    <a:lnTo>
                      <a:pt x="547" y="1520"/>
                    </a:lnTo>
                    <a:lnTo>
                      <a:pt x="481" y="1480"/>
                    </a:lnTo>
                    <a:lnTo>
                      <a:pt x="416" y="1480"/>
                    </a:lnTo>
                    <a:lnTo>
                      <a:pt x="350" y="1480"/>
                    </a:lnTo>
                    <a:lnTo>
                      <a:pt x="285" y="1480"/>
                    </a:lnTo>
                    <a:lnTo>
                      <a:pt x="311" y="1480"/>
                    </a:lnTo>
                    <a:close/>
                  </a:path>
                </a:pathLst>
              </a:custGeom>
              <a:solidFill>
                <a:schemeClr val="tx2">
                  <a:lumMod val="10000"/>
                  <a:lumOff val="90000"/>
                </a:schemeClr>
              </a:solidFill>
              <a:ln w="25400" algn="ctr">
                <a:solidFill>
                  <a:srgbClr val="FFFFFF">
                    <a:lumMod val="75000"/>
                  </a:srgbClr>
                </a:solidFill>
                <a:miter lim="800000"/>
                <a:headEnd/>
                <a:tailEnd/>
              </a:ln>
            </p:spPr>
            <p:txBody>
              <a:bodyPr/>
              <a:lstStyle/>
              <a:p>
                <a:pPr algn="l" defTabSz="1300483" fontAlgn="auto" hangingPunct="1">
                  <a:spcBef>
                    <a:spcPts val="0"/>
                  </a:spcBef>
                  <a:spcAft>
                    <a:spcPts val="0"/>
                  </a:spcAft>
                  <a:defRPr/>
                </a:pPr>
                <a:endParaRPr lang="en-ZA" sz="1138" kern="0">
                  <a:latin typeface="Calibri" panose="020F0502020204030204" pitchFamily="34" charset="0"/>
                  <a:ea typeface="+mn-ea"/>
                  <a:cs typeface="Calibri" panose="020F0502020204030204" pitchFamily="34" charset="0"/>
                </a:endParaRPr>
              </a:p>
            </p:txBody>
          </p:sp>
          <p:sp>
            <p:nvSpPr>
              <p:cNvPr id="58" name="Freeform 176">
                <a:extLst>
                  <a:ext uri="{FF2B5EF4-FFF2-40B4-BE49-F238E27FC236}">
                    <a16:creationId xmlns:a16="http://schemas.microsoft.com/office/drawing/2014/main" xmlns="" id="{0CE0AA71-2B1E-40FB-9C98-10ED2E51ED12}"/>
                  </a:ext>
                </a:extLst>
              </p:cNvPr>
              <p:cNvSpPr>
                <a:spLocks/>
              </p:cNvSpPr>
              <p:nvPr/>
            </p:nvSpPr>
            <p:spPr bwMode="gray">
              <a:xfrm>
                <a:off x="2256" y="1207"/>
                <a:ext cx="1228" cy="742"/>
              </a:xfrm>
              <a:custGeom>
                <a:avLst/>
                <a:gdLst>
                  <a:gd name="T0" fmla="*/ 0 w 2250"/>
                  <a:gd name="T1" fmla="*/ 85 h 1381"/>
                  <a:gd name="T2" fmla="*/ 21 w 2250"/>
                  <a:gd name="T3" fmla="*/ 70 h 1381"/>
                  <a:gd name="T4" fmla="*/ 25 w 2250"/>
                  <a:gd name="T5" fmla="*/ 52 h 1381"/>
                  <a:gd name="T6" fmla="*/ 46 w 2250"/>
                  <a:gd name="T7" fmla="*/ 49 h 1381"/>
                  <a:gd name="T8" fmla="*/ 61 w 2250"/>
                  <a:gd name="T9" fmla="*/ 58 h 1381"/>
                  <a:gd name="T10" fmla="*/ 82 w 2250"/>
                  <a:gd name="T11" fmla="*/ 64 h 1381"/>
                  <a:gd name="T12" fmla="*/ 97 w 2250"/>
                  <a:gd name="T13" fmla="*/ 80 h 1381"/>
                  <a:gd name="T14" fmla="*/ 118 w 2250"/>
                  <a:gd name="T15" fmla="*/ 80 h 1381"/>
                  <a:gd name="T16" fmla="*/ 139 w 2250"/>
                  <a:gd name="T17" fmla="*/ 82 h 1381"/>
                  <a:gd name="T18" fmla="*/ 160 w 2250"/>
                  <a:gd name="T19" fmla="*/ 82 h 1381"/>
                  <a:gd name="T20" fmla="*/ 182 w 2250"/>
                  <a:gd name="T21" fmla="*/ 82 h 1381"/>
                  <a:gd name="T22" fmla="*/ 193 w 2250"/>
                  <a:gd name="T23" fmla="*/ 67 h 1381"/>
                  <a:gd name="T24" fmla="*/ 200 w 2250"/>
                  <a:gd name="T25" fmla="*/ 49 h 1381"/>
                  <a:gd name="T26" fmla="*/ 207 w 2250"/>
                  <a:gd name="T27" fmla="*/ 31 h 1381"/>
                  <a:gd name="T28" fmla="*/ 218 w 2250"/>
                  <a:gd name="T29" fmla="*/ 16 h 1381"/>
                  <a:gd name="T30" fmla="*/ 242 w 2250"/>
                  <a:gd name="T31" fmla="*/ 0 h 1381"/>
                  <a:gd name="T32" fmla="*/ 251 w 2250"/>
                  <a:gd name="T33" fmla="*/ 17 h 1381"/>
                  <a:gd name="T34" fmla="*/ 265 w 2250"/>
                  <a:gd name="T35" fmla="*/ 18 h 1381"/>
                  <a:gd name="T36" fmla="*/ 282 w 2250"/>
                  <a:gd name="T37" fmla="*/ 22 h 1381"/>
                  <a:gd name="T38" fmla="*/ 289 w 2250"/>
                  <a:gd name="T39" fmla="*/ 40 h 1381"/>
                  <a:gd name="T40" fmla="*/ 312 w 2250"/>
                  <a:gd name="T41" fmla="*/ 36 h 1381"/>
                  <a:gd name="T42" fmla="*/ 332 w 2250"/>
                  <a:gd name="T43" fmla="*/ 35 h 1381"/>
                  <a:gd name="T44" fmla="*/ 369 w 2250"/>
                  <a:gd name="T45" fmla="*/ 47 h 1381"/>
                  <a:gd name="T46" fmla="*/ 340 w 2250"/>
                  <a:gd name="T47" fmla="*/ 63 h 1381"/>
                  <a:gd name="T48" fmla="*/ 335 w 2250"/>
                  <a:gd name="T49" fmla="*/ 78 h 1381"/>
                  <a:gd name="T50" fmla="*/ 314 w 2250"/>
                  <a:gd name="T51" fmla="*/ 77 h 1381"/>
                  <a:gd name="T52" fmla="*/ 300 w 2250"/>
                  <a:gd name="T53" fmla="*/ 91 h 1381"/>
                  <a:gd name="T54" fmla="*/ 285 w 2250"/>
                  <a:gd name="T55" fmla="*/ 106 h 1381"/>
                  <a:gd name="T56" fmla="*/ 293 w 2250"/>
                  <a:gd name="T57" fmla="*/ 123 h 1381"/>
                  <a:gd name="T58" fmla="*/ 303 w 2250"/>
                  <a:gd name="T59" fmla="*/ 140 h 1381"/>
                  <a:gd name="T60" fmla="*/ 282 w 2250"/>
                  <a:gd name="T61" fmla="*/ 149 h 1381"/>
                  <a:gd name="T62" fmla="*/ 261 w 2250"/>
                  <a:gd name="T63" fmla="*/ 157 h 1381"/>
                  <a:gd name="T64" fmla="*/ 242 w 2250"/>
                  <a:gd name="T65" fmla="*/ 159 h 1381"/>
                  <a:gd name="T66" fmla="*/ 239 w 2250"/>
                  <a:gd name="T67" fmla="*/ 173 h 1381"/>
                  <a:gd name="T68" fmla="*/ 221 w 2250"/>
                  <a:gd name="T69" fmla="*/ 188 h 1381"/>
                  <a:gd name="T70" fmla="*/ 199 w 2250"/>
                  <a:gd name="T71" fmla="*/ 194 h 1381"/>
                  <a:gd name="T72" fmla="*/ 180 w 2250"/>
                  <a:gd name="T73" fmla="*/ 194 h 1381"/>
                  <a:gd name="T74" fmla="*/ 160 w 2250"/>
                  <a:gd name="T75" fmla="*/ 203 h 1381"/>
                  <a:gd name="T76" fmla="*/ 145 w 2250"/>
                  <a:gd name="T77" fmla="*/ 214 h 1381"/>
                  <a:gd name="T78" fmla="*/ 128 w 2250"/>
                  <a:gd name="T79" fmla="*/ 200 h 1381"/>
                  <a:gd name="T80" fmla="*/ 107 w 2250"/>
                  <a:gd name="T81" fmla="*/ 194 h 1381"/>
                  <a:gd name="T82" fmla="*/ 86 w 2250"/>
                  <a:gd name="T83" fmla="*/ 183 h 1381"/>
                  <a:gd name="T84" fmla="*/ 67 w 2250"/>
                  <a:gd name="T85" fmla="*/ 184 h 1381"/>
                  <a:gd name="T86" fmla="*/ 39 w 2250"/>
                  <a:gd name="T87" fmla="*/ 171 h 1381"/>
                  <a:gd name="T88" fmla="*/ 40 w 2250"/>
                  <a:gd name="T89" fmla="*/ 153 h 1381"/>
                  <a:gd name="T90" fmla="*/ 28 w 2250"/>
                  <a:gd name="T91" fmla="*/ 136 h 1381"/>
                  <a:gd name="T92" fmla="*/ 11 w 2250"/>
                  <a:gd name="T93" fmla="*/ 125 h 1381"/>
                  <a:gd name="T94" fmla="*/ 5 w 2250"/>
                  <a:gd name="T95" fmla="*/ 106 h 1381"/>
                  <a:gd name="T96" fmla="*/ 4 w 2250"/>
                  <a:gd name="T97" fmla="*/ 95 h 13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50"/>
                  <a:gd name="T148" fmla="*/ 0 h 1381"/>
                  <a:gd name="T149" fmla="*/ 2250 w 2250"/>
                  <a:gd name="T150" fmla="*/ 1381 h 13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50" h="1381">
                    <a:moveTo>
                      <a:pt x="21" y="608"/>
                    </a:moveTo>
                    <a:lnTo>
                      <a:pt x="0" y="550"/>
                    </a:lnTo>
                    <a:lnTo>
                      <a:pt x="66" y="512"/>
                    </a:lnTo>
                    <a:lnTo>
                      <a:pt x="130" y="453"/>
                    </a:lnTo>
                    <a:lnTo>
                      <a:pt x="152" y="394"/>
                    </a:lnTo>
                    <a:lnTo>
                      <a:pt x="152" y="336"/>
                    </a:lnTo>
                    <a:lnTo>
                      <a:pt x="217" y="317"/>
                    </a:lnTo>
                    <a:lnTo>
                      <a:pt x="282" y="317"/>
                    </a:lnTo>
                    <a:lnTo>
                      <a:pt x="348" y="317"/>
                    </a:lnTo>
                    <a:lnTo>
                      <a:pt x="369" y="374"/>
                    </a:lnTo>
                    <a:lnTo>
                      <a:pt x="435" y="414"/>
                    </a:lnTo>
                    <a:lnTo>
                      <a:pt x="500" y="414"/>
                    </a:lnTo>
                    <a:lnTo>
                      <a:pt x="522" y="472"/>
                    </a:lnTo>
                    <a:lnTo>
                      <a:pt x="587" y="512"/>
                    </a:lnTo>
                    <a:lnTo>
                      <a:pt x="651" y="512"/>
                    </a:lnTo>
                    <a:lnTo>
                      <a:pt x="717" y="512"/>
                    </a:lnTo>
                    <a:lnTo>
                      <a:pt x="782" y="531"/>
                    </a:lnTo>
                    <a:lnTo>
                      <a:pt x="847" y="531"/>
                    </a:lnTo>
                    <a:lnTo>
                      <a:pt x="912" y="531"/>
                    </a:lnTo>
                    <a:lnTo>
                      <a:pt x="978" y="531"/>
                    </a:lnTo>
                    <a:lnTo>
                      <a:pt x="1043" y="531"/>
                    </a:lnTo>
                    <a:lnTo>
                      <a:pt x="1108" y="531"/>
                    </a:lnTo>
                    <a:lnTo>
                      <a:pt x="1173" y="491"/>
                    </a:lnTo>
                    <a:lnTo>
                      <a:pt x="1173" y="433"/>
                    </a:lnTo>
                    <a:lnTo>
                      <a:pt x="1173" y="374"/>
                    </a:lnTo>
                    <a:lnTo>
                      <a:pt x="1217" y="317"/>
                    </a:lnTo>
                    <a:lnTo>
                      <a:pt x="1239" y="258"/>
                    </a:lnTo>
                    <a:lnTo>
                      <a:pt x="1260" y="200"/>
                    </a:lnTo>
                    <a:lnTo>
                      <a:pt x="1260" y="141"/>
                    </a:lnTo>
                    <a:lnTo>
                      <a:pt x="1326" y="102"/>
                    </a:lnTo>
                    <a:lnTo>
                      <a:pt x="1390" y="63"/>
                    </a:lnTo>
                    <a:lnTo>
                      <a:pt x="1477" y="0"/>
                    </a:lnTo>
                    <a:lnTo>
                      <a:pt x="1538" y="22"/>
                    </a:lnTo>
                    <a:lnTo>
                      <a:pt x="1530" y="111"/>
                    </a:lnTo>
                    <a:lnTo>
                      <a:pt x="1557" y="122"/>
                    </a:lnTo>
                    <a:lnTo>
                      <a:pt x="1613" y="117"/>
                    </a:lnTo>
                    <a:lnTo>
                      <a:pt x="1673" y="127"/>
                    </a:lnTo>
                    <a:lnTo>
                      <a:pt x="1719" y="143"/>
                    </a:lnTo>
                    <a:lnTo>
                      <a:pt x="1738" y="200"/>
                    </a:lnTo>
                    <a:lnTo>
                      <a:pt x="1760" y="258"/>
                    </a:lnTo>
                    <a:lnTo>
                      <a:pt x="1829" y="264"/>
                    </a:lnTo>
                    <a:lnTo>
                      <a:pt x="1900" y="232"/>
                    </a:lnTo>
                    <a:lnTo>
                      <a:pt x="1963" y="225"/>
                    </a:lnTo>
                    <a:lnTo>
                      <a:pt x="2026" y="225"/>
                    </a:lnTo>
                    <a:lnTo>
                      <a:pt x="2085" y="258"/>
                    </a:lnTo>
                    <a:lnTo>
                      <a:pt x="2250" y="301"/>
                    </a:lnTo>
                    <a:lnTo>
                      <a:pt x="2146" y="374"/>
                    </a:lnTo>
                    <a:lnTo>
                      <a:pt x="2071" y="409"/>
                    </a:lnTo>
                    <a:lnTo>
                      <a:pt x="2042" y="453"/>
                    </a:lnTo>
                    <a:lnTo>
                      <a:pt x="2042" y="503"/>
                    </a:lnTo>
                    <a:lnTo>
                      <a:pt x="1967" y="503"/>
                    </a:lnTo>
                    <a:lnTo>
                      <a:pt x="1911" y="498"/>
                    </a:lnTo>
                    <a:lnTo>
                      <a:pt x="1847" y="531"/>
                    </a:lnTo>
                    <a:lnTo>
                      <a:pt x="1825" y="589"/>
                    </a:lnTo>
                    <a:lnTo>
                      <a:pt x="1711" y="617"/>
                    </a:lnTo>
                    <a:lnTo>
                      <a:pt x="1738" y="686"/>
                    </a:lnTo>
                    <a:lnTo>
                      <a:pt x="1752" y="752"/>
                    </a:lnTo>
                    <a:lnTo>
                      <a:pt x="1786" y="790"/>
                    </a:lnTo>
                    <a:lnTo>
                      <a:pt x="1817" y="848"/>
                    </a:lnTo>
                    <a:lnTo>
                      <a:pt x="1847" y="900"/>
                    </a:lnTo>
                    <a:lnTo>
                      <a:pt x="1782" y="940"/>
                    </a:lnTo>
                    <a:lnTo>
                      <a:pt x="1716" y="959"/>
                    </a:lnTo>
                    <a:lnTo>
                      <a:pt x="1651" y="998"/>
                    </a:lnTo>
                    <a:lnTo>
                      <a:pt x="1591" y="1011"/>
                    </a:lnTo>
                    <a:lnTo>
                      <a:pt x="1586" y="1022"/>
                    </a:lnTo>
                    <a:lnTo>
                      <a:pt x="1477" y="1024"/>
                    </a:lnTo>
                    <a:lnTo>
                      <a:pt x="1455" y="1080"/>
                    </a:lnTo>
                    <a:lnTo>
                      <a:pt x="1455" y="1115"/>
                    </a:lnTo>
                    <a:lnTo>
                      <a:pt x="1390" y="1154"/>
                    </a:lnTo>
                    <a:lnTo>
                      <a:pt x="1347" y="1212"/>
                    </a:lnTo>
                    <a:lnTo>
                      <a:pt x="1281" y="1252"/>
                    </a:lnTo>
                    <a:lnTo>
                      <a:pt x="1211" y="1254"/>
                    </a:lnTo>
                    <a:lnTo>
                      <a:pt x="1152" y="1254"/>
                    </a:lnTo>
                    <a:lnTo>
                      <a:pt x="1096" y="1249"/>
                    </a:lnTo>
                    <a:lnTo>
                      <a:pt x="1028" y="1260"/>
                    </a:lnTo>
                    <a:lnTo>
                      <a:pt x="978" y="1310"/>
                    </a:lnTo>
                    <a:lnTo>
                      <a:pt x="912" y="1348"/>
                    </a:lnTo>
                    <a:lnTo>
                      <a:pt x="881" y="1381"/>
                    </a:lnTo>
                    <a:lnTo>
                      <a:pt x="847" y="1329"/>
                    </a:lnTo>
                    <a:lnTo>
                      <a:pt x="782" y="1290"/>
                    </a:lnTo>
                    <a:lnTo>
                      <a:pt x="717" y="1252"/>
                    </a:lnTo>
                    <a:lnTo>
                      <a:pt x="651" y="1252"/>
                    </a:lnTo>
                    <a:lnTo>
                      <a:pt x="609" y="1193"/>
                    </a:lnTo>
                    <a:lnTo>
                      <a:pt x="524" y="1180"/>
                    </a:lnTo>
                    <a:lnTo>
                      <a:pt x="470" y="1191"/>
                    </a:lnTo>
                    <a:lnTo>
                      <a:pt x="409" y="1184"/>
                    </a:lnTo>
                    <a:lnTo>
                      <a:pt x="326" y="1151"/>
                    </a:lnTo>
                    <a:lnTo>
                      <a:pt x="237" y="1102"/>
                    </a:lnTo>
                    <a:lnTo>
                      <a:pt x="261" y="1036"/>
                    </a:lnTo>
                    <a:lnTo>
                      <a:pt x="244" y="987"/>
                    </a:lnTo>
                    <a:lnTo>
                      <a:pt x="219" y="937"/>
                    </a:lnTo>
                    <a:lnTo>
                      <a:pt x="174" y="881"/>
                    </a:lnTo>
                    <a:lnTo>
                      <a:pt x="116" y="844"/>
                    </a:lnTo>
                    <a:lnTo>
                      <a:pt x="66" y="803"/>
                    </a:lnTo>
                    <a:lnTo>
                      <a:pt x="41" y="740"/>
                    </a:lnTo>
                    <a:lnTo>
                      <a:pt x="33" y="686"/>
                    </a:lnTo>
                    <a:lnTo>
                      <a:pt x="26" y="643"/>
                    </a:lnTo>
                    <a:lnTo>
                      <a:pt x="21" y="608"/>
                    </a:lnTo>
                    <a:close/>
                  </a:path>
                </a:pathLst>
              </a:custGeom>
              <a:solidFill>
                <a:schemeClr val="tx2">
                  <a:lumMod val="10000"/>
                  <a:lumOff val="90000"/>
                </a:schemeClr>
              </a:solidFill>
              <a:ln w="25400" algn="ctr">
                <a:solidFill>
                  <a:srgbClr val="FFFFFF">
                    <a:lumMod val="75000"/>
                  </a:srgbClr>
                </a:solidFill>
                <a:miter lim="800000"/>
                <a:headEnd/>
                <a:tailEnd/>
              </a:ln>
            </p:spPr>
            <p:txBody>
              <a:bodyPr/>
              <a:lstStyle/>
              <a:p>
                <a:pPr algn="l" defTabSz="1300483" fontAlgn="auto" hangingPunct="1">
                  <a:spcBef>
                    <a:spcPts val="0"/>
                  </a:spcBef>
                  <a:spcAft>
                    <a:spcPts val="0"/>
                  </a:spcAft>
                  <a:defRPr/>
                </a:pPr>
                <a:endParaRPr lang="en-ZA" sz="1138" kern="0">
                  <a:latin typeface="Calibri" panose="020F0502020204030204" pitchFamily="34" charset="0"/>
                  <a:ea typeface="+mn-ea"/>
                  <a:cs typeface="Calibri" panose="020F0502020204030204" pitchFamily="34" charset="0"/>
                </a:endParaRPr>
              </a:p>
            </p:txBody>
          </p:sp>
          <p:sp>
            <p:nvSpPr>
              <p:cNvPr id="59" name="Freeform 177">
                <a:extLst>
                  <a:ext uri="{FF2B5EF4-FFF2-40B4-BE49-F238E27FC236}">
                    <a16:creationId xmlns:a16="http://schemas.microsoft.com/office/drawing/2014/main" xmlns="" id="{72D3F935-9A9C-49BC-84FC-CB0BF31AD114}"/>
                  </a:ext>
                </a:extLst>
              </p:cNvPr>
              <p:cNvSpPr>
                <a:spLocks/>
              </p:cNvSpPr>
              <p:nvPr/>
            </p:nvSpPr>
            <p:spPr bwMode="gray">
              <a:xfrm>
                <a:off x="3071" y="740"/>
                <a:ext cx="1103" cy="660"/>
              </a:xfrm>
              <a:custGeom>
                <a:avLst/>
                <a:gdLst>
                  <a:gd name="T0" fmla="*/ 10 w 2010"/>
                  <a:gd name="T1" fmla="*/ 137 h 1227"/>
                  <a:gd name="T2" fmla="*/ 29 w 2010"/>
                  <a:gd name="T3" fmla="*/ 124 h 1227"/>
                  <a:gd name="T4" fmla="*/ 32 w 2010"/>
                  <a:gd name="T5" fmla="*/ 106 h 1227"/>
                  <a:gd name="T6" fmla="*/ 35 w 2010"/>
                  <a:gd name="T7" fmla="*/ 88 h 1227"/>
                  <a:gd name="T8" fmla="*/ 57 w 2010"/>
                  <a:gd name="T9" fmla="*/ 85 h 1227"/>
                  <a:gd name="T10" fmla="*/ 67 w 2010"/>
                  <a:gd name="T11" fmla="*/ 67 h 1227"/>
                  <a:gd name="T12" fmla="*/ 85 w 2010"/>
                  <a:gd name="T13" fmla="*/ 58 h 1227"/>
                  <a:gd name="T14" fmla="*/ 95 w 2010"/>
                  <a:gd name="T15" fmla="*/ 39 h 1227"/>
                  <a:gd name="T16" fmla="*/ 116 w 2010"/>
                  <a:gd name="T17" fmla="*/ 27 h 1227"/>
                  <a:gd name="T18" fmla="*/ 138 w 2010"/>
                  <a:gd name="T19" fmla="*/ 21 h 1227"/>
                  <a:gd name="T20" fmla="*/ 159 w 2010"/>
                  <a:gd name="T21" fmla="*/ 16 h 1227"/>
                  <a:gd name="T22" fmla="*/ 170 w 2010"/>
                  <a:gd name="T23" fmla="*/ 0 h 1227"/>
                  <a:gd name="T24" fmla="*/ 191 w 2010"/>
                  <a:gd name="T25" fmla="*/ 0 h 1227"/>
                  <a:gd name="T26" fmla="*/ 212 w 2010"/>
                  <a:gd name="T27" fmla="*/ 6 h 1227"/>
                  <a:gd name="T28" fmla="*/ 226 w 2010"/>
                  <a:gd name="T29" fmla="*/ 18 h 1227"/>
                  <a:gd name="T30" fmla="*/ 247 w 2010"/>
                  <a:gd name="T31" fmla="*/ 18 h 1227"/>
                  <a:gd name="T32" fmla="*/ 268 w 2010"/>
                  <a:gd name="T33" fmla="*/ 12 h 1227"/>
                  <a:gd name="T34" fmla="*/ 290 w 2010"/>
                  <a:gd name="T35" fmla="*/ 9 h 1227"/>
                  <a:gd name="T36" fmla="*/ 297 w 2010"/>
                  <a:gd name="T37" fmla="*/ 27 h 1227"/>
                  <a:gd name="T38" fmla="*/ 304 w 2010"/>
                  <a:gd name="T39" fmla="*/ 46 h 1227"/>
                  <a:gd name="T40" fmla="*/ 311 w 2010"/>
                  <a:gd name="T41" fmla="*/ 63 h 1227"/>
                  <a:gd name="T42" fmla="*/ 311 w 2010"/>
                  <a:gd name="T43" fmla="*/ 82 h 1227"/>
                  <a:gd name="T44" fmla="*/ 329 w 2010"/>
                  <a:gd name="T45" fmla="*/ 97 h 1227"/>
                  <a:gd name="T46" fmla="*/ 322 w 2010"/>
                  <a:gd name="T47" fmla="*/ 109 h 1227"/>
                  <a:gd name="T48" fmla="*/ 304 w 2010"/>
                  <a:gd name="T49" fmla="*/ 118 h 1227"/>
                  <a:gd name="T50" fmla="*/ 300 w 2010"/>
                  <a:gd name="T51" fmla="*/ 137 h 1227"/>
                  <a:gd name="T52" fmla="*/ 311 w 2010"/>
                  <a:gd name="T53" fmla="*/ 152 h 1227"/>
                  <a:gd name="T54" fmla="*/ 300 w 2010"/>
                  <a:gd name="T55" fmla="*/ 167 h 1227"/>
                  <a:gd name="T56" fmla="*/ 286 w 2010"/>
                  <a:gd name="T57" fmla="*/ 154 h 1227"/>
                  <a:gd name="T58" fmla="*/ 255 w 2010"/>
                  <a:gd name="T59" fmla="*/ 146 h 1227"/>
                  <a:gd name="T60" fmla="*/ 233 w 2010"/>
                  <a:gd name="T61" fmla="*/ 148 h 1227"/>
                  <a:gd name="T62" fmla="*/ 219 w 2010"/>
                  <a:gd name="T63" fmla="*/ 161 h 1227"/>
                  <a:gd name="T64" fmla="*/ 205 w 2010"/>
                  <a:gd name="T65" fmla="*/ 170 h 1227"/>
                  <a:gd name="T66" fmla="*/ 184 w 2010"/>
                  <a:gd name="T67" fmla="*/ 170 h 1227"/>
                  <a:gd name="T68" fmla="*/ 173 w 2010"/>
                  <a:gd name="T69" fmla="*/ 156 h 1227"/>
                  <a:gd name="T70" fmla="*/ 154 w 2010"/>
                  <a:gd name="T71" fmla="*/ 163 h 1227"/>
                  <a:gd name="T72" fmla="*/ 134 w 2010"/>
                  <a:gd name="T73" fmla="*/ 173 h 1227"/>
                  <a:gd name="T74" fmla="*/ 131 w 2010"/>
                  <a:gd name="T75" fmla="*/ 191 h 1227"/>
                  <a:gd name="T76" fmla="*/ 113 w 2010"/>
                  <a:gd name="T77" fmla="*/ 182 h 1227"/>
                  <a:gd name="T78" fmla="*/ 98 w 2010"/>
                  <a:gd name="T79" fmla="*/ 176 h 1227"/>
                  <a:gd name="T80" fmla="*/ 78 w 2010"/>
                  <a:gd name="T81" fmla="*/ 170 h 1227"/>
                  <a:gd name="T82" fmla="*/ 57 w 2010"/>
                  <a:gd name="T83" fmla="*/ 176 h 1227"/>
                  <a:gd name="T84" fmla="*/ 42 w 2010"/>
                  <a:gd name="T85" fmla="*/ 167 h 1227"/>
                  <a:gd name="T86" fmla="*/ 29 w 2010"/>
                  <a:gd name="T87" fmla="*/ 154 h 1227"/>
                  <a:gd name="T88" fmla="*/ 7 w 2010"/>
                  <a:gd name="T89" fmla="*/ 154 h 1227"/>
                  <a:gd name="T90" fmla="*/ 7 w 2010"/>
                  <a:gd name="T91" fmla="*/ 137 h 12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10"/>
                  <a:gd name="T139" fmla="*/ 0 h 1227"/>
                  <a:gd name="T140" fmla="*/ 2010 w 2010"/>
                  <a:gd name="T141" fmla="*/ 1227 h 122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10" h="1227">
                    <a:moveTo>
                      <a:pt x="0" y="877"/>
                    </a:moveTo>
                    <a:lnTo>
                      <a:pt x="64" y="877"/>
                    </a:lnTo>
                    <a:lnTo>
                      <a:pt x="129" y="857"/>
                    </a:lnTo>
                    <a:lnTo>
                      <a:pt x="172" y="798"/>
                    </a:lnTo>
                    <a:lnTo>
                      <a:pt x="193" y="740"/>
                    </a:lnTo>
                    <a:lnTo>
                      <a:pt x="193" y="682"/>
                    </a:lnTo>
                    <a:lnTo>
                      <a:pt x="193" y="624"/>
                    </a:lnTo>
                    <a:lnTo>
                      <a:pt x="214" y="565"/>
                    </a:lnTo>
                    <a:lnTo>
                      <a:pt x="278" y="565"/>
                    </a:lnTo>
                    <a:lnTo>
                      <a:pt x="342" y="545"/>
                    </a:lnTo>
                    <a:lnTo>
                      <a:pt x="385" y="487"/>
                    </a:lnTo>
                    <a:lnTo>
                      <a:pt x="406" y="429"/>
                    </a:lnTo>
                    <a:lnTo>
                      <a:pt x="471" y="429"/>
                    </a:lnTo>
                    <a:lnTo>
                      <a:pt x="513" y="370"/>
                    </a:lnTo>
                    <a:lnTo>
                      <a:pt x="556" y="312"/>
                    </a:lnTo>
                    <a:lnTo>
                      <a:pt x="578" y="253"/>
                    </a:lnTo>
                    <a:lnTo>
                      <a:pt x="642" y="214"/>
                    </a:lnTo>
                    <a:lnTo>
                      <a:pt x="706" y="175"/>
                    </a:lnTo>
                    <a:lnTo>
                      <a:pt x="769" y="136"/>
                    </a:lnTo>
                    <a:lnTo>
                      <a:pt x="834" y="136"/>
                    </a:lnTo>
                    <a:lnTo>
                      <a:pt x="898" y="136"/>
                    </a:lnTo>
                    <a:lnTo>
                      <a:pt x="962" y="98"/>
                    </a:lnTo>
                    <a:lnTo>
                      <a:pt x="962" y="39"/>
                    </a:lnTo>
                    <a:lnTo>
                      <a:pt x="1027" y="0"/>
                    </a:lnTo>
                    <a:lnTo>
                      <a:pt x="1091" y="0"/>
                    </a:lnTo>
                    <a:lnTo>
                      <a:pt x="1155" y="0"/>
                    </a:lnTo>
                    <a:lnTo>
                      <a:pt x="1220" y="0"/>
                    </a:lnTo>
                    <a:lnTo>
                      <a:pt x="1283" y="39"/>
                    </a:lnTo>
                    <a:lnTo>
                      <a:pt x="1304" y="98"/>
                    </a:lnTo>
                    <a:lnTo>
                      <a:pt x="1368" y="117"/>
                    </a:lnTo>
                    <a:lnTo>
                      <a:pt x="1433" y="117"/>
                    </a:lnTo>
                    <a:lnTo>
                      <a:pt x="1497" y="117"/>
                    </a:lnTo>
                    <a:lnTo>
                      <a:pt x="1561" y="98"/>
                    </a:lnTo>
                    <a:lnTo>
                      <a:pt x="1626" y="77"/>
                    </a:lnTo>
                    <a:lnTo>
                      <a:pt x="1690" y="77"/>
                    </a:lnTo>
                    <a:lnTo>
                      <a:pt x="1754" y="58"/>
                    </a:lnTo>
                    <a:lnTo>
                      <a:pt x="1775" y="117"/>
                    </a:lnTo>
                    <a:lnTo>
                      <a:pt x="1796" y="175"/>
                    </a:lnTo>
                    <a:lnTo>
                      <a:pt x="1817" y="234"/>
                    </a:lnTo>
                    <a:lnTo>
                      <a:pt x="1839" y="293"/>
                    </a:lnTo>
                    <a:lnTo>
                      <a:pt x="1860" y="350"/>
                    </a:lnTo>
                    <a:lnTo>
                      <a:pt x="1882" y="409"/>
                    </a:lnTo>
                    <a:lnTo>
                      <a:pt x="1882" y="467"/>
                    </a:lnTo>
                    <a:lnTo>
                      <a:pt x="1882" y="526"/>
                    </a:lnTo>
                    <a:lnTo>
                      <a:pt x="1925" y="584"/>
                    </a:lnTo>
                    <a:lnTo>
                      <a:pt x="1989" y="624"/>
                    </a:lnTo>
                    <a:lnTo>
                      <a:pt x="2010" y="682"/>
                    </a:lnTo>
                    <a:lnTo>
                      <a:pt x="1946" y="701"/>
                    </a:lnTo>
                    <a:lnTo>
                      <a:pt x="1882" y="701"/>
                    </a:lnTo>
                    <a:lnTo>
                      <a:pt x="1839" y="760"/>
                    </a:lnTo>
                    <a:lnTo>
                      <a:pt x="1817" y="819"/>
                    </a:lnTo>
                    <a:lnTo>
                      <a:pt x="1817" y="877"/>
                    </a:lnTo>
                    <a:lnTo>
                      <a:pt x="1882" y="915"/>
                    </a:lnTo>
                    <a:lnTo>
                      <a:pt x="1882" y="974"/>
                    </a:lnTo>
                    <a:lnTo>
                      <a:pt x="1865" y="1030"/>
                    </a:lnTo>
                    <a:lnTo>
                      <a:pt x="1817" y="1072"/>
                    </a:lnTo>
                    <a:lnTo>
                      <a:pt x="1754" y="1052"/>
                    </a:lnTo>
                    <a:lnTo>
                      <a:pt x="1733" y="993"/>
                    </a:lnTo>
                    <a:lnTo>
                      <a:pt x="1669" y="935"/>
                    </a:lnTo>
                    <a:lnTo>
                      <a:pt x="1540" y="935"/>
                    </a:lnTo>
                    <a:lnTo>
                      <a:pt x="1476" y="915"/>
                    </a:lnTo>
                    <a:lnTo>
                      <a:pt x="1411" y="955"/>
                    </a:lnTo>
                    <a:lnTo>
                      <a:pt x="1347" y="974"/>
                    </a:lnTo>
                    <a:lnTo>
                      <a:pt x="1326" y="1033"/>
                    </a:lnTo>
                    <a:lnTo>
                      <a:pt x="1304" y="1091"/>
                    </a:lnTo>
                    <a:lnTo>
                      <a:pt x="1241" y="1091"/>
                    </a:lnTo>
                    <a:lnTo>
                      <a:pt x="1177" y="1091"/>
                    </a:lnTo>
                    <a:lnTo>
                      <a:pt x="1112" y="1091"/>
                    </a:lnTo>
                    <a:lnTo>
                      <a:pt x="1112" y="1033"/>
                    </a:lnTo>
                    <a:lnTo>
                      <a:pt x="1046" y="1004"/>
                    </a:lnTo>
                    <a:lnTo>
                      <a:pt x="984" y="1033"/>
                    </a:lnTo>
                    <a:lnTo>
                      <a:pt x="929" y="1047"/>
                    </a:lnTo>
                    <a:lnTo>
                      <a:pt x="860" y="1063"/>
                    </a:lnTo>
                    <a:lnTo>
                      <a:pt x="812" y="1110"/>
                    </a:lnTo>
                    <a:lnTo>
                      <a:pt x="812" y="1169"/>
                    </a:lnTo>
                    <a:lnTo>
                      <a:pt x="791" y="1227"/>
                    </a:lnTo>
                    <a:lnTo>
                      <a:pt x="749" y="1169"/>
                    </a:lnTo>
                    <a:lnTo>
                      <a:pt x="685" y="1169"/>
                    </a:lnTo>
                    <a:lnTo>
                      <a:pt x="621" y="1169"/>
                    </a:lnTo>
                    <a:lnTo>
                      <a:pt x="590" y="1128"/>
                    </a:lnTo>
                    <a:lnTo>
                      <a:pt x="535" y="1091"/>
                    </a:lnTo>
                    <a:lnTo>
                      <a:pt x="471" y="1091"/>
                    </a:lnTo>
                    <a:lnTo>
                      <a:pt x="406" y="1110"/>
                    </a:lnTo>
                    <a:lnTo>
                      <a:pt x="342" y="1129"/>
                    </a:lnTo>
                    <a:lnTo>
                      <a:pt x="278" y="1129"/>
                    </a:lnTo>
                    <a:lnTo>
                      <a:pt x="256" y="1072"/>
                    </a:lnTo>
                    <a:lnTo>
                      <a:pt x="236" y="1013"/>
                    </a:lnTo>
                    <a:lnTo>
                      <a:pt x="172" y="993"/>
                    </a:lnTo>
                    <a:lnTo>
                      <a:pt x="107" y="993"/>
                    </a:lnTo>
                    <a:lnTo>
                      <a:pt x="43" y="993"/>
                    </a:lnTo>
                    <a:lnTo>
                      <a:pt x="43" y="935"/>
                    </a:lnTo>
                    <a:lnTo>
                      <a:pt x="43" y="877"/>
                    </a:lnTo>
                    <a:lnTo>
                      <a:pt x="0" y="877"/>
                    </a:lnTo>
                    <a:close/>
                  </a:path>
                </a:pathLst>
              </a:custGeom>
              <a:solidFill>
                <a:schemeClr val="tx2">
                  <a:lumMod val="10000"/>
                  <a:lumOff val="90000"/>
                </a:schemeClr>
              </a:solidFill>
              <a:ln w="25400" algn="ctr">
                <a:solidFill>
                  <a:srgbClr val="FFFFFF">
                    <a:lumMod val="75000"/>
                  </a:srgbClr>
                </a:solidFill>
                <a:miter lim="800000"/>
                <a:headEnd/>
                <a:tailEnd/>
              </a:ln>
            </p:spPr>
            <p:txBody>
              <a:bodyPr/>
              <a:lstStyle/>
              <a:p>
                <a:pPr algn="l" defTabSz="1300483" fontAlgn="auto" hangingPunct="1">
                  <a:spcBef>
                    <a:spcPts val="0"/>
                  </a:spcBef>
                  <a:spcAft>
                    <a:spcPts val="0"/>
                  </a:spcAft>
                  <a:defRPr/>
                </a:pPr>
                <a:endParaRPr lang="en-ZA" sz="1138" kern="0">
                  <a:latin typeface="Calibri" panose="020F0502020204030204" pitchFamily="34" charset="0"/>
                  <a:ea typeface="+mn-ea"/>
                  <a:cs typeface="Calibri" panose="020F0502020204030204" pitchFamily="34" charset="0"/>
                </a:endParaRPr>
              </a:p>
            </p:txBody>
          </p:sp>
          <p:sp>
            <p:nvSpPr>
              <p:cNvPr id="60" name="Freeform 178">
                <a:extLst>
                  <a:ext uri="{FF2B5EF4-FFF2-40B4-BE49-F238E27FC236}">
                    <a16:creationId xmlns:a16="http://schemas.microsoft.com/office/drawing/2014/main" xmlns="" id="{BDE4E0C8-CAAA-4230-873E-67C6E5C46DCA}"/>
                  </a:ext>
                </a:extLst>
              </p:cNvPr>
              <p:cNvSpPr>
                <a:spLocks/>
              </p:cNvSpPr>
              <p:nvPr/>
            </p:nvSpPr>
            <p:spPr bwMode="gray">
              <a:xfrm>
                <a:off x="3191" y="1374"/>
                <a:ext cx="403" cy="342"/>
              </a:xfrm>
              <a:custGeom>
                <a:avLst/>
                <a:gdLst>
                  <a:gd name="T0" fmla="*/ 88 w 734"/>
                  <a:gd name="T1" fmla="*/ 15 h 635"/>
                  <a:gd name="T2" fmla="*/ 98 w 734"/>
                  <a:gd name="T3" fmla="*/ 18 h 635"/>
                  <a:gd name="T4" fmla="*/ 109 w 734"/>
                  <a:gd name="T5" fmla="*/ 21 h 635"/>
                  <a:gd name="T6" fmla="*/ 119 w 734"/>
                  <a:gd name="T7" fmla="*/ 25 h 635"/>
                  <a:gd name="T8" fmla="*/ 121 w 734"/>
                  <a:gd name="T9" fmla="*/ 35 h 635"/>
                  <a:gd name="T10" fmla="*/ 105 w 734"/>
                  <a:gd name="T11" fmla="*/ 39 h 635"/>
                  <a:gd name="T12" fmla="*/ 96 w 734"/>
                  <a:gd name="T13" fmla="*/ 47 h 635"/>
                  <a:gd name="T14" fmla="*/ 91 w 734"/>
                  <a:gd name="T15" fmla="*/ 54 h 635"/>
                  <a:gd name="T16" fmla="*/ 100 w 734"/>
                  <a:gd name="T17" fmla="*/ 62 h 635"/>
                  <a:gd name="T18" fmla="*/ 103 w 734"/>
                  <a:gd name="T19" fmla="*/ 71 h 635"/>
                  <a:gd name="T20" fmla="*/ 98 w 734"/>
                  <a:gd name="T21" fmla="*/ 76 h 635"/>
                  <a:gd name="T22" fmla="*/ 88 w 734"/>
                  <a:gd name="T23" fmla="*/ 75 h 635"/>
                  <a:gd name="T24" fmla="*/ 79 w 734"/>
                  <a:gd name="T25" fmla="*/ 81 h 635"/>
                  <a:gd name="T26" fmla="*/ 75 w 734"/>
                  <a:gd name="T27" fmla="*/ 87 h 635"/>
                  <a:gd name="T28" fmla="*/ 70 w 734"/>
                  <a:gd name="T29" fmla="*/ 99 h 635"/>
                  <a:gd name="T30" fmla="*/ 57 w 734"/>
                  <a:gd name="T31" fmla="*/ 95 h 635"/>
                  <a:gd name="T32" fmla="*/ 47 w 734"/>
                  <a:gd name="T33" fmla="*/ 96 h 635"/>
                  <a:gd name="T34" fmla="*/ 20 w 734"/>
                  <a:gd name="T35" fmla="*/ 93 h 635"/>
                  <a:gd name="T36" fmla="*/ 14 w 734"/>
                  <a:gd name="T37" fmla="*/ 78 h 635"/>
                  <a:gd name="T38" fmla="*/ 7 w 734"/>
                  <a:gd name="T39" fmla="*/ 67 h 635"/>
                  <a:gd name="T40" fmla="*/ 4 w 734"/>
                  <a:gd name="T41" fmla="*/ 57 h 635"/>
                  <a:gd name="T42" fmla="*/ 0 w 734"/>
                  <a:gd name="T43" fmla="*/ 47 h 635"/>
                  <a:gd name="T44" fmla="*/ 11 w 734"/>
                  <a:gd name="T45" fmla="*/ 44 h 635"/>
                  <a:gd name="T46" fmla="*/ 18 w 734"/>
                  <a:gd name="T47" fmla="*/ 43 h 635"/>
                  <a:gd name="T48" fmla="*/ 21 w 734"/>
                  <a:gd name="T49" fmla="*/ 33 h 635"/>
                  <a:gd name="T50" fmla="*/ 32 w 734"/>
                  <a:gd name="T51" fmla="*/ 30 h 635"/>
                  <a:gd name="T52" fmla="*/ 43 w 734"/>
                  <a:gd name="T53" fmla="*/ 30 h 635"/>
                  <a:gd name="T54" fmla="*/ 54 w 734"/>
                  <a:gd name="T55" fmla="*/ 30 h 635"/>
                  <a:gd name="T56" fmla="*/ 55 w 734"/>
                  <a:gd name="T57" fmla="*/ 19 h 635"/>
                  <a:gd name="T58" fmla="*/ 65 w 734"/>
                  <a:gd name="T59" fmla="*/ 13 h 635"/>
                  <a:gd name="T60" fmla="*/ 73 w 734"/>
                  <a:gd name="T61" fmla="*/ 10 h 635"/>
                  <a:gd name="T62" fmla="*/ 79 w 734"/>
                  <a:gd name="T63" fmla="*/ 2 h 635"/>
                  <a:gd name="T64" fmla="*/ 85 w 734"/>
                  <a:gd name="T65" fmla="*/ 0 h 635"/>
                  <a:gd name="T66" fmla="*/ 88 w 734"/>
                  <a:gd name="T67" fmla="*/ 15 h 6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34"/>
                  <a:gd name="T103" fmla="*/ 0 h 635"/>
                  <a:gd name="T104" fmla="*/ 734 w 734"/>
                  <a:gd name="T105" fmla="*/ 635 h 6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34" h="635">
                    <a:moveTo>
                      <a:pt x="536" y="96"/>
                    </a:moveTo>
                    <a:lnTo>
                      <a:pt x="593" y="115"/>
                    </a:lnTo>
                    <a:lnTo>
                      <a:pt x="656" y="136"/>
                    </a:lnTo>
                    <a:lnTo>
                      <a:pt x="717" y="163"/>
                    </a:lnTo>
                    <a:lnTo>
                      <a:pt x="734" y="222"/>
                    </a:lnTo>
                    <a:lnTo>
                      <a:pt x="635" y="249"/>
                    </a:lnTo>
                    <a:lnTo>
                      <a:pt x="577" y="299"/>
                    </a:lnTo>
                    <a:lnTo>
                      <a:pt x="550" y="347"/>
                    </a:lnTo>
                    <a:lnTo>
                      <a:pt x="602" y="399"/>
                    </a:lnTo>
                    <a:lnTo>
                      <a:pt x="623" y="457"/>
                    </a:lnTo>
                    <a:lnTo>
                      <a:pt x="591" y="489"/>
                    </a:lnTo>
                    <a:lnTo>
                      <a:pt x="531" y="481"/>
                    </a:lnTo>
                    <a:lnTo>
                      <a:pt x="478" y="520"/>
                    </a:lnTo>
                    <a:lnTo>
                      <a:pt x="456" y="558"/>
                    </a:lnTo>
                    <a:lnTo>
                      <a:pt x="421" y="635"/>
                    </a:lnTo>
                    <a:lnTo>
                      <a:pt x="346" y="608"/>
                    </a:lnTo>
                    <a:lnTo>
                      <a:pt x="282" y="613"/>
                    </a:lnTo>
                    <a:lnTo>
                      <a:pt x="120" y="598"/>
                    </a:lnTo>
                    <a:lnTo>
                      <a:pt x="87" y="499"/>
                    </a:lnTo>
                    <a:lnTo>
                      <a:pt x="43" y="433"/>
                    </a:lnTo>
                    <a:lnTo>
                      <a:pt x="22" y="366"/>
                    </a:lnTo>
                    <a:lnTo>
                      <a:pt x="0" y="301"/>
                    </a:lnTo>
                    <a:lnTo>
                      <a:pt x="66" y="278"/>
                    </a:lnTo>
                    <a:lnTo>
                      <a:pt x="111" y="272"/>
                    </a:lnTo>
                    <a:lnTo>
                      <a:pt x="130" y="213"/>
                    </a:lnTo>
                    <a:lnTo>
                      <a:pt x="195" y="190"/>
                    </a:lnTo>
                    <a:lnTo>
                      <a:pt x="261" y="190"/>
                    </a:lnTo>
                    <a:lnTo>
                      <a:pt x="326" y="190"/>
                    </a:lnTo>
                    <a:lnTo>
                      <a:pt x="331" y="125"/>
                    </a:lnTo>
                    <a:lnTo>
                      <a:pt x="391" y="81"/>
                    </a:lnTo>
                    <a:lnTo>
                      <a:pt x="440" y="63"/>
                    </a:lnTo>
                    <a:lnTo>
                      <a:pt x="478" y="15"/>
                    </a:lnTo>
                    <a:lnTo>
                      <a:pt x="515" y="0"/>
                    </a:lnTo>
                    <a:lnTo>
                      <a:pt x="536" y="96"/>
                    </a:lnTo>
                    <a:close/>
                  </a:path>
                </a:pathLst>
              </a:custGeom>
              <a:solidFill>
                <a:schemeClr val="tx2">
                  <a:lumMod val="10000"/>
                  <a:lumOff val="90000"/>
                </a:schemeClr>
              </a:solidFill>
              <a:ln w="25400" algn="ctr">
                <a:solidFill>
                  <a:srgbClr val="FFFFFF">
                    <a:lumMod val="75000"/>
                  </a:srgbClr>
                </a:solidFill>
                <a:miter lim="800000"/>
                <a:headEnd/>
                <a:tailEnd/>
              </a:ln>
            </p:spPr>
            <p:txBody>
              <a:bodyPr/>
              <a:lstStyle/>
              <a:p>
                <a:pPr algn="l" defTabSz="1300483" fontAlgn="auto" hangingPunct="1">
                  <a:spcBef>
                    <a:spcPts val="0"/>
                  </a:spcBef>
                  <a:spcAft>
                    <a:spcPts val="0"/>
                  </a:spcAft>
                  <a:defRPr/>
                </a:pPr>
                <a:endParaRPr lang="en-ZA" sz="1138" kern="0">
                  <a:latin typeface="Calibri" panose="020F0502020204030204" pitchFamily="34" charset="0"/>
                  <a:ea typeface="+mn-ea"/>
                  <a:cs typeface="Calibri" panose="020F0502020204030204" pitchFamily="34" charset="0"/>
                </a:endParaRPr>
              </a:p>
            </p:txBody>
          </p:sp>
          <p:sp>
            <p:nvSpPr>
              <p:cNvPr id="61" name="Freeform 179">
                <a:extLst>
                  <a:ext uri="{FF2B5EF4-FFF2-40B4-BE49-F238E27FC236}">
                    <a16:creationId xmlns:a16="http://schemas.microsoft.com/office/drawing/2014/main" xmlns="" id="{D1873C72-8B5A-416D-BC40-3D202643E496}"/>
                  </a:ext>
                </a:extLst>
              </p:cNvPr>
              <p:cNvSpPr>
                <a:spLocks/>
              </p:cNvSpPr>
              <p:nvPr/>
            </p:nvSpPr>
            <p:spPr bwMode="gray">
              <a:xfrm>
                <a:off x="3424" y="1116"/>
                <a:ext cx="799" cy="748"/>
              </a:xfrm>
              <a:custGeom>
                <a:avLst/>
                <a:gdLst>
                  <a:gd name="T0" fmla="*/ 220 w 1452"/>
                  <a:gd name="T1" fmla="*/ 0 h 1392"/>
                  <a:gd name="T2" fmla="*/ 198 w 1452"/>
                  <a:gd name="T3" fmla="*/ 0 h 1392"/>
                  <a:gd name="T4" fmla="*/ 191 w 1452"/>
                  <a:gd name="T5" fmla="*/ 18 h 1392"/>
                  <a:gd name="T6" fmla="*/ 202 w 1452"/>
                  <a:gd name="T7" fmla="*/ 30 h 1392"/>
                  <a:gd name="T8" fmla="*/ 203 w 1452"/>
                  <a:gd name="T9" fmla="*/ 48 h 1392"/>
                  <a:gd name="T10" fmla="*/ 195 w 1452"/>
                  <a:gd name="T11" fmla="*/ 56 h 1392"/>
                  <a:gd name="T12" fmla="*/ 184 w 1452"/>
                  <a:gd name="T13" fmla="*/ 52 h 1392"/>
                  <a:gd name="T14" fmla="*/ 167 w 1452"/>
                  <a:gd name="T15" fmla="*/ 34 h 1392"/>
                  <a:gd name="T16" fmla="*/ 139 w 1452"/>
                  <a:gd name="T17" fmla="*/ 33 h 1392"/>
                  <a:gd name="T18" fmla="*/ 118 w 1452"/>
                  <a:gd name="T19" fmla="*/ 43 h 1392"/>
                  <a:gd name="T20" fmla="*/ 104 w 1452"/>
                  <a:gd name="T21" fmla="*/ 57 h 1392"/>
                  <a:gd name="T22" fmla="*/ 82 w 1452"/>
                  <a:gd name="T23" fmla="*/ 62 h 1392"/>
                  <a:gd name="T24" fmla="*/ 67 w 1452"/>
                  <a:gd name="T25" fmla="*/ 46 h 1392"/>
                  <a:gd name="T26" fmla="*/ 40 w 1452"/>
                  <a:gd name="T27" fmla="*/ 55 h 1392"/>
                  <a:gd name="T28" fmla="*/ 25 w 1452"/>
                  <a:gd name="T29" fmla="*/ 69 h 1392"/>
                  <a:gd name="T30" fmla="*/ 18 w 1452"/>
                  <a:gd name="T31" fmla="*/ 88 h 1392"/>
                  <a:gd name="T32" fmla="*/ 40 w 1452"/>
                  <a:gd name="T33" fmla="*/ 97 h 1392"/>
                  <a:gd name="T34" fmla="*/ 54 w 1452"/>
                  <a:gd name="T35" fmla="*/ 109 h 1392"/>
                  <a:gd name="T36" fmla="*/ 32 w 1452"/>
                  <a:gd name="T37" fmla="*/ 114 h 1392"/>
                  <a:gd name="T38" fmla="*/ 21 w 1452"/>
                  <a:gd name="T39" fmla="*/ 133 h 1392"/>
                  <a:gd name="T40" fmla="*/ 35 w 1452"/>
                  <a:gd name="T41" fmla="*/ 147 h 1392"/>
                  <a:gd name="T42" fmla="*/ 15 w 1452"/>
                  <a:gd name="T43" fmla="*/ 150 h 1392"/>
                  <a:gd name="T44" fmla="*/ 0 w 1452"/>
                  <a:gd name="T45" fmla="*/ 170 h 1392"/>
                  <a:gd name="T46" fmla="*/ 14 w 1452"/>
                  <a:gd name="T47" fmla="*/ 183 h 1392"/>
                  <a:gd name="T48" fmla="*/ 40 w 1452"/>
                  <a:gd name="T49" fmla="*/ 183 h 1392"/>
                  <a:gd name="T50" fmla="*/ 58 w 1452"/>
                  <a:gd name="T51" fmla="*/ 188 h 1392"/>
                  <a:gd name="T52" fmla="*/ 68 w 1452"/>
                  <a:gd name="T53" fmla="*/ 204 h 1392"/>
                  <a:gd name="T54" fmla="*/ 88 w 1452"/>
                  <a:gd name="T55" fmla="*/ 210 h 1392"/>
                  <a:gd name="T56" fmla="*/ 110 w 1452"/>
                  <a:gd name="T57" fmla="*/ 210 h 1392"/>
                  <a:gd name="T58" fmla="*/ 133 w 1452"/>
                  <a:gd name="T59" fmla="*/ 200 h 1392"/>
                  <a:gd name="T60" fmla="*/ 156 w 1452"/>
                  <a:gd name="T61" fmla="*/ 191 h 1392"/>
                  <a:gd name="T62" fmla="*/ 179 w 1452"/>
                  <a:gd name="T63" fmla="*/ 194 h 1392"/>
                  <a:gd name="T64" fmla="*/ 187 w 1452"/>
                  <a:gd name="T65" fmla="*/ 188 h 1392"/>
                  <a:gd name="T66" fmla="*/ 173 w 1452"/>
                  <a:gd name="T67" fmla="*/ 175 h 1392"/>
                  <a:gd name="T68" fmla="*/ 162 w 1452"/>
                  <a:gd name="T69" fmla="*/ 160 h 1392"/>
                  <a:gd name="T70" fmla="*/ 162 w 1452"/>
                  <a:gd name="T71" fmla="*/ 142 h 1392"/>
                  <a:gd name="T72" fmla="*/ 173 w 1452"/>
                  <a:gd name="T73" fmla="*/ 130 h 1392"/>
                  <a:gd name="T74" fmla="*/ 191 w 1452"/>
                  <a:gd name="T75" fmla="*/ 114 h 1392"/>
                  <a:gd name="T76" fmla="*/ 202 w 1452"/>
                  <a:gd name="T77" fmla="*/ 103 h 1392"/>
                  <a:gd name="T78" fmla="*/ 220 w 1452"/>
                  <a:gd name="T79" fmla="*/ 118 h 1392"/>
                  <a:gd name="T80" fmla="*/ 234 w 1452"/>
                  <a:gd name="T81" fmla="*/ 109 h 1392"/>
                  <a:gd name="T82" fmla="*/ 234 w 1452"/>
                  <a:gd name="T83" fmla="*/ 91 h 1392"/>
                  <a:gd name="T84" fmla="*/ 237 w 1452"/>
                  <a:gd name="T85" fmla="*/ 73 h 1392"/>
                  <a:gd name="T86" fmla="*/ 241 w 1452"/>
                  <a:gd name="T87" fmla="*/ 55 h 1392"/>
                  <a:gd name="T88" fmla="*/ 241 w 1452"/>
                  <a:gd name="T89" fmla="*/ 36 h 1392"/>
                  <a:gd name="T90" fmla="*/ 241 w 1452"/>
                  <a:gd name="T91" fmla="*/ 18 h 1392"/>
                  <a:gd name="T92" fmla="*/ 234 w 1452"/>
                  <a:gd name="T93" fmla="*/ 0 h 1392"/>
                  <a:gd name="T94" fmla="*/ 230 w 1452"/>
                  <a:gd name="T95" fmla="*/ 0 h 13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52"/>
                  <a:gd name="T145" fmla="*/ 0 h 1392"/>
                  <a:gd name="T146" fmla="*/ 1452 w 1452"/>
                  <a:gd name="T147" fmla="*/ 1392 h 13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52" h="1392">
                    <a:moveTo>
                      <a:pt x="1387" y="0"/>
                    </a:moveTo>
                    <a:lnTo>
                      <a:pt x="1323" y="0"/>
                    </a:lnTo>
                    <a:lnTo>
                      <a:pt x="1257" y="0"/>
                    </a:lnTo>
                    <a:lnTo>
                      <a:pt x="1192" y="0"/>
                    </a:lnTo>
                    <a:lnTo>
                      <a:pt x="1170" y="59"/>
                    </a:lnTo>
                    <a:lnTo>
                      <a:pt x="1149" y="117"/>
                    </a:lnTo>
                    <a:lnTo>
                      <a:pt x="1149" y="175"/>
                    </a:lnTo>
                    <a:lnTo>
                      <a:pt x="1214" y="195"/>
                    </a:lnTo>
                    <a:lnTo>
                      <a:pt x="1236" y="254"/>
                    </a:lnTo>
                    <a:lnTo>
                      <a:pt x="1221" y="309"/>
                    </a:lnTo>
                    <a:lnTo>
                      <a:pt x="1212" y="339"/>
                    </a:lnTo>
                    <a:lnTo>
                      <a:pt x="1175" y="363"/>
                    </a:lnTo>
                    <a:lnTo>
                      <a:pt x="1130" y="355"/>
                    </a:lnTo>
                    <a:lnTo>
                      <a:pt x="1106" y="331"/>
                    </a:lnTo>
                    <a:lnTo>
                      <a:pt x="1069" y="266"/>
                    </a:lnTo>
                    <a:lnTo>
                      <a:pt x="1005" y="223"/>
                    </a:lnTo>
                    <a:lnTo>
                      <a:pt x="925" y="223"/>
                    </a:lnTo>
                    <a:lnTo>
                      <a:pt x="838" y="210"/>
                    </a:lnTo>
                    <a:lnTo>
                      <a:pt x="781" y="233"/>
                    </a:lnTo>
                    <a:lnTo>
                      <a:pt x="713" y="277"/>
                    </a:lnTo>
                    <a:lnTo>
                      <a:pt x="687" y="322"/>
                    </a:lnTo>
                    <a:lnTo>
                      <a:pt x="628" y="370"/>
                    </a:lnTo>
                    <a:lnTo>
                      <a:pt x="563" y="389"/>
                    </a:lnTo>
                    <a:lnTo>
                      <a:pt x="494" y="398"/>
                    </a:lnTo>
                    <a:lnTo>
                      <a:pt x="452" y="320"/>
                    </a:lnTo>
                    <a:lnTo>
                      <a:pt x="404" y="294"/>
                    </a:lnTo>
                    <a:lnTo>
                      <a:pt x="303" y="351"/>
                    </a:lnTo>
                    <a:lnTo>
                      <a:pt x="238" y="351"/>
                    </a:lnTo>
                    <a:lnTo>
                      <a:pt x="173" y="389"/>
                    </a:lnTo>
                    <a:lnTo>
                      <a:pt x="151" y="447"/>
                    </a:lnTo>
                    <a:lnTo>
                      <a:pt x="108" y="506"/>
                    </a:lnTo>
                    <a:lnTo>
                      <a:pt x="108" y="565"/>
                    </a:lnTo>
                    <a:lnTo>
                      <a:pt x="173" y="584"/>
                    </a:lnTo>
                    <a:lnTo>
                      <a:pt x="238" y="623"/>
                    </a:lnTo>
                    <a:lnTo>
                      <a:pt x="303" y="642"/>
                    </a:lnTo>
                    <a:lnTo>
                      <a:pt x="325" y="701"/>
                    </a:lnTo>
                    <a:lnTo>
                      <a:pt x="260" y="713"/>
                    </a:lnTo>
                    <a:lnTo>
                      <a:pt x="195" y="739"/>
                    </a:lnTo>
                    <a:lnTo>
                      <a:pt x="151" y="798"/>
                    </a:lnTo>
                    <a:lnTo>
                      <a:pt x="129" y="856"/>
                    </a:lnTo>
                    <a:lnTo>
                      <a:pt x="195" y="896"/>
                    </a:lnTo>
                    <a:lnTo>
                      <a:pt x="207" y="945"/>
                    </a:lnTo>
                    <a:lnTo>
                      <a:pt x="157" y="960"/>
                    </a:lnTo>
                    <a:lnTo>
                      <a:pt x="89" y="969"/>
                    </a:lnTo>
                    <a:lnTo>
                      <a:pt x="42" y="1031"/>
                    </a:lnTo>
                    <a:lnTo>
                      <a:pt x="0" y="1094"/>
                    </a:lnTo>
                    <a:lnTo>
                      <a:pt x="21" y="1148"/>
                    </a:lnTo>
                    <a:lnTo>
                      <a:pt x="82" y="1176"/>
                    </a:lnTo>
                    <a:lnTo>
                      <a:pt x="157" y="1187"/>
                    </a:lnTo>
                    <a:lnTo>
                      <a:pt x="238" y="1181"/>
                    </a:lnTo>
                    <a:lnTo>
                      <a:pt x="296" y="1187"/>
                    </a:lnTo>
                    <a:lnTo>
                      <a:pt x="351" y="1211"/>
                    </a:lnTo>
                    <a:lnTo>
                      <a:pt x="378" y="1252"/>
                    </a:lnTo>
                    <a:lnTo>
                      <a:pt x="409" y="1312"/>
                    </a:lnTo>
                    <a:lnTo>
                      <a:pt x="475" y="1324"/>
                    </a:lnTo>
                    <a:lnTo>
                      <a:pt x="534" y="1353"/>
                    </a:lnTo>
                    <a:lnTo>
                      <a:pt x="602" y="1392"/>
                    </a:lnTo>
                    <a:lnTo>
                      <a:pt x="662" y="1350"/>
                    </a:lnTo>
                    <a:lnTo>
                      <a:pt x="732" y="1321"/>
                    </a:lnTo>
                    <a:lnTo>
                      <a:pt x="802" y="1291"/>
                    </a:lnTo>
                    <a:lnTo>
                      <a:pt x="869" y="1256"/>
                    </a:lnTo>
                    <a:lnTo>
                      <a:pt x="939" y="1228"/>
                    </a:lnTo>
                    <a:lnTo>
                      <a:pt x="1026" y="1235"/>
                    </a:lnTo>
                    <a:lnTo>
                      <a:pt x="1079" y="1249"/>
                    </a:lnTo>
                    <a:lnTo>
                      <a:pt x="1118" y="1252"/>
                    </a:lnTo>
                    <a:lnTo>
                      <a:pt x="1127" y="1207"/>
                    </a:lnTo>
                    <a:lnTo>
                      <a:pt x="1106" y="1148"/>
                    </a:lnTo>
                    <a:lnTo>
                      <a:pt x="1040" y="1129"/>
                    </a:lnTo>
                    <a:lnTo>
                      <a:pt x="975" y="1089"/>
                    </a:lnTo>
                    <a:lnTo>
                      <a:pt x="975" y="1031"/>
                    </a:lnTo>
                    <a:lnTo>
                      <a:pt x="975" y="973"/>
                    </a:lnTo>
                    <a:lnTo>
                      <a:pt x="975" y="915"/>
                    </a:lnTo>
                    <a:lnTo>
                      <a:pt x="975" y="856"/>
                    </a:lnTo>
                    <a:lnTo>
                      <a:pt x="1040" y="837"/>
                    </a:lnTo>
                    <a:lnTo>
                      <a:pt x="1106" y="798"/>
                    </a:lnTo>
                    <a:lnTo>
                      <a:pt x="1149" y="739"/>
                    </a:lnTo>
                    <a:lnTo>
                      <a:pt x="1149" y="682"/>
                    </a:lnTo>
                    <a:lnTo>
                      <a:pt x="1214" y="661"/>
                    </a:lnTo>
                    <a:lnTo>
                      <a:pt x="1257" y="720"/>
                    </a:lnTo>
                    <a:lnTo>
                      <a:pt x="1323" y="759"/>
                    </a:lnTo>
                    <a:lnTo>
                      <a:pt x="1387" y="759"/>
                    </a:lnTo>
                    <a:lnTo>
                      <a:pt x="1410" y="701"/>
                    </a:lnTo>
                    <a:lnTo>
                      <a:pt x="1410" y="642"/>
                    </a:lnTo>
                    <a:lnTo>
                      <a:pt x="1410" y="584"/>
                    </a:lnTo>
                    <a:lnTo>
                      <a:pt x="1410" y="525"/>
                    </a:lnTo>
                    <a:lnTo>
                      <a:pt x="1431" y="468"/>
                    </a:lnTo>
                    <a:lnTo>
                      <a:pt x="1452" y="409"/>
                    </a:lnTo>
                    <a:lnTo>
                      <a:pt x="1452" y="351"/>
                    </a:lnTo>
                    <a:lnTo>
                      <a:pt x="1452" y="292"/>
                    </a:lnTo>
                    <a:lnTo>
                      <a:pt x="1452" y="233"/>
                    </a:lnTo>
                    <a:lnTo>
                      <a:pt x="1452" y="175"/>
                    </a:lnTo>
                    <a:lnTo>
                      <a:pt x="1452" y="117"/>
                    </a:lnTo>
                    <a:lnTo>
                      <a:pt x="1452" y="59"/>
                    </a:lnTo>
                    <a:lnTo>
                      <a:pt x="1410" y="0"/>
                    </a:lnTo>
                    <a:lnTo>
                      <a:pt x="1344" y="0"/>
                    </a:lnTo>
                    <a:lnTo>
                      <a:pt x="1387" y="0"/>
                    </a:lnTo>
                    <a:close/>
                  </a:path>
                </a:pathLst>
              </a:custGeom>
              <a:solidFill>
                <a:schemeClr val="tx2">
                  <a:lumMod val="10000"/>
                  <a:lumOff val="90000"/>
                </a:schemeClr>
              </a:solidFill>
              <a:ln w="25400" algn="ctr">
                <a:solidFill>
                  <a:srgbClr val="FFFFFF">
                    <a:lumMod val="75000"/>
                  </a:srgbClr>
                </a:solidFill>
                <a:miter lim="800000"/>
                <a:headEnd/>
                <a:tailEnd/>
              </a:ln>
            </p:spPr>
            <p:txBody>
              <a:bodyPr/>
              <a:lstStyle/>
              <a:p>
                <a:pPr algn="l" defTabSz="1300483" fontAlgn="auto" hangingPunct="1">
                  <a:spcBef>
                    <a:spcPts val="0"/>
                  </a:spcBef>
                  <a:spcAft>
                    <a:spcPts val="0"/>
                  </a:spcAft>
                  <a:defRPr/>
                </a:pPr>
                <a:endParaRPr lang="en-ZA" sz="1138" kern="0">
                  <a:latin typeface="Calibri" panose="020F0502020204030204" pitchFamily="34" charset="0"/>
                  <a:ea typeface="+mn-ea"/>
                  <a:cs typeface="Calibri" panose="020F0502020204030204" pitchFamily="34" charset="0"/>
                </a:endParaRPr>
              </a:p>
            </p:txBody>
          </p:sp>
          <p:sp>
            <p:nvSpPr>
              <p:cNvPr id="62" name="Freeform 180">
                <a:extLst>
                  <a:ext uri="{FF2B5EF4-FFF2-40B4-BE49-F238E27FC236}">
                    <a16:creationId xmlns:a16="http://schemas.microsoft.com/office/drawing/2014/main" xmlns="" id="{5B1D2CB5-A2CB-4732-9540-C47B3037238D}"/>
                  </a:ext>
                </a:extLst>
              </p:cNvPr>
              <p:cNvSpPr>
                <a:spLocks/>
              </p:cNvSpPr>
              <p:nvPr/>
            </p:nvSpPr>
            <p:spPr bwMode="gray">
              <a:xfrm>
                <a:off x="2615" y="1702"/>
                <a:ext cx="1131" cy="795"/>
              </a:xfrm>
              <a:custGeom>
                <a:avLst/>
                <a:gdLst>
                  <a:gd name="T0" fmla="*/ 322 w 2060"/>
                  <a:gd name="T1" fmla="*/ 36 h 1475"/>
                  <a:gd name="T2" fmla="*/ 308 w 2060"/>
                  <a:gd name="T3" fmla="*/ 27 h 1475"/>
                  <a:gd name="T4" fmla="*/ 293 w 2060"/>
                  <a:gd name="T5" fmla="*/ 15 h 1475"/>
                  <a:gd name="T6" fmla="*/ 272 w 2060"/>
                  <a:gd name="T7" fmla="*/ 15 h 1475"/>
                  <a:gd name="T8" fmla="*/ 251 w 2060"/>
                  <a:gd name="T9" fmla="*/ 12 h 1475"/>
                  <a:gd name="T10" fmla="*/ 233 w 2060"/>
                  <a:gd name="T11" fmla="*/ 0 h 1475"/>
                  <a:gd name="T12" fmla="*/ 211 w 2060"/>
                  <a:gd name="T13" fmla="*/ 0 h 1475"/>
                  <a:gd name="T14" fmla="*/ 190 w 2060"/>
                  <a:gd name="T15" fmla="*/ 0 h 1475"/>
                  <a:gd name="T16" fmla="*/ 168 w 2060"/>
                  <a:gd name="T17" fmla="*/ 10 h 1475"/>
                  <a:gd name="T18" fmla="*/ 147 w 2060"/>
                  <a:gd name="T19" fmla="*/ 15 h 1475"/>
                  <a:gd name="T20" fmla="*/ 132 w 2060"/>
                  <a:gd name="T21" fmla="*/ 24 h 1475"/>
                  <a:gd name="T22" fmla="*/ 122 w 2060"/>
                  <a:gd name="T23" fmla="*/ 36 h 1475"/>
                  <a:gd name="T24" fmla="*/ 100 w 2060"/>
                  <a:gd name="T25" fmla="*/ 51 h 1475"/>
                  <a:gd name="T26" fmla="*/ 79 w 2060"/>
                  <a:gd name="T27" fmla="*/ 51 h 1475"/>
                  <a:gd name="T28" fmla="*/ 57 w 2060"/>
                  <a:gd name="T29" fmla="*/ 54 h 1475"/>
                  <a:gd name="T30" fmla="*/ 39 w 2060"/>
                  <a:gd name="T31" fmla="*/ 72 h 1475"/>
                  <a:gd name="T32" fmla="*/ 32 w 2060"/>
                  <a:gd name="T33" fmla="*/ 91 h 1475"/>
                  <a:gd name="T34" fmla="*/ 28 w 2060"/>
                  <a:gd name="T35" fmla="*/ 108 h 1475"/>
                  <a:gd name="T36" fmla="*/ 18 w 2060"/>
                  <a:gd name="T37" fmla="*/ 121 h 1475"/>
                  <a:gd name="T38" fmla="*/ 7 w 2060"/>
                  <a:gd name="T39" fmla="*/ 139 h 1475"/>
                  <a:gd name="T40" fmla="*/ 7 w 2060"/>
                  <a:gd name="T41" fmla="*/ 157 h 1475"/>
                  <a:gd name="T42" fmla="*/ 4 w 2060"/>
                  <a:gd name="T43" fmla="*/ 175 h 1475"/>
                  <a:gd name="T44" fmla="*/ 4 w 2060"/>
                  <a:gd name="T45" fmla="*/ 193 h 1475"/>
                  <a:gd name="T46" fmla="*/ 25 w 2060"/>
                  <a:gd name="T47" fmla="*/ 199 h 1475"/>
                  <a:gd name="T48" fmla="*/ 47 w 2060"/>
                  <a:gd name="T49" fmla="*/ 208 h 1475"/>
                  <a:gd name="T50" fmla="*/ 57 w 2060"/>
                  <a:gd name="T51" fmla="*/ 226 h 1475"/>
                  <a:gd name="T52" fmla="*/ 79 w 2060"/>
                  <a:gd name="T53" fmla="*/ 229 h 1475"/>
                  <a:gd name="T54" fmla="*/ 100 w 2060"/>
                  <a:gd name="T55" fmla="*/ 229 h 1475"/>
                  <a:gd name="T56" fmla="*/ 118 w 2060"/>
                  <a:gd name="T57" fmla="*/ 217 h 1475"/>
                  <a:gd name="T58" fmla="*/ 140 w 2060"/>
                  <a:gd name="T59" fmla="*/ 220 h 1475"/>
                  <a:gd name="T60" fmla="*/ 161 w 2060"/>
                  <a:gd name="T61" fmla="*/ 229 h 1475"/>
                  <a:gd name="T62" fmla="*/ 183 w 2060"/>
                  <a:gd name="T63" fmla="*/ 229 h 1475"/>
                  <a:gd name="T64" fmla="*/ 190 w 2060"/>
                  <a:gd name="T65" fmla="*/ 211 h 1475"/>
                  <a:gd name="T66" fmla="*/ 190 w 2060"/>
                  <a:gd name="T67" fmla="*/ 193 h 1475"/>
                  <a:gd name="T68" fmla="*/ 176 w 2060"/>
                  <a:gd name="T69" fmla="*/ 187 h 1475"/>
                  <a:gd name="T70" fmla="*/ 170 w 2060"/>
                  <a:gd name="T71" fmla="*/ 171 h 1475"/>
                  <a:gd name="T72" fmla="*/ 187 w 2060"/>
                  <a:gd name="T73" fmla="*/ 157 h 1475"/>
                  <a:gd name="T74" fmla="*/ 197 w 2060"/>
                  <a:gd name="T75" fmla="*/ 139 h 1475"/>
                  <a:gd name="T76" fmla="*/ 215 w 2060"/>
                  <a:gd name="T77" fmla="*/ 127 h 1475"/>
                  <a:gd name="T78" fmla="*/ 233 w 2060"/>
                  <a:gd name="T79" fmla="*/ 117 h 1475"/>
                  <a:gd name="T80" fmla="*/ 253 w 2060"/>
                  <a:gd name="T81" fmla="*/ 113 h 1475"/>
                  <a:gd name="T82" fmla="*/ 275 w 2060"/>
                  <a:gd name="T83" fmla="*/ 108 h 1475"/>
                  <a:gd name="T84" fmla="*/ 295 w 2060"/>
                  <a:gd name="T85" fmla="*/ 108 h 1475"/>
                  <a:gd name="T86" fmla="*/ 308 w 2060"/>
                  <a:gd name="T87" fmla="*/ 100 h 1475"/>
                  <a:gd name="T88" fmla="*/ 326 w 2060"/>
                  <a:gd name="T89" fmla="*/ 95 h 1475"/>
                  <a:gd name="T90" fmla="*/ 333 w 2060"/>
                  <a:gd name="T91" fmla="*/ 81 h 1475"/>
                  <a:gd name="T92" fmla="*/ 336 w 2060"/>
                  <a:gd name="T93" fmla="*/ 64 h 1475"/>
                  <a:gd name="T94" fmla="*/ 340 w 2060"/>
                  <a:gd name="T95" fmla="*/ 45 h 14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60"/>
                  <a:gd name="T145" fmla="*/ 0 h 1475"/>
                  <a:gd name="T146" fmla="*/ 2060 w 2060"/>
                  <a:gd name="T147" fmla="*/ 1475 h 14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60" h="1475">
                    <a:moveTo>
                      <a:pt x="2017" y="271"/>
                    </a:moveTo>
                    <a:lnTo>
                      <a:pt x="1952" y="233"/>
                    </a:lnTo>
                    <a:lnTo>
                      <a:pt x="1886" y="233"/>
                    </a:lnTo>
                    <a:lnTo>
                      <a:pt x="1865" y="174"/>
                    </a:lnTo>
                    <a:lnTo>
                      <a:pt x="1839" y="129"/>
                    </a:lnTo>
                    <a:lnTo>
                      <a:pt x="1778" y="96"/>
                    </a:lnTo>
                    <a:lnTo>
                      <a:pt x="1714" y="96"/>
                    </a:lnTo>
                    <a:lnTo>
                      <a:pt x="1648" y="96"/>
                    </a:lnTo>
                    <a:lnTo>
                      <a:pt x="1583" y="96"/>
                    </a:lnTo>
                    <a:lnTo>
                      <a:pt x="1518" y="77"/>
                    </a:lnTo>
                    <a:lnTo>
                      <a:pt x="1474" y="19"/>
                    </a:lnTo>
                    <a:lnTo>
                      <a:pt x="1410" y="0"/>
                    </a:lnTo>
                    <a:lnTo>
                      <a:pt x="1344" y="0"/>
                    </a:lnTo>
                    <a:lnTo>
                      <a:pt x="1279" y="0"/>
                    </a:lnTo>
                    <a:lnTo>
                      <a:pt x="1215" y="0"/>
                    </a:lnTo>
                    <a:lnTo>
                      <a:pt x="1149" y="0"/>
                    </a:lnTo>
                    <a:lnTo>
                      <a:pt x="1085" y="32"/>
                    </a:lnTo>
                    <a:lnTo>
                      <a:pt x="1019" y="63"/>
                    </a:lnTo>
                    <a:lnTo>
                      <a:pt x="954" y="89"/>
                    </a:lnTo>
                    <a:lnTo>
                      <a:pt x="889" y="96"/>
                    </a:lnTo>
                    <a:lnTo>
                      <a:pt x="826" y="108"/>
                    </a:lnTo>
                    <a:lnTo>
                      <a:pt x="803" y="155"/>
                    </a:lnTo>
                    <a:lnTo>
                      <a:pt x="774" y="209"/>
                    </a:lnTo>
                    <a:lnTo>
                      <a:pt x="742" y="228"/>
                    </a:lnTo>
                    <a:lnTo>
                      <a:pt x="673" y="291"/>
                    </a:lnTo>
                    <a:lnTo>
                      <a:pt x="607" y="330"/>
                    </a:lnTo>
                    <a:lnTo>
                      <a:pt x="542" y="330"/>
                    </a:lnTo>
                    <a:lnTo>
                      <a:pt x="477" y="330"/>
                    </a:lnTo>
                    <a:lnTo>
                      <a:pt x="412" y="330"/>
                    </a:lnTo>
                    <a:lnTo>
                      <a:pt x="346" y="349"/>
                    </a:lnTo>
                    <a:lnTo>
                      <a:pt x="282" y="407"/>
                    </a:lnTo>
                    <a:lnTo>
                      <a:pt x="238" y="466"/>
                    </a:lnTo>
                    <a:lnTo>
                      <a:pt x="195" y="523"/>
                    </a:lnTo>
                    <a:lnTo>
                      <a:pt x="195" y="582"/>
                    </a:lnTo>
                    <a:lnTo>
                      <a:pt x="195" y="640"/>
                    </a:lnTo>
                    <a:lnTo>
                      <a:pt x="169" y="699"/>
                    </a:lnTo>
                    <a:lnTo>
                      <a:pt x="153" y="744"/>
                    </a:lnTo>
                    <a:lnTo>
                      <a:pt x="108" y="776"/>
                    </a:lnTo>
                    <a:lnTo>
                      <a:pt x="65" y="834"/>
                    </a:lnTo>
                    <a:lnTo>
                      <a:pt x="43" y="893"/>
                    </a:lnTo>
                    <a:lnTo>
                      <a:pt x="43" y="951"/>
                    </a:lnTo>
                    <a:lnTo>
                      <a:pt x="43" y="1009"/>
                    </a:lnTo>
                    <a:lnTo>
                      <a:pt x="43" y="1067"/>
                    </a:lnTo>
                    <a:lnTo>
                      <a:pt x="21" y="1126"/>
                    </a:lnTo>
                    <a:lnTo>
                      <a:pt x="0" y="1183"/>
                    </a:lnTo>
                    <a:lnTo>
                      <a:pt x="21" y="1242"/>
                    </a:lnTo>
                    <a:lnTo>
                      <a:pt x="87" y="1261"/>
                    </a:lnTo>
                    <a:lnTo>
                      <a:pt x="151" y="1281"/>
                    </a:lnTo>
                    <a:lnTo>
                      <a:pt x="217" y="1301"/>
                    </a:lnTo>
                    <a:lnTo>
                      <a:pt x="282" y="1339"/>
                    </a:lnTo>
                    <a:lnTo>
                      <a:pt x="304" y="1397"/>
                    </a:lnTo>
                    <a:lnTo>
                      <a:pt x="346" y="1456"/>
                    </a:lnTo>
                    <a:lnTo>
                      <a:pt x="412" y="1475"/>
                    </a:lnTo>
                    <a:lnTo>
                      <a:pt x="477" y="1475"/>
                    </a:lnTo>
                    <a:lnTo>
                      <a:pt x="542" y="1475"/>
                    </a:lnTo>
                    <a:lnTo>
                      <a:pt x="607" y="1475"/>
                    </a:lnTo>
                    <a:lnTo>
                      <a:pt x="650" y="1417"/>
                    </a:lnTo>
                    <a:lnTo>
                      <a:pt x="716" y="1397"/>
                    </a:lnTo>
                    <a:lnTo>
                      <a:pt x="781" y="1397"/>
                    </a:lnTo>
                    <a:lnTo>
                      <a:pt x="845" y="1417"/>
                    </a:lnTo>
                    <a:lnTo>
                      <a:pt x="911" y="1456"/>
                    </a:lnTo>
                    <a:lnTo>
                      <a:pt x="975" y="1475"/>
                    </a:lnTo>
                    <a:lnTo>
                      <a:pt x="1041" y="1475"/>
                    </a:lnTo>
                    <a:lnTo>
                      <a:pt x="1106" y="1475"/>
                    </a:lnTo>
                    <a:lnTo>
                      <a:pt x="1128" y="1417"/>
                    </a:lnTo>
                    <a:lnTo>
                      <a:pt x="1149" y="1359"/>
                    </a:lnTo>
                    <a:lnTo>
                      <a:pt x="1149" y="1301"/>
                    </a:lnTo>
                    <a:lnTo>
                      <a:pt x="1149" y="1242"/>
                    </a:lnTo>
                    <a:lnTo>
                      <a:pt x="1109" y="1237"/>
                    </a:lnTo>
                    <a:lnTo>
                      <a:pt x="1065" y="1204"/>
                    </a:lnTo>
                    <a:lnTo>
                      <a:pt x="1031" y="1147"/>
                    </a:lnTo>
                    <a:lnTo>
                      <a:pt x="1031" y="1100"/>
                    </a:lnTo>
                    <a:lnTo>
                      <a:pt x="1062" y="1029"/>
                    </a:lnTo>
                    <a:lnTo>
                      <a:pt x="1128" y="1009"/>
                    </a:lnTo>
                    <a:lnTo>
                      <a:pt x="1171" y="951"/>
                    </a:lnTo>
                    <a:lnTo>
                      <a:pt x="1193" y="893"/>
                    </a:lnTo>
                    <a:lnTo>
                      <a:pt x="1236" y="834"/>
                    </a:lnTo>
                    <a:lnTo>
                      <a:pt x="1302" y="815"/>
                    </a:lnTo>
                    <a:lnTo>
                      <a:pt x="1375" y="808"/>
                    </a:lnTo>
                    <a:lnTo>
                      <a:pt x="1410" y="757"/>
                    </a:lnTo>
                    <a:lnTo>
                      <a:pt x="1474" y="737"/>
                    </a:lnTo>
                    <a:lnTo>
                      <a:pt x="1535" y="728"/>
                    </a:lnTo>
                    <a:lnTo>
                      <a:pt x="1605" y="699"/>
                    </a:lnTo>
                    <a:lnTo>
                      <a:pt x="1670" y="699"/>
                    </a:lnTo>
                    <a:lnTo>
                      <a:pt x="1735" y="699"/>
                    </a:lnTo>
                    <a:lnTo>
                      <a:pt x="1785" y="692"/>
                    </a:lnTo>
                    <a:lnTo>
                      <a:pt x="1799" y="640"/>
                    </a:lnTo>
                    <a:lnTo>
                      <a:pt x="1865" y="640"/>
                    </a:lnTo>
                    <a:lnTo>
                      <a:pt x="1930" y="640"/>
                    </a:lnTo>
                    <a:lnTo>
                      <a:pt x="1978" y="612"/>
                    </a:lnTo>
                    <a:lnTo>
                      <a:pt x="2002" y="589"/>
                    </a:lnTo>
                    <a:lnTo>
                      <a:pt x="2017" y="523"/>
                    </a:lnTo>
                    <a:lnTo>
                      <a:pt x="2017" y="466"/>
                    </a:lnTo>
                    <a:lnTo>
                      <a:pt x="2039" y="407"/>
                    </a:lnTo>
                    <a:lnTo>
                      <a:pt x="2060" y="349"/>
                    </a:lnTo>
                    <a:lnTo>
                      <a:pt x="2060" y="291"/>
                    </a:lnTo>
                    <a:lnTo>
                      <a:pt x="2017" y="271"/>
                    </a:lnTo>
                    <a:close/>
                  </a:path>
                </a:pathLst>
              </a:custGeom>
              <a:solidFill>
                <a:schemeClr val="tx2">
                  <a:lumMod val="10000"/>
                  <a:lumOff val="90000"/>
                </a:schemeClr>
              </a:solidFill>
              <a:ln w="25400" algn="ctr">
                <a:solidFill>
                  <a:srgbClr val="FFFFFF">
                    <a:lumMod val="75000"/>
                  </a:srgbClr>
                </a:solidFill>
                <a:miter lim="800000"/>
                <a:headEnd/>
                <a:tailEnd/>
              </a:ln>
            </p:spPr>
            <p:txBody>
              <a:bodyPr/>
              <a:lstStyle/>
              <a:p>
                <a:pPr algn="l" defTabSz="1300483" fontAlgn="auto" hangingPunct="1">
                  <a:spcBef>
                    <a:spcPts val="0"/>
                  </a:spcBef>
                  <a:spcAft>
                    <a:spcPts val="0"/>
                  </a:spcAft>
                  <a:defRPr/>
                </a:pPr>
                <a:endParaRPr lang="en-ZA" sz="1138" kern="0">
                  <a:latin typeface="Calibri" panose="020F0502020204030204" pitchFamily="34" charset="0"/>
                  <a:ea typeface="+mn-ea"/>
                  <a:cs typeface="Calibri" panose="020F0502020204030204" pitchFamily="34" charset="0"/>
                </a:endParaRPr>
              </a:p>
            </p:txBody>
          </p:sp>
          <p:grpSp>
            <p:nvGrpSpPr>
              <p:cNvPr id="63" name="Group 181">
                <a:extLst>
                  <a:ext uri="{FF2B5EF4-FFF2-40B4-BE49-F238E27FC236}">
                    <a16:creationId xmlns:a16="http://schemas.microsoft.com/office/drawing/2014/main" xmlns="" id="{A96C5457-693D-4A8B-A1B3-F51EDB474D4D}"/>
                  </a:ext>
                </a:extLst>
              </p:cNvPr>
              <p:cNvGrpSpPr>
                <a:grpSpLocks/>
              </p:cNvGrpSpPr>
              <p:nvPr/>
            </p:nvGrpSpPr>
            <p:grpSpPr bwMode="auto">
              <a:xfrm>
                <a:off x="3519" y="1691"/>
                <a:ext cx="882" cy="892"/>
                <a:chOff x="2823" y="1288"/>
                <a:chExt cx="804" cy="830"/>
              </a:xfrm>
              <a:grpFill/>
            </p:grpSpPr>
            <p:sp>
              <p:nvSpPr>
                <p:cNvPr id="66" name="Freeform 182">
                  <a:extLst>
                    <a:ext uri="{FF2B5EF4-FFF2-40B4-BE49-F238E27FC236}">
                      <a16:creationId xmlns:a16="http://schemas.microsoft.com/office/drawing/2014/main" xmlns="" id="{13B1FC64-60CF-4ECE-AE38-3DD94BD48548}"/>
                    </a:ext>
                  </a:extLst>
                </p:cNvPr>
                <p:cNvSpPr>
                  <a:spLocks/>
                </p:cNvSpPr>
                <p:nvPr/>
              </p:nvSpPr>
              <p:spPr bwMode="gray">
                <a:xfrm>
                  <a:off x="2823" y="1288"/>
                  <a:ext cx="804" cy="830"/>
                </a:xfrm>
                <a:custGeom>
                  <a:avLst/>
                  <a:gdLst>
                    <a:gd name="T0" fmla="*/ 114 w 1608"/>
                    <a:gd name="T1" fmla="*/ 21 h 1661"/>
                    <a:gd name="T2" fmla="*/ 96 w 1608"/>
                    <a:gd name="T3" fmla="*/ 20 h 1661"/>
                    <a:gd name="T4" fmla="*/ 83 w 1608"/>
                    <a:gd name="T5" fmla="*/ 26 h 1661"/>
                    <a:gd name="T6" fmla="*/ 66 w 1608"/>
                    <a:gd name="T7" fmla="*/ 33 h 1661"/>
                    <a:gd name="T8" fmla="*/ 54 w 1608"/>
                    <a:gd name="T9" fmla="*/ 41 h 1661"/>
                    <a:gd name="T10" fmla="*/ 50 w 1608"/>
                    <a:gd name="T11" fmla="*/ 55 h 1661"/>
                    <a:gd name="T12" fmla="*/ 47 w 1608"/>
                    <a:gd name="T13" fmla="*/ 70 h 1661"/>
                    <a:gd name="T14" fmla="*/ 36 w 1608"/>
                    <a:gd name="T15" fmla="*/ 82 h 1661"/>
                    <a:gd name="T16" fmla="*/ 20 w 1608"/>
                    <a:gd name="T17" fmla="*/ 82 h 1661"/>
                    <a:gd name="T18" fmla="*/ 18 w 1608"/>
                    <a:gd name="T19" fmla="*/ 97 h 1661"/>
                    <a:gd name="T20" fmla="*/ 25 w 1608"/>
                    <a:gd name="T21" fmla="*/ 107 h 1661"/>
                    <a:gd name="T22" fmla="*/ 35 w 1608"/>
                    <a:gd name="T23" fmla="*/ 118 h 1661"/>
                    <a:gd name="T24" fmla="*/ 35 w 1608"/>
                    <a:gd name="T25" fmla="*/ 135 h 1661"/>
                    <a:gd name="T26" fmla="*/ 22 w 1608"/>
                    <a:gd name="T27" fmla="*/ 148 h 1661"/>
                    <a:gd name="T28" fmla="*/ 19 w 1608"/>
                    <a:gd name="T29" fmla="*/ 161 h 1661"/>
                    <a:gd name="T30" fmla="*/ 1 w 1608"/>
                    <a:gd name="T31" fmla="*/ 173 h 1661"/>
                    <a:gd name="T32" fmla="*/ 13 w 1608"/>
                    <a:gd name="T33" fmla="*/ 181 h 1661"/>
                    <a:gd name="T34" fmla="*/ 24 w 1608"/>
                    <a:gd name="T35" fmla="*/ 182 h 1661"/>
                    <a:gd name="T36" fmla="*/ 45 w 1608"/>
                    <a:gd name="T37" fmla="*/ 185 h 1661"/>
                    <a:gd name="T38" fmla="*/ 41 w 1608"/>
                    <a:gd name="T39" fmla="*/ 185 h 1661"/>
                    <a:gd name="T40" fmla="*/ 57 w 1608"/>
                    <a:gd name="T41" fmla="*/ 195 h 1661"/>
                    <a:gd name="T42" fmla="*/ 44 w 1608"/>
                    <a:gd name="T43" fmla="*/ 185 h 1661"/>
                    <a:gd name="T44" fmla="*/ 61 w 1608"/>
                    <a:gd name="T45" fmla="*/ 198 h 1661"/>
                    <a:gd name="T46" fmla="*/ 73 w 1608"/>
                    <a:gd name="T47" fmla="*/ 207 h 1661"/>
                    <a:gd name="T48" fmla="*/ 85 w 1608"/>
                    <a:gd name="T49" fmla="*/ 184 h 1661"/>
                    <a:gd name="T50" fmla="*/ 96 w 1608"/>
                    <a:gd name="T51" fmla="*/ 170 h 1661"/>
                    <a:gd name="T52" fmla="*/ 101 w 1608"/>
                    <a:gd name="T53" fmla="*/ 155 h 1661"/>
                    <a:gd name="T54" fmla="*/ 111 w 1608"/>
                    <a:gd name="T55" fmla="*/ 143 h 1661"/>
                    <a:gd name="T56" fmla="*/ 119 w 1608"/>
                    <a:gd name="T57" fmla="*/ 128 h 1661"/>
                    <a:gd name="T58" fmla="*/ 127 w 1608"/>
                    <a:gd name="T59" fmla="*/ 114 h 1661"/>
                    <a:gd name="T60" fmla="*/ 144 w 1608"/>
                    <a:gd name="T61" fmla="*/ 104 h 1661"/>
                    <a:gd name="T62" fmla="*/ 158 w 1608"/>
                    <a:gd name="T63" fmla="*/ 92 h 1661"/>
                    <a:gd name="T64" fmla="*/ 174 w 1608"/>
                    <a:gd name="T65" fmla="*/ 82 h 1661"/>
                    <a:gd name="T66" fmla="*/ 180 w 1608"/>
                    <a:gd name="T67" fmla="*/ 68 h 1661"/>
                    <a:gd name="T68" fmla="*/ 182 w 1608"/>
                    <a:gd name="T69" fmla="*/ 53 h 1661"/>
                    <a:gd name="T70" fmla="*/ 185 w 1608"/>
                    <a:gd name="T71" fmla="*/ 38 h 1661"/>
                    <a:gd name="T72" fmla="*/ 196 w 1608"/>
                    <a:gd name="T73" fmla="*/ 24 h 1661"/>
                    <a:gd name="T74" fmla="*/ 201 w 1608"/>
                    <a:gd name="T75" fmla="*/ 9 h 1661"/>
                    <a:gd name="T76" fmla="*/ 193 w 1608"/>
                    <a:gd name="T77" fmla="*/ 0 h 1661"/>
                    <a:gd name="T78" fmla="*/ 177 w 1608"/>
                    <a:gd name="T79" fmla="*/ 0 h 1661"/>
                    <a:gd name="T80" fmla="*/ 161 w 1608"/>
                    <a:gd name="T81" fmla="*/ 0 h 1661"/>
                    <a:gd name="T82" fmla="*/ 153 w 1608"/>
                    <a:gd name="T83" fmla="*/ 14 h 1661"/>
                    <a:gd name="T84" fmla="*/ 144 w 1608"/>
                    <a:gd name="T85" fmla="*/ 21 h 1661"/>
                    <a:gd name="T86" fmla="*/ 127 w 1608"/>
                    <a:gd name="T87" fmla="*/ 24 h 1661"/>
                    <a:gd name="T88" fmla="*/ 109 w 1608"/>
                    <a:gd name="T89" fmla="*/ 20 h 1661"/>
                    <a:gd name="T90" fmla="*/ 93 w 1608"/>
                    <a:gd name="T91" fmla="*/ 21 h 1661"/>
                    <a:gd name="T92" fmla="*/ 98 w 1608"/>
                    <a:gd name="T93" fmla="*/ 19 h 16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08"/>
                    <a:gd name="T142" fmla="*/ 0 h 1661"/>
                    <a:gd name="T143" fmla="*/ 1608 w 1608"/>
                    <a:gd name="T144" fmla="*/ 1661 h 16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08" h="1661">
                      <a:moveTo>
                        <a:pt x="954" y="191"/>
                      </a:moveTo>
                      <a:lnTo>
                        <a:pt x="913" y="175"/>
                      </a:lnTo>
                      <a:lnTo>
                        <a:pt x="827" y="156"/>
                      </a:lnTo>
                      <a:lnTo>
                        <a:pt x="762" y="163"/>
                      </a:lnTo>
                      <a:lnTo>
                        <a:pt x="716" y="174"/>
                      </a:lnTo>
                      <a:lnTo>
                        <a:pt x="659" y="208"/>
                      </a:lnTo>
                      <a:lnTo>
                        <a:pt x="596" y="236"/>
                      </a:lnTo>
                      <a:lnTo>
                        <a:pt x="523" y="264"/>
                      </a:lnTo>
                      <a:lnTo>
                        <a:pt x="463" y="277"/>
                      </a:lnTo>
                      <a:lnTo>
                        <a:pt x="436" y="331"/>
                      </a:lnTo>
                      <a:lnTo>
                        <a:pt x="415" y="389"/>
                      </a:lnTo>
                      <a:lnTo>
                        <a:pt x="393" y="447"/>
                      </a:lnTo>
                      <a:lnTo>
                        <a:pt x="374" y="506"/>
                      </a:lnTo>
                      <a:lnTo>
                        <a:pt x="372" y="560"/>
                      </a:lnTo>
                      <a:lnTo>
                        <a:pt x="349" y="623"/>
                      </a:lnTo>
                      <a:lnTo>
                        <a:pt x="285" y="661"/>
                      </a:lnTo>
                      <a:lnTo>
                        <a:pt x="219" y="661"/>
                      </a:lnTo>
                      <a:lnTo>
                        <a:pt x="155" y="661"/>
                      </a:lnTo>
                      <a:lnTo>
                        <a:pt x="139" y="720"/>
                      </a:lnTo>
                      <a:lnTo>
                        <a:pt x="142" y="779"/>
                      </a:lnTo>
                      <a:lnTo>
                        <a:pt x="169" y="821"/>
                      </a:lnTo>
                      <a:lnTo>
                        <a:pt x="198" y="856"/>
                      </a:lnTo>
                      <a:lnTo>
                        <a:pt x="263" y="896"/>
                      </a:lnTo>
                      <a:lnTo>
                        <a:pt x="275" y="948"/>
                      </a:lnTo>
                      <a:lnTo>
                        <a:pt x="278" y="1025"/>
                      </a:lnTo>
                      <a:lnTo>
                        <a:pt x="275" y="1084"/>
                      </a:lnTo>
                      <a:lnTo>
                        <a:pt x="231" y="1136"/>
                      </a:lnTo>
                      <a:lnTo>
                        <a:pt x="176" y="1188"/>
                      </a:lnTo>
                      <a:lnTo>
                        <a:pt x="155" y="1246"/>
                      </a:lnTo>
                      <a:lnTo>
                        <a:pt x="147" y="1291"/>
                      </a:lnTo>
                      <a:lnTo>
                        <a:pt x="123" y="1362"/>
                      </a:lnTo>
                      <a:lnTo>
                        <a:pt x="5" y="1388"/>
                      </a:lnTo>
                      <a:lnTo>
                        <a:pt x="0" y="1447"/>
                      </a:lnTo>
                      <a:lnTo>
                        <a:pt x="97" y="1453"/>
                      </a:lnTo>
                      <a:lnTo>
                        <a:pt x="155" y="1463"/>
                      </a:lnTo>
                      <a:lnTo>
                        <a:pt x="188" y="1458"/>
                      </a:lnTo>
                      <a:lnTo>
                        <a:pt x="270" y="1463"/>
                      </a:lnTo>
                      <a:lnTo>
                        <a:pt x="353" y="1487"/>
                      </a:lnTo>
                      <a:lnTo>
                        <a:pt x="229" y="1463"/>
                      </a:lnTo>
                      <a:lnTo>
                        <a:pt x="328" y="1481"/>
                      </a:lnTo>
                      <a:lnTo>
                        <a:pt x="393" y="1518"/>
                      </a:lnTo>
                      <a:lnTo>
                        <a:pt x="463" y="1564"/>
                      </a:lnTo>
                      <a:lnTo>
                        <a:pt x="297" y="1470"/>
                      </a:lnTo>
                      <a:lnTo>
                        <a:pt x="349" y="1487"/>
                      </a:lnTo>
                      <a:lnTo>
                        <a:pt x="412" y="1540"/>
                      </a:lnTo>
                      <a:lnTo>
                        <a:pt x="492" y="1585"/>
                      </a:lnTo>
                      <a:lnTo>
                        <a:pt x="537" y="1620"/>
                      </a:lnTo>
                      <a:lnTo>
                        <a:pt x="579" y="1661"/>
                      </a:lnTo>
                      <a:lnTo>
                        <a:pt x="654" y="1538"/>
                      </a:lnTo>
                      <a:lnTo>
                        <a:pt x="675" y="1479"/>
                      </a:lnTo>
                      <a:lnTo>
                        <a:pt x="718" y="1421"/>
                      </a:lnTo>
                      <a:lnTo>
                        <a:pt x="762" y="1362"/>
                      </a:lnTo>
                      <a:lnTo>
                        <a:pt x="784" y="1304"/>
                      </a:lnTo>
                      <a:lnTo>
                        <a:pt x="805" y="1246"/>
                      </a:lnTo>
                      <a:lnTo>
                        <a:pt x="827" y="1188"/>
                      </a:lnTo>
                      <a:lnTo>
                        <a:pt x="892" y="1148"/>
                      </a:lnTo>
                      <a:lnTo>
                        <a:pt x="913" y="1090"/>
                      </a:lnTo>
                      <a:lnTo>
                        <a:pt x="958" y="1031"/>
                      </a:lnTo>
                      <a:lnTo>
                        <a:pt x="979" y="974"/>
                      </a:lnTo>
                      <a:lnTo>
                        <a:pt x="1022" y="915"/>
                      </a:lnTo>
                      <a:lnTo>
                        <a:pt x="1087" y="876"/>
                      </a:lnTo>
                      <a:lnTo>
                        <a:pt x="1152" y="837"/>
                      </a:lnTo>
                      <a:lnTo>
                        <a:pt x="1196" y="779"/>
                      </a:lnTo>
                      <a:lnTo>
                        <a:pt x="1261" y="739"/>
                      </a:lnTo>
                      <a:lnTo>
                        <a:pt x="1326" y="701"/>
                      </a:lnTo>
                      <a:lnTo>
                        <a:pt x="1391" y="661"/>
                      </a:lnTo>
                      <a:lnTo>
                        <a:pt x="1412" y="603"/>
                      </a:lnTo>
                      <a:lnTo>
                        <a:pt x="1434" y="545"/>
                      </a:lnTo>
                      <a:lnTo>
                        <a:pt x="1455" y="487"/>
                      </a:lnTo>
                      <a:lnTo>
                        <a:pt x="1455" y="428"/>
                      </a:lnTo>
                      <a:lnTo>
                        <a:pt x="1455" y="370"/>
                      </a:lnTo>
                      <a:lnTo>
                        <a:pt x="1478" y="311"/>
                      </a:lnTo>
                      <a:lnTo>
                        <a:pt x="1521" y="254"/>
                      </a:lnTo>
                      <a:lnTo>
                        <a:pt x="1565" y="195"/>
                      </a:lnTo>
                      <a:lnTo>
                        <a:pt x="1586" y="137"/>
                      </a:lnTo>
                      <a:lnTo>
                        <a:pt x="1608" y="78"/>
                      </a:lnTo>
                      <a:lnTo>
                        <a:pt x="1608" y="19"/>
                      </a:lnTo>
                      <a:lnTo>
                        <a:pt x="1542" y="0"/>
                      </a:lnTo>
                      <a:lnTo>
                        <a:pt x="1478" y="0"/>
                      </a:lnTo>
                      <a:lnTo>
                        <a:pt x="1412" y="0"/>
                      </a:lnTo>
                      <a:lnTo>
                        <a:pt x="1347" y="0"/>
                      </a:lnTo>
                      <a:lnTo>
                        <a:pt x="1283" y="0"/>
                      </a:lnTo>
                      <a:lnTo>
                        <a:pt x="1239" y="59"/>
                      </a:lnTo>
                      <a:lnTo>
                        <a:pt x="1217" y="117"/>
                      </a:lnTo>
                      <a:lnTo>
                        <a:pt x="1217" y="175"/>
                      </a:lnTo>
                      <a:lnTo>
                        <a:pt x="1152" y="175"/>
                      </a:lnTo>
                      <a:lnTo>
                        <a:pt x="1087" y="195"/>
                      </a:lnTo>
                      <a:lnTo>
                        <a:pt x="1022" y="195"/>
                      </a:lnTo>
                      <a:lnTo>
                        <a:pt x="958" y="195"/>
                      </a:lnTo>
                      <a:lnTo>
                        <a:pt x="873" y="167"/>
                      </a:lnTo>
                      <a:lnTo>
                        <a:pt x="819" y="163"/>
                      </a:lnTo>
                      <a:lnTo>
                        <a:pt x="744" y="174"/>
                      </a:lnTo>
                      <a:lnTo>
                        <a:pt x="551" y="254"/>
                      </a:lnTo>
                      <a:lnTo>
                        <a:pt x="777" y="156"/>
                      </a:lnTo>
                      <a:lnTo>
                        <a:pt x="954" y="191"/>
                      </a:lnTo>
                      <a:close/>
                    </a:path>
                  </a:pathLst>
                </a:custGeom>
                <a:grpFill/>
                <a:ln w="25400" algn="ctr">
                  <a:solidFill>
                    <a:srgbClr val="FFFFFF">
                      <a:lumMod val="75000"/>
                    </a:srgbClr>
                  </a:solidFill>
                  <a:miter lim="800000"/>
                  <a:headEnd/>
                  <a:tailEnd/>
                </a:ln>
              </p:spPr>
              <p:txBody>
                <a:bodyPr/>
                <a:lstStyle/>
                <a:p>
                  <a:pPr algn="l" defTabSz="1300483" fontAlgn="auto" hangingPunct="1">
                    <a:spcBef>
                      <a:spcPts val="0"/>
                    </a:spcBef>
                    <a:spcAft>
                      <a:spcPts val="0"/>
                    </a:spcAft>
                    <a:defRPr/>
                  </a:pPr>
                  <a:endParaRPr lang="en-ZA" sz="1138" kern="0">
                    <a:latin typeface="Calibri" panose="020F0502020204030204" pitchFamily="34" charset="0"/>
                    <a:ea typeface="+mn-ea"/>
                    <a:cs typeface="Calibri" panose="020F0502020204030204" pitchFamily="34" charset="0"/>
                  </a:endParaRPr>
                </a:p>
              </p:txBody>
            </p:sp>
            <p:sp>
              <p:nvSpPr>
                <p:cNvPr id="67" name="Freeform 183">
                  <a:extLst>
                    <a:ext uri="{FF2B5EF4-FFF2-40B4-BE49-F238E27FC236}">
                      <a16:creationId xmlns:a16="http://schemas.microsoft.com/office/drawing/2014/main" xmlns="" id="{AA7E3083-AD72-4665-BA36-DE788036008D}"/>
                    </a:ext>
                  </a:extLst>
                </p:cNvPr>
                <p:cNvSpPr>
                  <a:spLocks/>
                </p:cNvSpPr>
                <p:nvPr/>
              </p:nvSpPr>
              <p:spPr bwMode="gray">
                <a:xfrm>
                  <a:off x="2823" y="1288"/>
                  <a:ext cx="804" cy="830"/>
                </a:xfrm>
                <a:custGeom>
                  <a:avLst/>
                  <a:gdLst>
                    <a:gd name="T0" fmla="*/ 114 w 1608"/>
                    <a:gd name="T1" fmla="*/ 21 h 1661"/>
                    <a:gd name="T2" fmla="*/ 96 w 1608"/>
                    <a:gd name="T3" fmla="*/ 20 h 1661"/>
                    <a:gd name="T4" fmla="*/ 83 w 1608"/>
                    <a:gd name="T5" fmla="*/ 26 h 1661"/>
                    <a:gd name="T6" fmla="*/ 66 w 1608"/>
                    <a:gd name="T7" fmla="*/ 33 h 1661"/>
                    <a:gd name="T8" fmla="*/ 54 w 1608"/>
                    <a:gd name="T9" fmla="*/ 41 h 1661"/>
                    <a:gd name="T10" fmla="*/ 50 w 1608"/>
                    <a:gd name="T11" fmla="*/ 55 h 1661"/>
                    <a:gd name="T12" fmla="*/ 47 w 1608"/>
                    <a:gd name="T13" fmla="*/ 70 h 1661"/>
                    <a:gd name="T14" fmla="*/ 36 w 1608"/>
                    <a:gd name="T15" fmla="*/ 82 h 1661"/>
                    <a:gd name="T16" fmla="*/ 20 w 1608"/>
                    <a:gd name="T17" fmla="*/ 82 h 1661"/>
                    <a:gd name="T18" fmla="*/ 18 w 1608"/>
                    <a:gd name="T19" fmla="*/ 97 h 1661"/>
                    <a:gd name="T20" fmla="*/ 25 w 1608"/>
                    <a:gd name="T21" fmla="*/ 107 h 1661"/>
                    <a:gd name="T22" fmla="*/ 35 w 1608"/>
                    <a:gd name="T23" fmla="*/ 118 h 1661"/>
                    <a:gd name="T24" fmla="*/ 35 w 1608"/>
                    <a:gd name="T25" fmla="*/ 135 h 1661"/>
                    <a:gd name="T26" fmla="*/ 22 w 1608"/>
                    <a:gd name="T27" fmla="*/ 148 h 1661"/>
                    <a:gd name="T28" fmla="*/ 19 w 1608"/>
                    <a:gd name="T29" fmla="*/ 161 h 1661"/>
                    <a:gd name="T30" fmla="*/ 1 w 1608"/>
                    <a:gd name="T31" fmla="*/ 173 h 1661"/>
                    <a:gd name="T32" fmla="*/ 13 w 1608"/>
                    <a:gd name="T33" fmla="*/ 181 h 1661"/>
                    <a:gd name="T34" fmla="*/ 24 w 1608"/>
                    <a:gd name="T35" fmla="*/ 182 h 1661"/>
                    <a:gd name="T36" fmla="*/ 45 w 1608"/>
                    <a:gd name="T37" fmla="*/ 185 h 1661"/>
                    <a:gd name="T38" fmla="*/ 41 w 1608"/>
                    <a:gd name="T39" fmla="*/ 185 h 1661"/>
                    <a:gd name="T40" fmla="*/ 57 w 1608"/>
                    <a:gd name="T41" fmla="*/ 195 h 1661"/>
                    <a:gd name="T42" fmla="*/ 44 w 1608"/>
                    <a:gd name="T43" fmla="*/ 185 h 1661"/>
                    <a:gd name="T44" fmla="*/ 61 w 1608"/>
                    <a:gd name="T45" fmla="*/ 198 h 1661"/>
                    <a:gd name="T46" fmla="*/ 73 w 1608"/>
                    <a:gd name="T47" fmla="*/ 207 h 1661"/>
                    <a:gd name="T48" fmla="*/ 85 w 1608"/>
                    <a:gd name="T49" fmla="*/ 184 h 1661"/>
                    <a:gd name="T50" fmla="*/ 96 w 1608"/>
                    <a:gd name="T51" fmla="*/ 170 h 1661"/>
                    <a:gd name="T52" fmla="*/ 101 w 1608"/>
                    <a:gd name="T53" fmla="*/ 155 h 1661"/>
                    <a:gd name="T54" fmla="*/ 111 w 1608"/>
                    <a:gd name="T55" fmla="*/ 143 h 1661"/>
                    <a:gd name="T56" fmla="*/ 119 w 1608"/>
                    <a:gd name="T57" fmla="*/ 128 h 1661"/>
                    <a:gd name="T58" fmla="*/ 127 w 1608"/>
                    <a:gd name="T59" fmla="*/ 114 h 1661"/>
                    <a:gd name="T60" fmla="*/ 144 w 1608"/>
                    <a:gd name="T61" fmla="*/ 104 h 1661"/>
                    <a:gd name="T62" fmla="*/ 158 w 1608"/>
                    <a:gd name="T63" fmla="*/ 92 h 1661"/>
                    <a:gd name="T64" fmla="*/ 174 w 1608"/>
                    <a:gd name="T65" fmla="*/ 82 h 1661"/>
                    <a:gd name="T66" fmla="*/ 180 w 1608"/>
                    <a:gd name="T67" fmla="*/ 68 h 1661"/>
                    <a:gd name="T68" fmla="*/ 182 w 1608"/>
                    <a:gd name="T69" fmla="*/ 53 h 1661"/>
                    <a:gd name="T70" fmla="*/ 185 w 1608"/>
                    <a:gd name="T71" fmla="*/ 38 h 1661"/>
                    <a:gd name="T72" fmla="*/ 196 w 1608"/>
                    <a:gd name="T73" fmla="*/ 24 h 1661"/>
                    <a:gd name="T74" fmla="*/ 201 w 1608"/>
                    <a:gd name="T75" fmla="*/ 9 h 1661"/>
                    <a:gd name="T76" fmla="*/ 193 w 1608"/>
                    <a:gd name="T77" fmla="*/ 0 h 1661"/>
                    <a:gd name="T78" fmla="*/ 177 w 1608"/>
                    <a:gd name="T79" fmla="*/ 0 h 1661"/>
                    <a:gd name="T80" fmla="*/ 161 w 1608"/>
                    <a:gd name="T81" fmla="*/ 0 h 1661"/>
                    <a:gd name="T82" fmla="*/ 153 w 1608"/>
                    <a:gd name="T83" fmla="*/ 14 h 1661"/>
                    <a:gd name="T84" fmla="*/ 144 w 1608"/>
                    <a:gd name="T85" fmla="*/ 21 h 1661"/>
                    <a:gd name="T86" fmla="*/ 127 w 1608"/>
                    <a:gd name="T87" fmla="*/ 24 h 1661"/>
                    <a:gd name="T88" fmla="*/ 109 w 1608"/>
                    <a:gd name="T89" fmla="*/ 20 h 1661"/>
                    <a:gd name="T90" fmla="*/ 93 w 1608"/>
                    <a:gd name="T91" fmla="*/ 21 h 1661"/>
                    <a:gd name="T92" fmla="*/ 98 w 1608"/>
                    <a:gd name="T93" fmla="*/ 19 h 16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08"/>
                    <a:gd name="T142" fmla="*/ 0 h 1661"/>
                    <a:gd name="T143" fmla="*/ 1608 w 1608"/>
                    <a:gd name="T144" fmla="*/ 1661 h 16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08" h="1661">
                      <a:moveTo>
                        <a:pt x="954" y="191"/>
                      </a:moveTo>
                      <a:lnTo>
                        <a:pt x="913" y="175"/>
                      </a:lnTo>
                      <a:lnTo>
                        <a:pt x="827" y="156"/>
                      </a:lnTo>
                      <a:lnTo>
                        <a:pt x="762" y="163"/>
                      </a:lnTo>
                      <a:lnTo>
                        <a:pt x="716" y="174"/>
                      </a:lnTo>
                      <a:lnTo>
                        <a:pt x="659" y="208"/>
                      </a:lnTo>
                      <a:lnTo>
                        <a:pt x="596" y="236"/>
                      </a:lnTo>
                      <a:lnTo>
                        <a:pt x="523" y="264"/>
                      </a:lnTo>
                      <a:lnTo>
                        <a:pt x="463" y="277"/>
                      </a:lnTo>
                      <a:lnTo>
                        <a:pt x="436" y="331"/>
                      </a:lnTo>
                      <a:lnTo>
                        <a:pt x="415" y="389"/>
                      </a:lnTo>
                      <a:lnTo>
                        <a:pt x="393" y="447"/>
                      </a:lnTo>
                      <a:lnTo>
                        <a:pt x="374" y="506"/>
                      </a:lnTo>
                      <a:lnTo>
                        <a:pt x="372" y="560"/>
                      </a:lnTo>
                      <a:lnTo>
                        <a:pt x="349" y="623"/>
                      </a:lnTo>
                      <a:lnTo>
                        <a:pt x="285" y="661"/>
                      </a:lnTo>
                      <a:lnTo>
                        <a:pt x="219" y="661"/>
                      </a:lnTo>
                      <a:lnTo>
                        <a:pt x="155" y="661"/>
                      </a:lnTo>
                      <a:lnTo>
                        <a:pt x="139" y="720"/>
                      </a:lnTo>
                      <a:lnTo>
                        <a:pt x="142" y="779"/>
                      </a:lnTo>
                      <a:lnTo>
                        <a:pt x="169" y="821"/>
                      </a:lnTo>
                      <a:lnTo>
                        <a:pt x="198" y="856"/>
                      </a:lnTo>
                      <a:lnTo>
                        <a:pt x="263" y="896"/>
                      </a:lnTo>
                      <a:lnTo>
                        <a:pt x="275" y="948"/>
                      </a:lnTo>
                      <a:lnTo>
                        <a:pt x="278" y="1025"/>
                      </a:lnTo>
                      <a:lnTo>
                        <a:pt x="275" y="1084"/>
                      </a:lnTo>
                      <a:lnTo>
                        <a:pt x="231" y="1136"/>
                      </a:lnTo>
                      <a:lnTo>
                        <a:pt x="176" y="1188"/>
                      </a:lnTo>
                      <a:lnTo>
                        <a:pt x="155" y="1246"/>
                      </a:lnTo>
                      <a:lnTo>
                        <a:pt x="147" y="1291"/>
                      </a:lnTo>
                      <a:lnTo>
                        <a:pt x="123" y="1362"/>
                      </a:lnTo>
                      <a:lnTo>
                        <a:pt x="5" y="1388"/>
                      </a:lnTo>
                      <a:lnTo>
                        <a:pt x="0" y="1447"/>
                      </a:lnTo>
                      <a:lnTo>
                        <a:pt x="97" y="1453"/>
                      </a:lnTo>
                      <a:lnTo>
                        <a:pt x="155" y="1463"/>
                      </a:lnTo>
                      <a:lnTo>
                        <a:pt x="188" y="1458"/>
                      </a:lnTo>
                      <a:lnTo>
                        <a:pt x="270" y="1463"/>
                      </a:lnTo>
                      <a:lnTo>
                        <a:pt x="353" y="1487"/>
                      </a:lnTo>
                      <a:lnTo>
                        <a:pt x="229" y="1463"/>
                      </a:lnTo>
                      <a:lnTo>
                        <a:pt x="328" y="1481"/>
                      </a:lnTo>
                      <a:lnTo>
                        <a:pt x="393" y="1518"/>
                      </a:lnTo>
                      <a:lnTo>
                        <a:pt x="463" y="1564"/>
                      </a:lnTo>
                      <a:lnTo>
                        <a:pt x="297" y="1470"/>
                      </a:lnTo>
                      <a:lnTo>
                        <a:pt x="349" y="1487"/>
                      </a:lnTo>
                      <a:lnTo>
                        <a:pt x="412" y="1540"/>
                      </a:lnTo>
                      <a:lnTo>
                        <a:pt x="492" y="1585"/>
                      </a:lnTo>
                      <a:lnTo>
                        <a:pt x="537" y="1620"/>
                      </a:lnTo>
                      <a:lnTo>
                        <a:pt x="579" y="1661"/>
                      </a:lnTo>
                      <a:lnTo>
                        <a:pt x="654" y="1538"/>
                      </a:lnTo>
                      <a:lnTo>
                        <a:pt x="675" y="1479"/>
                      </a:lnTo>
                      <a:lnTo>
                        <a:pt x="718" y="1421"/>
                      </a:lnTo>
                      <a:lnTo>
                        <a:pt x="762" y="1362"/>
                      </a:lnTo>
                      <a:lnTo>
                        <a:pt x="784" y="1304"/>
                      </a:lnTo>
                      <a:lnTo>
                        <a:pt x="805" y="1246"/>
                      </a:lnTo>
                      <a:lnTo>
                        <a:pt x="827" y="1188"/>
                      </a:lnTo>
                      <a:lnTo>
                        <a:pt x="892" y="1148"/>
                      </a:lnTo>
                      <a:lnTo>
                        <a:pt x="913" y="1090"/>
                      </a:lnTo>
                      <a:lnTo>
                        <a:pt x="958" y="1031"/>
                      </a:lnTo>
                      <a:lnTo>
                        <a:pt x="979" y="974"/>
                      </a:lnTo>
                      <a:lnTo>
                        <a:pt x="1022" y="915"/>
                      </a:lnTo>
                      <a:lnTo>
                        <a:pt x="1087" y="876"/>
                      </a:lnTo>
                      <a:lnTo>
                        <a:pt x="1152" y="837"/>
                      </a:lnTo>
                      <a:lnTo>
                        <a:pt x="1196" y="779"/>
                      </a:lnTo>
                      <a:lnTo>
                        <a:pt x="1261" y="739"/>
                      </a:lnTo>
                      <a:lnTo>
                        <a:pt x="1326" y="701"/>
                      </a:lnTo>
                      <a:lnTo>
                        <a:pt x="1391" y="661"/>
                      </a:lnTo>
                      <a:lnTo>
                        <a:pt x="1412" y="603"/>
                      </a:lnTo>
                      <a:lnTo>
                        <a:pt x="1434" y="545"/>
                      </a:lnTo>
                      <a:lnTo>
                        <a:pt x="1455" y="487"/>
                      </a:lnTo>
                      <a:lnTo>
                        <a:pt x="1455" y="428"/>
                      </a:lnTo>
                      <a:lnTo>
                        <a:pt x="1455" y="370"/>
                      </a:lnTo>
                      <a:lnTo>
                        <a:pt x="1478" y="311"/>
                      </a:lnTo>
                      <a:lnTo>
                        <a:pt x="1521" y="254"/>
                      </a:lnTo>
                      <a:lnTo>
                        <a:pt x="1565" y="195"/>
                      </a:lnTo>
                      <a:lnTo>
                        <a:pt x="1586" y="137"/>
                      </a:lnTo>
                      <a:lnTo>
                        <a:pt x="1608" y="78"/>
                      </a:lnTo>
                      <a:lnTo>
                        <a:pt x="1608" y="19"/>
                      </a:lnTo>
                      <a:lnTo>
                        <a:pt x="1542" y="0"/>
                      </a:lnTo>
                      <a:lnTo>
                        <a:pt x="1478" y="0"/>
                      </a:lnTo>
                      <a:lnTo>
                        <a:pt x="1412" y="0"/>
                      </a:lnTo>
                      <a:lnTo>
                        <a:pt x="1347" y="0"/>
                      </a:lnTo>
                      <a:lnTo>
                        <a:pt x="1283" y="0"/>
                      </a:lnTo>
                      <a:lnTo>
                        <a:pt x="1239" y="59"/>
                      </a:lnTo>
                      <a:lnTo>
                        <a:pt x="1217" y="117"/>
                      </a:lnTo>
                      <a:lnTo>
                        <a:pt x="1217" y="175"/>
                      </a:lnTo>
                      <a:lnTo>
                        <a:pt x="1152" y="175"/>
                      </a:lnTo>
                      <a:lnTo>
                        <a:pt x="1087" y="195"/>
                      </a:lnTo>
                      <a:lnTo>
                        <a:pt x="1022" y="195"/>
                      </a:lnTo>
                      <a:lnTo>
                        <a:pt x="958" y="195"/>
                      </a:lnTo>
                      <a:lnTo>
                        <a:pt x="873" y="167"/>
                      </a:lnTo>
                      <a:lnTo>
                        <a:pt x="819" y="163"/>
                      </a:lnTo>
                      <a:lnTo>
                        <a:pt x="744" y="174"/>
                      </a:lnTo>
                      <a:lnTo>
                        <a:pt x="551" y="254"/>
                      </a:lnTo>
                      <a:lnTo>
                        <a:pt x="777" y="156"/>
                      </a:lnTo>
                    </a:path>
                  </a:pathLst>
                </a:custGeom>
                <a:solidFill>
                  <a:schemeClr val="tx2">
                    <a:lumMod val="10000"/>
                    <a:lumOff val="90000"/>
                  </a:schemeClr>
                </a:solidFill>
                <a:ln w="25400" algn="ctr">
                  <a:solidFill>
                    <a:srgbClr val="FFFFFF">
                      <a:lumMod val="75000"/>
                    </a:srgbClr>
                  </a:solidFill>
                  <a:miter lim="800000"/>
                  <a:headEnd/>
                  <a:tailEnd/>
                </a:ln>
              </p:spPr>
              <p:txBody>
                <a:bodyPr/>
                <a:lstStyle/>
                <a:p>
                  <a:pPr algn="l" defTabSz="1300483" fontAlgn="auto" hangingPunct="1">
                    <a:spcBef>
                      <a:spcPts val="0"/>
                    </a:spcBef>
                    <a:spcAft>
                      <a:spcPts val="0"/>
                    </a:spcAft>
                    <a:defRPr/>
                  </a:pPr>
                  <a:endParaRPr lang="en-ZA" sz="1138" kern="0">
                    <a:latin typeface="Calibri" panose="020F0502020204030204" pitchFamily="34" charset="0"/>
                    <a:ea typeface="+mn-ea"/>
                    <a:cs typeface="Calibri" panose="020F0502020204030204" pitchFamily="34" charset="0"/>
                  </a:endParaRPr>
                </a:p>
              </p:txBody>
            </p:sp>
          </p:grpSp>
          <p:sp>
            <p:nvSpPr>
              <p:cNvPr id="64" name="Freeform 184">
                <a:extLst>
                  <a:ext uri="{FF2B5EF4-FFF2-40B4-BE49-F238E27FC236}">
                    <a16:creationId xmlns:a16="http://schemas.microsoft.com/office/drawing/2014/main" xmlns="" id="{E48C9175-E4AA-4287-8F2D-245B10357F88}"/>
                  </a:ext>
                </a:extLst>
              </p:cNvPr>
              <p:cNvSpPr>
                <a:spLocks/>
              </p:cNvSpPr>
              <p:nvPr/>
            </p:nvSpPr>
            <p:spPr bwMode="gray">
              <a:xfrm>
                <a:off x="3179" y="2074"/>
                <a:ext cx="496" cy="417"/>
              </a:xfrm>
              <a:custGeom>
                <a:avLst/>
                <a:gdLst>
                  <a:gd name="T0" fmla="*/ 126 w 904"/>
                  <a:gd name="T1" fmla="*/ 3 h 775"/>
                  <a:gd name="T2" fmla="*/ 117 w 904"/>
                  <a:gd name="T3" fmla="*/ 1 h 775"/>
                  <a:gd name="T4" fmla="*/ 106 w 904"/>
                  <a:gd name="T5" fmla="*/ 1 h 775"/>
                  <a:gd name="T6" fmla="*/ 95 w 904"/>
                  <a:gd name="T7" fmla="*/ 1 h 775"/>
                  <a:gd name="T8" fmla="*/ 88 w 904"/>
                  <a:gd name="T9" fmla="*/ 5 h 775"/>
                  <a:gd name="T10" fmla="*/ 76 w 904"/>
                  <a:gd name="T11" fmla="*/ 6 h 775"/>
                  <a:gd name="T12" fmla="*/ 64 w 904"/>
                  <a:gd name="T13" fmla="*/ 10 h 775"/>
                  <a:gd name="T14" fmla="*/ 57 w 904"/>
                  <a:gd name="T15" fmla="*/ 18 h 775"/>
                  <a:gd name="T16" fmla="*/ 46 w 904"/>
                  <a:gd name="T17" fmla="*/ 19 h 775"/>
                  <a:gd name="T18" fmla="*/ 33 w 904"/>
                  <a:gd name="T19" fmla="*/ 23 h 775"/>
                  <a:gd name="T20" fmla="*/ 24 w 904"/>
                  <a:gd name="T21" fmla="*/ 39 h 775"/>
                  <a:gd name="T22" fmla="*/ 20 w 904"/>
                  <a:gd name="T23" fmla="*/ 49 h 775"/>
                  <a:gd name="T24" fmla="*/ 4 w 904"/>
                  <a:gd name="T25" fmla="*/ 54 h 775"/>
                  <a:gd name="T26" fmla="*/ 0 w 904"/>
                  <a:gd name="T27" fmla="*/ 66 h 775"/>
                  <a:gd name="T28" fmla="*/ 2 w 904"/>
                  <a:gd name="T29" fmla="*/ 73 h 775"/>
                  <a:gd name="T30" fmla="*/ 9 w 904"/>
                  <a:gd name="T31" fmla="*/ 83 h 775"/>
                  <a:gd name="T32" fmla="*/ 20 w 904"/>
                  <a:gd name="T33" fmla="*/ 86 h 775"/>
                  <a:gd name="T34" fmla="*/ 20 w 904"/>
                  <a:gd name="T35" fmla="*/ 98 h 775"/>
                  <a:gd name="T36" fmla="*/ 20 w 904"/>
                  <a:gd name="T37" fmla="*/ 109 h 775"/>
                  <a:gd name="T38" fmla="*/ 38 w 904"/>
                  <a:gd name="T39" fmla="*/ 108 h 775"/>
                  <a:gd name="T40" fmla="*/ 49 w 904"/>
                  <a:gd name="T41" fmla="*/ 115 h 775"/>
                  <a:gd name="T42" fmla="*/ 61 w 904"/>
                  <a:gd name="T43" fmla="*/ 119 h 775"/>
                  <a:gd name="T44" fmla="*/ 70 w 904"/>
                  <a:gd name="T45" fmla="*/ 118 h 775"/>
                  <a:gd name="T46" fmla="*/ 77 w 904"/>
                  <a:gd name="T47" fmla="*/ 121 h 775"/>
                  <a:gd name="T48" fmla="*/ 88 w 904"/>
                  <a:gd name="T49" fmla="*/ 121 h 775"/>
                  <a:gd name="T50" fmla="*/ 92 w 904"/>
                  <a:gd name="T51" fmla="*/ 111 h 775"/>
                  <a:gd name="T52" fmla="*/ 103 w 904"/>
                  <a:gd name="T53" fmla="*/ 105 h 775"/>
                  <a:gd name="T54" fmla="*/ 113 w 904"/>
                  <a:gd name="T55" fmla="*/ 105 h 775"/>
                  <a:gd name="T56" fmla="*/ 124 w 904"/>
                  <a:gd name="T57" fmla="*/ 102 h 775"/>
                  <a:gd name="T58" fmla="*/ 128 w 904"/>
                  <a:gd name="T59" fmla="*/ 93 h 775"/>
                  <a:gd name="T60" fmla="*/ 128 w 904"/>
                  <a:gd name="T61" fmla="*/ 83 h 775"/>
                  <a:gd name="T62" fmla="*/ 131 w 904"/>
                  <a:gd name="T63" fmla="*/ 73 h 775"/>
                  <a:gd name="T64" fmla="*/ 142 w 904"/>
                  <a:gd name="T65" fmla="*/ 67 h 775"/>
                  <a:gd name="T66" fmla="*/ 149 w 904"/>
                  <a:gd name="T67" fmla="*/ 58 h 775"/>
                  <a:gd name="T68" fmla="*/ 149 w 904"/>
                  <a:gd name="T69" fmla="*/ 48 h 775"/>
                  <a:gd name="T70" fmla="*/ 149 w 904"/>
                  <a:gd name="T71" fmla="*/ 39 h 775"/>
                  <a:gd name="T72" fmla="*/ 146 w 904"/>
                  <a:gd name="T73" fmla="*/ 29 h 775"/>
                  <a:gd name="T74" fmla="*/ 135 w 904"/>
                  <a:gd name="T75" fmla="*/ 23 h 775"/>
                  <a:gd name="T76" fmla="*/ 128 w 904"/>
                  <a:gd name="T77" fmla="*/ 13 h 775"/>
                  <a:gd name="T78" fmla="*/ 122 w 904"/>
                  <a:gd name="T79" fmla="*/ 0 h 775"/>
                  <a:gd name="T80" fmla="*/ 126 w 904"/>
                  <a:gd name="T81" fmla="*/ 3 h 7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04"/>
                  <a:gd name="T124" fmla="*/ 0 h 775"/>
                  <a:gd name="T125" fmla="*/ 904 w 904"/>
                  <a:gd name="T126" fmla="*/ 775 h 7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04" h="775">
                    <a:moveTo>
                      <a:pt x="761" y="16"/>
                    </a:moveTo>
                    <a:lnTo>
                      <a:pt x="708" y="5"/>
                    </a:lnTo>
                    <a:lnTo>
                      <a:pt x="643" y="5"/>
                    </a:lnTo>
                    <a:lnTo>
                      <a:pt x="577" y="5"/>
                    </a:lnTo>
                    <a:lnTo>
                      <a:pt x="531" y="36"/>
                    </a:lnTo>
                    <a:lnTo>
                      <a:pt x="459" y="41"/>
                    </a:lnTo>
                    <a:lnTo>
                      <a:pt x="389" y="64"/>
                    </a:lnTo>
                    <a:lnTo>
                      <a:pt x="347" y="115"/>
                    </a:lnTo>
                    <a:lnTo>
                      <a:pt x="279" y="120"/>
                    </a:lnTo>
                    <a:lnTo>
                      <a:pt x="200" y="147"/>
                    </a:lnTo>
                    <a:lnTo>
                      <a:pt x="143" y="250"/>
                    </a:lnTo>
                    <a:lnTo>
                      <a:pt x="118" y="316"/>
                    </a:lnTo>
                    <a:lnTo>
                      <a:pt x="26" y="347"/>
                    </a:lnTo>
                    <a:lnTo>
                      <a:pt x="0" y="422"/>
                    </a:lnTo>
                    <a:lnTo>
                      <a:pt x="12" y="471"/>
                    </a:lnTo>
                    <a:lnTo>
                      <a:pt x="56" y="532"/>
                    </a:lnTo>
                    <a:lnTo>
                      <a:pt x="120" y="552"/>
                    </a:lnTo>
                    <a:lnTo>
                      <a:pt x="118" y="633"/>
                    </a:lnTo>
                    <a:lnTo>
                      <a:pt x="123" y="699"/>
                    </a:lnTo>
                    <a:lnTo>
                      <a:pt x="229" y="694"/>
                    </a:lnTo>
                    <a:lnTo>
                      <a:pt x="295" y="735"/>
                    </a:lnTo>
                    <a:lnTo>
                      <a:pt x="372" y="764"/>
                    </a:lnTo>
                    <a:lnTo>
                      <a:pt x="422" y="760"/>
                    </a:lnTo>
                    <a:lnTo>
                      <a:pt x="469" y="775"/>
                    </a:lnTo>
                    <a:lnTo>
                      <a:pt x="534" y="775"/>
                    </a:lnTo>
                    <a:lnTo>
                      <a:pt x="556" y="715"/>
                    </a:lnTo>
                    <a:lnTo>
                      <a:pt x="621" y="674"/>
                    </a:lnTo>
                    <a:lnTo>
                      <a:pt x="686" y="674"/>
                    </a:lnTo>
                    <a:lnTo>
                      <a:pt x="751" y="654"/>
                    </a:lnTo>
                    <a:lnTo>
                      <a:pt x="773" y="593"/>
                    </a:lnTo>
                    <a:lnTo>
                      <a:pt x="773" y="532"/>
                    </a:lnTo>
                    <a:lnTo>
                      <a:pt x="795" y="471"/>
                    </a:lnTo>
                    <a:lnTo>
                      <a:pt x="859" y="431"/>
                    </a:lnTo>
                    <a:lnTo>
                      <a:pt x="904" y="370"/>
                    </a:lnTo>
                    <a:lnTo>
                      <a:pt x="904" y="309"/>
                    </a:lnTo>
                    <a:lnTo>
                      <a:pt x="904" y="248"/>
                    </a:lnTo>
                    <a:lnTo>
                      <a:pt x="882" y="187"/>
                    </a:lnTo>
                    <a:lnTo>
                      <a:pt x="817" y="147"/>
                    </a:lnTo>
                    <a:lnTo>
                      <a:pt x="773" y="86"/>
                    </a:lnTo>
                    <a:lnTo>
                      <a:pt x="739" y="0"/>
                    </a:lnTo>
                    <a:lnTo>
                      <a:pt x="761" y="16"/>
                    </a:lnTo>
                    <a:close/>
                  </a:path>
                </a:pathLst>
              </a:custGeom>
              <a:solidFill>
                <a:schemeClr val="tx2">
                  <a:lumMod val="10000"/>
                  <a:lumOff val="90000"/>
                </a:schemeClr>
              </a:solidFill>
              <a:ln w="25400" algn="ctr">
                <a:solidFill>
                  <a:srgbClr val="FFFFFF">
                    <a:lumMod val="75000"/>
                  </a:srgbClr>
                </a:solidFill>
                <a:miter lim="800000"/>
                <a:headEnd/>
                <a:tailEnd/>
              </a:ln>
            </p:spPr>
            <p:txBody>
              <a:bodyPr/>
              <a:lstStyle/>
              <a:p>
                <a:pPr algn="l" defTabSz="1300483" fontAlgn="auto" hangingPunct="1">
                  <a:spcBef>
                    <a:spcPts val="0"/>
                  </a:spcBef>
                  <a:spcAft>
                    <a:spcPts val="0"/>
                  </a:spcAft>
                  <a:defRPr/>
                </a:pPr>
                <a:endParaRPr lang="en-ZA" sz="1138" kern="0">
                  <a:latin typeface="Calibri" panose="020F0502020204030204" pitchFamily="34" charset="0"/>
                  <a:ea typeface="+mn-ea"/>
                  <a:cs typeface="Calibri" panose="020F0502020204030204" pitchFamily="34" charset="0"/>
                </a:endParaRPr>
              </a:p>
            </p:txBody>
          </p:sp>
          <p:sp>
            <p:nvSpPr>
              <p:cNvPr id="65" name="Freeform 185">
                <a:extLst>
                  <a:ext uri="{FF2B5EF4-FFF2-40B4-BE49-F238E27FC236}">
                    <a16:creationId xmlns:a16="http://schemas.microsoft.com/office/drawing/2014/main" xmlns="" id="{A1ECCE3F-D80E-4A68-B5D5-B65DDBDE7D0F}"/>
                  </a:ext>
                </a:extLst>
              </p:cNvPr>
              <p:cNvSpPr>
                <a:spLocks/>
              </p:cNvSpPr>
              <p:nvPr/>
            </p:nvSpPr>
            <p:spPr bwMode="gray">
              <a:xfrm>
                <a:off x="4188" y="1529"/>
                <a:ext cx="45" cy="176"/>
              </a:xfrm>
              <a:custGeom>
                <a:avLst/>
                <a:gdLst>
                  <a:gd name="T0" fmla="*/ 0 w 37"/>
                  <a:gd name="T1" fmla="*/ 0 h 161"/>
                  <a:gd name="T2" fmla="*/ 26 w 37"/>
                  <a:gd name="T3" fmla="*/ 73 h 161"/>
                  <a:gd name="T4" fmla="*/ 46 w 37"/>
                  <a:gd name="T5" fmla="*/ 184 h 161"/>
                  <a:gd name="T6" fmla="*/ 54 w 37"/>
                  <a:gd name="T7" fmla="*/ 202 h 161"/>
                  <a:gd name="T8" fmla="*/ 0 60000 65536"/>
                  <a:gd name="T9" fmla="*/ 0 60000 65536"/>
                  <a:gd name="T10" fmla="*/ 0 60000 65536"/>
                  <a:gd name="T11" fmla="*/ 0 60000 65536"/>
                  <a:gd name="T12" fmla="*/ 0 w 37"/>
                  <a:gd name="T13" fmla="*/ 0 h 161"/>
                  <a:gd name="T14" fmla="*/ 37 w 37"/>
                  <a:gd name="T15" fmla="*/ 161 h 161"/>
                </a:gdLst>
                <a:ahLst/>
                <a:cxnLst>
                  <a:cxn ang="T8">
                    <a:pos x="T0" y="T1"/>
                  </a:cxn>
                  <a:cxn ang="T9">
                    <a:pos x="T2" y="T3"/>
                  </a:cxn>
                  <a:cxn ang="T10">
                    <a:pos x="T4" y="T5"/>
                  </a:cxn>
                  <a:cxn ang="T11">
                    <a:pos x="T6" y="T7"/>
                  </a:cxn>
                </a:cxnLst>
                <a:rect l="T12" t="T13" r="T14" b="T15"/>
                <a:pathLst>
                  <a:path w="37" h="161">
                    <a:moveTo>
                      <a:pt x="0" y="0"/>
                    </a:moveTo>
                    <a:cubicBezTo>
                      <a:pt x="2" y="12"/>
                      <a:pt x="3" y="53"/>
                      <a:pt x="18" y="58"/>
                    </a:cubicBezTo>
                    <a:cubicBezTo>
                      <a:pt x="20" y="76"/>
                      <a:pt x="19" y="146"/>
                      <a:pt x="32" y="146"/>
                    </a:cubicBezTo>
                    <a:lnTo>
                      <a:pt x="37" y="161"/>
                    </a:lnTo>
                  </a:path>
                </a:pathLst>
              </a:custGeom>
              <a:grpFill/>
              <a:ln w="25400" algn="ctr">
                <a:solidFill>
                  <a:srgbClr val="FFFFFF">
                    <a:lumMod val="75000"/>
                  </a:srgbClr>
                </a:solidFill>
                <a:miter lim="800000"/>
                <a:headEnd/>
                <a:tailEnd/>
              </a:ln>
            </p:spPr>
            <p:txBody>
              <a:bodyPr/>
              <a:lstStyle/>
              <a:p>
                <a:pPr algn="l" defTabSz="1300483" fontAlgn="auto" hangingPunct="1">
                  <a:spcBef>
                    <a:spcPts val="0"/>
                  </a:spcBef>
                  <a:spcAft>
                    <a:spcPts val="0"/>
                  </a:spcAft>
                  <a:defRPr/>
                </a:pPr>
                <a:endParaRPr lang="en-ZA" sz="1138" kern="0">
                  <a:latin typeface="Calibri" panose="020F0502020204030204" pitchFamily="34" charset="0"/>
                  <a:ea typeface="+mn-ea"/>
                  <a:cs typeface="Calibri" panose="020F0502020204030204" pitchFamily="34" charset="0"/>
                </a:endParaRPr>
              </a:p>
            </p:txBody>
          </p:sp>
        </p:grpSp>
        <p:grpSp>
          <p:nvGrpSpPr>
            <p:cNvPr id="68" name="Group 67">
              <a:extLst>
                <a:ext uri="{FF2B5EF4-FFF2-40B4-BE49-F238E27FC236}">
                  <a16:creationId xmlns:a16="http://schemas.microsoft.com/office/drawing/2014/main" xmlns="" id="{6410DE39-071F-4151-B3D3-442F196BE13E}"/>
                </a:ext>
              </a:extLst>
            </p:cNvPr>
            <p:cNvGrpSpPr/>
            <p:nvPr/>
          </p:nvGrpSpPr>
          <p:grpSpPr>
            <a:xfrm>
              <a:off x="2389095" y="2122135"/>
              <a:ext cx="4369838" cy="3344814"/>
              <a:chOff x="1134925" y="1976069"/>
              <a:chExt cx="5452011" cy="4173141"/>
            </a:xfrm>
          </p:grpSpPr>
          <p:sp>
            <p:nvSpPr>
              <p:cNvPr id="69" name="TextBox 68">
                <a:extLst>
                  <a:ext uri="{FF2B5EF4-FFF2-40B4-BE49-F238E27FC236}">
                    <a16:creationId xmlns:a16="http://schemas.microsoft.com/office/drawing/2014/main" xmlns="" id="{802BF7BE-6D1E-4D38-9603-7727012E180E}"/>
                  </a:ext>
                </a:extLst>
              </p:cNvPr>
              <p:cNvSpPr txBox="1"/>
              <p:nvPr/>
            </p:nvSpPr>
            <p:spPr>
              <a:xfrm>
                <a:off x="4906709" y="2497714"/>
                <a:ext cx="1439069" cy="377853"/>
              </a:xfrm>
              <a:prstGeom prst="rect">
                <a:avLst/>
              </a:prstGeom>
              <a:noFill/>
            </p:spPr>
            <p:txBody>
              <a:bodyPr wrap="square" rtlCol="0">
                <a:spAutoFit/>
              </a:bodyPr>
              <a:lstStyle/>
              <a:p>
                <a:pPr algn="l" defTabSz="1300483" fontAlgn="auto" hangingPunct="1">
                  <a:spcBef>
                    <a:spcPts val="0"/>
                  </a:spcBef>
                  <a:spcAft>
                    <a:spcPts val="0"/>
                  </a:spcAft>
                  <a:defRPr/>
                </a:pPr>
                <a:r>
                  <a:rPr lang="en-ZA" sz="1138" b="1" kern="0" cap="small" dirty="0">
                    <a:ln w="9000" cmpd="sng">
                      <a:noFill/>
                      <a:prstDash val="solid"/>
                    </a:ln>
                    <a:effectLst>
                      <a:reflection blurRad="12700" stA="28000" endPos="45000" dist="1000" dir="5400000" sy="-100000" algn="bl" rotWithShape="0"/>
                    </a:effectLst>
                    <a:latin typeface="Calibri" panose="020F0502020204030204" pitchFamily="34" charset="0"/>
                    <a:ea typeface="+mn-ea"/>
                    <a:cs typeface="Calibri" panose="020F0502020204030204" pitchFamily="34" charset="0"/>
                  </a:rPr>
                  <a:t>Mpumalanga</a:t>
                </a:r>
              </a:p>
            </p:txBody>
          </p:sp>
          <p:sp>
            <p:nvSpPr>
              <p:cNvPr id="70" name="TextBox 69">
                <a:extLst>
                  <a:ext uri="{FF2B5EF4-FFF2-40B4-BE49-F238E27FC236}">
                    <a16:creationId xmlns:a16="http://schemas.microsoft.com/office/drawing/2014/main" xmlns="" id="{A0531C6D-45F4-4052-83B1-CD238F8873F6}"/>
                  </a:ext>
                </a:extLst>
              </p:cNvPr>
              <p:cNvSpPr txBox="1"/>
              <p:nvPr/>
            </p:nvSpPr>
            <p:spPr>
              <a:xfrm>
                <a:off x="5147867" y="3551353"/>
                <a:ext cx="1439069" cy="625254"/>
              </a:xfrm>
              <a:prstGeom prst="rect">
                <a:avLst/>
              </a:prstGeom>
              <a:noFill/>
            </p:spPr>
            <p:txBody>
              <a:bodyPr wrap="square" rtlCol="0">
                <a:spAutoFit/>
              </a:bodyPr>
              <a:lstStyle/>
              <a:p>
                <a:pPr algn="l" defTabSz="1300483" fontAlgn="auto" hangingPunct="1">
                  <a:spcBef>
                    <a:spcPts val="0"/>
                  </a:spcBef>
                  <a:spcAft>
                    <a:spcPts val="0"/>
                  </a:spcAft>
                  <a:defRPr/>
                </a:pPr>
                <a:r>
                  <a:rPr lang="en-ZA" sz="1138" b="1" kern="0" cap="small" dirty="0" err="1">
                    <a:ln w="9000" cmpd="sng">
                      <a:noFill/>
                      <a:prstDash val="solid"/>
                    </a:ln>
                    <a:effectLst>
                      <a:reflection blurRad="12700" stA="28000" endPos="45000" dist="1000" dir="5400000" sy="-100000" algn="bl" rotWithShape="0"/>
                    </a:effectLst>
                    <a:latin typeface="Calibri" panose="020F0502020204030204" pitchFamily="34" charset="0"/>
                    <a:ea typeface="+mn-ea"/>
                    <a:cs typeface="Calibri" panose="020F0502020204030204" pitchFamily="34" charset="0"/>
                  </a:rPr>
                  <a:t>Kwazulu</a:t>
                </a:r>
                <a:r>
                  <a:rPr lang="en-ZA" sz="1138" b="1" kern="0" cap="small" dirty="0">
                    <a:ln w="9000" cmpd="sng">
                      <a:noFill/>
                      <a:prstDash val="solid"/>
                    </a:ln>
                    <a:effectLst>
                      <a:reflection blurRad="12700" stA="28000" endPos="45000" dist="1000" dir="5400000" sy="-100000" algn="bl" rotWithShape="0"/>
                    </a:effectLst>
                    <a:latin typeface="Calibri" panose="020F0502020204030204" pitchFamily="34" charset="0"/>
                    <a:ea typeface="+mn-ea"/>
                    <a:cs typeface="Calibri" panose="020F0502020204030204" pitchFamily="34" charset="0"/>
                  </a:rPr>
                  <a:t>- Natal</a:t>
                </a:r>
              </a:p>
            </p:txBody>
          </p:sp>
          <p:sp>
            <p:nvSpPr>
              <p:cNvPr id="71" name="TextBox 70">
                <a:extLst>
                  <a:ext uri="{FF2B5EF4-FFF2-40B4-BE49-F238E27FC236}">
                    <a16:creationId xmlns:a16="http://schemas.microsoft.com/office/drawing/2014/main" xmlns="" id="{19D2007A-288C-4ADE-B9CC-1311398639F1}"/>
                  </a:ext>
                </a:extLst>
              </p:cNvPr>
              <p:cNvSpPr txBox="1"/>
              <p:nvPr/>
            </p:nvSpPr>
            <p:spPr>
              <a:xfrm>
                <a:off x="3074580" y="2972001"/>
                <a:ext cx="1439069" cy="625254"/>
              </a:xfrm>
              <a:prstGeom prst="rect">
                <a:avLst/>
              </a:prstGeom>
              <a:noFill/>
            </p:spPr>
            <p:txBody>
              <a:bodyPr wrap="square" rtlCol="0">
                <a:spAutoFit/>
              </a:bodyPr>
              <a:lstStyle/>
              <a:p>
                <a:pPr algn="l" defTabSz="1300483" fontAlgn="auto" hangingPunct="1">
                  <a:spcBef>
                    <a:spcPts val="0"/>
                  </a:spcBef>
                  <a:spcAft>
                    <a:spcPts val="0"/>
                  </a:spcAft>
                  <a:defRPr/>
                </a:pPr>
                <a:r>
                  <a:rPr lang="en-ZA" sz="1138" b="1" kern="0" cap="small" dirty="0">
                    <a:ln w="9000" cmpd="sng">
                      <a:noFill/>
                      <a:prstDash val="solid"/>
                    </a:ln>
                    <a:effectLst>
                      <a:reflection blurRad="12700" stA="28000" endPos="45000" dist="1000" dir="5400000" sy="-100000" algn="bl" rotWithShape="0"/>
                    </a:effectLst>
                    <a:latin typeface="Calibri" panose="020F0502020204030204" pitchFamily="34" charset="0"/>
                    <a:ea typeface="+mn-ea"/>
                    <a:cs typeface="Calibri" panose="020F0502020204030204" pitchFamily="34" charset="0"/>
                  </a:rPr>
                  <a:t>North West</a:t>
                </a:r>
              </a:p>
              <a:p>
                <a:pPr algn="l" defTabSz="1300483" fontAlgn="auto" hangingPunct="1">
                  <a:spcBef>
                    <a:spcPts val="0"/>
                  </a:spcBef>
                  <a:spcAft>
                    <a:spcPts val="0"/>
                  </a:spcAft>
                  <a:defRPr/>
                </a:pPr>
                <a:r>
                  <a:rPr lang="en-ZA" sz="1138" b="1" kern="0" cap="small" dirty="0">
                    <a:ln w="9000" cmpd="sng">
                      <a:noFill/>
                      <a:prstDash val="solid"/>
                    </a:ln>
                    <a:effectLst>
                      <a:reflection blurRad="12700" stA="28000" endPos="45000" dist="1000" dir="5400000" sy="-100000" algn="bl" rotWithShape="0"/>
                    </a:effectLst>
                    <a:latin typeface="Calibri" panose="020F0502020204030204" pitchFamily="34" charset="0"/>
                    <a:ea typeface="+mn-ea"/>
                    <a:cs typeface="Calibri" panose="020F0502020204030204" pitchFamily="34" charset="0"/>
                  </a:rPr>
                  <a:t>Province</a:t>
                </a:r>
              </a:p>
            </p:txBody>
          </p:sp>
          <p:sp>
            <p:nvSpPr>
              <p:cNvPr id="72" name="TextBox 71">
                <a:extLst>
                  <a:ext uri="{FF2B5EF4-FFF2-40B4-BE49-F238E27FC236}">
                    <a16:creationId xmlns:a16="http://schemas.microsoft.com/office/drawing/2014/main" xmlns="" id="{3A6BAEE8-200E-400A-826A-E519576B4EE4}"/>
                  </a:ext>
                </a:extLst>
              </p:cNvPr>
              <p:cNvSpPr txBox="1"/>
              <p:nvPr/>
            </p:nvSpPr>
            <p:spPr>
              <a:xfrm>
                <a:off x="1453741" y="4237384"/>
                <a:ext cx="1610734" cy="377853"/>
              </a:xfrm>
              <a:prstGeom prst="rect">
                <a:avLst/>
              </a:prstGeom>
              <a:noFill/>
            </p:spPr>
            <p:txBody>
              <a:bodyPr wrap="square" rtlCol="0">
                <a:spAutoFit/>
              </a:bodyPr>
              <a:lstStyle/>
              <a:p>
                <a:pPr algn="l" defTabSz="1300483" fontAlgn="auto" hangingPunct="1">
                  <a:spcBef>
                    <a:spcPts val="0"/>
                  </a:spcBef>
                  <a:spcAft>
                    <a:spcPts val="0"/>
                  </a:spcAft>
                  <a:defRPr/>
                </a:pPr>
                <a:r>
                  <a:rPr lang="en-ZA" sz="1138" b="1" kern="0" cap="small" dirty="0">
                    <a:ln w="9000" cmpd="sng">
                      <a:noFill/>
                      <a:prstDash val="solid"/>
                    </a:ln>
                    <a:effectLst>
                      <a:reflection blurRad="12700" stA="28000" endPos="45000" dist="1000" dir="5400000" sy="-100000" algn="bl" rotWithShape="0"/>
                    </a:effectLst>
                    <a:latin typeface="Calibri" panose="020F0502020204030204" pitchFamily="34" charset="0"/>
                    <a:ea typeface="+mn-ea"/>
                    <a:cs typeface="Calibri" panose="020F0502020204030204" pitchFamily="34" charset="0"/>
                  </a:rPr>
                  <a:t>Northern Cape</a:t>
                </a:r>
              </a:p>
            </p:txBody>
          </p:sp>
          <p:sp>
            <p:nvSpPr>
              <p:cNvPr id="73" name="TextBox 72">
                <a:extLst>
                  <a:ext uri="{FF2B5EF4-FFF2-40B4-BE49-F238E27FC236}">
                    <a16:creationId xmlns:a16="http://schemas.microsoft.com/office/drawing/2014/main" xmlns="" id="{2CFEF990-0947-42C0-9930-5C7D20842693}"/>
                  </a:ext>
                </a:extLst>
              </p:cNvPr>
              <p:cNvSpPr txBox="1"/>
              <p:nvPr/>
            </p:nvSpPr>
            <p:spPr>
              <a:xfrm>
                <a:off x="1134925" y="5771357"/>
                <a:ext cx="1610734" cy="377853"/>
              </a:xfrm>
              <a:prstGeom prst="rect">
                <a:avLst/>
              </a:prstGeom>
              <a:noFill/>
            </p:spPr>
            <p:txBody>
              <a:bodyPr wrap="square" rtlCol="0">
                <a:spAutoFit/>
              </a:bodyPr>
              <a:lstStyle/>
              <a:p>
                <a:pPr algn="l" defTabSz="1300483" fontAlgn="auto" hangingPunct="1">
                  <a:spcBef>
                    <a:spcPts val="0"/>
                  </a:spcBef>
                  <a:spcAft>
                    <a:spcPts val="0"/>
                  </a:spcAft>
                  <a:defRPr/>
                </a:pPr>
                <a:r>
                  <a:rPr lang="en-ZA" sz="1138" b="1" kern="0" cap="small" dirty="0">
                    <a:ln w="9000" cmpd="sng">
                      <a:noFill/>
                      <a:prstDash val="solid"/>
                    </a:ln>
                    <a:effectLst>
                      <a:reflection blurRad="12700" stA="28000" endPos="45000" dist="1000" dir="5400000" sy="-100000" algn="bl" rotWithShape="0"/>
                    </a:effectLst>
                    <a:latin typeface="Calibri" panose="020F0502020204030204" pitchFamily="34" charset="0"/>
                    <a:ea typeface="+mn-ea"/>
                    <a:cs typeface="Calibri" panose="020F0502020204030204" pitchFamily="34" charset="0"/>
                  </a:rPr>
                  <a:t>Western Cape</a:t>
                </a:r>
              </a:p>
            </p:txBody>
          </p:sp>
          <p:sp>
            <p:nvSpPr>
              <p:cNvPr id="74" name="TextBox 73">
                <a:extLst>
                  <a:ext uri="{FF2B5EF4-FFF2-40B4-BE49-F238E27FC236}">
                    <a16:creationId xmlns:a16="http://schemas.microsoft.com/office/drawing/2014/main" xmlns="" id="{3FB97408-26B2-4EF7-9D5B-D95FB4054562}"/>
                  </a:ext>
                </a:extLst>
              </p:cNvPr>
              <p:cNvSpPr txBox="1"/>
              <p:nvPr/>
            </p:nvSpPr>
            <p:spPr>
              <a:xfrm>
                <a:off x="3209355" y="5202566"/>
                <a:ext cx="1610734" cy="377853"/>
              </a:xfrm>
              <a:prstGeom prst="rect">
                <a:avLst/>
              </a:prstGeom>
              <a:noFill/>
            </p:spPr>
            <p:txBody>
              <a:bodyPr wrap="square" rtlCol="0">
                <a:spAutoFit/>
              </a:bodyPr>
              <a:lstStyle/>
              <a:p>
                <a:pPr algn="l" defTabSz="1300483" fontAlgn="auto" hangingPunct="1">
                  <a:spcBef>
                    <a:spcPts val="0"/>
                  </a:spcBef>
                  <a:spcAft>
                    <a:spcPts val="0"/>
                  </a:spcAft>
                  <a:defRPr/>
                </a:pPr>
                <a:r>
                  <a:rPr lang="en-ZA" sz="1138" b="1" kern="0" cap="small" dirty="0">
                    <a:ln w="9000" cmpd="sng">
                      <a:noFill/>
                      <a:prstDash val="solid"/>
                    </a:ln>
                    <a:effectLst>
                      <a:reflection blurRad="12700" stA="28000" endPos="45000" dist="1000" dir="5400000" sy="-100000" algn="bl" rotWithShape="0"/>
                    </a:effectLst>
                    <a:latin typeface="Calibri" panose="020F0502020204030204" pitchFamily="34" charset="0"/>
                    <a:ea typeface="+mn-ea"/>
                    <a:cs typeface="Calibri" panose="020F0502020204030204" pitchFamily="34" charset="0"/>
                  </a:rPr>
                  <a:t>Eastern Cape</a:t>
                </a:r>
              </a:p>
            </p:txBody>
          </p:sp>
          <p:sp>
            <p:nvSpPr>
              <p:cNvPr id="75" name="TextBox 74">
                <a:extLst>
                  <a:ext uri="{FF2B5EF4-FFF2-40B4-BE49-F238E27FC236}">
                    <a16:creationId xmlns:a16="http://schemas.microsoft.com/office/drawing/2014/main" xmlns="" id="{91E8CA7A-8DB5-48E1-B36E-550F7CE4E219}"/>
                  </a:ext>
                </a:extLst>
              </p:cNvPr>
              <p:cNvSpPr txBox="1"/>
              <p:nvPr/>
            </p:nvSpPr>
            <p:spPr>
              <a:xfrm>
                <a:off x="3387262" y="3652869"/>
                <a:ext cx="1610734" cy="377853"/>
              </a:xfrm>
              <a:prstGeom prst="rect">
                <a:avLst/>
              </a:prstGeom>
              <a:noFill/>
            </p:spPr>
            <p:txBody>
              <a:bodyPr wrap="square" rtlCol="0">
                <a:spAutoFit/>
              </a:bodyPr>
              <a:lstStyle/>
              <a:p>
                <a:pPr algn="l" defTabSz="1300483" fontAlgn="auto" hangingPunct="1">
                  <a:spcBef>
                    <a:spcPts val="0"/>
                  </a:spcBef>
                  <a:spcAft>
                    <a:spcPts val="0"/>
                  </a:spcAft>
                  <a:defRPr/>
                </a:pPr>
                <a:r>
                  <a:rPr lang="en-ZA" sz="1138" b="1" kern="0" cap="small" dirty="0">
                    <a:ln w="9000" cmpd="sng">
                      <a:noFill/>
                      <a:prstDash val="solid"/>
                    </a:ln>
                    <a:effectLst>
                      <a:reflection blurRad="12700" stA="28000" endPos="45000" dist="1000" dir="5400000" sy="-100000" algn="bl" rotWithShape="0"/>
                    </a:effectLst>
                    <a:latin typeface="Calibri" panose="020F0502020204030204" pitchFamily="34" charset="0"/>
                    <a:ea typeface="+mn-ea"/>
                    <a:cs typeface="Calibri" panose="020F0502020204030204" pitchFamily="34" charset="0"/>
                  </a:rPr>
                  <a:t>Free State</a:t>
                </a:r>
              </a:p>
            </p:txBody>
          </p:sp>
          <p:sp>
            <p:nvSpPr>
              <p:cNvPr id="76" name="TextBox 75">
                <a:extLst>
                  <a:ext uri="{FF2B5EF4-FFF2-40B4-BE49-F238E27FC236}">
                    <a16:creationId xmlns:a16="http://schemas.microsoft.com/office/drawing/2014/main" xmlns="" id="{4A82873A-F058-4DFC-92BB-74241C644EF3}"/>
                  </a:ext>
                </a:extLst>
              </p:cNvPr>
              <p:cNvSpPr txBox="1"/>
              <p:nvPr/>
            </p:nvSpPr>
            <p:spPr>
              <a:xfrm>
                <a:off x="4159985" y="2814272"/>
                <a:ext cx="1610734" cy="377853"/>
              </a:xfrm>
              <a:prstGeom prst="rect">
                <a:avLst/>
              </a:prstGeom>
              <a:noFill/>
            </p:spPr>
            <p:txBody>
              <a:bodyPr wrap="square" rtlCol="0">
                <a:spAutoFit/>
              </a:bodyPr>
              <a:lstStyle/>
              <a:p>
                <a:pPr algn="l" defTabSz="1300483" fontAlgn="auto" hangingPunct="1">
                  <a:spcBef>
                    <a:spcPts val="0"/>
                  </a:spcBef>
                  <a:spcAft>
                    <a:spcPts val="0"/>
                  </a:spcAft>
                  <a:defRPr/>
                </a:pPr>
                <a:r>
                  <a:rPr lang="en-ZA" sz="1138" b="1" kern="0" cap="small" dirty="0">
                    <a:ln w="9000" cmpd="sng">
                      <a:noFill/>
                      <a:prstDash val="solid"/>
                    </a:ln>
                    <a:effectLst>
                      <a:reflection blurRad="12700" stA="28000" endPos="45000" dist="1000" dir="5400000" sy="-100000" algn="bl" rotWithShape="0"/>
                    </a:effectLst>
                    <a:latin typeface="Calibri" panose="020F0502020204030204" pitchFamily="34" charset="0"/>
                    <a:ea typeface="+mn-ea"/>
                    <a:cs typeface="Calibri" panose="020F0502020204030204" pitchFamily="34" charset="0"/>
                  </a:rPr>
                  <a:t>Gauteng</a:t>
                </a:r>
              </a:p>
            </p:txBody>
          </p:sp>
          <p:sp>
            <p:nvSpPr>
              <p:cNvPr id="77" name="TextBox 76">
                <a:extLst>
                  <a:ext uri="{FF2B5EF4-FFF2-40B4-BE49-F238E27FC236}">
                    <a16:creationId xmlns:a16="http://schemas.microsoft.com/office/drawing/2014/main" xmlns="" id="{09D7F384-7C84-44EF-870D-A69ED21BDBD0}"/>
                  </a:ext>
                </a:extLst>
              </p:cNvPr>
              <p:cNvSpPr txBox="1"/>
              <p:nvPr/>
            </p:nvSpPr>
            <p:spPr>
              <a:xfrm>
                <a:off x="4615583" y="1976069"/>
                <a:ext cx="1610734" cy="377853"/>
              </a:xfrm>
              <a:prstGeom prst="rect">
                <a:avLst/>
              </a:prstGeom>
              <a:noFill/>
            </p:spPr>
            <p:txBody>
              <a:bodyPr wrap="square" rtlCol="0">
                <a:spAutoFit/>
              </a:bodyPr>
              <a:lstStyle/>
              <a:p>
                <a:pPr algn="l" defTabSz="1300483" fontAlgn="auto" hangingPunct="1">
                  <a:spcBef>
                    <a:spcPts val="0"/>
                  </a:spcBef>
                  <a:spcAft>
                    <a:spcPts val="0"/>
                  </a:spcAft>
                  <a:defRPr/>
                </a:pPr>
                <a:r>
                  <a:rPr lang="en-ZA" sz="1138" b="1" kern="0" cap="small" dirty="0">
                    <a:ln w="9000" cmpd="sng">
                      <a:noFill/>
                      <a:prstDash val="solid"/>
                    </a:ln>
                    <a:effectLst>
                      <a:reflection blurRad="12700" stA="28000" endPos="45000" dist="1000" dir="5400000" sy="-100000" algn="bl" rotWithShape="0"/>
                    </a:effectLst>
                    <a:latin typeface="Calibri" panose="020F0502020204030204" pitchFamily="34" charset="0"/>
                    <a:ea typeface="+mn-ea"/>
                    <a:cs typeface="Calibri" panose="020F0502020204030204" pitchFamily="34" charset="0"/>
                  </a:rPr>
                  <a:t>Limpopo</a:t>
                </a:r>
              </a:p>
            </p:txBody>
          </p:sp>
        </p:grpSp>
        <p:sp>
          <p:nvSpPr>
            <p:cNvPr id="78" name="Rectangle 77">
              <a:extLst>
                <a:ext uri="{FF2B5EF4-FFF2-40B4-BE49-F238E27FC236}">
                  <a16:creationId xmlns:a16="http://schemas.microsoft.com/office/drawing/2014/main" xmlns="" id="{7D7786EA-B491-4B5B-8802-EDCECE2721B9}"/>
                </a:ext>
              </a:extLst>
            </p:cNvPr>
            <p:cNvSpPr/>
            <p:nvPr/>
          </p:nvSpPr>
          <p:spPr>
            <a:xfrm>
              <a:off x="4940241" y="5131688"/>
              <a:ext cx="1822863" cy="1321478"/>
            </a:xfrm>
            <a:prstGeom prst="rect">
              <a:avLst/>
            </a:prstGeom>
            <a:solidFill>
              <a:srgbClr val="FFFFFF">
                <a:lumMod val="95000"/>
              </a:srgbClr>
            </a:solidFill>
            <a:ln w="9525" cap="flat" cmpd="sng" algn="ctr">
              <a:solidFill>
                <a:srgbClr val="EEEEEE">
                  <a:lumMod val="75000"/>
                </a:srgbClr>
              </a:solidFill>
              <a:prstDash val="solid"/>
            </a:ln>
            <a:effectLst/>
          </p:spPr>
          <p:txBody>
            <a:bodyPr rtlCol="0" anchor="t"/>
            <a:lstStyle/>
            <a:p>
              <a:pPr defTabSz="1300483" fontAlgn="auto" hangingPunct="1">
                <a:spcBef>
                  <a:spcPts val="0"/>
                </a:spcBef>
                <a:spcAft>
                  <a:spcPts val="0"/>
                </a:spcAft>
                <a:defRPr/>
              </a:pPr>
              <a:endParaRPr lang="en-ZA" sz="1138" kern="0" dirty="0">
                <a:solidFill>
                  <a:srgbClr val="000000">
                    <a:lumMod val="75000"/>
                    <a:lumOff val="25000"/>
                  </a:srgbClr>
                </a:solidFill>
                <a:latin typeface="Calibri" panose="020F0502020204030204" pitchFamily="34" charset="0"/>
                <a:ea typeface="+mn-ea"/>
                <a:cs typeface="Calibri" panose="020F0502020204030204" pitchFamily="34" charset="0"/>
              </a:endParaRPr>
            </a:p>
          </p:txBody>
        </p:sp>
        <p:sp>
          <p:nvSpPr>
            <p:cNvPr id="79" name="Rectangle 78">
              <a:extLst>
                <a:ext uri="{FF2B5EF4-FFF2-40B4-BE49-F238E27FC236}">
                  <a16:creationId xmlns:a16="http://schemas.microsoft.com/office/drawing/2014/main" xmlns="" id="{D26B8E8F-6E22-43C1-8ABA-7BDC56EEE5B0}"/>
                </a:ext>
              </a:extLst>
            </p:cNvPr>
            <p:cNvSpPr/>
            <p:nvPr/>
          </p:nvSpPr>
          <p:spPr>
            <a:xfrm>
              <a:off x="4940241" y="5131689"/>
              <a:ext cx="1822860" cy="379382"/>
            </a:xfrm>
            <a:prstGeom prst="rect">
              <a:avLst/>
            </a:prstGeom>
            <a:solidFill>
              <a:srgbClr val="003366"/>
            </a:solidFill>
            <a:ln w="9525" cap="flat" cmpd="sng" algn="ctr">
              <a:solidFill>
                <a:srgbClr val="EEEEEE">
                  <a:lumMod val="75000"/>
                </a:srgbClr>
              </a:solidFill>
              <a:prstDash val="solid"/>
            </a:ln>
            <a:effectLst/>
          </p:spPr>
          <p:txBody>
            <a:bodyPr rtlCol="0" anchor="ctr"/>
            <a:lstStyle/>
            <a:p>
              <a:pPr defTabSz="1300483" fontAlgn="auto" hangingPunct="1">
                <a:spcBef>
                  <a:spcPts val="0"/>
                </a:spcBef>
                <a:spcAft>
                  <a:spcPts val="0"/>
                </a:spcAft>
                <a:defRPr/>
              </a:pPr>
              <a:r>
                <a:rPr lang="en-US" sz="1138" b="1" kern="0" dirty="0">
                  <a:solidFill>
                    <a:srgbClr val="FFFFFF"/>
                  </a:solidFill>
                  <a:latin typeface="Calibri" panose="020F0502020204030204" pitchFamily="34" charset="0"/>
                  <a:ea typeface="+mn-ea"/>
                  <a:cs typeface="Calibri" panose="020F0502020204030204" pitchFamily="34" charset="0"/>
                </a:rPr>
                <a:t>Eastern Cape</a:t>
              </a:r>
              <a:endParaRPr lang="en-ZA" sz="1138" b="1" kern="0" dirty="0">
                <a:solidFill>
                  <a:srgbClr val="FFFFFF"/>
                </a:solidFill>
                <a:latin typeface="Calibri" panose="020F0502020204030204" pitchFamily="34" charset="0"/>
                <a:ea typeface="+mn-ea"/>
                <a:cs typeface="Calibri" panose="020F0502020204030204" pitchFamily="34" charset="0"/>
              </a:endParaRPr>
            </a:p>
          </p:txBody>
        </p:sp>
        <p:sp>
          <p:nvSpPr>
            <p:cNvPr id="80" name="Rectangle 79">
              <a:extLst>
                <a:ext uri="{FF2B5EF4-FFF2-40B4-BE49-F238E27FC236}">
                  <a16:creationId xmlns:a16="http://schemas.microsoft.com/office/drawing/2014/main" xmlns="" id="{4A62B7CD-2EAF-4738-81C9-84F3F27E8411}"/>
                </a:ext>
              </a:extLst>
            </p:cNvPr>
            <p:cNvSpPr/>
            <p:nvPr/>
          </p:nvSpPr>
          <p:spPr>
            <a:xfrm>
              <a:off x="88900" y="3002807"/>
              <a:ext cx="1355016" cy="1387296"/>
            </a:xfrm>
            <a:prstGeom prst="rect">
              <a:avLst/>
            </a:prstGeom>
            <a:solidFill>
              <a:srgbClr val="FFFFFF">
                <a:lumMod val="95000"/>
              </a:srgbClr>
            </a:solidFill>
            <a:ln w="9525" cap="flat" cmpd="sng" algn="ctr">
              <a:solidFill>
                <a:srgbClr val="EEEEEE">
                  <a:lumMod val="75000"/>
                </a:srgbClr>
              </a:solidFill>
              <a:prstDash val="solid"/>
            </a:ln>
            <a:effectLst/>
          </p:spPr>
          <p:txBody>
            <a:bodyPr rtlCol="0" anchor="t"/>
            <a:lstStyle/>
            <a:p>
              <a:pPr defTabSz="1300483" fontAlgn="auto" hangingPunct="1">
                <a:spcBef>
                  <a:spcPts val="0"/>
                </a:spcBef>
                <a:spcAft>
                  <a:spcPts val="0"/>
                </a:spcAft>
                <a:defRPr/>
              </a:pPr>
              <a:endParaRPr lang="en-ZA" sz="1138" kern="0" dirty="0">
                <a:solidFill>
                  <a:srgbClr val="000000">
                    <a:lumMod val="75000"/>
                    <a:lumOff val="25000"/>
                  </a:srgbClr>
                </a:solidFill>
                <a:latin typeface="Calibri" panose="020F0502020204030204" pitchFamily="34" charset="0"/>
                <a:ea typeface="+mn-ea"/>
                <a:cs typeface="Calibri" panose="020F0502020204030204" pitchFamily="34" charset="0"/>
              </a:endParaRPr>
            </a:p>
          </p:txBody>
        </p:sp>
        <p:sp>
          <p:nvSpPr>
            <p:cNvPr id="81" name="Rectangle 80">
              <a:extLst>
                <a:ext uri="{FF2B5EF4-FFF2-40B4-BE49-F238E27FC236}">
                  <a16:creationId xmlns:a16="http://schemas.microsoft.com/office/drawing/2014/main" xmlns="" id="{1FEABE4C-35ED-4113-B4F2-08B393A82E6C}"/>
                </a:ext>
              </a:extLst>
            </p:cNvPr>
            <p:cNvSpPr/>
            <p:nvPr/>
          </p:nvSpPr>
          <p:spPr>
            <a:xfrm>
              <a:off x="88901" y="3002812"/>
              <a:ext cx="1355016" cy="311976"/>
            </a:xfrm>
            <a:prstGeom prst="rect">
              <a:avLst/>
            </a:prstGeom>
            <a:solidFill>
              <a:srgbClr val="003366"/>
            </a:solidFill>
            <a:ln w="9525" cap="flat" cmpd="sng" algn="ctr">
              <a:solidFill>
                <a:srgbClr val="EEEEEE">
                  <a:lumMod val="75000"/>
                </a:srgbClr>
              </a:solidFill>
              <a:prstDash val="solid"/>
            </a:ln>
            <a:effectLst/>
          </p:spPr>
          <p:txBody>
            <a:bodyPr rtlCol="0" anchor="ctr"/>
            <a:lstStyle/>
            <a:p>
              <a:pPr defTabSz="1300483" fontAlgn="auto" hangingPunct="1">
                <a:spcBef>
                  <a:spcPts val="0"/>
                </a:spcBef>
                <a:spcAft>
                  <a:spcPts val="0"/>
                </a:spcAft>
                <a:defRPr/>
              </a:pPr>
              <a:r>
                <a:rPr lang="en-ZA" sz="1138" b="1" kern="0" dirty="0">
                  <a:solidFill>
                    <a:srgbClr val="FFFFFF"/>
                  </a:solidFill>
                  <a:latin typeface="Calibri" panose="020F0502020204030204" pitchFamily="34" charset="0"/>
                  <a:ea typeface="+mn-ea"/>
                  <a:cs typeface="Calibri" panose="020F0502020204030204" pitchFamily="34" charset="0"/>
                </a:rPr>
                <a:t>Northern Cape </a:t>
              </a:r>
            </a:p>
          </p:txBody>
        </p:sp>
        <p:cxnSp>
          <p:nvCxnSpPr>
            <p:cNvPr id="82" name="Straight Connector 81">
              <a:extLst>
                <a:ext uri="{FF2B5EF4-FFF2-40B4-BE49-F238E27FC236}">
                  <a16:creationId xmlns:a16="http://schemas.microsoft.com/office/drawing/2014/main" xmlns="" id="{F0A3681E-5967-49D5-A6C2-CE9F571C1DA8}"/>
                </a:ext>
              </a:extLst>
            </p:cNvPr>
            <p:cNvCxnSpPr/>
            <p:nvPr/>
          </p:nvCxnSpPr>
          <p:spPr>
            <a:xfrm flipV="1">
              <a:off x="3837574" y="1444864"/>
              <a:ext cx="0" cy="1441393"/>
            </a:xfrm>
            <a:prstGeom prst="line">
              <a:avLst/>
            </a:prstGeom>
            <a:noFill/>
            <a:ln w="28575" cap="flat" cmpd="sng" algn="ctr">
              <a:solidFill>
                <a:srgbClr val="001D3A"/>
              </a:solidFill>
              <a:prstDash val="solid"/>
              <a:headEnd type="none" w="med" len="med"/>
              <a:tailEnd type="none" w="med" len="med"/>
            </a:ln>
            <a:effectLst/>
          </p:spPr>
        </p:cxnSp>
        <p:cxnSp>
          <p:nvCxnSpPr>
            <p:cNvPr id="83" name="Straight Connector 82">
              <a:extLst>
                <a:ext uri="{FF2B5EF4-FFF2-40B4-BE49-F238E27FC236}">
                  <a16:creationId xmlns:a16="http://schemas.microsoft.com/office/drawing/2014/main" xmlns="" id="{49DE0F80-0058-4795-BD3D-5272DCDE05A0}"/>
                </a:ext>
              </a:extLst>
            </p:cNvPr>
            <p:cNvCxnSpPr/>
            <p:nvPr/>
          </p:nvCxnSpPr>
          <p:spPr>
            <a:xfrm flipV="1">
              <a:off x="5985851" y="2046341"/>
              <a:ext cx="0" cy="489760"/>
            </a:xfrm>
            <a:prstGeom prst="line">
              <a:avLst/>
            </a:prstGeom>
            <a:noFill/>
            <a:ln w="28575" cap="flat" cmpd="sng" algn="ctr">
              <a:solidFill>
                <a:srgbClr val="001D3A"/>
              </a:solidFill>
              <a:prstDash val="solid"/>
              <a:headEnd type="none" w="med" len="med"/>
              <a:tailEnd type="none" w="med" len="med"/>
            </a:ln>
            <a:effectLst/>
          </p:spPr>
        </p:cxnSp>
        <p:cxnSp>
          <p:nvCxnSpPr>
            <p:cNvPr id="84" name="Straight Connector 83">
              <a:extLst>
                <a:ext uri="{FF2B5EF4-FFF2-40B4-BE49-F238E27FC236}">
                  <a16:creationId xmlns:a16="http://schemas.microsoft.com/office/drawing/2014/main" xmlns="" id="{4B879630-118E-4A89-B777-D196B1608CFA}"/>
                </a:ext>
              </a:extLst>
            </p:cNvPr>
            <p:cNvCxnSpPr/>
            <p:nvPr/>
          </p:nvCxnSpPr>
          <p:spPr>
            <a:xfrm>
              <a:off x="6096000" y="4935680"/>
              <a:ext cx="0" cy="162046"/>
            </a:xfrm>
            <a:prstGeom prst="line">
              <a:avLst/>
            </a:prstGeom>
            <a:noFill/>
            <a:ln w="28575" cap="flat" cmpd="sng" algn="ctr">
              <a:solidFill>
                <a:srgbClr val="001D3A"/>
              </a:solidFill>
              <a:prstDash val="solid"/>
              <a:tailEnd type="oval"/>
            </a:ln>
            <a:effectLst/>
          </p:spPr>
        </p:cxnSp>
        <p:cxnSp>
          <p:nvCxnSpPr>
            <p:cNvPr id="85" name="Straight Connector 84">
              <a:extLst>
                <a:ext uri="{FF2B5EF4-FFF2-40B4-BE49-F238E27FC236}">
                  <a16:creationId xmlns:a16="http://schemas.microsoft.com/office/drawing/2014/main" xmlns="" id="{082EF78E-FAD6-44EC-9D1E-1B80D7600011}"/>
                </a:ext>
              </a:extLst>
            </p:cNvPr>
            <p:cNvCxnSpPr/>
            <p:nvPr/>
          </p:nvCxnSpPr>
          <p:spPr>
            <a:xfrm>
              <a:off x="5008468" y="4934289"/>
              <a:ext cx="1096262" cy="0"/>
            </a:xfrm>
            <a:prstGeom prst="line">
              <a:avLst/>
            </a:prstGeom>
            <a:noFill/>
            <a:ln w="28575" cap="flat" cmpd="sng" algn="ctr">
              <a:solidFill>
                <a:srgbClr val="001D3A"/>
              </a:solidFill>
              <a:prstDash val="solid"/>
              <a:headEnd type="none" w="med" len="med"/>
              <a:tailEnd type="none" w="med" len="med"/>
            </a:ln>
            <a:effectLst/>
          </p:spPr>
        </p:cxnSp>
        <p:cxnSp>
          <p:nvCxnSpPr>
            <p:cNvPr id="86" name="Straight Connector 85">
              <a:extLst>
                <a:ext uri="{FF2B5EF4-FFF2-40B4-BE49-F238E27FC236}">
                  <a16:creationId xmlns:a16="http://schemas.microsoft.com/office/drawing/2014/main" xmlns="" id="{78B11EAD-99A2-470F-85AF-22DDD69E255F}"/>
                </a:ext>
              </a:extLst>
            </p:cNvPr>
            <p:cNvCxnSpPr/>
            <p:nvPr/>
          </p:nvCxnSpPr>
          <p:spPr>
            <a:xfrm flipH="1">
              <a:off x="740687" y="4520648"/>
              <a:ext cx="1435860" cy="0"/>
            </a:xfrm>
            <a:prstGeom prst="line">
              <a:avLst/>
            </a:prstGeom>
            <a:noFill/>
            <a:ln w="28575" cap="flat" cmpd="sng" algn="ctr">
              <a:solidFill>
                <a:srgbClr val="001D3A"/>
              </a:solidFill>
              <a:prstDash val="solid"/>
              <a:headEnd type="none" w="med" len="med"/>
              <a:tailEnd type="none" w="med" len="med"/>
            </a:ln>
            <a:effectLst/>
          </p:spPr>
        </p:cxnSp>
        <p:cxnSp>
          <p:nvCxnSpPr>
            <p:cNvPr id="87" name="Straight Connector 86">
              <a:extLst>
                <a:ext uri="{FF2B5EF4-FFF2-40B4-BE49-F238E27FC236}">
                  <a16:creationId xmlns:a16="http://schemas.microsoft.com/office/drawing/2014/main" xmlns="" id="{8BD1BD53-796B-4B51-B68E-7748BD389F33}"/>
                </a:ext>
              </a:extLst>
            </p:cNvPr>
            <p:cNvCxnSpPr/>
            <p:nvPr/>
          </p:nvCxnSpPr>
          <p:spPr>
            <a:xfrm>
              <a:off x="740687" y="4520648"/>
              <a:ext cx="0" cy="577078"/>
            </a:xfrm>
            <a:prstGeom prst="line">
              <a:avLst/>
            </a:prstGeom>
            <a:noFill/>
            <a:ln w="28575" cap="flat" cmpd="sng" algn="ctr">
              <a:solidFill>
                <a:srgbClr val="001D3A"/>
              </a:solidFill>
              <a:prstDash val="solid"/>
              <a:tailEnd type="oval"/>
            </a:ln>
            <a:effectLst/>
          </p:spPr>
        </p:cxnSp>
        <p:cxnSp>
          <p:nvCxnSpPr>
            <p:cNvPr id="88" name="Straight Connector 87">
              <a:extLst>
                <a:ext uri="{FF2B5EF4-FFF2-40B4-BE49-F238E27FC236}">
                  <a16:creationId xmlns:a16="http://schemas.microsoft.com/office/drawing/2014/main" xmlns="" id="{8F55193F-56BD-4AA8-B827-B8641AC7DDDB}"/>
                </a:ext>
              </a:extLst>
            </p:cNvPr>
            <p:cNvCxnSpPr>
              <a:cxnSpLocks/>
            </p:cNvCxnSpPr>
            <p:nvPr/>
          </p:nvCxnSpPr>
          <p:spPr>
            <a:xfrm>
              <a:off x="5977995" y="2063261"/>
              <a:ext cx="551769" cy="0"/>
            </a:xfrm>
            <a:prstGeom prst="line">
              <a:avLst/>
            </a:prstGeom>
            <a:noFill/>
            <a:ln w="28575" cap="flat" cmpd="sng" algn="ctr">
              <a:solidFill>
                <a:srgbClr val="001D3A"/>
              </a:solidFill>
              <a:prstDash val="solid"/>
              <a:headEnd type="none" w="med" len="med"/>
              <a:tailEnd type="oval" w="med" len="med"/>
            </a:ln>
            <a:effectLst/>
          </p:spPr>
        </p:cxnSp>
        <p:cxnSp>
          <p:nvCxnSpPr>
            <p:cNvPr id="89" name="Straight Connector 88">
              <a:extLst>
                <a:ext uri="{FF2B5EF4-FFF2-40B4-BE49-F238E27FC236}">
                  <a16:creationId xmlns:a16="http://schemas.microsoft.com/office/drawing/2014/main" xmlns="" id="{C7A792D5-D7BB-4DA2-A79C-7359173B0DBD}"/>
                </a:ext>
              </a:extLst>
            </p:cNvPr>
            <p:cNvCxnSpPr/>
            <p:nvPr/>
          </p:nvCxnSpPr>
          <p:spPr>
            <a:xfrm>
              <a:off x="7942891" y="4022502"/>
              <a:ext cx="0" cy="304332"/>
            </a:xfrm>
            <a:prstGeom prst="line">
              <a:avLst/>
            </a:prstGeom>
            <a:noFill/>
            <a:ln w="28575" cap="flat" cmpd="sng" algn="ctr">
              <a:solidFill>
                <a:srgbClr val="001D3A"/>
              </a:solidFill>
              <a:prstDash val="solid"/>
              <a:tailEnd type="oval"/>
            </a:ln>
            <a:effectLst/>
          </p:spPr>
        </p:cxnSp>
        <p:cxnSp>
          <p:nvCxnSpPr>
            <p:cNvPr id="90" name="Straight Connector 89">
              <a:extLst>
                <a:ext uri="{FF2B5EF4-FFF2-40B4-BE49-F238E27FC236}">
                  <a16:creationId xmlns:a16="http://schemas.microsoft.com/office/drawing/2014/main" xmlns="" id="{FB6C2252-5F38-4B82-A889-CBEF56928A33}"/>
                </a:ext>
              </a:extLst>
            </p:cNvPr>
            <p:cNvCxnSpPr/>
            <p:nvPr/>
          </p:nvCxnSpPr>
          <p:spPr>
            <a:xfrm>
              <a:off x="5877411" y="4021111"/>
              <a:ext cx="2065480" cy="0"/>
            </a:xfrm>
            <a:prstGeom prst="line">
              <a:avLst/>
            </a:prstGeom>
            <a:noFill/>
            <a:ln w="28575" cap="flat" cmpd="sng" algn="ctr">
              <a:solidFill>
                <a:srgbClr val="001D3A"/>
              </a:solidFill>
              <a:prstDash val="solid"/>
              <a:headEnd type="none" w="med" len="med"/>
              <a:tailEnd type="none" w="med" len="med"/>
            </a:ln>
            <a:effectLst/>
          </p:spPr>
        </p:cxnSp>
        <p:sp>
          <p:nvSpPr>
            <p:cNvPr id="91" name="Rectangle 90">
              <a:extLst>
                <a:ext uri="{FF2B5EF4-FFF2-40B4-BE49-F238E27FC236}">
                  <a16:creationId xmlns:a16="http://schemas.microsoft.com/office/drawing/2014/main" xmlns="" id="{97CD84E7-3CF9-4316-8547-12B5AA348E0A}"/>
                </a:ext>
              </a:extLst>
            </p:cNvPr>
            <p:cNvSpPr/>
            <p:nvPr/>
          </p:nvSpPr>
          <p:spPr>
            <a:xfrm>
              <a:off x="6838475" y="4729469"/>
              <a:ext cx="1950169" cy="897738"/>
            </a:xfrm>
            <a:prstGeom prst="rect">
              <a:avLst/>
            </a:prstGeom>
          </p:spPr>
          <p:txBody>
            <a:bodyPr wrap="square">
              <a:spAutoFit/>
            </a:bodyPr>
            <a:lstStyle/>
            <a:p>
              <a:pPr algn="l" defTabSz="1299792" fontAlgn="auto" hangingPunct="1">
                <a:spcBef>
                  <a:spcPts val="0"/>
                </a:spcBef>
                <a:spcAft>
                  <a:spcPts val="0"/>
                </a:spcAft>
                <a:defRPr/>
              </a:pPr>
              <a:r>
                <a:rPr lang="en-ZA" sz="1138" kern="0" dirty="0">
                  <a:latin typeface="Calibri" panose="020F0502020204030204" pitchFamily="34" charset="0"/>
                  <a:ea typeface="+mn-ea"/>
                  <a:cs typeface="Calibri" panose="020F0502020204030204" pitchFamily="34" charset="0"/>
                </a:rPr>
                <a:t>FNB </a:t>
              </a:r>
              <a:r>
                <a:rPr lang="en-ZA" sz="1138" kern="0" dirty="0" smtClean="0">
                  <a:latin typeface="Calibri" panose="020F0502020204030204" pitchFamily="34" charset="0"/>
                  <a:ea typeface="+mn-ea"/>
                  <a:cs typeface="Calibri" panose="020F0502020204030204" pitchFamily="34" charset="0"/>
                </a:rPr>
                <a:t>Branches</a:t>
              </a:r>
              <a:endParaRPr lang="en-ZA" sz="1138" kern="0" dirty="0">
                <a:latin typeface="Calibri" panose="020F0502020204030204" pitchFamily="34" charset="0"/>
                <a:ea typeface="+mn-ea"/>
                <a:cs typeface="Calibri" panose="020F0502020204030204" pitchFamily="34" charset="0"/>
              </a:endParaRPr>
            </a:p>
            <a:p>
              <a:pPr algn="l" defTabSz="1299792" fontAlgn="auto" hangingPunct="1">
                <a:spcBef>
                  <a:spcPts val="0"/>
                </a:spcBef>
                <a:spcAft>
                  <a:spcPts val="0"/>
                </a:spcAft>
                <a:defRPr/>
              </a:pPr>
              <a:r>
                <a:rPr lang="en-ZA" sz="1138" kern="0" dirty="0">
                  <a:latin typeface="Calibri" panose="020F0502020204030204" pitchFamily="34" charset="0"/>
                  <a:ea typeface="+mn-ea"/>
                  <a:cs typeface="Calibri" panose="020F0502020204030204" pitchFamily="34" charset="0"/>
                </a:rPr>
                <a:t>Self-Service </a:t>
              </a:r>
              <a:r>
                <a:rPr lang="en-ZA" sz="1138" kern="0" dirty="0" smtClean="0">
                  <a:latin typeface="Calibri" panose="020F0502020204030204" pitchFamily="34" charset="0"/>
                  <a:ea typeface="+mn-ea"/>
                  <a:cs typeface="Calibri" panose="020F0502020204030204" pitchFamily="34" charset="0"/>
                </a:rPr>
                <a:t>Terminals</a:t>
              </a:r>
              <a:endParaRPr lang="en-ZA" sz="1138" kern="0" dirty="0">
                <a:latin typeface="Calibri" panose="020F0502020204030204" pitchFamily="34" charset="0"/>
                <a:ea typeface="+mn-ea"/>
                <a:cs typeface="Calibri" panose="020F0502020204030204" pitchFamily="34" charset="0"/>
              </a:endParaRPr>
            </a:p>
            <a:p>
              <a:pPr algn="l" defTabSz="1299792" fontAlgn="auto" hangingPunct="1">
                <a:spcBef>
                  <a:spcPts val="0"/>
                </a:spcBef>
                <a:spcAft>
                  <a:spcPts val="0"/>
                </a:spcAft>
                <a:defRPr/>
              </a:pPr>
              <a:r>
                <a:rPr lang="en-ZA" sz="1138" kern="0" dirty="0">
                  <a:latin typeface="Calibri" panose="020F0502020204030204" pitchFamily="34" charset="0"/>
                  <a:ea typeface="+mn-ea"/>
                  <a:cs typeface="Calibri" panose="020F0502020204030204" pitchFamily="34" charset="0"/>
                </a:rPr>
                <a:t>Third Party </a:t>
              </a:r>
              <a:r>
                <a:rPr lang="en-ZA" sz="1138" kern="0" dirty="0" smtClean="0">
                  <a:latin typeface="Calibri" panose="020F0502020204030204" pitchFamily="34" charset="0"/>
                  <a:ea typeface="+mn-ea"/>
                  <a:cs typeface="Calibri" panose="020F0502020204030204" pitchFamily="34" charset="0"/>
                </a:rPr>
                <a:t>Partners</a:t>
              </a:r>
              <a:endParaRPr lang="en-ZA" sz="1138" kern="0" dirty="0">
                <a:latin typeface="Calibri" panose="020F0502020204030204" pitchFamily="34" charset="0"/>
                <a:ea typeface="+mn-ea"/>
                <a:cs typeface="Calibri" panose="020F0502020204030204" pitchFamily="34" charset="0"/>
              </a:endParaRPr>
            </a:p>
            <a:p>
              <a:pPr algn="l" defTabSz="1300483" fontAlgn="auto" hangingPunct="1">
                <a:spcBef>
                  <a:spcPts val="0"/>
                </a:spcBef>
                <a:spcAft>
                  <a:spcPts val="0"/>
                </a:spcAft>
                <a:defRPr/>
              </a:pPr>
              <a:endParaRPr lang="en-ZA" sz="1138" kern="0" dirty="0">
                <a:latin typeface="Calibri" panose="020F0502020204030204" pitchFamily="34" charset="0"/>
                <a:ea typeface="+mn-ea"/>
                <a:cs typeface="Calibri" panose="020F0502020204030204" pitchFamily="34" charset="0"/>
              </a:endParaRPr>
            </a:p>
          </p:txBody>
        </p:sp>
        <p:sp>
          <p:nvSpPr>
            <p:cNvPr id="92" name="Rectangle 91">
              <a:extLst>
                <a:ext uri="{FF2B5EF4-FFF2-40B4-BE49-F238E27FC236}">
                  <a16:creationId xmlns:a16="http://schemas.microsoft.com/office/drawing/2014/main" xmlns="" id="{4DF6BC29-3FDF-462A-93D1-7C0806496B9F}"/>
                </a:ext>
              </a:extLst>
            </p:cNvPr>
            <p:cNvSpPr/>
            <p:nvPr/>
          </p:nvSpPr>
          <p:spPr>
            <a:xfrm>
              <a:off x="5006151" y="5565646"/>
              <a:ext cx="1817490" cy="501147"/>
            </a:xfrm>
            <a:prstGeom prst="rect">
              <a:avLst/>
            </a:prstGeom>
          </p:spPr>
          <p:txBody>
            <a:bodyPr wrap="square">
              <a:spAutoFit/>
            </a:bodyPr>
            <a:lstStyle/>
            <a:p>
              <a:pPr algn="l" defTabSz="1300483" fontAlgn="auto" hangingPunct="1">
                <a:spcBef>
                  <a:spcPts val="0"/>
                </a:spcBef>
                <a:spcAft>
                  <a:spcPts val="0"/>
                </a:spcAft>
                <a:defRPr/>
              </a:pPr>
              <a:r>
                <a:rPr lang="en-ZA" sz="1138" kern="0" dirty="0">
                  <a:latin typeface="Calibri" panose="020F0502020204030204" pitchFamily="34" charset="0"/>
                  <a:ea typeface="+mn-ea"/>
                  <a:cs typeface="Calibri" panose="020F0502020204030204" pitchFamily="34" charset="0"/>
                </a:rPr>
                <a:t>FNB </a:t>
              </a:r>
              <a:r>
                <a:rPr lang="en-ZA" sz="1138" kern="0" dirty="0" smtClean="0">
                  <a:latin typeface="Calibri" panose="020F0502020204030204" pitchFamily="34" charset="0"/>
                  <a:ea typeface="+mn-ea"/>
                  <a:cs typeface="Calibri" panose="020F0502020204030204" pitchFamily="34" charset="0"/>
                </a:rPr>
                <a:t>Branches</a:t>
              </a:r>
              <a:endParaRPr lang="en-ZA" sz="1138" kern="0" dirty="0">
                <a:latin typeface="Calibri" panose="020F0502020204030204" pitchFamily="34" charset="0"/>
                <a:ea typeface="+mn-ea"/>
                <a:cs typeface="Calibri" panose="020F0502020204030204" pitchFamily="34" charset="0"/>
              </a:endParaRPr>
            </a:p>
            <a:p>
              <a:pPr algn="l" defTabSz="1299792" fontAlgn="auto" hangingPunct="1">
                <a:spcBef>
                  <a:spcPts val="0"/>
                </a:spcBef>
                <a:spcAft>
                  <a:spcPts val="0"/>
                </a:spcAft>
                <a:defRPr/>
              </a:pPr>
              <a:r>
                <a:rPr lang="en-ZA" sz="1138" kern="0" dirty="0">
                  <a:latin typeface="Calibri" panose="020F0502020204030204" pitchFamily="34" charset="0"/>
                  <a:ea typeface="+mn-ea"/>
                  <a:cs typeface="Calibri" panose="020F0502020204030204" pitchFamily="34" charset="0"/>
                </a:rPr>
                <a:t>Third Party </a:t>
              </a:r>
              <a:r>
                <a:rPr lang="en-ZA" sz="1138" kern="0" dirty="0" smtClean="0">
                  <a:latin typeface="Calibri" panose="020F0502020204030204" pitchFamily="34" charset="0"/>
                  <a:ea typeface="+mn-ea"/>
                  <a:cs typeface="Calibri" panose="020F0502020204030204" pitchFamily="34" charset="0"/>
                </a:rPr>
                <a:t>Partners</a:t>
              </a:r>
              <a:endParaRPr lang="en-ZA" sz="1138" kern="0" dirty="0">
                <a:latin typeface="Calibri" panose="020F0502020204030204" pitchFamily="34" charset="0"/>
                <a:ea typeface="+mn-ea"/>
                <a:cs typeface="Calibri" panose="020F0502020204030204" pitchFamily="34" charset="0"/>
              </a:endParaRPr>
            </a:p>
          </p:txBody>
        </p:sp>
        <p:cxnSp>
          <p:nvCxnSpPr>
            <p:cNvPr id="93" name="Straight Connector 92">
              <a:extLst>
                <a:ext uri="{FF2B5EF4-FFF2-40B4-BE49-F238E27FC236}">
                  <a16:creationId xmlns:a16="http://schemas.microsoft.com/office/drawing/2014/main" xmlns="" id="{60484DFB-A4E2-4846-AABD-38A1BECAB178}"/>
                </a:ext>
              </a:extLst>
            </p:cNvPr>
            <p:cNvCxnSpPr>
              <a:cxnSpLocks/>
              <a:stCxn id="103" idx="1"/>
            </p:cNvCxnSpPr>
            <p:nvPr/>
          </p:nvCxnSpPr>
          <p:spPr>
            <a:xfrm flipH="1">
              <a:off x="2644629" y="1497569"/>
              <a:ext cx="1222978" cy="28206"/>
            </a:xfrm>
            <a:prstGeom prst="line">
              <a:avLst/>
            </a:prstGeom>
            <a:noFill/>
            <a:ln w="28575" cap="flat" cmpd="sng" algn="ctr">
              <a:solidFill>
                <a:srgbClr val="001D3A"/>
              </a:solidFill>
              <a:prstDash val="solid"/>
              <a:tailEnd type="oval"/>
            </a:ln>
            <a:effectLst/>
          </p:spPr>
        </p:cxnSp>
        <p:cxnSp>
          <p:nvCxnSpPr>
            <p:cNvPr id="94" name="Straight Connector 93">
              <a:extLst>
                <a:ext uri="{FF2B5EF4-FFF2-40B4-BE49-F238E27FC236}">
                  <a16:creationId xmlns:a16="http://schemas.microsoft.com/office/drawing/2014/main" xmlns="" id="{BD3A1220-4213-420D-B3C3-785D2F1B57CB}"/>
                </a:ext>
              </a:extLst>
            </p:cNvPr>
            <p:cNvCxnSpPr/>
            <p:nvPr/>
          </p:nvCxnSpPr>
          <p:spPr>
            <a:xfrm flipH="1">
              <a:off x="4241996" y="4196213"/>
              <a:ext cx="5721" cy="1373118"/>
            </a:xfrm>
            <a:prstGeom prst="line">
              <a:avLst/>
            </a:prstGeom>
            <a:noFill/>
            <a:ln w="28575" cap="flat" cmpd="sng" algn="ctr">
              <a:solidFill>
                <a:srgbClr val="001D3A"/>
              </a:solidFill>
              <a:prstDash val="solid"/>
              <a:tailEnd type="oval"/>
            </a:ln>
            <a:effectLst/>
          </p:spPr>
        </p:cxnSp>
        <p:sp>
          <p:nvSpPr>
            <p:cNvPr id="95" name="Rectangle 94">
              <a:extLst>
                <a:ext uri="{FF2B5EF4-FFF2-40B4-BE49-F238E27FC236}">
                  <a16:creationId xmlns:a16="http://schemas.microsoft.com/office/drawing/2014/main" xmlns="" id="{F2DE7369-A9E5-465F-8435-329CB41B5824}"/>
                </a:ext>
              </a:extLst>
            </p:cNvPr>
            <p:cNvSpPr/>
            <p:nvPr/>
          </p:nvSpPr>
          <p:spPr>
            <a:xfrm>
              <a:off x="108804" y="3330471"/>
              <a:ext cx="1543188" cy="699444"/>
            </a:xfrm>
            <a:prstGeom prst="rect">
              <a:avLst/>
            </a:prstGeom>
          </p:spPr>
          <p:txBody>
            <a:bodyPr wrap="square">
              <a:spAutoFit/>
            </a:bodyPr>
            <a:lstStyle/>
            <a:p>
              <a:pPr algn="l" defTabSz="1299792" fontAlgn="auto" hangingPunct="1">
                <a:spcBef>
                  <a:spcPts val="0"/>
                </a:spcBef>
                <a:spcAft>
                  <a:spcPts val="0"/>
                </a:spcAft>
                <a:defRPr/>
              </a:pPr>
              <a:r>
                <a:rPr lang="en-ZA" sz="1138" kern="0" dirty="0">
                  <a:latin typeface="Calibri" panose="020F0502020204030204" pitchFamily="34" charset="0"/>
                  <a:ea typeface="+mn-ea"/>
                  <a:cs typeface="Calibri" panose="020F0502020204030204" pitchFamily="34" charset="0"/>
                </a:rPr>
                <a:t>FNB </a:t>
              </a:r>
              <a:r>
                <a:rPr lang="en-ZA" sz="1138" kern="0" dirty="0" smtClean="0">
                  <a:latin typeface="Calibri" panose="020F0502020204030204" pitchFamily="34" charset="0"/>
                  <a:ea typeface="+mn-ea"/>
                  <a:cs typeface="Calibri" panose="020F0502020204030204" pitchFamily="34" charset="0"/>
                </a:rPr>
                <a:t>Branches</a:t>
              </a:r>
              <a:endParaRPr lang="en-ZA" sz="1138" kern="0" dirty="0">
                <a:latin typeface="Calibri" panose="020F0502020204030204" pitchFamily="34" charset="0"/>
                <a:ea typeface="+mn-ea"/>
                <a:cs typeface="Calibri" panose="020F0502020204030204" pitchFamily="34" charset="0"/>
              </a:endParaRPr>
            </a:p>
            <a:p>
              <a:pPr algn="l" defTabSz="1299792" fontAlgn="auto" hangingPunct="1">
                <a:spcBef>
                  <a:spcPts val="0"/>
                </a:spcBef>
                <a:spcAft>
                  <a:spcPts val="0"/>
                </a:spcAft>
                <a:defRPr/>
              </a:pPr>
              <a:r>
                <a:rPr lang="en-ZA" sz="1138" kern="0" dirty="0">
                  <a:latin typeface="Calibri" panose="020F0502020204030204" pitchFamily="34" charset="0"/>
                  <a:ea typeface="+mn-ea"/>
                  <a:cs typeface="Calibri" panose="020F0502020204030204" pitchFamily="34" charset="0"/>
                </a:rPr>
                <a:t>Third Party </a:t>
              </a:r>
              <a:r>
                <a:rPr lang="en-ZA" sz="1138" kern="0" dirty="0" smtClean="0">
                  <a:latin typeface="Calibri" panose="020F0502020204030204" pitchFamily="34" charset="0"/>
                  <a:ea typeface="+mn-ea"/>
                  <a:cs typeface="Calibri" panose="020F0502020204030204" pitchFamily="34" charset="0"/>
                </a:rPr>
                <a:t>Partners</a:t>
              </a:r>
              <a:endParaRPr lang="en-ZA" sz="1138" kern="0" dirty="0">
                <a:latin typeface="Calibri" panose="020F0502020204030204" pitchFamily="34" charset="0"/>
                <a:ea typeface="+mn-ea"/>
                <a:cs typeface="Calibri" panose="020F0502020204030204" pitchFamily="34" charset="0"/>
              </a:endParaRPr>
            </a:p>
            <a:p>
              <a:pPr algn="l" defTabSz="1300483" fontAlgn="auto" hangingPunct="1">
                <a:spcBef>
                  <a:spcPts val="0"/>
                </a:spcBef>
                <a:spcAft>
                  <a:spcPts val="0"/>
                </a:spcAft>
                <a:defRPr/>
              </a:pPr>
              <a:endParaRPr lang="en-ZA" sz="1138" kern="0" dirty="0">
                <a:latin typeface="Calibri" panose="020F0502020204030204" pitchFamily="34" charset="0"/>
                <a:ea typeface="+mn-ea"/>
                <a:cs typeface="Calibri" panose="020F0502020204030204" pitchFamily="34" charset="0"/>
              </a:endParaRPr>
            </a:p>
          </p:txBody>
        </p:sp>
        <p:sp>
          <p:nvSpPr>
            <p:cNvPr id="96" name="Rectangle 95">
              <a:extLst>
                <a:ext uri="{FF2B5EF4-FFF2-40B4-BE49-F238E27FC236}">
                  <a16:creationId xmlns:a16="http://schemas.microsoft.com/office/drawing/2014/main" xmlns="" id="{2C5FB60E-A598-4604-B3BA-3CDC33357AFD}"/>
                </a:ext>
              </a:extLst>
            </p:cNvPr>
            <p:cNvSpPr/>
            <p:nvPr/>
          </p:nvSpPr>
          <p:spPr>
            <a:xfrm>
              <a:off x="139700" y="5042103"/>
              <a:ext cx="1855829" cy="1954362"/>
            </a:xfrm>
            <a:prstGeom prst="rect">
              <a:avLst/>
            </a:prstGeom>
            <a:solidFill>
              <a:srgbClr val="FFFFFF">
                <a:lumMod val="95000"/>
              </a:srgbClr>
            </a:solidFill>
            <a:ln w="9525" cap="flat" cmpd="sng" algn="ctr">
              <a:solidFill>
                <a:srgbClr val="EEEEEE">
                  <a:lumMod val="75000"/>
                </a:srgbClr>
              </a:solidFill>
              <a:prstDash val="solid"/>
            </a:ln>
            <a:effectLst/>
          </p:spPr>
          <p:txBody>
            <a:bodyPr rtlCol="0" anchor="t"/>
            <a:lstStyle/>
            <a:p>
              <a:pPr defTabSz="1300483" fontAlgn="auto" hangingPunct="1">
                <a:spcBef>
                  <a:spcPts val="0"/>
                </a:spcBef>
                <a:spcAft>
                  <a:spcPts val="0"/>
                </a:spcAft>
                <a:defRPr/>
              </a:pPr>
              <a:endParaRPr lang="en-ZA" sz="1138" kern="0" dirty="0">
                <a:solidFill>
                  <a:srgbClr val="000000">
                    <a:lumMod val="75000"/>
                    <a:lumOff val="25000"/>
                  </a:srgbClr>
                </a:solidFill>
                <a:latin typeface="Calibri" panose="020F0502020204030204" pitchFamily="34" charset="0"/>
                <a:ea typeface="+mn-ea"/>
                <a:cs typeface="Calibri" panose="020F0502020204030204" pitchFamily="34" charset="0"/>
              </a:endParaRPr>
            </a:p>
          </p:txBody>
        </p:sp>
        <p:sp>
          <p:nvSpPr>
            <p:cNvPr id="97" name="Rectangle 96">
              <a:extLst>
                <a:ext uri="{FF2B5EF4-FFF2-40B4-BE49-F238E27FC236}">
                  <a16:creationId xmlns:a16="http://schemas.microsoft.com/office/drawing/2014/main" xmlns="" id="{BE807D51-FC50-4171-BEEB-E2F8BFE50020}"/>
                </a:ext>
              </a:extLst>
            </p:cNvPr>
            <p:cNvSpPr/>
            <p:nvPr/>
          </p:nvSpPr>
          <p:spPr>
            <a:xfrm>
              <a:off x="176855" y="5410295"/>
              <a:ext cx="1937038" cy="897738"/>
            </a:xfrm>
            <a:prstGeom prst="rect">
              <a:avLst/>
            </a:prstGeom>
          </p:spPr>
          <p:txBody>
            <a:bodyPr wrap="square">
              <a:spAutoFit/>
            </a:bodyPr>
            <a:lstStyle/>
            <a:p>
              <a:pPr algn="l" defTabSz="1299792" fontAlgn="auto" hangingPunct="1">
                <a:spcBef>
                  <a:spcPts val="0"/>
                </a:spcBef>
                <a:spcAft>
                  <a:spcPts val="0"/>
                </a:spcAft>
                <a:defRPr/>
              </a:pPr>
              <a:r>
                <a:rPr lang="en-ZA" sz="1138" kern="0" dirty="0">
                  <a:latin typeface="Calibri" panose="020F0502020204030204" pitchFamily="34" charset="0"/>
                  <a:ea typeface="+mn-ea"/>
                  <a:cs typeface="Calibri" panose="020F0502020204030204" pitchFamily="34" charset="0"/>
                </a:rPr>
                <a:t>FNB </a:t>
              </a:r>
              <a:r>
                <a:rPr lang="en-ZA" sz="1138" kern="0" dirty="0" smtClean="0">
                  <a:latin typeface="Calibri" panose="020F0502020204030204" pitchFamily="34" charset="0"/>
                  <a:ea typeface="+mn-ea"/>
                  <a:cs typeface="Calibri" panose="020F0502020204030204" pitchFamily="34" charset="0"/>
                </a:rPr>
                <a:t>Branches</a:t>
              </a:r>
            </a:p>
            <a:p>
              <a:pPr algn="l" defTabSz="1299792" fontAlgn="auto" hangingPunct="1">
                <a:spcBef>
                  <a:spcPts val="0"/>
                </a:spcBef>
                <a:spcAft>
                  <a:spcPts val="0"/>
                </a:spcAft>
                <a:defRPr/>
              </a:pPr>
              <a:r>
                <a:rPr lang="en-ZA" sz="1138" kern="0" dirty="0" smtClean="0">
                  <a:latin typeface="Calibri" panose="020F0502020204030204" pitchFamily="34" charset="0"/>
                  <a:ea typeface="+mn-ea"/>
                  <a:cs typeface="Calibri" panose="020F0502020204030204" pitchFamily="34" charset="0"/>
                </a:rPr>
                <a:t>Self-Service Centres</a:t>
              </a:r>
              <a:endParaRPr lang="en-ZA" sz="1138" kern="0" dirty="0">
                <a:latin typeface="Calibri" panose="020F0502020204030204" pitchFamily="34" charset="0"/>
                <a:ea typeface="+mn-ea"/>
                <a:cs typeface="Calibri" panose="020F0502020204030204" pitchFamily="34" charset="0"/>
              </a:endParaRPr>
            </a:p>
            <a:p>
              <a:pPr algn="l" defTabSz="1299792" fontAlgn="auto" hangingPunct="1">
                <a:spcBef>
                  <a:spcPts val="0"/>
                </a:spcBef>
                <a:spcAft>
                  <a:spcPts val="0"/>
                </a:spcAft>
                <a:defRPr/>
              </a:pPr>
              <a:r>
                <a:rPr lang="en-ZA" sz="1138" kern="0" dirty="0">
                  <a:latin typeface="Calibri" panose="020F0502020204030204" pitchFamily="34" charset="0"/>
                  <a:ea typeface="+mn-ea"/>
                  <a:cs typeface="Calibri" panose="020F0502020204030204" pitchFamily="34" charset="0"/>
                </a:rPr>
                <a:t>Self-Service </a:t>
              </a:r>
              <a:r>
                <a:rPr lang="en-ZA" sz="1138" kern="0" dirty="0" smtClean="0">
                  <a:latin typeface="Calibri" panose="020F0502020204030204" pitchFamily="34" charset="0"/>
                  <a:ea typeface="+mn-ea"/>
                  <a:cs typeface="Calibri" panose="020F0502020204030204" pitchFamily="34" charset="0"/>
                </a:rPr>
                <a:t>Terminals</a:t>
              </a:r>
              <a:endParaRPr lang="en-ZA" sz="1138" kern="0" dirty="0">
                <a:latin typeface="Calibri" panose="020F0502020204030204" pitchFamily="34" charset="0"/>
                <a:ea typeface="+mn-ea"/>
                <a:cs typeface="Calibri" panose="020F0502020204030204" pitchFamily="34" charset="0"/>
              </a:endParaRPr>
            </a:p>
            <a:p>
              <a:pPr algn="l" defTabSz="1299792" fontAlgn="auto" hangingPunct="1">
                <a:spcBef>
                  <a:spcPts val="0"/>
                </a:spcBef>
                <a:spcAft>
                  <a:spcPts val="0"/>
                </a:spcAft>
                <a:defRPr/>
              </a:pPr>
              <a:r>
                <a:rPr lang="en-ZA" sz="1138" kern="0" dirty="0">
                  <a:latin typeface="Calibri" panose="020F0502020204030204" pitchFamily="34" charset="0"/>
                  <a:ea typeface="+mn-ea"/>
                  <a:cs typeface="Calibri" panose="020F0502020204030204" pitchFamily="34" charset="0"/>
                </a:rPr>
                <a:t>Third Party </a:t>
              </a:r>
              <a:r>
                <a:rPr lang="en-ZA" sz="1138" kern="0" dirty="0" smtClean="0">
                  <a:latin typeface="Calibri" panose="020F0502020204030204" pitchFamily="34" charset="0"/>
                  <a:ea typeface="+mn-ea"/>
                  <a:cs typeface="Calibri" panose="020F0502020204030204" pitchFamily="34" charset="0"/>
                </a:rPr>
                <a:t>Partners</a:t>
              </a:r>
              <a:endParaRPr lang="en-ZA" sz="1138" kern="0" dirty="0">
                <a:latin typeface="Calibri" panose="020F0502020204030204" pitchFamily="34" charset="0"/>
                <a:ea typeface="+mn-ea"/>
                <a:cs typeface="Calibri" panose="020F0502020204030204" pitchFamily="34" charset="0"/>
              </a:endParaRPr>
            </a:p>
          </p:txBody>
        </p:sp>
        <p:sp>
          <p:nvSpPr>
            <p:cNvPr id="98" name="Rectangle 97">
              <a:extLst>
                <a:ext uri="{FF2B5EF4-FFF2-40B4-BE49-F238E27FC236}">
                  <a16:creationId xmlns:a16="http://schemas.microsoft.com/office/drawing/2014/main" xmlns="" id="{AB3C0D34-93AA-413F-BAC5-E4FF5013B35F}"/>
                </a:ext>
              </a:extLst>
            </p:cNvPr>
            <p:cNvSpPr/>
            <p:nvPr/>
          </p:nvSpPr>
          <p:spPr>
            <a:xfrm>
              <a:off x="139699" y="5034165"/>
              <a:ext cx="1871967" cy="436862"/>
            </a:xfrm>
            <a:prstGeom prst="rect">
              <a:avLst/>
            </a:prstGeom>
            <a:solidFill>
              <a:srgbClr val="003366"/>
            </a:solidFill>
            <a:ln w="9525" cap="flat" cmpd="sng" algn="ctr">
              <a:solidFill>
                <a:srgbClr val="EEEEEE">
                  <a:lumMod val="75000"/>
                </a:srgbClr>
              </a:solidFill>
              <a:prstDash val="solid"/>
            </a:ln>
            <a:effectLst/>
          </p:spPr>
          <p:txBody>
            <a:bodyPr rtlCol="0" anchor="ctr"/>
            <a:lstStyle/>
            <a:p>
              <a:pPr defTabSz="1300483" fontAlgn="auto" hangingPunct="1">
                <a:spcBef>
                  <a:spcPts val="0"/>
                </a:spcBef>
                <a:spcAft>
                  <a:spcPts val="0"/>
                </a:spcAft>
                <a:defRPr/>
              </a:pPr>
              <a:r>
                <a:rPr lang="en-US" sz="1138" b="1" kern="0" dirty="0">
                  <a:solidFill>
                    <a:srgbClr val="FFFFFF"/>
                  </a:solidFill>
                  <a:latin typeface="Calibri" panose="020F0502020204030204" pitchFamily="34" charset="0"/>
                  <a:ea typeface="+mn-ea"/>
                  <a:cs typeface="Calibri" panose="020F0502020204030204" pitchFamily="34" charset="0"/>
                </a:rPr>
                <a:t>Western Cape   </a:t>
              </a:r>
              <a:endParaRPr lang="en-ZA" sz="1138" b="1" kern="0" dirty="0">
                <a:solidFill>
                  <a:srgbClr val="FFFFFF"/>
                </a:solidFill>
                <a:latin typeface="Calibri" panose="020F0502020204030204" pitchFamily="34" charset="0"/>
                <a:ea typeface="+mn-ea"/>
                <a:cs typeface="Calibri" panose="020F0502020204030204" pitchFamily="34" charset="0"/>
              </a:endParaRPr>
            </a:p>
          </p:txBody>
        </p:sp>
        <p:grpSp>
          <p:nvGrpSpPr>
            <p:cNvPr id="99" name="Group 98">
              <a:extLst>
                <a:ext uri="{FF2B5EF4-FFF2-40B4-BE49-F238E27FC236}">
                  <a16:creationId xmlns:a16="http://schemas.microsoft.com/office/drawing/2014/main" xmlns="" id="{AB244647-4CFF-4B23-A610-F4EC771B6EFC}"/>
                </a:ext>
              </a:extLst>
            </p:cNvPr>
            <p:cNvGrpSpPr/>
            <p:nvPr/>
          </p:nvGrpSpPr>
          <p:grpSpPr>
            <a:xfrm>
              <a:off x="6492489" y="914773"/>
              <a:ext cx="2140079" cy="1406761"/>
              <a:chOff x="6427173" y="638171"/>
              <a:chExt cx="2140079" cy="1406761"/>
            </a:xfrm>
          </p:grpSpPr>
          <p:sp>
            <p:nvSpPr>
              <p:cNvPr id="100" name="Rectangle 99">
                <a:extLst>
                  <a:ext uri="{FF2B5EF4-FFF2-40B4-BE49-F238E27FC236}">
                    <a16:creationId xmlns:a16="http://schemas.microsoft.com/office/drawing/2014/main" xmlns="" id="{2D7CB594-713E-45A2-BEE7-4A10DBA5F2DD}"/>
                  </a:ext>
                </a:extLst>
              </p:cNvPr>
              <p:cNvSpPr/>
              <p:nvPr/>
            </p:nvSpPr>
            <p:spPr>
              <a:xfrm>
                <a:off x="6455262" y="638173"/>
                <a:ext cx="2045800" cy="1406759"/>
              </a:xfrm>
              <a:prstGeom prst="rect">
                <a:avLst/>
              </a:prstGeom>
              <a:solidFill>
                <a:srgbClr val="FFFFFF">
                  <a:lumMod val="95000"/>
                </a:srgbClr>
              </a:solidFill>
              <a:ln w="9525" cap="flat" cmpd="sng" algn="ctr">
                <a:solidFill>
                  <a:srgbClr val="EEEEEE">
                    <a:lumMod val="75000"/>
                  </a:srgbClr>
                </a:solidFill>
                <a:prstDash val="solid"/>
              </a:ln>
              <a:effectLst/>
            </p:spPr>
            <p:txBody>
              <a:bodyPr rtlCol="0" anchor="t"/>
              <a:lstStyle/>
              <a:p>
                <a:pPr defTabSz="1300483" fontAlgn="auto" hangingPunct="1">
                  <a:spcBef>
                    <a:spcPts val="0"/>
                  </a:spcBef>
                  <a:spcAft>
                    <a:spcPts val="0"/>
                  </a:spcAft>
                  <a:defRPr/>
                </a:pPr>
                <a:endParaRPr lang="en-ZA" sz="1138" kern="0" dirty="0">
                  <a:solidFill>
                    <a:srgbClr val="000000">
                      <a:lumMod val="75000"/>
                      <a:lumOff val="25000"/>
                    </a:srgbClr>
                  </a:solidFill>
                  <a:latin typeface="Calibri" panose="020F0502020204030204" pitchFamily="34" charset="0"/>
                  <a:ea typeface="+mn-ea"/>
                  <a:cs typeface="Calibri" panose="020F0502020204030204" pitchFamily="34" charset="0"/>
                </a:endParaRPr>
              </a:p>
            </p:txBody>
          </p:sp>
          <p:sp>
            <p:nvSpPr>
              <p:cNvPr id="101" name="Rectangle 100">
                <a:extLst>
                  <a:ext uri="{FF2B5EF4-FFF2-40B4-BE49-F238E27FC236}">
                    <a16:creationId xmlns:a16="http://schemas.microsoft.com/office/drawing/2014/main" xmlns="" id="{2543F40A-F1AA-41D1-BF83-69BBA0785FC5}"/>
                  </a:ext>
                </a:extLst>
              </p:cNvPr>
              <p:cNvSpPr/>
              <p:nvPr/>
            </p:nvSpPr>
            <p:spPr>
              <a:xfrm>
                <a:off x="6434805" y="638171"/>
                <a:ext cx="2066257" cy="363082"/>
              </a:xfrm>
              <a:prstGeom prst="rect">
                <a:avLst/>
              </a:prstGeom>
              <a:solidFill>
                <a:srgbClr val="003366"/>
              </a:solidFill>
              <a:ln w="9525" cap="flat" cmpd="sng" algn="ctr">
                <a:solidFill>
                  <a:srgbClr val="EEEEEE">
                    <a:lumMod val="75000"/>
                  </a:srgbClr>
                </a:solidFill>
                <a:prstDash val="solid"/>
              </a:ln>
              <a:effectLst/>
            </p:spPr>
            <p:txBody>
              <a:bodyPr rtlCol="0" anchor="ctr"/>
              <a:lstStyle/>
              <a:p>
                <a:pPr defTabSz="1300483" fontAlgn="auto" hangingPunct="1">
                  <a:spcBef>
                    <a:spcPts val="0"/>
                  </a:spcBef>
                  <a:spcAft>
                    <a:spcPts val="0"/>
                  </a:spcAft>
                  <a:defRPr/>
                </a:pPr>
                <a:r>
                  <a:rPr lang="en-US" sz="1138" b="1" kern="0" dirty="0">
                    <a:solidFill>
                      <a:srgbClr val="FFFFFF"/>
                    </a:solidFill>
                    <a:latin typeface="Calibri" panose="020F0502020204030204" pitchFamily="34" charset="0"/>
                    <a:ea typeface="+mn-ea"/>
                    <a:cs typeface="Calibri" panose="020F0502020204030204" pitchFamily="34" charset="0"/>
                  </a:rPr>
                  <a:t>Mpumalanga</a:t>
                </a:r>
                <a:endParaRPr lang="en-ZA" sz="1138" b="1" kern="0" dirty="0">
                  <a:solidFill>
                    <a:srgbClr val="FFFFFF"/>
                  </a:solidFill>
                  <a:latin typeface="Calibri" panose="020F0502020204030204" pitchFamily="34" charset="0"/>
                  <a:ea typeface="+mn-ea"/>
                  <a:cs typeface="Calibri" panose="020F0502020204030204" pitchFamily="34" charset="0"/>
                </a:endParaRPr>
              </a:p>
            </p:txBody>
          </p:sp>
          <p:sp>
            <p:nvSpPr>
              <p:cNvPr id="102" name="Rectangle 101">
                <a:extLst>
                  <a:ext uri="{FF2B5EF4-FFF2-40B4-BE49-F238E27FC236}">
                    <a16:creationId xmlns:a16="http://schemas.microsoft.com/office/drawing/2014/main" xmlns="" id="{2B775D1A-4CBB-4A60-A7E1-551D29811E6D}"/>
                  </a:ext>
                </a:extLst>
              </p:cNvPr>
              <p:cNvSpPr/>
              <p:nvPr/>
            </p:nvSpPr>
            <p:spPr>
              <a:xfrm>
                <a:off x="6427173" y="954065"/>
                <a:ext cx="2140079" cy="897738"/>
              </a:xfrm>
              <a:prstGeom prst="rect">
                <a:avLst/>
              </a:prstGeom>
            </p:spPr>
            <p:txBody>
              <a:bodyPr wrap="square">
                <a:spAutoFit/>
              </a:bodyPr>
              <a:lstStyle/>
              <a:p>
                <a:pPr algn="l" defTabSz="1299792" fontAlgn="auto" hangingPunct="1">
                  <a:spcBef>
                    <a:spcPts val="0"/>
                  </a:spcBef>
                  <a:spcAft>
                    <a:spcPts val="0"/>
                  </a:spcAft>
                  <a:defRPr/>
                </a:pPr>
                <a:r>
                  <a:rPr lang="en-ZA" sz="1138" kern="0" dirty="0">
                    <a:latin typeface="Calibri" panose="020F0502020204030204" pitchFamily="34" charset="0"/>
                    <a:ea typeface="+mn-ea"/>
                    <a:cs typeface="Calibri" panose="020F0502020204030204" pitchFamily="34" charset="0"/>
                  </a:rPr>
                  <a:t>FNB </a:t>
                </a:r>
                <a:r>
                  <a:rPr lang="en-ZA" sz="1138" kern="0" dirty="0" smtClean="0">
                    <a:latin typeface="Calibri" panose="020F0502020204030204" pitchFamily="34" charset="0"/>
                    <a:ea typeface="+mn-ea"/>
                    <a:cs typeface="Calibri" panose="020F0502020204030204" pitchFamily="34" charset="0"/>
                  </a:rPr>
                  <a:t>Branches</a:t>
                </a:r>
                <a:endParaRPr lang="en-ZA" sz="1138" kern="0" dirty="0">
                  <a:latin typeface="Calibri" panose="020F0502020204030204" pitchFamily="34" charset="0"/>
                  <a:ea typeface="+mn-ea"/>
                  <a:cs typeface="Calibri" panose="020F0502020204030204" pitchFamily="34" charset="0"/>
                </a:endParaRPr>
              </a:p>
              <a:p>
                <a:pPr algn="l" defTabSz="1299792" fontAlgn="auto" hangingPunct="1">
                  <a:spcBef>
                    <a:spcPts val="0"/>
                  </a:spcBef>
                  <a:spcAft>
                    <a:spcPts val="0"/>
                  </a:spcAft>
                  <a:defRPr/>
                </a:pPr>
                <a:r>
                  <a:rPr lang="en-ZA" sz="1138" kern="0" dirty="0">
                    <a:latin typeface="Calibri" panose="020F0502020204030204" pitchFamily="34" charset="0"/>
                    <a:ea typeface="+mn-ea"/>
                    <a:cs typeface="Calibri" panose="020F0502020204030204" pitchFamily="34" charset="0"/>
                  </a:rPr>
                  <a:t>Self-Service </a:t>
                </a:r>
                <a:r>
                  <a:rPr lang="en-ZA" sz="1138" kern="0" dirty="0" smtClean="0">
                    <a:latin typeface="Calibri" panose="020F0502020204030204" pitchFamily="34" charset="0"/>
                    <a:ea typeface="+mn-ea"/>
                    <a:cs typeface="Calibri" panose="020F0502020204030204" pitchFamily="34" charset="0"/>
                  </a:rPr>
                  <a:t>Terminals</a:t>
                </a:r>
                <a:endParaRPr lang="en-ZA" sz="1138" kern="0" dirty="0">
                  <a:latin typeface="Calibri" panose="020F0502020204030204" pitchFamily="34" charset="0"/>
                  <a:ea typeface="+mn-ea"/>
                  <a:cs typeface="Calibri" panose="020F0502020204030204" pitchFamily="34" charset="0"/>
                </a:endParaRPr>
              </a:p>
              <a:p>
                <a:pPr algn="l" defTabSz="1299792" fontAlgn="auto" hangingPunct="1">
                  <a:spcBef>
                    <a:spcPts val="0"/>
                  </a:spcBef>
                  <a:spcAft>
                    <a:spcPts val="0"/>
                  </a:spcAft>
                  <a:defRPr/>
                </a:pPr>
                <a:r>
                  <a:rPr lang="en-ZA" sz="1138" kern="0" dirty="0">
                    <a:latin typeface="Calibri" panose="020F0502020204030204" pitchFamily="34" charset="0"/>
                    <a:ea typeface="+mn-ea"/>
                    <a:cs typeface="Calibri" panose="020F0502020204030204" pitchFamily="34" charset="0"/>
                  </a:rPr>
                  <a:t>Third Party </a:t>
                </a:r>
                <a:r>
                  <a:rPr lang="en-ZA" sz="1138" kern="0" dirty="0" smtClean="0">
                    <a:latin typeface="Calibri" panose="020F0502020204030204" pitchFamily="34" charset="0"/>
                    <a:ea typeface="+mn-ea"/>
                    <a:cs typeface="Calibri" panose="020F0502020204030204" pitchFamily="34" charset="0"/>
                  </a:rPr>
                  <a:t>Partners</a:t>
                </a:r>
                <a:endParaRPr lang="en-ZA" sz="1138" kern="0" dirty="0">
                  <a:latin typeface="Calibri" panose="020F0502020204030204" pitchFamily="34" charset="0"/>
                  <a:ea typeface="+mn-ea"/>
                  <a:cs typeface="Calibri" panose="020F0502020204030204" pitchFamily="34" charset="0"/>
                </a:endParaRPr>
              </a:p>
              <a:p>
                <a:pPr algn="l" defTabSz="1300483" fontAlgn="auto" hangingPunct="1">
                  <a:spcBef>
                    <a:spcPts val="0"/>
                  </a:spcBef>
                  <a:spcAft>
                    <a:spcPts val="0"/>
                  </a:spcAft>
                  <a:defRPr/>
                </a:pPr>
                <a:endParaRPr lang="en-ZA" sz="1138" kern="0" dirty="0">
                  <a:latin typeface="Calibri" panose="020F0502020204030204" pitchFamily="34" charset="0"/>
                  <a:ea typeface="+mn-ea"/>
                  <a:cs typeface="Calibri" panose="020F0502020204030204" pitchFamily="34" charset="0"/>
                </a:endParaRPr>
              </a:p>
            </p:txBody>
          </p:sp>
        </p:grpSp>
        <p:sp>
          <p:nvSpPr>
            <p:cNvPr id="103" name="Rectangle 102">
              <a:extLst>
                <a:ext uri="{FF2B5EF4-FFF2-40B4-BE49-F238E27FC236}">
                  <a16:creationId xmlns:a16="http://schemas.microsoft.com/office/drawing/2014/main" xmlns="" id="{E61049A7-E9B0-46B5-8BBB-CE2432E9FF19}"/>
                </a:ext>
              </a:extLst>
            </p:cNvPr>
            <p:cNvSpPr/>
            <p:nvPr/>
          </p:nvSpPr>
          <p:spPr>
            <a:xfrm>
              <a:off x="3867607" y="830817"/>
              <a:ext cx="2013379" cy="1333503"/>
            </a:xfrm>
            <a:prstGeom prst="rect">
              <a:avLst/>
            </a:prstGeom>
            <a:solidFill>
              <a:srgbClr val="FFFFFF">
                <a:lumMod val="95000"/>
              </a:srgbClr>
            </a:solidFill>
            <a:ln w="9525" cap="flat" cmpd="sng" algn="ctr">
              <a:solidFill>
                <a:srgbClr val="EEEEEE">
                  <a:lumMod val="75000"/>
                </a:srgbClr>
              </a:solidFill>
              <a:prstDash val="solid"/>
            </a:ln>
            <a:effectLst/>
          </p:spPr>
          <p:txBody>
            <a:bodyPr rtlCol="0" anchor="t"/>
            <a:lstStyle/>
            <a:p>
              <a:pPr defTabSz="1300483" fontAlgn="auto" hangingPunct="1">
                <a:spcBef>
                  <a:spcPts val="0"/>
                </a:spcBef>
                <a:spcAft>
                  <a:spcPts val="0"/>
                </a:spcAft>
                <a:defRPr/>
              </a:pPr>
              <a:endParaRPr lang="en-ZA" sz="1138" kern="0" dirty="0">
                <a:solidFill>
                  <a:srgbClr val="000000">
                    <a:lumMod val="75000"/>
                    <a:lumOff val="25000"/>
                  </a:srgbClr>
                </a:solidFill>
                <a:latin typeface="Calibri" panose="020F0502020204030204" pitchFamily="34" charset="0"/>
                <a:ea typeface="+mn-ea"/>
                <a:cs typeface="Calibri" panose="020F0502020204030204" pitchFamily="34" charset="0"/>
              </a:endParaRPr>
            </a:p>
          </p:txBody>
        </p:sp>
        <p:sp>
          <p:nvSpPr>
            <p:cNvPr id="104" name="Rectangle 103">
              <a:extLst>
                <a:ext uri="{FF2B5EF4-FFF2-40B4-BE49-F238E27FC236}">
                  <a16:creationId xmlns:a16="http://schemas.microsoft.com/office/drawing/2014/main" xmlns="" id="{6EDCDB36-5CB3-4F01-B645-1062440E9225}"/>
                </a:ext>
              </a:extLst>
            </p:cNvPr>
            <p:cNvSpPr/>
            <p:nvPr/>
          </p:nvSpPr>
          <p:spPr>
            <a:xfrm>
              <a:off x="3875859" y="814810"/>
              <a:ext cx="1993797" cy="357812"/>
            </a:xfrm>
            <a:prstGeom prst="rect">
              <a:avLst/>
            </a:prstGeom>
            <a:solidFill>
              <a:srgbClr val="003366"/>
            </a:solidFill>
            <a:ln w="9525" cap="flat" cmpd="sng" algn="ctr">
              <a:solidFill>
                <a:srgbClr val="EEEEEE">
                  <a:lumMod val="75000"/>
                </a:srgbClr>
              </a:solidFill>
              <a:prstDash val="solid"/>
            </a:ln>
            <a:effectLst/>
          </p:spPr>
          <p:txBody>
            <a:bodyPr rtlCol="0" anchor="ctr"/>
            <a:lstStyle/>
            <a:p>
              <a:pPr defTabSz="1300483" fontAlgn="auto" hangingPunct="1">
                <a:spcBef>
                  <a:spcPts val="0"/>
                </a:spcBef>
                <a:spcAft>
                  <a:spcPts val="0"/>
                </a:spcAft>
                <a:defRPr/>
              </a:pPr>
              <a:r>
                <a:rPr lang="en-US" sz="1138" b="1" kern="0" dirty="0">
                  <a:solidFill>
                    <a:srgbClr val="FFFFFF"/>
                  </a:solidFill>
                  <a:latin typeface="Calibri" panose="020F0502020204030204" pitchFamily="34" charset="0"/>
                  <a:ea typeface="+mn-ea"/>
                  <a:cs typeface="Calibri" panose="020F0502020204030204" pitchFamily="34" charset="0"/>
                </a:rPr>
                <a:t>Gauteng   </a:t>
              </a:r>
              <a:endParaRPr lang="en-ZA" sz="1138" b="1" kern="0" dirty="0">
                <a:solidFill>
                  <a:srgbClr val="FFFFFF"/>
                </a:solidFill>
                <a:latin typeface="Calibri" panose="020F0502020204030204" pitchFamily="34" charset="0"/>
                <a:ea typeface="+mn-ea"/>
                <a:cs typeface="Calibri" panose="020F0502020204030204" pitchFamily="34" charset="0"/>
              </a:endParaRPr>
            </a:p>
          </p:txBody>
        </p:sp>
        <p:sp>
          <p:nvSpPr>
            <p:cNvPr id="105" name="Rectangle 104">
              <a:extLst>
                <a:ext uri="{FF2B5EF4-FFF2-40B4-BE49-F238E27FC236}">
                  <a16:creationId xmlns:a16="http://schemas.microsoft.com/office/drawing/2014/main" xmlns="" id="{DB2D2A36-3F03-4C5C-8C7B-4A01BA7B37F6}"/>
                </a:ext>
              </a:extLst>
            </p:cNvPr>
            <p:cNvSpPr/>
            <p:nvPr/>
          </p:nvSpPr>
          <p:spPr>
            <a:xfrm>
              <a:off x="3797277" y="1114698"/>
              <a:ext cx="2704395" cy="897738"/>
            </a:xfrm>
            <a:prstGeom prst="rect">
              <a:avLst/>
            </a:prstGeom>
          </p:spPr>
          <p:txBody>
            <a:bodyPr wrap="square">
              <a:spAutoFit/>
            </a:bodyPr>
            <a:lstStyle/>
            <a:p>
              <a:pPr algn="l" defTabSz="1299792" fontAlgn="auto" hangingPunct="1">
                <a:spcBef>
                  <a:spcPts val="0"/>
                </a:spcBef>
                <a:spcAft>
                  <a:spcPts val="0"/>
                </a:spcAft>
                <a:defRPr/>
              </a:pPr>
              <a:r>
                <a:rPr lang="en-ZA" sz="1138" kern="0" dirty="0">
                  <a:latin typeface="Calibri" panose="020F0502020204030204" pitchFamily="34" charset="0"/>
                  <a:ea typeface="+mn-ea"/>
                  <a:cs typeface="Calibri" panose="020F0502020204030204" pitchFamily="34" charset="0"/>
                </a:rPr>
                <a:t>FNB </a:t>
              </a:r>
              <a:r>
                <a:rPr lang="en-ZA" sz="1138" kern="0" dirty="0" smtClean="0">
                  <a:latin typeface="Calibri" panose="020F0502020204030204" pitchFamily="34" charset="0"/>
                  <a:ea typeface="+mn-ea"/>
                  <a:cs typeface="Calibri" panose="020F0502020204030204" pitchFamily="34" charset="0"/>
                </a:rPr>
                <a:t>Branches</a:t>
              </a:r>
              <a:endParaRPr lang="en-ZA" sz="1138" kern="0" dirty="0">
                <a:latin typeface="Calibri" panose="020F0502020204030204" pitchFamily="34" charset="0"/>
                <a:ea typeface="+mn-ea"/>
                <a:cs typeface="Calibri" panose="020F0502020204030204" pitchFamily="34" charset="0"/>
              </a:endParaRPr>
            </a:p>
            <a:p>
              <a:pPr algn="l" defTabSz="1299792" fontAlgn="auto" hangingPunct="1">
                <a:spcBef>
                  <a:spcPts val="0"/>
                </a:spcBef>
                <a:spcAft>
                  <a:spcPts val="0"/>
                </a:spcAft>
                <a:defRPr/>
              </a:pPr>
              <a:r>
                <a:rPr lang="en-ZA" sz="1138" kern="0" dirty="0" smtClean="0">
                  <a:latin typeface="Calibri" panose="020F0502020204030204" pitchFamily="34" charset="0"/>
                  <a:ea typeface="+mn-ea"/>
                  <a:cs typeface="Calibri" panose="020F0502020204030204" pitchFamily="34" charset="0"/>
                </a:rPr>
                <a:t>Self-Service Centres </a:t>
              </a:r>
            </a:p>
            <a:p>
              <a:pPr algn="l" defTabSz="1299792" fontAlgn="auto" hangingPunct="1">
                <a:spcBef>
                  <a:spcPts val="0"/>
                </a:spcBef>
                <a:spcAft>
                  <a:spcPts val="0"/>
                </a:spcAft>
                <a:defRPr/>
              </a:pPr>
              <a:r>
                <a:rPr lang="en-ZA" sz="1138" kern="0" dirty="0" smtClean="0">
                  <a:latin typeface="Calibri" panose="020F0502020204030204" pitchFamily="34" charset="0"/>
                  <a:ea typeface="+mn-ea"/>
                  <a:cs typeface="Calibri" panose="020F0502020204030204" pitchFamily="34" charset="0"/>
                </a:rPr>
                <a:t>Self-Service Terminals </a:t>
              </a:r>
              <a:endParaRPr lang="en-ZA" sz="1138" b="1" kern="0" dirty="0">
                <a:latin typeface="Calibri" panose="020F0502020204030204" pitchFamily="34" charset="0"/>
                <a:ea typeface="+mn-ea"/>
                <a:cs typeface="Calibri" panose="020F0502020204030204" pitchFamily="34" charset="0"/>
              </a:endParaRPr>
            </a:p>
            <a:p>
              <a:pPr algn="l" defTabSz="1299792" fontAlgn="auto" hangingPunct="1">
                <a:spcBef>
                  <a:spcPts val="0"/>
                </a:spcBef>
                <a:spcAft>
                  <a:spcPts val="0"/>
                </a:spcAft>
                <a:defRPr/>
              </a:pPr>
              <a:r>
                <a:rPr lang="en-ZA" sz="1138" kern="0" dirty="0" smtClean="0">
                  <a:latin typeface="Calibri" panose="020F0502020204030204" pitchFamily="34" charset="0"/>
                  <a:ea typeface="+mn-ea"/>
                  <a:cs typeface="Calibri" panose="020F0502020204030204" pitchFamily="34" charset="0"/>
                </a:rPr>
                <a:t>Third </a:t>
              </a:r>
              <a:r>
                <a:rPr lang="en-ZA" sz="1138" kern="0" dirty="0">
                  <a:latin typeface="Calibri" panose="020F0502020204030204" pitchFamily="34" charset="0"/>
                  <a:ea typeface="+mn-ea"/>
                  <a:cs typeface="Calibri" panose="020F0502020204030204" pitchFamily="34" charset="0"/>
                </a:rPr>
                <a:t>Party </a:t>
              </a:r>
              <a:r>
                <a:rPr lang="en-ZA" sz="1138" kern="0" dirty="0" smtClean="0">
                  <a:latin typeface="Calibri" panose="020F0502020204030204" pitchFamily="34" charset="0"/>
                  <a:ea typeface="+mn-ea"/>
                  <a:cs typeface="Calibri" panose="020F0502020204030204" pitchFamily="34" charset="0"/>
                </a:rPr>
                <a:t>Partners</a:t>
              </a:r>
              <a:endParaRPr lang="en-ZA" sz="1138" kern="0" dirty="0">
                <a:latin typeface="Calibri" panose="020F0502020204030204" pitchFamily="34" charset="0"/>
                <a:ea typeface="+mn-ea"/>
                <a:cs typeface="Calibri" panose="020F0502020204030204" pitchFamily="34" charset="0"/>
              </a:endParaRPr>
            </a:p>
          </p:txBody>
        </p:sp>
        <p:cxnSp>
          <p:nvCxnSpPr>
            <p:cNvPr id="106" name="Straight Connector 105">
              <a:extLst>
                <a:ext uri="{FF2B5EF4-FFF2-40B4-BE49-F238E27FC236}">
                  <a16:creationId xmlns:a16="http://schemas.microsoft.com/office/drawing/2014/main" xmlns="" id="{4F690B6B-0ED2-437F-BEBD-C7A4A4DA21A3}"/>
                </a:ext>
              </a:extLst>
            </p:cNvPr>
            <p:cNvCxnSpPr/>
            <p:nvPr/>
          </p:nvCxnSpPr>
          <p:spPr>
            <a:xfrm flipH="1">
              <a:off x="1458617" y="3829993"/>
              <a:ext cx="563910" cy="1"/>
            </a:xfrm>
            <a:prstGeom prst="line">
              <a:avLst/>
            </a:prstGeom>
            <a:noFill/>
            <a:ln w="28575" cap="flat" cmpd="sng" algn="ctr">
              <a:solidFill>
                <a:srgbClr val="001D3A"/>
              </a:solidFill>
              <a:prstDash val="solid"/>
              <a:tailEnd type="oval"/>
            </a:ln>
            <a:effectLst/>
          </p:spPr>
        </p:cxnSp>
        <p:cxnSp>
          <p:nvCxnSpPr>
            <p:cNvPr id="107" name="Straight Connector 106">
              <a:extLst>
                <a:ext uri="{FF2B5EF4-FFF2-40B4-BE49-F238E27FC236}">
                  <a16:creationId xmlns:a16="http://schemas.microsoft.com/office/drawing/2014/main" xmlns="" id="{BA540B6D-F4E4-421D-9C5A-24D07F917EC5}"/>
                </a:ext>
              </a:extLst>
            </p:cNvPr>
            <p:cNvCxnSpPr/>
            <p:nvPr/>
          </p:nvCxnSpPr>
          <p:spPr>
            <a:xfrm flipV="1">
              <a:off x="5099180" y="2455965"/>
              <a:ext cx="9827" cy="446356"/>
            </a:xfrm>
            <a:prstGeom prst="line">
              <a:avLst/>
            </a:prstGeom>
            <a:noFill/>
            <a:ln w="28575" cap="flat" cmpd="sng" algn="ctr">
              <a:solidFill>
                <a:srgbClr val="001D3A"/>
              </a:solidFill>
              <a:prstDash val="solid"/>
              <a:tailEnd type="oval"/>
            </a:ln>
            <a:effectLst/>
          </p:spPr>
        </p:cxnSp>
        <p:sp>
          <p:nvSpPr>
            <p:cNvPr id="108" name="Rectangle 107">
              <a:extLst>
                <a:ext uri="{FF2B5EF4-FFF2-40B4-BE49-F238E27FC236}">
                  <a16:creationId xmlns:a16="http://schemas.microsoft.com/office/drawing/2014/main" xmlns="" id="{7DDAAEC0-B82D-49E6-927B-52CC2E07C246}"/>
                </a:ext>
              </a:extLst>
            </p:cNvPr>
            <p:cNvSpPr/>
            <p:nvPr/>
          </p:nvSpPr>
          <p:spPr>
            <a:xfrm>
              <a:off x="156820" y="1050895"/>
              <a:ext cx="2414424" cy="1513162"/>
            </a:xfrm>
            <a:prstGeom prst="rect">
              <a:avLst/>
            </a:prstGeom>
            <a:solidFill>
              <a:srgbClr val="FFFFFF">
                <a:lumMod val="95000"/>
              </a:srgbClr>
            </a:solidFill>
            <a:ln w="9525" cap="flat" cmpd="sng" algn="ctr">
              <a:solidFill>
                <a:srgbClr val="EEEEEE">
                  <a:lumMod val="75000"/>
                </a:srgbClr>
              </a:solidFill>
              <a:prstDash val="solid"/>
            </a:ln>
            <a:effectLst/>
          </p:spPr>
          <p:txBody>
            <a:bodyPr rtlCol="0" anchor="t"/>
            <a:lstStyle/>
            <a:p>
              <a:pPr defTabSz="1300483" fontAlgn="auto" hangingPunct="1">
                <a:spcBef>
                  <a:spcPts val="0"/>
                </a:spcBef>
                <a:spcAft>
                  <a:spcPts val="0"/>
                </a:spcAft>
                <a:defRPr/>
              </a:pPr>
              <a:endParaRPr lang="en-ZA" sz="1138" kern="0" dirty="0">
                <a:solidFill>
                  <a:srgbClr val="000000">
                    <a:lumMod val="75000"/>
                    <a:lumOff val="25000"/>
                  </a:srgbClr>
                </a:solidFill>
                <a:latin typeface="Calibri" panose="020F0502020204030204" pitchFamily="34" charset="0"/>
                <a:ea typeface="+mn-ea"/>
                <a:cs typeface="Calibri" panose="020F0502020204030204" pitchFamily="34" charset="0"/>
              </a:endParaRPr>
            </a:p>
          </p:txBody>
        </p:sp>
        <p:sp>
          <p:nvSpPr>
            <p:cNvPr id="109" name="Rectangle 108">
              <a:extLst>
                <a:ext uri="{FF2B5EF4-FFF2-40B4-BE49-F238E27FC236}">
                  <a16:creationId xmlns:a16="http://schemas.microsoft.com/office/drawing/2014/main" xmlns="" id="{ED877851-17E2-4BD4-A69D-021A59A30AB0}"/>
                </a:ext>
              </a:extLst>
            </p:cNvPr>
            <p:cNvSpPr/>
            <p:nvPr/>
          </p:nvSpPr>
          <p:spPr>
            <a:xfrm>
              <a:off x="148127" y="1050895"/>
              <a:ext cx="2236510" cy="357812"/>
            </a:xfrm>
            <a:prstGeom prst="rect">
              <a:avLst/>
            </a:prstGeom>
            <a:solidFill>
              <a:srgbClr val="003366"/>
            </a:solidFill>
            <a:ln w="9525" cap="flat" cmpd="sng" algn="ctr">
              <a:solidFill>
                <a:srgbClr val="EEEEEE">
                  <a:lumMod val="75000"/>
                </a:srgbClr>
              </a:solidFill>
              <a:prstDash val="solid"/>
            </a:ln>
            <a:effectLst/>
          </p:spPr>
          <p:txBody>
            <a:bodyPr rtlCol="0" anchor="ctr"/>
            <a:lstStyle/>
            <a:p>
              <a:pPr defTabSz="1300483" fontAlgn="auto" hangingPunct="1">
                <a:spcBef>
                  <a:spcPts val="0"/>
                </a:spcBef>
                <a:spcAft>
                  <a:spcPts val="0"/>
                </a:spcAft>
                <a:defRPr/>
              </a:pPr>
              <a:r>
                <a:rPr lang="en-US" sz="1138" b="1" kern="0" dirty="0">
                  <a:solidFill>
                    <a:srgbClr val="FFFFFF"/>
                  </a:solidFill>
                  <a:latin typeface="Calibri" panose="020F0502020204030204" pitchFamily="34" charset="0"/>
                  <a:ea typeface="+mn-ea"/>
                  <a:cs typeface="Calibri" panose="020F0502020204030204" pitchFamily="34" charset="0"/>
                </a:rPr>
                <a:t>North West Province </a:t>
              </a:r>
              <a:endParaRPr lang="en-ZA" sz="1138" b="1" kern="0" dirty="0">
                <a:solidFill>
                  <a:srgbClr val="FFFFFF"/>
                </a:solidFill>
                <a:latin typeface="Calibri" panose="020F0502020204030204" pitchFamily="34" charset="0"/>
                <a:ea typeface="+mn-ea"/>
                <a:cs typeface="Calibri" panose="020F0502020204030204" pitchFamily="34" charset="0"/>
              </a:endParaRPr>
            </a:p>
          </p:txBody>
        </p:sp>
        <p:sp>
          <p:nvSpPr>
            <p:cNvPr id="110" name="Rectangle 109">
              <a:extLst>
                <a:ext uri="{FF2B5EF4-FFF2-40B4-BE49-F238E27FC236}">
                  <a16:creationId xmlns:a16="http://schemas.microsoft.com/office/drawing/2014/main" xmlns="" id="{6C6FD0BD-053E-4161-9129-7C1DC6585C0F}"/>
                </a:ext>
              </a:extLst>
            </p:cNvPr>
            <p:cNvSpPr/>
            <p:nvPr/>
          </p:nvSpPr>
          <p:spPr>
            <a:xfrm>
              <a:off x="135429" y="1418178"/>
              <a:ext cx="2253666" cy="897738"/>
            </a:xfrm>
            <a:prstGeom prst="rect">
              <a:avLst/>
            </a:prstGeom>
          </p:spPr>
          <p:txBody>
            <a:bodyPr wrap="square">
              <a:spAutoFit/>
            </a:bodyPr>
            <a:lstStyle/>
            <a:p>
              <a:pPr algn="l" defTabSz="1299792" fontAlgn="auto" hangingPunct="1">
                <a:spcBef>
                  <a:spcPts val="0"/>
                </a:spcBef>
                <a:spcAft>
                  <a:spcPts val="0"/>
                </a:spcAft>
                <a:defRPr/>
              </a:pPr>
              <a:r>
                <a:rPr lang="en-ZA" sz="1138" kern="0" dirty="0">
                  <a:latin typeface="Calibri" panose="020F0502020204030204" pitchFamily="34" charset="0"/>
                  <a:ea typeface="+mn-ea"/>
                  <a:cs typeface="Calibri" panose="020F0502020204030204" pitchFamily="34" charset="0"/>
                </a:rPr>
                <a:t>FNB </a:t>
              </a:r>
              <a:r>
                <a:rPr lang="en-ZA" sz="1138" kern="0" dirty="0" smtClean="0">
                  <a:latin typeface="Calibri" panose="020F0502020204030204" pitchFamily="34" charset="0"/>
                  <a:ea typeface="+mn-ea"/>
                  <a:cs typeface="Calibri" panose="020F0502020204030204" pitchFamily="34" charset="0"/>
                </a:rPr>
                <a:t>Branches    </a:t>
              </a:r>
              <a:endParaRPr lang="en-ZA" sz="1138" kern="0" dirty="0">
                <a:latin typeface="Calibri" panose="020F0502020204030204" pitchFamily="34" charset="0"/>
                <a:ea typeface="+mn-ea"/>
                <a:cs typeface="Calibri" panose="020F0502020204030204" pitchFamily="34" charset="0"/>
              </a:endParaRPr>
            </a:p>
            <a:p>
              <a:pPr algn="l" defTabSz="1299792" fontAlgn="auto" hangingPunct="1">
                <a:spcBef>
                  <a:spcPts val="0"/>
                </a:spcBef>
                <a:spcAft>
                  <a:spcPts val="0"/>
                </a:spcAft>
                <a:defRPr/>
              </a:pPr>
              <a:r>
                <a:rPr lang="en-ZA" sz="1138" kern="0" dirty="0">
                  <a:latin typeface="Calibri" panose="020F0502020204030204" pitchFamily="34" charset="0"/>
                  <a:ea typeface="+mn-ea"/>
                  <a:cs typeface="Calibri" panose="020F0502020204030204" pitchFamily="34" charset="0"/>
                </a:rPr>
                <a:t>Self-Service </a:t>
              </a:r>
              <a:r>
                <a:rPr lang="en-ZA" sz="1138" kern="0" dirty="0" smtClean="0">
                  <a:latin typeface="Calibri" panose="020F0502020204030204" pitchFamily="34" charset="0"/>
                  <a:ea typeface="+mn-ea"/>
                  <a:cs typeface="Calibri" panose="020F0502020204030204" pitchFamily="34" charset="0"/>
                </a:rPr>
                <a:t>Terminals</a:t>
              </a:r>
              <a:endParaRPr lang="en-ZA" sz="1138" kern="0" dirty="0">
                <a:latin typeface="Calibri" panose="020F0502020204030204" pitchFamily="34" charset="0"/>
                <a:ea typeface="+mn-ea"/>
                <a:cs typeface="Calibri" panose="020F0502020204030204" pitchFamily="34" charset="0"/>
              </a:endParaRPr>
            </a:p>
            <a:p>
              <a:pPr algn="l" defTabSz="1299792" fontAlgn="auto" hangingPunct="1">
                <a:spcBef>
                  <a:spcPts val="0"/>
                </a:spcBef>
                <a:spcAft>
                  <a:spcPts val="0"/>
                </a:spcAft>
                <a:defRPr/>
              </a:pPr>
              <a:r>
                <a:rPr lang="en-ZA" sz="1138" kern="0" dirty="0">
                  <a:latin typeface="Calibri" panose="020F0502020204030204" pitchFamily="34" charset="0"/>
                  <a:ea typeface="+mn-ea"/>
                  <a:cs typeface="Calibri" panose="020F0502020204030204" pitchFamily="34" charset="0"/>
                </a:rPr>
                <a:t>Third Party </a:t>
              </a:r>
              <a:r>
                <a:rPr lang="en-ZA" sz="1138" kern="0" dirty="0" smtClean="0">
                  <a:latin typeface="Calibri" panose="020F0502020204030204" pitchFamily="34" charset="0"/>
                  <a:ea typeface="+mn-ea"/>
                  <a:cs typeface="Calibri" panose="020F0502020204030204" pitchFamily="34" charset="0"/>
                </a:rPr>
                <a:t>Partners</a:t>
              </a:r>
              <a:endParaRPr lang="en-ZA" sz="1138" kern="0" dirty="0">
                <a:latin typeface="Calibri" panose="020F0502020204030204" pitchFamily="34" charset="0"/>
                <a:ea typeface="+mn-ea"/>
                <a:cs typeface="Calibri" panose="020F0502020204030204" pitchFamily="34" charset="0"/>
              </a:endParaRPr>
            </a:p>
            <a:p>
              <a:pPr algn="l" defTabSz="1300483" fontAlgn="auto" hangingPunct="1">
                <a:spcBef>
                  <a:spcPts val="0"/>
                </a:spcBef>
                <a:spcAft>
                  <a:spcPts val="0"/>
                </a:spcAft>
                <a:defRPr/>
              </a:pPr>
              <a:endParaRPr lang="en-ZA" sz="1138" kern="0" dirty="0">
                <a:latin typeface="Calibri" panose="020F0502020204030204" pitchFamily="34" charset="0"/>
                <a:ea typeface="+mn-ea"/>
                <a:cs typeface="Calibri" panose="020F0502020204030204" pitchFamily="34" charset="0"/>
              </a:endParaRPr>
            </a:p>
          </p:txBody>
        </p:sp>
        <p:sp>
          <p:nvSpPr>
            <p:cNvPr id="111" name="Rectangle 110">
              <a:extLst>
                <a:ext uri="{FF2B5EF4-FFF2-40B4-BE49-F238E27FC236}">
                  <a16:creationId xmlns:a16="http://schemas.microsoft.com/office/drawing/2014/main" xmlns="" id="{ACF8C3F9-BCF0-4A19-B871-C7E90E67ED85}"/>
                </a:ext>
              </a:extLst>
            </p:cNvPr>
            <p:cNvSpPr/>
            <p:nvPr/>
          </p:nvSpPr>
          <p:spPr>
            <a:xfrm>
              <a:off x="2823457" y="5669530"/>
              <a:ext cx="1926555" cy="1483706"/>
            </a:xfrm>
            <a:prstGeom prst="rect">
              <a:avLst/>
            </a:prstGeom>
            <a:solidFill>
              <a:srgbClr val="FFFFFF">
                <a:lumMod val="95000"/>
              </a:srgbClr>
            </a:solidFill>
            <a:ln w="9525" cap="flat" cmpd="sng" algn="ctr">
              <a:solidFill>
                <a:srgbClr val="EEEEEE">
                  <a:lumMod val="75000"/>
                </a:srgbClr>
              </a:solidFill>
              <a:prstDash val="solid"/>
            </a:ln>
            <a:effectLst/>
          </p:spPr>
          <p:txBody>
            <a:bodyPr rtlCol="0" anchor="t"/>
            <a:lstStyle/>
            <a:p>
              <a:pPr defTabSz="1300483" fontAlgn="auto" hangingPunct="1">
                <a:spcBef>
                  <a:spcPts val="0"/>
                </a:spcBef>
                <a:spcAft>
                  <a:spcPts val="0"/>
                </a:spcAft>
                <a:defRPr/>
              </a:pPr>
              <a:endParaRPr lang="en-ZA" sz="1138" kern="0" dirty="0">
                <a:solidFill>
                  <a:srgbClr val="000000">
                    <a:lumMod val="75000"/>
                    <a:lumOff val="25000"/>
                  </a:srgbClr>
                </a:solidFill>
                <a:latin typeface="Calibri" panose="020F0502020204030204" pitchFamily="34" charset="0"/>
                <a:ea typeface="+mn-ea"/>
                <a:cs typeface="Calibri" panose="020F0502020204030204" pitchFamily="34" charset="0"/>
              </a:endParaRPr>
            </a:p>
          </p:txBody>
        </p:sp>
        <p:sp>
          <p:nvSpPr>
            <p:cNvPr id="112" name="Rectangle 111">
              <a:extLst>
                <a:ext uri="{FF2B5EF4-FFF2-40B4-BE49-F238E27FC236}">
                  <a16:creationId xmlns:a16="http://schemas.microsoft.com/office/drawing/2014/main" xmlns="" id="{C6BCCD08-F512-4F9C-B847-0A95850C4A42}"/>
                </a:ext>
              </a:extLst>
            </p:cNvPr>
            <p:cNvSpPr/>
            <p:nvPr/>
          </p:nvSpPr>
          <p:spPr>
            <a:xfrm>
              <a:off x="2823457" y="5669532"/>
              <a:ext cx="1926555" cy="357812"/>
            </a:xfrm>
            <a:prstGeom prst="rect">
              <a:avLst/>
            </a:prstGeom>
            <a:solidFill>
              <a:srgbClr val="003366"/>
            </a:solidFill>
            <a:ln w="9525" cap="flat" cmpd="sng" algn="ctr">
              <a:solidFill>
                <a:srgbClr val="EEEEEE">
                  <a:lumMod val="75000"/>
                </a:srgbClr>
              </a:solidFill>
              <a:prstDash val="solid"/>
            </a:ln>
            <a:effectLst/>
          </p:spPr>
          <p:txBody>
            <a:bodyPr rtlCol="0" anchor="ctr"/>
            <a:lstStyle/>
            <a:p>
              <a:pPr defTabSz="1300483" fontAlgn="auto" hangingPunct="1">
                <a:spcBef>
                  <a:spcPts val="0"/>
                </a:spcBef>
                <a:spcAft>
                  <a:spcPts val="0"/>
                </a:spcAft>
                <a:defRPr/>
              </a:pPr>
              <a:r>
                <a:rPr lang="en-US" sz="1138" b="1" kern="0" dirty="0">
                  <a:solidFill>
                    <a:srgbClr val="FFFFFF"/>
                  </a:solidFill>
                  <a:latin typeface="Calibri" panose="020F0502020204030204" pitchFamily="34" charset="0"/>
                  <a:ea typeface="+mn-ea"/>
                  <a:cs typeface="Calibri" panose="020F0502020204030204" pitchFamily="34" charset="0"/>
                </a:rPr>
                <a:t>Free State </a:t>
              </a:r>
              <a:endParaRPr lang="en-ZA" sz="1138" b="1" kern="0" dirty="0">
                <a:solidFill>
                  <a:srgbClr val="FFFFFF"/>
                </a:solidFill>
                <a:latin typeface="Calibri" panose="020F0502020204030204" pitchFamily="34" charset="0"/>
                <a:ea typeface="+mn-ea"/>
                <a:cs typeface="Calibri" panose="020F0502020204030204" pitchFamily="34" charset="0"/>
              </a:endParaRPr>
            </a:p>
          </p:txBody>
        </p:sp>
        <p:sp>
          <p:nvSpPr>
            <p:cNvPr id="113" name="Rectangle 112">
              <a:extLst>
                <a:ext uri="{FF2B5EF4-FFF2-40B4-BE49-F238E27FC236}">
                  <a16:creationId xmlns:a16="http://schemas.microsoft.com/office/drawing/2014/main" xmlns="" id="{D72BF33D-605C-4273-BEDF-1898697434F2}"/>
                </a:ext>
              </a:extLst>
            </p:cNvPr>
            <p:cNvSpPr/>
            <p:nvPr/>
          </p:nvSpPr>
          <p:spPr>
            <a:xfrm>
              <a:off x="2842036" y="5969959"/>
              <a:ext cx="2048147" cy="897738"/>
            </a:xfrm>
            <a:prstGeom prst="rect">
              <a:avLst/>
            </a:prstGeom>
          </p:spPr>
          <p:txBody>
            <a:bodyPr wrap="square">
              <a:spAutoFit/>
            </a:bodyPr>
            <a:lstStyle/>
            <a:p>
              <a:pPr algn="l" defTabSz="1299792" fontAlgn="auto" hangingPunct="1">
                <a:spcBef>
                  <a:spcPts val="0"/>
                </a:spcBef>
                <a:spcAft>
                  <a:spcPts val="0"/>
                </a:spcAft>
                <a:defRPr/>
              </a:pPr>
              <a:r>
                <a:rPr lang="en-ZA" sz="1138" kern="0" dirty="0">
                  <a:latin typeface="Calibri" panose="020F0502020204030204" pitchFamily="34" charset="0"/>
                  <a:ea typeface="+mn-ea"/>
                  <a:cs typeface="Calibri" panose="020F0502020204030204" pitchFamily="34" charset="0"/>
                </a:rPr>
                <a:t>FNB </a:t>
              </a:r>
              <a:r>
                <a:rPr lang="en-ZA" sz="1138" kern="0" dirty="0" smtClean="0">
                  <a:latin typeface="Calibri" panose="020F0502020204030204" pitchFamily="34" charset="0"/>
                  <a:ea typeface="+mn-ea"/>
                  <a:cs typeface="Calibri" panose="020F0502020204030204" pitchFamily="34" charset="0"/>
                </a:rPr>
                <a:t>Branches</a:t>
              </a:r>
              <a:endParaRPr lang="en-ZA" sz="1138" kern="0" dirty="0">
                <a:latin typeface="Calibri" panose="020F0502020204030204" pitchFamily="34" charset="0"/>
                <a:ea typeface="+mn-ea"/>
                <a:cs typeface="Calibri" panose="020F0502020204030204" pitchFamily="34" charset="0"/>
              </a:endParaRPr>
            </a:p>
            <a:p>
              <a:pPr algn="l" defTabSz="1299792" fontAlgn="auto" hangingPunct="1">
                <a:spcBef>
                  <a:spcPts val="0"/>
                </a:spcBef>
                <a:spcAft>
                  <a:spcPts val="0"/>
                </a:spcAft>
                <a:defRPr/>
              </a:pPr>
              <a:r>
                <a:rPr lang="en-ZA" sz="1138" kern="0" dirty="0">
                  <a:latin typeface="Calibri" panose="020F0502020204030204" pitchFamily="34" charset="0"/>
                  <a:ea typeface="+mn-ea"/>
                  <a:cs typeface="Calibri" panose="020F0502020204030204" pitchFamily="34" charset="0"/>
                </a:rPr>
                <a:t>Self-Service </a:t>
              </a:r>
              <a:r>
                <a:rPr lang="en-ZA" sz="1138" kern="0" dirty="0" smtClean="0">
                  <a:latin typeface="Calibri" panose="020F0502020204030204" pitchFamily="34" charset="0"/>
                  <a:ea typeface="+mn-ea"/>
                  <a:cs typeface="Calibri" panose="020F0502020204030204" pitchFamily="34" charset="0"/>
                </a:rPr>
                <a:t>Terminals</a:t>
              </a:r>
              <a:endParaRPr lang="en-ZA" sz="1138" kern="0" dirty="0">
                <a:latin typeface="Calibri" panose="020F0502020204030204" pitchFamily="34" charset="0"/>
                <a:ea typeface="+mn-ea"/>
                <a:cs typeface="Calibri" panose="020F0502020204030204" pitchFamily="34" charset="0"/>
              </a:endParaRPr>
            </a:p>
            <a:p>
              <a:pPr algn="l" defTabSz="1299792" fontAlgn="auto" hangingPunct="1">
                <a:spcBef>
                  <a:spcPts val="0"/>
                </a:spcBef>
                <a:spcAft>
                  <a:spcPts val="0"/>
                </a:spcAft>
                <a:defRPr/>
              </a:pPr>
              <a:r>
                <a:rPr lang="en-ZA" sz="1138" kern="0" dirty="0">
                  <a:latin typeface="Calibri" panose="020F0502020204030204" pitchFamily="34" charset="0"/>
                  <a:ea typeface="+mn-ea"/>
                  <a:cs typeface="Calibri" panose="020F0502020204030204" pitchFamily="34" charset="0"/>
                </a:rPr>
                <a:t>Third Party </a:t>
              </a:r>
              <a:r>
                <a:rPr lang="en-ZA" sz="1138" kern="0" dirty="0" smtClean="0">
                  <a:latin typeface="Calibri" panose="020F0502020204030204" pitchFamily="34" charset="0"/>
                  <a:ea typeface="+mn-ea"/>
                  <a:cs typeface="Calibri" panose="020F0502020204030204" pitchFamily="34" charset="0"/>
                </a:rPr>
                <a:t>Partners</a:t>
              </a:r>
              <a:endParaRPr lang="en-ZA" sz="1138" kern="0" dirty="0">
                <a:latin typeface="Calibri" panose="020F0502020204030204" pitchFamily="34" charset="0"/>
                <a:ea typeface="+mn-ea"/>
                <a:cs typeface="Calibri" panose="020F0502020204030204" pitchFamily="34" charset="0"/>
              </a:endParaRPr>
            </a:p>
            <a:p>
              <a:pPr algn="l" defTabSz="1299792" fontAlgn="auto" hangingPunct="1">
                <a:spcBef>
                  <a:spcPts val="0"/>
                </a:spcBef>
                <a:spcAft>
                  <a:spcPts val="0"/>
                </a:spcAft>
                <a:defRPr/>
              </a:pPr>
              <a:endParaRPr lang="en-ZA" sz="1138" kern="0" dirty="0">
                <a:latin typeface="Calibri" panose="020F0502020204030204" pitchFamily="34" charset="0"/>
                <a:ea typeface="+mn-ea"/>
                <a:cs typeface="Calibri" panose="020F0502020204030204" pitchFamily="34" charset="0"/>
              </a:endParaRPr>
            </a:p>
          </p:txBody>
        </p:sp>
        <p:grpSp>
          <p:nvGrpSpPr>
            <p:cNvPr id="114" name="Group 113">
              <a:extLst>
                <a:ext uri="{FF2B5EF4-FFF2-40B4-BE49-F238E27FC236}">
                  <a16:creationId xmlns:a16="http://schemas.microsoft.com/office/drawing/2014/main" xmlns="" id="{1B2E7885-AD6F-400D-852E-F54CAF306238}"/>
                </a:ext>
              </a:extLst>
            </p:cNvPr>
            <p:cNvGrpSpPr/>
            <p:nvPr/>
          </p:nvGrpSpPr>
          <p:grpSpPr>
            <a:xfrm>
              <a:off x="6805556" y="2527648"/>
              <a:ext cx="1927630" cy="1406956"/>
              <a:chOff x="6772898" y="2251043"/>
              <a:chExt cx="1927630" cy="1437307"/>
            </a:xfrm>
          </p:grpSpPr>
          <p:sp>
            <p:nvSpPr>
              <p:cNvPr id="115" name="Rectangle 114">
                <a:extLst>
                  <a:ext uri="{FF2B5EF4-FFF2-40B4-BE49-F238E27FC236}">
                    <a16:creationId xmlns:a16="http://schemas.microsoft.com/office/drawing/2014/main" xmlns="" id="{B6AC6328-4D0F-46F8-A8DA-E09B97B29A4E}"/>
                  </a:ext>
                </a:extLst>
              </p:cNvPr>
              <p:cNvSpPr/>
              <p:nvPr/>
            </p:nvSpPr>
            <p:spPr>
              <a:xfrm>
                <a:off x="6787249" y="2251043"/>
                <a:ext cx="1803962" cy="1437307"/>
              </a:xfrm>
              <a:prstGeom prst="rect">
                <a:avLst/>
              </a:prstGeom>
              <a:solidFill>
                <a:srgbClr val="FFFFFF">
                  <a:lumMod val="95000"/>
                </a:srgbClr>
              </a:solidFill>
              <a:ln w="9525" cap="flat" cmpd="sng" algn="ctr">
                <a:solidFill>
                  <a:srgbClr val="EEEEEE">
                    <a:lumMod val="75000"/>
                  </a:srgbClr>
                </a:solidFill>
                <a:prstDash val="solid"/>
              </a:ln>
              <a:effectLst/>
            </p:spPr>
            <p:txBody>
              <a:bodyPr rtlCol="0" anchor="t"/>
              <a:lstStyle/>
              <a:p>
                <a:pPr defTabSz="1300483" fontAlgn="auto" hangingPunct="1">
                  <a:spcBef>
                    <a:spcPts val="0"/>
                  </a:spcBef>
                  <a:spcAft>
                    <a:spcPts val="0"/>
                  </a:spcAft>
                  <a:defRPr/>
                </a:pPr>
                <a:endParaRPr lang="en-ZA" sz="1138" kern="0" dirty="0">
                  <a:solidFill>
                    <a:srgbClr val="000000">
                      <a:lumMod val="75000"/>
                      <a:lumOff val="25000"/>
                    </a:srgbClr>
                  </a:solidFill>
                  <a:latin typeface="Calibri" panose="020F0502020204030204" pitchFamily="34" charset="0"/>
                  <a:ea typeface="+mn-ea"/>
                  <a:cs typeface="Calibri" panose="020F0502020204030204" pitchFamily="34" charset="0"/>
                </a:endParaRPr>
              </a:p>
            </p:txBody>
          </p:sp>
          <p:sp>
            <p:nvSpPr>
              <p:cNvPr id="116" name="Rectangle 115">
                <a:extLst>
                  <a:ext uri="{FF2B5EF4-FFF2-40B4-BE49-F238E27FC236}">
                    <a16:creationId xmlns:a16="http://schemas.microsoft.com/office/drawing/2014/main" xmlns="" id="{30972911-B32F-4B0C-9898-2668B57C6648}"/>
                  </a:ext>
                </a:extLst>
              </p:cNvPr>
              <p:cNvSpPr/>
              <p:nvPr/>
            </p:nvSpPr>
            <p:spPr>
              <a:xfrm>
                <a:off x="6787248" y="2251043"/>
                <a:ext cx="1803962" cy="357812"/>
              </a:xfrm>
              <a:prstGeom prst="rect">
                <a:avLst/>
              </a:prstGeom>
              <a:solidFill>
                <a:srgbClr val="003366"/>
              </a:solidFill>
              <a:ln w="9525" cap="flat" cmpd="sng" algn="ctr">
                <a:solidFill>
                  <a:srgbClr val="EEEEEE">
                    <a:lumMod val="75000"/>
                  </a:srgbClr>
                </a:solidFill>
                <a:prstDash val="solid"/>
              </a:ln>
              <a:effectLst/>
            </p:spPr>
            <p:txBody>
              <a:bodyPr rtlCol="0" anchor="ctr"/>
              <a:lstStyle/>
              <a:p>
                <a:pPr defTabSz="1300483" fontAlgn="auto" hangingPunct="1">
                  <a:spcBef>
                    <a:spcPts val="0"/>
                  </a:spcBef>
                  <a:spcAft>
                    <a:spcPts val="0"/>
                  </a:spcAft>
                  <a:defRPr/>
                </a:pPr>
                <a:r>
                  <a:rPr lang="en-ZA" sz="1138" b="1" kern="0" dirty="0">
                    <a:solidFill>
                      <a:srgbClr val="FFFFFF"/>
                    </a:solidFill>
                    <a:latin typeface="Calibri" panose="020F0502020204030204" pitchFamily="34" charset="0"/>
                    <a:ea typeface="+mn-ea"/>
                    <a:cs typeface="Calibri" panose="020F0502020204030204" pitchFamily="34" charset="0"/>
                  </a:rPr>
                  <a:t>Limpopo</a:t>
                </a:r>
              </a:p>
            </p:txBody>
          </p:sp>
          <p:sp>
            <p:nvSpPr>
              <p:cNvPr id="117" name="Rectangle 116">
                <a:extLst>
                  <a:ext uri="{FF2B5EF4-FFF2-40B4-BE49-F238E27FC236}">
                    <a16:creationId xmlns:a16="http://schemas.microsoft.com/office/drawing/2014/main" xmlns="" id="{A4D3B277-679F-4959-A3A5-EC169552D866}"/>
                  </a:ext>
                </a:extLst>
              </p:cNvPr>
              <p:cNvSpPr/>
              <p:nvPr/>
            </p:nvSpPr>
            <p:spPr>
              <a:xfrm>
                <a:off x="6772898" y="2568331"/>
                <a:ext cx="1927630" cy="714532"/>
              </a:xfrm>
              <a:prstGeom prst="rect">
                <a:avLst/>
              </a:prstGeom>
            </p:spPr>
            <p:txBody>
              <a:bodyPr wrap="square">
                <a:spAutoFit/>
              </a:bodyPr>
              <a:lstStyle/>
              <a:p>
                <a:pPr algn="l" defTabSz="1299792" fontAlgn="auto" hangingPunct="1">
                  <a:spcBef>
                    <a:spcPts val="0"/>
                  </a:spcBef>
                  <a:spcAft>
                    <a:spcPts val="0"/>
                  </a:spcAft>
                  <a:defRPr/>
                </a:pPr>
                <a:r>
                  <a:rPr lang="en-ZA" sz="1138" kern="0" dirty="0">
                    <a:latin typeface="Calibri" panose="020F0502020204030204" pitchFamily="34" charset="0"/>
                    <a:ea typeface="+mn-ea"/>
                    <a:cs typeface="Calibri" panose="020F0502020204030204" pitchFamily="34" charset="0"/>
                  </a:rPr>
                  <a:t>FNB </a:t>
                </a:r>
                <a:r>
                  <a:rPr lang="en-ZA" sz="1138" kern="0" dirty="0" smtClean="0">
                    <a:latin typeface="Calibri" panose="020F0502020204030204" pitchFamily="34" charset="0"/>
                    <a:ea typeface="+mn-ea"/>
                    <a:cs typeface="Calibri" panose="020F0502020204030204" pitchFamily="34" charset="0"/>
                  </a:rPr>
                  <a:t>Branches</a:t>
                </a:r>
                <a:endParaRPr lang="en-ZA" sz="1138" kern="0" dirty="0">
                  <a:latin typeface="Calibri" panose="020F0502020204030204" pitchFamily="34" charset="0"/>
                  <a:ea typeface="+mn-ea"/>
                  <a:cs typeface="Calibri" panose="020F0502020204030204" pitchFamily="34" charset="0"/>
                </a:endParaRPr>
              </a:p>
              <a:p>
                <a:pPr algn="l" defTabSz="1299792" fontAlgn="auto" hangingPunct="1">
                  <a:spcBef>
                    <a:spcPts val="0"/>
                  </a:spcBef>
                  <a:spcAft>
                    <a:spcPts val="0"/>
                  </a:spcAft>
                  <a:defRPr/>
                </a:pPr>
                <a:r>
                  <a:rPr lang="en-ZA" sz="1138" kern="0" dirty="0">
                    <a:latin typeface="Calibri" panose="020F0502020204030204" pitchFamily="34" charset="0"/>
                    <a:ea typeface="+mn-ea"/>
                    <a:cs typeface="Calibri" panose="020F0502020204030204" pitchFamily="34" charset="0"/>
                  </a:rPr>
                  <a:t>Self-Service </a:t>
                </a:r>
                <a:r>
                  <a:rPr lang="en-ZA" sz="1138" kern="0" dirty="0" smtClean="0">
                    <a:latin typeface="Calibri" panose="020F0502020204030204" pitchFamily="34" charset="0"/>
                    <a:ea typeface="+mn-ea"/>
                    <a:cs typeface="Calibri" panose="020F0502020204030204" pitchFamily="34" charset="0"/>
                  </a:rPr>
                  <a:t>Terminals</a:t>
                </a:r>
                <a:endParaRPr lang="en-ZA" sz="1138" kern="0" dirty="0">
                  <a:latin typeface="Calibri" panose="020F0502020204030204" pitchFamily="34" charset="0"/>
                  <a:ea typeface="+mn-ea"/>
                  <a:cs typeface="Calibri" panose="020F0502020204030204" pitchFamily="34" charset="0"/>
                </a:endParaRPr>
              </a:p>
              <a:p>
                <a:pPr algn="l" defTabSz="1299792" fontAlgn="auto" hangingPunct="1">
                  <a:spcBef>
                    <a:spcPts val="0"/>
                  </a:spcBef>
                  <a:spcAft>
                    <a:spcPts val="0"/>
                  </a:spcAft>
                  <a:defRPr/>
                </a:pPr>
                <a:r>
                  <a:rPr lang="en-ZA" sz="1138" kern="0" dirty="0">
                    <a:latin typeface="Calibri" panose="020F0502020204030204" pitchFamily="34" charset="0"/>
                    <a:ea typeface="+mn-ea"/>
                    <a:cs typeface="Calibri" panose="020F0502020204030204" pitchFamily="34" charset="0"/>
                  </a:rPr>
                  <a:t>Third Party </a:t>
                </a:r>
                <a:r>
                  <a:rPr lang="en-ZA" sz="1138" kern="0" dirty="0" smtClean="0">
                    <a:latin typeface="Calibri" panose="020F0502020204030204" pitchFamily="34" charset="0"/>
                    <a:ea typeface="+mn-ea"/>
                    <a:cs typeface="Calibri" panose="020F0502020204030204" pitchFamily="34" charset="0"/>
                  </a:rPr>
                  <a:t>Partners</a:t>
                </a:r>
                <a:endParaRPr lang="en-ZA" sz="1138" kern="0" dirty="0">
                  <a:latin typeface="Calibri" panose="020F0502020204030204" pitchFamily="34" charset="0"/>
                  <a:ea typeface="+mn-ea"/>
                  <a:cs typeface="Calibri" panose="020F0502020204030204" pitchFamily="34" charset="0"/>
                </a:endParaRPr>
              </a:p>
            </p:txBody>
          </p:sp>
        </p:grpSp>
        <p:cxnSp>
          <p:nvCxnSpPr>
            <p:cNvPr id="118" name="Straight Connector 117">
              <a:extLst>
                <a:ext uri="{FF2B5EF4-FFF2-40B4-BE49-F238E27FC236}">
                  <a16:creationId xmlns:a16="http://schemas.microsoft.com/office/drawing/2014/main" xmlns="" id="{D9ACB3B1-EBED-4BA4-B3BE-910137194FD2}"/>
                </a:ext>
              </a:extLst>
            </p:cNvPr>
            <p:cNvCxnSpPr/>
            <p:nvPr/>
          </p:nvCxnSpPr>
          <p:spPr>
            <a:xfrm flipV="1">
              <a:off x="5472639" y="2398142"/>
              <a:ext cx="0" cy="651869"/>
            </a:xfrm>
            <a:prstGeom prst="line">
              <a:avLst/>
            </a:prstGeom>
            <a:noFill/>
            <a:ln w="28575" cap="flat" cmpd="sng" algn="ctr">
              <a:solidFill>
                <a:srgbClr val="001D3A"/>
              </a:solidFill>
              <a:prstDash val="solid"/>
              <a:headEnd type="none" w="med" len="med"/>
              <a:tailEnd type="none" w="med" len="med"/>
            </a:ln>
            <a:effectLst/>
          </p:spPr>
        </p:cxnSp>
        <p:cxnSp>
          <p:nvCxnSpPr>
            <p:cNvPr id="119" name="Straight Connector 118">
              <a:extLst>
                <a:ext uri="{FF2B5EF4-FFF2-40B4-BE49-F238E27FC236}">
                  <a16:creationId xmlns:a16="http://schemas.microsoft.com/office/drawing/2014/main" xmlns="" id="{1C37A3B6-B5A3-4A4D-8C18-5F29BFCDFE2F}"/>
                </a:ext>
              </a:extLst>
            </p:cNvPr>
            <p:cNvCxnSpPr/>
            <p:nvPr/>
          </p:nvCxnSpPr>
          <p:spPr>
            <a:xfrm>
              <a:off x="5480951" y="3050011"/>
              <a:ext cx="1338956" cy="0"/>
            </a:xfrm>
            <a:prstGeom prst="line">
              <a:avLst/>
            </a:prstGeom>
            <a:noFill/>
            <a:ln w="28575" cap="flat" cmpd="sng" algn="ctr">
              <a:solidFill>
                <a:srgbClr val="001D3A"/>
              </a:solidFill>
              <a:prstDash val="solid"/>
              <a:headEnd type="none" w="med" len="med"/>
              <a:tailEnd type="oval" w="med" len="med"/>
            </a:ln>
            <a:effectLst/>
          </p:spPr>
        </p:cxnSp>
      </p:grpSp>
      <p:sp>
        <p:nvSpPr>
          <p:cNvPr id="120" name="TextBox 119"/>
          <p:cNvSpPr txBox="1"/>
          <p:nvPr/>
        </p:nvSpPr>
        <p:spPr>
          <a:xfrm>
            <a:off x="5454650" y="9353490"/>
            <a:ext cx="1828800" cy="400110"/>
          </a:xfrm>
          <a:prstGeom prst="rect">
            <a:avLst/>
          </a:prstGeom>
          <a:noFill/>
        </p:spPr>
        <p:txBody>
          <a:bodyPr wrap="square" rtlCol="0">
            <a:spAutoFit/>
          </a:bodyPr>
          <a:lstStyle/>
          <a:p>
            <a:r>
              <a:rPr lang="en-ZA" sz="2000" dirty="0">
                <a:latin typeface="+mn-lt"/>
              </a:rPr>
              <a:t>7</a:t>
            </a:r>
            <a:endParaRPr lang="en-ZA" sz="2000" dirty="0">
              <a:latin typeface="+mn-lt"/>
            </a:endParaRPr>
          </a:p>
        </p:txBody>
      </p:sp>
    </p:spTree>
    <p:extLst>
      <p:ext uri="{BB962C8B-B14F-4D97-AF65-F5344CB8AC3E}">
        <p14:creationId xmlns:p14="http://schemas.microsoft.com/office/powerpoint/2010/main" val="1703499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9050"/>
            <a:ext cx="11099800" cy="1689100"/>
          </a:xfrm>
        </p:spPr>
        <p:txBody>
          <a:bodyPr/>
          <a:lstStyle/>
          <a:p>
            <a:r>
              <a:rPr lang="en-ZA" sz="5400" dirty="0"/>
              <a:t>Non-financial performance (Performance Information)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83981674"/>
              </p:ext>
            </p:extLst>
          </p:nvPr>
        </p:nvGraphicFramePr>
        <p:xfrm>
          <a:off x="-2" y="1600079"/>
          <a:ext cx="13004802" cy="7772399"/>
        </p:xfrm>
        <a:graphic>
          <a:graphicData uri="http://schemas.openxmlformats.org/drawingml/2006/table">
            <a:tbl>
              <a:tblPr firstRow="1" bandCol="1"/>
              <a:tblGrid>
                <a:gridCol w="2192610"/>
                <a:gridCol w="2192610"/>
                <a:gridCol w="1542370"/>
                <a:gridCol w="1305682"/>
                <a:gridCol w="1560576"/>
                <a:gridCol w="1570981"/>
                <a:gridCol w="2639973"/>
              </a:tblGrid>
              <a:tr h="1371162">
                <a:tc>
                  <a:txBody>
                    <a:bodyPr/>
                    <a:lstStyle/>
                    <a:p>
                      <a:pPr marL="457200" algn="ctr">
                        <a:spcAft>
                          <a:spcPts val="0"/>
                        </a:spcAft>
                      </a:pPr>
                      <a:r>
                        <a:rPr lang="en-ZA" sz="14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Output</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15000"/>
                        </a:lnSpc>
                        <a:spcAft>
                          <a:spcPts val="0"/>
                        </a:spcAft>
                      </a:pPr>
                      <a:r>
                        <a:rPr lang="en-ZA" sz="1400" b="1" dirty="0">
                          <a:solidFill>
                            <a:srgbClr val="FFFFFF"/>
                          </a:solidFill>
                          <a:effectLst/>
                          <a:latin typeface="Calibri" panose="020F0502020204030204" pitchFamily="34" charset="0"/>
                          <a:ea typeface="Calibri" panose="020F0502020204030204" pitchFamily="34" charset="0"/>
                          <a:cs typeface="MyriadPro-Semibold"/>
                        </a:rPr>
                        <a:t>Performance Measure or Indicator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algn="ctr" defTabSz="914400" rtl="0" eaLnBrk="1" latinLnBrk="0" hangingPunct="1">
                        <a:lnSpc>
                          <a:spcPct val="115000"/>
                        </a:lnSpc>
                        <a:spcAft>
                          <a:spcPts val="0"/>
                        </a:spcAft>
                      </a:pPr>
                      <a:r>
                        <a:rPr lang="en-ZA" sz="1400" b="1" kern="1200" dirty="0">
                          <a:solidFill>
                            <a:srgbClr val="FFFFFF"/>
                          </a:solidFill>
                          <a:effectLst/>
                          <a:latin typeface="Calibri" panose="020F0502020204030204" pitchFamily="34" charset="0"/>
                          <a:ea typeface="Calibri" panose="020F0502020204030204" pitchFamily="34" charset="0"/>
                          <a:cs typeface="MyriadPro-Semibold"/>
                        </a:rPr>
                        <a:t>Actual Achievement 2015/2016</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algn="ctr" defTabSz="914400" rtl="0" eaLnBrk="1" latinLnBrk="0" hangingPunct="1">
                        <a:lnSpc>
                          <a:spcPct val="115000"/>
                        </a:lnSpc>
                        <a:spcAft>
                          <a:spcPts val="0"/>
                        </a:spcAft>
                      </a:pPr>
                      <a:r>
                        <a:rPr lang="en-ZA" sz="1400" b="1" kern="1200" dirty="0">
                          <a:solidFill>
                            <a:srgbClr val="FFFFFF"/>
                          </a:solidFill>
                          <a:effectLst/>
                          <a:latin typeface="Calibri" panose="020F0502020204030204" pitchFamily="34" charset="0"/>
                          <a:ea typeface="Calibri" panose="020F0502020204030204" pitchFamily="34" charset="0"/>
                          <a:cs typeface="MyriadPro-Semibold"/>
                        </a:rPr>
                        <a:t>Annual Target</a:t>
                      </a:r>
                    </a:p>
                    <a:p>
                      <a:pPr marL="0" algn="ctr" defTabSz="914400" rtl="0" eaLnBrk="1" latinLnBrk="0" hangingPunct="1">
                        <a:lnSpc>
                          <a:spcPct val="115000"/>
                        </a:lnSpc>
                        <a:spcAft>
                          <a:spcPts val="0"/>
                        </a:spcAft>
                      </a:pPr>
                      <a:r>
                        <a:rPr lang="en-ZA" sz="1400" b="1" kern="1200" dirty="0">
                          <a:solidFill>
                            <a:srgbClr val="FFFFFF"/>
                          </a:solidFill>
                          <a:effectLst/>
                          <a:latin typeface="Calibri" panose="020F0502020204030204" pitchFamily="34" charset="0"/>
                          <a:ea typeface="Calibri" panose="020F0502020204030204" pitchFamily="34" charset="0"/>
                          <a:cs typeface="MyriadPro-Semibold"/>
                        </a:rPr>
                        <a:t>2016/2017</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algn="ctr" defTabSz="914400" rtl="0" eaLnBrk="1" latinLnBrk="0" hangingPunct="1">
                        <a:lnSpc>
                          <a:spcPct val="115000"/>
                        </a:lnSpc>
                        <a:spcAft>
                          <a:spcPts val="0"/>
                        </a:spcAft>
                      </a:pPr>
                      <a:r>
                        <a:rPr lang="en-ZA" sz="1400" b="1" kern="1200" dirty="0">
                          <a:solidFill>
                            <a:srgbClr val="FFFFFF"/>
                          </a:solidFill>
                          <a:effectLst/>
                          <a:latin typeface="Calibri" panose="020F0502020204030204" pitchFamily="34" charset="0"/>
                          <a:ea typeface="Calibri" panose="020F0502020204030204" pitchFamily="34" charset="0"/>
                          <a:cs typeface="MyriadPro-Semibold"/>
                        </a:rPr>
                        <a:t>Actual Achievement</a:t>
                      </a:r>
                    </a:p>
                    <a:p>
                      <a:pPr marL="0" algn="ctr" defTabSz="914400" rtl="0" eaLnBrk="1" latinLnBrk="0" hangingPunct="1">
                        <a:lnSpc>
                          <a:spcPct val="115000"/>
                        </a:lnSpc>
                        <a:spcAft>
                          <a:spcPts val="0"/>
                        </a:spcAft>
                      </a:pPr>
                      <a:r>
                        <a:rPr lang="en-ZA" sz="1400" b="1" kern="1200" dirty="0">
                          <a:solidFill>
                            <a:srgbClr val="FFFFFF"/>
                          </a:solidFill>
                          <a:effectLst/>
                          <a:latin typeface="Calibri" panose="020F0502020204030204" pitchFamily="34" charset="0"/>
                          <a:ea typeface="Calibri" panose="020F0502020204030204" pitchFamily="34" charset="0"/>
                          <a:cs typeface="MyriadPro-Semibold"/>
                        </a:rPr>
                        <a:t>2016/2017</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algn="ctr" defTabSz="914400" rtl="0" eaLnBrk="1" latinLnBrk="0" hangingPunct="1">
                        <a:lnSpc>
                          <a:spcPct val="115000"/>
                        </a:lnSpc>
                        <a:spcAft>
                          <a:spcPts val="0"/>
                        </a:spcAft>
                      </a:pPr>
                      <a:r>
                        <a:rPr lang="en-ZA" sz="1400" b="1" kern="1200" dirty="0">
                          <a:solidFill>
                            <a:srgbClr val="FFFFFF"/>
                          </a:solidFill>
                          <a:effectLst/>
                          <a:latin typeface="Calibri" panose="020F0502020204030204" pitchFamily="34" charset="0"/>
                          <a:ea typeface="Calibri" panose="020F0502020204030204" pitchFamily="34" charset="0"/>
                          <a:cs typeface="MyriadPro-Semibold"/>
                        </a:rPr>
                        <a:t>Deviation from planned target to Actual Achievement</a:t>
                      </a:r>
                    </a:p>
                    <a:p>
                      <a:pPr marL="0" algn="ctr" defTabSz="914400" rtl="0" eaLnBrk="1" latinLnBrk="0" hangingPunct="1">
                        <a:lnSpc>
                          <a:spcPct val="115000"/>
                        </a:lnSpc>
                        <a:spcAft>
                          <a:spcPts val="0"/>
                        </a:spcAft>
                      </a:pPr>
                      <a:r>
                        <a:rPr lang="en-ZA" sz="1400" b="1" kern="1200" dirty="0">
                          <a:solidFill>
                            <a:srgbClr val="FFFFFF"/>
                          </a:solidFill>
                          <a:effectLst/>
                          <a:latin typeface="Calibri" panose="020F0502020204030204" pitchFamily="34" charset="0"/>
                          <a:ea typeface="Calibri" panose="020F0502020204030204" pitchFamily="34" charset="0"/>
                          <a:cs typeface="MyriadPro-Semibold"/>
                        </a:rPr>
                        <a:t>for 2016/2017</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algn="ctr" defTabSz="914400" rtl="0" eaLnBrk="1" latinLnBrk="0" hangingPunct="1">
                        <a:lnSpc>
                          <a:spcPct val="115000"/>
                        </a:lnSpc>
                        <a:spcAft>
                          <a:spcPts val="0"/>
                        </a:spcAft>
                      </a:pPr>
                      <a:r>
                        <a:rPr lang="en-ZA" sz="1400" b="1" kern="1200" dirty="0">
                          <a:solidFill>
                            <a:srgbClr val="FFFFFF"/>
                          </a:solidFill>
                          <a:effectLst/>
                          <a:latin typeface="Calibri" panose="020F0502020204030204" pitchFamily="34" charset="0"/>
                          <a:ea typeface="Calibri" panose="020F0502020204030204" pitchFamily="34" charset="0"/>
                          <a:cs typeface="MyriadPro-Semibold"/>
                        </a:rPr>
                        <a:t>Comment on deviations</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r>
              <a:tr h="266242">
                <a:tc gridSpan="7">
                  <a:txBody>
                    <a:bodyPr/>
                    <a:lstStyle/>
                    <a:p>
                      <a:pPr marL="457200" algn="ctr">
                        <a:spcAft>
                          <a:spcPts val="0"/>
                        </a:spcAft>
                      </a:pPr>
                      <a:r>
                        <a:rPr lang="en-ZA" sz="14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GOAL 1: Improve the competitiveness of the South African business environment</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66242">
                <a:tc gridSpan="7">
                  <a:txBody>
                    <a:bodyPr/>
                    <a:lstStyle/>
                    <a:p>
                      <a:pPr marL="457200" algn="ctr">
                        <a:spcAft>
                          <a:spcPts val="0"/>
                        </a:spcAft>
                      </a:pPr>
                      <a:r>
                        <a:rPr lang="en-ZA" sz="14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Strategic Objective 1.1 Encourage the formalisation of South African businesses and their identity</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946611">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Reduction in the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average number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of days to register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a company from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the date of receipt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of a </a:t>
                      </a:r>
                      <a:r>
                        <a:rPr lang="en-ZA" sz="1400" dirty="0" smtClean="0">
                          <a:effectLst/>
                          <a:latin typeface="Calibri" panose="020F0502020204030204" pitchFamily="34" charset="0"/>
                          <a:ea typeface="Calibri" panose="020F0502020204030204" pitchFamily="34" charset="0"/>
                          <a:cs typeface="MyriadPro-Light"/>
                        </a:rPr>
                        <a:t>complete</a:t>
                      </a:r>
                      <a:r>
                        <a:rPr lang="en-ZA"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400" dirty="0" smtClean="0">
                          <a:effectLst/>
                          <a:latin typeface="Calibri" panose="020F0502020204030204" pitchFamily="34" charset="0"/>
                          <a:ea typeface="Times New Roman" panose="02020603050405020304" pitchFamily="18" charset="0"/>
                          <a:cs typeface="MyriadPro-Light"/>
                        </a:rPr>
                        <a:t>application</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The average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number of days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to register 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company from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the date of receipt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of a </a:t>
                      </a:r>
                      <a:r>
                        <a:rPr lang="en-ZA" sz="1400" dirty="0" smtClean="0">
                          <a:effectLst/>
                          <a:latin typeface="Calibri" panose="020F0502020204030204" pitchFamily="34" charset="0"/>
                          <a:ea typeface="Calibri" panose="020F0502020204030204" pitchFamily="34" charset="0"/>
                          <a:cs typeface="MyriadPro-Light"/>
                        </a:rPr>
                        <a:t>complete</a:t>
                      </a:r>
                      <a:r>
                        <a:rPr lang="en-ZA"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400" dirty="0" smtClean="0">
                          <a:effectLst/>
                          <a:latin typeface="Calibri" panose="020F0502020204030204" pitchFamily="34" charset="0"/>
                          <a:ea typeface="Times New Roman" panose="02020603050405020304" pitchFamily="18" charset="0"/>
                          <a:cs typeface="MyriadPro-Light"/>
                        </a:rPr>
                        <a:t>application</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en-ZA" sz="1400" dirty="0" smtClean="0">
                          <a:effectLst/>
                          <a:latin typeface="Calibri" panose="020F0502020204030204" pitchFamily="34" charset="0"/>
                          <a:ea typeface="Times New Roman" panose="02020603050405020304" pitchFamily="18" charset="0"/>
                          <a:cs typeface="Arial" panose="020B0604020202020204" pitchFamily="34" charset="0"/>
                        </a:rPr>
                        <a:t>No</a:t>
                      </a:r>
                      <a:r>
                        <a:rPr lang="en-ZA" sz="1400" baseline="0" dirty="0" smtClean="0">
                          <a:effectLst/>
                          <a:latin typeface="Calibri" panose="020F0502020204030204" pitchFamily="34" charset="0"/>
                          <a:ea typeface="Times New Roman" panose="02020603050405020304" pitchFamily="18" charset="0"/>
                          <a:cs typeface="Arial" panose="020B0604020202020204" pitchFamily="34" charset="0"/>
                        </a:rPr>
                        <a:t> deviation</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2143250">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Reduction in the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average number of</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days to register 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co-operative from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the date of receipt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of a complete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application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The average of</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the number of</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days to register 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co-operative from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the date of receipt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of a complete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application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No deviation</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778892">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Increased level of education and awareness around important changes in the Co-operative Act, 2013 and its regulations.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Number of workshops conducted by the CIPC on the new Co-operative Act, 2013 and its regulations, highlighting important changes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New indicator</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457200" algn="ctr">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400" dirty="0" smtClean="0">
                          <a:effectLst/>
                          <a:latin typeface="Calibri" panose="020F0502020204030204" pitchFamily="34" charset="0"/>
                          <a:ea typeface="Calibri" panose="020F0502020204030204" pitchFamily="34" charset="0"/>
                          <a:cs typeface="Times New Roman" panose="02020603050405020304" pitchFamily="18" charset="0"/>
                        </a:rPr>
                        <a:t>                No </a:t>
                      </a:r>
                      <a:r>
                        <a:rPr lang="en-ZA" sz="1400" dirty="0">
                          <a:effectLst/>
                          <a:latin typeface="Calibri" panose="020F0502020204030204" pitchFamily="34" charset="0"/>
                          <a:ea typeface="Calibri" panose="020F0502020204030204" pitchFamily="34" charset="0"/>
                          <a:cs typeface="Times New Roman" panose="02020603050405020304" pitchFamily="18" charset="0"/>
                        </a:rPr>
                        <a:t>deviation</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bl>
          </a:graphicData>
        </a:graphic>
      </p:graphicFrame>
      <p:sp>
        <p:nvSpPr>
          <p:cNvPr id="4" name="TextBox 3"/>
          <p:cNvSpPr txBox="1"/>
          <p:nvPr/>
        </p:nvSpPr>
        <p:spPr>
          <a:xfrm>
            <a:off x="5664200" y="9219896"/>
            <a:ext cx="1828800" cy="400110"/>
          </a:xfrm>
          <a:prstGeom prst="rect">
            <a:avLst/>
          </a:prstGeom>
          <a:noFill/>
        </p:spPr>
        <p:txBody>
          <a:bodyPr wrap="square" rtlCol="0">
            <a:spAutoFit/>
          </a:bodyPr>
          <a:lstStyle/>
          <a:p>
            <a:r>
              <a:rPr lang="en-ZA" sz="2000" dirty="0" smtClean="0">
                <a:latin typeface="+mn-lt"/>
              </a:rPr>
              <a:t>8</a:t>
            </a:r>
            <a:endParaRPr lang="en-ZA" sz="2000" dirty="0">
              <a:latin typeface="+mn-lt"/>
            </a:endParaRPr>
          </a:p>
        </p:txBody>
      </p:sp>
    </p:spTree>
    <p:extLst>
      <p:ext uri="{BB962C8B-B14F-4D97-AF65-F5344CB8AC3E}">
        <p14:creationId xmlns:p14="http://schemas.microsoft.com/office/powerpoint/2010/main" val="3794733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0200" y="38100"/>
            <a:ext cx="11099800" cy="762000"/>
          </a:xfrm>
        </p:spPr>
        <p:txBody>
          <a:bodyPr/>
          <a:lstStyle/>
          <a:p>
            <a:r>
              <a:rPr lang="en-ZA" sz="3600" dirty="0"/>
              <a:t>Non-financial performance (Performance Information)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5213484"/>
              </p:ext>
            </p:extLst>
          </p:nvPr>
        </p:nvGraphicFramePr>
        <p:xfrm>
          <a:off x="0" y="762000"/>
          <a:ext cx="13004800" cy="7733864"/>
        </p:xfrm>
        <a:graphic>
          <a:graphicData uri="http://schemas.openxmlformats.org/drawingml/2006/table">
            <a:tbl>
              <a:tblPr firstRow="1" bandCol="1"/>
              <a:tblGrid>
                <a:gridCol w="2192609"/>
                <a:gridCol w="2192609"/>
                <a:gridCol w="1202782"/>
                <a:gridCol w="1066800"/>
                <a:gridCol w="1219200"/>
                <a:gridCol w="1219200"/>
                <a:gridCol w="3911600"/>
              </a:tblGrid>
              <a:tr h="211820">
                <a:tc gridSpan="7">
                  <a:txBody>
                    <a:bodyPr/>
                    <a:lstStyle/>
                    <a:p>
                      <a:pPr marL="457200" algn="ctr">
                        <a:spcAft>
                          <a:spcPts val="0"/>
                        </a:spcAft>
                      </a:pPr>
                      <a:r>
                        <a:rPr lang="en-ZA" sz="14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Strategic Objective 1.2 Encourage the maintenance of high standards of corporate governance, transparency and brand protection</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270920">
                <a:tc>
                  <a:txBody>
                    <a:bodyPr/>
                    <a:lstStyle/>
                    <a:p>
                      <a:pPr marL="457200" algn="ctr">
                        <a:spcAft>
                          <a:spcPts val="0"/>
                        </a:spcAft>
                      </a:pPr>
                      <a:r>
                        <a:rPr lang="en-ZA" sz="14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Output</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solidFill>
                            <a:srgbClr val="FFFFFF"/>
                          </a:solidFill>
                          <a:effectLst/>
                          <a:latin typeface="Calibri" panose="020F0502020204030204" pitchFamily="34" charset="0"/>
                          <a:ea typeface="Calibri" panose="020F0502020204030204" pitchFamily="34" charset="0"/>
                          <a:cs typeface="MyriadPro-Semibold"/>
                        </a:rPr>
                        <a:t>Performance Measure or Indicator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15000"/>
                        </a:lnSpc>
                        <a:spcAft>
                          <a:spcPts val="0"/>
                        </a:spcAft>
                      </a:pPr>
                      <a:r>
                        <a:rPr lang="en-ZA" sz="1400" b="1" kern="1200" dirty="0">
                          <a:solidFill>
                            <a:srgbClr val="FFFFFF"/>
                          </a:solidFill>
                          <a:effectLst/>
                          <a:latin typeface="Calibri" panose="020F0502020204030204" pitchFamily="34" charset="0"/>
                          <a:ea typeface="Calibri" panose="020F0502020204030204" pitchFamily="34" charset="0"/>
                          <a:cs typeface="MyriadPro-Semibold"/>
                        </a:rPr>
                        <a:t>Actual Achievement 2015/2016</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15000"/>
                        </a:lnSpc>
                        <a:spcAft>
                          <a:spcPts val="0"/>
                        </a:spcAft>
                      </a:pPr>
                      <a:r>
                        <a:rPr lang="en-ZA" sz="1400" b="1" kern="1200" dirty="0">
                          <a:solidFill>
                            <a:srgbClr val="FFFFFF"/>
                          </a:solidFill>
                          <a:effectLst/>
                          <a:latin typeface="Calibri" panose="020F0502020204030204" pitchFamily="34" charset="0"/>
                          <a:ea typeface="Calibri" panose="020F0502020204030204" pitchFamily="34" charset="0"/>
                          <a:cs typeface="MyriadPro-Semibold"/>
                        </a:rPr>
                        <a:t>Annual Target</a:t>
                      </a:r>
                    </a:p>
                    <a:p>
                      <a:pPr marL="0" algn="ctr" defTabSz="914400" rtl="0" eaLnBrk="1" latinLnBrk="0" hangingPunct="1">
                        <a:lnSpc>
                          <a:spcPct val="115000"/>
                        </a:lnSpc>
                        <a:spcAft>
                          <a:spcPts val="0"/>
                        </a:spcAft>
                      </a:pPr>
                      <a:r>
                        <a:rPr lang="en-ZA" sz="1400" b="1" kern="1200" dirty="0">
                          <a:solidFill>
                            <a:srgbClr val="FFFFFF"/>
                          </a:solidFill>
                          <a:effectLst/>
                          <a:latin typeface="Calibri" panose="020F0502020204030204" pitchFamily="34" charset="0"/>
                          <a:ea typeface="Calibri" panose="020F0502020204030204" pitchFamily="34" charset="0"/>
                          <a:cs typeface="MyriadPro-Semibold"/>
                        </a:rPr>
                        <a:t>2016/2017</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15000"/>
                        </a:lnSpc>
                        <a:spcAft>
                          <a:spcPts val="0"/>
                        </a:spcAft>
                      </a:pPr>
                      <a:r>
                        <a:rPr lang="en-ZA" sz="1400" b="1" kern="1200" dirty="0">
                          <a:solidFill>
                            <a:srgbClr val="FFFFFF"/>
                          </a:solidFill>
                          <a:effectLst/>
                          <a:latin typeface="Calibri" panose="020F0502020204030204" pitchFamily="34" charset="0"/>
                          <a:ea typeface="Calibri" panose="020F0502020204030204" pitchFamily="34" charset="0"/>
                          <a:cs typeface="MyriadPro-Semibold"/>
                        </a:rPr>
                        <a:t>Actual Achievement</a:t>
                      </a:r>
                    </a:p>
                    <a:p>
                      <a:pPr marL="0" algn="ctr" defTabSz="914400" rtl="0" eaLnBrk="1" latinLnBrk="0" hangingPunct="1">
                        <a:lnSpc>
                          <a:spcPct val="115000"/>
                        </a:lnSpc>
                        <a:spcAft>
                          <a:spcPts val="0"/>
                        </a:spcAft>
                      </a:pPr>
                      <a:r>
                        <a:rPr lang="en-ZA" sz="1400" b="1" kern="1200" dirty="0">
                          <a:solidFill>
                            <a:srgbClr val="FFFFFF"/>
                          </a:solidFill>
                          <a:effectLst/>
                          <a:latin typeface="Calibri" panose="020F0502020204030204" pitchFamily="34" charset="0"/>
                          <a:ea typeface="Calibri" panose="020F0502020204030204" pitchFamily="34" charset="0"/>
                          <a:cs typeface="MyriadPro-Semibold"/>
                        </a:rPr>
                        <a:t>2016/2017</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15000"/>
                        </a:lnSpc>
                        <a:spcAft>
                          <a:spcPts val="0"/>
                        </a:spcAft>
                      </a:pPr>
                      <a:r>
                        <a:rPr lang="en-ZA" sz="1400" b="1" kern="1200" dirty="0">
                          <a:solidFill>
                            <a:srgbClr val="FFFFFF"/>
                          </a:solidFill>
                          <a:effectLst/>
                          <a:latin typeface="Calibri" panose="020F0502020204030204" pitchFamily="34" charset="0"/>
                          <a:ea typeface="Calibri" panose="020F0502020204030204" pitchFamily="34" charset="0"/>
                          <a:cs typeface="MyriadPro-Semibold"/>
                        </a:rPr>
                        <a:t>Deviation from planned target to Actual Achievement</a:t>
                      </a:r>
                    </a:p>
                    <a:p>
                      <a:pPr marL="0" algn="ctr" defTabSz="914400" rtl="0" eaLnBrk="1" latinLnBrk="0" hangingPunct="1">
                        <a:lnSpc>
                          <a:spcPct val="115000"/>
                        </a:lnSpc>
                        <a:spcAft>
                          <a:spcPts val="0"/>
                        </a:spcAft>
                      </a:pPr>
                      <a:r>
                        <a:rPr lang="en-ZA" sz="1400" b="1" kern="1200" dirty="0">
                          <a:solidFill>
                            <a:srgbClr val="FFFFFF"/>
                          </a:solidFill>
                          <a:effectLst/>
                          <a:latin typeface="Calibri" panose="020F0502020204030204" pitchFamily="34" charset="0"/>
                          <a:ea typeface="Calibri" panose="020F0502020204030204" pitchFamily="34" charset="0"/>
                          <a:cs typeface="MyriadPro-Semibold"/>
                        </a:rPr>
                        <a:t>for 2016/2017</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15000"/>
                        </a:lnSpc>
                        <a:spcAft>
                          <a:spcPts val="0"/>
                        </a:spcAft>
                      </a:pPr>
                      <a:r>
                        <a:rPr lang="en-ZA" sz="1400" b="1" kern="1200" dirty="0">
                          <a:solidFill>
                            <a:srgbClr val="FFFFFF"/>
                          </a:solidFill>
                          <a:effectLst/>
                          <a:latin typeface="Calibri" panose="020F0502020204030204" pitchFamily="34" charset="0"/>
                          <a:ea typeface="Calibri" panose="020F0502020204030204" pitchFamily="34" charset="0"/>
                          <a:cs typeface="MyriadPro-Semibold"/>
                        </a:rPr>
                        <a:t>Comment on deviations</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662879">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Companies with an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“active business”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status that have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filed annual returns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by the reporting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period (year </a:t>
                      </a:r>
                      <a:r>
                        <a:rPr lang="en-ZA" sz="1400" dirty="0" smtClean="0">
                          <a:effectLst/>
                          <a:latin typeface="Calibri" panose="020F0502020204030204" pitchFamily="34" charset="0"/>
                          <a:ea typeface="Calibri" panose="020F0502020204030204" pitchFamily="34" charset="0"/>
                          <a:cs typeface="MyriadPro-Light"/>
                        </a:rPr>
                        <a:t>to</a:t>
                      </a:r>
                      <a:r>
                        <a:rPr lang="en-ZA"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400" dirty="0" smtClean="0">
                          <a:effectLst/>
                          <a:latin typeface="Calibri" panose="020F0502020204030204" pitchFamily="34" charset="0"/>
                          <a:ea typeface="Times New Roman" panose="02020603050405020304" pitchFamily="18" charset="0"/>
                          <a:cs typeface="MyriadPro-Light"/>
                        </a:rPr>
                        <a:t>date</a:t>
                      </a:r>
                      <a:r>
                        <a:rPr lang="en-ZA" sz="1400" dirty="0">
                          <a:effectLst/>
                          <a:latin typeface="Calibri" panose="020F0502020204030204" pitchFamily="34" charset="0"/>
                          <a:ea typeface="Times New Roman" panose="02020603050405020304" pitchFamily="18" charset="0"/>
                          <a:cs typeface="MyriadPro-Light"/>
                        </a:rPr>
                        <a:t>)</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 of companies (entities with an active business status) that have filed annual returns by the end reporting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period (year </a:t>
                      </a:r>
                      <a:r>
                        <a:rPr lang="en-ZA" sz="1400" dirty="0" smtClean="0">
                          <a:effectLst/>
                          <a:latin typeface="Calibri" panose="020F0502020204030204" pitchFamily="34" charset="0"/>
                          <a:ea typeface="Calibri" panose="020F0502020204030204" pitchFamily="34" charset="0"/>
                          <a:cs typeface="MyriadPro-Light"/>
                        </a:rPr>
                        <a:t>to</a:t>
                      </a:r>
                      <a:r>
                        <a:rPr lang="en-ZA"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400" dirty="0" smtClean="0">
                          <a:effectLst/>
                          <a:latin typeface="Calibri" panose="020F0502020204030204" pitchFamily="34" charset="0"/>
                          <a:ea typeface="Times New Roman" panose="02020603050405020304" pitchFamily="18" charset="0"/>
                          <a:cs typeface="MyriadPro-Light"/>
                        </a:rPr>
                        <a:t>date</a:t>
                      </a:r>
                      <a:r>
                        <a:rPr lang="en-ZA" sz="1400" dirty="0">
                          <a:effectLst/>
                          <a:latin typeface="Calibri" panose="020F0502020204030204" pitchFamily="34" charset="0"/>
                          <a:ea typeface="Times New Roman" panose="02020603050405020304" pitchFamily="18" charset="0"/>
                          <a:cs typeface="MyriadPro-Light"/>
                        </a:rPr>
                        <a:t>)</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50%</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algn="ctr"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54%</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48%</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algn="ctr"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6%</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1. Some of the Companies are survivalist in nature and as such a large number of companies end up being de-registered. Possibly some business do not survive beyond their first year.</a:t>
                      </a:r>
                    </a:p>
                    <a:p>
                      <a:pPr marL="0" algn="l"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2. New registrations only file in the second year in terms of the Companies Act </a:t>
                      </a:r>
                    </a:p>
                    <a:p>
                      <a:pPr marL="0" algn="l"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Some of the Challenges they face include:</a:t>
                      </a:r>
                    </a:p>
                    <a:p>
                      <a:pPr marL="0" algn="l"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  Access to internet</a:t>
                      </a:r>
                    </a:p>
                    <a:p>
                      <a:pPr marL="0" algn="l"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 Limited knowledge of requirements to file.</a:t>
                      </a:r>
                    </a:p>
                    <a:p>
                      <a:pPr marL="0" algn="l"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 Electronic contact details incorrect (can’t send reminders)</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997159">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Increased level of awareness of annual return compliance amongst State Owned Companies (SOCs)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Number of seminars with SOCs on annual return compliance (1 seminar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in Cape Town,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1 in Durban and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1 in Gauteng)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New indicator</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algn="ctr"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3</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3</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algn="ctr"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1 in Cape Town  and 2 in Gauteng</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Although 3 workshops were held, no workshop was held in Durban. On 25 October 2016 in Cape Town, 23 February 2017 and 31 March 2017 in Gauteng. It was realised that the SOC were around Gauteng hence event held in </a:t>
                      </a:r>
                      <a:r>
                        <a:rPr lang="en-ZA" sz="1400" kern="1200" dirty="0" err="1">
                          <a:solidFill>
                            <a:schemeClr val="tx1"/>
                          </a:solidFill>
                          <a:effectLst/>
                          <a:latin typeface="Calibri" panose="020F0502020204030204" pitchFamily="34" charset="0"/>
                          <a:ea typeface="Calibri" panose="020F0502020204030204" pitchFamily="34" charset="0"/>
                          <a:cs typeface="MyriadPro-Light"/>
                        </a:rPr>
                        <a:t>Sandton</a:t>
                      </a:r>
                      <a:r>
                        <a:rPr lang="en-ZA" sz="1400" kern="1200" dirty="0">
                          <a:solidFill>
                            <a:schemeClr val="tx1"/>
                          </a:solidFill>
                          <a:effectLst/>
                          <a:latin typeface="Calibri" panose="020F0502020204030204" pitchFamily="34" charset="0"/>
                          <a:ea typeface="Calibri" panose="020F0502020204030204" pitchFamily="34" charset="0"/>
                          <a:cs typeface="MyriadPro-Light"/>
                        </a:rPr>
                        <a:t> attendance was great. It did not make business sense (introduction of Cost Containment measures) and the targeted SOC were in Gauteng to host the event outside Gauteng.</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55342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dirty="0" smtClean="0">
                          <a:effectLst/>
                          <a:latin typeface="Calibri" panose="020F0502020204030204" pitchFamily="34" charset="0"/>
                          <a:ea typeface="Times New Roman" panose="02020603050405020304" pitchFamily="18" charset="0"/>
                          <a:cs typeface="MyriadPro-Light"/>
                        </a:rPr>
                        <a:t>Reduction in the average number of days to issue  an application number for a trade mark from the date of an application</a:t>
                      </a:r>
                      <a:endParaRPr lang="en-ZA" sz="1400" dirty="0" smtClean="0">
                        <a:effectLst/>
                        <a:latin typeface="CG Omega"/>
                        <a:ea typeface="Times New Roman" panose="02020603050405020304" pitchFamily="18" charset="0"/>
                        <a:cs typeface="Arial" panose="020B0604020202020204" pitchFamily="34" charset="0"/>
                      </a:endParaRPr>
                    </a:p>
                    <a:p>
                      <a:pPr>
                        <a:lnSpc>
                          <a:spcPct val="115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The </a:t>
                      </a:r>
                      <a:r>
                        <a:rPr lang="en-ZA" sz="1400" dirty="0" smtClean="0">
                          <a:effectLst/>
                          <a:latin typeface="Calibri" panose="020F0502020204030204" pitchFamily="34" charset="0"/>
                          <a:ea typeface="Calibri" panose="020F0502020204030204" pitchFamily="34" charset="0"/>
                          <a:cs typeface="MyriadPro-Light"/>
                        </a:rPr>
                        <a:t>average number </a:t>
                      </a:r>
                      <a:r>
                        <a:rPr lang="en-ZA" sz="1400" dirty="0">
                          <a:effectLst/>
                          <a:latin typeface="Calibri" panose="020F0502020204030204" pitchFamily="34" charset="0"/>
                          <a:ea typeface="Calibri" panose="020F0502020204030204" pitchFamily="34" charset="0"/>
                          <a:cs typeface="MyriadPro-Light"/>
                        </a:rPr>
                        <a:t>of</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days to </a:t>
                      </a:r>
                      <a:r>
                        <a:rPr lang="en-ZA" sz="1400" dirty="0" smtClean="0">
                          <a:effectLst/>
                          <a:latin typeface="Calibri" panose="020F0502020204030204" pitchFamily="34" charset="0"/>
                          <a:ea typeface="Calibri" panose="020F0502020204030204" pitchFamily="34" charset="0"/>
                          <a:cs typeface="MyriadPro-Light"/>
                        </a:rPr>
                        <a:t>issue an </a:t>
                      </a:r>
                      <a:r>
                        <a:rPr lang="en-ZA" sz="1400" dirty="0">
                          <a:effectLst/>
                          <a:latin typeface="Calibri" panose="020F0502020204030204" pitchFamily="34" charset="0"/>
                          <a:ea typeface="Calibri" panose="020F0502020204030204" pitchFamily="34" charset="0"/>
                          <a:cs typeface="MyriadPro-Light"/>
                        </a:rPr>
                        <a:t>application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number </a:t>
                      </a:r>
                      <a:r>
                        <a:rPr lang="en-ZA" sz="1400" dirty="0" smtClean="0">
                          <a:effectLst/>
                          <a:latin typeface="Calibri" panose="020F0502020204030204" pitchFamily="34" charset="0"/>
                          <a:ea typeface="Calibri" panose="020F0502020204030204" pitchFamily="34" charset="0"/>
                          <a:cs typeface="MyriadPro-Light"/>
                        </a:rPr>
                        <a:t>for a </a:t>
                      </a:r>
                      <a:r>
                        <a:rPr lang="en-ZA" sz="1400" dirty="0">
                          <a:effectLst/>
                          <a:latin typeface="Calibri" panose="020F0502020204030204" pitchFamily="34" charset="0"/>
                          <a:ea typeface="Calibri" panose="020F0502020204030204" pitchFamily="34" charset="0"/>
                          <a:cs typeface="MyriadPro-Light"/>
                        </a:rPr>
                        <a:t>trade mark</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MyriadPro-Light"/>
                        </a:rPr>
                        <a:t>number </a:t>
                      </a:r>
                      <a:r>
                        <a:rPr lang="en-ZA" sz="1400" dirty="0" smtClean="0">
                          <a:effectLst/>
                          <a:latin typeface="Calibri" panose="020F0502020204030204" pitchFamily="34" charset="0"/>
                          <a:ea typeface="Calibri" panose="020F0502020204030204" pitchFamily="34" charset="0"/>
                          <a:cs typeface="MyriadPro-Light"/>
                        </a:rPr>
                        <a:t>from the </a:t>
                      </a:r>
                      <a:r>
                        <a:rPr lang="en-ZA" sz="1400" dirty="0">
                          <a:effectLst/>
                          <a:latin typeface="Calibri" panose="020F0502020204030204" pitchFamily="34" charset="0"/>
                          <a:ea typeface="Calibri" panose="020F0502020204030204" pitchFamily="34" charset="0"/>
                          <a:cs typeface="MyriadPro-Light"/>
                        </a:rPr>
                        <a:t>date </a:t>
                      </a:r>
                      <a:r>
                        <a:rPr lang="en-ZA" sz="1400" dirty="0" smtClean="0">
                          <a:effectLst/>
                          <a:latin typeface="Calibri" panose="020F0502020204030204" pitchFamily="34" charset="0"/>
                          <a:ea typeface="Calibri" panose="020F0502020204030204" pitchFamily="34" charset="0"/>
                          <a:cs typeface="MyriadPro-Light"/>
                        </a:rPr>
                        <a:t>of </a:t>
                      </a:r>
                      <a:r>
                        <a:rPr lang="en-ZA" sz="1400" dirty="0" smtClean="0">
                          <a:effectLst/>
                          <a:latin typeface="Calibri" panose="020F0502020204030204" pitchFamily="34" charset="0"/>
                          <a:ea typeface="Times New Roman" panose="02020603050405020304" pitchFamily="18" charset="0"/>
                          <a:cs typeface="MyriadPro-Light"/>
                        </a:rPr>
                        <a:t>application</a:t>
                      </a:r>
                      <a:endParaRPr lang="en-ZA" sz="1400" dirty="0">
                        <a:effectLst/>
                        <a:latin typeface="CG Omega"/>
                        <a:ea typeface="Times New Roman" panose="02020603050405020304" pitchFamily="18" charset="0"/>
                        <a:cs typeface="Arial" panose="020B0604020202020204" pitchFamily="34" charset="0"/>
                      </a:endParaRP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2</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algn="ctr"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3</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2</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algn="ctr" defTabSz="914400" rtl="0" eaLnBrk="1" latinLnBrk="0" hangingPunct="1">
                        <a:lnSpc>
                          <a:spcPct val="115000"/>
                        </a:lnSpc>
                        <a:spcAft>
                          <a:spcPts val="0"/>
                        </a:spcAft>
                      </a:pPr>
                      <a:r>
                        <a:rPr lang="en-ZA" sz="1400" kern="1200" dirty="0">
                          <a:solidFill>
                            <a:schemeClr val="tx1"/>
                          </a:solidFill>
                          <a:effectLst/>
                          <a:latin typeface="Calibri" panose="020F0502020204030204" pitchFamily="34" charset="0"/>
                          <a:ea typeface="Calibri" panose="020F0502020204030204" pitchFamily="34" charset="0"/>
                          <a:cs typeface="MyriadPro-Light"/>
                        </a:rPr>
                        <a:t>1</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Calibri" panose="020F0502020204030204" pitchFamily="34" charset="0"/>
                          <a:ea typeface="Times New Roman" panose="02020603050405020304" pitchFamily="18" charset="0"/>
                          <a:cs typeface="MyriadPro-Light"/>
                        </a:rPr>
                        <a:t>Improved efficiency of processing.</a:t>
                      </a:r>
                    </a:p>
                  </a:txBody>
                  <a:tcPr marL="17083" marR="1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bl>
          </a:graphicData>
        </a:graphic>
      </p:graphicFrame>
      <p:sp>
        <p:nvSpPr>
          <p:cNvPr id="5" name="TextBox 4"/>
          <p:cNvSpPr txBox="1"/>
          <p:nvPr/>
        </p:nvSpPr>
        <p:spPr>
          <a:xfrm>
            <a:off x="5454650" y="8991600"/>
            <a:ext cx="1828800" cy="400110"/>
          </a:xfrm>
          <a:prstGeom prst="rect">
            <a:avLst/>
          </a:prstGeom>
          <a:noFill/>
        </p:spPr>
        <p:txBody>
          <a:bodyPr wrap="square" rtlCol="0">
            <a:spAutoFit/>
          </a:bodyPr>
          <a:lstStyle/>
          <a:p>
            <a:r>
              <a:rPr lang="en-ZA" sz="2000" dirty="0" smtClean="0">
                <a:latin typeface="+mn-lt"/>
              </a:rPr>
              <a:t>9</a:t>
            </a:r>
            <a:endParaRPr lang="en-ZA" sz="2000" dirty="0">
              <a:latin typeface="+mn-lt"/>
            </a:endParaRPr>
          </a:p>
        </p:txBody>
      </p:sp>
    </p:spTree>
    <p:extLst>
      <p:ext uri="{BB962C8B-B14F-4D97-AF65-F5344CB8AC3E}">
        <p14:creationId xmlns:p14="http://schemas.microsoft.com/office/powerpoint/2010/main" val="20162113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05.xml><?xml version="1.0" encoding="utf-8"?>
<p:tagLst xmlns:a="http://schemas.openxmlformats.org/drawingml/2006/main" xmlns:r="http://schemas.openxmlformats.org/officeDocument/2006/relationships" xmlns:p="http://schemas.openxmlformats.org/presentationml/2006/main">
  <p:tag name="NAME" val="Moon"/>
</p:tagLst>
</file>

<file path=ppt/tags/tag106.xml><?xml version="1.0" encoding="utf-8"?>
<p:tagLst xmlns:a="http://schemas.openxmlformats.org/drawingml/2006/main" xmlns:r="http://schemas.openxmlformats.org/officeDocument/2006/relationships" xmlns:p="http://schemas.openxmlformats.org/presentationml/2006/main">
  <p:tag name="NAME" val="Moon"/>
</p:tagLst>
</file>

<file path=ppt/tags/tag107.xml><?xml version="1.0" encoding="utf-8"?>
<p:tagLst xmlns:a="http://schemas.openxmlformats.org/drawingml/2006/main" xmlns:r="http://schemas.openxmlformats.org/officeDocument/2006/relationships" xmlns:p="http://schemas.openxmlformats.org/presentationml/2006/main">
  <p:tag name="NAME" val="Moon"/>
</p:tagLst>
</file>

<file path=ppt/tags/tag108.xml><?xml version="1.0" encoding="utf-8"?>
<p:tagLst xmlns:a="http://schemas.openxmlformats.org/drawingml/2006/main" xmlns:r="http://schemas.openxmlformats.org/officeDocument/2006/relationships" xmlns:p="http://schemas.openxmlformats.org/presentationml/2006/main">
  <p:tag name="NAME" val="Moon"/>
</p:tagLst>
</file>

<file path=ppt/tags/tag109.xml><?xml version="1.0" encoding="utf-8"?>
<p:tagLst xmlns:a="http://schemas.openxmlformats.org/drawingml/2006/main" xmlns:r="http://schemas.openxmlformats.org/officeDocument/2006/relationships" xmlns:p="http://schemas.openxmlformats.org/presentationml/2006/main">
  <p:tag name="NAME" val="Moon"/>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5MLvH7tDRoui_iRD3mcGE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3TuH7WG.QTSu17.Sqr.C5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IWFrLRDcQEaBiHMWIqo.n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1czCyIV5SaiwE4cOgrWxf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aOPZOP2FSl.FAMPStFRirw"/>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86bPPOO1Rmy695kPD6E6c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V_il8R3pQ8K5YAv5eMhC6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q7fkVLWdROWmD94mk9JUw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6iFoFd3VSYqorfnovjn2I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r89_9P5WSxuHCHNNyBXjI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FWPQuNkaSaiRrVxYFl.3j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IwE0SNpzSaefD63d3wZlO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41Ok5JADS.yW3sQofIuou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bi0t6RQESI2DMbczadga7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2ARheYigScu7isosbGUrvg"/>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FkVNXTXnRnShmJVidb5oJ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SxSpuwcaTZ2_Nz8z8nuWX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1qVkxDHT5GGTfW7yrLCU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XZ7FMzhlQ_O2qsGZtT2Zk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lAXH.5G0REaRA6UZGO7aV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bGVhpmiTlWDHRrd4bD1I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3d3NO.tdQeSmI6VT3Ul4c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fF9tA9fTQpCbGKpRLF93H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lfT1UZMzSqO28I.nayWFi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FD_XN7uiQAOo5xTzy6e.CQ"/>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XIUDQyjT5K25WHaBu2aB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KaMU1RVHQTyTWVdoKsB.L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DIfcdWCZTKuXj49KKD5lD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whGhPSLXQV6MKtLG6CYhu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p0lKfiM8SWaj4wWVptv2e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a5WxTIpAQ8C5eBWrTS64I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WZUGbn3tTPGdqRJt2NwZa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nYvwdK.3T26I3MxOUH0S3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BFS5VRkySEGCeJI8EaBc4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tCNUIwYzTEy0TQJOeTPIdw"/>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glEeQc_REugZLcEK26t.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XvjbjFhKTKK.vblTjG4WC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j62V7FUcQjar7RzVk9wvj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jduYmpA0TViq0.KA4aFWj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mTrzHKiARSCTlTjTeLCxtA"/>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44.xml><?xml version="1.0" encoding="utf-8"?>
<p:tagLst xmlns:a="http://schemas.openxmlformats.org/drawingml/2006/main" xmlns:r="http://schemas.openxmlformats.org/officeDocument/2006/relationships" xmlns:p="http://schemas.openxmlformats.org/presentationml/2006/main">
  <p:tag name="NAME" val="Moon"/>
</p:tagLst>
</file>

<file path=ppt/tags/tag45.xml><?xml version="1.0" encoding="utf-8"?>
<p:tagLst xmlns:a="http://schemas.openxmlformats.org/drawingml/2006/main" xmlns:r="http://schemas.openxmlformats.org/officeDocument/2006/relationships" xmlns:p="http://schemas.openxmlformats.org/presentationml/2006/main">
  <p:tag name="NAME" val="Moon"/>
</p:tagLst>
</file>

<file path=ppt/tags/tag46.xml><?xml version="1.0" encoding="utf-8"?>
<p:tagLst xmlns:a="http://schemas.openxmlformats.org/drawingml/2006/main" xmlns:r="http://schemas.openxmlformats.org/officeDocument/2006/relationships" xmlns:p="http://schemas.openxmlformats.org/presentationml/2006/main">
  <p:tag name="NAME" val="Moon"/>
</p:tagLst>
</file>

<file path=ppt/tags/tag47.xml><?xml version="1.0" encoding="utf-8"?>
<p:tagLst xmlns:a="http://schemas.openxmlformats.org/drawingml/2006/main" xmlns:r="http://schemas.openxmlformats.org/officeDocument/2006/relationships" xmlns:p="http://schemas.openxmlformats.org/presentationml/2006/main">
  <p:tag name="NAME" val="Moon"/>
</p:tagLst>
</file>

<file path=ppt/tags/tag48.xml><?xml version="1.0" encoding="utf-8"?>
<p:tagLst xmlns:a="http://schemas.openxmlformats.org/drawingml/2006/main" xmlns:r="http://schemas.openxmlformats.org/officeDocument/2006/relationships" xmlns:p="http://schemas.openxmlformats.org/presentationml/2006/main">
  <p:tag name="NAME" val="Moon"/>
</p:tagLst>
</file>

<file path=ppt/tags/tag4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64.xml><?xml version="1.0" encoding="utf-8"?>
<p:tagLst xmlns:a="http://schemas.openxmlformats.org/drawingml/2006/main" xmlns:r="http://schemas.openxmlformats.org/officeDocument/2006/relationships" xmlns:p="http://schemas.openxmlformats.org/presentationml/2006/main">
  <p:tag name="NAME" val="Moon"/>
</p:tagLst>
</file>

<file path=ppt/tags/tag65.xml><?xml version="1.0" encoding="utf-8"?>
<p:tagLst xmlns:a="http://schemas.openxmlformats.org/drawingml/2006/main" xmlns:r="http://schemas.openxmlformats.org/officeDocument/2006/relationships" xmlns:p="http://schemas.openxmlformats.org/presentationml/2006/main">
  <p:tag name="NAME" val="Moon"/>
</p:tagLst>
</file>

<file path=ppt/tags/tag66.xml><?xml version="1.0" encoding="utf-8"?>
<p:tagLst xmlns:a="http://schemas.openxmlformats.org/drawingml/2006/main" xmlns:r="http://schemas.openxmlformats.org/officeDocument/2006/relationships" xmlns:p="http://schemas.openxmlformats.org/presentationml/2006/main">
  <p:tag name="NAME" val="Moon"/>
</p:tagLst>
</file>

<file path=ppt/tags/tag67.xml><?xml version="1.0" encoding="utf-8"?>
<p:tagLst xmlns:a="http://schemas.openxmlformats.org/drawingml/2006/main" xmlns:r="http://schemas.openxmlformats.org/officeDocument/2006/relationships" xmlns:p="http://schemas.openxmlformats.org/presentationml/2006/main">
  <p:tag name="NAME" val="Moon"/>
</p:tagLst>
</file>

<file path=ppt/tags/tag68.xml><?xml version="1.0" encoding="utf-8"?>
<p:tagLst xmlns:a="http://schemas.openxmlformats.org/drawingml/2006/main" xmlns:r="http://schemas.openxmlformats.org/officeDocument/2006/relationships" xmlns:p="http://schemas.openxmlformats.org/presentationml/2006/main">
  <p:tag name="NAME" val="Moon"/>
</p:tagLst>
</file>

<file path=ppt/tags/tag6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84.xml><?xml version="1.0" encoding="utf-8"?>
<p:tagLst xmlns:a="http://schemas.openxmlformats.org/drawingml/2006/main" xmlns:r="http://schemas.openxmlformats.org/officeDocument/2006/relationships" xmlns:p="http://schemas.openxmlformats.org/presentationml/2006/main">
  <p:tag name="NAME" val="Moon"/>
</p:tagLst>
</file>

<file path=ppt/tags/tag85.xml><?xml version="1.0" encoding="utf-8"?>
<p:tagLst xmlns:a="http://schemas.openxmlformats.org/drawingml/2006/main" xmlns:r="http://schemas.openxmlformats.org/officeDocument/2006/relationships" xmlns:p="http://schemas.openxmlformats.org/presentationml/2006/main">
  <p:tag name="NAME" val="Moon"/>
</p:tagLst>
</file>

<file path=ppt/tags/tag86.xml><?xml version="1.0" encoding="utf-8"?>
<p:tagLst xmlns:a="http://schemas.openxmlformats.org/drawingml/2006/main" xmlns:r="http://schemas.openxmlformats.org/officeDocument/2006/relationships" xmlns:p="http://schemas.openxmlformats.org/presentationml/2006/main">
  <p:tag name="NAME" val="Moon"/>
</p:tagLst>
</file>

<file path=ppt/tags/tag87.xml><?xml version="1.0" encoding="utf-8"?>
<p:tagLst xmlns:a="http://schemas.openxmlformats.org/drawingml/2006/main" xmlns:r="http://schemas.openxmlformats.org/officeDocument/2006/relationships" xmlns:p="http://schemas.openxmlformats.org/presentationml/2006/main">
  <p:tag name="NAME" val="Moon"/>
</p:tagLst>
</file>

<file path=ppt/tags/tag88.xml><?xml version="1.0" encoding="utf-8"?>
<p:tagLst xmlns:a="http://schemas.openxmlformats.org/drawingml/2006/main" xmlns:r="http://schemas.openxmlformats.org/officeDocument/2006/relationships" xmlns:p="http://schemas.openxmlformats.org/presentationml/2006/main">
  <p:tag name="NAME" val="Moon"/>
</p:tagLst>
</file>

<file path=ppt/tags/tag8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9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9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0_Firm Format - template_Blue">
  <a:themeElements>
    <a:clrScheme name="Custom 9">
      <a:dk1>
        <a:srgbClr val="000000"/>
      </a:dk1>
      <a:lt1>
        <a:srgbClr val="FFFFFF"/>
      </a:lt1>
      <a:dk2>
        <a:srgbClr val="063E59"/>
      </a:dk2>
      <a:lt2>
        <a:srgbClr val="FFFFFF"/>
      </a:lt2>
      <a:accent1>
        <a:srgbClr val="BBD977"/>
      </a:accent1>
      <a:accent2>
        <a:srgbClr val="71B85C"/>
      </a:accent2>
      <a:accent3>
        <a:srgbClr val="1C7C7B"/>
      </a:accent3>
      <a:accent4>
        <a:srgbClr val="063E59"/>
      </a:accent4>
      <a:accent5>
        <a:srgbClr val="3E4243"/>
      </a:accent5>
      <a:accent6>
        <a:srgbClr val="808080"/>
      </a:accent6>
      <a:hlink>
        <a:srgbClr val="0065BD"/>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50000"/>
            <a:lumOff val="50000"/>
          </a:schemeClr>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Blue with Orang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Blue with Pink">
        <a:dk1>
          <a:srgbClr val="000000"/>
        </a:dk1>
        <a:lt1>
          <a:srgbClr val="FFFFFF"/>
        </a:lt1>
        <a:dk2>
          <a:srgbClr val="002960"/>
        </a:dk2>
        <a:lt2>
          <a:srgbClr val="FFFFFF"/>
        </a:lt2>
        <a:accent1>
          <a:srgbClr val="C5C5C5"/>
        </a:accent1>
        <a:accent2>
          <a:srgbClr val="00ADEF"/>
        </a:accent2>
        <a:accent3>
          <a:srgbClr val="006983"/>
        </a:accent3>
        <a:accent4>
          <a:srgbClr val="002960"/>
        </a:accent4>
        <a:accent5>
          <a:srgbClr val="AD005B"/>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Firm Format - template - blue - normal" id="{DFFC87FE-E378-48E5-880C-429190FD33BA}" vid="{9B5EF60C-54F3-4236-9E99-4AFEC72687A9}"/>
    </a:ext>
  </a:extLst>
</a:theme>
</file>

<file path=ppt/theme/theme3.xml><?xml version="1.0" encoding="utf-8"?>
<a:theme xmlns:a="http://schemas.openxmlformats.org/drawingml/2006/main" name="1_Firm Format - template_Blue">
  <a:themeElements>
    <a:clrScheme name="Custom 9">
      <a:dk1>
        <a:srgbClr val="000000"/>
      </a:dk1>
      <a:lt1>
        <a:srgbClr val="FFFFFF"/>
      </a:lt1>
      <a:dk2>
        <a:srgbClr val="063E59"/>
      </a:dk2>
      <a:lt2>
        <a:srgbClr val="FFFFFF"/>
      </a:lt2>
      <a:accent1>
        <a:srgbClr val="BBD977"/>
      </a:accent1>
      <a:accent2>
        <a:srgbClr val="71B85C"/>
      </a:accent2>
      <a:accent3>
        <a:srgbClr val="1C7C7B"/>
      </a:accent3>
      <a:accent4>
        <a:srgbClr val="063E59"/>
      </a:accent4>
      <a:accent5>
        <a:srgbClr val="3E4243"/>
      </a:accent5>
      <a:accent6>
        <a:srgbClr val="808080"/>
      </a:accent6>
      <a:hlink>
        <a:srgbClr val="0065BD"/>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9525">
          <a:solidFill>
            <a:schemeClr val="accent6"/>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Blue with Orang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Blue with Pink">
        <a:dk1>
          <a:srgbClr val="000000"/>
        </a:dk1>
        <a:lt1>
          <a:srgbClr val="FFFFFF"/>
        </a:lt1>
        <a:dk2>
          <a:srgbClr val="002960"/>
        </a:dk2>
        <a:lt2>
          <a:srgbClr val="FFFFFF"/>
        </a:lt2>
        <a:accent1>
          <a:srgbClr val="C5C5C5"/>
        </a:accent1>
        <a:accent2>
          <a:srgbClr val="00ADEF"/>
        </a:accent2>
        <a:accent3>
          <a:srgbClr val="006983"/>
        </a:accent3>
        <a:accent4>
          <a:srgbClr val="002960"/>
        </a:accent4>
        <a:accent5>
          <a:srgbClr val="AD005B"/>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Firm Format - template - blue - normal" id="{DFFC87FE-E378-48E5-880C-429190FD33BA}" vid="{9B5EF60C-54F3-4236-9E99-4AFEC72687A9}"/>
    </a:ext>
  </a:extLst>
</a:theme>
</file>

<file path=ppt/theme/theme4.xml><?xml version="1.0" encoding="utf-8"?>
<a:theme xmlns:a="http://schemas.openxmlformats.org/drawingml/2006/main" name="11_Firm Format - template_Blue">
  <a:themeElements>
    <a:clrScheme name="Custom 9">
      <a:dk1>
        <a:srgbClr val="000000"/>
      </a:dk1>
      <a:lt1>
        <a:srgbClr val="FFFFFF"/>
      </a:lt1>
      <a:dk2>
        <a:srgbClr val="063E59"/>
      </a:dk2>
      <a:lt2>
        <a:srgbClr val="FFFFFF"/>
      </a:lt2>
      <a:accent1>
        <a:srgbClr val="BBD977"/>
      </a:accent1>
      <a:accent2>
        <a:srgbClr val="71B85C"/>
      </a:accent2>
      <a:accent3>
        <a:srgbClr val="1C7C7B"/>
      </a:accent3>
      <a:accent4>
        <a:srgbClr val="063E59"/>
      </a:accent4>
      <a:accent5>
        <a:srgbClr val="3E4243"/>
      </a:accent5>
      <a:accent6>
        <a:srgbClr val="808080"/>
      </a:accent6>
      <a:hlink>
        <a:srgbClr val="0065BD"/>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50000"/>
            <a:lumOff val="50000"/>
          </a:schemeClr>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Blue with Orang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Blue with Pink">
        <a:dk1>
          <a:srgbClr val="000000"/>
        </a:dk1>
        <a:lt1>
          <a:srgbClr val="FFFFFF"/>
        </a:lt1>
        <a:dk2>
          <a:srgbClr val="002960"/>
        </a:dk2>
        <a:lt2>
          <a:srgbClr val="FFFFFF"/>
        </a:lt2>
        <a:accent1>
          <a:srgbClr val="C5C5C5"/>
        </a:accent1>
        <a:accent2>
          <a:srgbClr val="00ADEF"/>
        </a:accent2>
        <a:accent3>
          <a:srgbClr val="006983"/>
        </a:accent3>
        <a:accent4>
          <a:srgbClr val="002960"/>
        </a:accent4>
        <a:accent5>
          <a:srgbClr val="AD005B"/>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Firm Format - template - blue - normal" id="{DFFC87FE-E378-48E5-880C-429190FD33BA}" vid="{9B5EF60C-54F3-4236-9E99-4AFEC72687A9}"/>
    </a:ext>
  </a:extLst>
</a:theme>
</file>

<file path=ppt/theme/theme5.xml><?xml version="1.0" encoding="utf-8"?>
<a:theme xmlns:a="http://schemas.openxmlformats.org/drawingml/2006/main" name="12_Firm Format - template_Blue">
  <a:themeElements>
    <a:clrScheme name="Custom 9">
      <a:dk1>
        <a:srgbClr val="000000"/>
      </a:dk1>
      <a:lt1>
        <a:srgbClr val="FFFFFF"/>
      </a:lt1>
      <a:dk2>
        <a:srgbClr val="063E59"/>
      </a:dk2>
      <a:lt2>
        <a:srgbClr val="FFFFFF"/>
      </a:lt2>
      <a:accent1>
        <a:srgbClr val="BBD977"/>
      </a:accent1>
      <a:accent2>
        <a:srgbClr val="71B85C"/>
      </a:accent2>
      <a:accent3>
        <a:srgbClr val="1C7C7B"/>
      </a:accent3>
      <a:accent4>
        <a:srgbClr val="063E59"/>
      </a:accent4>
      <a:accent5>
        <a:srgbClr val="3E4243"/>
      </a:accent5>
      <a:accent6>
        <a:srgbClr val="808080"/>
      </a:accent6>
      <a:hlink>
        <a:srgbClr val="0065BD"/>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50000"/>
            <a:lumOff val="50000"/>
          </a:schemeClr>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Blue with Orang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Blue with Pink">
        <a:dk1>
          <a:srgbClr val="000000"/>
        </a:dk1>
        <a:lt1>
          <a:srgbClr val="FFFFFF"/>
        </a:lt1>
        <a:dk2>
          <a:srgbClr val="002960"/>
        </a:dk2>
        <a:lt2>
          <a:srgbClr val="FFFFFF"/>
        </a:lt2>
        <a:accent1>
          <a:srgbClr val="C5C5C5"/>
        </a:accent1>
        <a:accent2>
          <a:srgbClr val="00ADEF"/>
        </a:accent2>
        <a:accent3>
          <a:srgbClr val="006983"/>
        </a:accent3>
        <a:accent4>
          <a:srgbClr val="002960"/>
        </a:accent4>
        <a:accent5>
          <a:srgbClr val="AD005B"/>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Firm Format - template - blue - normal" id="{DFFC87FE-E378-48E5-880C-429190FD33BA}" vid="{9B5EF60C-54F3-4236-9E99-4AFEC72687A9}"/>
    </a:ext>
  </a:extLst>
</a:theme>
</file>

<file path=ppt/theme/theme6.xml><?xml version="1.0" encoding="utf-8"?>
<a:theme xmlns:a="http://schemas.openxmlformats.org/drawingml/2006/main" name="2_Firm Format - template_Blue">
  <a:themeElements>
    <a:clrScheme name="Custom 9">
      <a:dk1>
        <a:srgbClr val="000000"/>
      </a:dk1>
      <a:lt1>
        <a:srgbClr val="FFFFFF"/>
      </a:lt1>
      <a:dk2>
        <a:srgbClr val="063E59"/>
      </a:dk2>
      <a:lt2>
        <a:srgbClr val="FFFFFF"/>
      </a:lt2>
      <a:accent1>
        <a:srgbClr val="BBD977"/>
      </a:accent1>
      <a:accent2>
        <a:srgbClr val="71B85C"/>
      </a:accent2>
      <a:accent3>
        <a:srgbClr val="1C7C7B"/>
      </a:accent3>
      <a:accent4>
        <a:srgbClr val="063E59"/>
      </a:accent4>
      <a:accent5>
        <a:srgbClr val="3E4243"/>
      </a:accent5>
      <a:accent6>
        <a:srgbClr val="808080"/>
      </a:accent6>
      <a:hlink>
        <a:srgbClr val="0065BD"/>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9525">
          <a:solidFill>
            <a:schemeClr val="accent6"/>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Blue with Orang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Blue with Pink">
        <a:dk1>
          <a:srgbClr val="000000"/>
        </a:dk1>
        <a:lt1>
          <a:srgbClr val="FFFFFF"/>
        </a:lt1>
        <a:dk2>
          <a:srgbClr val="002960"/>
        </a:dk2>
        <a:lt2>
          <a:srgbClr val="FFFFFF"/>
        </a:lt2>
        <a:accent1>
          <a:srgbClr val="C5C5C5"/>
        </a:accent1>
        <a:accent2>
          <a:srgbClr val="00ADEF"/>
        </a:accent2>
        <a:accent3>
          <a:srgbClr val="006983"/>
        </a:accent3>
        <a:accent4>
          <a:srgbClr val="002960"/>
        </a:accent4>
        <a:accent5>
          <a:srgbClr val="AD005B"/>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Firm Format - template - blue - normal" id="{DFFC87FE-E378-48E5-880C-429190FD33BA}" vid="{9B5EF60C-54F3-4236-9E99-4AFEC72687A9}"/>
    </a:ext>
  </a:extLst>
</a:theme>
</file>

<file path=ppt/theme/theme7.xml><?xml version="1.0" encoding="utf-8"?>
<a:theme xmlns:a="http://schemas.openxmlformats.org/drawingml/2006/main" name="13_Firm Format - template_Blue">
  <a:themeElements>
    <a:clrScheme name="Custom 9">
      <a:dk1>
        <a:srgbClr val="000000"/>
      </a:dk1>
      <a:lt1>
        <a:srgbClr val="FFFFFF"/>
      </a:lt1>
      <a:dk2>
        <a:srgbClr val="063E59"/>
      </a:dk2>
      <a:lt2>
        <a:srgbClr val="FFFFFF"/>
      </a:lt2>
      <a:accent1>
        <a:srgbClr val="BBD977"/>
      </a:accent1>
      <a:accent2>
        <a:srgbClr val="71B85C"/>
      </a:accent2>
      <a:accent3>
        <a:srgbClr val="1C7C7B"/>
      </a:accent3>
      <a:accent4>
        <a:srgbClr val="063E59"/>
      </a:accent4>
      <a:accent5>
        <a:srgbClr val="3E4243"/>
      </a:accent5>
      <a:accent6>
        <a:srgbClr val="808080"/>
      </a:accent6>
      <a:hlink>
        <a:srgbClr val="0065BD"/>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50000"/>
            <a:lumOff val="50000"/>
          </a:schemeClr>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Blue with Orang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Blue with Pink">
        <a:dk1>
          <a:srgbClr val="000000"/>
        </a:dk1>
        <a:lt1>
          <a:srgbClr val="FFFFFF"/>
        </a:lt1>
        <a:dk2>
          <a:srgbClr val="002960"/>
        </a:dk2>
        <a:lt2>
          <a:srgbClr val="FFFFFF"/>
        </a:lt2>
        <a:accent1>
          <a:srgbClr val="C5C5C5"/>
        </a:accent1>
        <a:accent2>
          <a:srgbClr val="00ADEF"/>
        </a:accent2>
        <a:accent3>
          <a:srgbClr val="006983"/>
        </a:accent3>
        <a:accent4>
          <a:srgbClr val="002960"/>
        </a:accent4>
        <a:accent5>
          <a:srgbClr val="AD005B"/>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Firm Format - template - blue - normal" id="{DFFC87FE-E378-48E5-880C-429190FD33BA}" vid="{9B5EF60C-54F3-4236-9E99-4AFEC72687A9}"/>
    </a:ext>
  </a:extLst>
</a:theme>
</file>

<file path=ppt/theme/theme8.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6877</TotalTime>
  <Words>3246</Words>
  <Application>Microsoft Office PowerPoint</Application>
  <PresentationFormat>Custom</PresentationFormat>
  <Paragraphs>954</Paragraphs>
  <Slides>31</Slides>
  <Notes>3</Notes>
  <HiddenSlides>0</HiddenSlides>
  <MMClips>0</MMClips>
  <ScaleCrop>false</ScaleCrop>
  <HeadingPairs>
    <vt:vector size="6" baseType="variant">
      <vt:variant>
        <vt:lpstr>Theme</vt:lpstr>
      </vt:variant>
      <vt:variant>
        <vt:i4>7</vt:i4>
      </vt:variant>
      <vt:variant>
        <vt:lpstr>Embedded OLE Servers</vt:lpstr>
      </vt:variant>
      <vt:variant>
        <vt:i4>2</vt:i4>
      </vt:variant>
      <vt:variant>
        <vt:lpstr>Slide Titles</vt:lpstr>
      </vt:variant>
      <vt:variant>
        <vt:i4>31</vt:i4>
      </vt:variant>
    </vt:vector>
  </HeadingPairs>
  <TitlesOfParts>
    <vt:vector size="40" baseType="lpstr">
      <vt:lpstr>Office Theme</vt:lpstr>
      <vt:lpstr>10_Firm Format - template_Blue</vt:lpstr>
      <vt:lpstr>1_Firm Format - template_Blue</vt:lpstr>
      <vt:lpstr>11_Firm Format - template_Blue</vt:lpstr>
      <vt:lpstr>12_Firm Format - template_Blue</vt:lpstr>
      <vt:lpstr>2_Firm Format - template_Blue</vt:lpstr>
      <vt:lpstr>13_Firm Format - template_Blue</vt:lpstr>
      <vt:lpstr>think-cell Slide</vt:lpstr>
      <vt:lpstr>Chart</vt:lpstr>
      <vt:lpstr>PowerPoint Presentation</vt:lpstr>
      <vt:lpstr>Purpose</vt:lpstr>
      <vt:lpstr>Vision and Mandate</vt:lpstr>
      <vt:lpstr>Highlights of 2016/17</vt:lpstr>
      <vt:lpstr>Your business, our focus campaign </vt:lpstr>
      <vt:lpstr>Highlights of 2016/17</vt:lpstr>
      <vt:lpstr>CIPC Distribution Channels and on-line transactions</vt:lpstr>
      <vt:lpstr>Non-financial performance (Performance Information)</vt:lpstr>
      <vt:lpstr>Non-financial performance (Performance Information)</vt:lpstr>
      <vt:lpstr>Non-financial performance (Performance Information)</vt:lpstr>
      <vt:lpstr>Non-financial performance (Performance Information)</vt:lpstr>
      <vt:lpstr>PowerPoint Presentation</vt:lpstr>
      <vt:lpstr>Company Registrations</vt:lpstr>
      <vt:lpstr>Co-operatives Registrations</vt:lpstr>
      <vt:lpstr>Trade Mark Applications</vt:lpstr>
      <vt:lpstr>Patents and Designs</vt:lpstr>
      <vt:lpstr>Copyright in Film Applications</vt:lpstr>
      <vt:lpstr>Business Rescue</vt:lpstr>
      <vt:lpstr>Investigations</vt:lpstr>
      <vt:lpstr>Reportable irregularities 2016 - 2017 </vt:lpstr>
      <vt:lpstr>Independent Review Regulation 29</vt:lpstr>
      <vt:lpstr>Call Centre % of calls offered, answered and abandoned</vt:lpstr>
      <vt:lpstr>Call Centre Statistics 2016/2017</vt:lpstr>
      <vt:lpstr>2016-17 Financial Performance: Income</vt:lpstr>
      <vt:lpstr>2016-17 Financial Performance: Expenditure</vt:lpstr>
      <vt:lpstr>PowerPoint Presentation</vt:lpstr>
      <vt:lpstr>PowerPoint Presentation</vt:lpstr>
      <vt:lpstr>PowerPoint Presentation</vt:lpstr>
      <vt:lpstr>Expenditure Analysis 2017 vs 2016</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Heading</dc:title>
  <dc:creator>Karin Coode</dc:creator>
  <cp:lastModifiedBy>Emcy Garner</cp:lastModifiedBy>
  <cp:revision>462</cp:revision>
  <cp:lastPrinted>2016-08-29T05:21:29Z</cp:lastPrinted>
  <dcterms:created xsi:type="dcterms:W3CDTF">2014-07-02T12:09:04Z</dcterms:created>
  <dcterms:modified xsi:type="dcterms:W3CDTF">2017-11-10T11:24:41Z</dcterms:modified>
</cp:coreProperties>
</file>