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304" r:id="rId2"/>
    <p:sldId id="298" r:id="rId3"/>
    <p:sldId id="299" r:id="rId4"/>
    <p:sldId id="300" r:id="rId5"/>
    <p:sldId id="260" r:id="rId6"/>
    <p:sldId id="284" r:id="rId7"/>
    <p:sldId id="258" r:id="rId8"/>
    <p:sldId id="256" r:id="rId9"/>
    <p:sldId id="281" r:id="rId10"/>
    <p:sldId id="303" r:id="rId11"/>
    <p:sldId id="285" r:id="rId12"/>
    <p:sldId id="28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0" autoAdjust="0"/>
    <p:restoredTop sz="94103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AB348-D108-4D5A-A8F9-E092B22A19AB}" type="datetimeFigureOut">
              <a:rPr lang="en-ZA" smtClean="0"/>
              <a:pPr/>
              <a:t>2017/11/16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14A46-65D8-4ADF-8041-F4B86CC4C88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35284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14A46-65D8-4ADF-8041-F4B86CC4C886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572155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14A46-65D8-4ADF-8041-F4B86CC4C886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9640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14A46-65D8-4ADF-8041-F4B86CC4C886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074842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14A46-65D8-4ADF-8041-F4B86CC4C886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20007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14A46-65D8-4ADF-8041-F4B86CC4C886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632998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C8F5-33A6-4D25-B6A0-8AA9EE6F8857}" type="datetime1">
              <a:rPr lang="en-ZA" smtClean="0"/>
              <a:pPr/>
              <a:t>2017/11/16</a:t>
            </a:fld>
            <a:endParaRPr lang="en-Z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126EB8-BD9C-4BBD-B2AD-2C282754D4E2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D0D0-F61E-49BC-A86A-8044DCDAB437}" type="datetime1">
              <a:rPr lang="en-ZA" smtClean="0"/>
              <a:pPr/>
              <a:t>2017/11/16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6EB8-BD9C-4BBD-B2AD-2C282754D4E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946B-C0FE-4BFF-889E-4BA40086E225}" type="datetime1">
              <a:rPr lang="en-ZA" smtClean="0"/>
              <a:pPr/>
              <a:t>2017/11/16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6EB8-BD9C-4BBD-B2AD-2C282754D4E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0869-12B3-413B-9374-75685A79C31C}" type="datetime1">
              <a:rPr lang="en-ZA" smtClean="0"/>
              <a:pPr/>
              <a:t>2017/11/16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6EB8-BD9C-4BBD-B2AD-2C282754D4E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944A5-D4A7-4680-A943-96A7630AA4B9}" type="datetime1">
              <a:rPr lang="en-ZA" smtClean="0"/>
              <a:pPr/>
              <a:t>2017/11/16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6EB8-BD9C-4BBD-B2AD-2C282754D4E2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92A9-08A9-4520-93A6-B7342976A694}" type="datetime1">
              <a:rPr lang="en-ZA" smtClean="0"/>
              <a:pPr/>
              <a:t>2017/11/16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6EB8-BD9C-4BBD-B2AD-2C282754D4E2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10C9-081E-4091-86EF-AA3670B1832B}" type="datetime1">
              <a:rPr lang="en-ZA" smtClean="0"/>
              <a:pPr/>
              <a:t>2017/11/16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6EB8-BD9C-4BBD-B2AD-2C282754D4E2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3864-C2D7-48CB-8433-D81B57C42DAF}" type="datetime1">
              <a:rPr lang="en-ZA" smtClean="0"/>
              <a:pPr/>
              <a:t>2017/11/16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6EB8-BD9C-4BBD-B2AD-2C282754D4E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60F1-C8C4-44D3-AE70-237F01817ABF}" type="datetime1">
              <a:rPr lang="en-ZA" smtClean="0"/>
              <a:pPr/>
              <a:t>2017/11/16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6EB8-BD9C-4BBD-B2AD-2C282754D4E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74E7-3044-43E1-93E3-31C296A19854}" type="datetime1">
              <a:rPr lang="en-ZA" smtClean="0"/>
              <a:pPr/>
              <a:t>2017/11/16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6EB8-BD9C-4BBD-B2AD-2C282754D4E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A65B-1E4D-48D2-ACB1-7CDD3DB25B5F}" type="datetime1">
              <a:rPr lang="en-ZA" smtClean="0"/>
              <a:pPr/>
              <a:t>2017/11/16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6EB8-BD9C-4BBD-B2AD-2C282754D4E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0013A7C-E5BD-4F9F-BFC7-D3791B5C63BD}" type="datetime1">
              <a:rPr lang="en-ZA" smtClean="0"/>
              <a:pPr/>
              <a:t>2017/11/16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F126EB8-BD9C-4BBD-B2AD-2C282754D4E2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rector@sihma.org.z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6EB8-BD9C-4BBD-B2AD-2C282754D4E2}" type="slidenum">
              <a:rPr lang="en-ZA" smtClean="0"/>
              <a:pPr/>
              <a:t>1</a:t>
            </a:fld>
            <a:endParaRPr lang="en-ZA"/>
          </a:p>
        </p:txBody>
      </p:sp>
      <p:sp>
        <p:nvSpPr>
          <p:cNvPr id="6" name="TextBox 5"/>
          <p:cNvSpPr txBox="1"/>
          <p:nvPr/>
        </p:nvSpPr>
        <p:spPr>
          <a:xfrm>
            <a:off x="32008" y="1945389"/>
            <a:ext cx="90732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Regional Refugee </a:t>
            </a:r>
            <a:r>
              <a:rPr lang="en-US" sz="3600" b="1" dirty="0">
                <a:latin typeface="+mj-lt"/>
              </a:rPr>
              <a:t>C</a:t>
            </a:r>
            <a:r>
              <a:rPr lang="en-US" sz="3600" b="1" dirty="0" smtClean="0">
                <a:latin typeface="+mj-lt"/>
              </a:rPr>
              <a:t>onsiderations </a:t>
            </a:r>
          </a:p>
          <a:p>
            <a:pPr algn="ctr"/>
            <a:r>
              <a:rPr lang="en-US" sz="3600" b="1" dirty="0" smtClean="0">
                <a:latin typeface="+mj-lt"/>
              </a:rPr>
              <a:t>in the Move to Integration of</a:t>
            </a:r>
          </a:p>
          <a:p>
            <a:pPr algn="ctr"/>
            <a:r>
              <a:rPr lang="en-US" sz="3600" b="1" dirty="0" smtClean="0">
                <a:latin typeface="+mj-lt"/>
              </a:rPr>
              <a:t>Migration Regimes</a:t>
            </a:r>
            <a:endParaRPr lang="en-ZA" sz="3600" b="1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42010" y="3900092"/>
            <a:ext cx="8001268" cy="6516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ZA" sz="2000" dirty="0" smtClean="0">
                <a:solidFill>
                  <a:srgbClr val="000000"/>
                </a:solidFill>
                <a:effectLst/>
                <a:latin typeface="+mj-lt"/>
              </a:rPr>
              <a:t>14 November 2017</a:t>
            </a:r>
            <a:endParaRPr lang="en-ZA" sz="2000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378" y="5085184"/>
            <a:ext cx="27302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ZA" dirty="0" smtClean="0">
                <a:latin typeface="+mj-lt"/>
              </a:rPr>
              <a:t>Sergio </a:t>
            </a:r>
            <a:r>
              <a:rPr lang="en-ZA" dirty="0" err="1" smtClean="0">
                <a:latin typeface="+mj-lt"/>
              </a:rPr>
              <a:t>Carciotto</a:t>
            </a:r>
            <a:endParaRPr lang="en-ZA" dirty="0" smtClean="0">
              <a:latin typeface="+mj-lt"/>
            </a:endParaRPr>
          </a:p>
          <a:p>
            <a:pPr algn="just"/>
            <a:r>
              <a:rPr lang="en-ZA" dirty="0" smtClean="0">
                <a:latin typeface="+mj-lt"/>
              </a:rPr>
              <a:t>Associate Director</a:t>
            </a:r>
          </a:p>
          <a:p>
            <a:pPr algn="just"/>
            <a:r>
              <a:rPr lang="en-ZA" dirty="0" smtClean="0">
                <a:latin typeface="+mj-lt"/>
                <a:hlinkClick r:id="rId3"/>
              </a:rPr>
              <a:t>director@sihma.org.za</a:t>
            </a:r>
            <a:r>
              <a:rPr lang="en-ZA" dirty="0" smtClean="0">
                <a:latin typeface="+mj-lt"/>
              </a:rPr>
              <a:t> </a:t>
            </a:r>
          </a:p>
          <a:p>
            <a:pPr algn="just"/>
            <a:r>
              <a:rPr lang="en-ZA" dirty="0" smtClean="0">
                <a:latin typeface="+mj-lt"/>
              </a:rPr>
              <a:t>www.sihma.org.za</a:t>
            </a:r>
            <a:endParaRPr lang="en-ZA" dirty="0"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0"/>
            <a:ext cx="3869052" cy="195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379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950" y="1483823"/>
            <a:ext cx="8243328" cy="4752528"/>
          </a:xfrm>
        </p:spPr>
        <p:txBody>
          <a:bodyPr>
            <a:normAutofit/>
          </a:bodyPr>
          <a:lstStyle/>
          <a:p>
            <a:pPr algn="just"/>
            <a:endParaRPr lang="en-US" dirty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Initially this should </a:t>
            </a:r>
            <a:r>
              <a:rPr lang="en-US" sz="2000" dirty="0">
                <a:solidFill>
                  <a:schemeClr val="tx1"/>
                </a:solidFill>
              </a:rPr>
              <a:t>remain under the national jurisdiction </a:t>
            </a:r>
            <a:r>
              <a:rPr lang="en-US" sz="2000" dirty="0" smtClean="0">
                <a:solidFill>
                  <a:schemeClr val="tx1"/>
                </a:solidFill>
              </a:rPr>
              <a:t>and </a:t>
            </a:r>
            <a:r>
              <a:rPr lang="en-US" sz="2000" u="sng" dirty="0" smtClean="0">
                <a:solidFill>
                  <a:schemeClr val="tx1"/>
                </a:solidFill>
              </a:rPr>
              <a:t>not </a:t>
            </a:r>
            <a:r>
              <a:rPr lang="en-US" sz="2000" u="sng" dirty="0">
                <a:solidFill>
                  <a:schemeClr val="tx1"/>
                </a:solidFill>
              </a:rPr>
              <a:t>be part </a:t>
            </a:r>
            <a:r>
              <a:rPr lang="en-US" sz="2000" dirty="0">
                <a:solidFill>
                  <a:schemeClr val="tx1"/>
                </a:solidFill>
              </a:rPr>
              <a:t>of the </a:t>
            </a:r>
            <a:r>
              <a:rPr lang="en-US" sz="2000" dirty="0" smtClean="0">
                <a:solidFill>
                  <a:schemeClr val="tx1"/>
                </a:solidFill>
              </a:rPr>
              <a:t>Continental Free Movement Protocol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Thus</a:t>
            </a:r>
            <a:r>
              <a:rPr lang="en-US" sz="2000" dirty="0">
                <a:solidFill>
                  <a:schemeClr val="tx1"/>
                </a:solidFill>
              </a:rPr>
              <a:t>, the </a:t>
            </a:r>
            <a:r>
              <a:rPr lang="en-US" sz="2000" dirty="0" smtClean="0">
                <a:solidFill>
                  <a:schemeClr val="tx1"/>
                </a:solidFill>
              </a:rPr>
              <a:t>main </a:t>
            </a:r>
            <a:r>
              <a:rPr lang="en-US" sz="2000" dirty="0">
                <a:solidFill>
                  <a:schemeClr val="tx1"/>
                </a:solidFill>
              </a:rPr>
              <a:t>scope of the Continental Free Movement </a:t>
            </a:r>
            <a:r>
              <a:rPr lang="en-US" sz="2000" dirty="0" smtClean="0">
                <a:solidFill>
                  <a:schemeClr val="tx1"/>
                </a:solidFill>
              </a:rPr>
              <a:t>Protocol would be only to put </a:t>
            </a:r>
            <a:r>
              <a:rPr lang="en-US" sz="2000" dirty="0">
                <a:solidFill>
                  <a:schemeClr val="tx1"/>
                </a:solidFill>
              </a:rPr>
              <a:t>in place a system that guarantees access of all African citizens to all African </a:t>
            </a:r>
            <a:r>
              <a:rPr lang="en-US" sz="2000" dirty="0" smtClean="0">
                <a:solidFill>
                  <a:schemeClr val="tx1"/>
                </a:solidFill>
              </a:rPr>
              <a:t>countries (</a:t>
            </a:r>
            <a:r>
              <a:rPr lang="en-US" sz="2000" dirty="0" smtClean="0">
                <a:solidFill>
                  <a:srgbClr val="C00000"/>
                </a:solidFill>
              </a:rPr>
              <a:t>right of entry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en-ZA" sz="2000" dirty="0" smtClean="0">
                <a:solidFill>
                  <a:schemeClr val="tx1"/>
                </a:solidFill>
              </a:rPr>
              <a:t>In October 2017 the </a:t>
            </a:r>
            <a:r>
              <a:rPr lang="en-US" sz="2000" i="1" dirty="0" smtClean="0">
                <a:solidFill>
                  <a:schemeClr val="tx1"/>
                </a:solidFill>
              </a:rPr>
              <a:t>Specialized Technical Committee (STC) on Migration, Refugees and Internally Displaced Persons</a:t>
            </a:r>
            <a:r>
              <a:rPr lang="en-ZA" sz="2000" i="1" dirty="0" smtClean="0">
                <a:solidFill>
                  <a:schemeClr val="tx1"/>
                </a:solidFill>
              </a:rPr>
              <a:t> </a:t>
            </a:r>
            <a:r>
              <a:rPr lang="en-ZA" sz="2000" dirty="0" smtClean="0">
                <a:solidFill>
                  <a:schemeClr val="tx1"/>
                </a:solidFill>
              </a:rPr>
              <a:t>considered the </a:t>
            </a:r>
            <a:r>
              <a:rPr lang="en-US" sz="2000" dirty="0" smtClean="0">
                <a:solidFill>
                  <a:schemeClr val="tx1"/>
                </a:solidFill>
              </a:rPr>
              <a:t>adoption </a:t>
            </a:r>
            <a:r>
              <a:rPr lang="en-US" sz="2000" dirty="0">
                <a:solidFill>
                  <a:schemeClr val="tx1"/>
                </a:solidFill>
              </a:rPr>
              <a:t>of the </a:t>
            </a:r>
            <a:r>
              <a:rPr lang="en-US" sz="2000" dirty="0">
                <a:solidFill>
                  <a:srgbClr val="C00000"/>
                </a:solidFill>
              </a:rPr>
              <a:t>Protocol to the Treaty Establishing the African Economic Community relating to Free Movement of Persons, Right of Residence and Right of </a:t>
            </a:r>
            <a:r>
              <a:rPr lang="en-US" sz="2000" dirty="0" smtClean="0">
                <a:solidFill>
                  <a:srgbClr val="C00000"/>
                </a:solidFill>
              </a:rPr>
              <a:t>Establishment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17609" y="332656"/>
            <a:ext cx="768955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ZA" sz="4000" b="1" dirty="0" smtClean="0">
              <a:solidFill>
                <a:srgbClr val="002060"/>
              </a:solidFill>
            </a:endParaRPr>
          </a:p>
          <a:p>
            <a:pPr algn="l"/>
            <a:r>
              <a:rPr lang="en-ZA" sz="3600" dirty="0" smtClean="0">
                <a:solidFill>
                  <a:srgbClr val="002060"/>
                </a:solidFill>
              </a:rPr>
              <a:t>Second &amp; Third Phase: Right of Residence </a:t>
            </a:r>
            <a:r>
              <a:rPr lang="en-ZA" sz="3600" dirty="0">
                <a:solidFill>
                  <a:srgbClr val="002060"/>
                </a:solidFill>
              </a:rPr>
              <a:t>and </a:t>
            </a:r>
            <a:r>
              <a:rPr lang="en-ZA" sz="3600" dirty="0" smtClean="0">
                <a:solidFill>
                  <a:srgbClr val="002060"/>
                </a:solidFill>
              </a:rPr>
              <a:t>Establishment</a:t>
            </a:r>
          </a:p>
          <a:p>
            <a:r>
              <a:rPr lang="en-ZA" sz="4000" b="1" dirty="0" smtClean="0">
                <a:solidFill>
                  <a:srgbClr val="002060"/>
                </a:solidFill>
                <a:latin typeface="+mn-lt"/>
              </a:rPr>
              <a:t> </a:t>
            </a:r>
            <a:endParaRPr lang="en-ZA" sz="4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6EB8-BD9C-4BBD-B2AD-2C282754D4E2}" type="slidenum">
              <a:rPr lang="en-ZA" smtClean="0"/>
              <a:pPr/>
              <a:t>10</a:t>
            </a:fld>
            <a:endParaRPr lang="en-Z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0326" y="5802999"/>
            <a:ext cx="2073674" cy="104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133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7997338" cy="511256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ZA" dirty="0" smtClean="0">
                <a:solidFill>
                  <a:schemeClr val="tx1"/>
                </a:solidFill>
              </a:rPr>
              <a:t>A continental integrated migration regime requires harmonized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national migration policies and </a:t>
            </a: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common approach to respond to the protection needs of refugees and asylum </a:t>
            </a:r>
            <a:r>
              <a:rPr lang="en-US" dirty="0" smtClean="0">
                <a:solidFill>
                  <a:schemeClr val="tx1"/>
                </a:solidFill>
              </a:rPr>
              <a:t>seekers; 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Importance of strengthening mechanism to differentiate between asylum seekers and other categories of </a:t>
            </a:r>
            <a:r>
              <a:rPr lang="en-US" dirty="0" smtClean="0">
                <a:solidFill>
                  <a:schemeClr val="tx1"/>
                </a:solidFill>
              </a:rPr>
              <a:t>migrants;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White Paper </a:t>
            </a:r>
            <a:r>
              <a:rPr lang="en-US" dirty="0">
                <a:solidFill>
                  <a:schemeClr val="tx1"/>
                </a:solidFill>
              </a:rPr>
              <a:t>introduces </a:t>
            </a:r>
            <a:r>
              <a:rPr lang="en-US" dirty="0" smtClean="0">
                <a:solidFill>
                  <a:schemeClr val="tx1"/>
                </a:solidFill>
              </a:rPr>
              <a:t>an </a:t>
            </a:r>
            <a:r>
              <a:rPr lang="en-US" b="1" dirty="0" smtClean="0">
                <a:solidFill>
                  <a:schemeClr val="tx1"/>
                </a:solidFill>
              </a:rPr>
              <a:t>individual </a:t>
            </a:r>
            <a:r>
              <a:rPr lang="en-US" b="1" dirty="0">
                <a:solidFill>
                  <a:schemeClr val="tx1"/>
                </a:solidFill>
              </a:rPr>
              <a:t>risk-based approach </a:t>
            </a:r>
            <a:r>
              <a:rPr lang="en-US" dirty="0" smtClean="0">
                <a:solidFill>
                  <a:schemeClr val="tx1"/>
                </a:solidFill>
              </a:rPr>
              <a:t>to manage efficiently cross-border </a:t>
            </a:r>
            <a:r>
              <a:rPr lang="en-US" dirty="0">
                <a:solidFill>
                  <a:schemeClr val="tx1"/>
                </a:solidFill>
              </a:rPr>
              <a:t>movement of people, goods and </a:t>
            </a:r>
            <a:r>
              <a:rPr lang="en-US" dirty="0" smtClean="0">
                <a:solidFill>
                  <a:schemeClr val="tx1"/>
                </a:solidFill>
              </a:rPr>
              <a:t>conveyances; it also introduces </a:t>
            </a:r>
            <a:r>
              <a:rPr lang="en-US" b="1" dirty="0" smtClean="0">
                <a:solidFill>
                  <a:schemeClr val="tx1"/>
                </a:solidFill>
              </a:rPr>
              <a:t>limited provisions </a:t>
            </a:r>
            <a:r>
              <a:rPr lang="en-US" dirty="0" smtClean="0">
                <a:solidFill>
                  <a:schemeClr val="tx1"/>
                </a:solidFill>
              </a:rPr>
              <a:t>to a free movement regime for certain categories; 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Encouraging efforts to ease the movements of Africans and reduce abuse of the asylum system (e.g. regularization programs and introduction of new visas);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Equality </a:t>
            </a:r>
            <a:r>
              <a:rPr lang="en-US" dirty="0">
                <a:solidFill>
                  <a:schemeClr val="tx1"/>
                </a:solidFill>
              </a:rPr>
              <a:t>of treatment for refugees with other African </a:t>
            </a:r>
            <a:r>
              <a:rPr lang="en-US" dirty="0" smtClean="0">
                <a:solidFill>
                  <a:schemeClr val="tx1"/>
                </a:solidFill>
              </a:rPr>
              <a:t>citizens in the exercise </a:t>
            </a:r>
            <a:r>
              <a:rPr lang="en-US" dirty="0">
                <a:solidFill>
                  <a:schemeClr val="tx1"/>
                </a:solidFill>
              </a:rPr>
              <a:t>of Free Movement, Right of Residence and </a:t>
            </a:r>
            <a:r>
              <a:rPr lang="en-US" dirty="0" smtClean="0">
                <a:solidFill>
                  <a:schemeClr val="tx1"/>
                </a:solidFill>
              </a:rPr>
              <a:t>Establishment;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endParaRPr lang="en-Z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404664"/>
            <a:ext cx="799733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3600" dirty="0" smtClean="0">
                <a:solidFill>
                  <a:srgbClr val="002060"/>
                </a:solidFill>
              </a:rPr>
              <a:t>Final considerations</a:t>
            </a:r>
            <a:endParaRPr lang="en-ZA" sz="3600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69702" y="6309320"/>
            <a:ext cx="561975" cy="365125"/>
          </a:xfrm>
        </p:spPr>
        <p:txBody>
          <a:bodyPr/>
          <a:lstStyle/>
          <a:p>
            <a:pPr algn="ctr"/>
            <a:fld id="{5F126EB8-BD9C-4BBD-B2AD-2C282754D4E2}" type="slidenum">
              <a:rPr lang="en-ZA" smtClean="0"/>
              <a:pPr algn="ctr"/>
              <a:t>11</a:t>
            </a:fld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0326" y="5785494"/>
            <a:ext cx="2073674" cy="104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434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1916832"/>
            <a:ext cx="7772400" cy="432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501008"/>
            <a:ext cx="8229600" cy="16002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tx1"/>
                </a:solidFill>
                <a:latin typeface="+mj-lt"/>
              </a:rPr>
              <a:t>Thank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you</a:t>
            </a:r>
            <a:br>
              <a:rPr lang="en-US" dirty="0">
                <a:solidFill>
                  <a:schemeClr val="tx1"/>
                </a:solidFill>
                <a:latin typeface="+mj-lt"/>
              </a:rPr>
            </a:br>
            <a:r>
              <a:rPr lang="en-US" dirty="0" smtClean="0">
                <a:solidFill>
                  <a:srgbClr val="FFC000"/>
                </a:solidFill>
                <a:latin typeface="+mj-lt"/>
              </a:rPr>
              <a:t>Enkosi</a:t>
            </a:r>
            <a:r>
              <a:rPr lang="en-US" dirty="0">
                <a:latin typeface="+mj-lt"/>
              </a:rPr>
              <a:t> </a:t>
            </a:r>
            <a:br>
              <a:rPr lang="en-US" dirty="0">
                <a:latin typeface="+mj-lt"/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Ngiyabonga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solidFill>
                  <a:srgbClr val="FF0000"/>
                </a:solidFill>
                <a:latin typeface="+mj-lt"/>
              </a:rPr>
              <a:t>Dankie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6EB8-BD9C-4BBD-B2AD-2C282754D4E2}" type="slidenum">
              <a:rPr lang="en-ZA" smtClean="0"/>
              <a:pPr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462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l"/>
            <a:r>
              <a:rPr lang="en-US" sz="3600" dirty="0" smtClean="0">
                <a:latin typeface="+mj-lt"/>
              </a:rPr>
              <a:t>Migration Dynamics </a:t>
            </a:r>
            <a:endParaRPr lang="en-US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200" y="1412776"/>
            <a:ext cx="8379272" cy="494357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Agenda 2063 aims at promoting </a:t>
            </a:r>
            <a:r>
              <a:rPr lang="en-US" dirty="0">
                <a:solidFill>
                  <a:schemeClr val="tx1"/>
                </a:solidFill>
              </a:rPr>
              <a:t>integration through migration as part of efforts to strengthen migration governance for regional economic integration and inclusive </a:t>
            </a:r>
            <a:r>
              <a:rPr lang="en-US" dirty="0" smtClean="0">
                <a:solidFill>
                  <a:schemeClr val="tx1"/>
                </a:solidFill>
              </a:rPr>
              <a:t>development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Migration </a:t>
            </a:r>
            <a:r>
              <a:rPr lang="en-US" dirty="0">
                <a:solidFill>
                  <a:schemeClr val="tx1"/>
                </a:solidFill>
              </a:rPr>
              <a:t>streams within Africa are much larger than those out of Africa – more </a:t>
            </a:r>
            <a:r>
              <a:rPr lang="en-US" dirty="0" smtClean="0">
                <a:solidFill>
                  <a:schemeClr val="tx1"/>
                </a:solidFill>
              </a:rPr>
              <a:t>than 50% of </a:t>
            </a:r>
            <a:r>
              <a:rPr lang="en-US" dirty="0">
                <a:solidFill>
                  <a:schemeClr val="tx1"/>
                </a:solidFill>
              </a:rPr>
              <a:t>those migrating internationally do so within </a:t>
            </a:r>
            <a:r>
              <a:rPr lang="en-US" dirty="0" smtClean="0">
                <a:solidFill>
                  <a:schemeClr val="tx1"/>
                </a:solidFill>
              </a:rPr>
              <a:t>Africa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Migration within </a:t>
            </a:r>
            <a:r>
              <a:rPr lang="en-US" dirty="0">
                <a:solidFill>
                  <a:schemeClr val="tx1"/>
                </a:solidFill>
              </a:rPr>
              <a:t>the same sub region, </a:t>
            </a:r>
            <a:r>
              <a:rPr lang="en-US" dirty="0" smtClean="0">
                <a:solidFill>
                  <a:schemeClr val="tx1"/>
                </a:solidFill>
              </a:rPr>
              <a:t>predominates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65% of those migrating in </a:t>
            </a:r>
            <a:r>
              <a:rPr lang="en-US" dirty="0">
                <a:solidFill>
                  <a:schemeClr val="tx1"/>
                </a:solidFill>
              </a:rPr>
              <a:t>Southern </a:t>
            </a:r>
            <a:r>
              <a:rPr lang="en-US" dirty="0" smtClean="0">
                <a:solidFill>
                  <a:schemeClr val="tx1"/>
                </a:solidFill>
              </a:rPr>
              <a:t>Africa migrate </a:t>
            </a:r>
            <a:r>
              <a:rPr lang="en-US" dirty="0">
                <a:solidFill>
                  <a:schemeClr val="tx1"/>
                </a:solidFill>
              </a:rPr>
              <a:t>within their own sub region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91012" y="6356350"/>
            <a:ext cx="561975" cy="365125"/>
          </a:xfrm>
        </p:spPr>
        <p:txBody>
          <a:bodyPr/>
          <a:lstStyle/>
          <a:p>
            <a:pPr algn="ctr"/>
            <a:fld id="{5F126EB8-BD9C-4BBD-B2AD-2C282754D4E2}" type="slidenum">
              <a:rPr lang="en-ZA" smtClean="0"/>
              <a:pPr algn="ctr"/>
              <a:t>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tx1"/>
                </a:solidFill>
              </a:rPr>
              <a:t>Source: UNECA 2016 </a:t>
            </a:r>
            <a:endParaRPr lang="en-ZA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0326" y="5802999"/>
            <a:ext cx="2073674" cy="104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177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 algn="l"/>
            <a:r>
              <a:rPr lang="en-US" sz="3600" dirty="0" smtClean="0">
                <a:latin typeface="+mj-lt"/>
              </a:rPr>
              <a:t>Trends in International Movements </a:t>
            </a:r>
            <a:endParaRPr lang="en-US" sz="3600" dirty="0">
              <a:latin typeface="+mj-lt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944118"/>
            <a:ext cx="8648053" cy="489549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91012" y="6380310"/>
            <a:ext cx="561975" cy="365125"/>
          </a:xfrm>
        </p:spPr>
        <p:txBody>
          <a:bodyPr/>
          <a:lstStyle/>
          <a:p>
            <a:pPr algn="ctr"/>
            <a:fld id="{5F126EB8-BD9C-4BBD-B2AD-2C282754D4E2}" type="slidenum">
              <a:rPr lang="en-ZA" smtClean="0"/>
              <a:pPr algn="ctr"/>
              <a:t>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3336771" cy="365125"/>
          </a:xfrm>
        </p:spPr>
        <p:txBody>
          <a:bodyPr/>
          <a:lstStyle/>
          <a:p>
            <a:r>
              <a:rPr lang="en-ZA" dirty="0" smtClean="0">
                <a:solidFill>
                  <a:schemeClr val="tx1"/>
                </a:solidFill>
              </a:rPr>
              <a:t>Source: DHA EMCS SYSTEM (January 2017)</a:t>
            </a:r>
            <a:endParaRPr lang="en-ZA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0326" y="5802999"/>
            <a:ext cx="2073674" cy="104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596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3304"/>
            <a:ext cx="8229600" cy="726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 smtClean="0">
                <a:latin typeface="+mj-lt"/>
              </a:rPr>
              <a:t>2015 Top ten Asylum seekers sending countries </a:t>
            </a:r>
            <a:endParaRPr lang="en-US" sz="28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01356" y="6356350"/>
            <a:ext cx="561975" cy="365125"/>
          </a:xfrm>
        </p:spPr>
        <p:txBody>
          <a:bodyPr/>
          <a:lstStyle/>
          <a:p>
            <a:pPr algn="ctr"/>
            <a:fld id="{5F126EB8-BD9C-4BBD-B2AD-2C282754D4E2}" type="slidenum">
              <a:rPr lang="en-ZA" smtClean="0"/>
              <a:pPr algn="ctr"/>
              <a:t>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3336771" cy="365125"/>
          </a:xfrm>
        </p:spPr>
        <p:txBody>
          <a:bodyPr/>
          <a:lstStyle/>
          <a:p>
            <a:r>
              <a:rPr lang="en-ZA" dirty="0" smtClean="0">
                <a:solidFill>
                  <a:schemeClr val="tx1"/>
                </a:solidFill>
              </a:rPr>
              <a:t>Source: DHA 2015</a:t>
            </a:r>
            <a:endParaRPr lang="en-ZA" dirty="0">
              <a:solidFill>
                <a:schemeClr val="tx1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40885" y="817087"/>
            <a:ext cx="5072029" cy="54148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0326" y="5708132"/>
            <a:ext cx="2073674" cy="104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650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40466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17" y="-477277"/>
            <a:ext cx="8229600" cy="1462045"/>
          </a:xfrm>
        </p:spPr>
        <p:txBody>
          <a:bodyPr/>
          <a:lstStyle/>
          <a:p>
            <a:pPr algn="l"/>
            <a:r>
              <a:rPr lang="en-US" sz="3600" dirty="0" smtClean="0">
                <a:latin typeface="+mj-lt"/>
              </a:rPr>
              <a:t>Some questions</a:t>
            </a:r>
            <a:endParaRPr lang="en-US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73" y="984768"/>
            <a:ext cx="8229600" cy="4525963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What are the main concerns for refugees </a:t>
            </a:r>
            <a:r>
              <a:rPr lang="en-US" dirty="0">
                <a:solidFill>
                  <a:schemeClr val="tx1"/>
                </a:solidFill>
              </a:rPr>
              <a:t>and asylum </a:t>
            </a:r>
            <a:r>
              <a:rPr lang="en-US" dirty="0" smtClean="0">
                <a:solidFill>
                  <a:schemeClr val="tx1"/>
                </a:solidFill>
              </a:rPr>
              <a:t>seekers </a:t>
            </a:r>
            <a:r>
              <a:rPr lang="en-US" dirty="0">
                <a:solidFill>
                  <a:schemeClr val="tx1"/>
                </a:solidFill>
              </a:rPr>
              <a:t>in a continental free movement </a:t>
            </a:r>
            <a:r>
              <a:rPr lang="en-US" dirty="0" smtClean="0">
                <a:solidFill>
                  <a:schemeClr val="tx1"/>
                </a:solidFill>
              </a:rPr>
              <a:t>regime?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which measure will a common African passport </a:t>
            </a:r>
            <a:r>
              <a:rPr lang="en-US" dirty="0" smtClean="0">
                <a:solidFill>
                  <a:schemeClr val="tx1"/>
                </a:solidFill>
              </a:rPr>
              <a:t>affect </a:t>
            </a:r>
            <a:r>
              <a:rPr lang="en-US" dirty="0">
                <a:solidFill>
                  <a:schemeClr val="tx1"/>
                </a:solidFill>
              </a:rPr>
              <a:t>migration and refugee policies of national </a:t>
            </a:r>
            <a:r>
              <a:rPr lang="en-US" dirty="0" smtClean="0">
                <a:solidFill>
                  <a:schemeClr val="tx1"/>
                </a:solidFill>
              </a:rPr>
              <a:t>states?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165409" y="6309320"/>
            <a:ext cx="561975" cy="365125"/>
          </a:xfrm>
        </p:spPr>
        <p:txBody>
          <a:bodyPr/>
          <a:lstStyle/>
          <a:p>
            <a:pPr algn="ctr"/>
            <a:fld id="{5F126EB8-BD9C-4BBD-B2AD-2C282754D4E2}" type="slidenum">
              <a:rPr lang="en-ZA" smtClean="0"/>
              <a:pPr algn="ctr"/>
              <a:t>5</a:t>
            </a:fld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9505" y="3638185"/>
            <a:ext cx="3824248" cy="23721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0223" y="3638185"/>
            <a:ext cx="3173418" cy="23721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0326" y="5765725"/>
            <a:ext cx="2073674" cy="104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323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ZA" sz="3600" dirty="0" smtClean="0">
                <a:latin typeface="+mj-lt"/>
              </a:rPr>
              <a:t>AU Protocol </a:t>
            </a:r>
            <a:r>
              <a:rPr lang="en-US" sz="3600" dirty="0" smtClean="0">
                <a:latin typeface="+mj-lt"/>
              </a:rPr>
              <a:t>on </a:t>
            </a:r>
            <a:r>
              <a:rPr lang="en-US" sz="3600" dirty="0">
                <a:latin typeface="+mj-lt"/>
              </a:rPr>
              <a:t>Free Movement of People in Africa</a:t>
            </a:r>
            <a:endParaRPr lang="en-ZA" sz="3600" dirty="0"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8944" y="1324576"/>
            <a:ext cx="8021488" cy="52578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2015, the AU Assembly </a:t>
            </a:r>
            <a:r>
              <a:rPr lang="en-US" dirty="0" smtClean="0">
                <a:solidFill>
                  <a:schemeClr val="tx1"/>
                </a:solidFill>
              </a:rPr>
              <a:t>mandated </a:t>
            </a:r>
            <a:r>
              <a:rPr lang="en-US" dirty="0">
                <a:solidFill>
                  <a:schemeClr val="tx1"/>
                </a:solidFill>
              </a:rPr>
              <a:t>the African Union Commission (AUC) to develop a Protocol on Free Movement by January </a:t>
            </a:r>
            <a:r>
              <a:rPr lang="en-US" dirty="0" smtClean="0">
                <a:solidFill>
                  <a:schemeClr val="tx1"/>
                </a:solidFill>
              </a:rPr>
              <a:t>2018</a:t>
            </a:r>
          </a:p>
          <a:p>
            <a:pPr algn="just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Protocol creates a system that guarantees access of all African citizens to all African countries (abolition of visa/visa at arrival/no visa fee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just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It </a:t>
            </a:r>
            <a:r>
              <a:rPr lang="en-US" dirty="0">
                <a:solidFill>
                  <a:schemeClr val="tx1"/>
                </a:solidFill>
              </a:rPr>
              <a:t>is bound to facilitate </a:t>
            </a:r>
            <a:r>
              <a:rPr lang="en-US" dirty="0" smtClean="0">
                <a:solidFill>
                  <a:schemeClr val="tx1"/>
                </a:solidFill>
              </a:rPr>
              <a:t>Entry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Residence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Establishment </a:t>
            </a:r>
            <a:r>
              <a:rPr lang="en-US" dirty="0">
                <a:solidFill>
                  <a:schemeClr val="tx1"/>
                </a:solidFill>
              </a:rPr>
              <a:t>of all nationals of African Union Member States through a gradual approach </a:t>
            </a:r>
            <a:endParaRPr lang="en-US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Protocol will </a:t>
            </a:r>
            <a:r>
              <a:rPr lang="en-US" dirty="0">
                <a:solidFill>
                  <a:srgbClr val="C00000"/>
                </a:solidFill>
              </a:rPr>
              <a:t>enable an African passport African passport, a visa-free Africa, free trade area, and other arrangements that will facilitate further integration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291012" y="6399813"/>
            <a:ext cx="561975" cy="365125"/>
          </a:xfrm>
        </p:spPr>
        <p:txBody>
          <a:bodyPr/>
          <a:lstStyle/>
          <a:p>
            <a:pPr algn="ctr"/>
            <a:fld id="{5F126EB8-BD9C-4BBD-B2AD-2C282754D4E2}" type="slidenum">
              <a:rPr lang="en-ZA" smtClean="0"/>
              <a:pPr algn="ctr"/>
              <a:t>6</a:t>
            </a:fld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0326" y="5810349"/>
            <a:ext cx="2073674" cy="104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193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ZA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1417638"/>
            <a:ext cx="858419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ZA" sz="3200" dirty="0" smtClean="0"/>
          </a:p>
          <a:p>
            <a:endParaRPr lang="en-ZA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0013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n-US" sz="3200" dirty="0">
                <a:latin typeface="+mj-lt"/>
              </a:rPr>
              <a:t>AU Protocol on Free Movement of People in </a:t>
            </a:r>
            <a:r>
              <a:rPr lang="en-US" sz="3200" dirty="0" smtClean="0">
                <a:latin typeface="+mj-lt"/>
              </a:rPr>
              <a:t>Africa (cont.)</a:t>
            </a:r>
            <a:endParaRPr lang="en-US" sz="3200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chemeClr val="tx1"/>
                </a:solidFill>
              </a:rPr>
              <a:t>First Phase: Right of entry</a:t>
            </a:r>
          </a:p>
          <a:p>
            <a:r>
              <a:rPr lang="en-US" sz="2600" dirty="0">
                <a:solidFill>
                  <a:schemeClr val="tx1"/>
                </a:solidFill>
              </a:rPr>
              <a:t>Travel without Visa 90 for </a:t>
            </a:r>
            <a:r>
              <a:rPr lang="en-US" sz="2600" dirty="0" smtClean="0">
                <a:solidFill>
                  <a:schemeClr val="tx1"/>
                </a:solidFill>
              </a:rPr>
              <a:t>days</a:t>
            </a:r>
          </a:p>
          <a:p>
            <a:r>
              <a:rPr lang="en-US" sz="2600" dirty="0">
                <a:solidFill>
                  <a:schemeClr val="tx1"/>
                </a:solidFill>
              </a:rPr>
              <a:t>Entry restrictions for « inadmissible migrants »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tx1"/>
                </a:solidFill>
              </a:rPr>
              <a:t>Second </a:t>
            </a:r>
            <a:r>
              <a:rPr lang="en-US" sz="2600" b="1" dirty="0">
                <a:solidFill>
                  <a:schemeClr val="tx1"/>
                </a:solidFill>
              </a:rPr>
              <a:t>Phase: Right of Residence</a:t>
            </a:r>
          </a:p>
          <a:p>
            <a:r>
              <a:rPr lang="en-US" sz="2600" dirty="0">
                <a:solidFill>
                  <a:schemeClr val="tx1"/>
                </a:solidFill>
              </a:rPr>
              <a:t>Income earning employment </a:t>
            </a:r>
          </a:p>
          <a:p>
            <a:r>
              <a:rPr lang="en-US" sz="2600" dirty="0">
                <a:solidFill>
                  <a:schemeClr val="tx1"/>
                </a:solidFill>
              </a:rPr>
              <a:t>Apply for jobs </a:t>
            </a:r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Taking </a:t>
            </a:r>
            <a:r>
              <a:rPr lang="en-US" sz="2600" dirty="0">
                <a:solidFill>
                  <a:schemeClr val="tx1"/>
                </a:solidFill>
              </a:rPr>
              <a:t>up a job according to national provisions </a:t>
            </a:r>
          </a:p>
          <a:p>
            <a:r>
              <a:rPr lang="en-US" sz="2600" dirty="0">
                <a:solidFill>
                  <a:schemeClr val="tx1"/>
                </a:solidFill>
              </a:rPr>
              <a:t>Remain in the country according to national provisions after ending the job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tx1"/>
                </a:solidFill>
              </a:rPr>
              <a:t>Third </a:t>
            </a:r>
            <a:r>
              <a:rPr lang="en-US" sz="2600" b="1" dirty="0">
                <a:solidFill>
                  <a:schemeClr val="tx1"/>
                </a:solidFill>
              </a:rPr>
              <a:t>Phase: Right of Establishment 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Creation </a:t>
            </a:r>
            <a:r>
              <a:rPr lang="en-US" sz="2600" dirty="0">
                <a:solidFill>
                  <a:schemeClr val="tx1"/>
                </a:solidFill>
              </a:rPr>
              <a:t>and Management of enterprises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139952" y="6356349"/>
            <a:ext cx="561975" cy="365125"/>
          </a:xfrm>
        </p:spPr>
        <p:txBody>
          <a:bodyPr/>
          <a:lstStyle/>
          <a:p>
            <a:fld id="{5F126EB8-BD9C-4BBD-B2AD-2C282754D4E2}" type="slidenum">
              <a:rPr lang="en-ZA" smtClean="0"/>
              <a:pPr/>
              <a:t>7</a:t>
            </a:fld>
            <a:endParaRPr lang="en-Z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0272" y="5810349"/>
            <a:ext cx="2073674" cy="104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323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67544" y="379404"/>
            <a:ext cx="8424936" cy="601044"/>
          </a:xfrm>
        </p:spPr>
        <p:txBody>
          <a:bodyPr>
            <a:normAutofit fontScale="90000"/>
          </a:bodyPr>
          <a:lstStyle/>
          <a:p>
            <a:pPr algn="l"/>
            <a:r>
              <a:rPr lang="en-ZA" sz="3600" dirty="0" smtClean="0">
                <a:latin typeface="+mj-lt"/>
              </a:rPr>
              <a:t>Some considerations </a:t>
            </a:r>
            <a:endParaRPr lang="en-ZA" sz="3600" dirty="0">
              <a:latin typeface="+mj-l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1412777"/>
            <a:ext cx="8460432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ZA" sz="2600" dirty="0" smtClean="0">
                <a:solidFill>
                  <a:schemeClr val="tx1"/>
                </a:solidFill>
                <a:latin typeface="+mj-lt"/>
              </a:rPr>
              <a:t>AU Protocol </a:t>
            </a:r>
            <a:r>
              <a:rPr lang="en-ZA" sz="2600" b="1" dirty="0" smtClean="0">
                <a:solidFill>
                  <a:schemeClr val="tx1"/>
                </a:solidFill>
                <a:latin typeface="+mj-lt"/>
              </a:rPr>
              <a:t>is not </a:t>
            </a:r>
            <a:r>
              <a:rPr lang="en-ZA" sz="2600" dirty="0" smtClean="0">
                <a:solidFill>
                  <a:schemeClr val="tx1"/>
                </a:solidFill>
                <a:latin typeface="+mj-lt"/>
              </a:rPr>
              <a:t>a refugee instrument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AU Protocol does 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not purport to limit the applicability of benefits conferred in other regional or universal instruments or 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agreements</a:t>
            </a:r>
            <a:endParaRPr lang="en-US" sz="2600" dirty="0">
              <a:solidFill>
                <a:schemeClr val="tx1"/>
              </a:solidFill>
              <a:latin typeface="+mj-lt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Where provisions overlap on any given right or entitlement available to African citizens who are also refugees, the </a:t>
            </a:r>
            <a:r>
              <a:rPr lang="en-US" sz="2600" dirty="0">
                <a:solidFill>
                  <a:srgbClr val="C00000"/>
                </a:solidFill>
                <a:latin typeface="+mj-lt"/>
              </a:rPr>
              <a:t>most </a:t>
            </a:r>
            <a:r>
              <a:rPr lang="en-US" sz="2600" dirty="0" smtClean="0">
                <a:solidFill>
                  <a:srgbClr val="C00000"/>
                </a:solidFill>
                <a:latin typeface="+mj-lt"/>
              </a:rPr>
              <a:t>favorable </a:t>
            </a:r>
            <a:r>
              <a:rPr lang="en-US" sz="2600" dirty="0">
                <a:solidFill>
                  <a:srgbClr val="C00000"/>
                </a:solidFill>
                <a:latin typeface="+mj-lt"/>
              </a:rPr>
              <a:t>provision </a:t>
            </a:r>
            <a:r>
              <a:rPr lang="en-US" sz="2600" dirty="0" smtClean="0">
                <a:solidFill>
                  <a:srgbClr val="C00000"/>
                </a:solidFill>
                <a:latin typeface="+mj-lt"/>
              </a:rPr>
              <a:t>applies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Refugees may therefore enjoy rights under the </a:t>
            </a:r>
            <a:r>
              <a:rPr lang="en-US" sz="2600" dirty="0" smtClean="0">
                <a:solidFill>
                  <a:srgbClr val="C00000"/>
                </a:solidFill>
                <a:latin typeface="+mj-lt"/>
              </a:rPr>
              <a:t>AU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+mj-lt"/>
              </a:rPr>
              <a:t>Free </a:t>
            </a:r>
            <a:r>
              <a:rPr lang="en-US" sz="2600" dirty="0">
                <a:solidFill>
                  <a:srgbClr val="C00000"/>
                </a:solidFill>
                <a:latin typeface="+mj-lt"/>
              </a:rPr>
              <a:t>Movement </a:t>
            </a:r>
            <a:r>
              <a:rPr lang="en-US" sz="2600" dirty="0" smtClean="0">
                <a:solidFill>
                  <a:srgbClr val="C00000"/>
                </a:solidFill>
                <a:latin typeface="+mj-lt"/>
              </a:rPr>
              <a:t>Protocol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in addition to 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the rights to which they are entitled under </a:t>
            </a:r>
            <a:r>
              <a:rPr lang="en-US" sz="2600" dirty="0">
                <a:solidFill>
                  <a:srgbClr val="C00000"/>
                </a:solidFill>
                <a:latin typeface="+mj-lt"/>
              </a:rPr>
              <a:t>international refugee law</a:t>
            </a:r>
            <a:endParaRPr lang="en-US" sz="2600" dirty="0" smtClean="0">
              <a:solidFill>
                <a:srgbClr val="C00000"/>
              </a:solidFill>
              <a:latin typeface="+mj-lt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4165252" y="6356350"/>
            <a:ext cx="561975" cy="365125"/>
          </a:xfrm>
        </p:spPr>
        <p:txBody>
          <a:bodyPr/>
          <a:lstStyle/>
          <a:p>
            <a:pPr algn="ctr"/>
            <a:fld id="{5F126EB8-BD9C-4BBD-B2AD-2C282754D4E2}" type="slidenum">
              <a:rPr lang="en-ZA" smtClean="0"/>
              <a:pPr algn="ctr"/>
              <a:t>8</a:t>
            </a:fld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9118" y="5810349"/>
            <a:ext cx="2073674" cy="104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412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75926"/>
            <a:ext cx="8229600" cy="521907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All citizens of a member state enjoy </a:t>
            </a:r>
            <a:r>
              <a:rPr lang="en-US" dirty="0">
                <a:solidFill>
                  <a:srgbClr val="C00000"/>
                </a:solidFill>
              </a:rPr>
              <a:t>the right to enter </a:t>
            </a:r>
            <a:r>
              <a:rPr lang="en-US" dirty="0">
                <a:solidFill>
                  <a:schemeClr val="tx1"/>
                </a:solidFill>
              </a:rPr>
              <a:t>into the territory of another member state without visa, provided they possess a valid travel document (African passport or a refugee travel </a:t>
            </a:r>
            <a:r>
              <a:rPr lang="en-US" dirty="0" smtClean="0">
                <a:solidFill>
                  <a:schemeClr val="tx1"/>
                </a:solidFill>
              </a:rPr>
              <a:t>document)</a:t>
            </a:r>
          </a:p>
          <a:p>
            <a:pPr algn="just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>
                <a:solidFill>
                  <a:schemeClr val="tx1"/>
                </a:solidFill>
              </a:rPr>
              <a:t>up to 90 days, African citizens can stay in any member state without any prior administrative or police formality linked to the </a:t>
            </a:r>
            <a:r>
              <a:rPr lang="en-US" dirty="0" smtClean="0">
                <a:solidFill>
                  <a:schemeClr val="tx1"/>
                </a:solidFill>
              </a:rPr>
              <a:t>stay</a:t>
            </a:r>
          </a:p>
          <a:p>
            <a:pPr algn="just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Asylum seekers entering without authorization are not subjected to any penalties (entry from a POE; 5 days to report to RROs)</a:t>
            </a:r>
          </a:p>
          <a:p>
            <a:pPr algn="just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Entry for AS can be refused under the ‘first safe country’ principle -&gt; </a:t>
            </a:r>
            <a:r>
              <a:rPr lang="en-US" dirty="0" smtClean="0">
                <a:solidFill>
                  <a:srgbClr val="C00000"/>
                </a:solidFill>
              </a:rPr>
              <a:t>not recognized under international law </a:t>
            </a:r>
          </a:p>
          <a:p>
            <a:pPr marL="0" indent="0" algn="just">
              <a:spcBef>
                <a:spcPts val="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Z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199" y="188640"/>
            <a:ext cx="807969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3600" dirty="0" smtClean="0">
                <a:solidFill>
                  <a:srgbClr val="002060"/>
                </a:solidFill>
              </a:rPr>
              <a:t>First Phase: Rights of Entry</a:t>
            </a:r>
            <a:endParaRPr lang="en-ZA" sz="3600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216057" y="6241256"/>
            <a:ext cx="561975" cy="365125"/>
          </a:xfrm>
        </p:spPr>
        <p:txBody>
          <a:bodyPr/>
          <a:lstStyle/>
          <a:p>
            <a:pPr algn="ctr"/>
            <a:fld id="{5F126EB8-BD9C-4BBD-B2AD-2C282754D4E2}" type="slidenum">
              <a:rPr lang="en-ZA" smtClean="0"/>
              <a:pPr algn="ctr"/>
              <a:t>9</a:t>
            </a:fld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0326" y="5810349"/>
            <a:ext cx="2073674" cy="104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266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2873</TotalTime>
  <Words>778</Words>
  <Application>Microsoft Office PowerPoint</Application>
  <PresentationFormat>On-screen Show (4:3)</PresentationFormat>
  <Paragraphs>80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Slide 1</vt:lpstr>
      <vt:lpstr>Migration Dynamics </vt:lpstr>
      <vt:lpstr>Trends in International Movements </vt:lpstr>
      <vt:lpstr>2015 Top ten Asylum seekers sending countries </vt:lpstr>
      <vt:lpstr>Some questions</vt:lpstr>
      <vt:lpstr>AU Protocol on Free Movement of People in Africa</vt:lpstr>
      <vt:lpstr>AU Protocol on Free Movement of People in Africa (cont.)</vt:lpstr>
      <vt:lpstr>Some considerations </vt:lpstr>
      <vt:lpstr>Slide 9</vt:lpstr>
      <vt:lpstr>Slide 10</vt:lpstr>
      <vt:lpstr>Slide 11</vt:lpstr>
      <vt:lpstr>  Thank you Enkosi  Ngiyabonga Dankie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Corey</dc:creator>
  <cp:lastModifiedBy>PUMZA</cp:lastModifiedBy>
  <cp:revision>91</cp:revision>
  <dcterms:created xsi:type="dcterms:W3CDTF">2014-05-21T06:36:18Z</dcterms:created>
  <dcterms:modified xsi:type="dcterms:W3CDTF">2017-11-16T09:19:12Z</dcterms:modified>
</cp:coreProperties>
</file>