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docProps/custom.xml" ContentType="application/vnd.openxmlformats-officedocument.custom-properties+xml"/>
  <Override PartName="/ppt/tags/tag12.xml" ContentType="application/vnd.openxmlformats-officedocument.presentationml.tags+xml"/>
  <Override PartName="/ppt/tags/tag23.xml" ContentType="application/vnd.openxmlformats-officedocument.presentationml.tag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Default Extension="gif" ContentType="image/gif"/>
  <Override PartName="/ppt/tags/tag24.xml" ContentType="application/vnd.openxmlformats-officedocument.presentationml.tags+xml"/>
  <Override PartName="/ppt/diagrams/layout2.xml" ContentType="application/vnd.openxmlformats-officedocument.drawingml.diagramLayout+xml"/>
  <Override PartName="/ppt/tags/tag13.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diagrams/layout3.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52"/>
  </p:notesMasterIdLst>
  <p:handoutMasterIdLst>
    <p:handoutMasterId r:id="rId53"/>
  </p:handoutMasterIdLst>
  <p:sldIdLst>
    <p:sldId id="564" r:id="rId2"/>
    <p:sldId id="675" r:id="rId3"/>
    <p:sldId id="682" r:id="rId4"/>
    <p:sldId id="677" r:id="rId5"/>
    <p:sldId id="678" r:id="rId6"/>
    <p:sldId id="696" r:id="rId7"/>
    <p:sldId id="683" r:id="rId8"/>
    <p:sldId id="684" r:id="rId9"/>
    <p:sldId id="680" r:id="rId10"/>
    <p:sldId id="685" r:id="rId11"/>
    <p:sldId id="681" r:id="rId12"/>
    <p:sldId id="686" r:id="rId13"/>
    <p:sldId id="633" r:id="rId14"/>
    <p:sldId id="674" r:id="rId15"/>
    <p:sldId id="645" r:id="rId16"/>
    <p:sldId id="646" r:id="rId17"/>
    <p:sldId id="647" r:id="rId18"/>
    <p:sldId id="566" r:id="rId19"/>
    <p:sldId id="642" r:id="rId20"/>
    <p:sldId id="568" r:id="rId21"/>
    <p:sldId id="569" r:id="rId22"/>
    <p:sldId id="639" r:id="rId23"/>
    <p:sldId id="640" r:id="rId24"/>
    <p:sldId id="648" r:id="rId25"/>
    <p:sldId id="649" r:id="rId26"/>
    <p:sldId id="650" r:id="rId27"/>
    <p:sldId id="572" r:id="rId28"/>
    <p:sldId id="641" r:id="rId29"/>
    <p:sldId id="573" r:id="rId30"/>
    <p:sldId id="651" r:id="rId31"/>
    <p:sldId id="643" r:id="rId32"/>
    <p:sldId id="574" r:id="rId33"/>
    <p:sldId id="652" r:id="rId34"/>
    <p:sldId id="575" r:id="rId35"/>
    <p:sldId id="653" r:id="rId36"/>
    <p:sldId id="644" r:id="rId37"/>
    <p:sldId id="576" r:id="rId38"/>
    <p:sldId id="657" r:id="rId39"/>
    <p:sldId id="658" r:id="rId40"/>
    <p:sldId id="693" r:id="rId41"/>
    <p:sldId id="659" r:id="rId42"/>
    <p:sldId id="661" r:id="rId43"/>
    <p:sldId id="660" r:id="rId44"/>
    <p:sldId id="688" r:id="rId45"/>
    <p:sldId id="689" r:id="rId46"/>
    <p:sldId id="690" r:id="rId47"/>
    <p:sldId id="692" r:id="rId48"/>
    <p:sldId id="687" r:id="rId49"/>
    <p:sldId id="694" r:id="rId50"/>
    <p:sldId id="695" r:id="rId51"/>
  </p:sldIdLst>
  <p:sldSz cx="8961438" cy="6721475"/>
  <p:notesSz cx="6797675" cy="9926638"/>
  <p:custDataLst>
    <p:tags r:id="rId54"/>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2" pos="849" userDrawn="1">
          <p15:clr>
            <a:srgbClr val="A4A3A4"/>
          </p15:clr>
        </p15:guide>
        <p15:guide id="3" orient="horz" pos="2094" userDrawn="1">
          <p15:clr>
            <a:srgbClr val="A4A3A4"/>
          </p15:clr>
        </p15:guide>
        <p15:guide id="4" pos="305" userDrawn="1">
          <p15:clr>
            <a:srgbClr val="A4A3A4"/>
          </p15:clr>
        </p15:guide>
        <p15:guide id="5" pos="5295" userDrawn="1">
          <p15:clr>
            <a:srgbClr val="A4A3A4"/>
          </p15:clr>
        </p15:guide>
        <p15:guide id="6" orient="horz" pos="3931" userDrawn="1">
          <p15:clr>
            <a:srgbClr val="A4A3A4"/>
          </p15:clr>
        </p15:guide>
        <p15:guide id="7" orient="horz" pos="1119" userDrawn="1">
          <p15:clr>
            <a:srgbClr val="A4A3A4"/>
          </p15:clr>
        </p15:guide>
        <p15:guide id="8" orient="horz" pos="3410" userDrawn="1">
          <p15:clr>
            <a:srgbClr val="A4A3A4"/>
          </p15:clr>
        </p15:guide>
        <p15:guide id="9" orient="horz" pos="824" userDrawn="1">
          <p15:clr>
            <a:srgbClr val="A4A3A4"/>
          </p15:clr>
        </p15:guide>
        <p15:guide id="10" pos="5090" userDrawn="1">
          <p15:clr>
            <a:srgbClr val="A4A3A4"/>
          </p15:clr>
        </p15:guide>
      </p15:sldGuideLst>
    </p:ext>
    <p:ext uri="{2D200454-40CA-4A62-9FC3-DE9A4176ACB9}">
      <p15:notesGuideLst xmlns:p15="http://schemas.microsoft.com/office/powerpoint/2012/main" xmlns="">
        <p15:guide id="1" orient="horz" pos="3339" userDrawn="1">
          <p15:clr>
            <a:srgbClr val="A4A3A4"/>
          </p15:clr>
        </p15:guide>
        <p15:guide id="2" pos="2076" userDrawn="1">
          <p15:clr>
            <a:srgbClr val="A4A3A4"/>
          </p15:clr>
        </p15:guide>
        <p15:guide id="3" orient="horz" pos="3127" userDrawn="1">
          <p15:clr>
            <a:srgbClr val="A4A3A4"/>
          </p15:clr>
        </p15:guide>
        <p15:guide id="4"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vender, Kerensa (ZA - Johannesburg)" initials="GK(-J" lastIdx="39" clrIdx="0">
    <p:extLst/>
  </p:cmAuthor>
  <p:cmAuthor id="2" name="Harsha Desai" initials="HD" lastIdx="32" clrIdx="1">
    <p:extLst/>
  </p:cmAuthor>
  <p:cmAuthor id="3" name="Du Plessis, Christine (ZA - Pretoria)" initials="DPC(-P"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27894C"/>
    <a:srgbClr val="009242"/>
    <a:srgbClr val="FF3300"/>
    <a:srgbClr val="50849F"/>
    <a:srgbClr val="BFE8EB"/>
    <a:srgbClr val="63A9AA"/>
    <a:srgbClr val="F99107"/>
    <a:srgbClr val="4C7F96"/>
    <a:srgbClr val="58BFED"/>
    <a:srgbClr val="8397B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88" autoAdjust="0"/>
    <p:restoredTop sz="97340" autoAdjust="0"/>
  </p:normalViewPr>
  <p:slideViewPr>
    <p:cSldViewPr snapToGrid="0">
      <p:cViewPr varScale="1">
        <p:scale>
          <a:sx n="116" d="100"/>
          <a:sy n="116" d="100"/>
        </p:scale>
        <p:origin x="-1698" y="-90"/>
      </p:cViewPr>
      <p:guideLst>
        <p:guide orient="horz" pos="2094"/>
        <p:guide orient="horz" pos="3931"/>
        <p:guide orient="horz" pos="1119"/>
        <p:guide orient="horz" pos="3410"/>
        <p:guide orient="horz" pos="824"/>
        <p:guide pos="849"/>
        <p:guide pos="305"/>
        <p:guide pos="5295"/>
        <p:guide pos="5090"/>
      </p:guideLst>
    </p:cSldViewPr>
  </p:slideViewPr>
  <p:outlineViewPr>
    <p:cViewPr>
      <p:scale>
        <a:sx n="33" d="100"/>
        <a:sy n="33" d="100"/>
      </p:scale>
      <p:origin x="0" y="15758"/>
    </p:cViewPr>
  </p:outlineViewPr>
  <p:notesTextViewPr>
    <p:cViewPr>
      <p:scale>
        <a:sx n="3" d="2"/>
        <a:sy n="3" d="2"/>
      </p:scale>
      <p:origin x="0" y="0"/>
    </p:cViewPr>
  </p:notesTextViewPr>
  <p:sorterViewPr>
    <p:cViewPr>
      <p:scale>
        <a:sx n="70" d="100"/>
        <a:sy n="70" d="100"/>
      </p:scale>
      <p:origin x="0" y="0"/>
    </p:cViewPr>
  </p:sorterViewPr>
  <p:notesViewPr>
    <p:cSldViewPr snapToGrid="0">
      <p:cViewPr varScale="1">
        <p:scale>
          <a:sx n="73" d="100"/>
          <a:sy n="73" d="100"/>
        </p:scale>
        <p:origin x="-2208" y="-114"/>
      </p:cViewPr>
      <p:guideLst>
        <p:guide orient="horz" pos="3339"/>
        <p:guide orient="horz" pos="3127"/>
        <p:guide pos="2076"/>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A3610A-8B49-4F3E-BB3C-CA22BF7EF7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4871F8C5-D7BA-42D4-B5E3-74FDD11BFFEF}">
      <dgm:prSet phldrT="[Text]" custT="1"/>
      <dgm:spPr/>
      <dgm:t>
        <a:bodyPr/>
        <a:lstStyle/>
        <a:p>
          <a:r>
            <a:rPr lang="en-ZA" sz="1500" dirty="0" smtClean="0"/>
            <a:t>1.2 Champions appointed per initiative to review the final draft report. This was done in collaboration with work stream reps and content leaders per work stream.</a:t>
          </a:r>
        </a:p>
        <a:p>
          <a:r>
            <a:rPr lang="en-ZA" sz="1500" b="1" dirty="0" smtClean="0">
              <a:solidFill>
                <a:srgbClr val="009242"/>
              </a:solidFill>
            </a:rPr>
            <a:t>Progress: Completed June 2017</a:t>
          </a:r>
          <a:endParaRPr lang="en-ZA" sz="1500" b="1" dirty="0">
            <a:solidFill>
              <a:srgbClr val="009242"/>
            </a:solidFill>
          </a:endParaRPr>
        </a:p>
      </dgm:t>
    </dgm:pt>
    <dgm:pt modelId="{9036280A-7D25-4505-B1A6-7D1C7BBB1B99}" type="parTrans" cxnId="{019FB20C-84CC-4F3E-8D56-25EB44C3872D}">
      <dgm:prSet/>
      <dgm:spPr/>
      <dgm:t>
        <a:bodyPr/>
        <a:lstStyle/>
        <a:p>
          <a:endParaRPr lang="en-ZA" sz="1500"/>
        </a:p>
      </dgm:t>
    </dgm:pt>
    <dgm:pt modelId="{1118A0EA-8DFF-4149-9AFC-1881604368E6}" type="sibTrans" cxnId="{019FB20C-84CC-4F3E-8D56-25EB44C3872D}">
      <dgm:prSet/>
      <dgm:spPr/>
      <dgm:t>
        <a:bodyPr/>
        <a:lstStyle/>
        <a:p>
          <a:endParaRPr lang="en-ZA" sz="1500"/>
        </a:p>
      </dgm:t>
    </dgm:pt>
    <dgm:pt modelId="{910C0AB0-1748-4AC7-BA6A-6D15EF4DB73D}">
      <dgm:prSet phldrT="[Text]" custT="1"/>
      <dgm:spPr/>
      <dgm:t>
        <a:bodyPr/>
        <a:lstStyle/>
        <a:p>
          <a:r>
            <a:rPr lang="en-ZA" sz="1500" dirty="0" smtClean="0"/>
            <a:t>1.1 Internal and external syndication meetings with stakeholders; presenting the outcomes and initiatives of the Lab , their models/ frameworks and draft plans in full detail.</a:t>
          </a:r>
        </a:p>
        <a:p>
          <a:r>
            <a:rPr lang="en-ZA" sz="1500" b="1" dirty="0" smtClean="0">
              <a:solidFill>
                <a:srgbClr val="009242"/>
              </a:solidFill>
            </a:rPr>
            <a:t>Progress: 19 April - Producer Support; 3  May – Livestock; 5 May – Rural Development ; 8 May - Horticulture; 9 May – Labour; 15 May – Grains; 04 Aug – Land Reform.</a:t>
          </a:r>
        </a:p>
      </dgm:t>
    </dgm:pt>
    <dgm:pt modelId="{F4422DE3-FDAF-4629-86DB-C56C16DB1DFF}" type="parTrans" cxnId="{EEA593CF-48CD-4AD9-AE99-45E462D1AA9C}">
      <dgm:prSet/>
      <dgm:spPr/>
      <dgm:t>
        <a:bodyPr/>
        <a:lstStyle/>
        <a:p>
          <a:endParaRPr lang="en-ZA" sz="1500"/>
        </a:p>
      </dgm:t>
    </dgm:pt>
    <dgm:pt modelId="{59045B5A-D949-457E-8F6C-4FB170D977BA}" type="sibTrans" cxnId="{EEA593CF-48CD-4AD9-AE99-45E462D1AA9C}">
      <dgm:prSet/>
      <dgm:spPr/>
      <dgm:t>
        <a:bodyPr/>
        <a:lstStyle/>
        <a:p>
          <a:endParaRPr lang="en-ZA" sz="1500"/>
        </a:p>
      </dgm:t>
    </dgm:pt>
    <dgm:pt modelId="{827DA15D-E684-4F3C-A605-BEA205BAF39B}">
      <dgm:prSet phldrT="[Text]" custT="1"/>
      <dgm:spPr/>
      <dgm:t>
        <a:bodyPr/>
        <a:lstStyle/>
        <a:p>
          <a:r>
            <a:rPr lang="en-ZA" sz="1500" b="1" dirty="0" smtClean="0"/>
            <a:t>PHASE 1 </a:t>
          </a:r>
        </a:p>
        <a:p>
          <a:r>
            <a:rPr lang="en-ZA" sz="1500" dirty="0" smtClean="0"/>
            <a:t>Target timeframes: April – August  2017</a:t>
          </a:r>
          <a:endParaRPr lang="en-ZA" sz="1500" dirty="0"/>
        </a:p>
      </dgm:t>
    </dgm:pt>
    <dgm:pt modelId="{17A591EC-9551-4C7A-ADF7-5375BA1D1490}" type="sibTrans" cxnId="{89F6973D-CC22-44C1-BFE0-BF3494748472}">
      <dgm:prSet/>
      <dgm:spPr/>
      <dgm:t>
        <a:bodyPr/>
        <a:lstStyle/>
        <a:p>
          <a:endParaRPr lang="en-ZA" sz="1500"/>
        </a:p>
      </dgm:t>
    </dgm:pt>
    <dgm:pt modelId="{687DC985-2716-4C3F-85E9-DAFD44CB2D52}" type="parTrans" cxnId="{89F6973D-CC22-44C1-BFE0-BF3494748472}">
      <dgm:prSet/>
      <dgm:spPr/>
      <dgm:t>
        <a:bodyPr/>
        <a:lstStyle/>
        <a:p>
          <a:endParaRPr lang="en-ZA" sz="1500"/>
        </a:p>
      </dgm:t>
    </dgm:pt>
    <dgm:pt modelId="{8E2C0037-3843-47BA-9799-6F03B0131D79}">
      <dgm:prSet custT="1"/>
      <dgm:spPr/>
      <dgm:t>
        <a:bodyPr/>
        <a:lstStyle/>
        <a:p>
          <a:endParaRPr lang="en-ZA" sz="1500"/>
        </a:p>
      </dgm:t>
    </dgm:pt>
    <dgm:pt modelId="{6E971716-F663-47DD-B699-C3DD1626BB7E}" type="sibTrans" cxnId="{A0C40D69-4B8D-487B-B48A-E129B7321B7E}">
      <dgm:prSet/>
      <dgm:spPr/>
      <dgm:t>
        <a:bodyPr/>
        <a:lstStyle/>
        <a:p>
          <a:endParaRPr lang="en-ZA" sz="1500"/>
        </a:p>
      </dgm:t>
    </dgm:pt>
    <dgm:pt modelId="{03662AA5-972B-42A9-BD3D-462E933229AC}" type="parTrans" cxnId="{A0C40D69-4B8D-487B-B48A-E129B7321B7E}">
      <dgm:prSet/>
      <dgm:spPr/>
      <dgm:t>
        <a:bodyPr/>
        <a:lstStyle/>
        <a:p>
          <a:endParaRPr lang="en-ZA" sz="1500"/>
        </a:p>
      </dgm:t>
    </dgm:pt>
    <dgm:pt modelId="{8A6F5A02-56BD-4800-8DA1-CC1A130B6CD8}">
      <dgm:prSet phldrT="[Text]" custT="1"/>
      <dgm:spPr/>
      <dgm:t>
        <a:bodyPr/>
        <a:lstStyle/>
        <a:p>
          <a:r>
            <a:rPr lang="en-ZA" sz="1500" dirty="0" smtClean="0"/>
            <a:t>1.3 Mini-Lab (series of workshops) to refine implementation plans of one of the Land Reform initiatives, namely </a:t>
          </a:r>
          <a:r>
            <a:rPr lang="en-ZA" sz="1500" i="1" dirty="0" smtClean="0"/>
            <a:t>Fast tracking the settlement of outstanding restitution claims in a sustainable manner. </a:t>
          </a:r>
          <a:r>
            <a:rPr lang="en-ZA" sz="1500" b="1" i="0" dirty="0" smtClean="0">
              <a:solidFill>
                <a:srgbClr val="27894C"/>
              </a:solidFill>
            </a:rPr>
            <a:t>Completed in July 2017.</a:t>
          </a:r>
          <a:endParaRPr lang="en-ZA" sz="1500" b="1" i="0" dirty="0">
            <a:solidFill>
              <a:srgbClr val="27894C"/>
            </a:solidFill>
          </a:endParaRPr>
        </a:p>
      </dgm:t>
    </dgm:pt>
    <dgm:pt modelId="{7D952BFE-6DB3-437C-9D37-FC8FFC0E2180}" type="parTrans" cxnId="{739D3C93-EE72-4AEC-B367-969AC0369630}">
      <dgm:prSet/>
      <dgm:spPr/>
      <dgm:t>
        <a:bodyPr/>
        <a:lstStyle/>
        <a:p>
          <a:endParaRPr lang="en-ZA" sz="1500"/>
        </a:p>
      </dgm:t>
    </dgm:pt>
    <dgm:pt modelId="{6B884840-5B3A-4546-917E-E3410BAE592C}" type="sibTrans" cxnId="{739D3C93-EE72-4AEC-B367-969AC0369630}">
      <dgm:prSet/>
      <dgm:spPr/>
      <dgm:t>
        <a:bodyPr/>
        <a:lstStyle/>
        <a:p>
          <a:endParaRPr lang="en-ZA" sz="1500"/>
        </a:p>
      </dgm:t>
    </dgm:pt>
    <dgm:pt modelId="{CE6B11B7-5DEB-4D74-BDD2-6F85961FF3C3}">
      <dgm:prSet phldrT="[Text]" custT="1"/>
      <dgm:spPr/>
      <dgm:t>
        <a:bodyPr/>
        <a:lstStyle/>
        <a:p>
          <a:r>
            <a:rPr lang="en-ZA" sz="1500" dirty="0" smtClean="0"/>
            <a:t>1.4 Champions to refine, align and translate 3-feet plans into a </a:t>
          </a:r>
          <a:r>
            <a:rPr lang="en-ZA" sz="1500" b="1" dirty="0" smtClean="0"/>
            <a:t>project implementation plans stipulating </a:t>
          </a:r>
          <a:r>
            <a:rPr lang="en-ZA" sz="1500" dirty="0" smtClean="0"/>
            <a:t>roles and responsibilities, clearly spelt out budgets, and schedule of activities etc. </a:t>
          </a:r>
        </a:p>
        <a:p>
          <a:r>
            <a:rPr lang="en-ZA" sz="1500" b="1" dirty="0" smtClean="0">
              <a:solidFill>
                <a:srgbClr val="009242"/>
              </a:solidFill>
            </a:rPr>
            <a:t>Progress: 30 August, Special Cluster Syndication Workshops were held on 24-25 August and 20-21 September by DRDLR nad DAFF respectively</a:t>
          </a:r>
          <a:endParaRPr lang="en-ZA" sz="1500" b="1" dirty="0">
            <a:solidFill>
              <a:srgbClr val="009242"/>
            </a:solidFill>
          </a:endParaRPr>
        </a:p>
      </dgm:t>
    </dgm:pt>
    <dgm:pt modelId="{1E1186E5-EFD5-4197-A2E7-2CD5431FB3AE}" type="sibTrans" cxnId="{858141AA-C4DC-4389-9083-07C46406650D}">
      <dgm:prSet/>
      <dgm:spPr/>
      <dgm:t>
        <a:bodyPr/>
        <a:lstStyle/>
        <a:p>
          <a:endParaRPr lang="en-ZA" sz="1500"/>
        </a:p>
      </dgm:t>
    </dgm:pt>
    <dgm:pt modelId="{A9BD692D-5BA1-44B2-994C-0C04D7837306}" type="parTrans" cxnId="{858141AA-C4DC-4389-9083-07C46406650D}">
      <dgm:prSet/>
      <dgm:spPr/>
      <dgm:t>
        <a:bodyPr/>
        <a:lstStyle/>
        <a:p>
          <a:endParaRPr lang="en-ZA" sz="1500"/>
        </a:p>
      </dgm:t>
    </dgm:pt>
    <dgm:pt modelId="{DCABD088-CC7A-4747-A2F7-A606370246D1}">
      <dgm:prSet custT="1"/>
      <dgm:spPr/>
      <dgm:t>
        <a:bodyPr/>
        <a:lstStyle/>
        <a:p>
          <a:r>
            <a:rPr lang="en-ZA" sz="1500" dirty="0" smtClean="0"/>
            <a:t>1.5 Report back sessions to Portfolio Committee, Study group, CEO Steering Committee, and others including industry organisations.</a:t>
          </a:r>
        </a:p>
        <a:p>
          <a:r>
            <a:rPr lang="en-ZA" sz="1500" b="1" dirty="0" smtClean="0">
              <a:solidFill>
                <a:srgbClr val="27894C"/>
              </a:solidFill>
            </a:rPr>
            <a:t>Progress: reporting dates May – October, 2017</a:t>
          </a:r>
          <a:endParaRPr lang="en-ZA" sz="1500" dirty="0"/>
        </a:p>
      </dgm:t>
    </dgm:pt>
    <dgm:pt modelId="{00FB7BE7-26F8-4013-9DFF-1DBD3839A49B}" type="parTrans" cxnId="{54C7560A-F863-4B2C-849A-A95EE6F988B4}">
      <dgm:prSet/>
      <dgm:spPr/>
      <dgm:t>
        <a:bodyPr/>
        <a:lstStyle/>
        <a:p>
          <a:endParaRPr lang="en-ZA" sz="1500"/>
        </a:p>
      </dgm:t>
    </dgm:pt>
    <dgm:pt modelId="{3AD0221F-488C-4A71-9C46-34E75E6D8ED8}" type="sibTrans" cxnId="{54C7560A-F863-4B2C-849A-A95EE6F988B4}">
      <dgm:prSet/>
      <dgm:spPr/>
      <dgm:t>
        <a:bodyPr/>
        <a:lstStyle/>
        <a:p>
          <a:endParaRPr lang="en-ZA" sz="1500"/>
        </a:p>
      </dgm:t>
    </dgm:pt>
    <dgm:pt modelId="{7D9FA91E-C89B-4F2B-9733-C9767566476E}" type="pres">
      <dgm:prSet presAssocID="{3FA3610A-8B49-4F3E-BB3C-CA22BF7EF719}" presName="vert0" presStyleCnt="0">
        <dgm:presLayoutVars>
          <dgm:dir/>
          <dgm:animOne val="branch"/>
          <dgm:animLvl val="lvl"/>
        </dgm:presLayoutVars>
      </dgm:prSet>
      <dgm:spPr/>
      <dgm:t>
        <a:bodyPr/>
        <a:lstStyle/>
        <a:p>
          <a:endParaRPr lang="en-ZA"/>
        </a:p>
      </dgm:t>
    </dgm:pt>
    <dgm:pt modelId="{F063E2ED-3A48-452F-8175-34D8A7DE0BE9}" type="pres">
      <dgm:prSet presAssocID="{827DA15D-E684-4F3C-A605-BEA205BAF39B}" presName="thickLine" presStyleLbl="alignNode1" presStyleIdx="0" presStyleCnt="1"/>
      <dgm:spPr>
        <a:ln>
          <a:solidFill>
            <a:schemeClr val="tx1"/>
          </a:solidFill>
        </a:ln>
      </dgm:spPr>
      <dgm:t>
        <a:bodyPr/>
        <a:lstStyle/>
        <a:p>
          <a:endParaRPr lang="en-ZA"/>
        </a:p>
      </dgm:t>
    </dgm:pt>
    <dgm:pt modelId="{4DA7DE7D-EA15-48A6-BF2E-CB931BF64C26}" type="pres">
      <dgm:prSet presAssocID="{827DA15D-E684-4F3C-A605-BEA205BAF39B}" presName="horz1" presStyleCnt="0"/>
      <dgm:spPr/>
    </dgm:pt>
    <dgm:pt modelId="{A3F0775F-5D6B-4536-BA2E-D83277DEBD97}" type="pres">
      <dgm:prSet presAssocID="{827DA15D-E684-4F3C-A605-BEA205BAF39B}" presName="tx1" presStyleLbl="revTx" presStyleIdx="0" presStyleCnt="7"/>
      <dgm:spPr/>
      <dgm:t>
        <a:bodyPr/>
        <a:lstStyle/>
        <a:p>
          <a:endParaRPr lang="en-ZA"/>
        </a:p>
      </dgm:t>
    </dgm:pt>
    <dgm:pt modelId="{C918C800-A6A0-4D04-9870-D7FAB7D561B0}" type="pres">
      <dgm:prSet presAssocID="{827DA15D-E684-4F3C-A605-BEA205BAF39B}" presName="vert1" presStyleCnt="0"/>
      <dgm:spPr/>
    </dgm:pt>
    <dgm:pt modelId="{3F3DB976-0DD3-40C8-98AD-A3B32757F49F}" type="pres">
      <dgm:prSet presAssocID="{910C0AB0-1748-4AC7-BA6A-6D15EF4DB73D}" presName="vertSpace2a" presStyleCnt="0"/>
      <dgm:spPr/>
    </dgm:pt>
    <dgm:pt modelId="{40CB8EAB-AD3D-4764-8EC5-6681887C3DF7}" type="pres">
      <dgm:prSet presAssocID="{910C0AB0-1748-4AC7-BA6A-6D15EF4DB73D}" presName="horz2" presStyleCnt="0"/>
      <dgm:spPr/>
    </dgm:pt>
    <dgm:pt modelId="{2C7518FF-2E10-4AED-A7E8-250610F2A6A7}" type="pres">
      <dgm:prSet presAssocID="{910C0AB0-1748-4AC7-BA6A-6D15EF4DB73D}" presName="horzSpace2" presStyleCnt="0"/>
      <dgm:spPr/>
    </dgm:pt>
    <dgm:pt modelId="{8570C8B5-EC88-44A3-A238-2D722483E42C}" type="pres">
      <dgm:prSet presAssocID="{910C0AB0-1748-4AC7-BA6A-6D15EF4DB73D}" presName="tx2" presStyleLbl="revTx" presStyleIdx="1" presStyleCnt="7" custScaleY="254429" custLinFactNeighborY="-4855"/>
      <dgm:spPr/>
      <dgm:t>
        <a:bodyPr/>
        <a:lstStyle/>
        <a:p>
          <a:endParaRPr lang="en-ZA"/>
        </a:p>
      </dgm:t>
    </dgm:pt>
    <dgm:pt modelId="{556986FC-6E93-4E2D-BCCD-AC719138FD84}" type="pres">
      <dgm:prSet presAssocID="{910C0AB0-1748-4AC7-BA6A-6D15EF4DB73D}" presName="vert2" presStyleCnt="0"/>
      <dgm:spPr/>
    </dgm:pt>
    <dgm:pt modelId="{1D3FCFAF-ED06-43A3-ACEA-F1C1F93F99E8}" type="pres">
      <dgm:prSet presAssocID="{910C0AB0-1748-4AC7-BA6A-6D15EF4DB73D}" presName="thinLine2b" presStyleLbl="callout" presStyleIdx="0" presStyleCnt="6" custLinFactY="-88818" custLinFactNeighborY="-100000"/>
      <dgm:spPr>
        <a:ln>
          <a:solidFill>
            <a:schemeClr val="tx1"/>
          </a:solidFill>
        </a:ln>
      </dgm:spPr>
      <dgm:t>
        <a:bodyPr/>
        <a:lstStyle/>
        <a:p>
          <a:endParaRPr lang="en-ZA"/>
        </a:p>
      </dgm:t>
    </dgm:pt>
    <dgm:pt modelId="{5E6A74AE-7CC2-4652-8FC1-00B844609E06}" type="pres">
      <dgm:prSet presAssocID="{910C0AB0-1748-4AC7-BA6A-6D15EF4DB73D}" presName="vertSpace2b" presStyleCnt="0"/>
      <dgm:spPr/>
    </dgm:pt>
    <dgm:pt modelId="{3E71C425-6C46-47FC-A1EC-C89438E0836F}" type="pres">
      <dgm:prSet presAssocID="{4871F8C5-D7BA-42D4-B5E3-74FDD11BFFEF}" presName="horz2" presStyleCnt="0"/>
      <dgm:spPr/>
    </dgm:pt>
    <dgm:pt modelId="{6398A005-013A-40C6-8081-69CCE95C03A8}" type="pres">
      <dgm:prSet presAssocID="{4871F8C5-D7BA-42D4-B5E3-74FDD11BFFEF}" presName="horzSpace2" presStyleCnt="0"/>
      <dgm:spPr/>
    </dgm:pt>
    <dgm:pt modelId="{D87ABEE4-1297-47FB-8302-0D7E2CC3EBEF}" type="pres">
      <dgm:prSet presAssocID="{4871F8C5-D7BA-42D4-B5E3-74FDD11BFFEF}" presName="tx2" presStyleLbl="revTx" presStyleIdx="2" presStyleCnt="7" custScaleY="175546"/>
      <dgm:spPr/>
      <dgm:t>
        <a:bodyPr/>
        <a:lstStyle/>
        <a:p>
          <a:endParaRPr lang="en-ZA"/>
        </a:p>
      </dgm:t>
    </dgm:pt>
    <dgm:pt modelId="{6F0F3B3B-DD72-422F-810B-E0EA58EEC0A6}" type="pres">
      <dgm:prSet presAssocID="{4871F8C5-D7BA-42D4-B5E3-74FDD11BFFEF}" presName="vert2" presStyleCnt="0"/>
      <dgm:spPr/>
    </dgm:pt>
    <dgm:pt modelId="{DD2039DF-8A1E-48DC-84AA-B81E47404F02}" type="pres">
      <dgm:prSet presAssocID="{4871F8C5-D7BA-42D4-B5E3-74FDD11BFFEF}" presName="thinLine2b" presStyleLbl="callout" presStyleIdx="1" presStyleCnt="6" custLinFactY="-33690" custLinFactNeighborY="-100000"/>
      <dgm:spPr>
        <a:ln>
          <a:solidFill>
            <a:schemeClr val="tx1"/>
          </a:solidFill>
        </a:ln>
      </dgm:spPr>
      <dgm:t>
        <a:bodyPr/>
        <a:lstStyle/>
        <a:p>
          <a:endParaRPr lang="en-ZA"/>
        </a:p>
      </dgm:t>
    </dgm:pt>
    <dgm:pt modelId="{E2720AD5-4A37-4627-B0EA-A1E9A103F477}" type="pres">
      <dgm:prSet presAssocID="{4871F8C5-D7BA-42D4-B5E3-74FDD11BFFEF}" presName="vertSpace2b" presStyleCnt="0"/>
      <dgm:spPr/>
    </dgm:pt>
    <dgm:pt modelId="{11EBCCCB-72E5-466E-8588-F4F93681D13B}" type="pres">
      <dgm:prSet presAssocID="{8A6F5A02-56BD-4800-8DA1-CC1A130B6CD8}" presName="horz2" presStyleCnt="0"/>
      <dgm:spPr/>
    </dgm:pt>
    <dgm:pt modelId="{6D5C7E8F-A753-4402-AD54-5FAA5DA3BFFF}" type="pres">
      <dgm:prSet presAssocID="{8A6F5A02-56BD-4800-8DA1-CC1A130B6CD8}" presName="horzSpace2" presStyleCnt="0"/>
      <dgm:spPr/>
    </dgm:pt>
    <dgm:pt modelId="{A3AB18B8-85CE-4C20-A3FC-6DC2FD555155}" type="pres">
      <dgm:prSet presAssocID="{8A6F5A02-56BD-4800-8DA1-CC1A130B6CD8}" presName="tx2" presStyleLbl="revTx" presStyleIdx="3" presStyleCnt="7" custScaleY="127680" custLinFactNeighborX="-450" custLinFactNeighborY="-8613"/>
      <dgm:spPr/>
      <dgm:t>
        <a:bodyPr/>
        <a:lstStyle/>
        <a:p>
          <a:endParaRPr lang="en-ZA"/>
        </a:p>
      </dgm:t>
    </dgm:pt>
    <dgm:pt modelId="{41B10D41-B0F5-431B-8829-EFE300C984F3}" type="pres">
      <dgm:prSet presAssocID="{8A6F5A02-56BD-4800-8DA1-CC1A130B6CD8}" presName="vert2" presStyleCnt="0"/>
      <dgm:spPr/>
    </dgm:pt>
    <dgm:pt modelId="{A0F62829-65ED-4D74-BEBE-6E80760AC5F6}" type="pres">
      <dgm:prSet presAssocID="{8A6F5A02-56BD-4800-8DA1-CC1A130B6CD8}" presName="thinLine2b" presStyleLbl="callout" presStyleIdx="2" presStyleCnt="6"/>
      <dgm:spPr>
        <a:ln>
          <a:solidFill>
            <a:schemeClr val="tx1"/>
          </a:solidFill>
        </a:ln>
      </dgm:spPr>
      <dgm:t>
        <a:bodyPr/>
        <a:lstStyle/>
        <a:p>
          <a:endParaRPr lang="en-ZA"/>
        </a:p>
      </dgm:t>
    </dgm:pt>
    <dgm:pt modelId="{C01AACAB-9B06-459D-8D64-3C29F0B55D4D}" type="pres">
      <dgm:prSet presAssocID="{8A6F5A02-56BD-4800-8DA1-CC1A130B6CD8}" presName="vertSpace2b" presStyleCnt="0"/>
      <dgm:spPr/>
    </dgm:pt>
    <dgm:pt modelId="{D477DDC3-E330-4406-88BC-187754647805}" type="pres">
      <dgm:prSet presAssocID="{8E2C0037-3843-47BA-9799-6F03B0131D79}" presName="horz2" presStyleCnt="0"/>
      <dgm:spPr/>
    </dgm:pt>
    <dgm:pt modelId="{76220C5E-9B86-4926-BE49-1C73E4405444}" type="pres">
      <dgm:prSet presAssocID="{8E2C0037-3843-47BA-9799-6F03B0131D79}" presName="horzSpace2" presStyleCnt="0"/>
      <dgm:spPr/>
    </dgm:pt>
    <dgm:pt modelId="{9DCA7731-73E7-4107-8BAC-EA9F2958A2D0}" type="pres">
      <dgm:prSet presAssocID="{8E2C0037-3843-47BA-9799-6F03B0131D79}" presName="tx2" presStyleLbl="revTx" presStyleIdx="4" presStyleCnt="7"/>
      <dgm:spPr/>
      <dgm:t>
        <a:bodyPr/>
        <a:lstStyle/>
        <a:p>
          <a:endParaRPr lang="en-ZA"/>
        </a:p>
      </dgm:t>
    </dgm:pt>
    <dgm:pt modelId="{6D7CD05F-E8F6-47C3-AC89-7B578CE97DAC}" type="pres">
      <dgm:prSet presAssocID="{8E2C0037-3843-47BA-9799-6F03B0131D79}" presName="vert2" presStyleCnt="0"/>
      <dgm:spPr/>
    </dgm:pt>
    <dgm:pt modelId="{16D79150-089C-4AC0-B81D-449B2AFE9E29}" type="pres">
      <dgm:prSet presAssocID="{8E2C0037-3843-47BA-9799-6F03B0131D79}" presName="thinLine2b" presStyleLbl="callout" presStyleIdx="3" presStyleCnt="6" custLinFactY="88818" custLinFactNeighborY="100000"/>
      <dgm:spPr>
        <a:ln>
          <a:solidFill>
            <a:schemeClr val="bg1"/>
          </a:solidFill>
        </a:ln>
      </dgm:spPr>
      <dgm:t>
        <a:bodyPr/>
        <a:lstStyle/>
        <a:p>
          <a:endParaRPr lang="en-ZA"/>
        </a:p>
      </dgm:t>
    </dgm:pt>
    <dgm:pt modelId="{E193F33E-B167-4EE6-BF04-A20A5B2D6F2E}" type="pres">
      <dgm:prSet presAssocID="{8E2C0037-3843-47BA-9799-6F03B0131D79}" presName="vertSpace2b" presStyleCnt="0"/>
      <dgm:spPr/>
    </dgm:pt>
    <dgm:pt modelId="{26198B63-3D64-429C-8AEF-FC0E138B201B}" type="pres">
      <dgm:prSet presAssocID="{CE6B11B7-5DEB-4D74-BDD2-6F85961FF3C3}" presName="horz2" presStyleCnt="0"/>
      <dgm:spPr/>
    </dgm:pt>
    <dgm:pt modelId="{D5A7A822-3A93-4DE6-8719-61E5A8ED91FB}" type="pres">
      <dgm:prSet presAssocID="{CE6B11B7-5DEB-4D74-BDD2-6F85961FF3C3}" presName="horzSpace2" presStyleCnt="0"/>
      <dgm:spPr/>
    </dgm:pt>
    <dgm:pt modelId="{0BD5BFB0-22C0-4754-B51F-A6B70987A9BF}" type="pres">
      <dgm:prSet presAssocID="{CE6B11B7-5DEB-4D74-BDD2-6F85961FF3C3}" presName="tx2" presStyleLbl="revTx" presStyleIdx="5" presStyleCnt="7" custScaleY="137216" custLinFactY="-1023" custLinFactNeighborX="-225" custLinFactNeighborY="-100000"/>
      <dgm:spPr/>
      <dgm:t>
        <a:bodyPr/>
        <a:lstStyle/>
        <a:p>
          <a:endParaRPr lang="en-ZA"/>
        </a:p>
      </dgm:t>
    </dgm:pt>
    <dgm:pt modelId="{7B236847-DACF-4C0B-8AD6-633E9A358D2B}" type="pres">
      <dgm:prSet presAssocID="{CE6B11B7-5DEB-4D74-BDD2-6F85961FF3C3}" presName="vert2" presStyleCnt="0"/>
      <dgm:spPr/>
    </dgm:pt>
    <dgm:pt modelId="{6C88CB32-43F1-4785-BD25-0A2EAC2BF3C4}" type="pres">
      <dgm:prSet presAssocID="{CE6B11B7-5DEB-4D74-BDD2-6F85961FF3C3}" presName="thinLine2b" presStyleLbl="callout" presStyleIdx="4" presStyleCnt="6" custLinFactY="-353865" custLinFactNeighborY="-400000"/>
      <dgm:spPr>
        <a:ln>
          <a:solidFill>
            <a:schemeClr val="tx1"/>
          </a:solidFill>
        </a:ln>
      </dgm:spPr>
      <dgm:t>
        <a:bodyPr/>
        <a:lstStyle/>
        <a:p>
          <a:endParaRPr lang="en-ZA"/>
        </a:p>
      </dgm:t>
    </dgm:pt>
    <dgm:pt modelId="{426C7A72-B145-4ACF-A9AE-E054693DB0ED}" type="pres">
      <dgm:prSet presAssocID="{CE6B11B7-5DEB-4D74-BDD2-6F85961FF3C3}" presName="vertSpace2b" presStyleCnt="0"/>
      <dgm:spPr/>
    </dgm:pt>
    <dgm:pt modelId="{D35A8059-95F6-4BA4-BBEE-B9EB00426FED}" type="pres">
      <dgm:prSet presAssocID="{DCABD088-CC7A-4747-A2F7-A606370246D1}" presName="horz2" presStyleCnt="0"/>
      <dgm:spPr/>
    </dgm:pt>
    <dgm:pt modelId="{C1AD3AE3-0A3A-497C-8BDB-E46EF04F539C}" type="pres">
      <dgm:prSet presAssocID="{DCABD088-CC7A-4747-A2F7-A606370246D1}" presName="horzSpace2" presStyleCnt="0"/>
      <dgm:spPr/>
    </dgm:pt>
    <dgm:pt modelId="{E220F03B-9A88-40C6-A776-F0B5FBD0370C}" type="pres">
      <dgm:prSet presAssocID="{DCABD088-CC7A-4747-A2F7-A606370246D1}" presName="tx2" presStyleLbl="revTx" presStyleIdx="6" presStyleCnt="7" custScaleY="154370" custLinFactNeighborY="-7309"/>
      <dgm:spPr/>
      <dgm:t>
        <a:bodyPr/>
        <a:lstStyle/>
        <a:p>
          <a:endParaRPr lang="en-ZA"/>
        </a:p>
      </dgm:t>
    </dgm:pt>
    <dgm:pt modelId="{135BB65F-B4BA-4129-B208-2D92EC23690C}" type="pres">
      <dgm:prSet presAssocID="{DCABD088-CC7A-4747-A2F7-A606370246D1}" presName="vert2" presStyleCnt="0"/>
      <dgm:spPr/>
    </dgm:pt>
    <dgm:pt modelId="{7835FB82-300C-48D0-873C-EF112755A27C}" type="pres">
      <dgm:prSet presAssocID="{DCABD088-CC7A-4747-A2F7-A606370246D1}" presName="thinLine2b" presStyleLbl="callout" presStyleIdx="5" presStyleCnt="6"/>
      <dgm:spPr>
        <a:ln>
          <a:noFill/>
        </a:ln>
      </dgm:spPr>
      <dgm:t>
        <a:bodyPr/>
        <a:lstStyle/>
        <a:p>
          <a:endParaRPr lang="en-ZA"/>
        </a:p>
      </dgm:t>
    </dgm:pt>
    <dgm:pt modelId="{D814DDB7-92A2-4CE9-811E-07687AAD97AB}" type="pres">
      <dgm:prSet presAssocID="{DCABD088-CC7A-4747-A2F7-A606370246D1}" presName="vertSpace2b" presStyleCnt="0"/>
      <dgm:spPr/>
    </dgm:pt>
  </dgm:ptLst>
  <dgm:cxnLst>
    <dgm:cxn modelId="{48FFFC7A-3DF6-4CD9-AA73-2EE10F7E7E9C}" type="presOf" srcId="{8E2C0037-3843-47BA-9799-6F03B0131D79}" destId="{9DCA7731-73E7-4107-8BAC-EA9F2958A2D0}" srcOrd="0" destOrd="0" presId="urn:microsoft.com/office/officeart/2008/layout/LinedList"/>
    <dgm:cxn modelId="{019FB20C-84CC-4F3E-8D56-25EB44C3872D}" srcId="{827DA15D-E684-4F3C-A605-BEA205BAF39B}" destId="{4871F8C5-D7BA-42D4-B5E3-74FDD11BFFEF}" srcOrd="1" destOrd="0" parTransId="{9036280A-7D25-4505-B1A6-7D1C7BBB1B99}" sibTransId="{1118A0EA-8DFF-4149-9AFC-1881604368E6}"/>
    <dgm:cxn modelId="{EEA593CF-48CD-4AD9-AE99-45E462D1AA9C}" srcId="{827DA15D-E684-4F3C-A605-BEA205BAF39B}" destId="{910C0AB0-1748-4AC7-BA6A-6D15EF4DB73D}" srcOrd="0" destOrd="0" parTransId="{F4422DE3-FDAF-4629-86DB-C56C16DB1DFF}" sibTransId="{59045B5A-D949-457E-8F6C-4FB170D977BA}"/>
    <dgm:cxn modelId="{45AF2424-7A38-485B-80F1-DE29854F3C6E}" type="presOf" srcId="{DCABD088-CC7A-4747-A2F7-A606370246D1}" destId="{E220F03B-9A88-40C6-A776-F0B5FBD0370C}" srcOrd="0" destOrd="0" presId="urn:microsoft.com/office/officeart/2008/layout/LinedList"/>
    <dgm:cxn modelId="{89F6973D-CC22-44C1-BFE0-BF3494748472}" srcId="{3FA3610A-8B49-4F3E-BB3C-CA22BF7EF719}" destId="{827DA15D-E684-4F3C-A605-BEA205BAF39B}" srcOrd="0" destOrd="0" parTransId="{687DC985-2716-4C3F-85E9-DAFD44CB2D52}" sibTransId="{17A591EC-9551-4C7A-ADF7-5375BA1D1490}"/>
    <dgm:cxn modelId="{54C7560A-F863-4B2C-849A-A95EE6F988B4}" srcId="{827DA15D-E684-4F3C-A605-BEA205BAF39B}" destId="{DCABD088-CC7A-4747-A2F7-A606370246D1}" srcOrd="5" destOrd="0" parTransId="{00FB7BE7-26F8-4013-9DFF-1DBD3839A49B}" sibTransId="{3AD0221F-488C-4A71-9C46-34E75E6D8ED8}"/>
    <dgm:cxn modelId="{858141AA-C4DC-4389-9083-07C46406650D}" srcId="{827DA15D-E684-4F3C-A605-BEA205BAF39B}" destId="{CE6B11B7-5DEB-4D74-BDD2-6F85961FF3C3}" srcOrd="4" destOrd="0" parTransId="{A9BD692D-5BA1-44B2-994C-0C04D7837306}" sibTransId="{1E1186E5-EFD5-4197-A2E7-2CD5431FB3AE}"/>
    <dgm:cxn modelId="{739D3C93-EE72-4AEC-B367-969AC0369630}" srcId="{827DA15D-E684-4F3C-A605-BEA205BAF39B}" destId="{8A6F5A02-56BD-4800-8DA1-CC1A130B6CD8}" srcOrd="2" destOrd="0" parTransId="{7D952BFE-6DB3-437C-9D37-FC8FFC0E2180}" sibTransId="{6B884840-5B3A-4546-917E-E3410BAE592C}"/>
    <dgm:cxn modelId="{5C0870DF-3B33-4D35-A3B3-C4997155360D}" type="presOf" srcId="{CE6B11B7-5DEB-4D74-BDD2-6F85961FF3C3}" destId="{0BD5BFB0-22C0-4754-B51F-A6B70987A9BF}" srcOrd="0" destOrd="0" presId="urn:microsoft.com/office/officeart/2008/layout/LinedList"/>
    <dgm:cxn modelId="{8E6B0A5A-8E35-4267-909E-1E6AAFA736EB}" type="presOf" srcId="{827DA15D-E684-4F3C-A605-BEA205BAF39B}" destId="{A3F0775F-5D6B-4536-BA2E-D83277DEBD97}" srcOrd="0" destOrd="0" presId="urn:microsoft.com/office/officeart/2008/layout/LinedList"/>
    <dgm:cxn modelId="{ACB4CECA-15C3-43AB-8FD5-9C9888EF9659}" type="presOf" srcId="{3FA3610A-8B49-4F3E-BB3C-CA22BF7EF719}" destId="{7D9FA91E-C89B-4F2B-9733-C9767566476E}" srcOrd="0" destOrd="0" presId="urn:microsoft.com/office/officeart/2008/layout/LinedList"/>
    <dgm:cxn modelId="{AD3D2EA8-E93D-4E50-878A-0AE98D64B7D7}" type="presOf" srcId="{4871F8C5-D7BA-42D4-B5E3-74FDD11BFFEF}" destId="{D87ABEE4-1297-47FB-8302-0D7E2CC3EBEF}" srcOrd="0" destOrd="0" presId="urn:microsoft.com/office/officeart/2008/layout/LinedList"/>
    <dgm:cxn modelId="{2B57DEB8-ECD6-46C1-81AA-889299DCBDC1}" type="presOf" srcId="{8A6F5A02-56BD-4800-8DA1-CC1A130B6CD8}" destId="{A3AB18B8-85CE-4C20-A3FC-6DC2FD555155}" srcOrd="0" destOrd="0" presId="urn:microsoft.com/office/officeart/2008/layout/LinedList"/>
    <dgm:cxn modelId="{3F7B5AB9-3A79-4C06-AA1C-96660C1883E9}" type="presOf" srcId="{910C0AB0-1748-4AC7-BA6A-6D15EF4DB73D}" destId="{8570C8B5-EC88-44A3-A238-2D722483E42C}" srcOrd="0" destOrd="0" presId="urn:microsoft.com/office/officeart/2008/layout/LinedList"/>
    <dgm:cxn modelId="{A0C40D69-4B8D-487B-B48A-E129B7321B7E}" srcId="{827DA15D-E684-4F3C-A605-BEA205BAF39B}" destId="{8E2C0037-3843-47BA-9799-6F03B0131D79}" srcOrd="3" destOrd="0" parTransId="{03662AA5-972B-42A9-BD3D-462E933229AC}" sibTransId="{6E971716-F663-47DD-B699-C3DD1626BB7E}"/>
    <dgm:cxn modelId="{A6980512-7FD8-4216-BA02-50108280F2B7}" type="presParOf" srcId="{7D9FA91E-C89B-4F2B-9733-C9767566476E}" destId="{F063E2ED-3A48-452F-8175-34D8A7DE0BE9}" srcOrd="0" destOrd="0" presId="urn:microsoft.com/office/officeart/2008/layout/LinedList"/>
    <dgm:cxn modelId="{A0D043D2-F303-4065-8608-D819ADA67133}" type="presParOf" srcId="{7D9FA91E-C89B-4F2B-9733-C9767566476E}" destId="{4DA7DE7D-EA15-48A6-BF2E-CB931BF64C26}" srcOrd="1" destOrd="0" presId="urn:microsoft.com/office/officeart/2008/layout/LinedList"/>
    <dgm:cxn modelId="{63742AE0-AB64-442D-8128-0FAEC77F83D1}" type="presParOf" srcId="{4DA7DE7D-EA15-48A6-BF2E-CB931BF64C26}" destId="{A3F0775F-5D6B-4536-BA2E-D83277DEBD97}" srcOrd="0" destOrd="0" presId="urn:microsoft.com/office/officeart/2008/layout/LinedList"/>
    <dgm:cxn modelId="{7B86C7E9-E474-407D-9BE4-5797CA84A1ED}" type="presParOf" srcId="{4DA7DE7D-EA15-48A6-BF2E-CB931BF64C26}" destId="{C918C800-A6A0-4D04-9870-D7FAB7D561B0}" srcOrd="1" destOrd="0" presId="urn:microsoft.com/office/officeart/2008/layout/LinedList"/>
    <dgm:cxn modelId="{5AA550B0-6A65-4CAC-932B-9268435A6D25}" type="presParOf" srcId="{C918C800-A6A0-4D04-9870-D7FAB7D561B0}" destId="{3F3DB976-0DD3-40C8-98AD-A3B32757F49F}" srcOrd="0" destOrd="0" presId="urn:microsoft.com/office/officeart/2008/layout/LinedList"/>
    <dgm:cxn modelId="{72D802BB-CC87-43AB-82AD-3B34A50391FA}" type="presParOf" srcId="{C918C800-A6A0-4D04-9870-D7FAB7D561B0}" destId="{40CB8EAB-AD3D-4764-8EC5-6681887C3DF7}" srcOrd="1" destOrd="0" presId="urn:microsoft.com/office/officeart/2008/layout/LinedList"/>
    <dgm:cxn modelId="{65F2C7B1-8F59-46C6-9F73-F8068C26F1C5}" type="presParOf" srcId="{40CB8EAB-AD3D-4764-8EC5-6681887C3DF7}" destId="{2C7518FF-2E10-4AED-A7E8-250610F2A6A7}" srcOrd="0" destOrd="0" presId="urn:microsoft.com/office/officeart/2008/layout/LinedList"/>
    <dgm:cxn modelId="{CBC604DA-2D05-4C55-A21A-D990942828AB}" type="presParOf" srcId="{40CB8EAB-AD3D-4764-8EC5-6681887C3DF7}" destId="{8570C8B5-EC88-44A3-A238-2D722483E42C}" srcOrd="1" destOrd="0" presId="urn:microsoft.com/office/officeart/2008/layout/LinedList"/>
    <dgm:cxn modelId="{3FBAC055-F3D5-4D74-B3E5-2599E5EA32F0}" type="presParOf" srcId="{40CB8EAB-AD3D-4764-8EC5-6681887C3DF7}" destId="{556986FC-6E93-4E2D-BCCD-AC719138FD84}" srcOrd="2" destOrd="0" presId="urn:microsoft.com/office/officeart/2008/layout/LinedList"/>
    <dgm:cxn modelId="{9385F7FF-8EDA-4104-BC0C-8255A9F78E28}" type="presParOf" srcId="{C918C800-A6A0-4D04-9870-D7FAB7D561B0}" destId="{1D3FCFAF-ED06-43A3-ACEA-F1C1F93F99E8}" srcOrd="2" destOrd="0" presId="urn:microsoft.com/office/officeart/2008/layout/LinedList"/>
    <dgm:cxn modelId="{50BCFD2A-4940-4F50-B60E-446DC2ED3220}" type="presParOf" srcId="{C918C800-A6A0-4D04-9870-D7FAB7D561B0}" destId="{5E6A74AE-7CC2-4652-8FC1-00B844609E06}" srcOrd="3" destOrd="0" presId="urn:microsoft.com/office/officeart/2008/layout/LinedList"/>
    <dgm:cxn modelId="{5921749F-8696-48C0-A9C7-8272AB050ED7}" type="presParOf" srcId="{C918C800-A6A0-4D04-9870-D7FAB7D561B0}" destId="{3E71C425-6C46-47FC-A1EC-C89438E0836F}" srcOrd="4" destOrd="0" presId="urn:microsoft.com/office/officeart/2008/layout/LinedList"/>
    <dgm:cxn modelId="{4B115AED-777D-46D2-B47D-3F7335C09666}" type="presParOf" srcId="{3E71C425-6C46-47FC-A1EC-C89438E0836F}" destId="{6398A005-013A-40C6-8081-69CCE95C03A8}" srcOrd="0" destOrd="0" presId="urn:microsoft.com/office/officeart/2008/layout/LinedList"/>
    <dgm:cxn modelId="{C9FF9D8E-F111-4366-9F1F-66B1CFCD8A73}" type="presParOf" srcId="{3E71C425-6C46-47FC-A1EC-C89438E0836F}" destId="{D87ABEE4-1297-47FB-8302-0D7E2CC3EBEF}" srcOrd="1" destOrd="0" presId="urn:microsoft.com/office/officeart/2008/layout/LinedList"/>
    <dgm:cxn modelId="{B06B84C6-2D7D-42D5-ADEC-504BCBD6350D}" type="presParOf" srcId="{3E71C425-6C46-47FC-A1EC-C89438E0836F}" destId="{6F0F3B3B-DD72-422F-810B-E0EA58EEC0A6}" srcOrd="2" destOrd="0" presId="urn:microsoft.com/office/officeart/2008/layout/LinedList"/>
    <dgm:cxn modelId="{E4DD85E2-6B41-4B16-9B28-505622A9EB44}" type="presParOf" srcId="{C918C800-A6A0-4D04-9870-D7FAB7D561B0}" destId="{DD2039DF-8A1E-48DC-84AA-B81E47404F02}" srcOrd="5" destOrd="0" presId="urn:microsoft.com/office/officeart/2008/layout/LinedList"/>
    <dgm:cxn modelId="{99331B1F-CE4B-4C49-AD42-0AC46E68E81F}" type="presParOf" srcId="{C918C800-A6A0-4D04-9870-D7FAB7D561B0}" destId="{E2720AD5-4A37-4627-B0EA-A1E9A103F477}" srcOrd="6" destOrd="0" presId="urn:microsoft.com/office/officeart/2008/layout/LinedList"/>
    <dgm:cxn modelId="{172C601A-6A79-4791-843D-122C7FE2322E}" type="presParOf" srcId="{C918C800-A6A0-4D04-9870-D7FAB7D561B0}" destId="{11EBCCCB-72E5-466E-8588-F4F93681D13B}" srcOrd="7" destOrd="0" presId="urn:microsoft.com/office/officeart/2008/layout/LinedList"/>
    <dgm:cxn modelId="{0A1F754B-F345-4F77-8F46-89812A1316D2}" type="presParOf" srcId="{11EBCCCB-72E5-466E-8588-F4F93681D13B}" destId="{6D5C7E8F-A753-4402-AD54-5FAA5DA3BFFF}" srcOrd="0" destOrd="0" presId="urn:microsoft.com/office/officeart/2008/layout/LinedList"/>
    <dgm:cxn modelId="{A9F8A3F4-D07B-45FD-AED4-99E775E6F7F9}" type="presParOf" srcId="{11EBCCCB-72E5-466E-8588-F4F93681D13B}" destId="{A3AB18B8-85CE-4C20-A3FC-6DC2FD555155}" srcOrd="1" destOrd="0" presId="urn:microsoft.com/office/officeart/2008/layout/LinedList"/>
    <dgm:cxn modelId="{E5CBAB46-8884-43BB-A1BE-ABFEDCEB22FC}" type="presParOf" srcId="{11EBCCCB-72E5-466E-8588-F4F93681D13B}" destId="{41B10D41-B0F5-431B-8829-EFE300C984F3}" srcOrd="2" destOrd="0" presId="urn:microsoft.com/office/officeart/2008/layout/LinedList"/>
    <dgm:cxn modelId="{97835CAB-544B-4FB2-9EE6-D474650F2660}" type="presParOf" srcId="{C918C800-A6A0-4D04-9870-D7FAB7D561B0}" destId="{A0F62829-65ED-4D74-BEBE-6E80760AC5F6}" srcOrd="8" destOrd="0" presId="urn:microsoft.com/office/officeart/2008/layout/LinedList"/>
    <dgm:cxn modelId="{943AAF07-F09F-4CCB-9997-E8DD5BC24B83}" type="presParOf" srcId="{C918C800-A6A0-4D04-9870-D7FAB7D561B0}" destId="{C01AACAB-9B06-459D-8D64-3C29F0B55D4D}" srcOrd="9" destOrd="0" presId="urn:microsoft.com/office/officeart/2008/layout/LinedList"/>
    <dgm:cxn modelId="{2DDA908A-651E-4FBA-8F97-767314B908CC}" type="presParOf" srcId="{C918C800-A6A0-4D04-9870-D7FAB7D561B0}" destId="{D477DDC3-E330-4406-88BC-187754647805}" srcOrd="10" destOrd="0" presId="urn:microsoft.com/office/officeart/2008/layout/LinedList"/>
    <dgm:cxn modelId="{9302756A-F8A6-471E-9000-D69817B45DA2}" type="presParOf" srcId="{D477DDC3-E330-4406-88BC-187754647805}" destId="{76220C5E-9B86-4926-BE49-1C73E4405444}" srcOrd="0" destOrd="0" presId="urn:microsoft.com/office/officeart/2008/layout/LinedList"/>
    <dgm:cxn modelId="{71172253-3153-48D5-843D-0B1B03F5F672}" type="presParOf" srcId="{D477DDC3-E330-4406-88BC-187754647805}" destId="{9DCA7731-73E7-4107-8BAC-EA9F2958A2D0}" srcOrd="1" destOrd="0" presId="urn:microsoft.com/office/officeart/2008/layout/LinedList"/>
    <dgm:cxn modelId="{76FC8D83-E19A-4A4E-9827-27BE4E13F3FC}" type="presParOf" srcId="{D477DDC3-E330-4406-88BC-187754647805}" destId="{6D7CD05F-E8F6-47C3-AC89-7B578CE97DAC}" srcOrd="2" destOrd="0" presId="urn:microsoft.com/office/officeart/2008/layout/LinedList"/>
    <dgm:cxn modelId="{627BAC9A-9B83-4324-ADEE-303442B7711F}" type="presParOf" srcId="{C918C800-A6A0-4D04-9870-D7FAB7D561B0}" destId="{16D79150-089C-4AC0-B81D-449B2AFE9E29}" srcOrd="11" destOrd="0" presId="urn:microsoft.com/office/officeart/2008/layout/LinedList"/>
    <dgm:cxn modelId="{D7421B2E-8EE5-481B-B93D-D44A22257689}" type="presParOf" srcId="{C918C800-A6A0-4D04-9870-D7FAB7D561B0}" destId="{E193F33E-B167-4EE6-BF04-A20A5B2D6F2E}" srcOrd="12" destOrd="0" presId="urn:microsoft.com/office/officeart/2008/layout/LinedList"/>
    <dgm:cxn modelId="{B50F2ACD-5B34-43BE-9EC3-336313392BA3}" type="presParOf" srcId="{C918C800-A6A0-4D04-9870-D7FAB7D561B0}" destId="{26198B63-3D64-429C-8AEF-FC0E138B201B}" srcOrd="13" destOrd="0" presId="urn:microsoft.com/office/officeart/2008/layout/LinedList"/>
    <dgm:cxn modelId="{524C0B8D-A105-461E-87BE-A0AEC1D46926}" type="presParOf" srcId="{26198B63-3D64-429C-8AEF-FC0E138B201B}" destId="{D5A7A822-3A93-4DE6-8719-61E5A8ED91FB}" srcOrd="0" destOrd="0" presId="urn:microsoft.com/office/officeart/2008/layout/LinedList"/>
    <dgm:cxn modelId="{4EBDE565-6F90-435C-8035-5B9AC7F75CDB}" type="presParOf" srcId="{26198B63-3D64-429C-8AEF-FC0E138B201B}" destId="{0BD5BFB0-22C0-4754-B51F-A6B70987A9BF}" srcOrd="1" destOrd="0" presId="urn:microsoft.com/office/officeart/2008/layout/LinedList"/>
    <dgm:cxn modelId="{94D359E0-1AA4-422C-A238-A4D7F89E47EA}" type="presParOf" srcId="{26198B63-3D64-429C-8AEF-FC0E138B201B}" destId="{7B236847-DACF-4C0B-8AD6-633E9A358D2B}" srcOrd="2" destOrd="0" presId="urn:microsoft.com/office/officeart/2008/layout/LinedList"/>
    <dgm:cxn modelId="{A24FEC12-B087-4FB5-98E2-DF747DA4B5A6}" type="presParOf" srcId="{C918C800-A6A0-4D04-9870-D7FAB7D561B0}" destId="{6C88CB32-43F1-4785-BD25-0A2EAC2BF3C4}" srcOrd="14" destOrd="0" presId="urn:microsoft.com/office/officeart/2008/layout/LinedList"/>
    <dgm:cxn modelId="{6B132258-F74A-4B48-B379-A976A0408565}" type="presParOf" srcId="{C918C800-A6A0-4D04-9870-D7FAB7D561B0}" destId="{426C7A72-B145-4ACF-A9AE-E054693DB0ED}" srcOrd="15" destOrd="0" presId="urn:microsoft.com/office/officeart/2008/layout/LinedList"/>
    <dgm:cxn modelId="{0941EF04-EC04-4273-B927-6B43FCA3AE0E}" type="presParOf" srcId="{C918C800-A6A0-4D04-9870-D7FAB7D561B0}" destId="{D35A8059-95F6-4BA4-BBEE-B9EB00426FED}" srcOrd="16" destOrd="0" presId="urn:microsoft.com/office/officeart/2008/layout/LinedList"/>
    <dgm:cxn modelId="{6A0FC9E8-5A24-4F84-BED0-EC5458C56125}" type="presParOf" srcId="{D35A8059-95F6-4BA4-BBEE-B9EB00426FED}" destId="{C1AD3AE3-0A3A-497C-8BDB-E46EF04F539C}" srcOrd="0" destOrd="0" presId="urn:microsoft.com/office/officeart/2008/layout/LinedList"/>
    <dgm:cxn modelId="{06DBA825-3219-4DCF-8D6B-B6F5585FD2B4}" type="presParOf" srcId="{D35A8059-95F6-4BA4-BBEE-B9EB00426FED}" destId="{E220F03B-9A88-40C6-A776-F0B5FBD0370C}" srcOrd="1" destOrd="0" presId="urn:microsoft.com/office/officeart/2008/layout/LinedList"/>
    <dgm:cxn modelId="{5C405E59-6EFF-4AE9-962F-E5D5A8D9F63F}" type="presParOf" srcId="{D35A8059-95F6-4BA4-BBEE-B9EB00426FED}" destId="{135BB65F-B4BA-4129-B208-2D92EC23690C}" srcOrd="2" destOrd="0" presId="urn:microsoft.com/office/officeart/2008/layout/LinedList"/>
    <dgm:cxn modelId="{8B79D22A-0259-48A3-BCEB-722443C88C03}" type="presParOf" srcId="{C918C800-A6A0-4D04-9870-D7FAB7D561B0}" destId="{7835FB82-300C-48D0-873C-EF112755A27C}" srcOrd="17" destOrd="0" presId="urn:microsoft.com/office/officeart/2008/layout/LinedList"/>
    <dgm:cxn modelId="{497A38BC-5E98-4FE8-A3BA-A0CCD8100758}" type="presParOf" srcId="{C918C800-A6A0-4D04-9870-D7FAB7D561B0}" destId="{D814DDB7-92A2-4CE9-811E-07687AAD97AB}" srcOrd="18"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3610A-8B49-4F3E-BB3C-CA22BF7EF7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910C0AB0-1748-4AC7-BA6A-6D15EF4DB73D}">
      <dgm:prSet phldrT="[Text]" custT="1"/>
      <dgm:spPr/>
      <dgm:t>
        <a:bodyPr/>
        <a:lstStyle/>
        <a:p>
          <a:r>
            <a:rPr lang="en-ZA" sz="1600" dirty="0" smtClean="0"/>
            <a:t>2.2 Submit implementation project plans to DPME for quality assurance, prepare a cabinet memo for submission.</a:t>
          </a:r>
        </a:p>
        <a:p>
          <a:r>
            <a:rPr lang="en-ZA" sz="1600" b="1" dirty="0" smtClean="0">
              <a:solidFill>
                <a:srgbClr val="27894C"/>
              </a:solidFill>
            </a:rPr>
            <a:t>Progress: This milestone is based on 2.1 above . End November 2017</a:t>
          </a:r>
          <a:endParaRPr lang="en-ZA" sz="1600" b="1" dirty="0">
            <a:solidFill>
              <a:srgbClr val="27894C"/>
            </a:solidFill>
          </a:endParaRPr>
        </a:p>
      </dgm:t>
    </dgm:pt>
    <dgm:pt modelId="{F4422DE3-FDAF-4629-86DB-C56C16DB1DFF}" type="parTrans" cxnId="{EEA593CF-48CD-4AD9-AE99-45E462D1AA9C}">
      <dgm:prSet/>
      <dgm:spPr/>
      <dgm:t>
        <a:bodyPr/>
        <a:lstStyle/>
        <a:p>
          <a:endParaRPr lang="en-ZA" sz="1800"/>
        </a:p>
      </dgm:t>
    </dgm:pt>
    <dgm:pt modelId="{59045B5A-D949-457E-8F6C-4FB170D977BA}" type="sibTrans" cxnId="{EEA593CF-48CD-4AD9-AE99-45E462D1AA9C}">
      <dgm:prSet/>
      <dgm:spPr/>
      <dgm:t>
        <a:bodyPr/>
        <a:lstStyle/>
        <a:p>
          <a:endParaRPr lang="en-ZA" sz="1800"/>
        </a:p>
      </dgm:t>
    </dgm:pt>
    <dgm:pt modelId="{827DA15D-E684-4F3C-A605-BEA205BAF39B}">
      <dgm:prSet phldrT="[Text]" custT="1"/>
      <dgm:spPr/>
      <dgm:t>
        <a:bodyPr/>
        <a:lstStyle/>
        <a:p>
          <a:r>
            <a:rPr lang="en-ZA" sz="1800" b="1" dirty="0" smtClean="0"/>
            <a:t>PHASE 2 </a:t>
          </a:r>
          <a:r>
            <a:rPr lang="en-ZA" sz="1800" dirty="0" smtClean="0"/>
            <a:t>(Confirming agreement towards Open Day)</a:t>
          </a:r>
        </a:p>
      </dgm:t>
    </dgm:pt>
    <dgm:pt modelId="{17A591EC-9551-4C7A-ADF7-5375BA1D1490}" type="sibTrans" cxnId="{89F6973D-CC22-44C1-BFE0-BF3494748472}">
      <dgm:prSet/>
      <dgm:spPr/>
      <dgm:t>
        <a:bodyPr/>
        <a:lstStyle/>
        <a:p>
          <a:endParaRPr lang="en-ZA" sz="1800"/>
        </a:p>
      </dgm:t>
    </dgm:pt>
    <dgm:pt modelId="{687DC985-2716-4C3F-85E9-DAFD44CB2D52}" type="parTrans" cxnId="{89F6973D-CC22-44C1-BFE0-BF3494748472}">
      <dgm:prSet/>
      <dgm:spPr/>
      <dgm:t>
        <a:bodyPr/>
        <a:lstStyle/>
        <a:p>
          <a:endParaRPr lang="en-ZA" sz="1800"/>
        </a:p>
      </dgm:t>
    </dgm:pt>
    <dgm:pt modelId="{6AE8A492-0879-4862-95F3-2CA7072EC3C1}">
      <dgm:prSet custT="1"/>
      <dgm:spPr/>
      <dgm:t>
        <a:bodyPr/>
        <a:lstStyle/>
        <a:p>
          <a:r>
            <a:rPr lang="en-ZA" sz="1600" dirty="0" smtClean="0"/>
            <a:t>2.3 </a:t>
          </a:r>
          <a:r>
            <a:rPr lang="en-ZA" sz="1600" b="1" dirty="0" smtClean="0"/>
            <a:t>Open Day – </a:t>
          </a:r>
          <a:r>
            <a:rPr lang="en-ZA" sz="1600" b="1" dirty="0" smtClean="0">
              <a:solidFill>
                <a:srgbClr val="27894C"/>
              </a:solidFill>
            </a:rPr>
            <a:t>date determined by the Presidency. Submission made in October</a:t>
          </a:r>
          <a:endParaRPr lang="en-ZA" sz="1600" b="1" dirty="0">
            <a:solidFill>
              <a:srgbClr val="27894C"/>
            </a:solidFill>
          </a:endParaRPr>
        </a:p>
      </dgm:t>
    </dgm:pt>
    <dgm:pt modelId="{C0943DD9-DDC2-41A7-833C-1A33C2BD98D2}" type="parTrans" cxnId="{4E0B0AE5-009F-4247-BC9F-EEDAC4CFE098}">
      <dgm:prSet/>
      <dgm:spPr/>
      <dgm:t>
        <a:bodyPr/>
        <a:lstStyle/>
        <a:p>
          <a:endParaRPr lang="en-ZA" sz="1800"/>
        </a:p>
      </dgm:t>
    </dgm:pt>
    <dgm:pt modelId="{75668452-4127-4978-BCAF-DE166CC917CA}" type="sibTrans" cxnId="{4E0B0AE5-009F-4247-BC9F-EEDAC4CFE098}">
      <dgm:prSet/>
      <dgm:spPr/>
      <dgm:t>
        <a:bodyPr/>
        <a:lstStyle/>
        <a:p>
          <a:endParaRPr lang="en-ZA" sz="1800"/>
        </a:p>
      </dgm:t>
    </dgm:pt>
    <dgm:pt modelId="{50BC779C-7A97-4782-B443-4D7902B65DA0}">
      <dgm:prSet phldrT="[Text]" custT="1"/>
      <dgm:spPr/>
      <dgm:t>
        <a:bodyPr/>
        <a:lstStyle/>
        <a:p>
          <a:r>
            <a:rPr lang="en-ZA" sz="1600" dirty="0" smtClean="0"/>
            <a:t>2.1 All role players to come to some agreement on terms, budgets, funding arrangements, project schedule etc.</a:t>
          </a:r>
        </a:p>
        <a:p>
          <a:r>
            <a:rPr lang="en-ZA" sz="1600" dirty="0" smtClean="0"/>
            <a:t>Project Implementation Plans must be captured in a preliminary signed agreement (format of agreement must be agreed upon).</a:t>
          </a:r>
        </a:p>
        <a:p>
          <a:r>
            <a:rPr lang="en-ZA" sz="1600" b="1" dirty="0" smtClean="0">
              <a:solidFill>
                <a:srgbClr val="27894C"/>
              </a:solidFill>
            </a:rPr>
            <a:t>Progress: Budgeted project implementation plans are being developed by both DRDLR and DAFF including Provincial Departments of Agriculture. </a:t>
          </a:r>
          <a:endParaRPr lang="en-ZA" sz="1600" dirty="0">
            <a:solidFill>
              <a:srgbClr val="27894C"/>
            </a:solidFill>
          </a:endParaRPr>
        </a:p>
      </dgm:t>
    </dgm:pt>
    <dgm:pt modelId="{1119D49B-1110-4B57-97A2-E953E4C34893}" type="parTrans" cxnId="{5057C2ED-A019-4115-B7A1-46383A138B7F}">
      <dgm:prSet/>
      <dgm:spPr/>
      <dgm:t>
        <a:bodyPr/>
        <a:lstStyle/>
        <a:p>
          <a:endParaRPr lang="en-ZA" sz="1800"/>
        </a:p>
      </dgm:t>
    </dgm:pt>
    <dgm:pt modelId="{993FDABA-23A0-4ABC-939F-5F8E074CF964}" type="sibTrans" cxnId="{5057C2ED-A019-4115-B7A1-46383A138B7F}">
      <dgm:prSet/>
      <dgm:spPr/>
      <dgm:t>
        <a:bodyPr/>
        <a:lstStyle/>
        <a:p>
          <a:endParaRPr lang="en-ZA" sz="1800"/>
        </a:p>
      </dgm:t>
    </dgm:pt>
    <dgm:pt modelId="{7D9FA91E-C89B-4F2B-9733-C9767566476E}" type="pres">
      <dgm:prSet presAssocID="{3FA3610A-8B49-4F3E-BB3C-CA22BF7EF719}" presName="vert0" presStyleCnt="0">
        <dgm:presLayoutVars>
          <dgm:dir/>
          <dgm:animOne val="branch"/>
          <dgm:animLvl val="lvl"/>
        </dgm:presLayoutVars>
      </dgm:prSet>
      <dgm:spPr/>
      <dgm:t>
        <a:bodyPr/>
        <a:lstStyle/>
        <a:p>
          <a:endParaRPr lang="en-ZA"/>
        </a:p>
      </dgm:t>
    </dgm:pt>
    <dgm:pt modelId="{F063E2ED-3A48-452F-8175-34D8A7DE0BE9}" type="pres">
      <dgm:prSet presAssocID="{827DA15D-E684-4F3C-A605-BEA205BAF39B}" presName="thickLine" presStyleLbl="alignNode1" presStyleIdx="0" presStyleCnt="1"/>
      <dgm:spPr/>
    </dgm:pt>
    <dgm:pt modelId="{4DA7DE7D-EA15-48A6-BF2E-CB931BF64C26}" type="pres">
      <dgm:prSet presAssocID="{827DA15D-E684-4F3C-A605-BEA205BAF39B}" presName="horz1" presStyleCnt="0"/>
      <dgm:spPr/>
    </dgm:pt>
    <dgm:pt modelId="{A3F0775F-5D6B-4536-BA2E-D83277DEBD97}" type="pres">
      <dgm:prSet presAssocID="{827DA15D-E684-4F3C-A605-BEA205BAF39B}" presName="tx1" presStyleLbl="revTx" presStyleIdx="0" presStyleCnt="4"/>
      <dgm:spPr/>
      <dgm:t>
        <a:bodyPr/>
        <a:lstStyle/>
        <a:p>
          <a:endParaRPr lang="en-ZA"/>
        </a:p>
      </dgm:t>
    </dgm:pt>
    <dgm:pt modelId="{C918C800-A6A0-4D04-9870-D7FAB7D561B0}" type="pres">
      <dgm:prSet presAssocID="{827DA15D-E684-4F3C-A605-BEA205BAF39B}" presName="vert1" presStyleCnt="0"/>
      <dgm:spPr/>
    </dgm:pt>
    <dgm:pt modelId="{C4048880-AC19-4490-AB8F-378223F57061}" type="pres">
      <dgm:prSet presAssocID="{50BC779C-7A97-4782-B443-4D7902B65DA0}" presName="vertSpace2a" presStyleCnt="0"/>
      <dgm:spPr/>
    </dgm:pt>
    <dgm:pt modelId="{C781F96D-2B0D-41F7-ACDB-3FC2C2C07AF8}" type="pres">
      <dgm:prSet presAssocID="{50BC779C-7A97-4782-B443-4D7902B65DA0}" presName="horz2" presStyleCnt="0"/>
      <dgm:spPr/>
    </dgm:pt>
    <dgm:pt modelId="{73F5A9A4-9F7F-4847-AE78-2333AD720EDA}" type="pres">
      <dgm:prSet presAssocID="{50BC779C-7A97-4782-B443-4D7902B65DA0}" presName="horzSpace2" presStyleCnt="0"/>
      <dgm:spPr/>
    </dgm:pt>
    <dgm:pt modelId="{783BAF41-EFAF-4CCD-BD46-3B9335AA5E02}" type="pres">
      <dgm:prSet presAssocID="{50BC779C-7A97-4782-B443-4D7902B65DA0}" presName="tx2" presStyleLbl="revTx" presStyleIdx="1" presStyleCnt="4" custScaleY="35883" custLinFactNeighborY="-3329"/>
      <dgm:spPr/>
      <dgm:t>
        <a:bodyPr/>
        <a:lstStyle/>
        <a:p>
          <a:endParaRPr lang="en-ZA"/>
        </a:p>
      </dgm:t>
    </dgm:pt>
    <dgm:pt modelId="{CA48B2C5-1D10-4988-9B30-4F9FB149F6A2}" type="pres">
      <dgm:prSet presAssocID="{50BC779C-7A97-4782-B443-4D7902B65DA0}" presName="vert2" presStyleCnt="0"/>
      <dgm:spPr/>
    </dgm:pt>
    <dgm:pt modelId="{1E3B1ABF-5E93-4C9D-A0E0-771AF9ADA1F1}" type="pres">
      <dgm:prSet presAssocID="{50BC779C-7A97-4782-B443-4D7902B65DA0}" presName="thinLine2b" presStyleLbl="callout" presStyleIdx="0" presStyleCnt="3"/>
      <dgm:spPr>
        <a:ln>
          <a:solidFill>
            <a:schemeClr val="tx1"/>
          </a:solidFill>
        </a:ln>
      </dgm:spPr>
    </dgm:pt>
    <dgm:pt modelId="{362829A3-A506-42EB-9BB1-971F8AFE2FF3}" type="pres">
      <dgm:prSet presAssocID="{50BC779C-7A97-4782-B443-4D7902B65DA0}" presName="vertSpace2b" presStyleCnt="0"/>
      <dgm:spPr/>
    </dgm:pt>
    <dgm:pt modelId="{40CB8EAB-AD3D-4764-8EC5-6681887C3DF7}" type="pres">
      <dgm:prSet presAssocID="{910C0AB0-1748-4AC7-BA6A-6D15EF4DB73D}" presName="horz2" presStyleCnt="0"/>
      <dgm:spPr/>
    </dgm:pt>
    <dgm:pt modelId="{2C7518FF-2E10-4AED-A7E8-250610F2A6A7}" type="pres">
      <dgm:prSet presAssocID="{910C0AB0-1748-4AC7-BA6A-6D15EF4DB73D}" presName="horzSpace2" presStyleCnt="0"/>
      <dgm:spPr/>
    </dgm:pt>
    <dgm:pt modelId="{8570C8B5-EC88-44A3-A238-2D722483E42C}" type="pres">
      <dgm:prSet presAssocID="{910C0AB0-1748-4AC7-BA6A-6D15EF4DB73D}" presName="tx2" presStyleLbl="revTx" presStyleIdx="2" presStyleCnt="4" custScaleY="23151" custLinFactNeighborY="-2628"/>
      <dgm:spPr/>
      <dgm:t>
        <a:bodyPr/>
        <a:lstStyle/>
        <a:p>
          <a:endParaRPr lang="en-ZA"/>
        </a:p>
      </dgm:t>
    </dgm:pt>
    <dgm:pt modelId="{556986FC-6E93-4E2D-BCCD-AC719138FD84}" type="pres">
      <dgm:prSet presAssocID="{910C0AB0-1748-4AC7-BA6A-6D15EF4DB73D}" presName="vert2" presStyleCnt="0"/>
      <dgm:spPr/>
    </dgm:pt>
    <dgm:pt modelId="{1D3FCFAF-ED06-43A3-ACEA-F1C1F93F99E8}" type="pres">
      <dgm:prSet presAssocID="{910C0AB0-1748-4AC7-BA6A-6D15EF4DB73D}" presName="thinLine2b" presStyleLbl="callout" presStyleIdx="1" presStyleCnt="3" custScaleY="90910"/>
      <dgm:spPr>
        <a:ln>
          <a:solidFill>
            <a:schemeClr val="tx1"/>
          </a:solidFill>
        </a:ln>
      </dgm:spPr>
      <dgm:t>
        <a:bodyPr/>
        <a:lstStyle/>
        <a:p>
          <a:endParaRPr lang="en-ZA"/>
        </a:p>
      </dgm:t>
    </dgm:pt>
    <dgm:pt modelId="{5E6A74AE-7CC2-4652-8FC1-00B844609E06}" type="pres">
      <dgm:prSet presAssocID="{910C0AB0-1748-4AC7-BA6A-6D15EF4DB73D}" presName="vertSpace2b" presStyleCnt="0"/>
      <dgm:spPr/>
    </dgm:pt>
    <dgm:pt modelId="{4C49D9E0-9A1C-41EA-B50E-FCEB79464034}" type="pres">
      <dgm:prSet presAssocID="{6AE8A492-0879-4862-95F3-2CA7072EC3C1}" presName="horz2" presStyleCnt="0"/>
      <dgm:spPr/>
    </dgm:pt>
    <dgm:pt modelId="{A22A3AB8-AFCF-4B04-B6DE-518CD1D505D4}" type="pres">
      <dgm:prSet presAssocID="{6AE8A492-0879-4862-95F3-2CA7072EC3C1}" presName="horzSpace2" presStyleCnt="0"/>
      <dgm:spPr/>
    </dgm:pt>
    <dgm:pt modelId="{2A854CC6-9AE1-4969-B15C-612F94A1583D}" type="pres">
      <dgm:prSet presAssocID="{6AE8A492-0879-4862-95F3-2CA7072EC3C1}" presName="tx2" presStyleLbl="revTx" presStyleIdx="3" presStyleCnt="4" custScaleY="19146" custLinFactNeighborY="-2044"/>
      <dgm:spPr/>
      <dgm:t>
        <a:bodyPr/>
        <a:lstStyle/>
        <a:p>
          <a:endParaRPr lang="en-ZA"/>
        </a:p>
      </dgm:t>
    </dgm:pt>
    <dgm:pt modelId="{3FFDE877-1BA0-4961-AFC6-886B2AED6E00}" type="pres">
      <dgm:prSet presAssocID="{6AE8A492-0879-4862-95F3-2CA7072EC3C1}" presName="vert2" presStyleCnt="0"/>
      <dgm:spPr/>
    </dgm:pt>
    <dgm:pt modelId="{105158DF-B4D1-4461-BD60-C4C45ECA1DAD}" type="pres">
      <dgm:prSet presAssocID="{6AE8A492-0879-4862-95F3-2CA7072EC3C1}" presName="thinLine2b" presStyleLbl="callout" presStyleIdx="2" presStyleCnt="3"/>
      <dgm:spPr>
        <a:ln>
          <a:solidFill>
            <a:schemeClr val="bg1"/>
          </a:solidFill>
        </a:ln>
      </dgm:spPr>
      <dgm:t>
        <a:bodyPr/>
        <a:lstStyle/>
        <a:p>
          <a:endParaRPr lang="en-ZA"/>
        </a:p>
      </dgm:t>
    </dgm:pt>
    <dgm:pt modelId="{778D3826-F36B-4216-8A00-D4EE7E276E95}" type="pres">
      <dgm:prSet presAssocID="{6AE8A492-0879-4862-95F3-2CA7072EC3C1}" presName="vertSpace2b" presStyleCnt="0"/>
      <dgm:spPr/>
    </dgm:pt>
  </dgm:ptLst>
  <dgm:cxnLst>
    <dgm:cxn modelId="{29FBD805-B5A8-4468-AFF5-07605E6380A9}" type="presOf" srcId="{827DA15D-E684-4F3C-A605-BEA205BAF39B}" destId="{A3F0775F-5D6B-4536-BA2E-D83277DEBD97}" srcOrd="0" destOrd="0" presId="urn:microsoft.com/office/officeart/2008/layout/LinedList"/>
    <dgm:cxn modelId="{9D3B4439-6286-4EBB-A270-B5855C4AD56E}" type="presOf" srcId="{910C0AB0-1748-4AC7-BA6A-6D15EF4DB73D}" destId="{8570C8B5-EC88-44A3-A238-2D722483E42C}" srcOrd="0" destOrd="0" presId="urn:microsoft.com/office/officeart/2008/layout/LinedList"/>
    <dgm:cxn modelId="{EEA593CF-48CD-4AD9-AE99-45E462D1AA9C}" srcId="{827DA15D-E684-4F3C-A605-BEA205BAF39B}" destId="{910C0AB0-1748-4AC7-BA6A-6D15EF4DB73D}" srcOrd="1" destOrd="0" parTransId="{F4422DE3-FDAF-4629-86DB-C56C16DB1DFF}" sibTransId="{59045B5A-D949-457E-8F6C-4FB170D977BA}"/>
    <dgm:cxn modelId="{4E0B0AE5-009F-4247-BC9F-EEDAC4CFE098}" srcId="{827DA15D-E684-4F3C-A605-BEA205BAF39B}" destId="{6AE8A492-0879-4862-95F3-2CA7072EC3C1}" srcOrd="2" destOrd="0" parTransId="{C0943DD9-DDC2-41A7-833C-1A33C2BD98D2}" sibTransId="{75668452-4127-4978-BCAF-DE166CC917CA}"/>
    <dgm:cxn modelId="{575D0BA2-F45D-49E4-928B-5BF329D9434F}" type="presOf" srcId="{6AE8A492-0879-4862-95F3-2CA7072EC3C1}" destId="{2A854CC6-9AE1-4969-B15C-612F94A1583D}" srcOrd="0" destOrd="0" presId="urn:microsoft.com/office/officeart/2008/layout/LinedList"/>
    <dgm:cxn modelId="{397C0D44-3437-4612-AA6E-815679F4A6B5}" type="presOf" srcId="{50BC779C-7A97-4782-B443-4D7902B65DA0}" destId="{783BAF41-EFAF-4CCD-BD46-3B9335AA5E02}" srcOrd="0" destOrd="0" presId="urn:microsoft.com/office/officeart/2008/layout/LinedList"/>
    <dgm:cxn modelId="{5057C2ED-A019-4115-B7A1-46383A138B7F}" srcId="{827DA15D-E684-4F3C-A605-BEA205BAF39B}" destId="{50BC779C-7A97-4782-B443-4D7902B65DA0}" srcOrd="0" destOrd="0" parTransId="{1119D49B-1110-4B57-97A2-E953E4C34893}" sibTransId="{993FDABA-23A0-4ABC-939F-5F8E074CF964}"/>
    <dgm:cxn modelId="{89F6973D-CC22-44C1-BFE0-BF3494748472}" srcId="{3FA3610A-8B49-4F3E-BB3C-CA22BF7EF719}" destId="{827DA15D-E684-4F3C-A605-BEA205BAF39B}" srcOrd="0" destOrd="0" parTransId="{687DC985-2716-4C3F-85E9-DAFD44CB2D52}" sibTransId="{17A591EC-9551-4C7A-ADF7-5375BA1D1490}"/>
    <dgm:cxn modelId="{CD996155-F385-4F7F-A340-5761AD16D7F8}" type="presOf" srcId="{3FA3610A-8B49-4F3E-BB3C-CA22BF7EF719}" destId="{7D9FA91E-C89B-4F2B-9733-C9767566476E}" srcOrd="0" destOrd="0" presId="urn:microsoft.com/office/officeart/2008/layout/LinedList"/>
    <dgm:cxn modelId="{1AC7022B-7616-4A7D-B5CE-E34A7071B100}" type="presParOf" srcId="{7D9FA91E-C89B-4F2B-9733-C9767566476E}" destId="{F063E2ED-3A48-452F-8175-34D8A7DE0BE9}" srcOrd="0" destOrd="0" presId="urn:microsoft.com/office/officeart/2008/layout/LinedList"/>
    <dgm:cxn modelId="{32A835BB-2503-453F-8B60-77BA54F34953}" type="presParOf" srcId="{7D9FA91E-C89B-4F2B-9733-C9767566476E}" destId="{4DA7DE7D-EA15-48A6-BF2E-CB931BF64C26}" srcOrd="1" destOrd="0" presId="urn:microsoft.com/office/officeart/2008/layout/LinedList"/>
    <dgm:cxn modelId="{CEA52664-6027-4146-9CB9-B419C61F4ADB}" type="presParOf" srcId="{4DA7DE7D-EA15-48A6-BF2E-CB931BF64C26}" destId="{A3F0775F-5D6B-4536-BA2E-D83277DEBD97}" srcOrd="0" destOrd="0" presId="urn:microsoft.com/office/officeart/2008/layout/LinedList"/>
    <dgm:cxn modelId="{0321F1EE-3DD1-4107-89CC-B061098CA0F2}" type="presParOf" srcId="{4DA7DE7D-EA15-48A6-BF2E-CB931BF64C26}" destId="{C918C800-A6A0-4D04-9870-D7FAB7D561B0}" srcOrd="1" destOrd="0" presId="urn:microsoft.com/office/officeart/2008/layout/LinedList"/>
    <dgm:cxn modelId="{C8FAD23D-6561-4268-BAB4-10ADF8416FA9}" type="presParOf" srcId="{C918C800-A6A0-4D04-9870-D7FAB7D561B0}" destId="{C4048880-AC19-4490-AB8F-378223F57061}" srcOrd="0" destOrd="0" presId="urn:microsoft.com/office/officeart/2008/layout/LinedList"/>
    <dgm:cxn modelId="{AEAE7F0B-5393-4452-80A6-15434F5182DD}" type="presParOf" srcId="{C918C800-A6A0-4D04-9870-D7FAB7D561B0}" destId="{C781F96D-2B0D-41F7-ACDB-3FC2C2C07AF8}" srcOrd="1" destOrd="0" presId="urn:microsoft.com/office/officeart/2008/layout/LinedList"/>
    <dgm:cxn modelId="{39B9D1F0-D555-44C1-B955-D87BE0277A8D}" type="presParOf" srcId="{C781F96D-2B0D-41F7-ACDB-3FC2C2C07AF8}" destId="{73F5A9A4-9F7F-4847-AE78-2333AD720EDA}" srcOrd="0" destOrd="0" presId="urn:microsoft.com/office/officeart/2008/layout/LinedList"/>
    <dgm:cxn modelId="{878FF65F-B5FB-41C7-9504-AA12808C532C}" type="presParOf" srcId="{C781F96D-2B0D-41F7-ACDB-3FC2C2C07AF8}" destId="{783BAF41-EFAF-4CCD-BD46-3B9335AA5E02}" srcOrd="1" destOrd="0" presId="urn:microsoft.com/office/officeart/2008/layout/LinedList"/>
    <dgm:cxn modelId="{E9ACEB66-CD0F-4090-B95E-8695F06B80A0}" type="presParOf" srcId="{C781F96D-2B0D-41F7-ACDB-3FC2C2C07AF8}" destId="{CA48B2C5-1D10-4988-9B30-4F9FB149F6A2}" srcOrd="2" destOrd="0" presId="urn:microsoft.com/office/officeart/2008/layout/LinedList"/>
    <dgm:cxn modelId="{1355B720-2F84-4461-8154-364115D674B7}" type="presParOf" srcId="{C918C800-A6A0-4D04-9870-D7FAB7D561B0}" destId="{1E3B1ABF-5E93-4C9D-A0E0-771AF9ADA1F1}" srcOrd="2" destOrd="0" presId="urn:microsoft.com/office/officeart/2008/layout/LinedList"/>
    <dgm:cxn modelId="{C1152453-B8BC-4FF9-BDA4-DFBA65747078}" type="presParOf" srcId="{C918C800-A6A0-4D04-9870-D7FAB7D561B0}" destId="{362829A3-A506-42EB-9BB1-971F8AFE2FF3}" srcOrd="3" destOrd="0" presId="urn:microsoft.com/office/officeart/2008/layout/LinedList"/>
    <dgm:cxn modelId="{94347947-B419-41F6-8CC5-FCA83A491EFC}" type="presParOf" srcId="{C918C800-A6A0-4D04-9870-D7FAB7D561B0}" destId="{40CB8EAB-AD3D-4764-8EC5-6681887C3DF7}" srcOrd="4" destOrd="0" presId="urn:microsoft.com/office/officeart/2008/layout/LinedList"/>
    <dgm:cxn modelId="{749DCD5A-E2B0-4BF5-BB48-95124113D714}" type="presParOf" srcId="{40CB8EAB-AD3D-4764-8EC5-6681887C3DF7}" destId="{2C7518FF-2E10-4AED-A7E8-250610F2A6A7}" srcOrd="0" destOrd="0" presId="urn:microsoft.com/office/officeart/2008/layout/LinedList"/>
    <dgm:cxn modelId="{A0D5EE30-7A86-4F9C-ACA0-C0F86014CD58}" type="presParOf" srcId="{40CB8EAB-AD3D-4764-8EC5-6681887C3DF7}" destId="{8570C8B5-EC88-44A3-A238-2D722483E42C}" srcOrd="1" destOrd="0" presId="urn:microsoft.com/office/officeart/2008/layout/LinedList"/>
    <dgm:cxn modelId="{B105606C-2048-438D-8206-47CC230A792B}" type="presParOf" srcId="{40CB8EAB-AD3D-4764-8EC5-6681887C3DF7}" destId="{556986FC-6E93-4E2D-BCCD-AC719138FD84}" srcOrd="2" destOrd="0" presId="urn:microsoft.com/office/officeart/2008/layout/LinedList"/>
    <dgm:cxn modelId="{6590C50C-1949-45BC-A538-EBAD72BDE6C0}" type="presParOf" srcId="{C918C800-A6A0-4D04-9870-D7FAB7D561B0}" destId="{1D3FCFAF-ED06-43A3-ACEA-F1C1F93F99E8}" srcOrd="5" destOrd="0" presId="urn:microsoft.com/office/officeart/2008/layout/LinedList"/>
    <dgm:cxn modelId="{5ECDD9CA-8010-4EA1-AEEC-C2347A27FD5B}" type="presParOf" srcId="{C918C800-A6A0-4D04-9870-D7FAB7D561B0}" destId="{5E6A74AE-7CC2-4652-8FC1-00B844609E06}" srcOrd="6" destOrd="0" presId="urn:microsoft.com/office/officeart/2008/layout/LinedList"/>
    <dgm:cxn modelId="{C5F9E14B-E40D-48F1-9F1E-670733E6BAE1}" type="presParOf" srcId="{C918C800-A6A0-4D04-9870-D7FAB7D561B0}" destId="{4C49D9E0-9A1C-41EA-B50E-FCEB79464034}" srcOrd="7" destOrd="0" presId="urn:microsoft.com/office/officeart/2008/layout/LinedList"/>
    <dgm:cxn modelId="{5A1BF698-C41E-44AA-B611-06B65F891265}" type="presParOf" srcId="{4C49D9E0-9A1C-41EA-B50E-FCEB79464034}" destId="{A22A3AB8-AFCF-4B04-B6DE-518CD1D505D4}" srcOrd="0" destOrd="0" presId="urn:microsoft.com/office/officeart/2008/layout/LinedList"/>
    <dgm:cxn modelId="{EED325AC-B0E8-4FAC-AB5E-68D339F4854A}" type="presParOf" srcId="{4C49D9E0-9A1C-41EA-B50E-FCEB79464034}" destId="{2A854CC6-9AE1-4969-B15C-612F94A1583D}" srcOrd="1" destOrd="0" presId="urn:microsoft.com/office/officeart/2008/layout/LinedList"/>
    <dgm:cxn modelId="{FADCFA64-FE5F-436C-B105-62705AAD1539}" type="presParOf" srcId="{4C49D9E0-9A1C-41EA-B50E-FCEB79464034}" destId="{3FFDE877-1BA0-4961-AFC6-886B2AED6E00}" srcOrd="2" destOrd="0" presId="urn:microsoft.com/office/officeart/2008/layout/LinedList"/>
    <dgm:cxn modelId="{1DC8111B-875B-4221-89C0-6A3FB7A63BEA}" type="presParOf" srcId="{C918C800-A6A0-4D04-9870-D7FAB7D561B0}" destId="{105158DF-B4D1-4461-BD60-C4C45ECA1DAD}" srcOrd="8" destOrd="0" presId="urn:microsoft.com/office/officeart/2008/layout/LinedList"/>
    <dgm:cxn modelId="{351EFC31-967A-4F06-9867-76E648B086B4}" type="presParOf" srcId="{C918C800-A6A0-4D04-9870-D7FAB7D561B0}" destId="{778D3826-F36B-4216-8A00-D4EE7E276E95}" srcOrd="9"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A3610A-8B49-4F3E-BB3C-CA22BF7EF71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827DA15D-E684-4F3C-A605-BEA205BAF39B}">
      <dgm:prSet phldrT="[Text]" custT="1"/>
      <dgm:spPr/>
      <dgm:t>
        <a:bodyPr/>
        <a:lstStyle/>
        <a:p>
          <a:r>
            <a:rPr lang="en-ZA" sz="2400" b="1" dirty="0" smtClean="0"/>
            <a:t>PHASE 3</a:t>
          </a:r>
          <a:r>
            <a:rPr lang="en-ZA" sz="2400" dirty="0" smtClean="0"/>
            <a:t> (Nov 2017)  </a:t>
          </a:r>
          <a:endParaRPr lang="en-ZA" sz="2400" dirty="0"/>
        </a:p>
      </dgm:t>
    </dgm:pt>
    <dgm:pt modelId="{687DC985-2716-4C3F-85E9-DAFD44CB2D52}" type="parTrans" cxnId="{89F6973D-CC22-44C1-BFE0-BF3494748472}">
      <dgm:prSet/>
      <dgm:spPr/>
      <dgm:t>
        <a:bodyPr/>
        <a:lstStyle/>
        <a:p>
          <a:endParaRPr lang="en-ZA" sz="1600"/>
        </a:p>
      </dgm:t>
    </dgm:pt>
    <dgm:pt modelId="{17A591EC-9551-4C7A-ADF7-5375BA1D1490}" type="sibTrans" cxnId="{89F6973D-CC22-44C1-BFE0-BF3494748472}">
      <dgm:prSet/>
      <dgm:spPr/>
      <dgm:t>
        <a:bodyPr/>
        <a:lstStyle/>
        <a:p>
          <a:endParaRPr lang="en-ZA" sz="1600"/>
        </a:p>
      </dgm:t>
    </dgm:pt>
    <dgm:pt modelId="{910C0AB0-1748-4AC7-BA6A-6D15EF4DB73D}">
      <dgm:prSet phldrT="[Text]" custT="1"/>
      <dgm:spPr/>
      <dgm:t>
        <a:bodyPr/>
        <a:lstStyle/>
        <a:p>
          <a:r>
            <a:rPr lang="en-ZA" sz="2000" dirty="0" smtClean="0"/>
            <a:t>3.1 Establishing the Directors General Steering Committee, by presenting the 1</a:t>
          </a:r>
          <a:r>
            <a:rPr lang="en-ZA" sz="2000" baseline="30000" dirty="0" smtClean="0"/>
            <a:t>st</a:t>
          </a:r>
          <a:r>
            <a:rPr lang="en-ZA" sz="2000" dirty="0" smtClean="0"/>
            <a:t> draft of all Implementation Plans.</a:t>
          </a:r>
        </a:p>
        <a:p>
          <a:r>
            <a:rPr lang="en-ZA" sz="2000" b="1" dirty="0" smtClean="0">
              <a:solidFill>
                <a:srgbClr val="009242"/>
              </a:solidFill>
            </a:rPr>
            <a:t>DUE: after Open Day</a:t>
          </a:r>
          <a:endParaRPr lang="en-ZA" sz="2000" dirty="0">
            <a:solidFill>
              <a:srgbClr val="009242"/>
            </a:solidFill>
          </a:endParaRPr>
        </a:p>
      </dgm:t>
    </dgm:pt>
    <dgm:pt modelId="{F4422DE3-FDAF-4629-86DB-C56C16DB1DFF}" type="parTrans" cxnId="{EEA593CF-48CD-4AD9-AE99-45E462D1AA9C}">
      <dgm:prSet/>
      <dgm:spPr/>
      <dgm:t>
        <a:bodyPr/>
        <a:lstStyle/>
        <a:p>
          <a:endParaRPr lang="en-ZA" sz="1600"/>
        </a:p>
      </dgm:t>
    </dgm:pt>
    <dgm:pt modelId="{59045B5A-D949-457E-8F6C-4FB170D977BA}" type="sibTrans" cxnId="{EEA593CF-48CD-4AD9-AE99-45E462D1AA9C}">
      <dgm:prSet/>
      <dgm:spPr/>
      <dgm:t>
        <a:bodyPr/>
        <a:lstStyle/>
        <a:p>
          <a:endParaRPr lang="en-ZA" sz="1600"/>
        </a:p>
      </dgm:t>
    </dgm:pt>
    <dgm:pt modelId="{72DCF6EF-A241-4445-8BC9-EF9A8A429D92}">
      <dgm:prSet phldrT="[Text]" custT="1"/>
      <dgm:spPr/>
      <dgm:t>
        <a:bodyPr/>
        <a:lstStyle/>
        <a:p>
          <a:r>
            <a:rPr lang="en-ZA" sz="2000" dirty="0" smtClean="0"/>
            <a:t>3.2 Establishing the Ministerial Steering Committee, by presenting  the1</a:t>
          </a:r>
          <a:r>
            <a:rPr lang="en-ZA" sz="2000" baseline="30000" dirty="0" smtClean="0"/>
            <a:t>st</a:t>
          </a:r>
          <a:r>
            <a:rPr lang="en-ZA" sz="2000" dirty="0" smtClean="0"/>
            <a:t> draft of all the Implementation Plans. </a:t>
          </a:r>
        </a:p>
        <a:p>
          <a:r>
            <a:rPr lang="en-ZA" sz="2000" b="1" dirty="0" smtClean="0">
              <a:solidFill>
                <a:srgbClr val="009242"/>
              </a:solidFill>
            </a:rPr>
            <a:t>DUE: after Open Day</a:t>
          </a:r>
          <a:endParaRPr lang="en-ZA" sz="2000" dirty="0">
            <a:solidFill>
              <a:srgbClr val="009242"/>
            </a:solidFill>
          </a:endParaRPr>
        </a:p>
      </dgm:t>
    </dgm:pt>
    <dgm:pt modelId="{9FDEF487-EAFC-49CA-9E4E-1757CD1E99AF}" type="parTrans" cxnId="{5EE5BFF9-3C93-4E73-9999-415B9F96F651}">
      <dgm:prSet/>
      <dgm:spPr/>
      <dgm:t>
        <a:bodyPr/>
        <a:lstStyle/>
        <a:p>
          <a:endParaRPr lang="en-ZA" sz="1800"/>
        </a:p>
      </dgm:t>
    </dgm:pt>
    <dgm:pt modelId="{8C6C80D9-252C-49C6-8F1F-A2E4A2391E24}" type="sibTrans" cxnId="{5EE5BFF9-3C93-4E73-9999-415B9F96F651}">
      <dgm:prSet/>
      <dgm:spPr/>
      <dgm:t>
        <a:bodyPr/>
        <a:lstStyle/>
        <a:p>
          <a:endParaRPr lang="en-ZA" sz="1800"/>
        </a:p>
      </dgm:t>
    </dgm:pt>
    <dgm:pt modelId="{E951F34C-C658-4965-A9CB-9B197D00108A}">
      <dgm:prSet custT="1"/>
      <dgm:spPr/>
      <dgm:t>
        <a:bodyPr/>
        <a:lstStyle/>
        <a:p>
          <a:r>
            <a:rPr lang="en-ZA" sz="2000" dirty="0" smtClean="0"/>
            <a:t>3.3 Establishing the National Premiers, MECs, and Mayors, District Managers Forum, through presenting relevant Implementation Plans and proposed way forward.</a:t>
          </a:r>
        </a:p>
        <a:p>
          <a:r>
            <a:rPr lang="en-ZA" sz="2000" b="1" dirty="0" smtClean="0">
              <a:solidFill>
                <a:srgbClr val="009242"/>
              </a:solidFill>
            </a:rPr>
            <a:t>DUE: after Open Day </a:t>
          </a:r>
          <a:endParaRPr lang="en-ZA" sz="2000" dirty="0">
            <a:solidFill>
              <a:srgbClr val="009242"/>
            </a:solidFill>
          </a:endParaRPr>
        </a:p>
      </dgm:t>
    </dgm:pt>
    <dgm:pt modelId="{CA96F295-A60E-4916-AE59-933B6275DCF3}" type="parTrans" cxnId="{D84D7CA9-3EE5-4DD4-9A9A-F33CF5A199F2}">
      <dgm:prSet/>
      <dgm:spPr/>
      <dgm:t>
        <a:bodyPr/>
        <a:lstStyle/>
        <a:p>
          <a:endParaRPr lang="en-ZA" sz="2000"/>
        </a:p>
      </dgm:t>
    </dgm:pt>
    <dgm:pt modelId="{D65C0F6E-1A78-4975-96BB-33390C20800A}" type="sibTrans" cxnId="{D84D7CA9-3EE5-4DD4-9A9A-F33CF5A199F2}">
      <dgm:prSet/>
      <dgm:spPr/>
      <dgm:t>
        <a:bodyPr/>
        <a:lstStyle/>
        <a:p>
          <a:endParaRPr lang="en-ZA" sz="2000"/>
        </a:p>
      </dgm:t>
    </dgm:pt>
    <dgm:pt modelId="{7D9FA91E-C89B-4F2B-9733-C9767566476E}" type="pres">
      <dgm:prSet presAssocID="{3FA3610A-8B49-4F3E-BB3C-CA22BF7EF719}" presName="vert0" presStyleCnt="0">
        <dgm:presLayoutVars>
          <dgm:dir/>
          <dgm:animOne val="branch"/>
          <dgm:animLvl val="lvl"/>
        </dgm:presLayoutVars>
      </dgm:prSet>
      <dgm:spPr/>
      <dgm:t>
        <a:bodyPr/>
        <a:lstStyle/>
        <a:p>
          <a:endParaRPr lang="en-ZA"/>
        </a:p>
      </dgm:t>
    </dgm:pt>
    <dgm:pt modelId="{F063E2ED-3A48-452F-8175-34D8A7DE0BE9}" type="pres">
      <dgm:prSet presAssocID="{827DA15D-E684-4F3C-A605-BEA205BAF39B}" presName="thickLine" presStyleLbl="alignNode1" presStyleIdx="0" presStyleCnt="1"/>
      <dgm:spPr/>
    </dgm:pt>
    <dgm:pt modelId="{4DA7DE7D-EA15-48A6-BF2E-CB931BF64C26}" type="pres">
      <dgm:prSet presAssocID="{827DA15D-E684-4F3C-A605-BEA205BAF39B}" presName="horz1" presStyleCnt="0"/>
      <dgm:spPr/>
    </dgm:pt>
    <dgm:pt modelId="{A3F0775F-5D6B-4536-BA2E-D83277DEBD97}" type="pres">
      <dgm:prSet presAssocID="{827DA15D-E684-4F3C-A605-BEA205BAF39B}" presName="tx1" presStyleLbl="revTx" presStyleIdx="0" presStyleCnt="4"/>
      <dgm:spPr/>
      <dgm:t>
        <a:bodyPr/>
        <a:lstStyle/>
        <a:p>
          <a:endParaRPr lang="en-ZA"/>
        </a:p>
      </dgm:t>
    </dgm:pt>
    <dgm:pt modelId="{C918C800-A6A0-4D04-9870-D7FAB7D561B0}" type="pres">
      <dgm:prSet presAssocID="{827DA15D-E684-4F3C-A605-BEA205BAF39B}" presName="vert1" presStyleCnt="0"/>
      <dgm:spPr/>
    </dgm:pt>
    <dgm:pt modelId="{BA897728-A074-4714-9769-03213460ACC5}" type="pres">
      <dgm:prSet presAssocID="{910C0AB0-1748-4AC7-BA6A-6D15EF4DB73D}" presName="vertSpace2a" presStyleCnt="0"/>
      <dgm:spPr/>
    </dgm:pt>
    <dgm:pt modelId="{40CB8EAB-AD3D-4764-8EC5-6681887C3DF7}" type="pres">
      <dgm:prSet presAssocID="{910C0AB0-1748-4AC7-BA6A-6D15EF4DB73D}" presName="horz2" presStyleCnt="0"/>
      <dgm:spPr/>
    </dgm:pt>
    <dgm:pt modelId="{2C7518FF-2E10-4AED-A7E8-250610F2A6A7}" type="pres">
      <dgm:prSet presAssocID="{910C0AB0-1748-4AC7-BA6A-6D15EF4DB73D}" presName="horzSpace2" presStyleCnt="0"/>
      <dgm:spPr/>
    </dgm:pt>
    <dgm:pt modelId="{8570C8B5-EC88-44A3-A238-2D722483E42C}" type="pres">
      <dgm:prSet presAssocID="{910C0AB0-1748-4AC7-BA6A-6D15EF4DB73D}" presName="tx2" presStyleLbl="revTx" presStyleIdx="1" presStyleCnt="4" custScaleY="417724" custLinFactNeighborY="-2600"/>
      <dgm:spPr/>
      <dgm:t>
        <a:bodyPr/>
        <a:lstStyle/>
        <a:p>
          <a:endParaRPr lang="en-ZA"/>
        </a:p>
      </dgm:t>
    </dgm:pt>
    <dgm:pt modelId="{556986FC-6E93-4E2D-BCCD-AC719138FD84}" type="pres">
      <dgm:prSet presAssocID="{910C0AB0-1748-4AC7-BA6A-6D15EF4DB73D}" presName="vert2" presStyleCnt="0"/>
      <dgm:spPr/>
    </dgm:pt>
    <dgm:pt modelId="{1D3FCFAF-ED06-43A3-ACEA-F1C1F93F99E8}" type="pres">
      <dgm:prSet presAssocID="{910C0AB0-1748-4AC7-BA6A-6D15EF4DB73D}" presName="thinLine2b" presStyleLbl="callout" presStyleIdx="0" presStyleCnt="3" custScaleY="90910"/>
      <dgm:spPr>
        <a:ln>
          <a:solidFill>
            <a:schemeClr val="tx1"/>
          </a:solidFill>
        </a:ln>
      </dgm:spPr>
      <dgm:t>
        <a:bodyPr/>
        <a:lstStyle/>
        <a:p>
          <a:endParaRPr lang="en-ZA"/>
        </a:p>
      </dgm:t>
    </dgm:pt>
    <dgm:pt modelId="{5E6A74AE-7CC2-4652-8FC1-00B844609E06}" type="pres">
      <dgm:prSet presAssocID="{910C0AB0-1748-4AC7-BA6A-6D15EF4DB73D}" presName="vertSpace2b" presStyleCnt="0"/>
      <dgm:spPr/>
    </dgm:pt>
    <dgm:pt modelId="{7FF10D73-1430-4B34-A6B3-436BC2CECC3E}" type="pres">
      <dgm:prSet presAssocID="{72DCF6EF-A241-4445-8BC9-EF9A8A429D92}" presName="horz2" presStyleCnt="0"/>
      <dgm:spPr/>
    </dgm:pt>
    <dgm:pt modelId="{FB02ACAD-8AEC-48E5-8817-A2DDB09538C1}" type="pres">
      <dgm:prSet presAssocID="{72DCF6EF-A241-4445-8BC9-EF9A8A429D92}" presName="horzSpace2" presStyleCnt="0"/>
      <dgm:spPr/>
    </dgm:pt>
    <dgm:pt modelId="{1EE34515-AEEA-45D8-BA11-79C4C5941C0E}" type="pres">
      <dgm:prSet presAssocID="{72DCF6EF-A241-4445-8BC9-EF9A8A429D92}" presName="tx2" presStyleLbl="revTx" presStyleIdx="2" presStyleCnt="4" custScaleY="459496" custLinFactNeighborY="9605"/>
      <dgm:spPr/>
      <dgm:t>
        <a:bodyPr/>
        <a:lstStyle/>
        <a:p>
          <a:endParaRPr lang="en-ZA"/>
        </a:p>
      </dgm:t>
    </dgm:pt>
    <dgm:pt modelId="{E0BD252E-FCB1-4705-8950-45C43457CAA1}" type="pres">
      <dgm:prSet presAssocID="{72DCF6EF-A241-4445-8BC9-EF9A8A429D92}" presName="vert2" presStyleCnt="0"/>
      <dgm:spPr/>
    </dgm:pt>
    <dgm:pt modelId="{E81379D0-3839-45B6-A39A-217790DC2904}" type="pres">
      <dgm:prSet presAssocID="{72DCF6EF-A241-4445-8BC9-EF9A8A429D92}" presName="thinLine2b" presStyleLbl="callout" presStyleIdx="1" presStyleCnt="3"/>
      <dgm:spPr>
        <a:ln>
          <a:solidFill>
            <a:schemeClr val="tx1"/>
          </a:solidFill>
        </a:ln>
      </dgm:spPr>
      <dgm:t>
        <a:bodyPr/>
        <a:lstStyle/>
        <a:p>
          <a:endParaRPr lang="en-ZA"/>
        </a:p>
      </dgm:t>
    </dgm:pt>
    <dgm:pt modelId="{FE9AA0BD-6C29-4B87-9ED0-78693F4DA22B}" type="pres">
      <dgm:prSet presAssocID="{72DCF6EF-A241-4445-8BC9-EF9A8A429D92}" presName="vertSpace2b" presStyleCnt="0"/>
      <dgm:spPr/>
    </dgm:pt>
    <dgm:pt modelId="{E256B39E-39D0-4446-8235-51E1B0E337CF}" type="pres">
      <dgm:prSet presAssocID="{E951F34C-C658-4965-A9CB-9B197D00108A}" presName="horz2" presStyleCnt="0"/>
      <dgm:spPr/>
    </dgm:pt>
    <dgm:pt modelId="{F8893E03-210B-45E8-BC77-30CD2595B2EF}" type="pres">
      <dgm:prSet presAssocID="{E951F34C-C658-4965-A9CB-9B197D00108A}" presName="horzSpace2" presStyleCnt="0"/>
      <dgm:spPr/>
    </dgm:pt>
    <dgm:pt modelId="{C0AF0237-B291-43FB-B492-65B2FE1C3A33}" type="pres">
      <dgm:prSet presAssocID="{E951F34C-C658-4965-A9CB-9B197D00108A}" presName="tx2" presStyleLbl="revTx" presStyleIdx="3" presStyleCnt="4" custScaleY="465687"/>
      <dgm:spPr/>
      <dgm:t>
        <a:bodyPr/>
        <a:lstStyle/>
        <a:p>
          <a:endParaRPr lang="en-ZA"/>
        </a:p>
      </dgm:t>
    </dgm:pt>
    <dgm:pt modelId="{8FB2CA00-A6D2-43A1-A438-A7D7E98A9BB0}" type="pres">
      <dgm:prSet presAssocID="{E951F34C-C658-4965-A9CB-9B197D00108A}" presName="vert2" presStyleCnt="0"/>
      <dgm:spPr/>
    </dgm:pt>
    <dgm:pt modelId="{8A56FA1B-5949-4F1A-AF39-B70C8FA340F4}" type="pres">
      <dgm:prSet presAssocID="{E951F34C-C658-4965-A9CB-9B197D00108A}" presName="thinLine2b" presStyleLbl="callout" presStyleIdx="2" presStyleCnt="3"/>
      <dgm:spPr/>
    </dgm:pt>
    <dgm:pt modelId="{A43B49AD-1F6E-47A5-8B65-5F6894B4FFE3}" type="pres">
      <dgm:prSet presAssocID="{E951F34C-C658-4965-A9CB-9B197D00108A}" presName="vertSpace2b" presStyleCnt="0"/>
      <dgm:spPr/>
    </dgm:pt>
  </dgm:ptLst>
  <dgm:cxnLst>
    <dgm:cxn modelId="{EEA593CF-48CD-4AD9-AE99-45E462D1AA9C}" srcId="{827DA15D-E684-4F3C-A605-BEA205BAF39B}" destId="{910C0AB0-1748-4AC7-BA6A-6D15EF4DB73D}" srcOrd="0" destOrd="0" parTransId="{F4422DE3-FDAF-4629-86DB-C56C16DB1DFF}" sibTransId="{59045B5A-D949-457E-8F6C-4FB170D977BA}"/>
    <dgm:cxn modelId="{E691536C-96A1-4BF9-92E0-CCB3B1EF8D7E}" type="presOf" srcId="{827DA15D-E684-4F3C-A605-BEA205BAF39B}" destId="{A3F0775F-5D6B-4536-BA2E-D83277DEBD97}" srcOrd="0" destOrd="0" presId="urn:microsoft.com/office/officeart/2008/layout/LinedList"/>
    <dgm:cxn modelId="{D84D7CA9-3EE5-4DD4-9A9A-F33CF5A199F2}" srcId="{827DA15D-E684-4F3C-A605-BEA205BAF39B}" destId="{E951F34C-C658-4965-A9CB-9B197D00108A}" srcOrd="2" destOrd="0" parTransId="{CA96F295-A60E-4916-AE59-933B6275DCF3}" sibTransId="{D65C0F6E-1A78-4975-96BB-33390C20800A}"/>
    <dgm:cxn modelId="{78DC7A8C-8FD5-433D-9B86-38D43EBDD6D7}" type="presOf" srcId="{910C0AB0-1748-4AC7-BA6A-6D15EF4DB73D}" destId="{8570C8B5-EC88-44A3-A238-2D722483E42C}" srcOrd="0" destOrd="0" presId="urn:microsoft.com/office/officeart/2008/layout/LinedList"/>
    <dgm:cxn modelId="{20EFA38D-B943-474E-BD1C-B953F69D9AC5}" type="presOf" srcId="{3FA3610A-8B49-4F3E-BB3C-CA22BF7EF719}" destId="{7D9FA91E-C89B-4F2B-9733-C9767566476E}" srcOrd="0" destOrd="0" presId="urn:microsoft.com/office/officeart/2008/layout/LinedList"/>
    <dgm:cxn modelId="{32D9A28C-FB0B-41CD-9E4E-74AF46C4E46C}" type="presOf" srcId="{E951F34C-C658-4965-A9CB-9B197D00108A}" destId="{C0AF0237-B291-43FB-B492-65B2FE1C3A33}" srcOrd="0" destOrd="0" presId="urn:microsoft.com/office/officeart/2008/layout/LinedList"/>
    <dgm:cxn modelId="{89F6973D-CC22-44C1-BFE0-BF3494748472}" srcId="{3FA3610A-8B49-4F3E-BB3C-CA22BF7EF719}" destId="{827DA15D-E684-4F3C-A605-BEA205BAF39B}" srcOrd="0" destOrd="0" parTransId="{687DC985-2716-4C3F-85E9-DAFD44CB2D52}" sibTransId="{17A591EC-9551-4C7A-ADF7-5375BA1D1490}"/>
    <dgm:cxn modelId="{5EE5BFF9-3C93-4E73-9999-415B9F96F651}" srcId="{827DA15D-E684-4F3C-A605-BEA205BAF39B}" destId="{72DCF6EF-A241-4445-8BC9-EF9A8A429D92}" srcOrd="1" destOrd="0" parTransId="{9FDEF487-EAFC-49CA-9E4E-1757CD1E99AF}" sibTransId="{8C6C80D9-252C-49C6-8F1F-A2E4A2391E24}"/>
    <dgm:cxn modelId="{68B6DB55-02A4-4DD8-B10D-0A63F33D5BC4}" type="presOf" srcId="{72DCF6EF-A241-4445-8BC9-EF9A8A429D92}" destId="{1EE34515-AEEA-45D8-BA11-79C4C5941C0E}" srcOrd="0" destOrd="0" presId="urn:microsoft.com/office/officeart/2008/layout/LinedList"/>
    <dgm:cxn modelId="{D9942908-A4B0-41D1-8B1C-18E846DF576F}" type="presParOf" srcId="{7D9FA91E-C89B-4F2B-9733-C9767566476E}" destId="{F063E2ED-3A48-452F-8175-34D8A7DE0BE9}" srcOrd="0" destOrd="0" presId="urn:microsoft.com/office/officeart/2008/layout/LinedList"/>
    <dgm:cxn modelId="{9ACB9DC8-E149-4580-B3BC-3B92F3837405}" type="presParOf" srcId="{7D9FA91E-C89B-4F2B-9733-C9767566476E}" destId="{4DA7DE7D-EA15-48A6-BF2E-CB931BF64C26}" srcOrd="1" destOrd="0" presId="urn:microsoft.com/office/officeart/2008/layout/LinedList"/>
    <dgm:cxn modelId="{7B72BF88-3673-48DA-B233-1F522D888CC3}" type="presParOf" srcId="{4DA7DE7D-EA15-48A6-BF2E-CB931BF64C26}" destId="{A3F0775F-5D6B-4536-BA2E-D83277DEBD97}" srcOrd="0" destOrd="0" presId="urn:microsoft.com/office/officeart/2008/layout/LinedList"/>
    <dgm:cxn modelId="{6D61E0F5-F706-4366-8B45-FF1F824E3B91}" type="presParOf" srcId="{4DA7DE7D-EA15-48A6-BF2E-CB931BF64C26}" destId="{C918C800-A6A0-4D04-9870-D7FAB7D561B0}" srcOrd="1" destOrd="0" presId="urn:microsoft.com/office/officeart/2008/layout/LinedList"/>
    <dgm:cxn modelId="{E1BA3511-7E43-42E0-B004-2E26F9028E7B}" type="presParOf" srcId="{C918C800-A6A0-4D04-9870-D7FAB7D561B0}" destId="{BA897728-A074-4714-9769-03213460ACC5}" srcOrd="0" destOrd="0" presId="urn:microsoft.com/office/officeart/2008/layout/LinedList"/>
    <dgm:cxn modelId="{6BF1DAD4-B7F9-4969-9608-07AE09A0A9EB}" type="presParOf" srcId="{C918C800-A6A0-4D04-9870-D7FAB7D561B0}" destId="{40CB8EAB-AD3D-4764-8EC5-6681887C3DF7}" srcOrd="1" destOrd="0" presId="urn:microsoft.com/office/officeart/2008/layout/LinedList"/>
    <dgm:cxn modelId="{D60A9C82-4F2E-4C08-AD7E-195A056270ED}" type="presParOf" srcId="{40CB8EAB-AD3D-4764-8EC5-6681887C3DF7}" destId="{2C7518FF-2E10-4AED-A7E8-250610F2A6A7}" srcOrd="0" destOrd="0" presId="urn:microsoft.com/office/officeart/2008/layout/LinedList"/>
    <dgm:cxn modelId="{0E83DC32-5BEE-4700-9D54-13A9DE8FB30D}" type="presParOf" srcId="{40CB8EAB-AD3D-4764-8EC5-6681887C3DF7}" destId="{8570C8B5-EC88-44A3-A238-2D722483E42C}" srcOrd="1" destOrd="0" presId="urn:microsoft.com/office/officeart/2008/layout/LinedList"/>
    <dgm:cxn modelId="{7045DEB4-BD25-484F-9723-9897900C0118}" type="presParOf" srcId="{40CB8EAB-AD3D-4764-8EC5-6681887C3DF7}" destId="{556986FC-6E93-4E2D-BCCD-AC719138FD84}" srcOrd="2" destOrd="0" presId="urn:microsoft.com/office/officeart/2008/layout/LinedList"/>
    <dgm:cxn modelId="{2BFB8F67-DC77-4BDD-BA9C-3C573E2B3CA9}" type="presParOf" srcId="{C918C800-A6A0-4D04-9870-D7FAB7D561B0}" destId="{1D3FCFAF-ED06-43A3-ACEA-F1C1F93F99E8}" srcOrd="2" destOrd="0" presId="urn:microsoft.com/office/officeart/2008/layout/LinedList"/>
    <dgm:cxn modelId="{DEB7486B-84A6-46E9-A598-E4A2E1F369B2}" type="presParOf" srcId="{C918C800-A6A0-4D04-9870-D7FAB7D561B0}" destId="{5E6A74AE-7CC2-4652-8FC1-00B844609E06}" srcOrd="3" destOrd="0" presId="urn:microsoft.com/office/officeart/2008/layout/LinedList"/>
    <dgm:cxn modelId="{E003DC6D-729D-4D24-B69C-8F571517BB5A}" type="presParOf" srcId="{C918C800-A6A0-4D04-9870-D7FAB7D561B0}" destId="{7FF10D73-1430-4B34-A6B3-436BC2CECC3E}" srcOrd="4" destOrd="0" presId="urn:microsoft.com/office/officeart/2008/layout/LinedList"/>
    <dgm:cxn modelId="{842088BB-45B1-4166-A55A-57CF17D7B3B5}" type="presParOf" srcId="{7FF10D73-1430-4B34-A6B3-436BC2CECC3E}" destId="{FB02ACAD-8AEC-48E5-8817-A2DDB09538C1}" srcOrd="0" destOrd="0" presId="urn:microsoft.com/office/officeart/2008/layout/LinedList"/>
    <dgm:cxn modelId="{A264DD6B-1262-4AB1-AAC0-CFEA8035501D}" type="presParOf" srcId="{7FF10D73-1430-4B34-A6B3-436BC2CECC3E}" destId="{1EE34515-AEEA-45D8-BA11-79C4C5941C0E}" srcOrd="1" destOrd="0" presId="urn:microsoft.com/office/officeart/2008/layout/LinedList"/>
    <dgm:cxn modelId="{962B6355-E410-4573-936B-81C529232E11}" type="presParOf" srcId="{7FF10D73-1430-4B34-A6B3-436BC2CECC3E}" destId="{E0BD252E-FCB1-4705-8950-45C43457CAA1}" srcOrd="2" destOrd="0" presId="urn:microsoft.com/office/officeart/2008/layout/LinedList"/>
    <dgm:cxn modelId="{4FF5F5D4-8604-4FAC-AE28-0C8EDB45E6C2}" type="presParOf" srcId="{C918C800-A6A0-4D04-9870-D7FAB7D561B0}" destId="{E81379D0-3839-45B6-A39A-217790DC2904}" srcOrd="5" destOrd="0" presId="urn:microsoft.com/office/officeart/2008/layout/LinedList"/>
    <dgm:cxn modelId="{83925DC9-6D93-4478-AACD-E05718C47856}" type="presParOf" srcId="{C918C800-A6A0-4D04-9870-D7FAB7D561B0}" destId="{FE9AA0BD-6C29-4B87-9ED0-78693F4DA22B}" srcOrd="6" destOrd="0" presId="urn:microsoft.com/office/officeart/2008/layout/LinedList"/>
    <dgm:cxn modelId="{4DCCE538-4731-4EDE-8C8D-592D56F31DC9}" type="presParOf" srcId="{C918C800-A6A0-4D04-9870-D7FAB7D561B0}" destId="{E256B39E-39D0-4446-8235-51E1B0E337CF}" srcOrd="7" destOrd="0" presId="urn:microsoft.com/office/officeart/2008/layout/LinedList"/>
    <dgm:cxn modelId="{BB8794C3-06A7-46B5-88D4-50D91185AE59}" type="presParOf" srcId="{E256B39E-39D0-4446-8235-51E1B0E337CF}" destId="{F8893E03-210B-45E8-BC77-30CD2595B2EF}" srcOrd="0" destOrd="0" presId="urn:microsoft.com/office/officeart/2008/layout/LinedList"/>
    <dgm:cxn modelId="{AFF0743D-4210-4669-9BC8-3D4066690197}" type="presParOf" srcId="{E256B39E-39D0-4446-8235-51E1B0E337CF}" destId="{C0AF0237-B291-43FB-B492-65B2FE1C3A33}" srcOrd="1" destOrd="0" presId="urn:microsoft.com/office/officeart/2008/layout/LinedList"/>
    <dgm:cxn modelId="{C535A704-C80F-40E5-9685-6DD49310663F}" type="presParOf" srcId="{E256B39E-39D0-4446-8235-51E1B0E337CF}" destId="{8FB2CA00-A6D2-43A1-A438-A7D7E98A9BB0}" srcOrd="2" destOrd="0" presId="urn:microsoft.com/office/officeart/2008/layout/LinedList"/>
    <dgm:cxn modelId="{B3E155B2-0E2D-41FC-91DA-537EFAE082F2}" type="presParOf" srcId="{C918C800-A6A0-4D04-9870-D7FAB7D561B0}" destId="{8A56FA1B-5949-4F1A-AF39-B70C8FA340F4}" srcOrd="8" destOrd="0" presId="urn:microsoft.com/office/officeart/2008/layout/LinedList"/>
    <dgm:cxn modelId="{81621DB1-BD08-46FE-8B15-9C7B2F0AAD0F}" type="presParOf" srcId="{C918C800-A6A0-4D04-9870-D7FAB7D561B0}" destId="{A43B49AD-1F6E-47A5-8B65-5F6894B4FFE3}" srcOrd="9" destOrd="0" presId="urn:microsoft.com/office/officeart/2008/layout/LinedList"/>
  </dgm:cxnLst>
  <dgm:bg/>
  <dgm:whole>
    <a:ln>
      <a:solidFill>
        <a:schemeClr val="tx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90538" y="622300"/>
            <a:ext cx="5822950" cy="43688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5123" name="Rectangle 3"/>
          <p:cNvSpPr>
            <a:spLocks noGrp="1" noChangeArrowheads="1"/>
          </p:cNvSpPr>
          <p:nvPr>
            <p:ph type="body" sz="quarter" idx="3"/>
          </p:nvPr>
        </p:nvSpPr>
        <p:spPr bwMode="auto">
          <a:xfrm>
            <a:off x="472062" y="5333978"/>
            <a:ext cx="5859954" cy="12311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bg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127" name="Rectangle 7"/>
          <p:cNvSpPr>
            <a:spLocks noGrp="1" noChangeArrowheads="1"/>
          </p:cNvSpPr>
          <p:nvPr>
            <p:ph type="sldNum" sz="quarter" idx="5"/>
          </p:nvPr>
        </p:nvSpPr>
        <p:spPr bwMode="auto">
          <a:xfrm>
            <a:off x="6144467" y="9546303"/>
            <a:ext cx="187552"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1200"/>
            </a:lvl1pPr>
          </a:lstStyle>
          <a:p>
            <a:pPr>
              <a:defRPr/>
            </a:pPr>
            <a:fld id="{3C3A632B-FBDE-46D4-BF6F-6D14421E6342}" type="slidenum">
              <a:rPr lang="en-ZA" smtClean="0"/>
              <a:pPr>
                <a:defRPr/>
              </a:pPr>
              <a:t>‹#›</a:t>
            </a:fld>
            <a:endParaRPr lang="en-ZA" dirty="0"/>
          </a:p>
        </p:txBody>
      </p:sp>
      <p:sp>
        <p:nvSpPr>
          <p:cNvPr id="5128" name="doc id"/>
          <p:cNvSpPr>
            <a:spLocks noGrp="1" noChangeArrowheads="1"/>
          </p:cNvSpPr>
          <p:nvPr>
            <p:ph type="ftr" sz="quarter" idx="4"/>
          </p:nvPr>
        </p:nvSpPr>
        <p:spPr bwMode="auto">
          <a:xfrm>
            <a:off x="6331955" y="110741"/>
            <a:ext cx="65" cy="123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ZA" dirty="0"/>
          </a:p>
        </p:txBody>
      </p:sp>
    </p:spTree>
    <p:extLst>
      <p:ext uri="{BB962C8B-B14F-4D97-AF65-F5344CB8AC3E}">
        <p14:creationId xmlns:p14="http://schemas.microsoft.com/office/powerpoint/2010/main" xmlns=""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78"/>
            <a:ext cx="5859954" cy="492443"/>
          </a:xfrm>
        </p:spPr>
        <p:txBody>
          <a:bodyPr/>
          <a:lstStyle/>
          <a:p>
            <a:pPr marL="165364" indent="-165364">
              <a:buFont typeface="Arial" pitchFamily="34" charset="0"/>
              <a:buChar char="•"/>
            </a:pPr>
            <a:endParaRPr lang="en-ZA" dirty="0" smtClean="0"/>
          </a:p>
          <a:p>
            <a:pPr marL="165364" indent="-165364">
              <a:buFont typeface="Arial" pitchFamily="34" charset="0"/>
              <a:buChar char="•"/>
            </a:pPr>
            <a:endParaRPr lang="en-ZA" dirty="0"/>
          </a:p>
        </p:txBody>
      </p:sp>
      <p:sp>
        <p:nvSpPr>
          <p:cNvPr id="4" name="Slide Number Placeholder 3"/>
          <p:cNvSpPr>
            <a:spLocks noGrp="1"/>
          </p:cNvSpPr>
          <p:nvPr>
            <p:ph type="sldNum" sz="quarter" idx="10"/>
          </p:nvPr>
        </p:nvSpPr>
        <p:spPr>
          <a:xfrm>
            <a:off x="6247060" y="9546303"/>
            <a:ext cx="84959" cy="184666"/>
          </a:xfrm>
        </p:spPr>
        <p:txBody>
          <a:bodyPr/>
          <a:lstStyle/>
          <a:p>
            <a:fld id="{35BC2C38-946E-4A89-BD63-07ED44C44A51}" type="slidenum">
              <a:rPr lang="en-ZA" smtClean="0">
                <a:solidFill>
                  <a:prstClr val="black"/>
                </a:solidFill>
              </a:rPr>
              <a:pPr/>
              <a:t>1</a:t>
            </a:fld>
            <a:endParaRPr lang="en-ZA" dirty="0">
              <a:solidFill>
                <a:prstClr val="black"/>
              </a:solidFill>
            </a:endParaRPr>
          </a:p>
        </p:txBody>
      </p:sp>
    </p:spTree>
    <p:extLst>
      <p:ext uri="{BB962C8B-B14F-4D97-AF65-F5344CB8AC3E}">
        <p14:creationId xmlns:p14="http://schemas.microsoft.com/office/powerpoint/2010/main" xmlns="" val="3292939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80"/>
            <a:ext cx="5859954" cy="246221"/>
          </a:xfrm>
        </p:spPr>
        <p:txBody>
          <a:bodyPr/>
          <a:lstStyle/>
          <a:p>
            <a:endParaRPr lang="en-ZA" dirty="0"/>
          </a:p>
        </p:txBody>
      </p:sp>
      <p:sp>
        <p:nvSpPr>
          <p:cNvPr id="4" name="Slide Number Placeholder 3"/>
          <p:cNvSpPr>
            <a:spLocks noGrp="1"/>
          </p:cNvSpPr>
          <p:nvPr>
            <p:ph type="sldNum" sz="quarter" idx="10"/>
          </p:nvPr>
        </p:nvSpPr>
        <p:spPr>
          <a:xfrm>
            <a:off x="6247059" y="9546303"/>
            <a:ext cx="84960" cy="184666"/>
          </a:xfrm>
        </p:spPr>
        <p:txBody>
          <a:bodyPr/>
          <a:lstStyle/>
          <a:p>
            <a:pPr>
              <a:defRPr/>
            </a:pPr>
            <a:fld id="{3C3A632B-FBDE-46D4-BF6F-6D14421E6342}" type="slidenum">
              <a:rPr lang="en-ZA" smtClean="0">
                <a:solidFill>
                  <a:srgbClr val="000000"/>
                </a:solidFill>
              </a:rPr>
              <a:pPr>
                <a:defRPr/>
              </a:pPr>
              <a:t>3</a:t>
            </a:fld>
            <a:endParaRPr lang="en-ZA" dirty="0">
              <a:solidFill>
                <a:srgbClr val="000000"/>
              </a:solidFill>
            </a:endParaRPr>
          </a:p>
        </p:txBody>
      </p:sp>
    </p:spTree>
    <p:extLst>
      <p:ext uri="{BB962C8B-B14F-4D97-AF65-F5344CB8AC3E}">
        <p14:creationId xmlns:p14="http://schemas.microsoft.com/office/powerpoint/2010/main" xmlns="" val="187008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642938"/>
            <a:ext cx="6013450" cy="4511675"/>
          </a:xfrm>
        </p:spPr>
      </p:sp>
      <p:sp>
        <p:nvSpPr>
          <p:cNvPr id="3" name="Notes Placeholder 2"/>
          <p:cNvSpPr>
            <a:spLocks noGrp="1"/>
          </p:cNvSpPr>
          <p:nvPr>
            <p:ph type="body" idx="1"/>
          </p:nvPr>
        </p:nvSpPr>
        <p:spPr>
          <a:xfrm>
            <a:off x="574405" y="5508863"/>
            <a:ext cx="6044604" cy="246221"/>
          </a:xfrm>
        </p:spPr>
        <p:txBody>
          <a:bodyPr/>
          <a:lstStyle/>
          <a:p>
            <a:r>
              <a:rPr lang="en-US" dirty="0" smtClean="0"/>
              <a:t>Background</a:t>
            </a:r>
            <a:r>
              <a:rPr lang="en-US" baseline="0" dirty="0" smtClean="0"/>
              <a:t> – Tanzania’s potential</a:t>
            </a:r>
            <a:endParaRPr lang="en-MY" dirty="0"/>
          </a:p>
        </p:txBody>
      </p:sp>
      <p:sp>
        <p:nvSpPr>
          <p:cNvPr id="4" name="Slide Number Placeholder 3"/>
          <p:cNvSpPr>
            <a:spLocks noGrp="1"/>
          </p:cNvSpPr>
          <p:nvPr>
            <p:ph type="sldNum" sz="quarter" idx="10"/>
          </p:nvPr>
        </p:nvSpPr>
        <p:spPr>
          <a:xfrm>
            <a:off x="6162101" y="9546303"/>
            <a:ext cx="169918" cy="184666"/>
          </a:xfrm>
        </p:spPr>
        <p:txBody>
          <a:bodyPr/>
          <a:lstStyle/>
          <a:p>
            <a:fld id="{F8F282E8-4182-45FB-AD31-7DABD28E2CDD}" type="slidenum">
              <a:rPr lang="en-MY" smtClean="0">
                <a:solidFill>
                  <a:srgbClr val="000000"/>
                </a:solidFill>
              </a:rPr>
              <a:pPr/>
              <a:t>4</a:t>
            </a:fld>
            <a:endParaRPr lang="en-MY" dirty="0">
              <a:solidFill>
                <a:srgbClr val="000000"/>
              </a:solidFill>
            </a:endParaRPr>
          </a:p>
        </p:txBody>
      </p:sp>
    </p:spTree>
    <p:extLst>
      <p:ext uri="{BB962C8B-B14F-4D97-AF65-F5344CB8AC3E}">
        <p14:creationId xmlns:p14="http://schemas.microsoft.com/office/powerpoint/2010/main" xmlns="" val="181374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2062" y="5333981"/>
            <a:ext cx="5859954" cy="246221"/>
          </a:xfrm>
        </p:spPr>
        <p:txBody>
          <a:bodyPr/>
          <a:lstStyle/>
          <a:p>
            <a:endParaRPr lang="en-ZA" dirty="0"/>
          </a:p>
        </p:txBody>
      </p:sp>
      <p:sp>
        <p:nvSpPr>
          <p:cNvPr id="4" name="Slide Number Placeholder 3"/>
          <p:cNvSpPr>
            <a:spLocks noGrp="1"/>
          </p:cNvSpPr>
          <p:nvPr>
            <p:ph type="sldNum" sz="quarter" idx="10"/>
          </p:nvPr>
        </p:nvSpPr>
        <p:spPr>
          <a:xfrm>
            <a:off x="6247059" y="9546304"/>
            <a:ext cx="84960" cy="184666"/>
          </a:xfrm>
        </p:spPr>
        <p:txBody>
          <a:bodyPr/>
          <a:lstStyle/>
          <a:p>
            <a:pPr>
              <a:defRPr/>
            </a:pPr>
            <a:fld id="{3C3A632B-FBDE-46D4-BF6F-6D14421E6342}" type="slidenum">
              <a:rPr lang="en-ZA" smtClean="0"/>
              <a:pPr>
                <a:defRPr/>
              </a:pPr>
              <a:t>5</a:t>
            </a:fld>
            <a:endParaRPr lang="en-ZA" dirty="0"/>
          </a:p>
        </p:txBody>
      </p:sp>
    </p:spTree>
    <p:extLst>
      <p:ext uri="{BB962C8B-B14F-4D97-AF65-F5344CB8AC3E}">
        <p14:creationId xmlns:p14="http://schemas.microsoft.com/office/powerpoint/2010/main" xmlns="" val="252995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3C3A632B-FBDE-46D4-BF6F-6D14421E6342}" type="slidenum">
              <a:rPr lang="en-ZA" smtClean="0"/>
              <a:pPr>
                <a:defRPr/>
              </a:pPr>
              <a:t>6</a:t>
            </a:fld>
            <a:endParaRPr lang="en-ZA" dirty="0"/>
          </a:p>
        </p:txBody>
      </p:sp>
    </p:spTree>
    <p:extLst>
      <p:ext uri="{BB962C8B-B14F-4D97-AF65-F5344CB8AC3E}">
        <p14:creationId xmlns:p14="http://schemas.microsoft.com/office/powerpoint/2010/main" xmlns="" val="257492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2925" y="642938"/>
            <a:ext cx="6013450" cy="4511675"/>
          </a:xfrm>
        </p:spPr>
      </p:sp>
      <p:sp>
        <p:nvSpPr>
          <p:cNvPr id="3" name="Notes Placeholder 2"/>
          <p:cNvSpPr>
            <a:spLocks noGrp="1"/>
          </p:cNvSpPr>
          <p:nvPr>
            <p:ph type="body" idx="1"/>
          </p:nvPr>
        </p:nvSpPr>
        <p:spPr>
          <a:xfrm>
            <a:off x="574405" y="5508863"/>
            <a:ext cx="6044604" cy="246221"/>
          </a:xfrm>
        </p:spPr>
        <p:txBody>
          <a:bodyPr/>
          <a:lstStyle/>
          <a:p>
            <a:r>
              <a:rPr lang="en-US" dirty="0" smtClean="0"/>
              <a:t>Background</a:t>
            </a:r>
            <a:r>
              <a:rPr lang="en-US" baseline="0" dirty="0" smtClean="0"/>
              <a:t> – Tanzania’s potential</a:t>
            </a:r>
            <a:endParaRPr lang="en-MY" dirty="0"/>
          </a:p>
        </p:txBody>
      </p:sp>
      <p:sp>
        <p:nvSpPr>
          <p:cNvPr id="4" name="Slide Number Placeholder 3"/>
          <p:cNvSpPr>
            <a:spLocks noGrp="1"/>
          </p:cNvSpPr>
          <p:nvPr>
            <p:ph type="sldNum" sz="quarter" idx="10"/>
          </p:nvPr>
        </p:nvSpPr>
        <p:spPr>
          <a:xfrm>
            <a:off x="6162101" y="9546303"/>
            <a:ext cx="169918" cy="184666"/>
          </a:xfrm>
        </p:spPr>
        <p:txBody>
          <a:bodyPr/>
          <a:lstStyle/>
          <a:p>
            <a:fld id="{F8F282E8-4182-45FB-AD31-7DABD28E2CDD}" type="slidenum">
              <a:rPr lang="en-MY" smtClean="0">
                <a:solidFill>
                  <a:srgbClr val="000000"/>
                </a:solidFill>
              </a:rPr>
              <a:pPr/>
              <a:t>8</a:t>
            </a:fld>
            <a:endParaRPr lang="en-MY" dirty="0">
              <a:solidFill>
                <a:srgbClr val="000000"/>
              </a:solidFill>
            </a:endParaRPr>
          </a:p>
        </p:txBody>
      </p:sp>
    </p:spTree>
    <p:extLst>
      <p:ext uri="{BB962C8B-B14F-4D97-AF65-F5344CB8AC3E}">
        <p14:creationId xmlns:p14="http://schemas.microsoft.com/office/powerpoint/2010/main" xmlns="" val="1393303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1208100496"/>
              </p:ext>
            </p:extLst>
          </p:nvPr>
        </p:nvGraphicFramePr>
        <p:xfrm>
          <a:off x="1588" y="1588"/>
          <a:ext cx="1587" cy="1587"/>
        </p:xfrm>
        <a:graphic>
          <a:graphicData uri="http://schemas.openxmlformats.org/presentationml/2006/ole">
            <p:oleObj spid="_x0000_s128226" name="think-cell Slide" r:id="rId3" imgW="360" imgH="360" progId="">
              <p:embed/>
            </p:oleObj>
          </a:graphicData>
        </a:graphic>
      </p:graphicFrame>
      <p:sp>
        <p:nvSpPr>
          <p:cNvPr id="20" name="Parallelogram 1"/>
          <p:cNvSpPr/>
          <p:nvPr/>
        </p:nvSpPr>
        <p:spPr bwMode="ltGray">
          <a:xfrm>
            <a:off x="-7144" y="2607917"/>
            <a:ext cx="3664744" cy="751998"/>
          </a:xfrm>
          <a:custGeom>
            <a:avLst/>
            <a:gdLst>
              <a:gd name="connsiteX0" fmla="*/ 0 w 3800475"/>
              <a:gd name="connsiteY0" fmla="*/ 790575 h 790575"/>
              <a:gd name="connsiteX1" fmla="*/ 197644 w 3800475"/>
              <a:gd name="connsiteY1" fmla="*/ 0 h 790575"/>
              <a:gd name="connsiteX2" fmla="*/ 3800475 w 3800475"/>
              <a:gd name="connsiteY2" fmla="*/ 0 h 790575"/>
              <a:gd name="connsiteX3" fmla="*/ 3602831 w 3800475"/>
              <a:gd name="connsiteY3" fmla="*/ 790575 h 790575"/>
              <a:gd name="connsiteX4" fmla="*/ 0 w 3800475"/>
              <a:gd name="connsiteY4" fmla="*/ 790575 h 790575"/>
              <a:gd name="connsiteX0" fmla="*/ 0 w 3800475"/>
              <a:gd name="connsiteY0" fmla="*/ 790575 h 790575"/>
              <a:gd name="connsiteX1" fmla="*/ 26194 w 3800475"/>
              <a:gd name="connsiteY1" fmla="*/ 38100 h 790575"/>
              <a:gd name="connsiteX2" fmla="*/ 3800475 w 3800475"/>
              <a:gd name="connsiteY2" fmla="*/ 0 h 790575"/>
              <a:gd name="connsiteX3" fmla="*/ 3602831 w 3800475"/>
              <a:gd name="connsiteY3" fmla="*/ 790575 h 790575"/>
              <a:gd name="connsiteX4" fmla="*/ 0 w 3800475"/>
              <a:gd name="connsiteY4" fmla="*/ 790575 h 790575"/>
              <a:gd name="connsiteX0" fmla="*/ 0 w 3657600"/>
              <a:gd name="connsiteY0" fmla="*/ 752475 h 752475"/>
              <a:gd name="connsiteX1" fmla="*/ 26194 w 3657600"/>
              <a:gd name="connsiteY1" fmla="*/ 0 h 752475"/>
              <a:gd name="connsiteX2" fmla="*/ 3657600 w 3657600"/>
              <a:gd name="connsiteY2" fmla="*/ 190500 h 752475"/>
              <a:gd name="connsiteX3" fmla="*/ 3602831 w 3657600"/>
              <a:gd name="connsiteY3" fmla="*/ 752475 h 752475"/>
              <a:gd name="connsiteX4" fmla="*/ 0 w 3657600"/>
              <a:gd name="connsiteY4" fmla="*/ 752475 h 752475"/>
              <a:gd name="connsiteX0" fmla="*/ 0 w 3676650"/>
              <a:gd name="connsiteY0" fmla="*/ 523875 h 752475"/>
              <a:gd name="connsiteX1" fmla="*/ 45244 w 3676650"/>
              <a:gd name="connsiteY1" fmla="*/ 0 h 752475"/>
              <a:gd name="connsiteX2" fmla="*/ 3676650 w 3676650"/>
              <a:gd name="connsiteY2" fmla="*/ 190500 h 752475"/>
              <a:gd name="connsiteX3" fmla="*/ 3621881 w 3676650"/>
              <a:gd name="connsiteY3" fmla="*/ 752475 h 752475"/>
              <a:gd name="connsiteX4" fmla="*/ 0 w 3676650"/>
              <a:gd name="connsiteY4" fmla="*/ 523875 h 752475"/>
              <a:gd name="connsiteX0" fmla="*/ 0 w 3676650"/>
              <a:gd name="connsiteY0" fmla="*/ 523875 h 781050"/>
              <a:gd name="connsiteX1" fmla="*/ 45244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0 w 3676650"/>
              <a:gd name="connsiteY0" fmla="*/ 523875 h 781050"/>
              <a:gd name="connsiteX1" fmla="*/ 11906 w 3676650"/>
              <a:gd name="connsiteY1" fmla="*/ 0 h 781050"/>
              <a:gd name="connsiteX2" fmla="*/ 3676650 w 3676650"/>
              <a:gd name="connsiteY2" fmla="*/ 190500 h 781050"/>
              <a:gd name="connsiteX3" fmla="*/ 3669506 w 3676650"/>
              <a:gd name="connsiteY3" fmla="*/ 781050 h 781050"/>
              <a:gd name="connsiteX4" fmla="*/ 0 w 3676650"/>
              <a:gd name="connsiteY4" fmla="*/ 523875 h 781050"/>
              <a:gd name="connsiteX0" fmla="*/ 2382 w 3664744"/>
              <a:gd name="connsiteY0" fmla="*/ 533400 h 781050"/>
              <a:gd name="connsiteX1" fmla="*/ 0 w 3664744"/>
              <a:gd name="connsiteY1" fmla="*/ 0 h 781050"/>
              <a:gd name="connsiteX2" fmla="*/ 3664744 w 3664744"/>
              <a:gd name="connsiteY2" fmla="*/ 190500 h 781050"/>
              <a:gd name="connsiteX3" fmla="*/ 3657600 w 3664744"/>
              <a:gd name="connsiteY3" fmla="*/ 781050 h 781050"/>
              <a:gd name="connsiteX4" fmla="*/ 2382 w 3664744"/>
              <a:gd name="connsiteY4" fmla="*/ 53340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744" h="781050">
                <a:moveTo>
                  <a:pt x="2382" y="533400"/>
                </a:moveTo>
                <a:lnTo>
                  <a:pt x="0" y="0"/>
                </a:lnTo>
                <a:lnTo>
                  <a:pt x="3664744" y="190500"/>
                </a:lnTo>
                <a:cubicBezTo>
                  <a:pt x="3662363" y="387350"/>
                  <a:pt x="3659981" y="584200"/>
                  <a:pt x="3657600" y="781050"/>
                </a:cubicBezTo>
                <a:lnTo>
                  <a:pt x="2382" y="533400"/>
                </a:lnTo>
                <a:close/>
              </a:path>
            </a:pathLst>
          </a:custGeom>
          <a:solidFill>
            <a:srgbClr val="71CB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1" name="Isosceles Triangle 2"/>
          <p:cNvSpPr/>
          <p:nvPr/>
        </p:nvSpPr>
        <p:spPr bwMode="ltGray">
          <a:xfrm rot="5400000">
            <a:off x="5949160" y="498727"/>
            <a:ext cx="583242" cy="5181603"/>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634678"/>
              <a:gd name="connsiteY0" fmla="*/ 5186366 h 5186366"/>
              <a:gd name="connsiteX1" fmla="*/ 344006 w 634678"/>
              <a:gd name="connsiteY1" fmla="*/ 0 h 5186366"/>
              <a:gd name="connsiteX2" fmla="*/ 634678 w 634678"/>
              <a:gd name="connsiteY2" fmla="*/ 5181603 h 5186366"/>
              <a:gd name="connsiteX3" fmla="*/ 0 w 634678"/>
              <a:gd name="connsiteY3" fmla="*/ 5186366 h 5186366"/>
              <a:gd name="connsiteX0" fmla="*/ 0 w 601341"/>
              <a:gd name="connsiteY0" fmla="*/ 5186366 h 5186366"/>
              <a:gd name="connsiteX1" fmla="*/ 310669 w 601341"/>
              <a:gd name="connsiteY1" fmla="*/ 0 h 5186366"/>
              <a:gd name="connsiteX2" fmla="*/ 601341 w 601341"/>
              <a:gd name="connsiteY2" fmla="*/ 5181603 h 5186366"/>
              <a:gd name="connsiteX3" fmla="*/ 0 w 601341"/>
              <a:gd name="connsiteY3" fmla="*/ 5186366 h 5186366"/>
              <a:gd name="connsiteX0" fmla="*/ 0 w 542299"/>
              <a:gd name="connsiteY0" fmla="*/ 5180016 h 5181603"/>
              <a:gd name="connsiteX1" fmla="*/ 251627 w 542299"/>
              <a:gd name="connsiteY1" fmla="*/ 0 h 5181603"/>
              <a:gd name="connsiteX2" fmla="*/ 542299 w 542299"/>
              <a:gd name="connsiteY2" fmla="*/ 5181603 h 5181603"/>
              <a:gd name="connsiteX3" fmla="*/ 0 w 542299"/>
              <a:gd name="connsiteY3" fmla="*/ 5180016 h 5181603"/>
            </a:gdLst>
            <a:ahLst/>
            <a:cxnLst>
              <a:cxn ang="0">
                <a:pos x="connsiteX0" y="connsiteY0"/>
              </a:cxn>
              <a:cxn ang="0">
                <a:pos x="connsiteX1" y="connsiteY1"/>
              </a:cxn>
              <a:cxn ang="0">
                <a:pos x="connsiteX2" y="connsiteY2"/>
              </a:cxn>
              <a:cxn ang="0">
                <a:pos x="connsiteX3" y="connsiteY3"/>
              </a:cxn>
            </a:cxnLst>
            <a:rect l="l" t="t" r="r" b="b"/>
            <a:pathLst>
              <a:path w="542299" h="5181603">
                <a:moveTo>
                  <a:pt x="0" y="5180016"/>
                </a:moveTo>
                <a:lnTo>
                  <a:pt x="251627" y="0"/>
                </a:lnTo>
                <a:lnTo>
                  <a:pt x="542299" y="5181603"/>
                </a:lnTo>
                <a:lnTo>
                  <a:pt x="0" y="5180016"/>
                </a:lnTo>
                <a:close/>
              </a:path>
            </a:pathLst>
          </a:custGeom>
          <a:solidFill>
            <a:srgbClr val="1798A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2" name="Isosceles Triangle 2"/>
          <p:cNvSpPr>
            <a:spLocks/>
          </p:cNvSpPr>
          <p:nvPr/>
        </p:nvSpPr>
        <p:spPr bwMode="ltGray">
          <a:xfrm rot="16200000" flipH="1">
            <a:off x="6020401" y="193669"/>
            <a:ext cx="561089" cy="5320984"/>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3240"/>
              <a:gd name="connsiteY0" fmla="*/ 5167998 h 5183238"/>
              <a:gd name="connsiteX1" fmla="*/ 225246 w 543240"/>
              <a:gd name="connsiteY1" fmla="*/ 0 h 5183238"/>
              <a:gd name="connsiteX2" fmla="*/ 543240 w 543240"/>
              <a:gd name="connsiteY2" fmla="*/ 5183238 h 5183238"/>
              <a:gd name="connsiteX3" fmla="*/ 0 w 543240"/>
              <a:gd name="connsiteY3" fmla="*/ 5167998 h 5183238"/>
              <a:gd name="connsiteX0" fmla="*/ 0 w 534504"/>
              <a:gd name="connsiteY0" fmla="*/ 5181915 h 5183238"/>
              <a:gd name="connsiteX1" fmla="*/ 216510 w 534504"/>
              <a:gd name="connsiteY1" fmla="*/ 0 h 5183238"/>
              <a:gd name="connsiteX2" fmla="*/ 534504 w 534504"/>
              <a:gd name="connsiteY2" fmla="*/ 5183238 h 5183238"/>
              <a:gd name="connsiteX3" fmla="*/ 0 w 534504"/>
              <a:gd name="connsiteY3" fmla="*/ 5181915 h 5183238"/>
            </a:gdLst>
            <a:ahLst/>
            <a:cxnLst>
              <a:cxn ang="0">
                <a:pos x="connsiteX0" y="connsiteY0"/>
              </a:cxn>
              <a:cxn ang="0">
                <a:pos x="connsiteX1" y="connsiteY1"/>
              </a:cxn>
              <a:cxn ang="0">
                <a:pos x="connsiteX2" y="connsiteY2"/>
              </a:cxn>
              <a:cxn ang="0">
                <a:pos x="connsiteX3" y="connsiteY3"/>
              </a:cxn>
            </a:cxnLst>
            <a:rect l="l" t="t" r="r" b="b"/>
            <a:pathLst>
              <a:path w="534504" h="5183238">
                <a:moveTo>
                  <a:pt x="0" y="5181915"/>
                </a:moveTo>
                <a:lnTo>
                  <a:pt x="216510" y="0"/>
                </a:lnTo>
                <a:lnTo>
                  <a:pt x="534504" y="5183238"/>
                </a:lnTo>
                <a:lnTo>
                  <a:pt x="0" y="5181915"/>
                </a:lnTo>
                <a:close/>
              </a:path>
            </a:pathLst>
          </a:custGeom>
          <a:solidFill>
            <a:srgbClr val="3B9EB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3" name="Isosceles Triangle 2"/>
          <p:cNvSpPr>
            <a:spLocks/>
          </p:cNvSpPr>
          <p:nvPr/>
        </p:nvSpPr>
        <p:spPr bwMode="ltGray">
          <a:xfrm rot="16200000" flipH="1">
            <a:off x="5995789" y="716166"/>
            <a:ext cx="619843" cy="5311460"/>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47446"/>
              <a:gd name="connsiteY0" fmla="*/ 5177251 h 5177251"/>
              <a:gd name="connsiteX1" fmla="*/ 264394 w 547446"/>
              <a:gd name="connsiteY1" fmla="*/ 0 h 5177251"/>
              <a:gd name="connsiteX2" fmla="*/ 547446 w 547446"/>
              <a:gd name="connsiteY2" fmla="*/ 5173986 h 5177251"/>
              <a:gd name="connsiteX3" fmla="*/ 0 w 547446"/>
              <a:gd name="connsiteY3" fmla="*/ 5177251 h 5177251"/>
            </a:gdLst>
            <a:ahLst/>
            <a:cxnLst>
              <a:cxn ang="0">
                <a:pos x="connsiteX0" y="connsiteY0"/>
              </a:cxn>
              <a:cxn ang="0">
                <a:pos x="connsiteX1" y="connsiteY1"/>
              </a:cxn>
              <a:cxn ang="0">
                <a:pos x="connsiteX2" y="connsiteY2"/>
              </a:cxn>
              <a:cxn ang="0">
                <a:pos x="connsiteX3" y="connsiteY3"/>
              </a:cxn>
            </a:cxnLst>
            <a:rect l="l" t="t" r="r" b="b"/>
            <a:pathLst>
              <a:path w="547446" h="5177251">
                <a:moveTo>
                  <a:pt x="0" y="5177251"/>
                </a:moveTo>
                <a:lnTo>
                  <a:pt x="264394" y="0"/>
                </a:lnTo>
                <a:lnTo>
                  <a:pt x="547446" y="5173986"/>
                </a:lnTo>
                <a:lnTo>
                  <a:pt x="0" y="5177251"/>
                </a:lnTo>
                <a:close/>
              </a:path>
            </a:pathLst>
          </a:custGeom>
          <a:solidFill>
            <a:srgbClr val="23768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4" name="Isosceles Triangle 2"/>
          <p:cNvSpPr>
            <a:spLocks/>
          </p:cNvSpPr>
          <p:nvPr/>
        </p:nvSpPr>
        <p:spPr bwMode="ltGray">
          <a:xfrm rot="5400000">
            <a:off x="1521351" y="1587542"/>
            <a:ext cx="599173" cy="3639227"/>
          </a:xfrm>
          <a:custGeom>
            <a:avLst/>
            <a:gdLst>
              <a:gd name="connsiteX0" fmla="*/ 0 w 931860"/>
              <a:gd name="connsiteY0" fmla="*/ 5173983 h 5173983"/>
              <a:gd name="connsiteX1" fmla="*/ 465930 w 931860"/>
              <a:gd name="connsiteY1" fmla="*/ 0 h 5173983"/>
              <a:gd name="connsiteX2" fmla="*/ 931860 w 931860"/>
              <a:gd name="connsiteY2" fmla="*/ 5173983 h 5173983"/>
              <a:gd name="connsiteX3" fmla="*/ 0 w 931860"/>
              <a:gd name="connsiteY3" fmla="*/ 5173983 h 5173983"/>
              <a:gd name="connsiteX0" fmla="*/ 0 w 771838"/>
              <a:gd name="connsiteY0" fmla="*/ 5181603 h 5181603"/>
              <a:gd name="connsiteX1" fmla="*/ 305908 w 771838"/>
              <a:gd name="connsiteY1" fmla="*/ 0 h 5181603"/>
              <a:gd name="connsiteX2" fmla="*/ 771838 w 771838"/>
              <a:gd name="connsiteY2" fmla="*/ 5173983 h 5181603"/>
              <a:gd name="connsiteX3" fmla="*/ 0 w 771838"/>
              <a:gd name="connsiteY3" fmla="*/ 5181603 h 5181603"/>
              <a:gd name="connsiteX0" fmla="*/ 0 w 596580"/>
              <a:gd name="connsiteY0" fmla="*/ 5181603 h 5181603"/>
              <a:gd name="connsiteX1" fmla="*/ 305908 w 596580"/>
              <a:gd name="connsiteY1" fmla="*/ 0 h 5181603"/>
              <a:gd name="connsiteX2" fmla="*/ 596580 w 596580"/>
              <a:gd name="connsiteY2" fmla="*/ 5181603 h 5181603"/>
              <a:gd name="connsiteX3" fmla="*/ 0 w 596580"/>
              <a:gd name="connsiteY3" fmla="*/ 5181603 h 5181603"/>
              <a:gd name="connsiteX0" fmla="*/ 0 w 550860"/>
              <a:gd name="connsiteY0" fmla="*/ 5158746 h 5181603"/>
              <a:gd name="connsiteX1" fmla="*/ 260188 w 550860"/>
              <a:gd name="connsiteY1" fmla="*/ 0 h 5181603"/>
              <a:gd name="connsiteX2" fmla="*/ 550860 w 550860"/>
              <a:gd name="connsiteY2" fmla="*/ 5181603 h 5181603"/>
              <a:gd name="connsiteX3" fmla="*/ 0 w 550860"/>
              <a:gd name="connsiteY3" fmla="*/ 5158746 h 5181603"/>
              <a:gd name="connsiteX0" fmla="*/ 0 w 543240"/>
              <a:gd name="connsiteY0" fmla="*/ 5158746 h 5173986"/>
              <a:gd name="connsiteX1" fmla="*/ 260188 w 543240"/>
              <a:gd name="connsiteY1" fmla="*/ 0 h 5173986"/>
              <a:gd name="connsiteX2" fmla="*/ 543240 w 543240"/>
              <a:gd name="connsiteY2" fmla="*/ 5173986 h 5173986"/>
              <a:gd name="connsiteX3" fmla="*/ 0 w 543240"/>
              <a:gd name="connsiteY3" fmla="*/ 5158746 h 5173986"/>
              <a:gd name="connsiteX0" fmla="*/ 0 w 594040"/>
              <a:gd name="connsiteY0" fmla="*/ 5158746 h 5164985"/>
              <a:gd name="connsiteX1" fmla="*/ 260188 w 594040"/>
              <a:gd name="connsiteY1" fmla="*/ 0 h 5164985"/>
              <a:gd name="connsiteX2" fmla="*/ 594040 w 594040"/>
              <a:gd name="connsiteY2" fmla="*/ 5164985 h 5164985"/>
              <a:gd name="connsiteX3" fmla="*/ 0 w 594040"/>
              <a:gd name="connsiteY3" fmla="*/ 5158746 h 5164985"/>
              <a:gd name="connsiteX0" fmla="*/ 0 w 622321"/>
              <a:gd name="connsiteY0" fmla="*/ 5158746 h 5158746"/>
              <a:gd name="connsiteX1" fmla="*/ 260188 w 622321"/>
              <a:gd name="connsiteY1" fmla="*/ 0 h 5158746"/>
              <a:gd name="connsiteX2" fmla="*/ 622321 w 622321"/>
              <a:gd name="connsiteY2" fmla="*/ 5151623 h 5158746"/>
              <a:gd name="connsiteX3" fmla="*/ 0 w 622321"/>
              <a:gd name="connsiteY3" fmla="*/ 5158746 h 5158746"/>
            </a:gdLst>
            <a:ahLst/>
            <a:cxnLst>
              <a:cxn ang="0">
                <a:pos x="connsiteX0" y="connsiteY0"/>
              </a:cxn>
              <a:cxn ang="0">
                <a:pos x="connsiteX1" y="connsiteY1"/>
              </a:cxn>
              <a:cxn ang="0">
                <a:pos x="connsiteX2" y="connsiteY2"/>
              </a:cxn>
              <a:cxn ang="0">
                <a:pos x="connsiteX3" y="connsiteY3"/>
              </a:cxn>
            </a:cxnLst>
            <a:rect l="l" t="t" r="r" b="b"/>
            <a:pathLst>
              <a:path w="622321" h="5158746">
                <a:moveTo>
                  <a:pt x="0" y="5158746"/>
                </a:moveTo>
                <a:lnTo>
                  <a:pt x="260188" y="0"/>
                </a:lnTo>
                <a:lnTo>
                  <a:pt x="622321" y="5151623"/>
                </a:lnTo>
                <a:lnTo>
                  <a:pt x="0" y="5158746"/>
                </a:lnTo>
                <a:close/>
              </a:path>
            </a:pathLst>
          </a:custGeom>
          <a:solidFill>
            <a:srgbClr val="07707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
        <p:nvSpPr>
          <p:cNvPr id="25" name="Regular Pentagon 3"/>
          <p:cNvSpPr/>
          <p:nvPr/>
        </p:nvSpPr>
        <p:spPr bwMode="ltGray">
          <a:xfrm>
            <a:off x="0" y="3348122"/>
            <a:ext cx="8977954" cy="3393987"/>
          </a:xfrm>
          <a:custGeom>
            <a:avLst/>
            <a:gdLst>
              <a:gd name="connsiteX0" fmla="*/ 9 w 8951913"/>
              <a:gd name="connsiteY0" fmla="*/ 1214498 h 3179604"/>
              <a:gd name="connsiteX1" fmla="*/ 4475957 w 8951913"/>
              <a:gd name="connsiteY1" fmla="*/ 0 h 3179604"/>
              <a:gd name="connsiteX2" fmla="*/ 8951904 w 8951913"/>
              <a:gd name="connsiteY2" fmla="*/ 1214498 h 3179604"/>
              <a:gd name="connsiteX3" fmla="*/ 7242244 w 8951913"/>
              <a:gd name="connsiteY3" fmla="*/ 3179596 h 3179604"/>
              <a:gd name="connsiteX4" fmla="*/ 1709669 w 8951913"/>
              <a:gd name="connsiteY4" fmla="*/ 3179596 h 3179604"/>
              <a:gd name="connsiteX5" fmla="*/ 9 w 8951913"/>
              <a:gd name="connsiteY5" fmla="*/ 1214498 h 3179604"/>
              <a:gd name="connsiteX0" fmla="*/ 0 w 8951895"/>
              <a:gd name="connsiteY0" fmla="*/ 1214498 h 3179596"/>
              <a:gd name="connsiteX1" fmla="*/ 4475948 w 8951895"/>
              <a:gd name="connsiteY1" fmla="*/ 0 h 3179596"/>
              <a:gd name="connsiteX2" fmla="*/ 8951895 w 8951895"/>
              <a:gd name="connsiteY2" fmla="*/ 1214498 h 3179596"/>
              <a:gd name="connsiteX3" fmla="*/ 7242235 w 8951895"/>
              <a:gd name="connsiteY3" fmla="*/ 3179596 h 3179596"/>
              <a:gd name="connsiteX4" fmla="*/ 3952 w 8951895"/>
              <a:gd name="connsiteY4" fmla="*/ 3153219 h 3179596"/>
              <a:gd name="connsiteX5" fmla="*/ 0 w 8951895"/>
              <a:gd name="connsiteY5" fmla="*/ 1214498 h 3179596"/>
              <a:gd name="connsiteX0" fmla="*/ 0 w 8951895"/>
              <a:gd name="connsiteY0" fmla="*/ 1214498 h 3188388"/>
              <a:gd name="connsiteX1" fmla="*/ 4475948 w 8951895"/>
              <a:gd name="connsiteY1" fmla="*/ 0 h 3188388"/>
              <a:gd name="connsiteX2" fmla="*/ 8951895 w 8951895"/>
              <a:gd name="connsiteY2" fmla="*/ 1214498 h 3188388"/>
              <a:gd name="connsiteX3" fmla="*/ 7242235 w 8951895"/>
              <a:gd name="connsiteY3" fmla="*/ 3179596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39151 w 8951895"/>
              <a:gd name="connsiteY3" fmla="*/ 3162011 h 3188388"/>
              <a:gd name="connsiteX4" fmla="*/ 12745 w 8951895"/>
              <a:gd name="connsiteY4" fmla="*/ 3188388 h 3188388"/>
              <a:gd name="connsiteX5" fmla="*/ 0 w 8951895"/>
              <a:gd name="connsiteY5" fmla="*/ 1214498 h 3188388"/>
              <a:gd name="connsiteX0" fmla="*/ 0 w 8951895"/>
              <a:gd name="connsiteY0" fmla="*/ 1214498 h 3188388"/>
              <a:gd name="connsiteX1" fmla="*/ 4475948 w 8951895"/>
              <a:gd name="connsiteY1" fmla="*/ 0 h 3188388"/>
              <a:gd name="connsiteX2" fmla="*/ 8951895 w 8951895"/>
              <a:gd name="connsiteY2" fmla="*/ 1214498 h 3188388"/>
              <a:gd name="connsiteX3" fmla="*/ 8921567 w 8951895"/>
              <a:gd name="connsiteY3" fmla="*/ 3153219 h 3188388"/>
              <a:gd name="connsiteX4" fmla="*/ 12745 w 8951895"/>
              <a:gd name="connsiteY4" fmla="*/ 3188388 h 3188388"/>
              <a:gd name="connsiteX5" fmla="*/ 0 w 8951895"/>
              <a:gd name="connsiteY5" fmla="*/ 1214498 h 3188388"/>
              <a:gd name="connsiteX0" fmla="*/ 0 w 8965529"/>
              <a:gd name="connsiteY0" fmla="*/ 1214498 h 3188388"/>
              <a:gd name="connsiteX1" fmla="*/ 4475948 w 8965529"/>
              <a:gd name="connsiteY1" fmla="*/ 0 h 3188388"/>
              <a:gd name="connsiteX2" fmla="*/ 8951895 w 8965529"/>
              <a:gd name="connsiteY2" fmla="*/ 1214498 h 3188388"/>
              <a:gd name="connsiteX3" fmla="*/ 8965529 w 8965529"/>
              <a:gd name="connsiteY3" fmla="*/ 3162012 h 3188388"/>
              <a:gd name="connsiteX4" fmla="*/ 12745 w 8965529"/>
              <a:gd name="connsiteY4" fmla="*/ 3188388 h 3188388"/>
              <a:gd name="connsiteX5" fmla="*/ 0 w 8965529"/>
              <a:gd name="connsiteY5" fmla="*/ 1214498 h 3188388"/>
              <a:gd name="connsiteX0" fmla="*/ 0 w 8965529"/>
              <a:gd name="connsiteY0" fmla="*/ 1539813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1539813 h 3513703"/>
              <a:gd name="connsiteX0" fmla="*/ 0 w 8965529"/>
              <a:gd name="connsiteY0" fmla="*/ 352852 h 3513703"/>
              <a:gd name="connsiteX1" fmla="*/ 3623094 w 8965529"/>
              <a:gd name="connsiteY1" fmla="*/ 0 h 3513703"/>
              <a:gd name="connsiteX2" fmla="*/ 8951895 w 8965529"/>
              <a:gd name="connsiteY2" fmla="*/ 1539813 h 3513703"/>
              <a:gd name="connsiteX3" fmla="*/ 8965529 w 8965529"/>
              <a:gd name="connsiteY3" fmla="*/ 3487327 h 3513703"/>
              <a:gd name="connsiteX4" fmla="*/ 12745 w 8965529"/>
              <a:gd name="connsiteY4" fmla="*/ 3513703 h 3513703"/>
              <a:gd name="connsiteX5" fmla="*/ 0 w 8965529"/>
              <a:gd name="connsiteY5" fmla="*/ 352852 h 3513703"/>
              <a:gd name="connsiteX0" fmla="*/ 0 w 8970457"/>
              <a:gd name="connsiteY0" fmla="*/ 352852 h 3513703"/>
              <a:gd name="connsiteX1" fmla="*/ 3623094 w 8970457"/>
              <a:gd name="connsiteY1" fmla="*/ 0 h 3513703"/>
              <a:gd name="connsiteX2" fmla="*/ 8969480 w 8970457"/>
              <a:gd name="connsiteY2" fmla="*/ 264928 h 3513703"/>
              <a:gd name="connsiteX3" fmla="*/ 8965529 w 8970457"/>
              <a:gd name="connsiteY3" fmla="*/ 3487327 h 3513703"/>
              <a:gd name="connsiteX4" fmla="*/ 12745 w 8970457"/>
              <a:gd name="connsiteY4" fmla="*/ 3513703 h 3513703"/>
              <a:gd name="connsiteX5" fmla="*/ 0 w 8970457"/>
              <a:gd name="connsiteY5" fmla="*/ 352852 h 3513703"/>
              <a:gd name="connsiteX0" fmla="*/ 6244 w 8976701"/>
              <a:gd name="connsiteY0" fmla="*/ 352852 h 3513703"/>
              <a:gd name="connsiteX1" fmla="*/ 3629338 w 8976701"/>
              <a:gd name="connsiteY1" fmla="*/ 0 h 3513703"/>
              <a:gd name="connsiteX2" fmla="*/ 8975724 w 8976701"/>
              <a:gd name="connsiteY2" fmla="*/ 264928 h 3513703"/>
              <a:gd name="connsiteX3" fmla="*/ 8971773 w 8976701"/>
              <a:gd name="connsiteY3" fmla="*/ 3487327 h 3513703"/>
              <a:gd name="connsiteX4" fmla="*/ 135 w 8976701"/>
              <a:gd name="connsiteY4" fmla="*/ 3513703 h 3513703"/>
              <a:gd name="connsiteX5" fmla="*/ 6244 w 8976701"/>
              <a:gd name="connsiteY5" fmla="*/ 352852 h 3513703"/>
              <a:gd name="connsiteX0" fmla="*/ 6244 w 8976334"/>
              <a:gd name="connsiteY0" fmla="*/ 352852 h 3525034"/>
              <a:gd name="connsiteX1" fmla="*/ 3629338 w 8976334"/>
              <a:gd name="connsiteY1" fmla="*/ 0 h 3525034"/>
              <a:gd name="connsiteX2" fmla="*/ 8975724 w 8976334"/>
              <a:gd name="connsiteY2" fmla="*/ 264928 h 3525034"/>
              <a:gd name="connsiteX3" fmla="*/ 8962347 w 8976334"/>
              <a:gd name="connsiteY3" fmla="*/ 3525034 h 3525034"/>
              <a:gd name="connsiteX4" fmla="*/ 135 w 8976334"/>
              <a:gd name="connsiteY4" fmla="*/ 3513703 h 3525034"/>
              <a:gd name="connsiteX5" fmla="*/ 6244 w 8976334"/>
              <a:gd name="connsiteY5" fmla="*/ 352852 h 3525034"/>
              <a:gd name="connsiteX0" fmla="*/ 6244 w 8976334"/>
              <a:gd name="connsiteY0" fmla="*/ 352852 h 3543381"/>
              <a:gd name="connsiteX1" fmla="*/ 3629338 w 8976334"/>
              <a:gd name="connsiteY1" fmla="*/ 0 h 3543381"/>
              <a:gd name="connsiteX2" fmla="*/ 8975724 w 8976334"/>
              <a:gd name="connsiteY2" fmla="*/ 264928 h 3543381"/>
              <a:gd name="connsiteX3" fmla="*/ 8962347 w 8976334"/>
              <a:gd name="connsiteY3" fmla="*/ 3525034 h 3543381"/>
              <a:gd name="connsiteX4" fmla="*/ 135 w 8976334"/>
              <a:gd name="connsiteY4" fmla="*/ 3543381 h 3543381"/>
              <a:gd name="connsiteX5" fmla="*/ 6244 w 8976334"/>
              <a:gd name="connsiteY5" fmla="*/ 352852 h 3543381"/>
              <a:gd name="connsiteX0" fmla="*/ 6244 w 8976334"/>
              <a:gd name="connsiteY0" fmla="*/ 352852 h 3565055"/>
              <a:gd name="connsiteX1" fmla="*/ 3629338 w 8976334"/>
              <a:gd name="connsiteY1" fmla="*/ 0 h 3565055"/>
              <a:gd name="connsiteX2" fmla="*/ 8975724 w 8976334"/>
              <a:gd name="connsiteY2" fmla="*/ 264928 h 3565055"/>
              <a:gd name="connsiteX3" fmla="*/ 8962347 w 8976334"/>
              <a:gd name="connsiteY3" fmla="*/ 3565055 h 3565055"/>
              <a:gd name="connsiteX4" fmla="*/ 135 w 8976334"/>
              <a:gd name="connsiteY4" fmla="*/ 3543381 h 3565055"/>
              <a:gd name="connsiteX5" fmla="*/ 6244 w 8976334"/>
              <a:gd name="connsiteY5" fmla="*/ 352852 h 3565055"/>
              <a:gd name="connsiteX0" fmla="*/ 6244 w 8992877"/>
              <a:gd name="connsiteY0" fmla="*/ 352852 h 3565055"/>
              <a:gd name="connsiteX1" fmla="*/ 3629338 w 8992877"/>
              <a:gd name="connsiteY1" fmla="*/ 0 h 3565055"/>
              <a:gd name="connsiteX2" fmla="*/ 8975724 w 8992877"/>
              <a:gd name="connsiteY2" fmla="*/ 264928 h 3565055"/>
              <a:gd name="connsiteX3" fmla="*/ 8992877 w 8992877"/>
              <a:gd name="connsiteY3" fmla="*/ 3565055 h 3565055"/>
              <a:gd name="connsiteX4" fmla="*/ 135 w 8992877"/>
              <a:gd name="connsiteY4" fmla="*/ 3543381 h 3565055"/>
              <a:gd name="connsiteX5" fmla="*/ 6244 w 8992877"/>
              <a:gd name="connsiteY5" fmla="*/ 352852 h 356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92877" h="3565055">
                <a:moveTo>
                  <a:pt x="6244" y="352852"/>
                </a:moveTo>
                <a:lnTo>
                  <a:pt x="3629338" y="0"/>
                </a:lnTo>
                <a:lnTo>
                  <a:pt x="8975724" y="264928"/>
                </a:lnTo>
                <a:cubicBezTo>
                  <a:pt x="8980269" y="914099"/>
                  <a:pt x="8988332" y="2915884"/>
                  <a:pt x="8992877" y="3565055"/>
                </a:cubicBezTo>
                <a:lnTo>
                  <a:pt x="135" y="3543381"/>
                </a:lnTo>
                <a:cubicBezTo>
                  <a:pt x="-1182" y="2897141"/>
                  <a:pt x="7561" y="999092"/>
                  <a:pt x="6244" y="352852"/>
                </a:cubicBezTo>
                <a:close/>
              </a:path>
            </a:pathLst>
          </a:custGeom>
          <a:solidFill>
            <a:srgbClr val="0E586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grpSp>
        <p:nvGrpSpPr>
          <p:cNvPr id="8" name="McK Title Elements" hidden="1"/>
          <p:cNvGrpSpPr>
            <a:grpSpLocks/>
          </p:cNvGrpSpPr>
          <p:nvPr userDrawn="1"/>
        </p:nvGrpSpPr>
        <p:grpSpPr bwMode="auto">
          <a:xfrm>
            <a:off x="1340046" y="6019197"/>
            <a:ext cx="6281346" cy="484188"/>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ZA" sz="1400" baseline="0" noProof="0" smtClean="0">
                  <a:solidFill>
                    <a:schemeClr val="bg1"/>
                  </a:solidFill>
                  <a:latin typeface="+mn-lt"/>
                </a:rPr>
                <a:t>Document type</a:t>
              </a:r>
              <a:endParaRPr lang="en-ZA" sz="1400" baseline="0" noProof="0" dirty="0" smtClean="0">
                <a:solidFill>
                  <a:schemeClr val="bg1"/>
                </a:solidFill>
                <a:latin typeface="+mn-lt"/>
              </a:endParaRP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en-ZA" sz="1400" baseline="0" noProof="0" smtClean="0">
                  <a:solidFill>
                    <a:schemeClr val="bg1"/>
                  </a:solidFill>
                  <a:latin typeface="+mn-lt"/>
                </a:rPr>
                <a:t>Date</a:t>
              </a:r>
              <a:endParaRPr lang="en-ZA" sz="1400" baseline="0" noProof="0" dirty="0" smtClean="0">
                <a:solidFill>
                  <a:schemeClr val="bg1"/>
                </a:solidFill>
                <a:latin typeface="+mn-lt"/>
              </a:endParaRPr>
            </a:p>
          </p:txBody>
        </p:sp>
      </p:grpSp>
      <p:sp>
        <p:nvSpPr>
          <p:cNvPr id="13314" name="Rectangle 1026"/>
          <p:cNvSpPr>
            <a:spLocks noGrp="1" noChangeArrowheads="1"/>
          </p:cNvSpPr>
          <p:nvPr userDrawn="1">
            <p:ph type="ctrTitle"/>
          </p:nvPr>
        </p:nvSpPr>
        <p:spPr bwMode="auto">
          <a:xfrm>
            <a:off x="1340046" y="3761894"/>
            <a:ext cx="6281346" cy="492443"/>
          </a:xfrm>
          <a:prstGeom prst="rect">
            <a:avLst/>
          </a:prstGeom>
        </p:spPr>
        <p:txBody>
          <a:bodyPr>
            <a:spAutoFit/>
          </a:bodyPr>
          <a:lstStyle>
            <a:lvl1pPr algn="ctr">
              <a:defRPr sz="3200" b="0" baseline="0">
                <a:solidFill>
                  <a:schemeClr val="bg1"/>
                </a:solidFill>
                <a:latin typeface="+mj-lt"/>
                <a:ea typeface="Arial Unicode MS" pitchFamily="34" charset="-128"/>
                <a:cs typeface="Arial Unicode MS" pitchFamily="34" charset="-128"/>
              </a:defRPr>
            </a:lvl1pPr>
          </a:lstStyle>
          <a:p>
            <a:pPr lvl="0"/>
            <a:r>
              <a:rPr lang="en-ZA" noProof="0" smtClean="0"/>
              <a:t>Click to edit Master title style</a:t>
            </a:r>
            <a:endParaRPr lang="en-ZA" noProof="0" dirty="0" smtClean="0"/>
          </a:p>
        </p:txBody>
      </p:sp>
      <p:sp>
        <p:nvSpPr>
          <p:cNvPr id="13315" name="Rectangle 1027"/>
          <p:cNvSpPr>
            <a:spLocks noGrp="1" noChangeArrowheads="1"/>
          </p:cNvSpPr>
          <p:nvPr userDrawn="1">
            <p:ph type="subTitle" idx="1"/>
          </p:nvPr>
        </p:nvSpPr>
        <p:spPr bwMode="auto">
          <a:xfrm>
            <a:off x="1340046" y="5029045"/>
            <a:ext cx="6281346" cy="215444"/>
          </a:xfrm>
        </p:spPr>
        <p:txBody>
          <a:bodyPr wrap="square">
            <a:spAutoFit/>
          </a:bodyPr>
          <a:lstStyle>
            <a:lvl1pPr algn="ctr">
              <a:defRPr sz="1400" baseline="0">
                <a:solidFill>
                  <a:schemeClr val="bg1"/>
                </a:solidFill>
                <a:latin typeface="+mj-lt"/>
                <a:ea typeface="Arial Unicode MS" pitchFamily="34" charset="-128"/>
                <a:cs typeface="Arial Unicode MS" pitchFamily="34" charset="-128"/>
              </a:defRPr>
            </a:lvl1pPr>
          </a:lstStyle>
          <a:p>
            <a:pPr lvl="0"/>
            <a:r>
              <a:rPr lang="en-ZA" noProof="0" smtClean="0"/>
              <a:t>Click to edit Master subtitle style</a:t>
            </a:r>
          </a:p>
        </p:txBody>
      </p:sp>
      <p:pic>
        <p:nvPicPr>
          <p:cNvPr id="20489" name="Picture 9"/>
          <p:cNvPicPr>
            <a:picLocks noChangeAspect="1" noChangeArrowheads="1"/>
          </p:cNvPicPr>
          <p:nvPr userDrawn="1"/>
        </p:nvPicPr>
        <p:blipFill rotWithShape="1">
          <a:blip r:embed="rId4" cstate="print">
            <a:extLst>
              <a:ext uri="{28A0092B-C50C-407E-A947-70E740481C1C}">
                <a14:useLocalDpi xmlns:a14="http://schemas.microsoft.com/office/drawing/2010/main" xmlns="" val="0"/>
              </a:ext>
            </a:extLst>
          </a:blip>
          <a:srcRect l="3159" r="3408"/>
          <a:stretch/>
        </p:blipFill>
        <p:spPr bwMode="auto">
          <a:xfrm>
            <a:off x="3183696" y="1639324"/>
            <a:ext cx="2601912" cy="991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 name="Picture 16" descr="C:\Users\RowenaJ.NDA\AppData\Local\Microsoft\Windows\Temporary Internet Files\Content.Word\Brand more than 1 department 2.jpg"/>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a:off x="2931639" y="414337"/>
            <a:ext cx="3114675" cy="1041400"/>
          </a:xfrm>
          <a:prstGeom prst="rect">
            <a:avLst/>
          </a:prstGeom>
          <a:noFill/>
          <a:ln>
            <a:noFill/>
          </a:ln>
        </p:spPr>
      </p:pic>
    </p:spTree>
    <p:extLst>
      <p:ext uri="{BB962C8B-B14F-4D97-AF65-F5344CB8AC3E}">
        <p14:creationId xmlns:p14="http://schemas.microsoft.com/office/powerpoint/2010/main" xmlns="" val="780319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48072" y="1392915"/>
            <a:ext cx="3959525" cy="738664"/>
          </a:xfrm>
        </p:spPr>
        <p:txBody>
          <a:bodyPr anchor="b"/>
          <a:lstStyle>
            <a:lvl1pPr marL="0" indent="0">
              <a:buNone/>
              <a:defRPr sz="2400" b="1"/>
            </a:lvl1pPr>
            <a:lvl2pPr marL="448056" indent="0">
              <a:buNone/>
              <a:defRPr sz="2000" b="1"/>
            </a:lvl2pPr>
            <a:lvl3pPr marL="896112" indent="0">
              <a:buNone/>
              <a:defRPr sz="1800" b="1"/>
            </a:lvl3pPr>
            <a:lvl4pPr marL="1344168" indent="0">
              <a:buNone/>
              <a:defRPr sz="1600" b="1"/>
            </a:lvl4pPr>
            <a:lvl5pPr marL="1792224" indent="0">
              <a:buNone/>
              <a:defRPr sz="1600" b="1"/>
            </a:lvl5pPr>
            <a:lvl6pPr marL="2240280" indent="0">
              <a:buNone/>
              <a:defRPr sz="1600" b="1"/>
            </a:lvl6pPr>
            <a:lvl7pPr marL="2688336" indent="0">
              <a:buNone/>
              <a:defRPr sz="1600" b="1"/>
            </a:lvl7pPr>
            <a:lvl8pPr marL="3136392" indent="0">
              <a:buNone/>
              <a:defRPr sz="1600" b="1"/>
            </a:lvl8pPr>
            <a:lvl9pPr marL="3584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8072" y="2131579"/>
            <a:ext cx="39595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552287" y="1392915"/>
            <a:ext cx="3961080" cy="738664"/>
          </a:xfrm>
        </p:spPr>
        <p:txBody>
          <a:bodyPr anchor="b"/>
          <a:lstStyle>
            <a:lvl1pPr marL="0" indent="0">
              <a:buNone/>
              <a:defRPr sz="2400" b="1"/>
            </a:lvl1pPr>
            <a:lvl2pPr marL="448056" indent="0">
              <a:buNone/>
              <a:defRPr sz="2000" b="1"/>
            </a:lvl2pPr>
            <a:lvl3pPr marL="896112" indent="0">
              <a:buNone/>
              <a:defRPr sz="1800" b="1"/>
            </a:lvl3pPr>
            <a:lvl4pPr marL="1344168" indent="0">
              <a:buNone/>
              <a:defRPr sz="1600" b="1"/>
            </a:lvl4pPr>
            <a:lvl5pPr marL="1792224" indent="0">
              <a:buNone/>
              <a:defRPr sz="1600" b="1"/>
            </a:lvl5pPr>
            <a:lvl6pPr marL="2240280" indent="0">
              <a:buNone/>
              <a:defRPr sz="1600" b="1"/>
            </a:lvl6pPr>
            <a:lvl7pPr marL="2688336" indent="0">
              <a:buNone/>
              <a:defRPr sz="1600" b="1"/>
            </a:lvl7pPr>
            <a:lvl8pPr marL="3136392" indent="0">
              <a:buNone/>
              <a:defRPr sz="1600" b="1"/>
            </a:lvl8pPr>
            <a:lvl9pPr marL="3584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287" y="2131579"/>
            <a:ext cx="3961080"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a:xfrm>
            <a:off x="448072" y="6229812"/>
            <a:ext cx="2091002" cy="357856"/>
          </a:xfrm>
          <a:prstGeom prst="rect">
            <a:avLst/>
          </a:prstGeom>
        </p:spPr>
        <p:txBody>
          <a:bodyPr lIns="89611" tIns="44806" rIns="89611" bIns="44806"/>
          <a:lstStyle/>
          <a:p>
            <a:fld id="{5DCF5D03-9118-4E67-83CA-66E5C7233C6E}" type="datetimeFigureOut">
              <a:rPr lang="en-ZA" smtClean="0"/>
              <a:pPr/>
              <a:t>2017/11/16</a:t>
            </a:fld>
            <a:endParaRPr lang="en-ZA"/>
          </a:p>
        </p:txBody>
      </p:sp>
      <p:sp>
        <p:nvSpPr>
          <p:cNvPr id="8" name="Footer Placeholder 7"/>
          <p:cNvSpPr>
            <a:spLocks noGrp="1"/>
          </p:cNvSpPr>
          <p:nvPr>
            <p:ph type="ftr" sz="quarter" idx="11"/>
          </p:nvPr>
        </p:nvSpPr>
        <p:spPr>
          <a:xfrm>
            <a:off x="3061825" y="6229812"/>
            <a:ext cx="2837789" cy="357856"/>
          </a:xfrm>
          <a:prstGeom prst="rect">
            <a:avLst/>
          </a:prstGeom>
        </p:spPr>
        <p:txBody>
          <a:bodyPr lIns="89611" tIns="44806" rIns="89611" bIns="44806"/>
          <a:lstStyle/>
          <a:p>
            <a:endParaRPr lang="en-ZA"/>
          </a:p>
        </p:txBody>
      </p:sp>
      <p:sp>
        <p:nvSpPr>
          <p:cNvPr id="9" name="Slide Number Placeholder 8"/>
          <p:cNvSpPr>
            <a:spLocks noGrp="1"/>
          </p:cNvSpPr>
          <p:nvPr>
            <p:ph type="sldNum" sz="quarter" idx="12"/>
          </p:nvPr>
        </p:nvSpPr>
        <p:spPr>
          <a:xfrm>
            <a:off x="6422364" y="6229812"/>
            <a:ext cx="2091002" cy="357856"/>
          </a:xfrm>
          <a:prstGeom prst="rect">
            <a:avLst/>
          </a:prstGeom>
        </p:spPr>
        <p:txBody>
          <a:bodyPr lIns="89611" tIns="44806" rIns="89611" bIns="44806"/>
          <a:lstStyle/>
          <a:p>
            <a:fld id="{F4429780-691B-4E98-8263-FBFD8A125313}" type="slidenum">
              <a:rPr lang="en-ZA" smtClean="0"/>
              <a:pPr/>
              <a:t>‹#›</a:t>
            </a:fld>
            <a:endParaRPr lang="en-ZA"/>
          </a:p>
        </p:txBody>
      </p:sp>
    </p:spTree>
    <p:extLst>
      <p:ext uri="{BB962C8B-B14F-4D97-AF65-F5344CB8AC3E}">
        <p14:creationId xmlns:p14="http://schemas.microsoft.com/office/powerpoint/2010/main" xmlns="" val="202670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lvl1pPr>
              <a:defRPr>
                <a:latin typeface="+mj-lt"/>
                <a:ea typeface="Arial Unicode MS" pitchFamily="34" charset="-128"/>
                <a:cs typeface="Arial Unicode MS" pitchFamily="34" charset="-128"/>
              </a:defRPr>
            </a:lvl1pPr>
          </a:lstStyle>
          <a:p>
            <a:r>
              <a:rPr lang="en-ZA" smtClean="0"/>
              <a:t>Click to edit Master title style</a:t>
            </a:r>
            <a:endParaRPr lang="en-ZA"/>
          </a:p>
        </p:txBody>
      </p:sp>
    </p:spTree>
    <p:extLst>
      <p:ext uri="{BB962C8B-B14F-4D97-AF65-F5344CB8AC3E}">
        <p14:creationId xmlns:p14="http://schemas.microsoft.com/office/powerpoint/2010/main" xmlns="" val="1806393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9074744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519924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extLst>
              <p:ext uri="{D42A27DB-BD31-4B8C-83A1-F6EECF244321}">
                <p14:modId xmlns:p14="http://schemas.microsoft.com/office/powerpoint/2010/main" xmlns="" val="2430090051"/>
              </p:ext>
            </p:extLst>
          </p:nvPr>
        </p:nvGraphicFramePr>
        <p:xfrm>
          <a:off x="1466" y="1594"/>
          <a:ext cx="1462" cy="1587"/>
        </p:xfrm>
        <a:graphic>
          <a:graphicData uri="http://schemas.openxmlformats.org/presentationml/2006/ole">
            <p:oleObj spid="_x0000_s119364" name="think-cell Slide" r:id="rId3" imgW="360" imgH="360" progId="">
              <p:embed/>
            </p:oleObj>
          </a:graphicData>
        </a:graphic>
      </p:graphicFrame>
      <p:sp>
        <p:nvSpPr>
          <p:cNvPr id="2" name="Title 1"/>
          <p:cNvSpPr>
            <a:spLocks noGrp="1"/>
          </p:cNvSpPr>
          <p:nvPr>
            <p:ph type="title"/>
          </p:nvPr>
        </p:nvSpPr>
        <p:spPr>
          <a:xfrm>
            <a:off x="279889" y="315457"/>
            <a:ext cx="8403346" cy="292388"/>
          </a:xfrm>
        </p:spPr>
        <p:txBody>
          <a:bodyPr/>
          <a:lstStyle/>
          <a:p>
            <a:r>
              <a:rPr lang="en-US" noProof="0" dirty="0"/>
              <a:t>Click to edit Master title style</a:t>
            </a:r>
          </a:p>
        </p:txBody>
      </p:sp>
      <p:sp>
        <p:nvSpPr>
          <p:cNvPr id="7" name="Subtitle0"/>
          <p:cNvSpPr>
            <a:spLocks noGrp="1"/>
          </p:cNvSpPr>
          <p:nvPr>
            <p:ph type="body" idx="13" hasCustomPrompt="1"/>
          </p:nvPr>
        </p:nvSpPr>
        <p:spPr>
          <a:xfrm>
            <a:off x="279889" y="706912"/>
            <a:ext cx="8403346" cy="276999"/>
          </a:xfrm>
        </p:spPr>
        <p:txBody>
          <a:bodyPr vert="horz" wrap="square" lIns="0" tIns="0" rIns="0" bIns="0" rtlCol="0" anchor="t" anchorCtr="0">
            <a:spAutoFit/>
          </a:bodyPr>
          <a:lstStyle>
            <a:lvl1pPr marL="0" indent="0" algn="l" defTabSz="812422" rtl="0" eaLnBrk="1" latinLnBrk="0" hangingPunct="1">
              <a:spcBef>
                <a:spcPct val="0"/>
              </a:spcBef>
              <a:buNone/>
              <a:defRPr lang="en-US" sz="1800" b="0" kern="1200" dirty="0" smtClean="0">
                <a:solidFill>
                  <a:schemeClr val="bg1">
                    <a:lumMod val="50000"/>
                  </a:schemeClr>
                </a:solidFill>
                <a:latin typeface="+mn-lt"/>
                <a:ea typeface="+mj-ea"/>
                <a:cs typeface="+mj-cs"/>
              </a:defRPr>
            </a:lvl1pPr>
            <a:lvl2pPr marL="406211" indent="0">
              <a:buNone/>
              <a:defRPr sz="1776" b="1"/>
            </a:lvl2pPr>
            <a:lvl3pPr marL="812422" indent="0">
              <a:buNone/>
              <a:defRPr sz="1599" b="1"/>
            </a:lvl3pPr>
            <a:lvl4pPr marL="1218633" indent="0">
              <a:buNone/>
              <a:defRPr sz="1422" b="1"/>
            </a:lvl4pPr>
            <a:lvl5pPr marL="1624844" indent="0">
              <a:buNone/>
              <a:defRPr sz="1422" b="1"/>
            </a:lvl5pPr>
            <a:lvl6pPr marL="2031056" indent="0">
              <a:buNone/>
              <a:defRPr sz="1422" b="1"/>
            </a:lvl6pPr>
            <a:lvl7pPr marL="2437267" indent="0">
              <a:buNone/>
              <a:defRPr sz="1422" b="1"/>
            </a:lvl7pPr>
            <a:lvl8pPr marL="2843478" indent="0">
              <a:buNone/>
              <a:defRPr sz="1422" b="1"/>
            </a:lvl8pPr>
            <a:lvl9pPr marL="3249689" indent="0">
              <a:buNone/>
              <a:defRPr sz="1422" b="1"/>
            </a:lvl9pPr>
          </a:lstStyle>
          <a:p>
            <a:pPr lvl="0"/>
            <a:r>
              <a:rPr lang="en-US" noProof="0" dirty="0"/>
              <a:t>Click to add subtitle</a:t>
            </a:r>
          </a:p>
        </p:txBody>
      </p:sp>
    </p:spTree>
    <p:extLst>
      <p:ext uri="{BB962C8B-B14F-4D97-AF65-F5344CB8AC3E}">
        <p14:creationId xmlns:p14="http://schemas.microsoft.com/office/powerpoint/2010/main" xmlns="" val="33889155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ustom Layout">
    <p:bg>
      <p:bgPr>
        <a:solidFill>
          <a:srgbClr val="0E586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887" y="315459"/>
            <a:ext cx="8416646" cy="492443"/>
          </a:xfrm>
        </p:spPr>
        <p:txBody>
          <a:bodyPr/>
          <a:lstStyle>
            <a:lvl1pPr>
              <a:defRPr sz="3200">
                <a:solidFill>
                  <a:schemeClr val="bg1"/>
                </a:solidFill>
              </a:defRPr>
            </a:lvl1pPr>
          </a:lstStyle>
          <a:p>
            <a:r>
              <a:rPr lang="en-US" dirty="0"/>
              <a:t>Contents</a:t>
            </a:r>
            <a:endParaRPr lang="en-ZA" dirty="0"/>
          </a:p>
        </p:txBody>
      </p:sp>
      <p:sp>
        <p:nvSpPr>
          <p:cNvPr id="4" name="Date Placeholder 3"/>
          <p:cNvSpPr>
            <a:spLocks noGrp="1"/>
          </p:cNvSpPr>
          <p:nvPr>
            <p:ph type="dt" sz="half" idx="10"/>
          </p:nvPr>
        </p:nvSpPr>
        <p:spPr>
          <a:xfrm>
            <a:off x="720216" y="6229812"/>
            <a:ext cx="2091002" cy="357856"/>
          </a:xfrm>
          <a:prstGeom prst="rect">
            <a:avLst/>
          </a:prstGeom>
        </p:spPr>
        <p:txBody>
          <a:bodyPr/>
          <a:lstStyle>
            <a:lvl1pPr>
              <a:defRPr b="1"/>
            </a:lvl1pPr>
          </a:lstStyle>
          <a:p>
            <a:endParaRPr lang="en-ZA"/>
          </a:p>
        </p:txBody>
      </p:sp>
      <p:sp>
        <p:nvSpPr>
          <p:cNvPr id="5" name="Footer Placeholder 4"/>
          <p:cNvSpPr>
            <a:spLocks noGrp="1"/>
          </p:cNvSpPr>
          <p:nvPr>
            <p:ph type="ftr" sz="quarter" idx="11"/>
          </p:nvPr>
        </p:nvSpPr>
        <p:spPr>
          <a:xfrm>
            <a:off x="3333968" y="6229812"/>
            <a:ext cx="2837789" cy="357856"/>
          </a:xfrm>
          <a:prstGeom prst="rect">
            <a:avLst/>
          </a:prstGeom>
        </p:spPr>
        <p:txBody>
          <a:bodyPr/>
          <a:lstStyle>
            <a:lvl1pPr>
              <a:defRPr b="1"/>
            </a:lvl1pPr>
          </a:lstStyle>
          <a:p>
            <a:pPr algn="ctr"/>
            <a:r>
              <a:rPr lang="en-ZA" dirty="0" smtClean="0"/>
              <a:t>Confidential</a:t>
            </a:r>
            <a:endParaRPr lang="en-ZA" dirty="0"/>
          </a:p>
        </p:txBody>
      </p:sp>
      <p:sp>
        <p:nvSpPr>
          <p:cNvPr id="7" name="Content Placeholder 2"/>
          <p:cNvSpPr>
            <a:spLocks noGrp="1"/>
          </p:cNvSpPr>
          <p:nvPr>
            <p:ph idx="1"/>
          </p:nvPr>
        </p:nvSpPr>
        <p:spPr>
          <a:xfrm>
            <a:off x="448072" y="1253834"/>
            <a:ext cx="8065294" cy="12311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Tree>
    <p:extLst>
      <p:ext uri="{BB962C8B-B14F-4D97-AF65-F5344CB8AC3E}">
        <p14:creationId xmlns:p14="http://schemas.microsoft.com/office/powerpoint/2010/main" xmlns="" val="21350609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8073" y="790978"/>
            <a:ext cx="2948251" cy="615553"/>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03673" y="267615"/>
            <a:ext cx="5009693" cy="2354491"/>
          </a:xfrm>
        </p:spPr>
        <p:txBody>
          <a:bodyPr/>
          <a:lstStyle>
            <a:lvl1pPr>
              <a:defRPr sz="31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48073" y="1406531"/>
            <a:ext cx="2948251" cy="215444"/>
          </a:xfrm>
        </p:spPr>
        <p:txBody>
          <a:bodyPr/>
          <a:lstStyle>
            <a:lvl1pPr marL="0" indent="0">
              <a:buNone/>
              <a:defRPr sz="1400"/>
            </a:lvl1pPr>
            <a:lvl2pPr marL="448056" indent="0">
              <a:buNone/>
              <a:defRPr sz="1200"/>
            </a:lvl2pPr>
            <a:lvl3pPr marL="896112" indent="0">
              <a:buNone/>
              <a:defRPr sz="1000"/>
            </a:lvl3pPr>
            <a:lvl4pPr marL="1344168" indent="0">
              <a:buNone/>
              <a:defRPr sz="900"/>
            </a:lvl4pPr>
            <a:lvl5pPr marL="1792224" indent="0">
              <a:buNone/>
              <a:defRPr sz="900"/>
            </a:lvl5pPr>
            <a:lvl6pPr marL="2240280" indent="0">
              <a:buNone/>
              <a:defRPr sz="900"/>
            </a:lvl6pPr>
            <a:lvl7pPr marL="2688336" indent="0">
              <a:buNone/>
              <a:defRPr sz="900"/>
            </a:lvl7pPr>
            <a:lvl8pPr marL="3136392" indent="0">
              <a:buNone/>
              <a:defRPr sz="900"/>
            </a:lvl8pPr>
            <a:lvl9pPr marL="3584448"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8072" y="6229812"/>
            <a:ext cx="2091002" cy="357856"/>
          </a:xfrm>
          <a:prstGeom prst="rect">
            <a:avLst/>
          </a:prstGeom>
        </p:spPr>
        <p:txBody>
          <a:bodyPr lIns="89611" tIns="44806" rIns="89611" bIns="44806"/>
          <a:lstStyle/>
          <a:p>
            <a:endParaRPr lang="en-ZA"/>
          </a:p>
        </p:txBody>
      </p:sp>
      <p:sp>
        <p:nvSpPr>
          <p:cNvPr id="6" name="Footer Placeholder 5"/>
          <p:cNvSpPr>
            <a:spLocks noGrp="1"/>
          </p:cNvSpPr>
          <p:nvPr>
            <p:ph type="ftr" sz="quarter" idx="11"/>
          </p:nvPr>
        </p:nvSpPr>
        <p:spPr>
          <a:xfrm>
            <a:off x="3061825" y="6229812"/>
            <a:ext cx="2837789" cy="357856"/>
          </a:xfrm>
          <a:prstGeom prst="rect">
            <a:avLst/>
          </a:prstGeom>
        </p:spPr>
        <p:txBody>
          <a:bodyPr lIns="89611" tIns="44806" rIns="89611" bIns="44806"/>
          <a:lstStyle/>
          <a:p>
            <a:pPr algn="ctr"/>
            <a:r>
              <a:rPr lang="en-ZA" dirty="0" smtClean="0"/>
              <a:t>Confidential</a:t>
            </a:r>
            <a:endParaRPr lang="en-ZA" dirty="0"/>
          </a:p>
        </p:txBody>
      </p:sp>
    </p:spTree>
    <p:extLst>
      <p:ext uri="{BB962C8B-B14F-4D97-AF65-F5344CB8AC3E}">
        <p14:creationId xmlns:p14="http://schemas.microsoft.com/office/powerpoint/2010/main" xmlns="" val="414629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48072" y="6229812"/>
            <a:ext cx="2091002" cy="357856"/>
          </a:xfrm>
          <a:prstGeom prst="rect">
            <a:avLst/>
          </a:prstGeom>
        </p:spPr>
        <p:txBody>
          <a:bodyPr lIns="89611" tIns="44806" rIns="89611" bIns="44806"/>
          <a:lstStyle/>
          <a:p>
            <a:endParaRPr lang="en-ZA"/>
          </a:p>
        </p:txBody>
      </p:sp>
      <p:sp>
        <p:nvSpPr>
          <p:cNvPr id="3" name="Footer Placeholder 2"/>
          <p:cNvSpPr>
            <a:spLocks noGrp="1"/>
          </p:cNvSpPr>
          <p:nvPr>
            <p:ph type="ftr" sz="quarter" idx="11"/>
          </p:nvPr>
        </p:nvSpPr>
        <p:spPr>
          <a:xfrm>
            <a:off x="3061825" y="6229812"/>
            <a:ext cx="2837789" cy="357856"/>
          </a:xfrm>
          <a:prstGeom prst="rect">
            <a:avLst/>
          </a:prstGeom>
        </p:spPr>
        <p:txBody>
          <a:bodyPr lIns="89611" tIns="44806" rIns="89611" bIns="44806"/>
          <a:lstStyle/>
          <a:p>
            <a:pPr algn="ctr"/>
            <a:r>
              <a:rPr lang="en-ZA" dirty="0" smtClean="0"/>
              <a:t>Confidential</a:t>
            </a:r>
            <a:endParaRPr lang="en-ZA" dirty="0"/>
          </a:p>
        </p:txBody>
      </p:sp>
    </p:spTree>
    <p:extLst>
      <p:ext uri="{BB962C8B-B14F-4D97-AF65-F5344CB8AC3E}">
        <p14:creationId xmlns:p14="http://schemas.microsoft.com/office/powerpoint/2010/main" xmlns="" val="49483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a:xfrm>
            <a:off x="1452563" y="1951038"/>
            <a:ext cx="4302125" cy="12311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448072" y="6229812"/>
            <a:ext cx="2091002" cy="357856"/>
          </a:xfrm>
          <a:prstGeom prst="rect">
            <a:avLst/>
          </a:prstGeom>
        </p:spPr>
        <p:txBody>
          <a:bodyPr lIns="89611" tIns="44806" rIns="89611" bIns="44806"/>
          <a:lstStyle/>
          <a:p>
            <a:endParaRPr lang="en-ZA" dirty="0"/>
          </a:p>
        </p:txBody>
      </p:sp>
      <p:sp>
        <p:nvSpPr>
          <p:cNvPr id="5" name="Footer Placeholder 4"/>
          <p:cNvSpPr>
            <a:spLocks noGrp="1"/>
          </p:cNvSpPr>
          <p:nvPr>
            <p:ph type="ftr" sz="quarter" idx="11"/>
          </p:nvPr>
        </p:nvSpPr>
        <p:spPr>
          <a:xfrm>
            <a:off x="3061825" y="6229812"/>
            <a:ext cx="2837789" cy="357856"/>
          </a:xfrm>
          <a:prstGeom prst="rect">
            <a:avLst/>
          </a:prstGeom>
        </p:spPr>
        <p:txBody>
          <a:bodyPr lIns="89611" tIns="44806" rIns="89611" bIns="44806"/>
          <a:lstStyle/>
          <a:p>
            <a:pPr algn="ctr"/>
            <a:r>
              <a:rPr lang="en-ZA" dirty="0" smtClean="0"/>
              <a:t>Confidential</a:t>
            </a:r>
            <a:endParaRPr lang="en-ZA" dirty="0"/>
          </a:p>
        </p:txBody>
      </p:sp>
      <p:sp>
        <p:nvSpPr>
          <p:cNvPr id="6" name="Slide Number Placeholder 5"/>
          <p:cNvSpPr>
            <a:spLocks noGrp="1"/>
          </p:cNvSpPr>
          <p:nvPr>
            <p:ph type="sldNum" sz="quarter" idx="12"/>
          </p:nvPr>
        </p:nvSpPr>
        <p:spPr>
          <a:xfrm>
            <a:off x="6422364" y="6229812"/>
            <a:ext cx="2091002" cy="357856"/>
          </a:xfrm>
          <a:prstGeom prst="rect">
            <a:avLst/>
          </a:prstGeom>
        </p:spPr>
        <p:txBody>
          <a:bodyPr lIns="89611" tIns="44806" rIns="89611" bIns="44806"/>
          <a:lstStyle/>
          <a:p>
            <a:fld id="{FBB6F8D0-8DD0-4686-BA35-ADA8F58727EC}" type="slidenum">
              <a:rPr lang="en-ZA" smtClean="0"/>
              <a:pPr/>
              <a:t>‹#›</a:t>
            </a:fld>
            <a:endParaRPr lang="en-ZA" dirty="0"/>
          </a:p>
        </p:txBody>
      </p:sp>
    </p:spTree>
    <p:extLst>
      <p:ext uri="{BB962C8B-B14F-4D97-AF65-F5344CB8AC3E}">
        <p14:creationId xmlns:p14="http://schemas.microsoft.com/office/powerpoint/2010/main" xmlns="" val="38780542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vmlDrawing" Target="../drawings/vmlDrawing1.vml"/><Relationship Id="rId17" Type="http://schemas.openxmlformats.org/officeDocument/2006/relationships/tags" Target="../tags/tag6.xml"/><Relationship Id="rId25"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tags" Target="../tags/tag1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24" Type="http://schemas.openxmlformats.org/officeDocument/2006/relationships/tags" Target="../tags/tag13.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tags" Target="../tags/tag17.xml"/><Relationship Id="rId10" Type="http://schemas.openxmlformats.org/officeDocument/2006/relationships/slideLayout" Target="../slideLayouts/slideLayout10.xml"/><Relationship Id="rId19" Type="http://schemas.openxmlformats.org/officeDocument/2006/relationships/tags" Target="../tags/tag8.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 Id="rId30" Type="http://schemas.openxmlformats.org/officeDocument/2006/relationships/tags" Target="../tags/tag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extLst>
              <p:ext uri="{D42A27DB-BD31-4B8C-83A1-F6EECF244321}">
                <p14:modId xmlns:p14="http://schemas.microsoft.com/office/powerpoint/2010/main" xmlns="" val="1564148559"/>
              </p:ext>
            </p:extLst>
          </p:nvPr>
        </p:nvGraphicFramePr>
        <p:xfrm>
          <a:off x="0" y="0"/>
          <a:ext cx="158750" cy="158750"/>
        </p:xfrm>
        <a:graphic>
          <a:graphicData uri="http://schemas.openxmlformats.org/presentationml/2006/ole">
            <p:oleObj spid="_x0000_s127283" name="think-cell Slide" r:id="rId31" imgW="360" imgH="360" progId="">
              <p:embed/>
            </p:oleObj>
          </a:graphicData>
        </a:graphic>
      </p:graphicFrame>
      <p:sp>
        <p:nvSpPr>
          <p:cNvPr id="1036" name="Rectangle 286"/>
          <p:cNvSpPr>
            <a:spLocks noGrp="1" noChangeArrowheads="1"/>
          </p:cNvSpPr>
          <p:nvPr>
            <p:ph type="body" idx="1"/>
          </p:nvPr>
        </p:nvSpPr>
        <p:spPr bwMode="auto">
          <a:xfrm>
            <a:off x="1452563" y="1951038"/>
            <a:ext cx="4302125" cy="24622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Text</a:t>
            </a:r>
          </a:p>
        </p:txBody>
      </p:sp>
      <p:sp>
        <p:nvSpPr>
          <p:cNvPr id="19" name="Title Placeholder 2"/>
          <p:cNvSpPr>
            <a:spLocks noGrp="1" noChangeArrowheads="1"/>
          </p:cNvSpPr>
          <p:nvPr>
            <p:ph type="title"/>
          </p:nvPr>
        </p:nvSpPr>
        <p:spPr bwMode="auto">
          <a:xfrm>
            <a:off x="171451" y="230188"/>
            <a:ext cx="8618537" cy="292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ZA" noProof="0" smtClean="0"/>
              <a:t>Click to edit Master title style</a:t>
            </a:r>
          </a:p>
        </p:txBody>
      </p:sp>
      <p:sp>
        <p:nvSpPr>
          <p:cNvPr id="10" name="McK 1. On-page tracker" hidden="1"/>
          <p:cNvSpPr>
            <a:spLocks noChangeArrowheads="1"/>
          </p:cNvSpPr>
          <p:nvPr/>
        </p:nvSpPr>
        <p:spPr bwMode="auto">
          <a:xfrm>
            <a:off x="171451" y="26988"/>
            <a:ext cx="85921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ZA" sz="1400" baseline="0" noProof="0" smtClean="0">
                <a:solidFill>
                  <a:srgbClr val="808080"/>
                </a:solidFill>
                <a:latin typeface="+mn-lt"/>
                <a:ea typeface="+mj-ea"/>
              </a:rPr>
              <a:t>TRACKER</a:t>
            </a:r>
            <a:endParaRPr lang="en-ZA" sz="1400" baseline="0" noProof="0" dirty="0">
              <a:solidFill>
                <a:srgbClr val="808080"/>
              </a:solidFill>
              <a:latin typeface="+mn-lt"/>
              <a:ea typeface="+mj-ea"/>
            </a:endParaRPr>
          </a:p>
        </p:txBody>
      </p:sp>
      <p:sp>
        <p:nvSpPr>
          <p:cNvPr id="11" name="McK 3. Unit of measure" hidden="1"/>
          <p:cNvSpPr txBox="1">
            <a:spLocks noChangeArrowheads="1"/>
          </p:cNvSpPr>
          <p:nvPr/>
        </p:nvSpPr>
        <p:spPr bwMode="auto">
          <a:xfrm>
            <a:off x="171451" y="531813"/>
            <a:ext cx="861853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600" baseline="0" noProof="0" smtClean="0">
                <a:solidFill>
                  <a:srgbClr val="808080"/>
                </a:solidFill>
                <a:latin typeface="+mn-lt"/>
              </a:rPr>
              <a:t>Unit of measure</a:t>
            </a:r>
            <a:endParaRPr lang="en-ZA" sz="1600" baseline="0" noProof="0" dirty="0" smtClean="0">
              <a:solidFill>
                <a:srgbClr val="808080"/>
              </a:solidFill>
              <a:latin typeface="+mn-lt"/>
            </a:endParaRPr>
          </a:p>
        </p:txBody>
      </p:sp>
      <p:grpSp>
        <p:nvGrpSpPr>
          <p:cNvPr id="15" name="ACET" hidden="1"/>
          <p:cNvGrpSpPr>
            <a:grpSpLocks/>
          </p:cNvGrpSpPr>
          <p:nvPr/>
        </p:nvGrpSpPr>
        <p:grpSpPr bwMode="auto">
          <a:xfrm>
            <a:off x="1452563" y="1381125"/>
            <a:ext cx="4264025" cy="508000"/>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ZA" b="1" baseline="0" noProof="0" smtClean="0">
                  <a:latin typeface="+mn-lt"/>
                  <a:ea typeface="+mn-ea"/>
                </a:rPr>
                <a:t>Title</a:t>
              </a:r>
            </a:p>
            <a:p>
              <a:r>
                <a:rPr lang="en-ZA" baseline="0" noProof="0" smtClean="0">
                  <a:solidFill>
                    <a:srgbClr val="808080"/>
                  </a:solidFill>
                  <a:latin typeface="+mn-lt"/>
                  <a:ea typeface="+mn-ea"/>
                </a:rPr>
                <a:t>Unit of measure</a:t>
              </a:r>
              <a:endParaRPr lang="en-ZA" baseline="0" noProof="0" dirty="0">
                <a:solidFill>
                  <a:srgbClr val="808080"/>
                </a:solidFill>
                <a:latin typeface="+mn-lt"/>
                <a:ea typeface="+mn-ea"/>
              </a:endParaRPr>
            </a:p>
          </p:txBody>
        </p:sp>
      </p:grpSp>
      <p:pic>
        <p:nvPicPr>
          <p:cNvPr id="22" name="Picture 9"/>
          <p:cNvPicPr>
            <a:picLocks noChangeAspect="1" noChangeArrowheads="1"/>
          </p:cNvPicPr>
          <p:nvPr userDrawn="1"/>
        </p:nvPicPr>
        <p:blipFill rotWithShape="1">
          <a:blip r:embed="rId32" cstate="print">
            <a:extLst>
              <a:ext uri="{28A0092B-C50C-407E-A947-70E740481C1C}">
                <a14:useLocalDpi xmlns:a14="http://schemas.microsoft.com/office/drawing/2010/main" xmlns="" val="0"/>
              </a:ext>
            </a:extLst>
          </a:blip>
          <a:srcRect l="3159" r="3408" b="17691"/>
          <a:stretch/>
        </p:blipFill>
        <p:spPr bwMode="auto">
          <a:xfrm>
            <a:off x="6881117" y="6080430"/>
            <a:ext cx="1677787" cy="526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Slide Number"/>
          <p:cNvSpPr txBox="1">
            <a:spLocks/>
          </p:cNvSpPr>
          <p:nvPr userDrawn="1"/>
        </p:nvSpPr>
        <p:spPr bwMode="auto">
          <a:xfrm>
            <a:off x="8646498" y="6432775"/>
            <a:ext cx="218008" cy="215444"/>
          </a:xfrm>
          <a:prstGeom prst="rect">
            <a:avLst/>
          </a:prstGeom>
        </p:spPr>
        <p:txBody>
          <a:bodyPr vert="horz" wrap="none" lIns="0" tIns="0" rIns="0" bIns="0" rtlCol="0" anchor="ctr">
            <a:spAutoFit/>
          </a:bodyPr>
          <a:lstStyle>
            <a:defPPr>
              <a:defRPr lang="en-US"/>
            </a:defPPr>
            <a:lvl1pPr>
              <a:defRPr sz="1000" baseline="0">
                <a:latin typeface="+mn-lt"/>
              </a:defRPr>
            </a:lvl1pPr>
          </a:lstStyle>
          <a:p>
            <a:pPr lvl="0" algn="r"/>
            <a:fld id="{42C328C1-A84F-4A39-A664-DBA00541A8C6}" type="slidenum">
              <a:rPr lang="en-ZA" sz="1400" b="1" smtClean="0"/>
              <a:pPr lvl="0" algn="r"/>
              <a:t>‹#›</a:t>
            </a:fld>
            <a:endParaRPr lang="en-ZA" sz="1200" b="1" dirty="0"/>
          </a:p>
        </p:txBody>
      </p:sp>
      <p:grpSp>
        <p:nvGrpSpPr>
          <p:cNvPr id="24" name="LegendBoxes" hidden="1"/>
          <p:cNvGrpSpPr>
            <a:grpSpLocks/>
          </p:cNvGrpSpPr>
          <p:nvPr userDrawn="1"/>
        </p:nvGrpSpPr>
        <p:grpSpPr bwMode="auto">
          <a:xfrm>
            <a:off x="8026400" y="289006"/>
            <a:ext cx="763588" cy="996951"/>
            <a:chOff x="4936" y="176"/>
            <a:chExt cx="481" cy="628"/>
          </a:xfrm>
        </p:grpSpPr>
        <p:sp>
          <p:nvSpPr>
            <p:cNvPr id="25"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26"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27"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28"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29"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0"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31"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2"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33" name="LegendLines" hidden="1"/>
          <p:cNvGrpSpPr>
            <a:grpSpLocks/>
          </p:cNvGrpSpPr>
          <p:nvPr userDrawn="1"/>
        </p:nvGrpSpPr>
        <p:grpSpPr bwMode="auto">
          <a:xfrm>
            <a:off x="7718425" y="289006"/>
            <a:ext cx="1071563" cy="730251"/>
            <a:chOff x="4750" y="176"/>
            <a:chExt cx="675" cy="460"/>
          </a:xfrm>
        </p:grpSpPr>
        <p:sp>
          <p:nvSpPr>
            <p:cNvPr id="34"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latin typeface="+mn-lt"/>
              </a:endParaRPr>
            </a:p>
          </p:txBody>
        </p:sp>
        <p:sp>
          <p:nvSpPr>
            <p:cNvPr id="35"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latin typeface="+mn-lt"/>
              </a:endParaRPr>
            </a:p>
          </p:txBody>
        </p:sp>
        <p:sp>
          <p:nvSpPr>
            <p:cNvPr id="36"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ZA">
                <a:latin typeface="+mn-lt"/>
              </a:endParaRPr>
            </a:p>
          </p:txBody>
        </p:sp>
        <p:sp>
          <p:nvSpPr>
            <p:cNvPr id="37"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8"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39"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grpSp>
      <p:grpSp>
        <p:nvGrpSpPr>
          <p:cNvPr id="40" name="McKSticker" hidden="1"/>
          <p:cNvGrpSpPr/>
          <p:nvPr userDrawn="1"/>
        </p:nvGrpSpPr>
        <p:grpSpPr bwMode="auto">
          <a:xfrm>
            <a:off x="7723093" y="289006"/>
            <a:ext cx="1066895" cy="212366"/>
            <a:chOff x="7673880" y="285750"/>
            <a:chExt cx="1066895" cy="212366"/>
          </a:xfrm>
        </p:grpSpPr>
        <p:sp>
          <p:nvSpPr>
            <p:cNvPr id="41"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895350">
                <a:buClr>
                  <a:schemeClr val="tx2"/>
                </a:buClr>
              </a:pPr>
              <a:r>
                <a:rPr lang="en-ZA" sz="1200" smtClean="0">
                  <a:solidFill>
                    <a:srgbClr val="808080"/>
                  </a:solidFill>
                  <a:latin typeface="+mn-lt"/>
                </a:rPr>
                <a:t>PRELIMINARY</a:t>
              </a:r>
              <a:endParaRPr lang="en-ZA" sz="1200" dirty="0">
                <a:solidFill>
                  <a:srgbClr val="808080"/>
                </a:solidFill>
                <a:latin typeface="+mn-lt"/>
              </a:endParaRPr>
            </a:p>
          </p:txBody>
        </p:sp>
        <p:cxnSp>
          <p:nvCxnSpPr>
            <p:cNvPr id="42" name="AutoShape 31"/>
            <p:cNvCxnSpPr>
              <a:cxnSpLocks noChangeShapeType="1"/>
              <a:stCxn id="41" idx="2"/>
              <a:endCxn id="41"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3" name="AutoShape 32"/>
            <p:cNvCxnSpPr>
              <a:cxnSpLocks noChangeShapeType="1"/>
              <a:stCxn id="41" idx="4"/>
              <a:endCxn id="41"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65" name="McK Slide Elements" hidden="1"/>
          <p:cNvGrpSpPr/>
          <p:nvPr userDrawn="1"/>
        </p:nvGrpSpPr>
        <p:grpSpPr bwMode="auto">
          <a:xfrm>
            <a:off x="171451" y="6248938"/>
            <a:ext cx="6893966" cy="368503"/>
            <a:chOff x="121488" y="6352634"/>
            <a:chExt cx="8794114" cy="368503"/>
          </a:xfrm>
        </p:grpSpPr>
        <p:sp>
          <p:nvSpPr>
            <p:cNvPr id="66" name="McK 4. Footnote"/>
            <p:cNvSpPr txBox="1">
              <a:spLocks noChangeArrowheads="1"/>
            </p:cNvSpPr>
            <p:nvPr/>
          </p:nvSpPr>
          <p:spPr bwMode="auto">
            <a:xfrm>
              <a:off x="121488" y="6352634"/>
              <a:ext cx="8794114"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ZA" sz="1000" baseline="0" noProof="0" smtClean="0">
                  <a:latin typeface="+mn-lt"/>
                </a:rPr>
                <a:t>1 Footnote</a:t>
              </a:r>
              <a:endParaRPr lang="en-ZA" sz="1000" baseline="0" noProof="0" dirty="0" smtClean="0">
                <a:latin typeface="+mn-lt"/>
              </a:endParaRPr>
            </a:p>
          </p:txBody>
        </p:sp>
        <p:sp>
          <p:nvSpPr>
            <p:cNvPr id="67" name="McK 5. Source"/>
            <p:cNvSpPr>
              <a:spLocks noChangeArrowheads="1"/>
            </p:cNvSpPr>
            <p:nvPr/>
          </p:nvSpPr>
          <p:spPr bwMode="auto">
            <a:xfrm>
              <a:off x="121488" y="6567249"/>
              <a:ext cx="8794112" cy="153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spAutoFit/>
            </a:bodyPr>
            <a:lstStyle/>
            <a:p>
              <a:pPr marL="612775" indent="-612775" defTabSz="913526">
                <a:tabLst>
                  <a:tab pos="617538" algn="l"/>
                </a:tabLst>
              </a:pPr>
              <a:r>
                <a:rPr lang="en-ZA" sz="1000" baseline="0" noProof="0" smtClean="0">
                  <a:solidFill>
                    <a:schemeClr val="tx1"/>
                  </a:solidFill>
                  <a:latin typeface="+mn-lt"/>
                </a:rPr>
                <a:t>SOURCE: Source</a:t>
              </a:r>
              <a:endParaRPr lang="en-ZA" sz="1000" baseline="0" noProof="0" dirty="0">
                <a:solidFill>
                  <a:schemeClr val="tx1"/>
                </a:solidFill>
                <a:latin typeface="+mn-lt"/>
              </a:endParaRPr>
            </a:p>
          </p:txBody>
        </p:sp>
      </p:grpSp>
      <p:grpSp>
        <p:nvGrpSpPr>
          <p:cNvPr id="68" name="McK Moon" hidden="1"/>
          <p:cNvGrpSpPr>
            <a:grpSpLocks noChangeAspect="1"/>
          </p:cNvGrpSpPr>
          <p:nvPr userDrawn="1">
            <p:custDataLst>
              <p:tags r:id="rId13"/>
            </p:custDataLst>
          </p:nvPr>
        </p:nvGrpSpPr>
        <p:grpSpPr bwMode="auto">
          <a:xfrm>
            <a:off x="7718425" y="2118946"/>
            <a:ext cx="254000" cy="254000"/>
            <a:chOff x="1600" y="1600"/>
            <a:chExt cx="160" cy="160"/>
          </a:xfrm>
        </p:grpSpPr>
        <p:sp>
          <p:nvSpPr>
            <p:cNvPr id="69" name="Oval 90"/>
            <p:cNvSpPr>
              <a:spLocks noChangeAspect="1" noChangeArrowheads="1"/>
            </p:cNvSpPr>
            <p:nvPr>
              <p:custDataLst>
                <p:tags r:id="rId29"/>
              </p:custDataLst>
            </p:nvPr>
          </p:nvSpPr>
          <p:spPr bwMode="auto">
            <a:xfrm>
              <a:off x="1600" y="160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0" name="Arc 91"/>
            <p:cNvSpPr>
              <a:spLocks noChangeAspect="1"/>
            </p:cNvSpPr>
            <p:nvPr>
              <p:custDataLst>
                <p:tags r:id="rId30"/>
              </p:custDataLst>
            </p:nvPr>
          </p:nvSpPr>
          <p:spPr bwMode="auto">
            <a:xfrm>
              <a:off x="1600" y="1600"/>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4" name="LegendMoons" hidden="1"/>
          <p:cNvGrpSpPr/>
          <p:nvPr userDrawn="1"/>
        </p:nvGrpSpPr>
        <p:grpSpPr>
          <a:xfrm>
            <a:off x="7959558" y="289006"/>
            <a:ext cx="830430" cy="1306516"/>
            <a:chOff x="7959558" y="289006"/>
            <a:chExt cx="830430" cy="1306516"/>
          </a:xfrm>
        </p:grpSpPr>
        <p:grpSp>
          <p:nvGrpSpPr>
            <p:cNvPr id="45" name="MoonLegend2"/>
            <p:cNvGrpSpPr>
              <a:grpSpLocks noChangeAspect="1"/>
            </p:cNvGrpSpPr>
            <p:nvPr>
              <p:custDataLst>
                <p:tags r:id="rId14"/>
              </p:custDataLst>
            </p:nvPr>
          </p:nvGrpSpPr>
          <p:grpSpPr bwMode="auto">
            <a:xfrm>
              <a:off x="7959558" y="563247"/>
              <a:ext cx="209550" cy="209551"/>
              <a:chOff x="1694" y="2044"/>
              <a:chExt cx="160" cy="160"/>
            </a:xfrm>
          </p:grpSpPr>
          <p:sp>
            <p:nvSpPr>
              <p:cNvPr id="63" name="Oval 41"/>
              <p:cNvSpPr>
                <a:spLocks noChangeAspect="1" noChangeArrowheads="1"/>
              </p:cNvSpPr>
              <p:nvPr>
                <p:custDataLst>
                  <p:tags r:id="rId27"/>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64" name="Arc 42"/>
              <p:cNvSpPr>
                <a:spLocks noChangeAspect="1"/>
              </p:cNvSpPr>
              <p:nvPr>
                <p:custDataLst>
                  <p:tags r:id="rId28"/>
                </p:custDataLst>
              </p:nvPr>
            </p:nvSpPr>
            <p:spPr bwMode="auto">
              <a:xfrm>
                <a:off x="1694" y="2044"/>
                <a:ext cx="160" cy="160"/>
              </a:xfrm>
              <a:prstGeom prst="arc">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46" name="MoonLegend4"/>
            <p:cNvGrpSpPr>
              <a:grpSpLocks noChangeAspect="1"/>
            </p:cNvGrpSpPr>
            <p:nvPr>
              <p:custDataLst>
                <p:tags r:id="rId15"/>
              </p:custDataLst>
            </p:nvPr>
          </p:nvGrpSpPr>
          <p:grpSpPr bwMode="auto">
            <a:xfrm>
              <a:off x="7959558" y="1111729"/>
              <a:ext cx="209550" cy="209551"/>
              <a:chOff x="4495" y="1198"/>
              <a:chExt cx="160" cy="160"/>
            </a:xfrm>
          </p:grpSpPr>
          <p:sp>
            <p:nvSpPr>
              <p:cNvPr id="61" name="Oval 47"/>
              <p:cNvSpPr>
                <a:spLocks noChangeAspect="1" noChangeArrowheads="1"/>
              </p:cNvSpPr>
              <p:nvPr>
                <p:custDataLst>
                  <p:tags r:id="rId2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62" name="Arc 48"/>
              <p:cNvSpPr>
                <a:spLocks noChangeAspect="1"/>
              </p:cNvSpPr>
              <p:nvPr>
                <p:custDataLst>
                  <p:tags r:id="rId26"/>
                </p:custDataLst>
              </p:nvPr>
            </p:nvSpPr>
            <p:spPr bwMode="auto">
              <a:xfrm>
                <a:off x="4495" y="1198"/>
                <a:ext cx="160" cy="160"/>
              </a:xfrm>
              <a:prstGeom prst="arc">
                <a:avLst>
                  <a:gd name="adj1" fmla="val 16200000"/>
                  <a:gd name="adj2" fmla="val 108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sp>
          <p:nvSpPr>
            <p:cNvPr id="48" name="Legend1"/>
            <p:cNvSpPr>
              <a:spLocks noChangeArrowheads="1"/>
            </p:cNvSpPr>
            <p:nvPr/>
          </p:nvSpPr>
          <p:spPr bwMode="auto">
            <a:xfrm>
              <a:off x="8280233" y="301706"/>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sp>
          <p:nvSpPr>
            <p:cNvPr id="49" name="Legend2"/>
            <p:cNvSpPr>
              <a:spLocks noChangeArrowheads="1"/>
            </p:cNvSpPr>
            <p:nvPr/>
          </p:nvSpPr>
          <p:spPr bwMode="auto">
            <a:xfrm>
              <a:off x="8280233" y="576344"/>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sp>
          <p:nvSpPr>
            <p:cNvPr id="50" name="Legend3"/>
            <p:cNvSpPr>
              <a:spLocks noChangeArrowheads="1"/>
            </p:cNvSpPr>
            <p:nvPr/>
          </p:nvSpPr>
          <p:spPr bwMode="auto">
            <a:xfrm>
              <a:off x="8280233" y="850983"/>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sp>
          <p:nvSpPr>
            <p:cNvPr id="51" name="Legend4"/>
            <p:cNvSpPr>
              <a:spLocks noChangeArrowheads="1"/>
            </p:cNvSpPr>
            <p:nvPr/>
          </p:nvSpPr>
          <p:spPr bwMode="auto">
            <a:xfrm>
              <a:off x="8280233" y="1122446"/>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a:latin typeface="+mn-lt"/>
              </a:endParaRPr>
            </a:p>
          </p:txBody>
        </p:sp>
        <p:sp>
          <p:nvSpPr>
            <p:cNvPr id="52" name="Legend5"/>
            <p:cNvSpPr>
              <a:spLocks noChangeArrowheads="1"/>
            </p:cNvSpPr>
            <p:nvPr/>
          </p:nvSpPr>
          <p:spPr bwMode="auto">
            <a:xfrm>
              <a:off x="8280233" y="1398671"/>
              <a:ext cx="509755"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ZA" sz="1200" smtClean="0">
                  <a:latin typeface="+mn-lt"/>
                </a:rPr>
                <a:t>Legend</a:t>
              </a:r>
              <a:endParaRPr lang="en-ZA" sz="1200" dirty="0">
                <a:latin typeface="+mn-lt"/>
              </a:endParaRPr>
            </a:p>
          </p:txBody>
        </p:sp>
        <p:grpSp>
          <p:nvGrpSpPr>
            <p:cNvPr id="53" name="MoonLegend3"/>
            <p:cNvGrpSpPr>
              <a:grpSpLocks noChangeAspect="1"/>
            </p:cNvGrpSpPr>
            <p:nvPr>
              <p:custDataLst>
                <p:tags r:id="rId16"/>
              </p:custDataLst>
            </p:nvPr>
          </p:nvGrpSpPr>
          <p:grpSpPr bwMode="auto">
            <a:xfrm>
              <a:off x="7959558" y="837488"/>
              <a:ext cx="209550" cy="209551"/>
              <a:chOff x="4495" y="1198"/>
              <a:chExt cx="160" cy="160"/>
            </a:xfrm>
          </p:grpSpPr>
          <p:sp>
            <p:nvSpPr>
              <p:cNvPr id="57" name="Oval 47"/>
              <p:cNvSpPr>
                <a:spLocks noChangeAspect="1" noChangeArrowheads="1"/>
              </p:cNvSpPr>
              <p:nvPr>
                <p:custDataLst>
                  <p:tags r:id="rId23"/>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58" name="Arc 48"/>
              <p:cNvSpPr>
                <a:spLocks noChangeAspect="1"/>
              </p:cNvSpPr>
              <p:nvPr>
                <p:custDataLst>
                  <p:tags r:id="rId24"/>
                </p:custDataLst>
              </p:nvPr>
            </p:nvSpPr>
            <p:spPr bwMode="auto">
              <a:xfrm>
                <a:off x="4495" y="1198"/>
                <a:ext cx="160" cy="160"/>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59" name="MoonLegend5"/>
            <p:cNvGrpSpPr>
              <a:grpSpLocks noChangeAspect="1"/>
            </p:cNvGrpSpPr>
            <p:nvPr userDrawn="1">
              <p:custDataLst>
                <p:tags r:id="rId17"/>
              </p:custDataLst>
            </p:nvPr>
          </p:nvGrpSpPr>
          <p:grpSpPr bwMode="auto">
            <a:xfrm>
              <a:off x="7959558" y="1385971"/>
              <a:ext cx="209550" cy="209551"/>
              <a:chOff x="4495" y="1198"/>
              <a:chExt cx="160" cy="160"/>
            </a:xfrm>
          </p:grpSpPr>
          <p:sp>
            <p:nvSpPr>
              <p:cNvPr id="60" name="Oval 47"/>
              <p:cNvSpPr>
                <a:spLocks noChangeAspect="1" noChangeArrowheads="1"/>
              </p:cNvSpPr>
              <p:nvPr>
                <p:custDataLst>
                  <p:tags r:id="rId21"/>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77" name="Arc 48"/>
              <p:cNvSpPr>
                <a:spLocks noChangeAspect="1"/>
              </p:cNvSpPr>
              <p:nvPr>
                <p:custDataLst>
                  <p:tags r:id="rId22"/>
                </p:custDataLst>
              </p:nvPr>
            </p:nvSpPr>
            <p:spPr bwMode="auto">
              <a:xfrm>
                <a:off x="4495" y="1198"/>
                <a:ext cx="160" cy="160"/>
              </a:xfrm>
              <a:prstGeom prst="arc">
                <a:avLst>
                  <a:gd name="adj1" fmla="val 16200000"/>
                  <a:gd name="adj2" fmla="val 162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nvGrpSpPr>
            <p:cNvPr id="78" name="MoonLegend1"/>
            <p:cNvGrpSpPr>
              <a:grpSpLocks noChangeAspect="1"/>
            </p:cNvGrpSpPr>
            <p:nvPr userDrawn="1">
              <p:custDataLst>
                <p:tags r:id="rId18"/>
              </p:custDataLst>
            </p:nvPr>
          </p:nvGrpSpPr>
          <p:grpSpPr bwMode="auto">
            <a:xfrm>
              <a:off x="7959558" y="289006"/>
              <a:ext cx="209550" cy="209551"/>
              <a:chOff x="4495" y="1198"/>
              <a:chExt cx="160" cy="160"/>
            </a:xfrm>
          </p:grpSpPr>
          <p:sp>
            <p:nvSpPr>
              <p:cNvPr id="79"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sp>
            <p:nvSpPr>
              <p:cNvPr id="80" name="Arc 48" hidden="1"/>
              <p:cNvSpPr>
                <a:spLocks noChangeAspect="1"/>
              </p:cNvSpPr>
              <p:nvPr>
                <p:custDataLst>
                  <p:tags r:id="rId20"/>
                </p:custDataLst>
              </p:nvPr>
            </p:nvSpPr>
            <p:spPr bwMode="auto">
              <a:xfrm>
                <a:off x="4495" y="1198"/>
                <a:ext cx="160" cy="160"/>
              </a:xfrm>
              <a:prstGeom prst="arc">
                <a:avLst>
                  <a:gd name="adj1" fmla="val 16200000"/>
                  <a:gd name="adj2" fmla="val 5400000"/>
                </a:avLst>
              </a:prstGeom>
              <a:solidFill>
                <a:schemeClr val="accent2"/>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ZA">
                  <a:latin typeface="+mn-lt"/>
                </a:endParaRPr>
              </a:p>
            </p:txBody>
          </p:sp>
        </p:gr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 id="2147483670" r:id="rId4"/>
    <p:sldLayoutId id="2147483755" r:id="rId5"/>
    <p:sldLayoutId id="2147483758" r:id="rId6"/>
    <p:sldLayoutId id="2147483785" r:id="rId7"/>
    <p:sldLayoutId id="2147483787" r:id="rId8"/>
    <p:sldLayoutId id="2147483788" r:id="rId9"/>
    <p:sldLayoutId id="2147483789" r:id="rId10"/>
  </p:sldLayoutIdLst>
  <p:timing>
    <p:tnLst>
      <p:par>
        <p:cTn id="1" dur="indefinite" restart="never" nodeType="tmRoot"/>
      </p:par>
    </p:tnLst>
  </p:timing>
  <p:hf hdr="0" dt="0"/>
  <p:txStyles>
    <p:titleStyle>
      <a:lvl1pPr algn="l" defTabSz="895350" rtl="0" eaLnBrk="1" fontAlgn="base" hangingPunct="1">
        <a:spcBef>
          <a:spcPct val="0"/>
        </a:spcBef>
        <a:spcAft>
          <a:spcPct val="0"/>
        </a:spcAft>
        <a:tabLst>
          <a:tab pos="269875" algn="l"/>
        </a:tabLst>
        <a:defRPr sz="19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ea typeface="Arial Unicode MS" pitchFamily="34" charset="-128"/>
          <a:cs typeface="Arial Unicode MS" pitchFamily="34" charset="-128"/>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8.xml"/><Relationship Id="rId5" Type="http://schemas.openxmlformats.org/officeDocument/2006/relationships/image" Target="../media/image92.png"/><Relationship Id="rId4" Type="http://schemas.openxmlformats.org/officeDocument/2006/relationships/image" Target="../media/image91.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9.jpeg"/><Relationship Id="rId2" Type="http://schemas.openxmlformats.org/officeDocument/2006/relationships/tags" Target="../tags/tag2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gif"/><Relationship Id="rId26" Type="http://schemas.openxmlformats.org/officeDocument/2006/relationships/image" Target="../media/image33.png"/><Relationship Id="rId39" Type="http://schemas.openxmlformats.org/officeDocument/2006/relationships/image" Target="../media/image46.png"/><Relationship Id="rId21" Type="http://schemas.openxmlformats.org/officeDocument/2006/relationships/image" Target="../media/image28.jpeg"/><Relationship Id="rId34" Type="http://schemas.openxmlformats.org/officeDocument/2006/relationships/image" Target="../media/image41.png"/><Relationship Id="rId42" Type="http://schemas.openxmlformats.org/officeDocument/2006/relationships/image" Target="../media/image49.jpeg"/><Relationship Id="rId47" Type="http://schemas.openxmlformats.org/officeDocument/2006/relationships/image" Target="../media/image54.jpeg"/><Relationship Id="rId50" Type="http://schemas.openxmlformats.org/officeDocument/2006/relationships/image" Target="../media/image57.gif"/><Relationship Id="rId55" Type="http://schemas.openxmlformats.org/officeDocument/2006/relationships/image" Target="../media/image62.gif"/><Relationship Id="rId63" Type="http://schemas.openxmlformats.org/officeDocument/2006/relationships/image" Target="../media/image70.png"/><Relationship Id="rId68" Type="http://schemas.openxmlformats.org/officeDocument/2006/relationships/image" Target="../media/image75.png"/><Relationship Id="rId7" Type="http://schemas.openxmlformats.org/officeDocument/2006/relationships/image" Target="../media/image14.jpeg"/><Relationship Id="rId71" Type="http://schemas.openxmlformats.org/officeDocument/2006/relationships/image" Target="../media/image78.png"/><Relationship Id="rId2" Type="http://schemas.openxmlformats.org/officeDocument/2006/relationships/notesSlide" Target="../notesSlides/notesSlide4.xml"/><Relationship Id="rId16" Type="http://schemas.openxmlformats.org/officeDocument/2006/relationships/image" Target="../media/image23.jpeg"/><Relationship Id="rId29" Type="http://schemas.openxmlformats.org/officeDocument/2006/relationships/image" Target="../media/image36.png"/><Relationship Id="rId11" Type="http://schemas.openxmlformats.org/officeDocument/2006/relationships/image" Target="../media/image18.jpeg"/><Relationship Id="rId24" Type="http://schemas.openxmlformats.org/officeDocument/2006/relationships/image" Target="../media/image31.jpeg"/><Relationship Id="rId32" Type="http://schemas.openxmlformats.org/officeDocument/2006/relationships/image" Target="../media/image39.jpeg"/><Relationship Id="rId37" Type="http://schemas.openxmlformats.org/officeDocument/2006/relationships/image" Target="../media/image44.png"/><Relationship Id="rId40" Type="http://schemas.openxmlformats.org/officeDocument/2006/relationships/image" Target="../media/image47.jpeg"/><Relationship Id="rId45" Type="http://schemas.openxmlformats.org/officeDocument/2006/relationships/image" Target="../media/image52.jpeg"/><Relationship Id="rId53" Type="http://schemas.openxmlformats.org/officeDocument/2006/relationships/image" Target="../media/image60.jpeg"/><Relationship Id="rId58" Type="http://schemas.openxmlformats.org/officeDocument/2006/relationships/image" Target="../media/image65.gif"/><Relationship Id="rId66" Type="http://schemas.openxmlformats.org/officeDocument/2006/relationships/image" Target="../media/image73.jpeg"/><Relationship Id="rId74" Type="http://schemas.openxmlformats.org/officeDocument/2006/relationships/image" Target="../media/image81.pn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jpe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jpeg"/><Relationship Id="rId57" Type="http://schemas.openxmlformats.org/officeDocument/2006/relationships/image" Target="../media/image64.png"/><Relationship Id="rId61" Type="http://schemas.openxmlformats.org/officeDocument/2006/relationships/image" Target="../media/image68.jpeg"/><Relationship Id="rId10" Type="http://schemas.openxmlformats.org/officeDocument/2006/relationships/image" Target="../media/image17.jpeg"/><Relationship Id="rId19" Type="http://schemas.openxmlformats.org/officeDocument/2006/relationships/image" Target="../media/image26.jpeg"/><Relationship Id="rId31" Type="http://schemas.openxmlformats.org/officeDocument/2006/relationships/image" Target="../media/image38.gif"/><Relationship Id="rId44" Type="http://schemas.openxmlformats.org/officeDocument/2006/relationships/image" Target="../media/image51.jpeg"/><Relationship Id="rId52" Type="http://schemas.openxmlformats.org/officeDocument/2006/relationships/image" Target="../media/image59.jpeg"/><Relationship Id="rId60" Type="http://schemas.openxmlformats.org/officeDocument/2006/relationships/image" Target="../media/image67.png"/><Relationship Id="rId65" Type="http://schemas.openxmlformats.org/officeDocument/2006/relationships/image" Target="../media/image72.jpeg"/><Relationship Id="rId73" Type="http://schemas.openxmlformats.org/officeDocument/2006/relationships/image" Target="../media/image80.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png"/><Relationship Id="rId22" Type="http://schemas.openxmlformats.org/officeDocument/2006/relationships/image" Target="../media/image29.jpe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jpe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gif"/><Relationship Id="rId64" Type="http://schemas.openxmlformats.org/officeDocument/2006/relationships/image" Target="../media/image71.png"/><Relationship Id="rId69" Type="http://schemas.openxmlformats.org/officeDocument/2006/relationships/image" Target="../media/image76.png"/><Relationship Id="rId8" Type="http://schemas.openxmlformats.org/officeDocument/2006/relationships/image" Target="../media/image15.gif"/><Relationship Id="rId51" Type="http://schemas.openxmlformats.org/officeDocument/2006/relationships/image" Target="../media/image58.jpeg"/><Relationship Id="rId72" Type="http://schemas.openxmlformats.org/officeDocument/2006/relationships/image" Target="../media/image79.jpe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jpeg"/><Relationship Id="rId46" Type="http://schemas.openxmlformats.org/officeDocument/2006/relationships/image" Target="../media/image53.png"/><Relationship Id="rId59" Type="http://schemas.openxmlformats.org/officeDocument/2006/relationships/image" Target="../media/image66.gif"/><Relationship Id="rId67" Type="http://schemas.openxmlformats.org/officeDocument/2006/relationships/image" Target="../media/image74.png"/><Relationship Id="rId20" Type="http://schemas.openxmlformats.org/officeDocument/2006/relationships/image" Target="../media/image27.jpeg"/><Relationship Id="rId41" Type="http://schemas.openxmlformats.org/officeDocument/2006/relationships/image" Target="../media/image48.jpeg"/><Relationship Id="rId54" Type="http://schemas.openxmlformats.org/officeDocument/2006/relationships/image" Target="../media/image61.png"/><Relationship Id="rId62" Type="http://schemas.openxmlformats.org/officeDocument/2006/relationships/image" Target="../media/image69.png"/><Relationship Id="rId70" Type="http://schemas.openxmlformats.org/officeDocument/2006/relationships/image" Target="../media/image77.png"/><Relationship Id="rId1" Type="http://schemas.openxmlformats.org/officeDocument/2006/relationships/slideLayout" Target="../slideLayouts/slideLayout5.xml"/><Relationship Id="rId6"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5.png"/><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84.jpeg"/><Relationship Id="rId2" Type="http://schemas.openxmlformats.org/officeDocument/2006/relationships/tags" Target="../tags/tag22.xml"/><Relationship Id="rId16" Type="http://schemas.openxmlformats.org/officeDocument/2006/relationships/image" Target="../media/image88.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83.jpeg"/><Relationship Id="rId5" Type="http://schemas.openxmlformats.org/officeDocument/2006/relationships/tags" Target="../tags/tag25.xml"/><Relationship Id="rId15" Type="http://schemas.openxmlformats.org/officeDocument/2006/relationships/image" Target="../media/image87.png"/><Relationship Id="rId10" Type="http://schemas.openxmlformats.org/officeDocument/2006/relationships/image" Target="../media/image82.png"/><Relationship Id="rId4" Type="http://schemas.openxmlformats.org/officeDocument/2006/relationships/tags" Target="../tags/tag24.xml"/><Relationship Id="rId9" Type="http://schemas.openxmlformats.org/officeDocument/2006/relationships/notesSlide" Target="../notesSlides/notesSlide6.xml"/><Relationship Id="rId14" Type="http://schemas.openxmlformats.org/officeDocument/2006/relationships/image" Target="../media/image8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extLst>
              <p:ext uri="{D42A27DB-BD31-4B8C-83A1-F6EECF244321}">
                <p14:modId xmlns:p14="http://schemas.microsoft.com/office/powerpoint/2010/main" xmlns="" val="2369345649"/>
              </p:ext>
            </p:extLst>
          </p:nvPr>
        </p:nvGraphicFramePr>
        <p:xfrm>
          <a:off x="1177087" y="315137"/>
          <a:ext cx="1078" cy="1438"/>
        </p:xfrm>
        <a:graphic>
          <a:graphicData uri="http://schemas.openxmlformats.org/presentationml/2006/ole">
            <p:oleObj spid="_x0000_s125259" name="think-cell Slide" r:id="rId3" imgW="360" imgH="360" progId="">
              <p:embed/>
            </p:oleObj>
          </a:graphicData>
        </a:graphic>
      </p:graphicFrame>
      <p:sp>
        <p:nvSpPr>
          <p:cNvPr id="2" name="Title 1"/>
          <p:cNvSpPr>
            <a:spLocks noGrp="1"/>
          </p:cNvSpPr>
          <p:nvPr>
            <p:ph type="ctrTitle"/>
          </p:nvPr>
        </p:nvSpPr>
        <p:spPr>
          <a:xfrm>
            <a:off x="1417983" y="3955418"/>
            <a:ext cx="6268277" cy="1477328"/>
          </a:xfrm>
        </p:spPr>
        <p:txBody>
          <a:bodyPr/>
          <a:lstStyle/>
          <a:p>
            <a:r>
              <a:rPr lang="en-US" sz="2400" b="1" dirty="0">
                <a:solidFill>
                  <a:srgbClr val="FFC000"/>
                </a:solidFill>
              </a:rPr>
              <a:t>Operation Phakisa: Agriculture, </a:t>
            </a:r>
            <a:r>
              <a:rPr lang="en-US" sz="2400" b="1" dirty="0" smtClean="0">
                <a:solidFill>
                  <a:srgbClr val="FFC000"/>
                </a:solidFill>
              </a:rPr>
              <a:t>Land Reform and Rural Development</a:t>
            </a:r>
            <a:br>
              <a:rPr lang="en-US" sz="2400" b="1" dirty="0" smtClean="0">
                <a:solidFill>
                  <a:srgbClr val="FFC000"/>
                </a:solidFill>
              </a:rPr>
            </a:br>
            <a:r>
              <a:rPr lang="en-US" sz="2400" b="1" dirty="0">
                <a:solidFill>
                  <a:srgbClr val="FFC000"/>
                </a:solidFill>
              </a:rPr>
              <a:t>P</a:t>
            </a:r>
            <a:r>
              <a:rPr lang="en-US" sz="2400" b="1" dirty="0" smtClean="0">
                <a:solidFill>
                  <a:srgbClr val="FFC000"/>
                </a:solidFill>
              </a:rPr>
              <a:t>resentation to the Portfolio Committee on Agriculture, Forestry and Fisheries</a:t>
            </a:r>
            <a:endParaRPr lang="en-US" sz="2400" b="1" dirty="0">
              <a:solidFill>
                <a:srgbClr val="FFC000"/>
              </a:solidFill>
            </a:endParaRPr>
          </a:p>
        </p:txBody>
      </p:sp>
      <p:sp>
        <p:nvSpPr>
          <p:cNvPr id="3" name="Subtitle 2"/>
          <p:cNvSpPr>
            <a:spLocks noGrp="1"/>
          </p:cNvSpPr>
          <p:nvPr>
            <p:ph type="subTitle" idx="1"/>
          </p:nvPr>
        </p:nvSpPr>
        <p:spPr>
          <a:xfrm>
            <a:off x="2345174" y="5845282"/>
            <a:ext cx="4271089" cy="246221"/>
          </a:xfrm>
        </p:spPr>
        <p:txBody>
          <a:bodyPr/>
          <a:lstStyle/>
          <a:p>
            <a:r>
              <a:rPr lang="en-ZA" sz="1600" dirty="0" smtClean="0"/>
              <a:t>14 November 2017</a:t>
            </a:r>
            <a:endParaRPr lang="en-US" sz="1600" dirty="0"/>
          </a:p>
        </p:txBody>
      </p:sp>
    </p:spTree>
    <p:extLst>
      <p:ext uri="{BB962C8B-B14F-4D97-AF65-F5344CB8AC3E}">
        <p14:creationId xmlns:p14="http://schemas.microsoft.com/office/powerpoint/2010/main" xmlns="" val="412941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dirty="0"/>
              <a:t>What is Operation Phakisa Methodology? </a:t>
            </a:r>
          </a:p>
        </p:txBody>
      </p:sp>
      <p:sp>
        <p:nvSpPr>
          <p:cNvPr id="3" name="Content Placeholder 2"/>
          <p:cNvSpPr>
            <a:spLocks noGrp="1"/>
          </p:cNvSpPr>
          <p:nvPr>
            <p:ph idx="1"/>
          </p:nvPr>
        </p:nvSpPr>
        <p:spPr/>
        <p:txBody>
          <a:bodyPr>
            <a:normAutofit/>
          </a:bodyPr>
          <a:lstStyle/>
          <a:p>
            <a:r>
              <a:rPr lang="en-ZA" sz="2000" b="1" dirty="0"/>
              <a:t>How far are we in implementing the methodology?</a:t>
            </a:r>
          </a:p>
        </p:txBody>
      </p:sp>
      <p:grpSp>
        <p:nvGrpSpPr>
          <p:cNvPr id="58" name="Group 57"/>
          <p:cNvGrpSpPr/>
          <p:nvPr/>
        </p:nvGrpSpPr>
        <p:grpSpPr>
          <a:xfrm>
            <a:off x="161948"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Open 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4</a:t>
                </a: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7</a:t>
                </a: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institutional 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a:solidFill>
                    <a:schemeClr val="tx1"/>
                  </a:solidFill>
                  <a:latin typeface="Gill Sans"/>
                  <a:cs typeface="Gill Sans"/>
                </a:rPr>
                <a:t>Scoping</a:t>
              </a: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Launch</a:t>
            </a:r>
          </a:p>
        </p:txBody>
      </p:sp>
      <p:sp>
        <p:nvSpPr>
          <p:cNvPr id="51" name="Oval 50"/>
          <p:cNvSpPr>
            <a:spLocks noChangeAspect="1"/>
          </p:cNvSpPr>
          <p:nvPr/>
        </p:nvSpPr>
        <p:spPr>
          <a:xfrm>
            <a:off x="2825685"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r>
              <a:rPr lang="en-US" sz="1300" b="1" dirty="0">
                <a:solidFill>
                  <a:srgbClr val="000000"/>
                </a:solidFill>
                <a:latin typeface="Gill Sans"/>
                <a:cs typeface="Gill Sans"/>
              </a:rPr>
              <a:t>3</a:t>
            </a:r>
          </a:p>
        </p:txBody>
      </p:sp>
      <p:sp>
        <p:nvSpPr>
          <p:cNvPr id="48" name="Oval Callout 47"/>
          <p:cNvSpPr/>
          <p:nvPr/>
        </p:nvSpPr>
        <p:spPr>
          <a:xfrm>
            <a:off x="937247" y="4989306"/>
            <a:ext cx="3394234" cy="1747870"/>
          </a:xfrm>
          <a:prstGeom prst="wedgeEllipseCallout">
            <a:avLst>
              <a:gd name="adj1" fmla="val 26205"/>
              <a:gd name="adj2" fmla="val -6488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ZA" b="1" dirty="0"/>
              <a:t>5- week Lab ran from 26 Sept – 28 Oct 2016. with 161 registered participants developing 27 initiatives</a:t>
            </a:r>
          </a:p>
        </p:txBody>
      </p:sp>
    </p:spTree>
    <p:extLst>
      <p:ext uri="{BB962C8B-B14F-4D97-AF65-F5344CB8AC3E}">
        <p14:creationId xmlns:p14="http://schemas.microsoft.com/office/powerpoint/2010/main" xmlns="" val="3847570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678906"/>
            <a:ext cx="8926651" cy="6046977"/>
            <a:chOff x="268288" y="1249894"/>
            <a:chExt cx="8434948" cy="5360325"/>
          </a:xfrm>
        </p:grpSpPr>
        <p:grpSp>
          <p:nvGrpSpPr>
            <p:cNvPr id="6" name="Group 5"/>
            <p:cNvGrpSpPr/>
            <p:nvPr/>
          </p:nvGrpSpPr>
          <p:grpSpPr>
            <a:xfrm>
              <a:off x="268288" y="1262156"/>
              <a:ext cx="2703512" cy="5344159"/>
              <a:chOff x="268288" y="705571"/>
              <a:chExt cx="2703512" cy="5344159"/>
            </a:xfrm>
          </p:grpSpPr>
          <p:sp>
            <p:nvSpPr>
              <p:cNvPr id="17" name="Rectangle 16"/>
              <p:cNvSpPr/>
              <p:nvPr/>
            </p:nvSpPr>
            <p:spPr>
              <a:xfrm>
                <a:off x="268288" y="1192354"/>
                <a:ext cx="2703512" cy="1677552"/>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a:pPr>
                <a:r>
                  <a:rPr lang="en-ZA" sz="1200" b="1" dirty="0">
                    <a:solidFill>
                      <a:schemeClr val="tx1"/>
                    </a:solidFill>
                    <a:latin typeface="Arial" panose="020B0604020202020204" pitchFamily="34" charset="0"/>
                    <a:cs typeface="Arial" panose="020B0604020202020204" pitchFamily="34" charset="0"/>
                  </a:rPr>
                  <a:t>Unlocking water to expand horticultural production (Horticulture) </a:t>
                </a:r>
              </a:p>
              <a:p>
                <a:pPr marL="228552" indent="-228552">
                  <a:buFont typeface="+mj-lt"/>
                  <a:buAutoNum type="arabicPeriod"/>
                </a:pPr>
                <a:endParaRPr lang="en-ZA" sz="1200" b="1" dirty="0">
                  <a:solidFill>
                    <a:schemeClr val="tx1"/>
                  </a:solidFill>
                  <a:latin typeface="Arial" panose="020B0604020202020204" pitchFamily="34" charset="0"/>
                  <a:cs typeface="Arial" panose="020B0604020202020204" pitchFamily="34" charset="0"/>
                </a:endParaRPr>
              </a:p>
              <a:p>
                <a:pPr marL="228552" indent="-228552">
                  <a:buFont typeface="+mj-lt"/>
                  <a:buAutoNum type="arabicPeriod"/>
                </a:pPr>
                <a:r>
                  <a:rPr lang="en-ZA" sz="1200" b="1" dirty="0">
                    <a:solidFill>
                      <a:schemeClr val="tx1"/>
                    </a:solidFill>
                    <a:latin typeface="Arial" panose="020B0604020202020204" pitchFamily="34" charset="0"/>
                    <a:cs typeface="Arial" panose="020B0604020202020204" pitchFamily="34" charset="0"/>
                  </a:rPr>
                  <a:t>Fortified veld management for sustainable livestock production (Livestock)</a:t>
                </a:r>
              </a:p>
            </p:txBody>
          </p:sp>
          <p:sp>
            <p:nvSpPr>
              <p:cNvPr id="18" name="Rectangle 17"/>
              <p:cNvSpPr/>
              <p:nvPr/>
            </p:nvSpPr>
            <p:spPr>
              <a:xfrm>
                <a:off x="268288" y="2856802"/>
                <a:ext cx="2703512" cy="432000"/>
              </a:xfrm>
              <a:prstGeom prst="rect">
                <a:avLst/>
              </a:prstGeom>
              <a:solidFill>
                <a:schemeClr val="accent2">
                  <a:lumMod val="75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tx1"/>
                    </a:solidFill>
                    <a:latin typeface="Arial" panose="020B0604020202020204" pitchFamily="34" charset="0"/>
                    <a:cs typeface="Arial" panose="020B0604020202020204" pitchFamily="34" charset="0"/>
                  </a:rPr>
                  <a:t>Value Chain Development and Market Access</a:t>
                </a:r>
              </a:p>
            </p:txBody>
          </p:sp>
          <p:sp>
            <p:nvSpPr>
              <p:cNvPr id="19" name="Rectangle 18"/>
              <p:cNvSpPr/>
              <p:nvPr/>
            </p:nvSpPr>
            <p:spPr>
              <a:xfrm>
                <a:off x="268288" y="3285947"/>
                <a:ext cx="2703512" cy="2763783"/>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11"/>
                </a:pPr>
                <a:r>
                  <a:rPr lang="en-ZA" sz="1200" b="1" dirty="0">
                    <a:solidFill>
                      <a:schemeClr val="tx1"/>
                    </a:solidFill>
                    <a:latin typeface="Arial" panose="020B0604020202020204" pitchFamily="34" charset="0"/>
                    <a:cs typeface="Arial" panose="020B0604020202020204" pitchFamily="34" charset="0"/>
                  </a:rPr>
                  <a:t>Access to commercial and alternative livestock value chains (Livestock)</a:t>
                </a:r>
              </a:p>
              <a:p>
                <a:pPr marL="228552" indent="-228552">
                  <a:buFont typeface="+mj-lt"/>
                  <a:buAutoNum type="arabicPeriod" startAt="11"/>
                </a:pPr>
                <a:endParaRPr lang="en-ZA" sz="1200" b="1" dirty="0">
                  <a:solidFill>
                    <a:schemeClr val="tx1"/>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chemeClr val="tx1"/>
                    </a:solidFill>
                    <a:latin typeface="Arial" panose="020B0604020202020204" pitchFamily="34" charset="0"/>
                    <a:cs typeface="Arial" panose="020B0604020202020204" pitchFamily="34" charset="0"/>
                  </a:rPr>
                  <a:t>Integrated grain value chain (Grain)</a:t>
                </a:r>
              </a:p>
              <a:p>
                <a:pPr marL="228552" indent="-228552">
                  <a:buFont typeface="+mj-lt"/>
                  <a:buAutoNum type="arabicPeriod" startAt="11"/>
                </a:pPr>
                <a:endParaRPr lang="en-ZA" sz="1200" b="1" dirty="0">
                  <a:solidFill>
                    <a:schemeClr val="tx1"/>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chemeClr val="tx1"/>
                    </a:solidFill>
                    <a:latin typeface="Arial" panose="020B0604020202020204" pitchFamily="34" charset="0"/>
                    <a:cs typeface="Arial" panose="020B0604020202020204" pitchFamily="34" charset="0"/>
                  </a:rPr>
                  <a:t>Inclusive horticulture value chain participation model (Horticulture)</a:t>
                </a:r>
              </a:p>
              <a:p>
                <a:pPr marL="228552" indent="-228552">
                  <a:buFont typeface="+mj-lt"/>
                  <a:buAutoNum type="arabicPeriod" startAt="11"/>
                </a:pPr>
                <a:endParaRPr lang="en-ZA" sz="1200" dirty="0">
                  <a:solidFill>
                    <a:schemeClr val="tx1"/>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chemeClr val="tx1"/>
                    </a:solidFill>
                    <a:latin typeface="Arial" panose="020B0604020202020204" pitchFamily="34" charset="0"/>
                    <a:cs typeface="Arial" panose="020B0604020202020204" pitchFamily="34" charset="0"/>
                  </a:rPr>
                  <a:t>Rural enterprise development (Rural Development)</a:t>
                </a:r>
              </a:p>
              <a:p>
                <a:pPr marL="228552" indent="-228552">
                  <a:buFont typeface="+mj-lt"/>
                  <a:buAutoNum type="arabicPeriod" startAt="11"/>
                </a:pPr>
                <a:endParaRPr lang="en-ZA" sz="1200" dirty="0">
                  <a:solidFill>
                    <a:schemeClr val="tx1"/>
                  </a:solidFill>
                  <a:latin typeface="Arial" panose="020B0604020202020204" pitchFamily="34" charset="0"/>
                  <a:cs typeface="Arial" panose="020B0604020202020204" pitchFamily="34" charset="0"/>
                </a:endParaRPr>
              </a:p>
              <a:p>
                <a:pPr marL="228552" indent="-228552">
                  <a:buFont typeface="+mj-lt"/>
                  <a:buAutoNum type="arabicPeriod" startAt="11"/>
                </a:pPr>
                <a:r>
                  <a:rPr lang="en-ZA" sz="1200" b="1" dirty="0">
                    <a:solidFill>
                      <a:schemeClr val="tx1"/>
                    </a:solidFill>
                    <a:latin typeface="Arial" panose="020B0604020202020204" pitchFamily="34" charset="0"/>
                    <a:cs typeface="Arial" panose="020B0604020202020204" pitchFamily="34" charset="0"/>
                  </a:rPr>
                  <a:t>Trade Promotion, Retention and Optimisation (Horticulture)</a:t>
                </a:r>
              </a:p>
            </p:txBody>
          </p:sp>
          <p:sp>
            <p:nvSpPr>
              <p:cNvPr id="20" name="Rectangle 19"/>
              <p:cNvSpPr/>
              <p:nvPr/>
            </p:nvSpPr>
            <p:spPr>
              <a:xfrm>
                <a:off x="268288" y="705571"/>
                <a:ext cx="2703512" cy="465326"/>
              </a:xfrm>
              <a:prstGeom prst="rect">
                <a:avLst/>
              </a:prstGeom>
              <a:solidFill>
                <a:schemeClr val="accent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tx1"/>
                    </a:solidFill>
                    <a:latin typeface="Arial" panose="020B0604020202020204" pitchFamily="34" charset="0"/>
                    <a:cs typeface="Arial" panose="020B0604020202020204" pitchFamily="34" charset="0"/>
                  </a:rPr>
                  <a:t>Optimising the Management of Natural Resources</a:t>
                </a:r>
              </a:p>
            </p:txBody>
          </p:sp>
        </p:grpSp>
        <p:grpSp>
          <p:nvGrpSpPr>
            <p:cNvPr id="7" name="Group 6"/>
            <p:cNvGrpSpPr/>
            <p:nvPr/>
          </p:nvGrpSpPr>
          <p:grpSpPr>
            <a:xfrm>
              <a:off x="3000949" y="1262156"/>
              <a:ext cx="2983642" cy="5344155"/>
              <a:chOff x="3000949" y="705571"/>
              <a:chExt cx="2983642" cy="5344155"/>
            </a:xfrm>
          </p:grpSpPr>
          <p:sp>
            <p:nvSpPr>
              <p:cNvPr id="13" name="Rectangle 12"/>
              <p:cNvSpPr/>
              <p:nvPr/>
            </p:nvSpPr>
            <p:spPr>
              <a:xfrm>
                <a:off x="3000949" y="2856808"/>
                <a:ext cx="2983642" cy="432000"/>
              </a:xfrm>
              <a:prstGeom prst="rect">
                <a:avLst/>
              </a:prstGeom>
              <a:solidFill>
                <a:schemeClr val="bg1">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tx1"/>
                    </a:solidFill>
                    <a:latin typeface="Arial" panose="020B0604020202020204" pitchFamily="34" charset="0"/>
                    <a:cs typeface="Arial" panose="020B0604020202020204" pitchFamily="34" charset="0"/>
                  </a:rPr>
                  <a:t>Coordination and Knowledge Management</a:t>
                </a:r>
              </a:p>
            </p:txBody>
          </p:sp>
          <p:sp>
            <p:nvSpPr>
              <p:cNvPr id="14" name="Rectangle 13"/>
              <p:cNvSpPr/>
              <p:nvPr/>
            </p:nvSpPr>
            <p:spPr>
              <a:xfrm>
                <a:off x="3000949" y="3285939"/>
                <a:ext cx="2983642" cy="2763787"/>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16"/>
                </a:pPr>
                <a:r>
                  <a:rPr lang="en-ZA" sz="1200" b="1" dirty="0">
                    <a:solidFill>
                      <a:schemeClr val="tx1"/>
                    </a:solidFill>
                    <a:latin typeface="Arial" panose="020B0604020202020204" pitchFamily="34" charset="0"/>
                    <a:cs typeface="Arial" panose="020B0604020202020204" pitchFamily="34" charset="0"/>
                  </a:rPr>
                  <a:t>Harmonization of legislation affecting the agricultural value chain (Producer Support)</a:t>
                </a:r>
              </a:p>
              <a:p>
                <a:pPr marL="228552" indent="-228552">
                  <a:buFont typeface="+mj-lt"/>
                  <a:buAutoNum type="arabicPeriod" startAt="16"/>
                </a:pPr>
                <a:r>
                  <a:rPr lang="en-ZA" sz="1200" b="1" dirty="0">
                    <a:solidFill>
                      <a:schemeClr val="tx1"/>
                    </a:solidFill>
                    <a:latin typeface="Arial" panose="020B0604020202020204" pitchFamily="34" charset="0"/>
                    <a:cs typeface="Arial" panose="020B0604020202020204" pitchFamily="34" charset="0"/>
                  </a:rPr>
                  <a:t>Strategic leadership &amp; coordination for structural transformation (Rural Development)</a:t>
                </a:r>
              </a:p>
              <a:p>
                <a:pPr marL="228552" indent="-228552">
                  <a:buFont typeface="+mj-lt"/>
                  <a:buAutoNum type="arabicPeriod" startAt="16"/>
                </a:pPr>
                <a:r>
                  <a:rPr lang="en-ZA" sz="1200" b="1" dirty="0">
                    <a:solidFill>
                      <a:schemeClr val="tx1"/>
                    </a:solidFill>
                    <a:latin typeface="Arial" panose="020B0604020202020204" pitchFamily="34" charset="0"/>
                    <a:cs typeface="Arial" panose="020B0604020202020204" pitchFamily="34" charset="0"/>
                  </a:rPr>
                  <a:t>District Land Reform Delivery Centre (Land Reform)</a:t>
                </a:r>
              </a:p>
              <a:p>
                <a:pPr marL="228552" indent="-228552">
                  <a:buFont typeface="+mj-lt"/>
                  <a:buAutoNum type="arabicPeriod" startAt="16"/>
                </a:pPr>
                <a:r>
                  <a:rPr lang="en-ZA" sz="1200" b="1" dirty="0">
                    <a:solidFill>
                      <a:schemeClr val="tx1"/>
                    </a:solidFill>
                    <a:latin typeface="Arial" panose="020B0604020202020204" pitchFamily="34" charset="0"/>
                    <a:cs typeface="Arial" panose="020B0604020202020204" pitchFamily="34" charset="0"/>
                  </a:rPr>
                  <a:t>National Agricultural Decent Work Programme (Labour)</a:t>
                </a:r>
              </a:p>
              <a:p>
                <a:pPr marL="228552" indent="-228552">
                  <a:buFont typeface="+mj-lt"/>
                  <a:buAutoNum type="arabicPeriod" startAt="16"/>
                </a:pPr>
                <a:r>
                  <a:rPr lang="en-ZA" sz="1200" b="1" dirty="0">
                    <a:solidFill>
                      <a:schemeClr val="tx1"/>
                    </a:solidFill>
                    <a:latin typeface="Arial" panose="020B0604020202020204" pitchFamily="34" charset="0"/>
                    <a:cs typeface="Arial" panose="020B0604020202020204" pitchFamily="34" charset="0"/>
                  </a:rPr>
                  <a:t>Strengthening legal compliance mechanisms (Labour)</a:t>
                </a:r>
              </a:p>
              <a:p>
                <a:pPr marL="228552" indent="-228552">
                  <a:buFont typeface="+mj-lt"/>
                  <a:buAutoNum type="arabicPeriod" startAt="16"/>
                </a:pPr>
                <a:r>
                  <a:rPr lang="en-ZA" sz="1200" b="1" dirty="0">
                    <a:solidFill>
                      <a:schemeClr val="tx1"/>
                    </a:solidFill>
                    <a:latin typeface="Arial" panose="020B0604020202020204" pitchFamily="34" charset="0"/>
                    <a:cs typeface="Arial" panose="020B0604020202020204" pitchFamily="34" charset="0"/>
                  </a:rPr>
                  <a:t>National livestock census, animal ID, &amp; traceability (Livestock)</a:t>
                </a:r>
              </a:p>
              <a:p>
                <a:pPr marL="228552" indent="-228552">
                  <a:buFont typeface="+mj-lt"/>
                  <a:buAutoNum type="arabicPeriod" startAt="16"/>
                </a:pPr>
                <a:r>
                  <a:rPr lang="en-ZA" sz="1200" b="1" dirty="0">
                    <a:solidFill>
                      <a:schemeClr val="tx1"/>
                    </a:solidFill>
                    <a:latin typeface="Arial" panose="020B0604020202020204" pitchFamily="34" charset="0"/>
                    <a:cs typeface="Arial" panose="020B0604020202020204" pitchFamily="34" charset="0"/>
                  </a:rPr>
                  <a:t>Grain Know How (Grains)</a:t>
                </a:r>
              </a:p>
            </p:txBody>
          </p:sp>
          <p:sp>
            <p:nvSpPr>
              <p:cNvPr id="15" name="Rectangle 14"/>
              <p:cNvSpPr/>
              <p:nvPr/>
            </p:nvSpPr>
            <p:spPr>
              <a:xfrm>
                <a:off x="3000949" y="1134790"/>
                <a:ext cx="2983642" cy="1709069"/>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4004" indent="-224004">
                  <a:buFont typeface="+mj-lt"/>
                  <a:buAutoNum type="arabicPeriod" startAt="3"/>
                </a:pPr>
                <a:r>
                  <a:rPr lang="en-ZA" sz="1200" b="1" dirty="0">
                    <a:solidFill>
                      <a:schemeClr val="tx1"/>
                    </a:solidFill>
                    <a:latin typeface="Arial" panose="020B0604020202020204" pitchFamily="34" charset="0"/>
                    <a:cs typeface="Arial" panose="020B0604020202020204" pitchFamily="34" charset="0"/>
                  </a:rPr>
                  <a:t>Demand led public/ private </a:t>
                </a:r>
                <a:r>
                  <a:rPr lang="en-ZA" sz="1200" b="1" dirty="0" err="1">
                    <a:solidFill>
                      <a:schemeClr val="tx1"/>
                    </a:solidFill>
                    <a:latin typeface="Arial" panose="020B0604020202020204" pitchFamily="34" charset="0"/>
                    <a:cs typeface="Arial" panose="020B0604020202020204" pitchFamily="34" charset="0"/>
                  </a:rPr>
                  <a:t>agri</a:t>
                </a:r>
                <a:r>
                  <a:rPr lang="en-ZA" sz="1200" b="1" dirty="0">
                    <a:solidFill>
                      <a:schemeClr val="tx1"/>
                    </a:solidFill>
                    <a:latin typeface="Arial" panose="020B0604020202020204" pitchFamily="34" charset="0"/>
                    <a:cs typeface="Arial" panose="020B0604020202020204" pitchFamily="34" charset="0"/>
                  </a:rPr>
                  <a:t>-skills unit (Labour)</a:t>
                </a:r>
              </a:p>
              <a:p>
                <a:pPr marL="224004" indent="-224004">
                  <a:buFont typeface="+mj-lt"/>
                  <a:buAutoNum type="arabicPeriod" startAt="3"/>
                </a:pPr>
                <a:r>
                  <a:rPr lang="en-ZA" sz="1200" b="1" dirty="0">
                    <a:solidFill>
                      <a:schemeClr val="tx1"/>
                    </a:solidFill>
                    <a:latin typeface="Arial" panose="020B0604020202020204" pitchFamily="34" charset="0"/>
                    <a:cs typeface="Arial" panose="020B0604020202020204" pitchFamily="34" charset="0"/>
                  </a:rPr>
                  <a:t>Livestock skills and knowledge upgrading programme (Livestock)</a:t>
                </a:r>
              </a:p>
              <a:p>
                <a:pPr marL="224004" indent="-224004">
                  <a:buFont typeface="+mj-lt"/>
                  <a:buAutoNum type="arabicPeriod" startAt="3"/>
                </a:pPr>
                <a:r>
                  <a:rPr lang="en-ZA" sz="1200" b="1" dirty="0">
                    <a:solidFill>
                      <a:schemeClr val="tx1"/>
                    </a:solidFill>
                    <a:latin typeface="Arial" panose="020B0604020202020204" pitchFamily="34" charset="0"/>
                    <a:cs typeface="Arial" panose="020B0604020202020204" pitchFamily="34" charset="0"/>
                  </a:rPr>
                  <a:t>Enhanced animal health through revolutionary veterinary services  (Livestock)</a:t>
                </a:r>
              </a:p>
              <a:p>
                <a:pPr marL="224004" indent="-224004">
                  <a:buFont typeface="+mj-lt"/>
                  <a:buAutoNum type="arabicPeriod" startAt="3"/>
                </a:pPr>
                <a:r>
                  <a:rPr lang="en-ZA" sz="1200" b="1" dirty="0" err="1">
                    <a:solidFill>
                      <a:schemeClr val="tx1"/>
                    </a:solidFill>
                    <a:latin typeface="Arial" panose="020B0604020202020204" pitchFamily="34" charset="0"/>
                    <a:cs typeface="Arial" panose="020B0604020202020204" pitchFamily="34" charset="0"/>
                  </a:rPr>
                  <a:t>Ndimo</a:t>
                </a:r>
                <a:r>
                  <a:rPr lang="en-ZA" sz="1200" b="1" dirty="0">
                    <a:solidFill>
                      <a:schemeClr val="tx1"/>
                    </a:solidFill>
                    <a:latin typeface="Arial" panose="020B0604020202020204" pitchFamily="34" charset="0"/>
                    <a:cs typeface="Arial" panose="020B0604020202020204" pitchFamily="34" charset="0"/>
                  </a:rPr>
                  <a:t> Desk (Producer Support)</a:t>
                </a:r>
              </a:p>
            </p:txBody>
          </p:sp>
          <p:sp>
            <p:nvSpPr>
              <p:cNvPr id="16" name="Rectangle 15"/>
              <p:cNvSpPr/>
              <p:nvPr/>
            </p:nvSpPr>
            <p:spPr>
              <a:xfrm>
                <a:off x="3000949" y="705571"/>
                <a:ext cx="2983642" cy="465326"/>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tx1"/>
                    </a:solidFill>
                    <a:latin typeface="Arial" panose="020B0604020202020204" pitchFamily="34" charset="0"/>
                    <a:cs typeface="Arial" panose="020B0604020202020204" pitchFamily="34" charset="0"/>
                  </a:rPr>
                  <a:t>Developing Skills and Capacity</a:t>
                </a:r>
              </a:p>
            </p:txBody>
          </p:sp>
        </p:grpSp>
        <p:grpSp>
          <p:nvGrpSpPr>
            <p:cNvPr id="8" name="Group 7"/>
            <p:cNvGrpSpPr/>
            <p:nvPr/>
          </p:nvGrpSpPr>
          <p:grpSpPr>
            <a:xfrm>
              <a:off x="5999724" y="1249894"/>
              <a:ext cx="2703512" cy="5360325"/>
              <a:chOff x="5999724" y="693309"/>
              <a:chExt cx="2703512" cy="5360325"/>
            </a:xfrm>
          </p:grpSpPr>
          <p:sp>
            <p:nvSpPr>
              <p:cNvPr id="9" name="Rectangle 8"/>
              <p:cNvSpPr/>
              <p:nvPr/>
            </p:nvSpPr>
            <p:spPr>
              <a:xfrm>
                <a:off x="5999724" y="1160098"/>
                <a:ext cx="2703512" cy="1696709"/>
              </a:xfrm>
              <a:prstGeom prst="rect">
                <a:avLst/>
              </a:prstGeom>
              <a:solidFill>
                <a:schemeClr val="bg1"/>
              </a:solidFill>
              <a:ln w="9525">
                <a:solidFill>
                  <a:schemeClr val="bg2">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7"/>
                </a:pPr>
                <a:r>
                  <a:rPr lang="en-ZA" sz="1200" b="1" dirty="0">
                    <a:solidFill>
                      <a:schemeClr val="tx1"/>
                    </a:solidFill>
                    <a:latin typeface="Arial" panose="020B0604020202020204" pitchFamily="34" charset="0"/>
                    <a:cs typeface="Arial" panose="020B0604020202020204" pitchFamily="34" charset="0"/>
                  </a:rPr>
                  <a:t>Financial partnerships for accelerated and sustainable Land Reform (Land Reform) </a:t>
                </a:r>
              </a:p>
              <a:p>
                <a:pPr marL="228552" indent="-228552">
                  <a:buFont typeface="+mj-lt"/>
                  <a:buAutoNum type="arabicPeriod" startAt="7"/>
                </a:pPr>
                <a:r>
                  <a:rPr lang="en-ZA" sz="1200" b="1" dirty="0">
                    <a:solidFill>
                      <a:schemeClr val="tx1"/>
                    </a:solidFill>
                    <a:latin typeface="Arial" panose="020B0604020202020204" pitchFamily="34" charset="0"/>
                    <a:cs typeface="Arial" panose="020B0604020202020204" pitchFamily="34" charset="0"/>
                  </a:rPr>
                  <a:t>Re-engineering agricultural development finance (Producer Support)</a:t>
                </a:r>
              </a:p>
              <a:p>
                <a:pPr marL="228552" indent="-228552">
                  <a:buFont typeface="+mj-lt"/>
                  <a:buAutoNum type="arabicPeriod" startAt="7"/>
                </a:pPr>
                <a:r>
                  <a:rPr lang="en-ZA" sz="1200" b="1" dirty="0">
                    <a:solidFill>
                      <a:schemeClr val="tx1"/>
                    </a:solidFill>
                    <a:latin typeface="Arial" panose="020B0604020202020204" pitchFamily="34" charset="0"/>
                    <a:cs typeface="Arial" panose="020B0604020202020204" pitchFamily="34" charset="0"/>
                  </a:rPr>
                  <a:t>Unlocking finance for grains through PPP (Grains)</a:t>
                </a:r>
              </a:p>
              <a:p>
                <a:pPr marL="228552" indent="-228552">
                  <a:buFont typeface="+mj-lt"/>
                  <a:buAutoNum type="arabicPeriod" startAt="7"/>
                </a:pPr>
                <a:r>
                  <a:rPr lang="en-ZA" sz="1200" b="1" dirty="0">
                    <a:solidFill>
                      <a:schemeClr val="tx1"/>
                    </a:solidFill>
                    <a:latin typeface="Arial" panose="020B0604020202020204" pitchFamily="34" charset="0"/>
                    <a:cs typeface="Arial" panose="020B0604020202020204" pitchFamily="34" charset="0"/>
                  </a:rPr>
                  <a:t>Dynamic Business Model for Producer Support (Producer) </a:t>
                </a:r>
                <a:r>
                  <a:rPr lang="en-ZA" sz="1200" dirty="0">
                    <a:solidFill>
                      <a:schemeClr val="tx1"/>
                    </a:solidFill>
                    <a:latin typeface="Arial" panose="020B0604020202020204" pitchFamily="34" charset="0"/>
                    <a:cs typeface="Arial" panose="020B0604020202020204" pitchFamily="34" charset="0"/>
                  </a:rPr>
                  <a:t>Support)</a:t>
                </a:r>
              </a:p>
            </p:txBody>
          </p:sp>
          <p:sp>
            <p:nvSpPr>
              <p:cNvPr id="10" name="Rectangle 9"/>
              <p:cNvSpPr/>
              <p:nvPr/>
            </p:nvSpPr>
            <p:spPr>
              <a:xfrm>
                <a:off x="5999724" y="2856805"/>
                <a:ext cx="2703512" cy="432000"/>
              </a:xfrm>
              <a:prstGeom prst="rect">
                <a:avLst/>
              </a:prstGeom>
              <a:solidFill>
                <a:schemeClr val="accent2">
                  <a:lumMod val="60000"/>
                  <a:lumOff val="4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tx1"/>
                    </a:solidFill>
                    <a:latin typeface="Arial" panose="020B0604020202020204" pitchFamily="34" charset="0"/>
                    <a:cs typeface="Arial" panose="020B0604020202020204" pitchFamily="34" charset="0"/>
                  </a:rPr>
                  <a:t>Reconfiguring Space &amp; Promoting  Functional Rural Settlement</a:t>
                </a:r>
              </a:p>
            </p:txBody>
          </p:sp>
          <p:sp>
            <p:nvSpPr>
              <p:cNvPr id="11" name="Rectangle 10"/>
              <p:cNvSpPr/>
              <p:nvPr/>
            </p:nvSpPr>
            <p:spPr>
              <a:xfrm>
                <a:off x="5999724" y="3285942"/>
                <a:ext cx="2703512" cy="2767692"/>
              </a:xfrm>
              <a:prstGeom prst="rect">
                <a:avLst/>
              </a:prstGeom>
              <a:solidFill>
                <a:schemeClr val="bg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228552" indent="-228552">
                  <a:buFont typeface="+mj-lt"/>
                  <a:buAutoNum type="arabicPeriod" startAt="23"/>
                </a:pPr>
                <a:r>
                  <a:rPr lang="en-ZA" sz="1200" b="1" dirty="0">
                    <a:solidFill>
                      <a:schemeClr val="tx1"/>
                    </a:solidFill>
                    <a:latin typeface="Arial" panose="020B0604020202020204" pitchFamily="34" charset="0"/>
                    <a:cs typeface="Arial" panose="020B0604020202020204" pitchFamily="34" charset="0"/>
                  </a:rPr>
                  <a:t>Fast tracking the settlement of outstanding restitution claims in a sustainable manner (Land Reform) </a:t>
                </a:r>
              </a:p>
              <a:p>
                <a:pPr marL="228552" indent="-228552">
                  <a:buFont typeface="+mj-lt"/>
                  <a:buAutoNum type="arabicPeriod" startAt="23"/>
                </a:pPr>
                <a:r>
                  <a:rPr lang="en-ZA" sz="1200" b="1" dirty="0">
                    <a:solidFill>
                      <a:schemeClr val="tx1"/>
                    </a:solidFill>
                    <a:latin typeface="Arial" panose="020B0604020202020204" pitchFamily="34" charset="0"/>
                    <a:cs typeface="Arial" panose="020B0604020202020204" pitchFamily="34" charset="0"/>
                  </a:rPr>
                  <a:t> Accelerated Land Development and Redistribution Initiative (ALDRI) (Land Reform) </a:t>
                </a:r>
              </a:p>
              <a:p>
                <a:pPr marL="228552" indent="-228552">
                  <a:buFont typeface="+mj-lt"/>
                  <a:buAutoNum type="arabicPeriod" startAt="23"/>
                </a:pPr>
                <a:r>
                  <a:rPr lang="en-ZA" sz="1200" b="1" dirty="0">
                    <a:solidFill>
                      <a:schemeClr val="tx1"/>
                    </a:solidFill>
                    <a:latin typeface="Arial" panose="020B0604020202020204" pitchFamily="34" charset="0"/>
                    <a:cs typeface="Arial" panose="020B0604020202020204" pitchFamily="34" charset="0"/>
                  </a:rPr>
                  <a:t>Promoting and protecting rights of persons living under insecure tenure (Land Reform) </a:t>
                </a:r>
              </a:p>
              <a:p>
                <a:pPr marL="228552" indent="-228552">
                  <a:buFont typeface="+mj-lt"/>
                  <a:buAutoNum type="arabicPeriod" startAt="23"/>
                </a:pPr>
                <a:r>
                  <a:rPr lang="en-ZA" sz="1200" b="1" dirty="0">
                    <a:solidFill>
                      <a:schemeClr val="tx1"/>
                    </a:solidFill>
                    <a:latin typeface="Arial" panose="020B0604020202020204" pitchFamily="34" charset="0"/>
                    <a:cs typeface="Arial" panose="020B0604020202020204" pitchFamily="34" charset="0"/>
                  </a:rPr>
                  <a:t>Basic Services (Rural Development) </a:t>
                </a:r>
              </a:p>
              <a:p>
                <a:pPr marL="228552" indent="-228552">
                  <a:buFont typeface="+mj-lt"/>
                  <a:buAutoNum type="arabicPeriod" startAt="23"/>
                </a:pPr>
                <a:r>
                  <a:rPr lang="en-ZA" sz="1200" b="1" dirty="0">
                    <a:solidFill>
                      <a:schemeClr val="tx1"/>
                    </a:solidFill>
                    <a:latin typeface="Arial" panose="020B0604020202020204" pitchFamily="34" charset="0"/>
                    <a:cs typeface="Arial" panose="020B0604020202020204" pitchFamily="34" charset="0"/>
                  </a:rPr>
                  <a:t>Farm worker house and land ownership programme (Labour)</a:t>
                </a:r>
              </a:p>
              <a:p>
                <a:pPr marL="228552" indent="-228552">
                  <a:buFont typeface="+mj-lt"/>
                  <a:buAutoNum type="arabicPeriod" startAt="23"/>
                </a:pPr>
                <a:endParaRPr lang="en-ZA" sz="1200" b="1" dirty="0">
                  <a:solidFill>
                    <a:schemeClr val="tx1"/>
                  </a:solidFill>
                  <a:latin typeface="Arial" panose="020B0604020202020204" pitchFamily="34" charset="0"/>
                  <a:cs typeface="Arial" panose="020B0604020202020204" pitchFamily="34" charset="0"/>
                </a:endParaRPr>
              </a:p>
            </p:txBody>
          </p:sp>
          <p:sp>
            <p:nvSpPr>
              <p:cNvPr id="12" name="Rectangle 11"/>
              <p:cNvSpPr/>
              <p:nvPr/>
            </p:nvSpPr>
            <p:spPr>
              <a:xfrm>
                <a:off x="5999724" y="693309"/>
                <a:ext cx="2703512" cy="465326"/>
              </a:xfrm>
              <a:prstGeom prst="rect">
                <a:avLst/>
              </a:prstGeom>
              <a:solidFill>
                <a:schemeClr val="accent2">
                  <a:lumMod val="50000"/>
                </a:schemeClr>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ZA" sz="1200" b="1" dirty="0">
                    <a:solidFill>
                      <a:schemeClr val="tx1"/>
                    </a:solidFill>
                    <a:latin typeface="Arial" panose="020B0604020202020204" pitchFamily="34" charset="0"/>
                    <a:cs typeface="Arial" panose="020B0604020202020204" pitchFamily="34" charset="0"/>
                  </a:rPr>
                  <a:t>Funding and Finance</a:t>
                </a:r>
              </a:p>
            </p:txBody>
          </p:sp>
        </p:grpSp>
      </p:grpSp>
      <p:sp>
        <p:nvSpPr>
          <p:cNvPr id="4" name="Title 7"/>
          <p:cNvSpPr txBox="1">
            <a:spLocks/>
          </p:cNvSpPr>
          <p:nvPr/>
        </p:nvSpPr>
        <p:spPr bwMode="auto">
          <a:xfrm>
            <a:off x="-205079" y="89842"/>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a:t>27 </a:t>
            </a:r>
            <a:r>
              <a:rPr lang="en-ZA" i="0" dirty="0" smtClean="0"/>
              <a:t>Operation Phakisa </a:t>
            </a:r>
            <a:r>
              <a:rPr lang="en-ZA" i="0" dirty="0"/>
              <a:t>Initiatives</a:t>
            </a:r>
          </a:p>
        </p:txBody>
      </p:sp>
      <p:sp>
        <p:nvSpPr>
          <p:cNvPr id="21" name="Footer Placeholder 4"/>
          <p:cNvSpPr txBox="1">
            <a:spLocks/>
          </p:cNvSpPr>
          <p:nvPr/>
        </p:nvSpPr>
        <p:spPr>
          <a:xfrm>
            <a:off x="7320153" y="6458412"/>
            <a:ext cx="1418895" cy="247823"/>
          </a:xfrm>
          <a:prstGeom prst="rect">
            <a:avLst/>
          </a:prstGeom>
        </p:spPr>
        <p:txBody>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lgn="ctr"/>
            <a:r>
              <a:rPr lang="en-ZA" sz="1100" b="1" dirty="0" smtClean="0"/>
              <a:t>10</a:t>
            </a:r>
            <a:endParaRPr lang="en-ZA" sz="1100" b="1" dirty="0"/>
          </a:p>
        </p:txBody>
      </p:sp>
    </p:spTree>
    <p:extLst>
      <p:ext uri="{BB962C8B-B14F-4D97-AF65-F5344CB8AC3E}">
        <p14:creationId xmlns:p14="http://schemas.microsoft.com/office/powerpoint/2010/main" xmlns="" val="400827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dirty="0"/>
              <a:t>What is Operation Phakisa Methodology? </a:t>
            </a:r>
          </a:p>
        </p:txBody>
      </p:sp>
      <p:sp>
        <p:nvSpPr>
          <p:cNvPr id="3" name="Content Placeholder 2"/>
          <p:cNvSpPr>
            <a:spLocks noGrp="1"/>
          </p:cNvSpPr>
          <p:nvPr>
            <p:ph idx="1"/>
          </p:nvPr>
        </p:nvSpPr>
        <p:spPr/>
        <p:txBody>
          <a:bodyPr>
            <a:normAutofit/>
          </a:bodyPr>
          <a:lstStyle/>
          <a:p>
            <a:r>
              <a:rPr lang="en-ZA" sz="2000" b="1" dirty="0"/>
              <a:t>How far are we in implementing the methodology?</a:t>
            </a:r>
          </a:p>
        </p:txBody>
      </p:sp>
      <p:grpSp>
        <p:nvGrpSpPr>
          <p:cNvPr id="58" name="Group 57"/>
          <p:cNvGrpSpPr/>
          <p:nvPr/>
        </p:nvGrpSpPr>
        <p:grpSpPr>
          <a:xfrm>
            <a:off x="161948"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Open 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4</a:t>
                </a: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7</a:t>
                </a: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institutional 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a:solidFill>
                    <a:schemeClr val="tx1"/>
                  </a:solidFill>
                  <a:latin typeface="Gill Sans"/>
                  <a:cs typeface="Gill Sans"/>
                </a:rPr>
                <a:t>Scoping</a:t>
              </a: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Launch</a:t>
            </a:r>
          </a:p>
        </p:txBody>
      </p:sp>
      <p:sp>
        <p:nvSpPr>
          <p:cNvPr id="51" name="Oval 50"/>
          <p:cNvSpPr>
            <a:spLocks noChangeAspect="1"/>
          </p:cNvSpPr>
          <p:nvPr/>
        </p:nvSpPr>
        <p:spPr>
          <a:xfrm>
            <a:off x="2825685"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r>
              <a:rPr lang="en-US" sz="1300" b="1" dirty="0">
                <a:solidFill>
                  <a:srgbClr val="000000"/>
                </a:solidFill>
                <a:latin typeface="Gill Sans"/>
                <a:cs typeface="Gill Sans"/>
              </a:rPr>
              <a:t>3</a:t>
            </a:r>
          </a:p>
        </p:txBody>
      </p:sp>
      <p:sp>
        <p:nvSpPr>
          <p:cNvPr id="48" name="Oval Callout 47"/>
          <p:cNvSpPr/>
          <p:nvPr/>
        </p:nvSpPr>
        <p:spPr>
          <a:xfrm>
            <a:off x="3087074" y="983944"/>
            <a:ext cx="3394234" cy="1444521"/>
          </a:xfrm>
          <a:prstGeom prst="wedgeEllipseCallout">
            <a:avLst>
              <a:gd name="adj1" fmla="val -32613"/>
              <a:gd name="adj2" fmla="val 7004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ZA" sz="1400" b="1" dirty="0"/>
              <a:t>The President launched Operation Phakisa for Agriculture, Land Reform and Rural Development on the 24 February, 2017.</a:t>
            </a:r>
          </a:p>
        </p:txBody>
      </p:sp>
    </p:spTree>
    <p:extLst>
      <p:ext uri="{BB962C8B-B14F-4D97-AF65-F5344CB8AC3E}">
        <p14:creationId xmlns:p14="http://schemas.microsoft.com/office/powerpoint/2010/main" xmlns="" val="21770227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86" y="315459"/>
            <a:ext cx="8600469" cy="492443"/>
          </a:xfrm>
        </p:spPr>
        <p:txBody>
          <a:bodyPr>
            <a:noAutofit/>
          </a:bodyPr>
          <a:lstStyle/>
          <a:p>
            <a:r>
              <a:rPr lang="en-ZA" sz="2800" dirty="0"/>
              <a:t>How far are we in implementing the methodology?</a:t>
            </a:r>
            <a:br>
              <a:rPr lang="en-ZA" sz="2800" dirty="0"/>
            </a:br>
            <a:endParaRPr lang="en-ZA" sz="2900" b="1" dirty="0"/>
          </a:p>
        </p:txBody>
      </p:sp>
      <p:grpSp>
        <p:nvGrpSpPr>
          <p:cNvPr id="5" name="Group 4"/>
          <p:cNvGrpSpPr/>
          <p:nvPr/>
        </p:nvGrpSpPr>
        <p:grpSpPr>
          <a:xfrm>
            <a:off x="161947" y="1010761"/>
            <a:ext cx="8718409" cy="3090888"/>
            <a:chOff x="161947" y="1848961"/>
            <a:chExt cx="8718409" cy="3090888"/>
          </a:xfrm>
        </p:grpSpPr>
        <p:cxnSp>
          <p:nvCxnSpPr>
            <p:cNvPr id="46" name="Straight Connector 45"/>
            <p:cNvCxnSpPr>
              <a:stCxn id="36" idx="1"/>
            </p:cNvCxnSpPr>
            <p:nvPr/>
          </p:nvCxnSpPr>
          <p:spPr>
            <a:xfrm>
              <a:off x="2425059" y="3835712"/>
              <a:ext cx="1065344" cy="59385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161947" y="2505605"/>
              <a:ext cx="1241901" cy="1352022"/>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4016037" y="2445093"/>
              <a:ext cx="1241901" cy="1377783"/>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Open </a:t>
                </a:r>
                <a:r>
                  <a:rPr lang="en-US" sz="1300" dirty="0">
                    <a:solidFill>
                      <a:schemeClr val="tx1"/>
                    </a:solidFill>
                    <a:latin typeface="Gill Sans"/>
                    <a:cs typeface="Gill Sans"/>
                  </a:rPr>
                  <a:t>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4</a:t>
                </a:r>
                <a:endParaRPr lang="en-US" sz="1300" b="1" dirty="0">
                  <a:solidFill>
                    <a:srgbClr val="000000"/>
                  </a:solidFill>
                  <a:latin typeface="Gill Sans"/>
                  <a:cs typeface="Gill Sans"/>
                </a:endParaRPr>
              </a:p>
            </p:txBody>
          </p:sp>
        </p:grpSp>
        <p:grpSp>
          <p:nvGrpSpPr>
            <p:cNvPr id="23" name="Group 22"/>
            <p:cNvGrpSpPr/>
            <p:nvPr/>
          </p:nvGrpSpPr>
          <p:grpSpPr>
            <a:xfrm>
              <a:off x="6443202" y="1848961"/>
              <a:ext cx="1241901" cy="1296424"/>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473681" y="3130145"/>
              <a:ext cx="1241901" cy="1232255"/>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smtClean="0">
                    <a:solidFill>
                      <a:srgbClr val="000000"/>
                    </a:solidFill>
                    <a:latin typeface="Gill Sans"/>
                    <a:cs typeface="Gill Sans"/>
                  </a:rPr>
                  <a:t>7</a:t>
                </a:r>
                <a:endParaRPr lang="en-US" sz="1300" b="1" dirty="0">
                  <a:solidFill>
                    <a:srgbClr val="000000"/>
                  </a:solidFill>
                  <a:latin typeface="Gill Sans"/>
                  <a:cs typeface="Gill Sans"/>
                </a:endParaRPr>
              </a:p>
            </p:txBody>
          </p:sp>
        </p:grpSp>
        <p:grpSp>
          <p:nvGrpSpPr>
            <p:cNvPr id="29" name="Group 28"/>
            <p:cNvGrpSpPr/>
            <p:nvPr/>
          </p:nvGrpSpPr>
          <p:grpSpPr>
            <a:xfrm>
              <a:off x="7638455" y="2401481"/>
              <a:ext cx="1241901" cy="1349463"/>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470530" y="2481191"/>
              <a:ext cx="1241901" cy="1354519"/>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338967" y="2407084"/>
              <a:ext cx="1241901" cy="1393023"/>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a:t>
                </a:r>
                <a:r>
                  <a:rPr lang="en-US" sz="1300" dirty="0" smtClean="0">
                    <a:solidFill>
                      <a:schemeClr val="tx1"/>
                    </a:solidFill>
                    <a:latin typeface="Gill Sans"/>
                    <a:cs typeface="Gill Sans"/>
                  </a:rPr>
                  <a:t>institutional </a:t>
                </a:r>
                <a:r>
                  <a:rPr lang="en-US" sz="1300" dirty="0">
                    <a:solidFill>
                      <a:schemeClr val="tx1"/>
                    </a:solidFill>
                    <a:latin typeface="Gill Sans"/>
                    <a:cs typeface="Gill Sans"/>
                  </a:rPr>
                  <a:t>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941910" y="4519821"/>
              <a:ext cx="1244645"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smtClean="0">
                  <a:solidFill>
                    <a:schemeClr val="tx1"/>
                  </a:solidFill>
                  <a:latin typeface="Gill Sans"/>
                  <a:cs typeface="Gill Sans"/>
                </a:rPr>
                <a:t>Scoping</a:t>
              </a:r>
              <a:endParaRPr lang="en-US" sz="1300" dirty="0">
                <a:solidFill>
                  <a:schemeClr val="tx1"/>
                </a:solidFill>
                <a:latin typeface="Gill Sans"/>
                <a:cs typeface="Gill Sans"/>
              </a:endParaRPr>
            </a:p>
          </p:txBody>
        </p:sp>
        <p:sp>
          <p:nvSpPr>
            <p:cNvPr id="43" name="Chevron 42"/>
            <p:cNvSpPr/>
            <p:nvPr/>
          </p:nvSpPr>
          <p:spPr>
            <a:xfrm>
              <a:off x="3087472" y="4519821"/>
              <a:ext cx="1244645"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206045" y="4508444"/>
              <a:ext cx="1244645" cy="405966"/>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772961" y="3835712"/>
              <a:ext cx="984926" cy="525279"/>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437293" y="4185659"/>
              <a:ext cx="2631008" cy="292388"/>
            </a:xfrm>
            <a:prstGeom prst="rect">
              <a:avLst/>
            </a:prstGeom>
            <a:noFill/>
          </p:spPr>
          <p:txBody>
            <a:bodyPr wrap="square" rtlCol="0">
              <a:spAutoFit/>
            </a:bodyPr>
            <a:lstStyle/>
            <a:p>
              <a:pPr algn="ctr"/>
              <a:r>
                <a:rPr lang="en-US" sz="1300" i="1" dirty="0">
                  <a:latin typeface="Gill Sans"/>
                  <a:cs typeface="Gill Sans"/>
                </a:rPr>
                <a:t>Processes of the lab phase</a:t>
              </a:r>
            </a:p>
          </p:txBody>
        </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smtClean="0">
                  <a:solidFill>
                    <a:schemeClr val="tx1"/>
                  </a:solidFill>
                  <a:latin typeface="Gill Sans"/>
                  <a:cs typeface="Gill Sans"/>
                </a:rPr>
                <a:t>Launch</a:t>
              </a:r>
              <a:endParaRPr lang="en-US" sz="1300" dirty="0">
                <a:solidFill>
                  <a:schemeClr val="tx1"/>
                </a:solidFill>
                <a:latin typeface="Gill Sans"/>
                <a:cs typeface="Gill Sans"/>
              </a:endParaRPr>
            </a:p>
          </p:txBody>
        </p:sp>
        <p:sp>
          <p:nvSpPr>
            <p:cNvPr id="51" name="Oval 50"/>
            <p:cNvSpPr>
              <a:spLocks noChangeAspect="1"/>
            </p:cNvSpPr>
            <p:nvPr/>
          </p:nvSpPr>
          <p:spPr>
            <a:xfrm>
              <a:off x="2825684"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3</a:t>
              </a:r>
            </a:p>
          </p:txBody>
        </p:sp>
      </p:grpSp>
      <p:sp>
        <p:nvSpPr>
          <p:cNvPr id="53" name="Oval Callout 52"/>
          <p:cNvSpPr/>
          <p:nvPr/>
        </p:nvSpPr>
        <p:spPr>
          <a:xfrm>
            <a:off x="3968875" y="3872867"/>
            <a:ext cx="4290530" cy="1979293"/>
          </a:xfrm>
          <a:prstGeom prst="wedgeEllipseCallout">
            <a:avLst>
              <a:gd name="adj1" fmla="val -29249"/>
              <a:gd name="adj2" fmla="val -9217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ZA" b="1" dirty="0">
                <a:solidFill>
                  <a:schemeClr val="bg1"/>
                </a:solidFill>
              </a:rPr>
              <a:t>Appointed Champions </a:t>
            </a:r>
            <a:r>
              <a:rPr lang="en-ZA" b="1" dirty="0" smtClean="0">
                <a:solidFill>
                  <a:schemeClr val="bg1"/>
                </a:solidFill>
              </a:rPr>
              <a:t>per initiative (finalised)</a:t>
            </a:r>
            <a:endParaRPr lang="en-ZA" b="1" dirty="0">
              <a:solidFill>
                <a:schemeClr val="bg1"/>
              </a:solidFill>
            </a:endParaRPr>
          </a:p>
          <a:p>
            <a:pPr marL="285750" indent="-285750">
              <a:buFont typeface="Arial" panose="020B0604020202020204" pitchFamily="34" charset="0"/>
              <a:buChar char="•"/>
            </a:pPr>
            <a:r>
              <a:rPr lang="en-ZA" sz="1600" b="1" dirty="0" smtClean="0">
                <a:solidFill>
                  <a:schemeClr val="bg1"/>
                </a:solidFill>
              </a:rPr>
              <a:t>Cabinet submission of Lab report (Oct. - Nov)</a:t>
            </a:r>
          </a:p>
          <a:p>
            <a:pPr marL="285750" indent="-285750">
              <a:buFont typeface="Arial" panose="020B0604020202020204" pitchFamily="34" charset="0"/>
              <a:buChar char="•"/>
            </a:pPr>
            <a:r>
              <a:rPr lang="en-ZA" sz="1600" b="1" dirty="0" smtClean="0">
                <a:solidFill>
                  <a:schemeClr val="bg1"/>
                </a:solidFill>
              </a:rPr>
              <a:t>Open Day (Presidency). </a:t>
            </a:r>
            <a:endParaRPr lang="en-ZA" sz="1600" b="1" dirty="0">
              <a:solidFill>
                <a:schemeClr val="bg1"/>
              </a:solidFill>
            </a:endParaRPr>
          </a:p>
        </p:txBody>
      </p:sp>
    </p:spTree>
    <p:extLst>
      <p:ext uri="{BB962C8B-B14F-4D97-AF65-F5344CB8AC3E}">
        <p14:creationId xmlns:p14="http://schemas.microsoft.com/office/powerpoint/2010/main" xmlns="" val="1522104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344910" y="184885"/>
            <a:ext cx="8488607" cy="5308591"/>
            <a:chOff x="-259475" y="437"/>
            <a:chExt cx="9480391" cy="4967071"/>
          </a:xfrm>
        </p:grpSpPr>
        <p:sp>
          <p:nvSpPr>
            <p:cNvPr id="15" name="Rectangle 14"/>
            <p:cNvSpPr>
              <a:spLocks/>
            </p:cNvSpPr>
            <p:nvPr/>
          </p:nvSpPr>
          <p:spPr bwMode="auto">
            <a:xfrm>
              <a:off x="4534338" y="1017413"/>
              <a:ext cx="4321743" cy="3608230"/>
            </a:xfrm>
            <a:prstGeom prst="rect">
              <a:avLst/>
            </a:prstGeom>
            <a:gradFill flip="none" rotWithShape="1">
              <a:gsLst>
                <a:gs pos="0">
                  <a:srgbClr val="FFFFFF">
                    <a:lumMod val="95000"/>
                    <a:alpha val="53000"/>
                  </a:srgbClr>
                </a:gs>
                <a:gs pos="100000">
                  <a:srgbClr val="FFFFFF"/>
                </a:gs>
              </a:gsLst>
              <a:lin ang="5400000" scaled="1"/>
              <a:tileRect/>
            </a:gradFill>
            <a:ln w="9525" cap="flat" cmpd="sng" algn="ctr">
              <a:noFill/>
              <a:prstDash val="solid"/>
              <a:round/>
              <a:headEnd type="none" w="med" len="med"/>
              <a:tailEnd type="none" w="med" len="med"/>
            </a:ln>
            <a:effectLst/>
            <a:extLst/>
          </p:spPr>
          <p:txBody>
            <a:bodyPr vert="horz" wrap="square" lIns="89611" tIns="44806" rIns="89611" bIns="44806" numCol="1" rtlCol="0" anchor="t" anchorCtr="0" compatLnSpc="1">
              <a:prstTxWarp prst="textNoShape">
                <a:avLst/>
              </a:prstTxWarp>
            </a:bodyPr>
            <a:lstStyle/>
            <a:p>
              <a:pPr defTabSz="878190">
                <a:defRPr/>
              </a:pPr>
              <a:endParaRPr lang="en-US" b="1" kern="0">
                <a:solidFill>
                  <a:srgbClr val="000000"/>
                </a:solidFill>
                <a:ea typeface="ＭＳ Ｐゴシック"/>
              </a:endParaRPr>
            </a:p>
          </p:txBody>
        </p:sp>
        <p:sp>
          <p:nvSpPr>
            <p:cNvPr id="16" name="Rectangle 15"/>
            <p:cNvSpPr>
              <a:spLocks/>
            </p:cNvSpPr>
            <p:nvPr/>
          </p:nvSpPr>
          <p:spPr bwMode="auto">
            <a:xfrm>
              <a:off x="1" y="1359278"/>
              <a:ext cx="4470400" cy="3608230"/>
            </a:xfrm>
            <a:prstGeom prst="rect">
              <a:avLst/>
            </a:prstGeom>
            <a:gradFill flip="none" rotWithShape="1">
              <a:gsLst>
                <a:gs pos="0">
                  <a:srgbClr val="FFFFFF">
                    <a:lumMod val="95000"/>
                    <a:alpha val="54000"/>
                  </a:srgbClr>
                </a:gs>
                <a:gs pos="100000">
                  <a:srgbClr val="FFFFFF"/>
                </a:gs>
              </a:gsLst>
              <a:lin ang="5400000" scaled="1"/>
              <a:tileRect/>
            </a:gradFill>
            <a:ln w="9525" cap="flat" cmpd="sng" algn="ctr">
              <a:noFill/>
              <a:prstDash val="solid"/>
              <a:round/>
              <a:headEnd type="none" w="med" len="med"/>
              <a:tailEnd type="none" w="med" len="med"/>
            </a:ln>
            <a:effectLst/>
            <a:extLst/>
          </p:spPr>
          <p:txBody>
            <a:bodyPr vert="horz" wrap="square" lIns="89611" tIns="44806" rIns="89611" bIns="44806" numCol="1" rtlCol="0" anchor="t" anchorCtr="0" compatLnSpc="1">
              <a:prstTxWarp prst="textNoShape">
                <a:avLst/>
              </a:prstTxWarp>
            </a:bodyPr>
            <a:lstStyle/>
            <a:p>
              <a:pPr defTabSz="878190">
                <a:defRPr/>
              </a:pPr>
              <a:endParaRPr lang="en-US" b="1" kern="0">
                <a:solidFill>
                  <a:srgbClr val="000000"/>
                </a:solidFill>
                <a:ea typeface="ＭＳ Ｐゴシック"/>
              </a:endParaRPr>
            </a:p>
          </p:txBody>
        </p:sp>
        <p:sp>
          <p:nvSpPr>
            <p:cNvPr id="17" name="Rectangle 16"/>
            <p:cNvSpPr>
              <a:spLocks/>
            </p:cNvSpPr>
            <p:nvPr/>
          </p:nvSpPr>
          <p:spPr>
            <a:xfrm>
              <a:off x="1" y="717964"/>
              <a:ext cx="4470400" cy="333651"/>
            </a:xfrm>
            <a:prstGeom prst="rect">
              <a:avLst/>
            </a:prstGeom>
            <a:solidFill>
              <a:srgbClr val="4C7F96"/>
            </a:solidFill>
            <a:ln w="12700">
              <a:noFill/>
              <a:miter lim="800000"/>
              <a:headEnd/>
              <a:tailEnd/>
            </a:ln>
            <a:effectLst/>
          </p:spPr>
          <p:txBody>
            <a:bodyPr wrap="square" lIns="71689" tIns="44806" rIns="71689" bIns="44806" anchor="ctr">
              <a:noAutofit/>
            </a:bodyPr>
            <a:lstStyle/>
            <a:p>
              <a:pPr defTabSz="896112">
                <a:defRPr/>
              </a:pPr>
              <a:endParaRPr lang="en-US" sz="2400" b="1" kern="0" dirty="0" err="1">
                <a:solidFill>
                  <a:srgbClr val="FFFFFF"/>
                </a:solidFill>
                <a:ea typeface="ＭＳ Ｐゴシック"/>
              </a:endParaRPr>
            </a:p>
          </p:txBody>
        </p:sp>
        <p:sp>
          <p:nvSpPr>
            <p:cNvPr id="18" name="Title 1"/>
            <p:cNvSpPr txBox="1">
              <a:spLocks/>
            </p:cNvSpPr>
            <p:nvPr/>
          </p:nvSpPr>
          <p:spPr bwMode="auto">
            <a:xfrm>
              <a:off x="-259475" y="437"/>
              <a:ext cx="9480391" cy="6911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350" rtl="0" eaLnBrk="1" fontAlgn="base" hangingPunct="1">
                <a:spcBef>
                  <a:spcPct val="0"/>
                </a:spcBef>
                <a:spcAft>
                  <a:spcPct val="0"/>
                </a:spcAft>
                <a:tabLst>
                  <a:tab pos="269875" algn="l"/>
                </a:tabLst>
                <a:defRPr sz="1900" b="1" baseline="0">
                  <a:solidFill>
                    <a:schemeClr val="tx2"/>
                  </a:solidFill>
                  <a:latin typeface="+mj-lt"/>
                  <a:ea typeface="Arial Unicode MS" pitchFamily="34" charset="-128"/>
                  <a:cs typeface="Arial Unicode MS" pitchFamily="34" charset="-128"/>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a:lstStyle>
            <a:p>
              <a:pPr algn="ctr" defTabSz="877443">
                <a:tabLst>
                  <a:tab pos="264478" algn="l"/>
                </a:tabLst>
                <a:defRPr/>
              </a:pPr>
              <a:r>
                <a:rPr lang="en-US" sz="2400" kern="0" dirty="0">
                  <a:solidFill>
                    <a:srgbClr val="000000"/>
                  </a:solidFill>
                  <a:latin typeface="Arial"/>
                </a:rPr>
                <a:t>The Open Day is a vital step to achieving mass alignment and buy-in for lab outcomes</a:t>
              </a:r>
            </a:p>
          </p:txBody>
        </p:sp>
        <p:sp>
          <p:nvSpPr>
            <p:cNvPr id="19" name="Rectangle 18"/>
            <p:cNvSpPr>
              <a:spLocks/>
            </p:cNvSpPr>
            <p:nvPr/>
          </p:nvSpPr>
          <p:spPr>
            <a:xfrm>
              <a:off x="4474778" y="1361997"/>
              <a:ext cx="4377099" cy="2303810"/>
            </a:xfrm>
            <a:prstGeom prst="rect">
              <a:avLst/>
            </a:prstGeom>
          </p:spPr>
          <p:txBody>
            <a:bodyPr wrap="square" lIns="0" tIns="0" rIns="0" bIns="0" anchor="t" anchorCtr="0">
              <a:spAutoFit/>
            </a:bodyPr>
            <a:lstStyle/>
            <a:p>
              <a:pPr marL="280006" indent="-280006">
                <a:spcBef>
                  <a:spcPts val="0"/>
                </a:spcBef>
                <a:buFont typeface="Wingdings" pitchFamily="2" charset="2"/>
                <a:buChar char="§"/>
              </a:pPr>
              <a:r>
                <a:rPr lang="en-US" sz="1400" dirty="0" smtClean="0">
                  <a:solidFill>
                    <a:srgbClr val="000000"/>
                  </a:solidFill>
                  <a:ea typeface="ＭＳ Ｐゴシック"/>
                </a:rPr>
                <a:t>One-day event with 2 sessions:</a:t>
              </a:r>
              <a:endParaRPr lang="en-US" sz="1400" dirty="0">
                <a:solidFill>
                  <a:srgbClr val="000000"/>
                </a:solidFill>
                <a:ea typeface="ＭＳ Ｐゴシック"/>
              </a:endParaRPr>
            </a:p>
            <a:p>
              <a:pPr marL="261930" indent="-280035">
                <a:spcBef>
                  <a:spcPts val="0"/>
                </a:spcBef>
                <a:buFont typeface="Courier New" panose="02070309020205020404" pitchFamily="49" charset="0"/>
                <a:buChar char="o"/>
              </a:pPr>
              <a:r>
                <a:rPr lang="en-ZA" b="1" dirty="0">
                  <a:solidFill>
                    <a:srgbClr val="000000"/>
                  </a:solidFill>
                </a:rPr>
                <a:t>OPEN </a:t>
              </a:r>
              <a:r>
                <a:rPr lang="en-ZA" b="1" dirty="0" smtClean="0">
                  <a:solidFill>
                    <a:srgbClr val="000000"/>
                  </a:solidFill>
                </a:rPr>
                <a:t>&amp; CLOSED SESSION</a:t>
              </a:r>
              <a:endParaRPr lang="en-ZA" b="1" dirty="0">
                <a:solidFill>
                  <a:srgbClr val="000000"/>
                </a:solidFill>
              </a:endParaRPr>
            </a:p>
            <a:p>
              <a:pPr marL="742950" lvl="1" indent="-285750">
                <a:spcBef>
                  <a:spcPts val="0"/>
                </a:spcBef>
                <a:buFont typeface="Arial" panose="020B0604020202020204" pitchFamily="34" charset="0"/>
                <a:buChar char="•"/>
              </a:pPr>
              <a:r>
                <a:rPr lang="en-ZA" sz="1400" dirty="0" smtClean="0">
                  <a:solidFill>
                    <a:srgbClr val="000000"/>
                  </a:solidFill>
                </a:rPr>
                <a:t>It </a:t>
              </a:r>
              <a:r>
                <a:rPr lang="en-ZA" sz="1400" dirty="0">
                  <a:solidFill>
                    <a:srgbClr val="000000"/>
                  </a:solidFill>
                </a:rPr>
                <a:t>will be an interactive session where the public can interact with presenters at various stations (a </a:t>
              </a:r>
              <a:r>
                <a:rPr lang="en-ZA" sz="1400" dirty="0" smtClean="0">
                  <a:solidFill>
                    <a:srgbClr val="000000"/>
                  </a:solidFill>
                </a:rPr>
                <a:t>minimum of 7) followed by a closed session.</a:t>
              </a:r>
            </a:p>
            <a:p>
              <a:pPr marL="742950" lvl="1" indent="-285750">
                <a:spcBef>
                  <a:spcPts val="0"/>
                </a:spcBef>
                <a:buFont typeface="Arial" panose="020B0604020202020204" pitchFamily="34" charset="0"/>
                <a:buChar char="•"/>
              </a:pPr>
              <a:r>
                <a:rPr lang="en-ZA" sz="1400" dirty="0" smtClean="0">
                  <a:solidFill>
                    <a:srgbClr val="000000"/>
                  </a:solidFill>
                </a:rPr>
                <a:t>The </a:t>
              </a:r>
              <a:r>
                <a:rPr lang="en-ZA" sz="1400" dirty="0">
                  <a:solidFill>
                    <a:srgbClr val="000000"/>
                  </a:solidFill>
                </a:rPr>
                <a:t>Closed Session will be by invitation only, and will target 200 guests along with a media contingency. </a:t>
              </a:r>
              <a:r>
                <a:rPr lang="en-ZA" sz="1400" dirty="0" smtClean="0">
                  <a:solidFill>
                    <a:srgbClr val="000000"/>
                  </a:solidFill>
                </a:rPr>
                <a:t>The Open Day will remain the prerogative of the Presidency.</a:t>
              </a:r>
              <a:endParaRPr lang="en-US" sz="1400" dirty="0">
                <a:solidFill>
                  <a:srgbClr val="000000"/>
                </a:solidFill>
                <a:ea typeface="ＭＳ Ｐゴシック"/>
              </a:endParaRPr>
            </a:p>
          </p:txBody>
        </p:sp>
        <p:sp>
          <p:nvSpPr>
            <p:cNvPr id="20" name="Rectangle 19"/>
            <p:cNvSpPr>
              <a:spLocks/>
            </p:cNvSpPr>
            <p:nvPr/>
          </p:nvSpPr>
          <p:spPr>
            <a:xfrm>
              <a:off x="-506" y="1073956"/>
              <a:ext cx="4470908" cy="2741534"/>
            </a:xfrm>
            <a:prstGeom prst="rect">
              <a:avLst/>
            </a:prstGeom>
          </p:spPr>
          <p:txBody>
            <a:bodyPr wrap="square" lIns="0" tIns="0" rIns="0" bIns="0" anchor="t" anchorCtr="0">
              <a:spAutoFit/>
            </a:bodyPr>
            <a:lstStyle/>
            <a:p>
              <a:pPr marL="280006" indent="-280006">
                <a:spcBef>
                  <a:spcPct val="30000"/>
                </a:spcBef>
                <a:buFont typeface="Wingdings" pitchFamily="2" charset="2"/>
                <a:buChar char="§"/>
              </a:pPr>
              <a:r>
                <a:rPr lang="en-US" sz="1400" dirty="0">
                  <a:solidFill>
                    <a:srgbClr val="000000"/>
                  </a:solidFill>
                  <a:latin typeface="Arial"/>
                  <a:ea typeface="ＭＳ Ｐゴシック"/>
                </a:rPr>
                <a:t>An Open Day is typically 2-3 days of showing and sharing </a:t>
              </a:r>
              <a:r>
                <a:rPr lang="en-US" sz="1400" dirty="0" smtClean="0">
                  <a:solidFill>
                    <a:srgbClr val="000000"/>
                  </a:solidFill>
                  <a:latin typeface="Arial"/>
                  <a:ea typeface="ＭＳ Ｐゴシック"/>
                </a:rPr>
                <a:t>with </a:t>
              </a:r>
              <a:r>
                <a:rPr lang="en-US" sz="1400" dirty="0">
                  <a:solidFill>
                    <a:srgbClr val="000000"/>
                  </a:solidFill>
                  <a:latin typeface="Arial"/>
                  <a:ea typeface="ＭＳ Ｐゴシック"/>
                </a:rPr>
                <a:t>the public the recommendations from the lab </a:t>
              </a:r>
              <a:r>
                <a:rPr lang="en-US" sz="1400" dirty="0" smtClean="0">
                  <a:solidFill>
                    <a:srgbClr val="000000"/>
                  </a:solidFill>
                  <a:latin typeface="Arial"/>
                  <a:ea typeface="ＭＳ Ｐゴシック"/>
                </a:rPr>
                <a:t>reports. However, due to financial constraints, Operation Phakisa for Agriculture, Land Reform and Rural Development will be a one-day event.</a:t>
              </a:r>
              <a:endParaRPr lang="en-US" sz="1400" dirty="0">
                <a:solidFill>
                  <a:srgbClr val="000000"/>
                </a:solidFill>
                <a:latin typeface="Arial"/>
                <a:ea typeface="ＭＳ Ｐゴシック"/>
              </a:endParaRPr>
            </a:p>
            <a:p>
              <a:pPr marL="280006" indent="-280006">
                <a:spcBef>
                  <a:spcPct val="30000"/>
                </a:spcBef>
                <a:buFont typeface="Wingdings" pitchFamily="2" charset="2"/>
                <a:buChar char="§"/>
              </a:pPr>
              <a:r>
                <a:rPr lang="en-US" sz="1400" dirty="0">
                  <a:solidFill>
                    <a:srgbClr val="000000"/>
                  </a:solidFill>
                  <a:latin typeface="Arial"/>
                  <a:ea typeface="ＭＳ Ｐゴシック"/>
                </a:rPr>
                <a:t>It is an interactive session where Lab participants can interact with the </a:t>
              </a:r>
              <a:r>
                <a:rPr lang="en-US" sz="1400" dirty="0">
                  <a:solidFill>
                    <a:srgbClr val="000000"/>
                  </a:solidFill>
                  <a:ea typeface="ＭＳ Ｐゴシック"/>
                </a:rPr>
                <a:t>public sector</a:t>
              </a:r>
              <a:r>
                <a:rPr lang="en-US" sz="1400" dirty="0">
                  <a:solidFill>
                    <a:srgbClr val="000000"/>
                  </a:solidFill>
                  <a:latin typeface="Arial"/>
                  <a:ea typeface="ＭＳ Ｐゴシック"/>
                </a:rPr>
                <a:t> and provide </a:t>
              </a:r>
              <a:r>
                <a:rPr lang="en-US" sz="1400" dirty="0" smtClean="0">
                  <a:solidFill>
                    <a:srgbClr val="000000"/>
                  </a:solidFill>
                  <a:latin typeface="Arial"/>
                  <a:ea typeface="ＭＳ Ｐゴシック"/>
                </a:rPr>
                <a:t>feedback. </a:t>
              </a:r>
              <a:endParaRPr lang="en-US" sz="1400" dirty="0">
                <a:solidFill>
                  <a:srgbClr val="000000"/>
                </a:solidFill>
                <a:latin typeface="Arial"/>
                <a:ea typeface="ＭＳ Ｐゴシック"/>
              </a:endParaRPr>
            </a:p>
            <a:p>
              <a:pPr marL="280006" indent="-280006">
                <a:spcBef>
                  <a:spcPct val="30000"/>
                </a:spcBef>
                <a:buFont typeface="Wingdings" pitchFamily="2" charset="2"/>
                <a:buChar char="§"/>
              </a:pPr>
              <a:r>
                <a:rPr lang="en-US" sz="1400" dirty="0">
                  <a:solidFill>
                    <a:srgbClr val="000000"/>
                  </a:solidFill>
                  <a:ea typeface="ＭＳ Ｐゴシック"/>
                </a:rPr>
                <a:t>It's also a proven methodology to secure mass alignment and </a:t>
              </a:r>
              <a:r>
                <a:rPr lang="en-US" sz="1400" dirty="0" smtClean="0">
                  <a:solidFill>
                    <a:srgbClr val="000000"/>
                  </a:solidFill>
                  <a:ea typeface="ＭＳ Ｐゴシック"/>
                </a:rPr>
                <a:t>buy-in. </a:t>
              </a:r>
              <a:r>
                <a:rPr lang="en-US" sz="1400" dirty="0">
                  <a:solidFill>
                    <a:srgbClr val="000000"/>
                  </a:solidFill>
                  <a:ea typeface="ＭＳ Ｐゴシック"/>
                </a:rPr>
                <a:t>I</a:t>
              </a:r>
              <a:r>
                <a:rPr lang="en-US" sz="1400" dirty="0" smtClean="0">
                  <a:solidFill>
                    <a:srgbClr val="000000"/>
                  </a:solidFill>
                  <a:ea typeface="ＭＳ Ｐゴシック"/>
                </a:rPr>
                <a:t>t is thus highly interactive and transparent.</a:t>
              </a:r>
              <a:endParaRPr lang="en-US" sz="1400" dirty="0">
                <a:solidFill>
                  <a:srgbClr val="000000"/>
                </a:solidFill>
                <a:latin typeface="Arial"/>
                <a:ea typeface="ＭＳ Ｐゴシック"/>
              </a:endParaRPr>
            </a:p>
          </p:txBody>
        </p:sp>
        <p:sp>
          <p:nvSpPr>
            <p:cNvPr id="21" name="Rectangle 20"/>
            <p:cNvSpPr>
              <a:spLocks/>
            </p:cNvSpPr>
            <p:nvPr/>
          </p:nvSpPr>
          <p:spPr>
            <a:xfrm>
              <a:off x="158749" y="743032"/>
              <a:ext cx="4180827" cy="316764"/>
            </a:xfrm>
            <a:prstGeom prst="rect">
              <a:avLst/>
            </a:prstGeom>
          </p:spPr>
          <p:txBody>
            <a:bodyPr wrap="square" lIns="91430" tIns="45715" rIns="91430" bIns="45715" anchor="ctr">
              <a:spAutoFit/>
            </a:bodyPr>
            <a:lstStyle/>
            <a:p>
              <a:pPr fontAlgn="base">
                <a:spcBef>
                  <a:spcPct val="0"/>
                </a:spcBef>
                <a:spcAft>
                  <a:spcPct val="0"/>
                </a:spcAft>
              </a:pPr>
              <a:r>
                <a:rPr lang="en-US" b="1" dirty="0">
                  <a:solidFill>
                    <a:srgbClr val="FFFFFF"/>
                  </a:solidFill>
                  <a:latin typeface="Arial"/>
                  <a:ea typeface="ＭＳ Ｐゴシック"/>
                </a:rPr>
                <a:t>What is an Open Day?</a:t>
              </a:r>
            </a:p>
          </p:txBody>
        </p:sp>
        <p:sp>
          <p:nvSpPr>
            <p:cNvPr id="22" name="Rectangle 21"/>
            <p:cNvSpPr>
              <a:spLocks/>
            </p:cNvSpPr>
            <p:nvPr/>
          </p:nvSpPr>
          <p:spPr>
            <a:xfrm>
              <a:off x="4534337" y="696347"/>
              <a:ext cx="4321743" cy="662931"/>
            </a:xfrm>
            <a:prstGeom prst="rect">
              <a:avLst/>
            </a:prstGeom>
            <a:gradFill>
              <a:gsLst>
                <a:gs pos="19000">
                  <a:srgbClr val="58BFED"/>
                </a:gs>
                <a:gs pos="0">
                  <a:srgbClr val="58BFED">
                    <a:lumMod val="40000"/>
                    <a:lumOff val="60000"/>
                  </a:srgbClr>
                </a:gs>
                <a:gs pos="100000">
                  <a:srgbClr val="58BFED"/>
                </a:gs>
              </a:gsLst>
              <a:lin ang="5400000" scaled="1"/>
            </a:gradFill>
            <a:ln w="12700">
              <a:noFill/>
              <a:miter lim="800000"/>
              <a:headEnd/>
              <a:tailEnd/>
            </a:ln>
            <a:effectLst/>
          </p:spPr>
          <p:txBody>
            <a:bodyPr wrap="square" lIns="71689" tIns="44806" rIns="71689" bIns="44806" anchor="ctr">
              <a:noAutofit/>
            </a:bodyPr>
            <a:lstStyle/>
            <a:p>
              <a:pPr defTabSz="896112">
                <a:defRPr/>
              </a:pPr>
              <a:endParaRPr lang="en-US" sz="1400" b="1" kern="0" dirty="0" err="1">
                <a:solidFill>
                  <a:srgbClr val="FFFFFF"/>
                </a:solidFill>
                <a:ea typeface="ＭＳ Ｐゴシック"/>
              </a:endParaRPr>
            </a:p>
          </p:txBody>
        </p:sp>
        <p:sp>
          <p:nvSpPr>
            <p:cNvPr id="23" name="Rectangle 22"/>
            <p:cNvSpPr>
              <a:spLocks/>
            </p:cNvSpPr>
            <p:nvPr/>
          </p:nvSpPr>
          <p:spPr>
            <a:xfrm>
              <a:off x="4548946" y="645264"/>
              <a:ext cx="4459603" cy="777527"/>
            </a:xfrm>
            <a:prstGeom prst="rect">
              <a:avLst/>
            </a:prstGeom>
          </p:spPr>
          <p:txBody>
            <a:bodyPr wrap="square" lIns="91430" tIns="45715" rIns="91430" bIns="45715" anchor="ctr">
              <a:spAutoFit/>
            </a:bodyPr>
            <a:lstStyle/>
            <a:p>
              <a:pPr fontAlgn="base">
                <a:spcBef>
                  <a:spcPct val="0"/>
                </a:spcBef>
                <a:spcAft>
                  <a:spcPct val="0"/>
                </a:spcAft>
              </a:pPr>
              <a:r>
                <a:rPr lang="en-US" b="1" dirty="0" smtClean="0">
                  <a:solidFill>
                    <a:srgbClr val="FFFFFF"/>
                  </a:solidFill>
                  <a:latin typeface="Arial"/>
                  <a:ea typeface="ＭＳ Ｐゴシック"/>
                </a:rPr>
                <a:t>Open Day concept for Operation Phakisa: Agriculture, Land Reform and Rural Development </a:t>
              </a:r>
              <a:endParaRPr lang="en-US" b="1" dirty="0">
                <a:solidFill>
                  <a:srgbClr val="FFFFFF"/>
                </a:solidFill>
                <a:latin typeface="Arial"/>
                <a:ea typeface="ＭＳ Ｐゴシック"/>
              </a:endParaRPr>
            </a:p>
          </p:txBody>
        </p:sp>
      </p:gr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2495" y="4708211"/>
            <a:ext cx="2359827" cy="1570530"/>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838606" y="4617176"/>
            <a:ext cx="1821273" cy="193548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6790" y="4448206"/>
            <a:ext cx="3135808" cy="2090540"/>
          </a:xfrm>
          <a:prstGeom prst="rect">
            <a:avLst/>
          </a:prstGeom>
        </p:spPr>
      </p:pic>
      <p:pic>
        <p:nvPicPr>
          <p:cNvPr id="26" name="Picture 2"/>
          <p:cNvPicPr>
            <a:picLocks noChangeArrowheads="1"/>
          </p:cNvPicPr>
          <p:nvPr/>
        </p:nvPicPr>
        <p:blipFill>
          <a:blip r:embed="rId5" cstate="print"/>
          <a:srcRect l="16828" t="6951" r="17613" b="15350"/>
          <a:stretch>
            <a:fillRect/>
          </a:stretch>
        </p:blipFill>
        <p:spPr bwMode="auto">
          <a:xfrm>
            <a:off x="2145935" y="4817533"/>
            <a:ext cx="2677739" cy="1645644"/>
          </a:xfrm>
          <a:prstGeom prst="roundRect">
            <a:avLst>
              <a:gd name="adj" fmla="val 5966"/>
            </a:avLst>
          </a:prstGeom>
          <a:solidFill>
            <a:srgbClr val="BFE8EB"/>
          </a:solidFill>
          <a:ln w="12700" algn="ctr">
            <a:noFill/>
            <a:miter lim="800000"/>
            <a:headEnd/>
            <a:tailEnd/>
          </a:ln>
          <a:effectLst/>
        </p:spPr>
      </p:pic>
    </p:spTree>
    <p:extLst>
      <p:ext uri="{BB962C8B-B14F-4D97-AF65-F5344CB8AC3E}">
        <p14:creationId xmlns:p14="http://schemas.microsoft.com/office/powerpoint/2010/main" xmlns="" val="35437971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640" y="62964"/>
            <a:ext cx="5708360" cy="923330"/>
          </a:xfrm>
        </p:spPr>
        <p:txBody>
          <a:bodyPr anchor="t"/>
          <a:lstStyle/>
          <a:p>
            <a:r>
              <a:rPr lang="en-ZA" dirty="0" smtClean="0"/>
              <a:t>PHASE 1: securing buy-in and commitment from role players</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21829012"/>
              </p:ext>
            </p:extLst>
          </p:nvPr>
        </p:nvGraphicFramePr>
        <p:xfrm>
          <a:off x="204759" y="720815"/>
          <a:ext cx="8756679" cy="59701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18064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4273" y="167640"/>
            <a:ext cx="4718287" cy="615553"/>
          </a:xfrm>
        </p:spPr>
        <p:txBody>
          <a:bodyPr anchor="t"/>
          <a:lstStyle/>
          <a:p>
            <a:r>
              <a:rPr lang="en-ZA" dirty="0" smtClean="0"/>
              <a:t>PHASE 2: Signing of agreements (SLAs, MOUs, contracts)</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15265743"/>
              </p:ext>
            </p:extLst>
          </p:nvPr>
        </p:nvGraphicFramePr>
        <p:xfrm>
          <a:off x="518642" y="883920"/>
          <a:ext cx="8055157" cy="5229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5371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4266" y="166138"/>
            <a:ext cx="3567384" cy="615553"/>
          </a:xfrm>
        </p:spPr>
        <p:txBody>
          <a:bodyPr anchor="t"/>
          <a:lstStyle/>
          <a:p>
            <a:r>
              <a:rPr lang="en-ZA" dirty="0" smtClean="0"/>
              <a:t>PHASE 3: Establishing institutional arrangements</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62878696"/>
              </p:ext>
            </p:extLst>
          </p:nvPr>
        </p:nvGraphicFramePr>
        <p:xfrm>
          <a:off x="458209" y="1243503"/>
          <a:ext cx="8055157" cy="4700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03205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1776532058"/>
              </p:ext>
            </p:extLst>
          </p:nvPr>
        </p:nvGraphicFramePr>
        <p:xfrm>
          <a:off x="1" y="506086"/>
          <a:ext cx="8961437" cy="6215389"/>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54723">
                <a:tc>
                  <a:txBody>
                    <a:bodyPr/>
                    <a:lstStyle/>
                    <a:p>
                      <a:pPr marL="0" marR="0" indent="0" algn="l" defTabSz="829002" rtl="0" eaLnBrk="1" fontAlgn="auto" latinLnBrk="0" hangingPunct="1">
                        <a:lnSpc>
                          <a:spcPct val="100000"/>
                        </a:lnSpc>
                        <a:spcBef>
                          <a:spcPts val="0"/>
                        </a:spcBef>
                        <a:spcAft>
                          <a:spcPts val="0"/>
                        </a:spcAft>
                        <a:buClrTx/>
                        <a:buSzTx/>
                        <a:buFontTx/>
                        <a:buNone/>
                        <a:tabLst/>
                        <a:defRPr/>
                      </a:pPr>
                      <a:r>
                        <a:rPr lang="en-ZA" sz="1800" b="1" dirty="0" smtClean="0">
                          <a:solidFill>
                            <a:schemeClr val="tx1"/>
                          </a:solidFill>
                          <a:latin typeface="+mn-lt"/>
                          <a:cs typeface="Arial" panose="020B0604020202020204" pitchFamily="34" charset="0"/>
                        </a:rPr>
                        <a:t>Optimising the Management of Natural Resources</a:t>
                      </a:r>
                      <a:endParaRPr lang="en-ZA" sz="1800" b="1" dirty="0">
                        <a:latin typeface="+mn-lt"/>
                      </a:endParaRPr>
                    </a:p>
                  </a:txBody>
                  <a:tcPr marL="68577" marR="68577" anchor="ctr">
                    <a:solidFill>
                      <a:schemeClr val="accent3">
                        <a:lumMod val="75000"/>
                      </a:schemeClr>
                    </a:solidFill>
                  </a:tcPr>
                </a:tc>
                <a:extLst>
                  <a:ext uri="{0D108BD9-81ED-4DB2-BD59-A6C34878D82A}">
                    <a16:rowId xmlns:a16="http://schemas.microsoft.com/office/drawing/2014/main" xmlns="" val="10000"/>
                  </a:ext>
                </a:extLst>
              </a:tr>
              <a:tr h="5660666">
                <a:tc>
                  <a:txBody>
                    <a:bodyPr/>
                    <a:lstStyle/>
                    <a:p>
                      <a:pPr marL="228552" indent="-228552">
                        <a:lnSpc>
                          <a:spcPct val="150000"/>
                        </a:lnSpc>
                        <a:buFont typeface="+mj-lt"/>
                        <a:buAutoNum type="arabicPeriod"/>
                      </a:pPr>
                      <a:r>
                        <a:rPr lang="en-ZA" sz="1400" b="1" dirty="0" smtClean="0">
                          <a:solidFill>
                            <a:schemeClr val="tx1"/>
                          </a:solidFill>
                          <a:latin typeface="+mn-lt"/>
                          <a:cs typeface="Arial" panose="020B0604020202020204" pitchFamily="34" charset="0"/>
                        </a:rPr>
                        <a:t>Unlocking water to expand horticultural production (Horticulture) </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The initiative seeks to establish a War Room within Presidency for improving the management and access to water through irrigation schemes.</a:t>
                      </a:r>
                    </a:p>
                    <a:p>
                      <a:pPr marL="14400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fr-FR" sz="1400" b="1" i="1" dirty="0" smtClean="0">
                          <a:solidFill>
                            <a:schemeClr val="tx1"/>
                          </a:solidFill>
                          <a:latin typeface="+mn-lt"/>
                        </a:rPr>
                        <a:t>Areas </a:t>
                      </a:r>
                      <a:r>
                        <a:rPr lang="fr-FR" sz="1400" b="1" i="1" dirty="0" err="1" smtClean="0">
                          <a:solidFill>
                            <a:schemeClr val="tx1"/>
                          </a:solidFill>
                          <a:latin typeface="+mn-lt"/>
                        </a:rPr>
                        <a:t>where</a:t>
                      </a:r>
                      <a:r>
                        <a:rPr lang="fr-FR" sz="1400" b="1" i="1" dirty="0" smtClean="0">
                          <a:solidFill>
                            <a:schemeClr val="tx1"/>
                          </a:solidFill>
                          <a:latin typeface="+mn-lt"/>
                        </a:rPr>
                        <a:t> </a:t>
                      </a:r>
                      <a:r>
                        <a:rPr lang="fr-FR" sz="1400" b="1" i="1" dirty="0" err="1" smtClean="0">
                          <a:solidFill>
                            <a:schemeClr val="tx1"/>
                          </a:solidFill>
                          <a:latin typeface="+mn-lt"/>
                        </a:rPr>
                        <a:t>work</a:t>
                      </a:r>
                      <a:r>
                        <a:rPr lang="fr-FR" sz="1400" b="1" i="1" dirty="0" smtClean="0">
                          <a:solidFill>
                            <a:schemeClr val="tx1"/>
                          </a:solidFill>
                          <a:latin typeface="+mn-lt"/>
                        </a:rPr>
                        <a:t> </a:t>
                      </a:r>
                      <a:r>
                        <a:rPr lang="fr-FR" sz="1400" b="1" i="1" dirty="0" err="1" smtClean="0">
                          <a:solidFill>
                            <a:schemeClr val="tx1"/>
                          </a:solidFill>
                          <a:latin typeface="+mn-lt"/>
                        </a:rPr>
                        <a:t>is</a:t>
                      </a:r>
                      <a:r>
                        <a:rPr lang="fr-FR" sz="1400" b="1" i="1" dirty="0" smtClean="0">
                          <a:solidFill>
                            <a:schemeClr val="tx1"/>
                          </a:solidFill>
                          <a:latin typeface="+mn-lt"/>
                        </a:rPr>
                        <a:t> </a:t>
                      </a:r>
                      <a:r>
                        <a:rPr lang="fr-FR" sz="1400" b="1" i="1" dirty="0" err="1" smtClean="0">
                          <a:solidFill>
                            <a:schemeClr val="tx1"/>
                          </a:solidFill>
                          <a:latin typeface="+mn-lt"/>
                        </a:rPr>
                        <a:t>currently</a:t>
                      </a:r>
                      <a:r>
                        <a:rPr lang="fr-FR" sz="1400" b="1" i="1" dirty="0" smtClean="0">
                          <a:solidFill>
                            <a:schemeClr val="tx1"/>
                          </a:solidFill>
                          <a:latin typeface="+mn-lt"/>
                        </a:rPr>
                        <a:t> </a:t>
                      </a:r>
                      <a:r>
                        <a:rPr lang="fr-FR" sz="1400" b="1" i="1" dirty="0" err="1" smtClean="0">
                          <a:solidFill>
                            <a:schemeClr val="tx1"/>
                          </a:solidFill>
                          <a:latin typeface="+mn-lt"/>
                        </a:rPr>
                        <a:t>underway</a:t>
                      </a:r>
                      <a:r>
                        <a:rPr lang="fr-FR" sz="1400" b="1" i="1" dirty="0" smtClean="0">
                          <a:solidFill>
                            <a:schemeClr val="tx1"/>
                          </a:solidFill>
                          <a:latin typeface="+mn-lt"/>
                        </a:rPr>
                        <a:t>:</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A proposal was presented to the ESEID DG cluster, which requested that more detail be presented on the terms of reference for</a:t>
                      </a:r>
                      <a:r>
                        <a:rPr lang="en-ZA" sz="1400" i="0" baseline="0" dirty="0" smtClean="0">
                          <a:solidFill>
                            <a:schemeClr val="tx1"/>
                          </a:solidFill>
                          <a:latin typeface="+mn-lt"/>
                          <a:cs typeface="Arial" panose="020B0604020202020204" pitchFamily="34" charset="0"/>
                        </a:rPr>
                        <a:t> the War room</a:t>
                      </a:r>
                      <a:r>
                        <a:rPr lang="en-ZA" sz="1400" i="0" dirty="0" smtClean="0">
                          <a:solidFill>
                            <a:schemeClr val="tx1"/>
                          </a:solidFill>
                          <a:latin typeface="+mn-lt"/>
                          <a:cs typeface="Arial" panose="020B0604020202020204" pitchFamily="34" charset="0"/>
                        </a:rPr>
                        <a:t>. </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i="0" dirty="0" smtClean="0">
                          <a:solidFill>
                            <a:schemeClr val="tx1"/>
                          </a:solidFill>
                          <a:latin typeface="+mn-lt"/>
                          <a:cs typeface="Arial" panose="020B0604020202020204" pitchFamily="34" charset="0"/>
                        </a:rPr>
                        <a:t>A meeting with role players were subsequently hosted through the DPME, and DAFF will return to ESEID, with Terms of Reference stipulating roles and responsibilities and proposed</a:t>
                      </a:r>
                      <a:r>
                        <a:rPr lang="en-ZA" sz="1400" i="0" baseline="0" dirty="0" smtClean="0">
                          <a:solidFill>
                            <a:schemeClr val="tx1"/>
                          </a:solidFill>
                          <a:latin typeface="+mn-lt"/>
                          <a:cs typeface="Arial" panose="020B0604020202020204" pitchFamily="34" charset="0"/>
                        </a:rPr>
                        <a:t> delegated authority. T</a:t>
                      </a:r>
                      <a:r>
                        <a:rPr lang="en-ZA" sz="1400" b="0" i="0" baseline="0" dirty="0" smtClean="0">
                          <a:solidFill>
                            <a:schemeClr val="tx1"/>
                          </a:solidFill>
                          <a:latin typeface="+mn-lt"/>
                          <a:cs typeface="Arial" panose="020B0604020202020204" pitchFamily="34" charset="0"/>
                        </a:rPr>
                        <a:t>his will be done after the Operation Phakisa report is approved by cabinet.</a:t>
                      </a:r>
                    </a:p>
                    <a:p>
                      <a:pPr marL="144000" indent="0">
                        <a:lnSpc>
                          <a:spcPct val="150000"/>
                        </a:lnSpc>
                        <a:buFont typeface="Arial" panose="020B0604020202020204" pitchFamily="34" charset="0"/>
                        <a:buNone/>
                      </a:pPr>
                      <a:r>
                        <a:rPr lang="en-ZA" sz="1400" b="1" i="0" baseline="0" dirty="0" smtClean="0">
                          <a:solidFill>
                            <a:schemeClr val="tx1"/>
                          </a:solidFill>
                          <a:latin typeface="+mn-lt"/>
                          <a:cs typeface="Arial" panose="020B0604020202020204" pitchFamily="34" charset="0"/>
                        </a:rPr>
                        <a:t>Budget Plan</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baseline="0" dirty="0" smtClean="0">
                          <a:solidFill>
                            <a:schemeClr val="tx1"/>
                          </a:solidFill>
                          <a:latin typeface="+mn-lt"/>
                          <a:cs typeface="Arial" panose="020B0604020202020204" pitchFamily="34" charset="0"/>
                        </a:rPr>
                        <a:t>Pooling of all irrigation funds between </a:t>
                      </a:r>
                      <a:r>
                        <a:rPr lang="en-ZA" sz="1400" b="1" i="0" baseline="0" dirty="0" smtClean="0">
                          <a:solidFill>
                            <a:schemeClr val="tx1"/>
                          </a:solidFill>
                          <a:latin typeface="+mn-lt"/>
                          <a:cs typeface="Arial" panose="020B0604020202020204" pitchFamily="34" charset="0"/>
                        </a:rPr>
                        <a:t>DAFF, DRDLR, DEA and DWS</a:t>
                      </a:r>
                      <a:r>
                        <a:rPr lang="en-ZA" sz="1400" b="0" i="0" baseline="0" dirty="0" smtClean="0">
                          <a:solidFill>
                            <a:schemeClr val="tx1"/>
                          </a:solidFill>
                          <a:latin typeface="+mn-lt"/>
                          <a:cs typeface="Arial" panose="020B0604020202020204" pitchFamily="34" charset="0"/>
                        </a:rPr>
                        <a:t>, towards the integrated plan for irrigation, with 10% of the total allocation for the establishment of the “Presidential War Room”.</a:t>
                      </a:r>
                    </a:p>
                    <a:p>
                      <a:pPr marL="14400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dirty="0" smtClean="0">
                          <a:latin typeface="+mn-lt"/>
                        </a:rPr>
                        <a:t>Output</a:t>
                      </a:r>
                      <a:r>
                        <a:rPr lang="en-ZA" sz="1400" b="1" baseline="0" dirty="0" smtClean="0">
                          <a:latin typeface="+mn-lt"/>
                        </a:rPr>
                        <a:t> for Open Day</a:t>
                      </a:r>
                      <a:endParaRPr lang="en-ZA" sz="1400" b="1" dirty="0" smtClean="0">
                        <a:latin typeface="+mn-lt"/>
                      </a:endParaRPr>
                    </a:p>
                    <a:p>
                      <a:pPr marL="252000" marR="0" lvl="2"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baseline="0" dirty="0" smtClean="0">
                          <a:solidFill>
                            <a:schemeClr val="tx1"/>
                          </a:solidFill>
                          <a:latin typeface="+mn-lt"/>
                          <a:cs typeface="Arial" panose="020B0604020202020204" pitchFamily="34" charset="0"/>
                        </a:rPr>
                        <a:t>Signed MOU between DAFF, DRDLR, DEA and DWS on the T.O.R of “Water War Room”. </a:t>
                      </a:r>
                      <a:endParaRPr lang="en-ZA" sz="1400" b="1" dirty="0">
                        <a:solidFill>
                          <a:srgbClr val="FF0000"/>
                        </a:solidFill>
                        <a:latin typeface="+mn-lt"/>
                      </a:endParaRPr>
                    </a:p>
                  </a:txBody>
                  <a:tcPr marL="68577" marR="68577">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3140735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344872242"/>
              </p:ext>
            </p:extLst>
          </p:nvPr>
        </p:nvGraphicFramePr>
        <p:xfrm>
          <a:off x="1" y="444440"/>
          <a:ext cx="8961437" cy="6311900"/>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409000">
                <a:tc>
                  <a:txBody>
                    <a:bodyPr/>
                    <a:lstStyle/>
                    <a:p>
                      <a:pPr marL="0" marR="0" indent="0" algn="l" defTabSz="829002" rtl="0" eaLnBrk="1" fontAlgn="auto" latinLnBrk="0" hangingPunct="1">
                        <a:lnSpc>
                          <a:spcPct val="150000"/>
                        </a:lnSpc>
                        <a:spcBef>
                          <a:spcPts val="0"/>
                        </a:spcBef>
                        <a:spcAft>
                          <a:spcPts val="0"/>
                        </a:spcAft>
                        <a:buClrTx/>
                        <a:buSzTx/>
                        <a:buFontTx/>
                        <a:buNone/>
                        <a:tabLst/>
                        <a:defRPr/>
                      </a:pPr>
                      <a:r>
                        <a:rPr lang="en-ZA" sz="1800" b="1" dirty="0" smtClean="0">
                          <a:solidFill>
                            <a:schemeClr val="tx1"/>
                          </a:solidFill>
                          <a:latin typeface="+mn-lt"/>
                          <a:cs typeface="Arial" panose="020B0604020202020204" pitchFamily="34" charset="0"/>
                        </a:rPr>
                        <a:t>Optimising the Management of Natural Resources</a:t>
                      </a:r>
                      <a:endParaRPr lang="en-ZA" sz="1800" b="1" dirty="0">
                        <a:latin typeface="+mn-lt"/>
                      </a:endParaRPr>
                    </a:p>
                  </a:txBody>
                  <a:tcPr marL="68577" marR="68577" anchor="ctr">
                    <a:solidFill>
                      <a:schemeClr val="accent3">
                        <a:lumMod val="75000"/>
                      </a:schemeClr>
                    </a:solidFill>
                  </a:tcPr>
                </a:tc>
                <a:extLst>
                  <a:ext uri="{0D108BD9-81ED-4DB2-BD59-A6C34878D82A}">
                    <a16:rowId xmlns:a16="http://schemas.microsoft.com/office/drawing/2014/main" xmlns="" val="10000"/>
                  </a:ext>
                </a:extLst>
              </a:tr>
              <a:tr h="5659514">
                <a:tc>
                  <a:txBody>
                    <a:bodyPr/>
                    <a:lstStyle/>
                    <a:p>
                      <a:pPr marL="228600" indent="-228600">
                        <a:lnSpc>
                          <a:spcPts val="2500"/>
                        </a:lnSpc>
                        <a:buFont typeface="+mj-lt"/>
                        <a:buAutoNum type="arabicPeriod" startAt="2"/>
                      </a:pPr>
                      <a:r>
                        <a:rPr lang="en-ZA" sz="1500" b="1" dirty="0" smtClean="0">
                          <a:solidFill>
                            <a:schemeClr val="tx1"/>
                          </a:solidFill>
                          <a:latin typeface="+mn-lt"/>
                          <a:cs typeface="Arial" panose="020B0604020202020204" pitchFamily="34" charset="0"/>
                        </a:rPr>
                        <a:t>Fortified veld management for sustainable livestock production (Livestock)</a:t>
                      </a:r>
                    </a:p>
                    <a:p>
                      <a:pPr marL="252000" indent="-108000">
                        <a:lnSpc>
                          <a:spcPts val="2500"/>
                        </a:lnSpc>
                        <a:buFont typeface="Arial" panose="020B0604020202020204" pitchFamily="34" charset="0"/>
                        <a:buChar char="•"/>
                      </a:pPr>
                      <a:r>
                        <a:rPr lang="en-ZA" sz="1500" i="0" dirty="0" smtClean="0">
                          <a:solidFill>
                            <a:schemeClr val="tx1"/>
                          </a:solidFill>
                          <a:latin typeface="+mn-lt"/>
                          <a:cs typeface="Arial" panose="020B0604020202020204" pitchFamily="34" charset="0"/>
                        </a:rPr>
                        <a:t>This initiative seeks to improve veld</a:t>
                      </a:r>
                      <a:r>
                        <a:rPr lang="en-ZA" sz="1500" i="0" baseline="0" dirty="0" smtClean="0">
                          <a:solidFill>
                            <a:schemeClr val="tx1"/>
                          </a:solidFill>
                          <a:latin typeface="+mn-lt"/>
                          <a:cs typeface="Arial" panose="020B0604020202020204" pitchFamily="34" charset="0"/>
                        </a:rPr>
                        <a:t> and pasture management for purposes of improving livestock production. The initiative requires</a:t>
                      </a:r>
                      <a:r>
                        <a:rPr lang="en-ZA" sz="1500" i="0" dirty="0" smtClean="0">
                          <a:solidFill>
                            <a:schemeClr val="tx1"/>
                          </a:solidFill>
                          <a:latin typeface="+mn-lt"/>
                          <a:cs typeface="Arial" panose="020B0604020202020204" pitchFamily="34" charset="0"/>
                        </a:rPr>
                        <a:t> coordination of all programmes and projects aimed at veld and pasture management.</a:t>
                      </a:r>
                    </a:p>
                    <a:p>
                      <a:pPr marL="144000" marR="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lang="fr-FR" sz="1500" b="1" i="1" dirty="0" smtClean="0">
                          <a:solidFill>
                            <a:schemeClr val="tx1"/>
                          </a:solidFill>
                          <a:latin typeface="+mn-lt"/>
                        </a:rPr>
                        <a:t>Areas </a:t>
                      </a:r>
                      <a:r>
                        <a:rPr lang="fr-FR" sz="1500" b="1" i="1" dirty="0" err="1" smtClean="0">
                          <a:solidFill>
                            <a:schemeClr val="tx1"/>
                          </a:solidFill>
                          <a:latin typeface="+mn-lt"/>
                        </a:rPr>
                        <a:t>where</a:t>
                      </a:r>
                      <a:r>
                        <a:rPr lang="fr-FR" sz="1500" b="1" i="1" dirty="0" smtClean="0">
                          <a:solidFill>
                            <a:schemeClr val="tx1"/>
                          </a:solidFill>
                          <a:latin typeface="+mn-lt"/>
                        </a:rPr>
                        <a:t> </a:t>
                      </a:r>
                      <a:r>
                        <a:rPr lang="fr-FR" sz="1500" b="1" i="1" dirty="0" err="1" smtClean="0">
                          <a:solidFill>
                            <a:schemeClr val="tx1"/>
                          </a:solidFill>
                          <a:latin typeface="+mn-lt"/>
                        </a:rPr>
                        <a:t>work</a:t>
                      </a:r>
                      <a:r>
                        <a:rPr lang="fr-FR" sz="1500" b="1" i="1" dirty="0" smtClean="0">
                          <a:solidFill>
                            <a:schemeClr val="tx1"/>
                          </a:solidFill>
                          <a:latin typeface="+mn-lt"/>
                        </a:rPr>
                        <a:t> </a:t>
                      </a:r>
                      <a:r>
                        <a:rPr lang="fr-FR" sz="1500" b="1" i="1" dirty="0" err="1" smtClean="0">
                          <a:solidFill>
                            <a:schemeClr val="tx1"/>
                          </a:solidFill>
                          <a:latin typeface="+mn-lt"/>
                        </a:rPr>
                        <a:t>is</a:t>
                      </a:r>
                      <a:r>
                        <a:rPr lang="fr-FR" sz="1500" b="1" i="1" dirty="0" smtClean="0">
                          <a:solidFill>
                            <a:schemeClr val="tx1"/>
                          </a:solidFill>
                          <a:latin typeface="+mn-lt"/>
                        </a:rPr>
                        <a:t> </a:t>
                      </a:r>
                      <a:r>
                        <a:rPr lang="fr-FR" sz="1500" b="1" i="1" dirty="0" err="1" smtClean="0">
                          <a:solidFill>
                            <a:schemeClr val="tx1"/>
                          </a:solidFill>
                          <a:latin typeface="+mn-lt"/>
                        </a:rPr>
                        <a:t>currently</a:t>
                      </a:r>
                      <a:r>
                        <a:rPr lang="fr-FR" sz="1500" b="1" i="1" dirty="0" smtClean="0">
                          <a:solidFill>
                            <a:schemeClr val="tx1"/>
                          </a:solidFill>
                          <a:latin typeface="+mn-lt"/>
                        </a:rPr>
                        <a:t> </a:t>
                      </a:r>
                      <a:r>
                        <a:rPr lang="fr-FR" sz="1500" b="1" i="1" dirty="0" err="1" smtClean="0">
                          <a:solidFill>
                            <a:schemeClr val="tx1"/>
                          </a:solidFill>
                          <a:latin typeface="+mn-lt"/>
                        </a:rPr>
                        <a:t>underway</a:t>
                      </a:r>
                      <a:r>
                        <a:rPr lang="fr-FR" sz="1500" b="1" i="1" dirty="0" smtClean="0">
                          <a:solidFill>
                            <a:schemeClr val="tx1"/>
                          </a:solidFill>
                          <a:latin typeface="+mn-lt"/>
                        </a:rPr>
                        <a:t>:</a:t>
                      </a:r>
                    </a:p>
                    <a:p>
                      <a:pPr marL="252000" marR="0" indent="-1080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ZA" sz="1500" i="0" dirty="0" smtClean="0">
                          <a:solidFill>
                            <a:schemeClr val="tx1"/>
                          </a:solidFill>
                          <a:latin typeface="+mn-lt"/>
                          <a:cs typeface="Arial" panose="020B0604020202020204" pitchFamily="34" charset="0"/>
                        </a:rPr>
                        <a:t>Terms of Reference for the work and partnership between relevant departments and institutions were drafted to forge a joint plan between the ARC, DRDLR, DEA, and DWS;</a:t>
                      </a:r>
                    </a:p>
                    <a:p>
                      <a:pPr marL="252000" marR="0" indent="-1080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fr-FR" sz="1500" b="0" i="0" dirty="0" err="1" smtClean="0">
                          <a:latin typeface="+mn-lt"/>
                        </a:rPr>
                        <a:t>Legislative</a:t>
                      </a:r>
                      <a:r>
                        <a:rPr lang="fr-FR" sz="1500" b="0" i="0" dirty="0" smtClean="0">
                          <a:latin typeface="+mn-lt"/>
                        </a:rPr>
                        <a:t> </a:t>
                      </a:r>
                      <a:r>
                        <a:rPr lang="fr-FR" sz="1500" b="0" i="0" dirty="0" err="1" smtClean="0">
                          <a:latin typeface="+mn-lt"/>
                        </a:rPr>
                        <a:t>overlaps</a:t>
                      </a:r>
                      <a:r>
                        <a:rPr lang="fr-FR" sz="1500" b="0" i="0" dirty="0" smtClean="0">
                          <a:latin typeface="+mn-lt"/>
                        </a:rPr>
                        <a:t> </a:t>
                      </a:r>
                      <a:r>
                        <a:rPr lang="fr-FR" sz="1500" b="0" i="0" dirty="0" err="1" smtClean="0">
                          <a:latin typeface="+mn-lt"/>
                        </a:rPr>
                        <a:t>between</a:t>
                      </a:r>
                      <a:r>
                        <a:rPr lang="fr-FR" sz="1500" b="0" i="0" dirty="0" smtClean="0">
                          <a:latin typeface="+mn-lt"/>
                        </a:rPr>
                        <a:t> DRDLR , DAFF and DEA </a:t>
                      </a:r>
                      <a:r>
                        <a:rPr lang="fr-FR" sz="1500" b="0" i="0" dirty="0" err="1" smtClean="0">
                          <a:latin typeface="+mn-lt"/>
                        </a:rPr>
                        <a:t>concerning</a:t>
                      </a:r>
                      <a:r>
                        <a:rPr lang="fr-FR" sz="1500" b="0" i="0" baseline="0" dirty="0" smtClean="0">
                          <a:latin typeface="+mn-lt"/>
                        </a:rPr>
                        <a:t> Natural Resource Management must </a:t>
                      </a:r>
                      <a:r>
                        <a:rPr lang="fr-FR" sz="1500" b="0" i="0" baseline="0" dirty="0" err="1" smtClean="0">
                          <a:latin typeface="+mn-lt"/>
                        </a:rPr>
                        <a:t>be</a:t>
                      </a:r>
                      <a:r>
                        <a:rPr lang="fr-FR" sz="1500" b="0" i="0" baseline="0" dirty="0" smtClean="0">
                          <a:latin typeface="+mn-lt"/>
                        </a:rPr>
                        <a:t> </a:t>
                      </a:r>
                      <a:r>
                        <a:rPr lang="fr-FR" sz="1500" b="0" i="0" baseline="0" dirty="0" err="1" smtClean="0">
                          <a:latin typeface="+mn-lt"/>
                        </a:rPr>
                        <a:t>addressed</a:t>
                      </a:r>
                      <a:r>
                        <a:rPr lang="fr-FR" sz="1500" b="0" i="0" baseline="0" dirty="0" smtClean="0">
                          <a:latin typeface="+mn-lt"/>
                        </a:rPr>
                        <a:t>;</a:t>
                      </a:r>
                    </a:p>
                    <a:p>
                      <a:pPr marL="252000" marR="0" lvl="0" indent="-1080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fr-FR" sz="1500" b="0" i="0" dirty="0" err="1" smtClean="0">
                          <a:latin typeface="+mn-lt"/>
                        </a:rPr>
                        <a:t>Institutional</a:t>
                      </a:r>
                      <a:r>
                        <a:rPr lang="fr-FR" sz="1500" b="0" i="0" baseline="0" dirty="0" smtClean="0">
                          <a:latin typeface="+mn-lt"/>
                        </a:rPr>
                        <a:t> arrangements, </a:t>
                      </a:r>
                      <a:r>
                        <a:rPr lang="fr-FR" sz="1500" b="0" i="0" baseline="0" dirty="0" err="1" smtClean="0">
                          <a:latin typeface="+mn-lt"/>
                        </a:rPr>
                        <a:t>such</a:t>
                      </a:r>
                      <a:r>
                        <a:rPr lang="fr-FR" sz="1500" b="0" i="0" baseline="0" dirty="0" smtClean="0">
                          <a:latin typeface="+mn-lt"/>
                        </a:rPr>
                        <a:t> as the e</a:t>
                      </a:r>
                      <a:r>
                        <a:rPr lang="fr-FR" sz="1500" b="0" i="0" dirty="0" smtClean="0">
                          <a:latin typeface="+mn-lt"/>
                        </a:rPr>
                        <a:t>stablishment</a:t>
                      </a:r>
                      <a:r>
                        <a:rPr lang="fr-FR" sz="1500" b="0" i="0" baseline="0" dirty="0" smtClean="0">
                          <a:latin typeface="+mn-lt"/>
                        </a:rPr>
                        <a:t> </a:t>
                      </a:r>
                      <a:r>
                        <a:rPr lang="fr-FR" sz="1500" b="0" i="0" dirty="0" smtClean="0">
                          <a:latin typeface="+mn-lt"/>
                        </a:rPr>
                        <a:t>of a </a:t>
                      </a:r>
                      <a:r>
                        <a:rPr lang="fr-FR" sz="1500" b="0" i="0" dirty="0" err="1" smtClean="0">
                          <a:latin typeface="+mn-lt"/>
                        </a:rPr>
                        <a:t>soil</a:t>
                      </a:r>
                      <a:r>
                        <a:rPr lang="fr-FR" sz="1500" b="0" i="0" dirty="0" smtClean="0">
                          <a:latin typeface="+mn-lt"/>
                        </a:rPr>
                        <a:t> conservation </a:t>
                      </a:r>
                      <a:r>
                        <a:rPr lang="fr-FR" sz="1500" b="0" i="0" dirty="0" err="1" smtClean="0">
                          <a:latin typeface="+mn-lt"/>
                        </a:rPr>
                        <a:t>committee</a:t>
                      </a:r>
                      <a:r>
                        <a:rPr lang="fr-FR" sz="1500" b="0" i="0" dirty="0" smtClean="0">
                          <a:latin typeface="+mn-lt"/>
                        </a:rPr>
                        <a:t> must </a:t>
                      </a:r>
                      <a:r>
                        <a:rPr lang="fr-FR" sz="1500" b="0" i="0" dirty="0" err="1" smtClean="0">
                          <a:latin typeface="+mn-lt"/>
                        </a:rPr>
                        <a:t>be</a:t>
                      </a:r>
                      <a:r>
                        <a:rPr lang="fr-FR" sz="1500" b="0" i="0" dirty="0" smtClean="0">
                          <a:latin typeface="+mn-lt"/>
                        </a:rPr>
                        <a:t> </a:t>
                      </a:r>
                      <a:r>
                        <a:rPr lang="fr-FR" sz="1500" b="0" i="0" dirty="0" err="1" smtClean="0">
                          <a:latin typeface="+mn-lt"/>
                        </a:rPr>
                        <a:t>looked</a:t>
                      </a:r>
                      <a:r>
                        <a:rPr lang="fr-FR" sz="1500" b="0" i="0" dirty="0" smtClean="0">
                          <a:latin typeface="+mn-lt"/>
                        </a:rPr>
                        <a:t> </a:t>
                      </a:r>
                      <a:r>
                        <a:rPr lang="fr-FR" sz="1500" b="0" i="0" dirty="0" err="1" smtClean="0">
                          <a:latin typeface="+mn-lt"/>
                        </a:rPr>
                        <a:t>into</a:t>
                      </a:r>
                      <a:r>
                        <a:rPr lang="fr-FR" sz="1500" b="0" i="0" dirty="0" smtClean="0">
                          <a:latin typeface="+mn-lt"/>
                        </a:rPr>
                        <a:t>.</a:t>
                      </a:r>
                    </a:p>
                    <a:p>
                      <a:pPr marL="144000" indent="0">
                        <a:lnSpc>
                          <a:spcPts val="2500"/>
                        </a:lnSpc>
                        <a:buFont typeface="Arial" panose="020B0604020202020204" pitchFamily="34" charset="0"/>
                        <a:buNone/>
                      </a:pPr>
                      <a:r>
                        <a:rPr lang="en-ZA" sz="1500" b="1" i="1" baseline="0" dirty="0" smtClean="0">
                          <a:solidFill>
                            <a:schemeClr val="tx1"/>
                          </a:solidFill>
                          <a:latin typeface="+mn-lt"/>
                          <a:cs typeface="Arial" panose="020B0604020202020204" pitchFamily="34" charset="0"/>
                        </a:rPr>
                        <a:t>Budget Plan</a:t>
                      </a:r>
                    </a:p>
                    <a:p>
                      <a:pPr marL="252000" marR="0" indent="-1080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ZA" sz="1500" dirty="0" smtClean="0">
                          <a:latin typeface="+mn-lt"/>
                        </a:rPr>
                        <a:t>DAFF’s </a:t>
                      </a:r>
                      <a:r>
                        <a:rPr lang="en-ZA" sz="1500" dirty="0" err="1" smtClean="0">
                          <a:latin typeface="+mn-lt"/>
                        </a:rPr>
                        <a:t>LandCare</a:t>
                      </a:r>
                      <a:r>
                        <a:rPr lang="en-ZA" sz="1500" dirty="0" smtClean="0">
                          <a:latin typeface="+mn-lt"/>
                        </a:rPr>
                        <a:t> budget to be used for the implementation of the Fortified Veldt management initiative</a:t>
                      </a:r>
                      <a:r>
                        <a:rPr lang="en-ZA" sz="1500" b="0" i="0" baseline="0" dirty="0" smtClean="0">
                          <a:solidFill>
                            <a:schemeClr val="tx1"/>
                          </a:solidFill>
                          <a:latin typeface="+mn-lt"/>
                          <a:cs typeface="Arial" panose="020B0604020202020204" pitchFamily="34" charset="0"/>
                        </a:rPr>
                        <a:t>.</a:t>
                      </a:r>
                    </a:p>
                    <a:p>
                      <a:pPr marL="144000" marR="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r>
                        <a:rPr lang="en-ZA" sz="1500" b="1" i="1" dirty="0" smtClean="0">
                          <a:latin typeface="+mn-lt"/>
                        </a:rPr>
                        <a:t>Output</a:t>
                      </a:r>
                      <a:r>
                        <a:rPr lang="en-ZA" sz="1500" b="1" i="1" baseline="0" dirty="0" smtClean="0">
                          <a:latin typeface="+mn-lt"/>
                        </a:rPr>
                        <a:t> for Open Day</a:t>
                      </a:r>
                      <a:endParaRPr lang="en-ZA" sz="1500" b="1" i="1" dirty="0" smtClean="0">
                        <a:latin typeface="+mn-lt"/>
                      </a:endParaRPr>
                    </a:p>
                    <a:p>
                      <a:pPr marL="252000" marR="0" indent="-1080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ZA" sz="1500" b="0" i="0" baseline="0" dirty="0" smtClean="0">
                          <a:solidFill>
                            <a:schemeClr val="tx1"/>
                          </a:solidFill>
                          <a:latin typeface="+mn-lt"/>
                          <a:cs typeface="Arial" panose="020B0604020202020204" pitchFamily="34" charset="0"/>
                        </a:rPr>
                        <a:t>An MOU on a plan of action to be signed between DAFF, DRDLR,DEA, DWS and the ARC.</a:t>
                      </a:r>
                    </a:p>
                    <a:p>
                      <a:pPr marL="252000" marR="0" indent="-10800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endParaRPr lang="en-ZA" sz="1500" b="0" i="0" baseline="0" dirty="0" smtClean="0">
                        <a:solidFill>
                          <a:schemeClr val="tx1"/>
                        </a:solidFill>
                        <a:latin typeface="+mn-lt"/>
                        <a:cs typeface="Arial" panose="020B0604020202020204" pitchFamily="34" charset="0"/>
                      </a:endParaRP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ZA" sz="1400" i="1" dirty="0" smtClean="0">
                        <a:solidFill>
                          <a:schemeClr val="tx1"/>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
        <p:nvSpPr>
          <p:cNvPr id="7" name="Oval 6"/>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1313441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072" y="323881"/>
            <a:ext cx="7668794" cy="677992"/>
          </a:xfrm>
        </p:spPr>
        <p:txBody>
          <a:bodyPr>
            <a:normAutofit/>
          </a:bodyPr>
          <a:lstStyle/>
          <a:p>
            <a:r>
              <a:rPr lang="en-ZA" sz="2800" b="1" dirty="0" smtClean="0">
                <a:solidFill>
                  <a:schemeClr val="accent5">
                    <a:lumMod val="50000"/>
                  </a:schemeClr>
                </a:solidFill>
              </a:rPr>
              <a:t>Background of Operation Phakisa</a:t>
            </a:r>
            <a:endParaRPr lang="en-ZA" sz="2800" b="1" dirty="0">
              <a:solidFill>
                <a:schemeClr val="accent5">
                  <a:lumMod val="50000"/>
                </a:schemeClr>
              </a:solidFill>
            </a:endParaRPr>
          </a:p>
        </p:txBody>
      </p:sp>
      <p:sp>
        <p:nvSpPr>
          <p:cNvPr id="3" name="Content Placeholder 2"/>
          <p:cNvSpPr>
            <a:spLocks noGrp="1"/>
          </p:cNvSpPr>
          <p:nvPr>
            <p:ph idx="1"/>
          </p:nvPr>
        </p:nvSpPr>
        <p:spPr>
          <a:xfrm>
            <a:off x="448072" y="1093541"/>
            <a:ext cx="8065294" cy="4910667"/>
          </a:xfrm>
        </p:spPr>
        <p:txBody>
          <a:bodyPr>
            <a:normAutofit/>
          </a:bodyPr>
          <a:lstStyle/>
          <a:p>
            <a:pPr marL="342900" indent="-342900">
              <a:buFont typeface="Arial" panose="020B0604020202020204" pitchFamily="34" charset="0"/>
              <a:buChar char="•"/>
            </a:pPr>
            <a:r>
              <a:rPr lang="en-ZA" sz="1960" dirty="0"/>
              <a:t>In August 2013, President Jacob Zuma undertook a State Visit to Malaysia where he was introduced to the </a:t>
            </a:r>
            <a:r>
              <a:rPr lang="en-ZA" sz="1960" b="1" dirty="0"/>
              <a:t>Big Fast Results Methodology</a:t>
            </a:r>
            <a:r>
              <a:rPr lang="en-ZA" sz="1960" dirty="0"/>
              <a:t>.</a:t>
            </a:r>
          </a:p>
          <a:p>
            <a:pPr marL="342900" indent="-342900">
              <a:buFont typeface="Arial" panose="020B0604020202020204" pitchFamily="34" charset="0"/>
              <a:buChar char="•"/>
            </a:pPr>
            <a:r>
              <a:rPr lang="en-ZA" sz="1960" dirty="0" smtClean="0"/>
              <a:t>Through </a:t>
            </a:r>
            <a:r>
              <a:rPr lang="en-ZA" sz="1960" dirty="0"/>
              <a:t>this methodology the Malaysian government achieved significant government and economic transformation within </a:t>
            </a:r>
            <a:r>
              <a:rPr lang="en-ZA" sz="1960" dirty="0" smtClean="0"/>
              <a:t>a </a:t>
            </a:r>
            <a:r>
              <a:rPr lang="en-ZA" sz="1960" dirty="0"/>
              <a:t>short </a:t>
            </a:r>
            <a:r>
              <a:rPr lang="en-ZA" sz="1960" dirty="0" smtClean="0"/>
              <a:t>period of time</a:t>
            </a:r>
            <a:r>
              <a:rPr lang="en-ZA" sz="1960" dirty="0"/>
              <a:t>.</a:t>
            </a:r>
          </a:p>
          <a:p>
            <a:pPr marL="342900" indent="-342900">
              <a:buFont typeface="Arial" panose="020B0604020202020204" pitchFamily="34" charset="0"/>
              <a:buChar char="•"/>
            </a:pPr>
            <a:r>
              <a:rPr lang="en-ZA" sz="1960" dirty="0"/>
              <a:t>They addressed</a:t>
            </a:r>
            <a:r>
              <a:rPr lang="en-ZA" sz="1960" b="1" dirty="0"/>
              <a:t> national key priority areas such as poverty, crime and unemployment</a:t>
            </a:r>
            <a:r>
              <a:rPr lang="en-ZA" sz="1960" dirty="0" smtClean="0"/>
              <a:t>.</a:t>
            </a:r>
          </a:p>
          <a:p>
            <a:pPr marL="342900" lvl="0" indent="-342900">
              <a:buClr>
                <a:srgbClr val="000000"/>
              </a:buClr>
              <a:buFont typeface="Arial" panose="020B0604020202020204" pitchFamily="34" charset="0"/>
              <a:buChar char="•"/>
            </a:pPr>
            <a:r>
              <a:rPr lang="en-ZA" sz="1960" dirty="0">
                <a:solidFill>
                  <a:srgbClr val="000000"/>
                </a:solidFill>
              </a:rPr>
              <a:t>With the support of the Malaysian government, the Big Fast Results approach was </a:t>
            </a:r>
            <a:r>
              <a:rPr lang="en-ZA" sz="1960" b="1" dirty="0">
                <a:solidFill>
                  <a:srgbClr val="000000"/>
                </a:solidFill>
              </a:rPr>
              <a:t>adapted</a:t>
            </a:r>
            <a:r>
              <a:rPr lang="en-ZA" sz="1960" dirty="0">
                <a:solidFill>
                  <a:srgbClr val="000000"/>
                </a:solidFill>
              </a:rPr>
              <a:t> to the South African context. </a:t>
            </a:r>
          </a:p>
          <a:p>
            <a:pPr marL="342900" lvl="0" indent="-342900">
              <a:buClr>
                <a:srgbClr val="000000"/>
              </a:buClr>
              <a:buFont typeface="Arial" panose="020B0604020202020204" pitchFamily="34" charset="0"/>
              <a:buChar char="•"/>
            </a:pPr>
            <a:r>
              <a:rPr lang="en-ZA" sz="1960" dirty="0">
                <a:solidFill>
                  <a:srgbClr val="000000"/>
                </a:solidFill>
              </a:rPr>
              <a:t>Operation Phakisa is a </a:t>
            </a:r>
            <a:r>
              <a:rPr lang="en-ZA" sz="1960" b="1" dirty="0">
                <a:solidFill>
                  <a:srgbClr val="000000"/>
                </a:solidFill>
              </a:rPr>
              <a:t>results-driven approach</a:t>
            </a:r>
            <a:r>
              <a:rPr lang="en-ZA" sz="1960" dirty="0">
                <a:solidFill>
                  <a:srgbClr val="000000"/>
                </a:solidFill>
              </a:rPr>
              <a:t>, involving setting clear plans and targets, </a:t>
            </a:r>
            <a:r>
              <a:rPr lang="en-ZA" sz="1960" b="1" dirty="0">
                <a:solidFill>
                  <a:srgbClr val="000000"/>
                </a:solidFill>
              </a:rPr>
              <a:t>on-going monitoring of </a:t>
            </a:r>
            <a:r>
              <a:rPr lang="en-ZA" sz="1960" b="1" dirty="0" smtClean="0">
                <a:solidFill>
                  <a:srgbClr val="000000"/>
                </a:solidFill>
              </a:rPr>
              <a:t>progress, </a:t>
            </a:r>
            <a:r>
              <a:rPr lang="en-ZA" sz="1960" b="1" dirty="0">
                <a:solidFill>
                  <a:srgbClr val="000000"/>
                </a:solidFill>
              </a:rPr>
              <a:t>and making these results public</a:t>
            </a:r>
            <a:r>
              <a:rPr lang="en-ZA" sz="1960" dirty="0" smtClean="0">
                <a:solidFill>
                  <a:srgbClr val="000000"/>
                </a:solidFill>
              </a:rPr>
              <a:t>.</a:t>
            </a:r>
            <a:endParaRPr lang="en-ZA" sz="1960" dirty="0"/>
          </a:p>
          <a:p>
            <a:pPr marL="342900" indent="-342900">
              <a:buFont typeface="Arial" panose="020B0604020202020204" pitchFamily="34" charset="0"/>
              <a:buChar char="•"/>
            </a:pPr>
            <a:r>
              <a:rPr lang="en-ZA" sz="1960" dirty="0"/>
              <a:t>To highlight the urgency of delivery the approach was renamed to Operation Phakisa (“</a:t>
            </a:r>
            <a:r>
              <a:rPr lang="en-ZA" sz="1960" dirty="0" err="1"/>
              <a:t>phakisa</a:t>
            </a:r>
            <a:r>
              <a:rPr lang="en-ZA" sz="1960" dirty="0"/>
              <a:t>” meaning “hurry up” in Sesotho).</a:t>
            </a:r>
          </a:p>
          <a:p>
            <a:pPr marL="0" indent="0">
              <a:buNone/>
            </a:pPr>
            <a:endParaRPr lang="en-ZA" sz="1764" dirty="0"/>
          </a:p>
          <a:p>
            <a:endParaRPr lang="en-ZA" sz="1764" dirty="0"/>
          </a:p>
        </p:txBody>
      </p:sp>
    </p:spTree>
    <p:extLst>
      <p:ext uri="{BB962C8B-B14F-4D97-AF65-F5344CB8AC3E}">
        <p14:creationId xmlns:p14="http://schemas.microsoft.com/office/powerpoint/2010/main" xmlns="" val="3899739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395303428"/>
              </p:ext>
            </p:extLst>
          </p:nvPr>
        </p:nvGraphicFramePr>
        <p:xfrm>
          <a:off x="1" y="506086"/>
          <a:ext cx="8961437" cy="6263640"/>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285278">
                <a:tc>
                  <a:txBody>
                    <a:bodyPr/>
                    <a:lstStyle/>
                    <a:p>
                      <a:pPr algn="l"/>
                      <a:r>
                        <a:rPr lang="en-ZA" sz="1800" b="1" dirty="0" smtClean="0">
                          <a:solidFill>
                            <a:schemeClr val="tx1"/>
                          </a:solidFill>
                          <a:latin typeface="+mn-lt"/>
                          <a:cs typeface="Arial" panose="020B0604020202020204" pitchFamily="34" charset="0"/>
                        </a:rPr>
                        <a:t>Developing Skills and Capacity</a:t>
                      </a:r>
                      <a:endParaRPr lang="en-ZA" sz="1800" b="1" dirty="0">
                        <a:solidFill>
                          <a:schemeClr val="tx1"/>
                        </a:solidFill>
                        <a:latin typeface="+mn-lt"/>
                        <a:cs typeface="Arial" panose="020B0604020202020204" pitchFamily="34" charset="0"/>
                      </a:endParaRPr>
                    </a:p>
                  </a:txBody>
                  <a:tcPr marL="68577" marR="68577" anchor="ctr">
                    <a:solidFill>
                      <a:schemeClr val="accent1">
                        <a:lumMod val="90000"/>
                      </a:schemeClr>
                    </a:solidFill>
                  </a:tcPr>
                </a:tc>
                <a:extLst>
                  <a:ext uri="{0D108BD9-81ED-4DB2-BD59-A6C34878D82A}">
                    <a16:rowId xmlns:a16="http://schemas.microsoft.com/office/drawing/2014/main" xmlns="" val="10000"/>
                  </a:ext>
                </a:extLst>
              </a:tr>
              <a:tr h="2965055">
                <a:tc>
                  <a:txBody>
                    <a:bodyPr/>
                    <a:lstStyle/>
                    <a:p>
                      <a:pPr marL="224004" indent="-224004">
                        <a:lnSpc>
                          <a:spcPts val="2400"/>
                        </a:lnSpc>
                        <a:buFont typeface="+mj-lt"/>
                        <a:buAutoNum type="arabicPeriod" startAt="3"/>
                      </a:pPr>
                      <a:r>
                        <a:rPr lang="en-ZA" sz="1500" b="1" dirty="0" smtClean="0">
                          <a:solidFill>
                            <a:schemeClr val="tx1"/>
                          </a:solidFill>
                          <a:latin typeface="+mn-lt"/>
                          <a:cs typeface="Arial" panose="020B0604020202020204" pitchFamily="34" charset="0"/>
                        </a:rPr>
                        <a:t>Demand led public/ private </a:t>
                      </a:r>
                      <a:r>
                        <a:rPr lang="en-ZA" sz="1500" b="1" dirty="0" err="1" smtClean="0">
                          <a:solidFill>
                            <a:schemeClr val="tx1"/>
                          </a:solidFill>
                          <a:latin typeface="+mn-lt"/>
                          <a:cs typeface="Arial" panose="020B0604020202020204" pitchFamily="34" charset="0"/>
                        </a:rPr>
                        <a:t>agri</a:t>
                      </a:r>
                      <a:r>
                        <a:rPr lang="en-ZA" sz="1500" b="1" dirty="0" smtClean="0">
                          <a:solidFill>
                            <a:schemeClr val="tx1"/>
                          </a:solidFill>
                          <a:latin typeface="+mn-lt"/>
                          <a:cs typeface="Arial" panose="020B0604020202020204" pitchFamily="34" charset="0"/>
                        </a:rPr>
                        <a:t>-skills unit (Labour);</a:t>
                      </a:r>
                      <a:r>
                        <a:rPr lang="en-ZA" sz="1500" b="1" baseline="0" dirty="0" smtClean="0">
                          <a:solidFill>
                            <a:schemeClr val="tx1"/>
                          </a:solidFill>
                          <a:latin typeface="+mn-lt"/>
                          <a:cs typeface="Arial" panose="020B0604020202020204" pitchFamily="34" charset="0"/>
                        </a:rPr>
                        <a:t> merging with 4. Livestock skills and knowledge upgrading initiative</a:t>
                      </a:r>
                    </a:p>
                    <a:p>
                      <a:pPr marL="0" indent="0">
                        <a:lnSpc>
                          <a:spcPts val="2400"/>
                        </a:lnSpc>
                        <a:buFont typeface="+mj-lt"/>
                        <a:buNone/>
                      </a:pPr>
                      <a:r>
                        <a:rPr lang="en-ZA" sz="1500" i="0" dirty="0" smtClean="0">
                          <a:solidFill>
                            <a:schemeClr val="tx1"/>
                          </a:solidFill>
                          <a:latin typeface="+mn-lt"/>
                          <a:cs typeface="Arial" panose="020B0604020202020204" pitchFamily="34" charset="0"/>
                        </a:rPr>
                        <a:t>     The</a:t>
                      </a:r>
                      <a:r>
                        <a:rPr lang="en-ZA" sz="1500" i="0" baseline="0" dirty="0" smtClean="0">
                          <a:solidFill>
                            <a:schemeClr val="tx1"/>
                          </a:solidFill>
                          <a:latin typeface="+mn-lt"/>
                          <a:cs typeface="Arial" panose="020B0604020202020204" pitchFamily="34" charset="0"/>
                        </a:rPr>
                        <a:t> 2 merged </a:t>
                      </a:r>
                      <a:r>
                        <a:rPr lang="en-ZA" sz="1500" i="0" dirty="0" smtClean="0">
                          <a:solidFill>
                            <a:schemeClr val="tx1"/>
                          </a:solidFill>
                          <a:latin typeface="+mn-lt"/>
                          <a:cs typeface="Arial" panose="020B0604020202020204" pitchFamily="34" charset="0"/>
                        </a:rPr>
                        <a:t>initiatives are aimed at developing South Africa’s first comprehensive farm worker and </a:t>
                      </a:r>
                    </a:p>
                    <a:p>
                      <a:pPr marL="0" indent="0">
                        <a:lnSpc>
                          <a:spcPts val="2400"/>
                        </a:lnSpc>
                        <a:buFont typeface="+mj-lt"/>
                        <a:buNone/>
                      </a:pPr>
                      <a:r>
                        <a:rPr lang="en-ZA" sz="1500" i="0" dirty="0" smtClean="0">
                          <a:solidFill>
                            <a:schemeClr val="tx1"/>
                          </a:solidFill>
                          <a:latin typeface="+mn-lt"/>
                          <a:cs typeface="Arial" panose="020B0604020202020204" pitchFamily="34" charset="0"/>
                        </a:rPr>
                        <a:t>     producer development programme.</a:t>
                      </a:r>
                    </a:p>
                    <a:p>
                      <a:pPr marL="14400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fr-FR" sz="1500" b="1" i="1" dirty="0" smtClean="0">
                          <a:solidFill>
                            <a:schemeClr val="tx1"/>
                          </a:solidFill>
                          <a:latin typeface="+mn-lt"/>
                        </a:rPr>
                        <a:t>Areas </a:t>
                      </a:r>
                      <a:r>
                        <a:rPr lang="fr-FR" sz="1500" b="1" i="1" dirty="0" err="1" smtClean="0">
                          <a:solidFill>
                            <a:schemeClr val="tx1"/>
                          </a:solidFill>
                          <a:latin typeface="+mn-lt"/>
                        </a:rPr>
                        <a:t>where</a:t>
                      </a:r>
                      <a:r>
                        <a:rPr lang="fr-FR" sz="1500" b="1" i="1" dirty="0" smtClean="0">
                          <a:solidFill>
                            <a:schemeClr val="tx1"/>
                          </a:solidFill>
                          <a:latin typeface="+mn-lt"/>
                        </a:rPr>
                        <a:t> </a:t>
                      </a:r>
                      <a:r>
                        <a:rPr lang="fr-FR" sz="1500" b="1" i="1" dirty="0" err="1" smtClean="0">
                          <a:solidFill>
                            <a:schemeClr val="tx1"/>
                          </a:solidFill>
                          <a:latin typeface="+mn-lt"/>
                        </a:rPr>
                        <a:t>work</a:t>
                      </a:r>
                      <a:r>
                        <a:rPr lang="fr-FR" sz="1500" b="1" i="1" dirty="0" smtClean="0">
                          <a:solidFill>
                            <a:schemeClr val="tx1"/>
                          </a:solidFill>
                          <a:latin typeface="+mn-lt"/>
                        </a:rPr>
                        <a:t> </a:t>
                      </a:r>
                      <a:r>
                        <a:rPr lang="fr-FR" sz="1500" b="1" i="1" dirty="0" err="1" smtClean="0">
                          <a:solidFill>
                            <a:schemeClr val="tx1"/>
                          </a:solidFill>
                          <a:latin typeface="+mn-lt"/>
                        </a:rPr>
                        <a:t>is</a:t>
                      </a:r>
                      <a:r>
                        <a:rPr lang="fr-FR" sz="1500" b="1" i="1" dirty="0" smtClean="0">
                          <a:solidFill>
                            <a:schemeClr val="tx1"/>
                          </a:solidFill>
                          <a:latin typeface="+mn-lt"/>
                        </a:rPr>
                        <a:t> </a:t>
                      </a:r>
                      <a:r>
                        <a:rPr lang="fr-FR" sz="1500" b="1" i="1" dirty="0" err="1" smtClean="0">
                          <a:solidFill>
                            <a:schemeClr val="tx1"/>
                          </a:solidFill>
                          <a:latin typeface="+mn-lt"/>
                        </a:rPr>
                        <a:t>currently</a:t>
                      </a:r>
                      <a:r>
                        <a:rPr lang="fr-FR" sz="1500" b="1" i="1" dirty="0" smtClean="0">
                          <a:solidFill>
                            <a:schemeClr val="tx1"/>
                          </a:solidFill>
                          <a:latin typeface="+mn-lt"/>
                        </a:rPr>
                        <a:t> </a:t>
                      </a:r>
                      <a:r>
                        <a:rPr lang="fr-FR" sz="1500" b="1" i="1" dirty="0" err="1" smtClean="0">
                          <a:solidFill>
                            <a:schemeClr val="tx1"/>
                          </a:solidFill>
                          <a:latin typeface="+mn-lt"/>
                        </a:rPr>
                        <a:t>underway</a:t>
                      </a:r>
                      <a:r>
                        <a:rPr lang="fr-FR" sz="1500" b="1" i="1" dirty="0" smtClean="0">
                          <a:solidFill>
                            <a:schemeClr val="tx1"/>
                          </a:solidFill>
                          <a:latin typeface="+mn-lt"/>
                        </a:rPr>
                        <a:t>: </a:t>
                      </a:r>
                    </a:p>
                    <a:p>
                      <a:pPr marL="252000" indent="-108000">
                        <a:lnSpc>
                          <a:spcPts val="2400"/>
                        </a:lnSpc>
                        <a:buFont typeface="Arial" panose="020B0604020202020204" pitchFamily="34" charset="0"/>
                        <a:buChar char="•"/>
                      </a:pPr>
                      <a:r>
                        <a:rPr lang="en-ZA" sz="1500" i="0" dirty="0" smtClean="0">
                          <a:solidFill>
                            <a:schemeClr val="tx1"/>
                          </a:solidFill>
                          <a:latin typeface="+mn-lt"/>
                          <a:cs typeface="Arial" panose="020B0604020202020204" pitchFamily="34" charset="0"/>
                        </a:rPr>
                        <a:t>To</a:t>
                      </a:r>
                      <a:r>
                        <a:rPr lang="en-ZA" sz="1500" i="0" baseline="0" dirty="0" smtClean="0">
                          <a:solidFill>
                            <a:schemeClr val="tx1"/>
                          </a:solidFill>
                          <a:latin typeface="+mn-lt"/>
                          <a:cs typeface="Arial" panose="020B0604020202020204" pitchFamily="34" charset="0"/>
                        </a:rPr>
                        <a:t> </a:t>
                      </a:r>
                      <a:r>
                        <a:rPr lang="en-ZA" sz="1500" i="0" dirty="0" smtClean="0">
                          <a:solidFill>
                            <a:schemeClr val="tx1"/>
                          </a:solidFill>
                          <a:latin typeface="+mn-lt"/>
                          <a:cs typeface="Arial" panose="020B0604020202020204" pitchFamily="34" charset="0"/>
                        </a:rPr>
                        <a:t>look at the Farmer Production Support Units (FPSUs) of Agri-Parks as the delivery mechanism. </a:t>
                      </a:r>
                    </a:p>
                    <a:p>
                      <a:pPr marL="252000" indent="-108000">
                        <a:lnSpc>
                          <a:spcPts val="2400"/>
                        </a:lnSpc>
                        <a:buFont typeface="Arial" panose="020B0604020202020204" pitchFamily="34" charset="0"/>
                        <a:buChar char="•"/>
                      </a:pPr>
                      <a:r>
                        <a:rPr lang="en-ZA" sz="1500" i="0" dirty="0" smtClean="0">
                          <a:solidFill>
                            <a:schemeClr val="tx1"/>
                          </a:solidFill>
                          <a:latin typeface="+mn-lt"/>
                          <a:cs typeface="Arial" panose="020B0604020202020204" pitchFamily="34" charset="0"/>
                        </a:rPr>
                        <a:t>AgriSETA agreed to be the national coordinating</a:t>
                      </a:r>
                      <a:r>
                        <a:rPr lang="en-ZA" sz="1500" i="0" baseline="0" dirty="0" smtClean="0">
                          <a:solidFill>
                            <a:schemeClr val="tx1"/>
                          </a:solidFill>
                          <a:latin typeface="+mn-lt"/>
                          <a:cs typeface="Arial" panose="020B0604020202020204" pitchFamily="34" charset="0"/>
                        </a:rPr>
                        <a:t> </a:t>
                      </a:r>
                      <a:r>
                        <a:rPr lang="en-ZA" sz="1500" i="0" dirty="0" smtClean="0">
                          <a:solidFill>
                            <a:schemeClr val="tx1"/>
                          </a:solidFill>
                          <a:latin typeface="+mn-lt"/>
                          <a:cs typeface="Arial" panose="020B0604020202020204" pitchFamily="34" charset="0"/>
                        </a:rPr>
                        <a:t>body.</a:t>
                      </a:r>
                      <a:r>
                        <a:rPr lang="en-ZA" sz="1500" i="0" baseline="0" dirty="0" smtClean="0">
                          <a:solidFill>
                            <a:schemeClr val="tx1"/>
                          </a:solidFill>
                          <a:latin typeface="+mn-lt"/>
                          <a:cs typeface="Arial" panose="020B0604020202020204" pitchFamily="34" charset="0"/>
                        </a:rPr>
                        <a:t> </a:t>
                      </a:r>
                      <a:r>
                        <a:rPr lang="en-ZA" sz="1500" i="0" dirty="0" smtClean="0">
                          <a:solidFill>
                            <a:schemeClr val="tx1"/>
                          </a:solidFill>
                          <a:latin typeface="+mn-lt"/>
                          <a:cs typeface="Arial" panose="020B0604020202020204" pitchFamily="34" charset="0"/>
                        </a:rPr>
                        <a:t> A</a:t>
                      </a:r>
                      <a:r>
                        <a:rPr lang="en-ZA" sz="1500" i="0" baseline="0" dirty="0" smtClean="0">
                          <a:solidFill>
                            <a:schemeClr val="tx1"/>
                          </a:solidFill>
                          <a:latin typeface="+mn-lt"/>
                          <a:cs typeface="Arial" panose="020B0604020202020204" pitchFamily="34" charset="0"/>
                        </a:rPr>
                        <a:t>n MOU in this regard is still to be signed. </a:t>
                      </a:r>
                    </a:p>
                    <a:p>
                      <a:pPr marL="252000" indent="-108000">
                        <a:lnSpc>
                          <a:spcPts val="2400"/>
                        </a:lnSpc>
                        <a:buFont typeface="Arial" panose="020B0604020202020204" pitchFamily="34" charset="0"/>
                        <a:buChar char="•"/>
                      </a:pPr>
                      <a:r>
                        <a:rPr lang="en-ZA" sz="1500" i="0" baseline="0" dirty="0" smtClean="0">
                          <a:solidFill>
                            <a:schemeClr val="tx1"/>
                          </a:solidFill>
                          <a:latin typeface="+mn-lt"/>
                          <a:cs typeface="Arial" panose="020B0604020202020204" pitchFamily="34" charset="0"/>
                        </a:rPr>
                        <a:t>The </a:t>
                      </a:r>
                      <a:r>
                        <a:rPr lang="en-ZA" sz="1500" i="0" dirty="0" smtClean="0">
                          <a:solidFill>
                            <a:schemeClr val="tx1"/>
                          </a:solidFill>
                          <a:latin typeface="+mn-lt"/>
                          <a:cs typeface="Arial" panose="020B0604020202020204" pitchFamily="34" charset="0"/>
                        </a:rPr>
                        <a:t>Provincial Department of Agriculture</a:t>
                      </a:r>
                      <a:r>
                        <a:rPr lang="en-ZA" sz="1500" i="0" baseline="0" dirty="0" smtClean="0">
                          <a:solidFill>
                            <a:schemeClr val="tx1"/>
                          </a:solidFill>
                          <a:latin typeface="+mn-lt"/>
                          <a:cs typeface="Arial" panose="020B0604020202020204" pitchFamily="34" charset="0"/>
                        </a:rPr>
                        <a:t> in </a:t>
                      </a:r>
                      <a:r>
                        <a:rPr lang="en-ZA" sz="1500" i="0" dirty="0" smtClean="0">
                          <a:solidFill>
                            <a:schemeClr val="tx1"/>
                          </a:solidFill>
                          <a:latin typeface="+mn-lt"/>
                          <a:cs typeface="Arial" panose="020B0604020202020204" pitchFamily="34" charset="0"/>
                        </a:rPr>
                        <a:t>Limpopo</a:t>
                      </a:r>
                      <a:r>
                        <a:rPr lang="en-ZA" sz="1500" i="0" baseline="0" dirty="0" smtClean="0">
                          <a:solidFill>
                            <a:schemeClr val="tx1"/>
                          </a:solidFill>
                          <a:latin typeface="+mn-lt"/>
                          <a:cs typeface="Arial" panose="020B0604020202020204" pitchFamily="34" charset="0"/>
                        </a:rPr>
                        <a:t> </a:t>
                      </a:r>
                      <a:r>
                        <a:rPr lang="en-ZA" sz="1500" i="0" dirty="0" smtClean="0">
                          <a:solidFill>
                            <a:schemeClr val="tx1"/>
                          </a:solidFill>
                          <a:latin typeface="+mn-lt"/>
                          <a:cs typeface="Arial" panose="020B0604020202020204" pitchFamily="34" charset="0"/>
                        </a:rPr>
                        <a:t>has agreed to pilot this initiative. </a:t>
                      </a:r>
                    </a:p>
                    <a:p>
                      <a:pPr marL="252000" indent="-108000">
                        <a:lnSpc>
                          <a:spcPts val="2400"/>
                        </a:lnSpc>
                        <a:buFont typeface="Arial" panose="020B0604020202020204" pitchFamily="34" charset="0"/>
                        <a:buChar char="•"/>
                      </a:pPr>
                      <a:r>
                        <a:rPr lang="en-ZA" sz="1500" i="0" dirty="0" smtClean="0">
                          <a:solidFill>
                            <a:schemeClr val="tx1"/>
                          </a:solidFill>
                          <a:latin typeface="+mn-lt"/>
                          <a:cs typeface="Arial" panose="020B0604020202020204" pitchFamily="34" charset="0"/>
                        </a:rPr>
                        <a:t>MOUs still to be signed</a:t>
                      </a:r>
                      <a:r>
                        <a:rPr lang="en-ZA" sz="1500" i="0" baseline="0" dirty="0" smtClean="0">
                          <a:solidFill>
                            <a:schemeClr val="tx1"/>
                          </a:solidFill>
                          <a:latin typeface="+mn-lt"/>
                          <a:cs typeface="Arial" panose="020B0604020202020204" pitchFamily="34" charset="0"/>
                        </a:rPr>
                        <a:t> for other pilots, potentially in NW and KZN. </a:t>
                      </a:r>
                      <a:endParaRPr lang="en-ZA" sz="1500" i="0" dirty="0" smtClean="0">
                        <a:solidFill>
                          <a:schemeClr val="tx1"/>
                        </a:solidFill>
                        <a:latin typeface="+mn-lt"/>
                        <a:cs typeface="Arial" panose="020B0604020202020204" pitchFamily="34" charset="0"/>
                      </a:endParaRPr>
                    </a:p>
                    <a:p>
                      <a:pPr marL="252000" indent="-108000">
                        <a:lnSpc>
                          <a:spcPts val="2400"/>
                        </a:lnSpc>
                        <a:buFont typeface="Arial" panose="020B0604020202020204" pitchFamily="34" charset="0"/>
                        <a:buChar char="•"/>
                      </a:pPr>
                      <a:r>
                        <a:rPr lang="en-ZA" sz="1500" b="0" i="0" dirty="0" smtClean="0">
                          <a:solidFill>
                            <a:schemeClr val="tx1"/>
                          </a:solidFill>
                          <a:latin typeface="+mn-lt"/>
                          <a:cs typeface="Arial" panose="020B0604020202020204" pitchFamily="34" charset="0"/>
                        </a:rPr>
                        <a:t>Establish</a:t>
                      </a:r>
                      <a:r>
                        <a:rPr lang="en-ZA" sz="1500" b="0" i="0" baseline="0" dirty="0" smtClean="0">
                          <a:solidFill>
                            <a:schemeClr val="tx1"/>
                          </a:solidFill>
                          <a:latin typeface="+mn-lt"/>
                          <a:cs typeface="Arial" panose="020B0604020202020204" pitchFamily="34" charset="0"/>
                        </a:rPr>
                        <a:t> a national database of </a:t>
                      </a:r>
                      <a:r>
                        <a:rPr lang="en-ZA" sz="1500" b="0" i="0" dirty="0" smtClean="0">
                          <a:solidFill>
                            <a:schemeClr val="tx1"/>
                          </a:solidFill>
                          <a:latin typeface="+mn-lt"/>
                          <a:cs typeface="Arial" panose="020B0604020202020204" pitchFamily="34" charset="0"/>
                        </a:rPr>
                        <a:t>farm workers by integrating those of provincial</a:t>
                      </a:r>
                      <a:r>
                        <a:rPr lang="en-ZA" sz="1500" b="0" i="0" baseline="0" dirty="0" smtClean="0">
                          <a:solidFill>
                            <a:schemeClr val="tx1"/>
                          </a:solidFill>
                          <a:latin typeface="+mn-lt"/>
                          <a:cs typeface="Arial" panose="020B0604020202020204" pitchFamily="34" charset="0"/>
                        </a:rPr>
                        <a:t> and national role players. </a:t>
                      </a:r>
                      <a:endParaRPr lang="en-ZA" sz="1500" b="0" i="0" dirty="0" smtClean="0">
                        <a:solidFill>
                          <a:schemeClr val="tx1"/>
                        </a:solidFill>
                        <a:latin typeface="+mn-lt"/>
                        <a:cs typeface="Arial" panose="020B0604020202020204" pitchFamily="34" charset="0"/>
                      </a:endParaRPr>
                    </a:p>
                    <a:p>
                      <a:pPr marL="252000" indent="-108000">
                        <a:lnSpc>
                          <a:spcPts val="2400"/>
                        </a:lnSpc>
                        <a:buFont typeface="Arial" panose="020B0604020202020204" pitchFamily="34" charset="0"/>
                        <a:buChar char="•"/>
                      </a:pPr>
                      <a:r>
                        <a:rPr lang="en-ZA" sz="1500" b="0" i="0" dirty="0" smtClean="0">
                          <a:solidFill>
                            <a:schemeClr val="tx1"/>
                          </a:solidFill>
                          <a:latin typeface="+mn-lt"/>
                          <a:cs typeface="Arial" panose="020B0604020202020204" pitchFamily="34" charset="0"/>
                        </a:rPr>
                        <a:t>Develop a commodity based database incorporating provincial and national service providers of skills development and training</a:t>
                      </a:r>
                      <a:r>
                        <a:rPr lang="en-ZA" sz="1500" b="0" i="0" baseline="0" dirty="0" smtClean="0">
                          <a:solidFill>
                            <a:schemeClr val="tx1"/>
                          </a:solidFill>
                          <a:latin typeface="+mn-lt"/>
                          <a:cs typeface="Arial" panose="020B0604020202020204" pitchFamily="34" charset="0"/>
                        </a:rPr>
                        <a:t> for both </a:t>
                      </a:r>
                      <a:r>
                        <a:rPr lang="en-ZA" sz="1500" b="0" i="0" dirty="0" smtClean="0">
                          <a:solidFill>
                            <a:schemeClr val="tx1"/>
                          </a:solidFill>
                          <a:latin typeface="+mn-lt"/>
                          <a:cs typeface="Arial" panose="020B0604020202020204" pitchFamily="34" charset="0"/>
                        </a:rPr>
                        <a:t>farm worker and producers.</a:t>
                      </a:r>
                    </a:p>
                    <a:p>
                      <a:pPr marL="144000" indent="0">
                        <a:lnSpc>
                          <a:spcPts val="2400"/>
                        </a:lnSpc>
                        <a:buFont typeface="Arial" panose="020B0604020202020204" pitchFamily="34" charset="0"/>
                        <a:buNone/>
                      </a:pPr>
                      <a:r>
                        <a:rPr lang="en-ZA" sz="1500" b="1" i="1" baseline="0" dirty="0" smtClean="0">
                          <a:solidFill>
                            <a:schemeClr val="tx1"/>
                          </a:solidFill>
                          <a:latin typeface="+mn-lt"/>
                          <a:cs typeface="Arial" panose="020B0604020202020204" pitchFamily="34" charset="0"/>
                        </a:rPr>
                        <a:t>Budget Plan</a:t>
                      </a:r>
                    </a:p>
                    <a:p>
                      <a:pPr marL="252000" marR="0" indent="-108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500" b="0" i="0" baseline="0" dirty="0" smtClean="0">
                          <a:solidFill>
                            <a:schemeClr val="tx1"/>
                          </a:solidFill>
                          <a:latin typeface="+mn-lt"/>
                          <a:cs typeface="+mn-cs"/>
                        </a:rPr>
                        <a:t>Provincial Departments of Agriculture of Limpopo to fund pilot project</a:t>
                      </a:r>
                      <a:r>
                        <a:rPr lang="en-ZA" sz="1500" b="0" i="0" baseline="0" dirty="0" smtClean="0">
                          <a:solidFill>
                            <a:schemeClr val="tx1"/>
                          </a:solidFill>
                          <a:latin typeface="+mn-lt"/>
                          <a:cs typeface="Arial" panose="020B0604020202020204" pitchFamily="34" charset="0"/>
                        </a:rPr>
                        <a:t>.</a:t>
                      </a:r>
                    </a:p>
                    <a:p>
                      <a:pPr marL="14400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ZA" sz="1500" b="1" i="1" dirty="0" smtClean="0">
                          <a:latin typeface="+mn-lt"/>
                        </a:rPr>
                        <a:t>Output</a:t>
                      </a:r>
                      <a:r>
                        <a:rPr lang="en-ZA" sz="1500" b="1" i="1" baseline="0" dirty="0" smtClean="0">
                          <a:latin typeface="+mn-lt"/>
                        </a:rPr>
                        <a:t> for Open Day</a:t>
                      </a:r>
                      <a:endParaRPr lang="en-ZA" sz="1500" b="1" i="1" dirty="0" smtClean="0">
                        <a:latin typeface="+mn-lt"/>
                      </a:endParaRPr>
                    </a:p>
                    <a:p>
                      <a:pPr marL="252000" marR="0" indent="-108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500" b="0" i="0" baseline="0" dirty="0" smtClean="0">
                          <a:solidFill>
                            <a:schemeClr val="tx1"/>
                          </a:solidFill>
                          <a:latin typeface="+mn-lt"/>
                          <a:cs typeface="Arial" panose="020B0604020202020204" pitchFamily="34" charset="0"/>
                        </a:rPr>
                        <a:t>An MOU between </a:t>
                      </a:r>
                      <a:r>
                        <a:rPr lang="en-ZA" sz="1500" b="0" i="0" baseline="0" dirty="0" err="1" smtClean="0">
                          <a:solidFill>
                            <a:schemeClr val="tx1"/>
                          </a:solidFill>
                          <a:latin typeface="+mn-lt"/>
                          <a:cs typeface="Arial" panose="020B0604020202020204" pitchFamily="34" charset="0"/>
                        </a:rPr>
                        <a:t>AgriSETA</a:t>
                      </a:r>
                      <a:r>
                        <a:rPr lang="en-ZA" sz="1500" b="0" i="0" baseline="0" dirty="0" smtClean="0">
                          <a:solidFill>
                            <a:schemeClr val="tx1"/>
                          </a:solidFill>
                          <a:latin typeface="+mn-lt"/>
                          <a:cs typeface="Arial" panose="020B0604020202020204" pitchFamily="34" charset="0"/>
                        </a:rPr>
                        <a:t>, and PDAs of  Limpopo, KZN and NW. </a:t>
                      </a:r>
                    </a:p>
                    <a:p>
                      <a:pPr marL="252000" marR="0" indent="-108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endParaRPr lang="en-ZA" sz="1500" b="0" i="0" baseline="0" dirty="0" smtClean="0">
                        <a:solidFill>
                          <a:schemeClr val="tx1"/>
                        </a:solidFill>
                        <a:latin typeface="+mn-lt"/>
                        <a:cs typeface="Arial" panose="020B0604020202020204" pitchFamily="34" charset="0"/>
                      </a:endParaRP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ZA" sz="1400" b="1" dirty="0">
                        <a:latin typeface="+mn-lt"/>
                      </a:endParaRPr>
                    </a:p>
                  </a:txBody>
                  <a:tcPr marL="68577" marR="68577">
                    <a:noFill/>
                  </a:tcPr>
                </a:tc>
                <a:extLst>
                  <a:ext uri="{0D108BD9-81ED-4DB2-BD59-A6C34878D82A}">
                    <a16:rowId xmlns:a16="http://schemas.microsoft.com/office/drawing/2014/main" xmlns="" val="10001"/>
                  </a:ext>
                </a:extLst>
              </a:tr>
            </a:tbl>
          </a:graphicData>
        </a:graphic>
      </p:graphicFrame>
      <p:sp>
        <p:nvSpPr>
          <p:cNvPr id="7" name="Oval 6"/>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20807716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428870376"/>
              </p:ext>
            </p:extLst>
          </p:nvPr>
        </p:nvGraphicFramePr>
        <p:xfrm>
          <a:off x="1" y="506086"/>
          <a:ext cx="8961437" cy="6199514"/>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45474">
                <a:tc>
                  <a:txBody>
                    <a:bodyPr/>
                    <a:lstStyle/>
                    <a:p>
                      <a:pPr algn="l"/>
                      <a:r>
                        <a:rPr lang="en-ZA" sz="1800" b="1" dirty="0" smtClean="0">
                          <a:solidFill>
                            <a:schemeClr val="tx1"/>
                          </a:solidFill>
                          <a:latin typeface="+mn-lt"/>
                          <a:cs typeface="Arial" panose="020B0604020202020204" pitchFamily="34" charset="0"/>
                        </a:rPr>
                        <a:t>Developing Skills and Capacity</a:t>
                      </a:r>
                      <a:endParaRPr lang="en-ZA" sz="1800" b="1" dirty="0">
                        <a:solidFill>
                          <a:schemeClr val="tx1"/>
                        </a:solidFill>
                        <a:latin typeface="+mn-lt"/>
                        <a:cs typeface="Arial" panose="020B0604020202020204" pitchFamily="34" charset="0"/>
                      </a:endParaRPr>
                    </a:p>
                  </a:txBody>
                  <a:tcPr marL="68577" marR="68577" anchor="ctr">
                    <a:solidFill>
                      <a:schemeClr val="accent1">
                        <a:lumMod val="90000"/>
                      </a:schemeClr>
                    </a:solidFill>
                  </a:tcPr>
                </a:tc>
                <a:extLst>
                  <a:ext uri="{0D108BD9-81ED-4DB2-BD59-A6C34878D82A}">
                    <a16:rowId xmlns:a16="http://schemas.microsoft.com/office/drawing/2014/main" xmlns="" val="10000"/>
                  </a:ext>
                </a:extLst>
              </a:tr>
              <a:tr h="5654040">
                <a:tc>
                  <a:txBody>
                    <a:bodyPr/>
                    <a:lstStyle/>
                    <a:p>
                      <a:pPr marL="228600" indent="-228600">
                        <a:lnSpc>
                          <a:spcPts val="2400"/>
                        </a:lnSpc>
                        <a:buFont typeface="+mj-lt"/>
                        <a:buAutoNum type="arabicPeriod" startAt="5"/>
                      </a:pPr>
                      <a:r>
                        <a:rPr lang="en-ZA" sz="1400" b="1" dirty="0" smtClean="0">
                          <a:solidFill>
                            <a:schemeClr val="tx1"/>
                          </a:solidFill>
                          <a:latin typeface="+mn-lt"/>
                          <a:cs typeface="Arial" panose="020B0604020202020204" pitchFamily="34" charset="0"/>
                        </a:rPr>
                        <a:t>Enhanced animal health through revolutionary veterinary services  (Livestock)</a:t>
                      </a:r>
                    </a:p>
                    <a:p>
                      <a:pPr marL="0" indent="0">
                        <a:lnSpc>
                          <a:spcPts val="2400"/>
                        </a:lnSpc>
                        <a:buFont typeface="+mj-lt"/>
                        <a:buNone/>
                      </a:pPr>
                      <a:r>
                        <a:rPr lang="en-ZA" sz="1400" b="1" dirty="0" smtClean="0">
                          <a:solidFill>
                            <a:schemeClr val="tx1"/>
                          </a:solidFill>
                          <a:latin typeface="+mn-lt"/>
                          <a:cs typeface="Arial" panose="020B0604020202020204" pitchFamily="34" charset="0"/>
                        </a:rPr>
                        <a:t>     </a:t>
                      </a:r>
                      <a:r>
                        <a:rPr lang="en-ZA" sz="1400" b="0" dirty="0" smtClean="0">
                          <a:solidFill>
                            <a:schemeClr val="tx1"/>
                          </a:solidFill>
                          <a:latin typeface="+mn-lt"/>
                          <a:cs typeface="Arial" panose="020B0604020202020204" pitchFamily="34" charset="0"/>
                        </a:rPr>
                        <a:t>Extend the capacity of veterinary services in a multi-level coordinated approach; utilise improvements in    </a:t>
                      </a:r>
                    </a:p>
                    <a:p>
                      <a:pPr marL="0" indent="0">
                        <a:lnSpc>
                          <a:spcPts val="2400"/>
                        </a:lnSpc>
                        <a:buFont typeface="+mj-lt"/>
                        <a:buNone/>
                      </a:pPr>
                      <a:r>
                        <a:rPr lang="en-ZA" sz="1400" b="0" dirty="0" smtClean="0">
                          <a:solidFill>
                            <a:schemeClr val="tx1"/>
                          </a:solidFill>
                          <a:latin typeface="+mn-lt"/>
                          <a:cs typeface="Arial" panose="020B0604020202020204" pitchFamily="34" charset="0"/>
                        </a:rPr>
                        <a:t>     livestock identification, movement control and traceability for improved disease surveillance and control.</a:t>
                      </a:r>
                    </a:p>
                    <a:p>
                      <a:pPr marL="144000" marR="0" indent="0" algn="l" defTabSz="829002" rtl="0" eaLnBrk="1" fontAlgn="auto" latinLnBrk="0" hangingPunct="1">
                        <a:lnSpc>
                          <a:spcPts val="2400"/>
                        </a:lnSpc>
                        <a:spcBef>
                          <a:spcPts val="0"/>
                        </a:spcBef>
                        <a:spcAft>
                          <a:spcPts val="0"/>
                        </a:spcAft>
                        <a:buClrTx/>
                        <a:buSzTx/>
                        <a:buFont typeface="Arial" panose="020B0604020202020204" pitchFamily="34" charset="0"/>
                        <a:buNone/>
                        <a:tabLst/>
                        <a:defRPr/>
                      </a:pPr>
                      <a:r>
                        <a:rPr lang="fr-FR" sz="1400" b="1" i="1" dirty="0" smtClean="0">
                          <a:solidFill>
                            <a:schemeClr val="tx1"/>
                          </a:solidFill>
                          <a:latin typeface="+mn-lt"/>
                        </a:rPr>
                        <a:t>Areas </a:t>
                      </a:r>
                      <a:r>
                        <a:rPr lang="fr-FR" sz="1400" b="1" i="1" dirty="0" err="1" smtClean="0">
                          <a:solidFill>
                            <a:schemeClr val="tx1"/>
                          </a:solidFill>
                          <a:latin typeface="+mn-lt"/>
                        </a:rPr>
                        <a:t>where</a:t>
                      </a:r>
                      <a:r>
                        <a:rPr lang="fr-FR" sz="1400" b="1" i="1" dirty="0" smtClean="0">
                          <a:solidFill>
                            <a:schemeClr val="tx1"/>
                          </a:solidFill>
                          <a:latin typeface="+mn-lt"/>
                        </a:rPr>
                        <a:t> </a:t>
                      </a:r>
                      <a:r>
                        <a:rPr lang="fr-FR" sz="1400" b="1" i="1" dirty="0" err="1" smtClean="0">
                          <a:solidFill>
                            <a:schemeClr val="tx1"/>
                          </a:solidFill>
                          <a:latin typeface="+mn-lt"/>
                        </a:rPr>
                        <a:t>work</a:t>
                      </a:r>
                      <a:r>
                        <a:rPr lang="fr-FR" sz="1400" b="1" i="1" dirty="0" smtClean="0">
                          <a:solidFill>
                            <a:schemeClr val="tx1"/>
                          </a:solidFill>
                          <a:latin typeface="+mn-lt"/>
                        </a:rPr>
                        <a:t> </a:t>
                      </a:r>
                      <a:r>
                        <a:rPr lang="fr-FR" sz="1400" b="1" i="1" dirty="0" err="1" smtClean="0">
                          <a:solidFill>
                            <a:schemeClr val="tx1"/>
                          </a:solidFill>
                          <a:latin typeface="+mn-lt"/>
                        </a:rPr>
                        <a:t>is</a:t>
                      </a:r>
                      <a:r>
                        <a:rPr lang="fr-FR" sz="1400" b="1" i="1" dirty="0" smtClean="0">
                          <a:solidFill>
                            <a:schemeClr val="tx1"/>
                          </a:solidFill>
                          <a:latin typeface="+mn-lt"/>
                        </a:rPr>
                        <a:t> </a:t>
                      </a:r>
                      <a:r>
                        <a:rPr lang="fr-FR" sz="1400" b="1" i="1" dirty="0" err="1" smtClean="0">
                          <a:solidFill>
                            <a:schemeClr val="tx1"/>
                          </a:solidFill>
                          <a:latin typeface="+mn-lt"/>
                        </a:rPr>
                        <a:t>currently</a:t>
                      </a:r>
                      <a:r>
                        <a:rPr lang="fr-FR" sz="1400" b="1" i="1" dirty="0" smtClean="0">
                          <a:solidFill>
                            <a:schemeClr val="tx1"/>
                          </a:solidFill>
                          <a:latin typeface="+mn-lt"/>
                        </a:rPr>
                        <a:t> </a:t>
                      </a:r>
                      <a:r>
                        <a:rPr lang="fr-FR" sz="1400" b="1" i="1" dirty="0" err="1" smtClean="0">
                          <a:solidFill>
                            <a:schemeClr val="tx1"/>
                          </a:solidFill>
                          <a:latin typeface="+mn-lt"/>
                        </a:rPr>
                        <a:t>underway</a:t>
                      </a:r>
                      <a:r>
                        <a:rPr lang="fr-FR" sz="1400" b="1" i="1" dirty="0" smtClean="0">
                          <a:solidFill>
                            <a:schemeClr val="tx1"/>
                          </a:solidFill>
                          <a:latin typeface="+mn-lt"/>
                        </a:rPr>
                        <a:t>:</a:t>
                      </a:r>
                    </a:p>
                    <a:p>
                      <a:pPr marL="252000" indent="-108000">
                        <a:lnSpc>
                          <a:spcPts val="24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Proposed organisational change to vet governance was sent to the State Law advisers. The</a:t>
                      </a:r>
                      <a:r>
                        <a:rPr lang="en-ZA" sz="1400" b="0" i="0" baseline="0" dirty="0" smtClean="0">
                          <a:solidFill>
                            <a:schemeClr val="tx1"/>
                          </a:solidFill>
                          <a:latin typeface="+mn-lt"/>
                          <a:cs typeface="Arial" panose="020B0604020202020204" pitchFamily="34" charset="0"/>
                        </a:rPr>
                        <a:t> response was that </a:t>
                      </a:r>
                      <a:r>
                        <a:rPr lang="en-ZA" sz="1400" b="0" i="0" dirty="0" smtClean="0">
                          <a:solidFill>
                            <a:schemeClr val="tx1"/>
                          </a:solidFill>
                          <a:latin typeface="+mn-lt"/>
                          <a:cs typeface="Arial" panose="020B0604020202020204" pitchFamily="34" charset="0"/>
                        </a:rPr>
                        <a:t>there is no need for a change in the constitution; and that other legal mechanisms are possible.</a:t>
                      </a:r>
                    </a:p>
                    <a:p>
                      <a:pPr marL="252000" marR="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A submission requesting a work study and job evaluation for</a:t>
                      </a:r>
                      <a:r>
                        <a:rPr lang="en-ZA" sz="1400" b="0" i="0" baseline="0" dirty="0" smtClean="0">
                          <a:solidFill>
                            <a:schemeClr val="tx1"/>
                          </a:solidFill>
                          <a:latin typeface="+mn-lt"/>
                          <a:cs typeface="Arial" panose="020B0604020202020204" pitchFamily="34" charset="0"/>
                        </a:rPr>
                        <a:t> th</a:t>
                      </a:r>
                      <a:r>
                        <a:rPr lang="en-ZA" sz="1400" b="0" i="0" dirty="0" smtClean="0">
                          <a:solidFill>
                            <a:schemeClr val="tx1"/>
                          </a:solidFill>
                          <a:latin typeface="+mn-lt"/>
                          <a:cs typeface="Arial" panose="020B0604020202020204" pitchFamily="34" charset="0"/>
                        </a:rPr>
                        <a:t>e National Veterinary Services was drafted.</a:t>
                      </a:r>
                    </a:p>
                    <a:p>
                      <a:pPr marL="252000" marR="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Finalised a draft guideline for the restructuring of the deployment and contracting of public and private practice veterinary professionals.</a:t>
                      </a:r>
                    </a:p>
                    <a:p>
                      <a:pPr marL="252000" marR="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b="0" i="0" dirty="0" smtClean="0">
                          <a:effectLst/>
                        </a:rPr>
                        <a:t>Investigation</a:t>
                      </a:r>
                      <a:r>
                        <a:rPr lang="en-ZA" sz="1400" b="0" i="0" baseline="0" dirty="0" smtClean="0">
                          <a:effectLst/>
                        </a:rPr>
                        <a:t> of in-sourcing Vets  and sending students abroad to study vet health </a:t>
                      </a:r>
                      <a:r>
                        <a:rPr lang="en-ZA" sz="1400" b="0" i="0" baseline="0" dirty="0" err="1" smtClean="0">
                          <a:effectLst/>
                        </a:rPr>
                        <a:t>i.e</a:t>
                      </a:r>
                      <a:r>
                        <a:rPr lang="en-ZA" sz="1400" b="0" i="0" baseline="0" dirty="0" smtClean="0">
                          <a:effectLst/>
                        </a:rPr>
                        <a:t> Cuba Model</a:t>
                      </a:r>
                    </a:p>
                    <a:p>
                      <a:pPr marL="252000" marR="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Quality Assurance (QA) system for veterinary services under development. </a:t>
                      </a:r>
                    </a:p>
                    <a:p>
                      <a:pPr marL="252000" marR="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The Minister gazetted the meat inspection scheme on the 07th of July 2017 for implementation. </a:t>
                      </a:r>
                    </a:p>
                    <a:p>
                      <a:pPr marL="252000" indent="-108000">
                        <a:lnSpc>
                          <a:spcPts val="2400"/>
                        </a:lnSpc>
                        <a:buFont typeface="Arial" panose="020B0604020202020204" pitchFamily="34" charset="0"/>
                        <a:buChar char="•"/>
                      </a:pPr>
                      <a:r>
                        <a:rPr lang="en-ZA" sz="1400" b="0" i="0" baseline="0" dirty="0" smtClean="0">
                          <a:effectLst/>
                        </a:rPr>
                        <a:t>Liaise with SAVC to investigate relaxing of delegations rules to allow para vet to perform certain functions. </a:t>
                      </a:r>
                    </a:p>
                    <a:p>
                      <a:pPr marL="144000" indent="0">
                        <a:lnSpc>
                          <a:spcPts val="2400"/>
                        </a:lnSpc>
                        <a:buFont typeface="Arial" panose="020B0604020202020204" pitchFamily="34" charset="0"/>
                        <a:buNone/>
                      </a:pPr>
                      <a:r>
                        <a:rPr lang="en-ZA" sz="1400" b="1" i="1" baseline="0" dirty="0" smtClean="0">
                          <a:solidFill>
                            <a:schemeClr val="tx1"/>
                          </a:solidFill>
                          <a:latin typeface="+mn-lt"/>
                          <a:cs typeface="Arial" panose="020B0604020202020204" pitchFamily="34" charset="0"/>
                        </a:rPr>
                        <a:t>Budget Plan</a:t>
                      </a:r>
                    </a:p>
                    <a:p>
                      <a:pPr marL="252000" marR="0" indent="-108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b="0" i="0" baseline="0" dirty="0" smtClean="0">
                          <a:solidFill>
                            <a:schemeClr val="tx1"/>
                          </a:solidFill>
                          <a:latin typeface="+mn-lt"/>
                          <a:cs typeface="Arial" panose="020B0604020202020204" pitchFamily="34" charset="0"/>
                        </a:rPr>
                        <a:t>Under discussion with National Treasury.</a:t>
                      </a:r>
                    </a:p>
                    <a:p>
                      <a:pPr marL="14400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en-ZA" sz="1400" b="1" i="1" dirty="0" smtClean="0">
                          <a:latin typeface="+mn-lt"/>
                        </a:rPr>
                        <a:t>Output</a:t>
                      </a:r>
                      <a:r>
                        <a:rPr lang="en-ZA" sz="1400" b="1" i="1" baseline="0" dirty="0" smtClean="0">
                          <a:latin typeface="+mn-lt"/>
                        </a:rPr>
                        <a:t> for Open Day</a:t>
                      </a:r>
                      <a:endParaRPr lang="en-ZA" sz="1400" b="1" i="1" dirty="0" smtClean="0">
                        <a:latin typeface="+mn-lt"/>
                      </a:endParaRPr>
                    </a:p>
                    <a:p>
                      <a:pPr marL="252000" marR="0" lvl="2" indent="-108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b="0" i="0" baseline="0" dirty="0" smtClean="0">
                          <a:solidFill>
                            <a:schemeClr val="tx1"/>
                          </a:solidFill>
                          <a:latin typeface="+mn-lt"/>
                          <a:cs typeface="Arial" panose="020B0604020202020204" pitchFamily="34" charset="0"/>
                        </a:rPr>
                        <a:t>MOU between DAFF and the SA Veterinary Council. </a:t>
                      </a:r>
                      <a:endParaRPr lang="en-GB" sz="1400" b="0" i="0" baseline="0" dirty="0" smtClean="0">
                        <a:solidFill>
                          <a:schemeClr val="tx1"/>
                        </a:solidFill>
                        <a:effectLst/>
                        <a:latin typeface="+mn-lt"/>
                        <a:cs typeface="Arial" panose="020B0604020202020204" pitchFamily="34" charset="0"/>
                      </a:endParaRPr>
                    </a:p>
                    <a:p>
                      <a:pPr marL="144000" marR="0" lvl="2"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endParaRPr lang="en-ZA" sz="1400" b="0" i="0" dirty="0">
                        <a:effectLst/>
                        <a:latin typeface="+mn-lt"/>
                      </a:endParaRPr>
                    </a:p>
                  </a:txBody>
                  <a:tcPr marL="68577" marR="68577" anchor="ctr">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47264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796505410"/>
              </p:ext>
            </p:extLst>
          </p:nvPr>
        </p:nvGraphicFramePr>
        <p:xfrm>
          <a:off x="1" y="506086"/>
          <a:ext cx="8961437" cy="6072120"/>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40000">
                <a:tc>
                  <a:txBody>
                    <a:bodyPr/>
                    <a:lstStyle/>
                    <a:p>
                      <a:pPr algn="l"/>
                      <a:r>
                        <a:rPr lang="en-ZA" sz="1800" b="1" dirty="0" smtClean="0">
                          <a:solidFill>
                            <a:schemeClr val="tx1"/>
                          </a:solidFill>
                          <a:latin typeface="+mn-lt"/>
                          <a:cs typeface="Arial" panose="020B0604020202020204" pitchFamily="34" charset="0"/>
                        </a:rPr>
                        <a:t>Developing Skills and Capacity</a:t>
                      </a:r>
                      <a:endParaRPr lang="en-ZA" sz="1800" b="1" dirty="0">
                        <a:solidFill>
                          <a:schemeClr val="tx1"/>
                        </a:solidFill>
                        <a:latin typeface="+mn-lt"/>
                        <a:cs typeface="Arial" panose="020B0604020202020204" pitchFamily="34" charset="0"/>
                      </a:endParaRPr>
                    </a:p>
                  </a:txBody>
                  <a:tcPr marL="68577" marR="68577" anchor="ctr">
                    <a:solidFill>
                      <a:schemeClr val="accent1">
                        <a:lumMod val="90000"/>
                      </a:schemeClr>
                    </a:solidFill>
                  </a:tcPr>
                </a:tc>
                <a:extLst>
                  <a:ext uri="{0D108BD9-81ED-4DB2-BD59-A6C34878D82A}">
                    <a16:rowId xmlns:a16="http://schemas.microsoft.com/office/drawing/2014/main" xmlns="" val="10000"/>
                  </a:ext>
                </a:extLst>
              </a:tr>
              <a:tr h="4419960">
                <a:tc>
                  <a:txBody>
                    <a:bodyPr/>
                    <a:lstStyle/>
                    <a:p>
                      <a:pPr marL="228600" indent="-228600">
                        <a:lnSpc>
                          <a:spcPct val="150000"/>
                        </a:lnSpc>
                        <a:buFont typeface="+mj-lt"/>
                        <a:buAutoNum type="arabicPeriod" startAt="6"/>
                      </a:pPr>
                      <a:r>
                        <a:rPr lang="en-ZA" sz="1400" b="1" dirty="0" err="1" smtClean="0">
                          <a:solidFill>
                            <a:schemeClr val="tx1"/>
                          </a:solidFill>
                          <a:latin typeface="+mn-lt"/>
                          <a:cs typeface="Arial" panose="020B0604020202020204" pitchFamily="34" charset="0"/>
                        </a:rPr>
                        <a:t>Ndimo</a:t>
                      </a:r>
                      <a:r>
                        <a:rPr lang="en-ZA" sz="1400" b="1" dirty="0" smtClean="0">
                          <a:solidFill>
                            <a:schemeClr val="tx1"/>
                          </a:solidFill>
                          <a:latin typeface="+mn-lt"/>
                          <a:cs typeface="Arial" panose="020B0604020202020204" pitchFamily="34" charset="0"/>
                        </a:rPr>
                        <a:t> Desk (Producer Support)</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ZA" sz="1400" b="1" dirty="0" smtClean="0">
                          <a:solidFill>
                            <a:schemeClr val="tx1"/>
                          </a:solidFill>
                          <a:latin typeface="+mn-lt"/>
                          <a:cs typeface="Arial" panose="020B0604020202020204" pitchFamily="34" charset="0"/>
                        </a:rPr>
                        <a:t>     </a:t>
                      </a:r>
                      <a:r>
                        <a:rPr lang="en-US" sz="1400" dirty="0" smtClean="0">
                          <a:solidFill>
                            <a:schemeClr val="tx1"/>
                          </a:solidFill>
                        </a:rPr>
                        <a:t>Establishment of a </a:t>
                      </a:r>
                      <a:r>
                        <a:rPr lang="en-US" sz="1400" dirty="0" err="1" smtClean="0">
                          <a:solidFill>
                            <a:schemeClr val="tx1"/>
                          </a:solidFill>
                        </a:rPr>
                        <a:t>centralised</a:t>
                      </a:r>
                      <a:r>
                        <a:rPr lang="en-US" sz="1400" dirty="0" smtClean="0">
                          <a:solidFill>
                            <a:schemeClr val="tx1"/>
                          </a:solidFill>
                        </a:rPr>
                        <a:t>, virtual platform to link producers to services offered by participating public and </a:t>
                      </a:r>
                    </a:p>
                    <a:p>
                      <a:pPr marL="0" marR="0" lvl="0" indent="0" algn="l" defTabSz="914400" rtl="0" eaLnBrk="1" fontAlgn="auto" latinLnBrk="0" hangingPunct="1">
                        <a:lnSpc>
                          <a:spcPct val="150000"/>
                        </a:lnSpc>
                        <a:spcBef>
                          <a:spcPts val="0"/>
                        </a:spcBef>
                        <a:spcAft>
                          <a:spcPts val="0"/>
                        </a:spcAft>
                        <a:buClrTx/>
                        <a:buSzTx/>
                        <a:buFont typeface="+mj-lt"/>
                        <a:buNone/>
                        <a:tabLst/>
                        <a:defRPr/>
                      </a:pPr>
                      <a:r>
                        <a:rPr lang="en-US" sz="1400" dirty="0" smtClean="0">
                          <a:solidFill>
                            <a:schemeClr val="tx1"/>
                          </a:solidFill>
                        </a:rPr>
                        <a:t>     private sector institutions through various communication channels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fr-FR" sz="1400" b="1" i="1" dirty="0" smtClean="0">
                          <a:solidFill>
                            <a:schemeClr val="tx1"/>
                          </a:solidFill>
                          <a:latin typeface="+mn-lt"/>
                        </a:rPr>
                        <a:t>Areas </a:t>
                      </a:r>
                      <a:r>
                        <a:rPr lang="fr-FR" sz="1400" b="1" i="1" dirty="0" err="1" smtClean="0">
                          <a:solidFill>
                            <a:schemeClr val="tx1"/>
                          </a:solidFill>
                          <a:latin typeface="+mn-lt"/>
                        </a:rPr>
                        <a:t>where</a:t>
                      </a:r>
                      <a:r>
                        <a:rPr lang="fr-FR" sz="1400" b="1" i="1" dirty="0" smtClean="0">
                          <a:solidFill>
                            <a:schemeClr val="tx1"/>
                          </a:solidFill>
                          <a:latin typeface="+mn-lt"/>
                        </a:rPr>
                        <a:t> </a:t>
                      </a:r>
                      <a:r>
                        <a:rPr lang="fr-FR" sz="1400" b="1" i="1" dirty="0" err="1" smtClean="0">
                          <a:solidFill>
                            <a:schemeClr val="tx1"/>
                          </a:solidFill>
                          <a:latin typeface="+mn-lt"/>
                        </a:rPr>
                        <a:t>work</a:t>
                      </a:r>
                      <a:r>
                        <a:rPr lang="fr-FR" sz="1400" b="1" i="1" dirty="0" smtClean="0">
                          <a:solidFill>
                            <a:schemeClr val="tx1"/>
                          </a:solidFill>
                          <a:latin typeface="+mn-lt"/>
                        </a:rPr>
                        <a:t> </a:t>
                      </a:r>
                      <a:r>
                        <a:rPr lang="fr-FR" sz="1400" b="1" i="1" dirty="0" err="1" smtClean="0">
                          <a:solidFill>
                            <a:schemeClr val="tx1"/>
                          </a:solidFill>
                          <a:latin typeface="+mn-lt"/>
                        </a:rPr>
                        <a:t>is</a:t>
                      </a:r>
                      <a:r>
                        <a:rPr lang="fr-FR" sz="1400" b="1" i="1" dirty="0" smtClean="0">
                          <a:solidFill>
                            <a:schemeClr val="tx1"/>
                          </a:solidFill>
                          <a:latin typeface="+mn-lt"/>
                        </a:rPr>
                        <a:t> </a:t>
                      </a:r>
                      <a:r>
                        <a:rPr lang="fr-FR" sz="1400" b="1" i="1" dirty="0" err="1" smtClean="0">
                          <a:solidFill>
                            <a:schemeClr val="tx1"/>
                          </a:solidFill>
                          <a:latin typeface="+mn-lt"/>
                        </a:rPr>
                        <a:t>currently</a:t>
                      </a:r>
                      <a:r>
                        <a:rPr lang="fr-FR" sz="1400" b="1" i="1" dirty="0" smtClean="0">
                          <a:solidFill>
                            <a:schemeClr val="tx1"/>
                          </a:solidFill>
                          <a:latin typeface="+mn-lt"/>
                        </a:rPr>
                        <a:t> </a:t>
                      </a:r>
                      <a:r>
                        <a:rPr lang="fr-FR" sz="1400" b="1" i="1" dirty="0" err="1" smtClean="0">
                          <a:solidFill>
                            <a:schemeClr val="tx1"/>
                          </a:solidFill>
                          <a:latin typeface="+mn-lt"/>
                        </a:rPr>
                        <a:t>underway</a:t>
                      </a:r>
                      <a:r>
                        <a:rPr lang="fr-FR" sz="1400" b="1" i="1" dirty="0" smtClean="0">
                          <a:solidFill>
                            <a:schemeClr val="tx1"/>
                          </a:solidFill>
                          <a:latin typeface="+mn-lt"/>
                        </a:rPr>
                        <a:t>:</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i="0" dirty="0" smtClean="0">
                          <a:solidFill>
                            <a:schemeClr val="tx1"/>
                          </a:solidFill>
                          <a:latin typeface="+mn-lt"/>
                          <a:cs typeface="Arial" panose="020B0604020202020204" pitchFamily="34" charset="0"/>
                        </a:rPr>
                        <a:t>Role players engaged with platforms that partially address the needs of </a:t>
                      </a:r>
                      <a:r>
                        <a:rPr lang="en-ZA" sz="1400" i="0" dirty="0" err="1" smtClean="0">
                          <a:solidFill>
                            <a:schemeClr val="tx1"/>
                          </a:solidFill>
                          <a:latin typeface="+mn-lt"/>
                          <a:cs typeface="Arial" panose="020B0604020202020204" pitchFamily="34" charset="0"/>
                        </a:rPr>
                        <a:t>Ndimo</a:t>
                      </a:r>
                      <a:r>
                        <a:rPr lang="en-ZA" sz="1400" i="0" dirty="0" smtClean="0">
                          <a:solidFill>
                            <a:schemeClr val="tx1"/>
                          </a:solidFill>
                          <a:latin typeface="+mn-lt"/>
                          <a:cs typeface="Arial" panose="020B0604020202020204" pitchFamily="34" charset="0"/>
                        </a:rPr>
                        <a:t>. They are</a:t>
                      </a:r>
                      <a:r>
                        <a:rPr lang="en-ZA" sz="1400" i="0" baseline="0" dirty="0" smtClean="0">
                          <a:solidFill>
                            <a:schemeClr val="tx1"/>
                          </a:solidFill>
                          <a:latin typeface="+mn-lt"/>
                          <a:cs typeface="Arial" panose="020B0604020202020204" pitchFamily="34" charset="0"/>
                        </a:rPr>
                        <a:t> Vodacom, </a:t>
                      </a:r>
                      <a:r>
                        <a:rPr lang="en-ZA" sz="1400" i="0" baseline="0" dirty="0" err="1" smtClean="0">
                          <a:solidFill>
                            <a:schemeClr val="tx1"/>
                          </a:solidFill>
                          <a:latin typeface="+mn-lt"/>
                          <a:cs typeface="Arial" panose="020B0604020202020204" pitchFamily="34" charset="0"/>
                        </a:rPr>
                        <a:t>AgriPlace</a:t>
                      </a:r>
                      <a:r>
                        <a:rPr lang="en-ZA" sz="1400" i="0" baseline="0" dirty="0" smtClean="0">
                          <a:solidFill>
                            <a:schemeClr val="tx1"/>
                          </a:solidFill>
                          <a:latin typeface="+mn-lt"/>
                          <a:cs typeface="Arial" panose="020B0604020202020204" pitchFamily="34" charset="0"/>
                        </a:rPr>
                        <a:t>, ARC/DST, the Private Sector. </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Develop Terms of Reference for the finalisation of technical concept and prototype for </a:t>
                      </a:r>
                      <a:r>
                        <a:rPr lang="en-ZA" sz="1400" b="0" i="0" dirty="0" err="1" smtClean="0">
                          <a:solidFill>
                            <a:schemeClr val="tx1"/>
                          </a:solidFill>
                          <a:latin typeface="+mn-lt"/>
                          <a:cs typeface="Arial" panose="020B0604020202020204" pitchFamily="34" charset="0"/>
                        </a:rPr>
                        <a:t>Ndimo</a:t>
                      </a:r>
                      <a:r>
                        <a:rPr lang="en-ZA" sz="1400" b="0" i="0" dirty="0" smtClean="0">
                          <a:solidFill>
                            <a:schemeClr val="tx1"/>
                          </a:solidFill>
                          <a:latin typeface="+mn-lt"/>
                          <a:cs typeface="Arial" panose="020B0604020202020204" pitchFamily="34" charset="0"/>
                        </a:rPr>
                        <a:t> Desk/AIMS. </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Facilitate the establishment of partnerships: Vodacom, </a:t>
                      </a:r>
                      <a:r>
                        <a:rPr lang="en-ZA" sz="1400" b="0" i="0" dirty="0" err="1" smtClean="0">
                          <a:solidFill>
                            <a:schemeClr val="tx1"/>
                          </a:solidFill>
                          <a:latin typeface="+mn-lt"/>
                          <a:cs typeface="Arial" panose="020B0604020202020204" pitchFamily="34" charset="0"/>
                        </a:rPr>
                        <a:t>AgriPlace</a:t>
                      </a:r>
                      <a:r>
                        <a:rPr lang="en-ZA" sz="1400" b="0" i="0" dirty="0" smtClean="0">
                          <a:solidFill>
                            <a:schemeClr val="tx1"/>
                          </a:solidFill>
                          <a:latin typeface="+mn-lt"/>
                          <a:cs typeface="Arial" panose="020B0604020202020204" pitchFamily="34" charset="0"/>
                        </a:rPr>
                        <a:t>, ARC/DST, Private Sector.</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Monies from CASP were</a:t>
                      </a:r>
                      <a:r>
                        <a:rPr lang="en-ZA" sz="1400" b="0" i="0" baseline="0" dirty="0" smtClean="0">
                          <a:solidFill>
                            <a:schemeClr val="tx1"/>
                          </a:solidFill>
                          <a:latin typeface="+mn-lt"/>
                          <a:cs typeface="Arial" panose="020B0604020202020204" pitchFamily="34" charset="0"/>
                        </a:rPr>
                        <a:t> ring fenced to finance AIMS; this will now also be used for the NDIMO desk.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lvl="2"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Signing of Memorandum of Understanding (or addendum to existing) with partner(s): Commodity Organisations (technical information)</a:t>
                      </a:r>
                      <a:endParaRPr lang="en-ZA" sz="1400" b="1" i="0" dirty="0" smtClean="0">
                        <a:solidFill>
                          <a:srgbClr val="FF0000"/>
                        </a:solidFill>
                        <a:latin typeface="+mn-lt"/>
                        <a:cs typeface="Arial" panose="020B0604020202020204" pitchFamily="34" charset="0"/>
                      </a:endParaRPr>
                    </a:p>
                    <a:p>
                      <a:pPr marL="886950" marR="0" lvl="2" indent="-285750" algn="l" defTabSz="829002"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ZA" sz="1400" b="0" i="0" dirty="0" smtClean="0">
                          <a:solidFill>
                            <a:schemeClr val="tx1"/>
                          </a:solidFill>
                          <a:latin typeface="+mn-lt"/>
                          <a:cs typeface="Arial" panose="020B0604020202020204" pitchFamily="34" charset="0"/>
                        </a:rPr>
                        <a:t>Service Provider (IT system management/maintenance). </a:t>
                      </a:r>
                    </a:p>
                    <a:p>
                      <a:pPr marL="886950" marR="0" lvl="2" indent="-285750" algn="l" defTabSz="829002"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ZA" sz="1400" b="0" i="0" dirty="0" smtClean="0">
                          <a:solidFill>
                            <a:schemeClr val="tx1"/>
                          </a:solidFill>
                          <a:latin typeface="+mn-lt"/>
                          <a:cs typeface="Arial" panose="020B0604020202020204" pitchFamily="34" charset="0"/>
                        </a:rPr>
                        <a:t>DAFF,</a:t>
                      </a:r>
                      <a:r>
                        <a:rPr lang="en-ZA" sz="1400" b="0" i="0" baseline="0" dirty="0" smtClean="0">
                          <a:solidFill>
                            <a:schemeClr val="tx1"/>
                          </a:solidFill>
                          <a:latin typeface="+mn-lt"/>
                          <a:cs typeface="Arial" panose="020B0604020202020204" pitchFamily="34" charset="0"/>
                        </a:rPr>
                        <a:t> </a:t>
                      </a:r>
                      <a:r>
                        <a:rPr lang="en-ZA" sz="1400" b="0" i="0" dirty="0" smtClean="0">
                          <a:solidFill>
                            <a:schemeClr val="tx1"/>
                          </a:solidFill>
                          <a:latin typeface="+mn-lt"/>
                          <a:cs typeface="Arial" panose="020B0604020202020204" pitchFamily="34" charset="0"/>
                        </a:rPr>
                        <a:t>DRDLR,  PDAs, DWS,  ESKOM, SOEs/</a:t>
                      </a:r>
                      <a:r>
                        <a:rPr lang="en-ZA" sz="1400" b="0" i="0" dirty="0" err="1" smtClean="0">
                          <a:solidFill>
                            <a:schemeClr val="tx1"/>
                          </a:solidFill>
                          <a:latin typeface="+mn-lt"/>
                          <a:cs typeface="Arial" panose="020B0604020202020204" pitchFamily="34" charset="0"/>
                        </a:rPr>
                        <a:t>Dtel</a:t>
                      </a:r>
                      <a:r>
                        <a:rPr lang="en-ZA" sz="1400" b="0" i="0" dirty="0" smtClean="0">
                          <a:solidFill>
                            <a:schemeClr val="tx1"/>
                          </a:solidFill>
                          <a:latin typeface="+mn-lt"/>
                          <a:cs typeface="Arial" panose="020B0604020202020204" pitchFamily="34" charset="0"/>
                        </a:rPr>
                        <a:t>/DoT/ Municipalities.</a:t>
                      </a:r>
                      <a:r>
                        <a:rPr lang="en-ZA" sz="1400" b="0" i="0" baseline="0" dirty="0" smtClean="0">
                          <a:solidFill>
                            <a:schemeClr val="tx1"/>
                          </a:solidFill>
                          <a:latin typeface="+mn-lt"/>
                          <a:cs typeface="Arial" panose="020B0604020202020204" pitchFamily="34" charset="0"/>
                        </a:rPr>
                        <a:t> </a:t>
                      </a:r>
                      <a:endParaRPr lang="en-ZA" sz="1400" b="0" i="0" dirty="0" smtClean="0">
                        <a:solidFill>
                          <a:schemeClr val="tx1"/>
                        </a:solidFill>
                        <a:latin typeface="+mn-lt"/>
                        <a:cs typeface="Arial" panose="020B0604020202020204" pitchFamily="34" charset="0"/>
                      </a:endParaRPr>
                    </a:p>
                    <a:p>
                      <a:pPr marL="886950" marR="0" lvl="2" indent="-285750" algn="l" defTabSz="829002"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ZA" sz="1400" b="0" dirty="0" smtClean="0">
                        <a:latin typeface="+mn-lt"/>
                      </a:endParaRPr>
                    </a:p>
                    <a:p>
                      <a:pPr marL="886950" marR="0" lvl="2" indent="-285750" algn="l" defTabSz="829002"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lang="en-ZA" sz="1400" b="0" dirty="0">
                        <a:latin typeface="+mn-lt"/>
                      </a:endParaRPr>
                    </a:p>
                  </a:txBody>
                  <a:tcPr marL="68577" marR="68577">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1498785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15754" y="-31804"/>
            <a:ext cx="8416646" cy="369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1489360131"/>
              </p:ext>
            </p:extLst>
          </p:nvPr>
        </p:nvGraphicFramePr>
        <p:xfrm>
          <a:off x="1" y="371281"/>
          <a:ext cx="8961438" cy="6374242"/>
        </p:xfrm>
        <a:graphic>
          <a:graphicData uri="http://schemas.openxmlformats.org/drawingml/2006/table">
            <a:tbl>
              <a:tblPr firstRow="1" bandRow="1">
                <a:tableStyleId>{5940675A-B579-460E-94D1-54222C63F5DA}</a:tableStyleId>
              </a:tblPr>
              <a:tblGrid>
                <a:gridCol w="8961438">
                  <a:extLst>
                    <a:ext uri="{9D8B030D-6E8A-4147-A177-3AD203B41FA5}">
                      <a16:colId xmlns:a16="http://schemas.microsoft.com/office/drawing/2014/main" xmlns="" val="20000"/>
                    </a:ext>
                  </a:extLst>
                </a:gridCol>
              </a:tblGrid>
              <a:tr h="522082">
                <a:tc>
                  <a:txBody>
                    <a:bodyPr/>
                    <a:lstStyle/>
                    <a:p>
                      <a:pPr algn="l">
                        <a:lnSpc>
                          <a:spcPct val="150000"/>
                        </a:lnSpc>
                      </a:pPr>
                      <a:r>
                        <a:rPr lang="en-ZA" sz="1800" b="1" dirty="0" smtClean="0">
                          <a:solidFill>
                            <a:schemeClr val="bg1"/>
                          </a:solidFill>
                          <a:cs typeface="Arial" panose="020B0604020202020204" pitchFamily="34" charset="0"/>
                        </a:rPr>
                        <a:t>Funding and Finance</a:t>
                      </a:r>
                      <a:endParaRPr lang="en-ZA" sz="1800" b="1" dirty="0">
                        <a:solidFill>
                          <a:schemeClr val="bg1"/>
                        </a:solidFill>
                        <a:cs typeface="Arial" panose="020B0604020202020204" pitchFamily="34" charset="0"/>
                      </a:endParaRPr>
                    </a:p>
                  </a:txBody>
                  <a:tcPr marL="68577" marR="68577" anchor="ctr">
                    <a:solidFill>
                      <a:schemeClr val="accent1">
                        <a:lumMod val="25000"/>
                      </a:schemeClr>
                    </a:solidFill>
                  </a:tcPr>
                </a:tc>
                <a:extLst>
                  <a:ext uri="{0D108BD9-81ED-4DB2-BD59-A6C34878D82A}">
                    <a16:rowId xmlns:a16="http://schemas.microsoft.com/office/drawing/2014/main" xmlns="" val="10000"/>
                  </a:ext>
                </a:extLst>
              </a:tr>
              <a:tr h="5619732">
                <a:tc>
                  <a:txBody>
                    <a:bodyPr/>
                    <a:lstStyle/>
                    <a:p>
                      <a:pPr marL="228552" indent="-228552">
                        <a:lnSpc>
                          <a:spcPct val="150000"/>
                        </a:lnSpc>
                        <a:buFont typeface="+mj-lt"/>
                        <a:buAutoNum type="arabicPeriod" startAt="7"/>
                      </a:pPr>
                      <a:r>
                        <a:rPr lang="en-ZA" sz="1400" b="1" dirty="0" smtClean="0">
                          <a:solidFill>
                            <a:schemeClr val="tx1"/>
                          </a:solidFill>
                          <a:cs typeface="Arial" panose="020B0604020202020204" pitchFamily="34" charset="0"/>
                        </a:rPr>
                        <a:t>Financial partnerships for accelerated and sustainable Land Reform (Land Reform)</a:t>
                      </a:r>
                    </a:p>
                    <a:p>
                      <a:pPr marL="252000" marR="0" indent="-108000" algn="l" defTabSz="914400" rtl="0" eaLnBrk="1" fontAlgn="auto" latinLnBrk="0" hangingPunct="1">
                        <a:lnSpc>
                          <a:spcPct val="150000"/>
                        </a:lnSpc>
                        <a:spcBef>
                          <a:spcPts val="0"/>
                        </a:spcBef>
                        <a:spcAft>
                          <a:spcPts val="0"/>
                        </a:spcAft>
                        <a:buClrTx/>
                        <a:buSzTx/>
                        <a:buFont typeface="Arial" pitchFamily="34" charset="0"/>
                        <a:buChar char="•"/>
                        <a:tabLst/>
                        <a:defRPr/>
                      </a:pPr>
                      <a:r>
                        <a:rPr lang="en-ZA" sz="1400" dirty="0" smtClean="0">
                          <a:solidFill>
                            <a:schemeClr val="tx1"/>
                          </a:solidFill>
                        </a:rPr>
                        <a:t>This initiative seeks to a) to mobilise private sector to </a:t>
                      </a:r>
                      <a:r>
                        <a:rPr lang="en-ZA" sz="1400" b="1" dirty="0" smtClean="0">
                          <a:solidFill>
                            <a:schemeClr val="tx1"/>
                          </a:solidFill>
                        </a:rPr>
                        <a:t>complement </a:t>
                      </a:r>
                      <a:r>
                        <a:rPr lang="en-ZA" sz="1400" dirty="0" smtClean="0">
                          <a:solidFill>
                            <a:schemeClr val="tx1"/>
                          </a:solidFill>
                        </a:rPr>
                        <a:t>public funding sources to finance the land reform programmes of restitution, redistribution and tenure; b) to develop public-private sector funding models and financial instruments to provide for the acquisition and development of land on a medium to long-term mortgage and CPI-indexed linked annuity basis, and; c) to foster a new and redefined win-win partnership between previous land owners and land reform beneficiaries that promotes continued production, increased employment, and social cohesion.</a:t>
                      </a:r>
                    </a:p>
                    <a:p>
                      <a:pPr marL="144000" indent="0">
                        <a:lnSpc>
                          <a:spcPct val="150000"/>
                        </a:lnSpc>
                        <a:buFont typeface="Arial" pitchFamily="34" charset="0"/>
                        <a:buNone/>
                      </a:pPr>
                      <a:r>
                        <a:rPr lang="en-ZA" sz="1400" b="1" i="1" dirty="0" smtClean="0">
                          <a:solidFill>
                            <a:schemeClr val="tx1"/>
                          </a:solidFill>
                          <a:cs typeface="Arial" panose="020B0604020202020204" pitchFamily="34" charset="0"/>
                        </a:rPr>
                        <a:t>Areas where work is currently underway: </a:t>
                      </a:r>
                    </a:p>
                    <a:p>
                      <a:pPr marL="252000" marR="0" indent="-108000" algn="l" defTabSz="914400" rtl="0" eaLnBrk="1" fontAlgn="auto" latinLnBrk="0" hangingPunct="1">
                        <a:lnSpc>
                          <a:spcPct val="150000"/>
                        </a:lnSpc>
                        <a:spcBef>
                          <a:spcPts val="0"/>
                        </a:spcBef>
                        <a:spcAft>
                          <a:spcPts val="0"/>
                        </a:spcAft>
                        <a:buClrTx/>
                        <a:buSzTx/>
                        <a:buFont typeface="Arial" pitchFamily="34" charset="0"/>
                        <a:buChar char="•"/>
                        <a:tabLst/>
                        <a:defRPr/>
                      </a:pPr>
                      <a:r>
                        <a:rPr lang="en-ZA" sz="1400" i="0" dirty="0" smtClean="0">
                          <a:solidFill>
                            <a:schemeClr val="tx1"/>
                          </a:solidFill>
                          <a:cs typeface="Arial" panose="020B0604020202020204" pitchFamily="34" charset="0"/>
                        </a:rPr>
                        <a:t>BASA has been engaged, and indicated willingness. Land Bank, NEF, IDC have MOU’s and SLA’s that are to be signed. </a:t>
                      </a:r>
                    </a:p>
                    <a:p>
                      <a:pPr marL="252000" indent="-108000">
                        <a:lnSpc>
                          <a:spcPct val="150000"/>
                        </a:lnSpc>
                        <a:buFont typeface="Arial" pitchFamily="34" charset="0"/>
                        <a:buChar char="•"/>
                      </a:pPr>
                      <a:r>
                        <a:rPr lang="en-ZA" sz="1400" i="0" dirty="0" smtClean="0">
                          <a:solidFill>
                            <a:schemeClr val="tx1"/>
                          </a:solidFill>
                          <a:cs typeface="Arial" panose="020B0604020202020204" pitchFamily="34" charset="0"/>
                        </a:rPr>
                        <a:t>Producer Support packages are to be developed to go hand in hand with the financial solutions.</a:t>
                      </a:r>
                    </a:p>
                    <a:p>
                      <a:pPr marL="252000" indent="-108000">
                        <a:lnSpc>
                          <a:spcPct val="150000"/>
                        </a:lnSpc>
                        <a:buFont typeface="Arial" pitchFamily="34" charset="0"/>
                        <a:buChar char="•"/>
                      </a:pPr>
                      <a:endParaRPr lang="en-ZA" sz="1400" i="0" dirty="0" smtClean="0">
                        <a:solidFill>
                          <a:schemeClr val="tx1"/>
                        </a:solidFill>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The Initiative will</a:t>
                      </a:r>
                      <a:r>
                        <a:rPr lang="en-ZA" sz="1400" b="0" i="0" baseline="0" dirty="0" smtClean="0">
                          <a:solidFill>
                            <a:schemeClr val="tx1"/>
                          </a:solidFill>
                          <a:latin typeface="+mn-lt"/>
                          <a:cs typeface="Arial" panose="020B0604020202020204" pitchFamily="34" charset="0"/>
                        </a:rPr>
                        <a:t> be financed through the existing DRDRL baseline budget.</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ZA" sz="1400" b="0" i="0" baseline="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indent="-108000" algn="l" defTabSz="914400" rtl="0" eaLnBrk="1" fontAlgn="auto" latinLnBrk="0" hangingPunct="1">
                        <a:lnSpc>
                          <a:spcPct val="150000"/>
                        </a:lnSpc>
                        <a:spcBef>
                          <a:spcPts val="0"/>
                        </a:spcBef>
                        <a:spcAft>
                          <a:spcPts val="0"/>
                        </a:spcAft>
                        <a:buClrTx/>
                        <a:buSzTx/>
                        <a:buFont typeface="Arial" pitchFamily="34" charset="0"/>
                        <a:buChar char="•"/>
                        <a:tabLst/>
                        <a:defRPr/>
                      </a:pPr>
                      <a:r>
                        <a:rPr lang="en-ZA" sz="1400" b="0" dirty="0" smtClean="0">
                          <a:latin typeface="+mn-lt"/>
                        </a:rPr>
                        <a:t>Signed MOUs with Land Bank,</a:t>
                      </a:r>
                      <a:r>
                        <a:rPr lang="en-ZA" sz="1400" b="0" baseline="0" dirty="0" smtClean="0">
                          <a:latin typeface="+mn-lt"/>
                        </a:rPr>
                        <a:t> NEF &amp; IDC. </a:t>
                      </a:r>
                    </a:p>
                    <a:p>
                      <a:pPr marL="252000" marR="0" indent="-108000" algn="l" defTabSz="914400" rtl="0" eaLnBrk="1" fontAlgn="auto" latinLnBrk="0" hangingPunct="1">
                        <a:lnSpc>
                          <a:spcPct val="150000"/>
                        </a:lnSpc>
                        <a:spcBef>
                          <a:spcPts val="0"/>
                        </a:spcBef>
                        <a:spcAft>
                          <a:spcPts val="0"/>
                        </a:spcAft>
                        <a:buClrTx/>
                        <a:buSzTx/>
                        <a:buFont typeface="Arial" pitchFamily="34" charset="0"/>
                        <a:buChar char="•"/>
                        <a:tabLst/>
                        <a:defRPr/>
                      </a:pPr>
                      <a:endParaRPr lang="en-ZA" sz="1400" i="0" dirty="0"/>
                    </a:p>
                  </a:txBody>
                  <a:tcPr marL="68577" marR="68577">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227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651841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353338970"/>
              </p:ext>
            </p:extLst>
          </p:nvPr>
        </p:nvGraphicFramePr>
        <p:xfrm>
          <a:off x="1" y="506086"/>
          <a:ext cx="8961437" cy="6186257"/>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362594">
                <a:tc>
                  <a:txBody>
                    <a:bodyPr/>
                    <a:lstStyle/>
                    <a:p>
                      <a:pPr algn="l">
                        <a:lnSpc>
                          <a:spcPts val="2100"/>
                        </a:lnSpc>
                      </a:pPr>
                      <a:r>
                        <a:rPr lang="en-ZA" sz="1800" b="1" dirty="0" smtClean="0">
                          <a:solidFill>
                            <a:schemeClr val="bg1"/>
                          </a:solidFill>
                          <a:cs typeface="Arial" panose="020B0604020202020204" pitchFamily="34" charset="0"/>
                        </a:rPr>
                        <a:t>Funding and Finance</a:t>
                      </a:r>
                      <a:endParaRPr lang="en-ZA" sz="1800" b="1" dirty="0">
                        <a:solidFill>
                          <a:schemeClr val="bg1"/>
                        </a:solidFill>
                        <a:cs typeface="Arial" panose="020B0604020202020204" pitchFamily="34" charset="0"/>
                      </a:endParaRPr>
                    </a:p>
                  </a:txBody>
                  <a:tcPr marL="68577" marR="68577" anchor="ctr">
                    <a:solidFill>
                      <a:schemeClr val="accent1">
                        <a:lumMod val="25000"/>
                      </a:schemeClr>
                    </a:solidFill>
                  </a:tcPr>
                </a:tc>
                <a:extLst>
                  <a:ext uri="{0D108BD9-81ED-4DB2-BD59-A6C34878D82A}">
                    <a16:rowId xmlns:a16="http://schemas.microsoft.com/office/drawing/2014/main" xmlns="" val="10000"/>
                  </a:ext>
                </a:extLst>
              </a:tr>
              <a:tr h="5823663">
                <a:tc>
                  <a:txBody>
                    <a:bodyPr/>
                    <a:lstStyle/>
                    <a:p>
                      <a:pPr marL="228600" indent="-228600">
                        <a:lnSpc>
                          <a:spcPts val="2100"/>
                        </a:lnSpc>
                        <a:buFont typeface="+mj-lt"/>
                        <a:buAutoNum type="arabicPeriod" startAt="8"/>
                      </a:pPr>
                      <a:r>
                        <a:rPr lang="en-ZA" sz="1400" b="1" dirty="0" smtClean="0">
                          <a:solidFill>
                            <a:schemeClr val="tx1"/>
                          </a:solidFill>
                          <a:cs typeface="Arial" panose="020B0604020202020204" pitchFamily="34" charset="0"/>
                        </a:rPr>
                        <a:t>Re-engineering agricultural development finance (Producer Support)</a:t>
                      </a:r>
                    </a:p>
                    <a:p>
                      <a:pPr marL="144000" marR="0" indent="0" algn="l" defTabSz="914400" rtl="0" eaLnBrk="1" fontAlgn="ctr" latinLnBrk="0" hangingPunct="1">
                        <a:lnSpc>
                          <a:spcPts val="2100"/>
                        </a:lnSpc>
                        <a:spcBef>
                          <a:spcPts val="0"/>
                        </a:spcBef>
                        <a:spcAft>
                          <a:spcPts val="0"/>
                        </a:spcAft>
                        <a:buClrTx/>
                        <a:buSzTx/>
                        <a:buFont typeface="Arial" panose="020B0604020202020204" pitchFamily="34" charset="0"/>
                        <a:buNone/>
                        <a:tabLst/>
                        <a:defRPr/>
                      </a:pPr>
                      <a:r>
                        <a:rPr lang="en-US" sz="1400" dirty="0" smtClean="0">
                          <a:solidFill>
                            <a:schemeClr val="tx1"/>
                          </a:solidFill>
                        </a:rPr>
                        <a:t>  The development of blended financial instruments from public and private funds, administered centrally, in   </a:t>
                      </a:r>
                    </a:p>
                    <a:p>
                      <a:pPr marL="144000" marR="0" indent="0" algn="l" defTabSz="914400" rtl="0" eaLnBrk="1" fontAlgn="ctr" latinLnBrk="0" hangingPunct="1">
                        <a:lnSpc>
                          <a:spcPts val="2100"/>
                        </a:lnSpc>
                        <a:spcBef>
                          <a:spcPts val="0"/>
                        </a:spcBef>
                        <a:spcAft>
                          <a:spcPts val="0"/>
                        </a:spcAft>
                        <a:buClrTx/>
                        <a:buSzTx/>
                        <a:buFont typeface="Arial" panose="020B0604020202020204" pitchFamily="34" charset="0"/>
                        <a:buNone/>
                        <a:tabLst/>
                        <a:defRPr/>
                      </a:pPr>
                      <a:r>
                        <a:rPr lang="en-US" sz="1400" dirty="0" smtClean="0">
                          <a:solidFill>
                            <a:schemeClr val="tx1"/>
                          </a:solidFill>
                        </a:rPr>
                        <a:t>  order to improve access and affordability of finance and lessen the current reliance on grants. </a:t>
                      </a:r>
                      <a:endParaRPr lang="en-ZA" sz="1400" dirty="0" smtClean="0">
                        <a:solidFill>
                          <a:schemeClr val="tx1"/>
                        </a:solidFill>
                      </a:endParaRPr>
                    </a:p>
                    <a:p>
                      <a:pPr marL="144000" marR="0" indent="0" algn="l" defTabSz="914400" rtl="0" eaLnBrk="1" fontAlgn="ctr" latinLnBrk="0" hangingPunct="1">
                        <a:lnSpc>
                          <a:spcPts val="2100"/>
                        </a:lnSpc>
                        <a:spcBef>
                          <a:spcPts val="0"/>
                        </a:spcBef>
                        <a:spcAft>
                          <a:spcPts val="0"/>
                        </a:spcAft>
                        <a:buClrTx/>
                        <a:buSzTx/>
                        <a:buFont typeface="Arial" panose="020B0604020202020204" pitchFamily="34" charset="0"/>
                        <a:buNone/>
                        <a:tabLst/>
                        <a:defRPr/>
                      </a:pPr>
                      <a:r>
                        <a:rPr lang="en-ZA" sz="1400" b="1" i="1" dirty="0" smtClean="0">
                          <a:solidFill>
                            <a:schemeClr val="tx1"/>
                          </a:solidFill>
                          <a:cs typeface="Arial" panose="020B0604020202020204" pitchFamily="34" charset="0"/>
                        </a:rPr>
                        <a:t>Areas where work is currently underway:</a:t>
                      </a:r>
                    </a:p>
                    <a:p>
                      <a:pPr marL="252000" indent="-108000" fontAlgn="ctr">
                        <a:lnSpc>
                          <a:spcPts val="2100"/>
                        </a:lnSpc>
                        <a:spcBef>
                          <a:spcPts val="0"/>
                        </a:spcBef>
                        <a:spcAft>
                          <a:spcPts val="0"/>
                        </a:spcAft>
                        <a:buFont typeface="Arial" panose="020B0604020202020204" pitchFamily="34" charset="0"/>
                        <a:buChar char="•"/>
                      </a:pPr>
                      <a:r>
                        <a:rPr lang="en-ZA" sz="1400" i="0" dirty="0" smtClean="0">
                          <a:solidFill>
                            <a:srgbClr val="000000"/>
                          </a:solidFill>
                        </a:rPr>
                        <a:t>Draft policy on Comprehensive Producer Development Support (CPDS) forms the policy framework for the initiative.</a:t>
                      </a:r>
                      <a:endParaRPr lang="en-ZA" sz="1400" i="0" dirty="0" smtClean="0"/>
                    </a:p>
                    <a:p>
                      <a:pPr marL="252000" indent="-108000" fontAlgn="ctr">
                        <a:lnSpc>
                          <a:spcPts val="2100"/>
                        </a:lnSpc>
                        <a:spcBef>
                          <a:spcPts val="0"/>
                        </a:spcBef>
                        <a:spcAft>
                          <a:spcPts val="0"/>
                        </a:spcAft>
                        <a:buFont typeface="Arial" panose="020B0604020202020204" pitchFamily="34" charset="0"/>
                        <a:buChar char="•"/>
                      </a:pPr>
                      <a:r>
                        <a:rPr lang="en-ZA" sz="1400" i="0" dirty="0" smtClean="0">
                          <a:solidFill>
                            <a:srgbClr val="000000"/>
                          </a:solidFill>
                        </a:rPr>
                        <a:t>A more comprehensive concept document was finalised and forms the basis of engagements with the key role players such as the </a:t>
                      </a:r>
                      <a:r>
                        <a:rPr lang="en-ZA" sz="1400" i="0" dirty="0" err="1" smtClean="0">
                          <a:solidFill>
                            <a:srgbClr val="000000"/>
                          </a:solidFill>
                        </a:rPr>
                        <a:t>LandBank</a:t>
                      </a:r>
                      <a:r>
                        <a:rPr lang="en-ZA" sz="1400" i="0" dirty="0" smtClean="0">
                          <a:solidFill>
                            <a:srgbClr val="000000"/>
                          </a:solidFill>
                        </a:rPr>
                        <a:t>. </a:t>
                      </a:r>
                    </a:p>
                    <a:p>
                      <a:pPr marL="252000" indent="-108000" fontAlgn="ctr">
                        <a:lnSpc>
                          <a:spcPts val="2100"/>
                        </a:lnSpc>
                        <a:spcBef>
                          <a:spcPts val="0"/>
                        </a:spcBef>
                        <a:spcAft>
                          <a:spcPts val="0"/>
                        </a:spcAft>
                        <a:buFont typeface="Arial" panose="020B0604020202020204" pitchFamily="34" charset="0"/>
                        <a:buChar char="•"/>
                      </a:pPr>
                      <a:r>
                        <a:rPr lang="en-ZA" sz="1400" i="0" dirty="0" smtClean="0">
                          <a:solidFill>
                            <a:srgbClr val="000000"/>
                          </a:solidFill>
                        </a:rPr>
                        <a:t>Discussion with the </a:t>
                      </a:r>
                      <a:r>
                        <a:rPr lang="en-ZA" sz="1400" i="0" dirty="0" err="1" smtClean="0">
                          <a:solidFill>
                            <a:srgbClr val="000000"/>
                          </a:solidFill>
                        </a:rPr>
                        <a:t>LandBank</a:t>
                      </a:r>
                      <a:r>
                        <a:rPr lang="en-ZA" sz="1400" i="0" dirty="0" smtClean="0">
                          <a:solidFill>
                            <a:srgbClr val="000000"/>
                          </a:solidFill>
                        </a:rPr>
                        <a:t> is almost</a:t>
                      </a:r>
                      <a:r>
                        <a:rPr lang="en-ZA" sz="1400" i="0" baseline="0" dirty="0" smtClean="0">
                          <a:solidFill>
                            <a:srgbClr val="000000"/>
                          </a:solidFill>
                        </a:rPr>
                        <a:t> complete, </a:t>
                      </a:r>
                      <a:r>
                        <a:rPr lang="en-ZA" sz="1400" i="0" dirty="0" smtClean="0">
                          <a:solidFill>
                            <a:srgbClr val="000000"/>
                          </a:solidFill>
                        </a:rPr>
                        <a:t>with an MOU to be signed.</a:t>
                      </a:r>
                    </a:p>
                    <a:p>
                      <a:pPr marL="252000" indent="-108000" fontAlgn="ctr">
                        <a:lnSpc>
                          <a:spcPts val="2100"/>
                        </a:lnSpc>
                        <a:spcBef>
                          <a:spcPts val="0"/>
                        </a:spcBef>
                        <a:spcAft>
                          <a:spcPts val="0"/>
                        </a:spcAft>
                        <a:buFont typeface="Arial" panose="020B0604020202020204" pitchFamily="34" charset="0"/>
                        <a:buChar char="•"/>
                      </a:pPr>
                      <a:r>
                        <a:rPr lang="en-ZA" sz="1400" i="0" dirty="0" smtClean="0">
                          <a:solidFill>
                            <a:srgbClr val="000000"/>
                          </a:solidFill>
                        </a:rPr>
                        <a:t>A pilot with a MOA between the Eastern Cape Department of Agriculture, the Land Bank and DAFF, is underway  where the Land Bank  provides the loan and bridging finance to the farming operation and the department  provides additional</a:t>
                      </a:r>
                      <a:r>
                        <a:rPr lang="en-ZA" sz="1400" i="0" baseline="0" dirty="0" smtClean="0">
                          <a:solidFill>
                            <a:srgbClr val="000000"/>
                          </a:solidFill>
                        </a:rPr>
                        <a:t> financial support </a:t>
                      </a:r>
                      <a:r>
                        <a:rPr lang="en-ZA" sz="1400" i="0" dirty="0" smtClean="0">
                          <a:solidFill>
                            <a:srgbClr val="000000"/>
                          </a:solidFill>
                        </a:rPr>
                        <a:t> with the grants (Operation Phakisa initiative). </a:t>
                      </a:r>
                      <a:endParaRPr lang="en-ZA" sz="1400" b="0" i="0" dirty="0" smtClean="0">
                        <a:solidFill>
                          <a:srgbClr val="000000"/>
                        </a:solidFill>
                      </a:endParaRPr>
                    </a:p>
                    <a:p>
                      <a:pPr marL="252000" indent="-108000" fontAlgn="ctr">
                        <a:lnSpc>
                          <a:spcPts val="2100"/>
                        </a:lnSpc>
                        <a:spcBef>
                          <a:spcPts val="0"/>
                        </a:spcBef>
                        <a:spcAft>
                          <a:spcPts val="0"/>
                        </a:spcAft>
                        <a:buFont typeface="Arial" panose="020B0604020202020204" pitchFamily="34" charset="0"/>
                        <a:buChar char="•"/>
                      </a:pPr>
                      <a:r>
                        <a:rPr lang="en-ZA" sz="1400" b="0" i="0" dirty="0" smtClean="0">
                          <a:solidFill>
                            <a:srgbClr val="000000"/>
                          </a:solidFill>
                        </a:rPr>
                        <a:t>Establish provincial delivery structures.</a:t>
                      </a:r>
                    </a:p>
                    <a:p>
                      <a:pPr marL="252000" indent="-108000" fontAlgn="ctr">
                        <a:lnSpc>
                          <a:spcPts val="2100"/>
                        </a:lnSpc>
                        <a:spcBef>
                          <a:spcPts val="0"/>
                        </a:spcBef>
                        <a:spcAft>
                          <a:spcPts val="0"/>
                        </a:spcAft>
                        <a:buFont typeface="Arial" panose="020B0604020202020204" pitchFamily="34" charset="0"/>
                        <a:buChar char="•"/>
                      </a:pPr>
                      <a:r>
                        <a:rPr lang="en-ZA" sz="1400" b="0" i="0" dirty="0" smtClean="0">
                          <a:solidFill>
                            <a:srgbClr val="000000"/>
                          </a:solidFill>
                        </a:rPr>
                        <a:t>Syndicate with DRDLR to assess possible areas of alignment with District </a:t>
                      </a:r>
                      <a:r>
                        <a:rPr lang="en-ZA" sz="1400" b="0" i="0" dirty="0" err="1" smtClean="0">
                          <a:solidFill>
                            <a:srgbClr val="000000"/>
                          </a:solidFill>
                        </a:rPr>
                        <a:t>AgriParks</a:t>
                      </a:r>
                      <a:r>
                        <a:rPr lang="en-ZA" sz="1400" b="0" i="0" dirty="0" smtClean="0">
                          <a:solidFill>
                            <a:srgbClr val="000000"/>
                          </a:solidFill>
                        </a:rPr>
                        <a:t> Management Council.</a:t>
                      </a:r>
                    </a:p>
                    <a:p>
                      <a:pPr marL="252000" marR="0" indent="-108000" algn="l" defTabSz="914400" rtl="0" eaLnBrk="1" fontAlgn="ctr" latinLnBrk="0" hangingPunct="1">
                        <a:lnSpc>
                          <a:spcPts val="2100"/>
                        </a:lnSpc>
                        <a:spcBef>
                          <a:spcPts val="0"/>
                        </a:spcBef>
                        <a:spcAft>
                          <a:spcPts val="0"/>
                        </a:spcAft>
                        <a:buClrTx/>
                        <a:buSzTx/>
                        <a:buFont typeface="Arial" panose="020B0604020202020204" pitchFamily="34" charset="0"/>
                        <a:buChar char="•"/>
                        <a:tabLst/>
                        <a:defRPr/>
                      </a:pPr>
                      <a:r>
                        <a:rPr lang="en-ZA" sz="1400" b="0" i="0" dirty="0" smtClean="0">
                          <a:solidFill>
                            <a:schemeClr val="tx1"/>
                          </a:solidFill>
                          <a:cs typeface="Arial" panose="020B0604020202020204" pitchFamily="34" charset="0"/>
                        </a:rPr>
                        <a:t>Producer Support packages must go hand in hand with the financial model.</a:t>
                      </a:r>
                    </a:p>
                    <a:p>
                      <a:pPr marL="144000" marR="0" indent="0" algn="l" defTabSz="829002" rtl="0" eaLnBrk="1" fontAlgn="auto" latinLnBrk="0" hangingPunct="1">
                        <a:lnSpc>
                          <a:spcPts val="21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ts val="21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The Re-engineering of Development </a:t>
                      </a:r>
                      <a:r>
                        <a:rPr lang="en-ZA" sz="1400" b="0" i="0" baseline="0" dirty="0" smtClean="0">
                          <a:solidFill>
                            <a:schemeClr val="tx1"/>
                          </a:solidFill>
                          <a:latin typeface="+mn-lt"/>
                          <a:cs typeface="Arial" panose="020B0604020202020204" pitchFamily="34" charset="0"/>
                        </a:rPr>
                        <a:t> Finance is fully financed through CASP. </a:t>
                      </a:r>
                    </a:p>
                    <a:p>
                      <a:pPr marL="144000" marR="0" indent="0" algn="l" defTabSz="829002" rtl="0" eaLnBrk="1" fontAlgn="auto" latinLnBrk="0" hangingPunct="1">
                        <a:lnSpc>
                          <a:spcPts val="21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indent="-108000" algn="l" defTabSz="914400" rtl="0" eaLnBrk="1" fontAlgn="auto" latinLnBrk="0" hangingPunct="1">
                        <a:lnSpc>
                          <a:spcPts val="2100"/>
                        </a:lnSpc>
                        <a:spcBef>
                          <a:spcPts val="0"/>
                        </a:spcBef>
                        <a:spcAft>
                          <a:spcPts val="0"/>
                        </a:spcAft>
                        <a:buClrTx/>
                        <a:buSzTx/>
                        <a:buFont typeface="Arial" pitchFamily="34" charset="0"/>
                        <a:buChar char="•"/>
                        <a:tabLst/>
                        <a:defRPr/>
                      </a:pPr>
                      <a:r>
                        <a:rPr lang="en-ZA" sz="1400" b="0" dirty="0" smtClean="0">
                          <a:latin typeface="+mn-lt"/>
                        </a:rPr>
                        <a:t>Signed MOUs with Land Bank,</a:t>
                      </a:r>
                      <a:r>
                        <a:rPr lang="en-ZA" sz="1400" b="0" baseline="0" dirty="0" smtClean="0">
                          <a:latin typeface="+mn-lt"/>
                        </a:rPr>
                        <a:t> and Provincial Departments of Agriculture – pilot with Eastern Cape.</a:t>
                      </a:r>
                      <a:endParaRPr lang="en-ZA" sz="1400" dirty="0"/>
                    </a:p>
                  </a:txBody>
                  <a:tcPr marL="68577" marR="68577">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39144273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1279919876"/>
              </p:ext>
            </p:extLst>
          </p:nvPr>
        </p:nvGraphicFramePr>
        <p:xfrm>
          <a:off x="1" y="506086"/>
          <a:ext cx="8961437" cy="6279458"/>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33978">
                <a:tc>
                  <a:txBody>
                    <a:bodyPr/>
                    <a:lstStyle/>
                    <a:p>
                      <a:pPr algn="l">
                        <a:lnSpc>
                          <a:spcPct val="150000"/>
                        </a:lnSpc>
                      </a:pPr>
                      <a:r>
                        <a:rPr lang="en-ZA" sz="1800" b="1" dirty="0" smtClean="0">
                          <a:solidFill>
                            <a:schemeClr val="bg1"/>
                          </a:solidFill>
                          <a:cs typeface="Arial" panose="020B0604020202020204" pitchFamily="34" charset="0"/>
                        </a:rPr>
                        <a:t>Funding and Finance</a:t>
                      </a:r>
                      <a:endParaRPr lang="en-ZA" sz="1800" b="1" dirty="0">
                        <a:solidFill>
                          <a:schemeClr val="bg1"/>
                        </a:solidFill>
                        <a:cs typeface="Arial" panose="020B0604020202020204" pitchFamily="34" charset="0"/>
                      </a:endParaRPr>
                    </a:p>
                  </a:txBody>
                  <a:tcPr marL="68577" marR="68577" anchor="ctr">
                    <a:solidFill>
                      <a:schemeClr val="accent1">
                        <a:lumMod val="25000"/>
                      </a:schemeClr>
                    </a:solidFill>
                  </a:tcPr>
                </a:tc>
                <a:extLst>
                  <a:ext uri="{0D108BD9-81ED-4DB2-BD59-A6C34878D82A}">
                    <a16:rowId xmlns:a16="http://schemas.microsoft.com/office/drawing/2014/main" xmlns="" val="10000"/>
                  </a:ext>
                </a:extLst>
              </a:tr>
              <a:tr h="5681411">
                <a:tc>
                  <a:txBody>
                    <a:bodyPr/>
                    <a:lstStyle/>
                    <a:p>
                      <a:pPr marL="228600" indent="-228600">
                        <a:lnSpc>
                          <a:spcPct val="150000"/>
                        </a:lnSpc>
                        <a:buFont typeface="+mj-lt"/>
                        <a:buAutoNum type="arabicPeriod" startAt="9"/>
                      </a:pPr>
                      <a:r>
                        <a:rPr lang="en-ZA" sz="1400" b="1" dirty="0" smtClean="0">
                          <a:solidFill>
                            <a:schemeClr val="tx1"/>
                          </a:solidFill>
                          <a:latin typeface="+mn-lt"/>
                          <a:cs typeface="Arial" panose="020B0604020202020204" pitchFamily="34" charset="0"/>
                        </a:rPr>
                        <a:t>Unlocking finance for grains through PPP (Grains)</a:t>
                      </a:r>
                    </a:p>
                    <a:p>
                      <a:pPr marL="0" marR="0" indent="0" algn="l" defTabSz="914400" rtl="0" eaLnBrk="1" fontAlgn="auto" latinLnBrk="0" hangingPunct="1">
                        <a:lnSpc>
                          <a:spcPct val="150000"/>
                        </a:lnSpc>
                        <a:spcBef>
                          <a:spcPts val="0"/>
                        </a:spcBef>
                        <a:spcAft>
                          <a:spcPts val="0"/>
                        </a:spcAft>
                        <a:buClrTx/>
                        <a:buSzTx/>
                        <a:buFont typeface="+mj-lt"/>
                        <a:buNone/>
                        <a:tabLst/>
                        <a:defRPr/>
                      </a:pPr>
                      <a:r>
                        <a:rPr lang="en-ZA" sz="1400" b="1" baseline="0" dirty="0" smtClean="0">
                          <a:solidFill>
                            <a:schemeClr val="tx1"/>
                          </a:solidFill>
                          <a:latin typeface="+mn-lt"/>
                          <a:cs typeface="Arial" panose="020B0604020202020204" pitchFamily="34" charset="0"/>
                        </a:rPr>
                        <a:t>     </a:t>
                      </a:r>
                      <a:r>
                        <a:rPr lang="en-ZA" sz="1400" dirty="0" smtClean="0">
                          <a:solidFill>
                            <a:srgbClr val="000000"/>
                          </a:solidFill>
                        </a:rPr>
                        <a:t>Creating a structured financial solution for smallholder farmers by tapping into government security fund (to </a:t>
                      </a:r>
                    </a:p>
                    <a:p>
                      <a:pPr marL="0" marR="0" indent="0" algn="l" defTabSz="914400" rtl="0" eaLnBrk="1" fontAlgn="auto" latinLnBrk="0" hangingPunct="1">
                        <a:lnSpc>
                          <a:spcPct val="150000"/>
                        </a:lnSpc>
                        <a:spcBef>
                          <a:spcPts val="0"/>
                        </a:spcBef>
                        <a:spcAft>
                          <a:spcPts val="0"/>
                        </a:spcAft>
                        <a:buClrTx/>
                        <a:buSzTx/>
                        <a:buFont typeface="+mj-lt"/>
                        <a:buNone/>
                        <a:tabLst/>
                        <a:defRPr/>
                      </a:pPr>
                      <a:r>
                        <a:rPr lang="en-ZA" sz="1400" dirty="0" smtClean="0">
                          <a:solidFill>
                            <a:srgbClr val="000000"/>
                          </a:solidFill>
                        </a:rPr>
                        <a:t>     be created through redirected grant funds).</a:t>
                      </a:r>
                    </a:p>
                    <a:p>
                      <a:pPr marL="144000" marR="0" indent="0" algn="l" defTabSz="914400" rtl="0" eaLnBrk="1" fontAlgn="ctr" latinLnBrk="0" hangingPunct="1">
                        <a:lnSpc>
                          <a:spcPct val="150000"/>
                        </a:lnSpc>
                        <a:spcBef>
                          <a:spcPts val="0"/>
                        </a:spcBef>
                        <a:spcAft>
                          <a:spcPts val="0"/>
                        </a:spcAft>
                        <a:buClrTx/>
                        <a:buSzTx/>
                        <a:buFont typeface="Arial" panose="020B0604020202020204" pitchFamily="34" charset="0"/>
                        <a:buNone/>
                        <a:tabLst/>
                        <a:defRPr/>
                      </a:pPr>
                      <a:r>
                        <a:rPr lang="en-ZA" sz="1400" b="1" i="1" dirty="0" smtClean="0">
                          <a:solidFill>
                            <a:schemeClr val="tx1"/>
                          </a:solidFill>
                          <a:cs typeface="Arial" panose="020B0604020202020204" pitchFamily="34" charset="0"/>
                        </a:rPr>
                        <a:t>Areas where</a:t>
                      </a:r>
                      <a:r>
                        <a:rPr lang="en-ZA" sz="1400" b="1" i="1" baseline="0" dirty="0" smtClean="0">
                          <a:solidFill>
                            <a:schemeClr val="tx1"/>
                          </a:solidFill>
                          <a:cs typeface="Arial" panose="020B0604020202020204" pitchFamily="34" charset="0"/>
                        </a:rPr>
                        <a:t> work is </a:t>
                      </a:r>
                      <a:r>
                        <a:rPr lang="en-ZA" sz="1400" b="1" i="1" dirty="0" smtClean="0">
                          <a:solidFill>
                            <a:schemeClr val="tx1"/>
                          </a:solidFill>
                          <a:cs typeface="Arial" panose="020B0604020202020204" pitchFamily="34" charset="0"/>
                        </a:rPr>
                        <a:t>currently underway:</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dirty="0" smtClean="0">
                          <a:solidFill>
                            <a:schemeClr val="tx1"/>
                          </a:solidFill>
                          <a:latin typeface="+mn-lt"/>
                          <a:cs typeface="Arial" panose="020B0604020202020204" pitchFamily="34" charset="0"/>
                        </a:rPr>
                        <a:t>Engagement with </a:t>
                      </a:r>
                      <a:r>
                        <a:rPr lang="it-IT" sz="1400" b="0" dirty="0" smtClean="0">
                          <a:solidFill>
                            <a:schemeClr val="tx1"/>
                          </a:solidFill>
                          <a:latin typeface="+mn-lt"/>
                          <a:cs typeface="Arial" panose="020B0604020202020204" pitchFamily="34" charset="0"/>
                        </a:rPr>
                        <a:t>GRAINSA, GFADA, AgBiz Grain,</a:t>
                      </a:r>
                      <a:r>
                        <a:rPr lang="it-IT" sz="1400" b="0" baseline="0" dirty="0" smtClean="0">
                          <a:solidFill>
                            <a:schemeClr val="tx1"/>
                          </a:solidFill>
                          <a:latin typeface="+mn-lt"/>
                          <a:cs typeface="Arial" panose="020B0604020202020204" pitchFamily="34" charset="0"/>
                        </a:rPr>
                        <a:t> </a:t>
                      </a:r>
                      <a:r>
                        <a:rPr lang="it-IT" sz="1400" b="0" dirty="0" smtClean="0">
                          <a:solidFill>
                            <a:schemeClr val="tx1"/>
                          </a:solidFill>
                          <a:latin typeface="+mn-lt"/>
                          <a:cs typeface="Arial" panose="020B0604020202020204" pitchFamily="34" charset="0"/>
                        </a:rPr>
                        <a:t>AFMA and SACOTA</a:t>
                      </a:r>
                      <a:r>
                        <a:rPr lang="it-IT" sz="1400" b="0" baseline="0" dirty="0" smtClean="0">
                          <a:solidFill>
                            <a:schemeClr val="tx1"/>
                          </a:solidFill>
                          <a:latin typeface="+mn-lt"/>
                          <a:cs typeface="Arial" panose="020B0604020202020204" pitchFamily="34" charset="0"/>
                        </a:rPr>
                        <a:t> as role players to this initatives;</a:t>
                      </a:r>
                      <a:endParaRPr lang="it-IT" sz="1400" b="0" dirty="0" smtClean="0">
                        <a:solidFill>
                          <a:schemeClr val="tx1"/>
                        </a:solidFill>
                        <a:latin typeface="+mn-lt"/>
                        <a:cs typeface="Arial" panose="020B0604020202020204" pitchFamily="34" charset="0"/>
                      </a:endParaRPr>
                    </a:p>
                    <a:p>
                      <a:pPr marL="252000" indent="-108000">
                        <a:lnSpc>
                          <a:spcPct val="150000"/>
                        </a:lnSpc>
                        <a:buFont typeface="Arial" panose="020B0604020202020204" pitchFamily="34" charset="0"/>
                        <a:buChar char="•"/>
                      </a:pPr>
                      <a:r>
                        <a:rPr lang="en-ZA" sz="1400" b="0" i="0" dirty="0" smtClean="0">
                          <a:solidFill>
                            <a:srgbClr val="000000"/>
                          </a:solidFill>
                          <a:latin typeface="+mn-lt"/>
                        </a:rPr>
                        <a:t>Develop a suite of financial models (production, processing and R&amp;D) with state guarantees/ incentives based on the existing models, namely:</a:t>
                      </a:r>
                    </a:p>
                    <a:p>
                      <a:pPr marL="709200" lvl="2" indent="-108000">
                        <a:lnSpc>
                          <a:spcPct val="150000"/>
                        </a:lnSpc>
                        <a:buFont typeface="Arial" panose="020B0604020202020204" pitchFamily="34" charset="0"/>
                        <a:buChar char="•"/>
                      </a:pPr>
                      <a:r>
                        <a:rPr lang="en-ZA" sz="1400" b="0" i="0" dirty="0" smtClean="0">
                          <a:solidFill>
                            <a:srgbClr val="000000"/>
                          </a:solidFill>
                          <a:latin typeface="+mn-lt"/>
                        </a:rPr>
                        <a:t>Jobs fund model;</a:t>
                      </a:r>
                    </a:p>
                    <a:p>
                      <a:pPr marL="709200" lvl="2" indent="-108000">
                        <a:lnSpc>
                          <a:spcPct val="150000"/>
                        </a:lnSpc>
                        <a:buFont typeface="Arial" panose="020B0604020202020204" pitchFamily="34" charset="0"/>
                        <a:buChar char="•"/>
                      </a:pPr>
                      <a:r>
                        <a:rPr lang="en-ZA" sz="1400" b="0" i="0" dirty="0" err="1" smtClean="0">
                          <a:solidFill>
                            <a:srgbClr val="000000"/>
                          </a:solidFill>
                          <a:latin typeface="+mn-lt"/>
                        </a:rPr>
                        <a:t>Agbiz</a:t>
                      </a:r>
                      <a:r>
                        <a:rPr lang="en-ZA" sz="1400" b="0" i="0" dirty="0" smtClean="0">
                          <a:solidFill>
                            <a:srgbClr val="000000"/>
                          </a:solidFill>
                          <a:latin typeface="+mn-lt"/>
                        </a:rPr>
                        <a:t> / GFADA model; </a:t>
                      </a:r>
                    </a:p>
                    <a:p>
                      <a:pPr marL="709200" lvl="2" indent="-108000">
                        <a:lnSpc>
                          <a:spcPct val="150000"/>
                        </a:lnSpc>
                        <a:buFont typeface="Arial" panose="020B0604020202020204" pitchFamily="34" charset="0"/>
                        <a:buChar char="•"/>
                      </a:pPr>
                      <a:r>
                        <a:rPr lang="en-ZA" sz="1400" b="0" i="0" dirty="0" err="1" smtClean="0">
                          <a:solidFill>
                            <a:srgbClr val="000000"/>
                          </a:solidFill>
                          <a:latin typeface="+mn-lt"/>
                        </a:rPr>
                        <a:t>Afgri</a:t>
                      </a:r>
                      <a:r>
                        <a:rPr lang="en-ZA" sz="1400" b="0" i="0" dirty="0" smtClean="0">
                          <a:solidFill>
                            <a:srgbClr val="000000"/>
                          </a:solidFill>
                          <a:latin typeface="+mn-lt"/>
                        </a:rPr>
                        <a:t> model; and</a:t>
                      </a:r>
                    </a:p>
                    <a:p>
                      <a:pPr marL="709200" lvl="2" indent="-108000">
                        <a:lnSpc>
                          <a:spcPct val="150000"/>
                        </a:lnSpc>
                        <a:buFont typeface="Arial" panose="020B0604020202020204" pitchFamily="34" charset="0"/>
                        <a:buChar char="•"/>
                      </a:pPr>
                      <a:r>
                        <a:rPr lang="en-ZA" sz="1400" b="0" i="0" dirty="0" smtClean="0">
                          <a:solidFill>
                            <a:srgbClr val="000000"/>
                          </a:solidFill>
                          <a:latin typeface="+mn-lt"/>
                        </a:rPr>
                        <a:t>Re-engineering of Development Finance. </a:t>
                      </a:r>
                    </a:p>
                    <a:p>
                      <a:pPr marL="252000" lvl="1" indent="-108000">
                        <a:lnSpc>
                          <a:spcPct val="1500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Develop a producer support package for Grain Producers.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Plan3</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60%</a:t>
                      </a:r>
                      <a:r>
                        <a:rPr lang="en-ZA" sz="1400" b="0" i="0" baseline="0" dirty="0" smtClean="0">
                          <a:solidFill>
                            <a:schemeClr val="tx1"/>
                          </a:solidFill>
                          <a:latin typeface="+mn-lt"/>
                          <a:cs typeface="Arial" panose="020B0604020202020204" pitchFamily="34" charset="0"/>
                        </a:rPr>
                        <a:t> of the average CASP budget spent on Grains per province will be committed to finance this initiative.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Day3</a:t>
                      </a:r>
                    </a:p>
                    <a:p>
                      <a:pPr marL="252000" marR="0" lvl="0" indent="-108000" algn="l" defTabSz="82900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latin typeface="+mn-lt"/>
                        </a:rPr>
                        <a:t>Signed</a:t>
                      </a:r>
                      <a:r>
                        <a:rPr lang="en-ZA" sz="1400" baseline="0" dirty="0" smtClean="0">
                          <a:latin typeface="+mn-lt"/>
                        </a:rPr>
                        <a:t> agreement with financial institutions and sector organisation of the Grain industry </a:t>
                      </a:r>
                      <a:r>
                        <a:rPr lang="en-ZA" sz="1400" baseline="0" dirty="0" err="1" smtClean="0">
                          <a:latin typeface="+mn-lt"/>
                        </a:rPr>
                        <a:t>i.e</a:t>
                      </a:r>
                      <a:r>
                        <a:rPr lang="en-ZA" sz="1400" baseline="0" dirty="0" smtClean="0">
                          <a:latin typeface="+mn-lt"/>
                        </a:rPr>
                        <a:t> GFADA, </a:t>
                      </a:r>
                      <a:r>
                        <a:rPr lang="en-ZA" sz="1400" baseline="0" dirty="0" err="1" smtClean="0">
                          <a:latin typeface="+mn-lt"/>
                        </a:rPr>
                        <a:t>Afgri</a:t>
                      </a:r>
                      <a:r>
                        <a:rPr lang="en-ZA" sz="1400" baseline="0" dirty="0" smtClean="0">
                          <a:latin typeface="+mn-lt"/>
                        </a:rPr>
                        <a:t>. </a:t>
                      </a:r>
                      <a:endParaRPr lang="en-ZA" sz="1400" dirty="0" smtClean="0">
                        <a:latin typeface="+mn-lt"/>
                      </a:endParaRPr>
                    </a:p>
                    <a:p>
                      <a:pPr marL="252000" marR="0" indent="-108000" algn="l" defTabSz="914400" rtl="0" eaLnBrk="1" fontAlgn="ctr" latinLnBrk="0" hangingPunct="1">
                        <a:lnSpc>
                          <a:spcPct val="150000"/>
                        </a:lnSpc>
                        <a:spcBef>
                          <a:spcPts val="0"/>
                        </a:spcBef>
                        <a:spcAft>
                          <a:spcPts val="0"/>
                        </a:spcAft>
                        <a:buClrTx/>
                        <a:buSzTx/>
                        <a:buFont typeface="Arial" panose="020B0604020202020204" pitchFamily="34" charset="0"/>
                        <a:buChar char="•"/>
                        <a:tabLst/>
                        <a:defRPr/>
                      </a:pPr>
                      <a:endParaRPr lang="en-ZA" sz="1400" dirty="0" smtClean="0"/>
                    </a:p>
                    <a:p>
                      <a:pPr marL="252000" marR="0" indent="-108000" algn="l" defTabSz="914400" rtl="0" eaLnBrk="1" fontAlgn="ctr" latinLnBrk="0" hangingPunct="1">
                        <a:lnSpc>
                          <a:spcPct val="150000"/>
                        </a:lnSpc>
                        <a:spcBef>
                          <a:spcPts val="0"/>
                        </a:spcBef>
                        <a:spcAft>
                          <a:spcPts val="0"/>
                        </a:spcAft>
                        <a:buClrTx/>
                        <a:buSzTx/>
                        <a:buFont typeface="Arial" panose="020B0604020202020204" pitchFamily="34" charset="0"/>
                        <a:buChar char="•"/>
                        <a:tabLst/>
                        <a:defRPr/>
                      </a:pPr>
                      <a:endParaRPr lang="en-ZA" sz="1400" dirty="0"/>
                    </a:p>
                  </a:txBody>
                  <a:tcPr marL="68577" marR="68577">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1973612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248980201"/>
              </p:ext>
            </p:extLst>
          </p:nvPr>
        </p:nvGraphicFramePr>
        <p:xfrm>
          <a:off x="1" y="506086"/>
          <a:ext cx="8961437" cy="6215389"/>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25067">
                <a:tc>
                  <a:txBody>
                    <a:bodyPr/>
                    <a:lstStyle/>
                    <a:p>
                      <a:pPr algn="l">
                        <a:lnSpc>
                          <a:spcPct val="150000"/>
                        </a:lnSpc>
                      </a:pPr>
                      <a:r>
                        <a:rPr lang="en-ZA" sz="1800" b="1" dirty="0" smtClean="0">
                          <a:solidFill>
                            <a:schemeClr val="bg1"/>
                          </a:solidFill>
                          <a:cs typeface="Arial" panose="020B0604020202020204" pitchFamily="34" charset="0"/>
                        </a:rPr>
                        <a:t>Funding and Finance</a:t>
                      </a:r>
                      <a:endParaRPr lang="en-ZA" sz="1800" b="1" dirty="0">
                        <a:solidFill>
                          <a:schemeClr val="bg1"/>
                        </a:solidFill>
                        <a:cs typeface="Arial" panose="020B0604020202020204" pitchFamily="34" charset="0"/>
                      </a:endParaRPr>
                    </a:p>
                  </a:txBody>
                  <a:tcPr marL="68577" marR="68577" anchor="ctr">
                    <a:solidFill>
                      <a:schemeClr val="accent1">
                        <a:lumMod val="25000"/>
                      </a:schemeClr>
                    </a:solidFill>
                  </a:tcPr>
                </a:tc>
                <a:extLst>
                  <a:ext uri="{0D108BD9-81ED-4DB2-BD59-A6C34878D82A}">
                    <a16:rowId xmlns:a16="http://schemas.microsoft.com/office/drawing/2014/main" xmlns="" val="10000"/>
                  </a:ext>
                </a:extLst>
              </a:tr>
              <a:tr h="5690322">
                <a:tc>
                  <a:txBody>
                    <a:bodyPr/>
                    <a:lstStyle/>
                    <a:p>
                      <a:pPr marL="228600" indent="-228600">
                        <a:lnSpc>
                          <a:spcPct val="150000"/>
                        </a:lnSpc>
                        <a:buFont typeface="+mj-lt"/>
                        <a:buAutoNum type="arabicPeriod" startAt="10"/>
                      </a:pPr>
                      <a:r>
                        <a:rPr lang="en-ZA" sz="1400" b="1" dirty="0" smtClean="0">
                          <a:solidFill>
                            <a:schemeClr val="tx1"/>
                          </a:solidFill>
                          <a:latin typeface="+mn-lt"/>
                          <a:cs typeface="Arial" panose="020B0604020202020204" pitchFamily="34" charset="0"/>
                        </a:rPr>
                        <a:t> Dynamic Business Model for Producer Support (Producer Support)</a:t>
                      </a:r>
                    </a:p>
                    <a:p>
                      <a:pPr marL="0" marR="0" indent="0" algn="l" defTabSz="914400" rtl="0" eaLnBrk="1" fontAlgn="auto" latinLnBrk="0" hangingPunct="1">
                        <a:lnSpc>
                          <a:spcPct val="150000"/>
                        </a:lnSpc>
                        <a:spcBef>
                          <a:spcPts val="0"/>
                        </a:spcBef>
                        <a:spcAft>
                          <a:spcPts val="0"/>
                        </a:spcAft>
                        <a:buClrTx/>
                        <a:buSzTx/>
                        <a:buFont typeface="+mj-lt"/>
                        <a:buNone/>
                        <a:tabLst/>
                        <a:defRPr/>
                      </a:pPr>
                      <a:r>
                        <a:rPr lang="en-ZA" sz="1400" b="1" dirty="0" smtClean="0">
                          <a:solidFill>
                            <a:schemeClr val="tx1"/>
                          </a:solidFill>
                          <a:latin typeface="+mn-lt"/>
                          <a:cs typeface="Arial" panose="020B0604020202020204" pitchFamily="34" charset="0"/>
                        </a:rPr>
                        <a:t>      </a:t>
                      </a:r>
                      <a:r>
                        <a:rPr lang="en-ZA" sz="1400" b="0" dirty="0" smtClean="0">
                          <a:solidFill>
                            <a:schemeClr val="tx1"/>
                          </a:solidFill>
                          <a:latin typeface="+mn-lt"/>
                          <a:cs typeface="Arial" panose="020B0604020202020204" pitchFamily="34" charset="0"/>
                        </a:rPr>
                        <a:t>The initiative is a partnership between the government, commodity organisations and other stakeholders to     </a:t>
                      </a:r>
                    </a:p>
                    <a:p>
                      <a:pPr marL="0" marR="0" indent="0" algn="l" defTabSz="914400" rtl="0" eaLnBrk="1" fontAlgn="auto" latinLnBrk="0" hangingPunct="1">
                        <a:lnSpc>
                          <a:spcPct val="150000"/>
                        </a:lnSpc>
                        <a:spcBef>
                          <a:spcPts val="0"/>
                        </a:spcBef>
                        <a:spcAft>
                          <a:spcPts val="0"/>
                        </a:spcAft>
                        <a:buClrTx/>
                        <a:buSzTx/>
                        <a:buFont typeface="+mj-lt"/>
                        <a:buNone/>
                        <a:tabLst/>
                        <a:defRPr/>
                      </a:pPr>
                      <a:r>
                        <a:rPr lang="en-ZA" sz="1400" b="0" dirty="0" smtClean="0">
                          <a:solidFill>
                            <a:schemeClr val="tx1"/>
                          </a:solidFill>
                          <a:latin typeface="+mn-lt"/>
                          <a:cs typeface="Arial" panose="020B0604020202020204" pitchFamily="34" charset="0"/>
                        </a:rPr>
                        <a:t>      develop and provide a commodity-specific comprehensive producer support package for each black   </a:t>
                      </a:r>
                    </a:p>
                    <a:p>
                      <a:pPr marL="0" marR="0" indent="0" algn="l" defTabSz="914400" rtl="0" eaLnBrk="1" fontAlgn="auto" latinLnBrk="0" hangingPunct="1">
                        <a:lnSpc>
                          <a:spcPct val="150000"/>
                        </a:lnSpc>
                        <a:spcBef>
                          <a:spcPts val="0"/>
                        </a:spcBef>
                        <a:spcAft>
                          <a:spcPts val="0"/>
                        </a:spcAft>
                        <a:buClrTx/>
                        <a:buSzTx/>
                        <a:buFont typeface="+mj-lt"/>
                        <a:buNone/>
                        <a:tabLst/>
                        <a:defRPr/>
                      </a:pPr>
                      <a:r>
                        <a:rPr lang="en-ZA" sz="1400" b="0" dirty="0" smtClean="0">
                          <a:solidFill>
                            <a:schemeClr val="tx1"/>
                          </a:solidFill>
                          <a:latin typeface="+mn-lt"/>
                          <a:cs typeface="Arial" panose="020B0604020202020204" pitchFamily="34" charset="0"/>
                        </a:rPr>
                        <a:t>      producer participating in the initiative.</a:t>
                      </a:r>
                    </a:p>
                    <a:p>
                      <a:pPr marL="144000" marR="0" indent="0" algn="l" defTabSz="914400" rtl="0" eaLnBrk="1" fontAlgn="ctr" latinLnBrk="0" hangingPunct="1">
                        <a:lnSpc>
                          <a:spcPct val="150000"/>
                        </a:lnSpc>
                        <a:spcBef>
                          <a:spcPts val="0"/>
                        </a:spcBef>
                        <a:spcAft>
                          <a:spcPts val="0"/>
                        </a:spcAft>
                        <a:buClrTx/>
                        <a:buSzTx/>
                        <a:buFont typeface="Arial" panose="020B0604020202020204" pitchFamily="34" charset="0"/>
                        <a:buNone/>
                        <a:tabLst/>
                        <a:defRPr/>
                      </a:pPr>
                      <a:r>
                        <a:rPr lang="en-ZA" sz="1400" b="1" i="1" dirty="0" smtClean="0">
                          <a:solidFill>
                            <a:schemeClr val="tx1"/>
                          </a:solidFill>
                          <a:cs typeface="Arial" panose="020B0604020202020204" pitchFamily="34" charset="0"/>
                        </a:rPr>
                        <a:t>Areas where work is currently underway:</a:t>
                      </a:r>
                      <a:r>
                        <a:rPr lang="en-ZA" sz="1400" b="1" i="1" baseline="0" dirty="0" smtClean="0">
                          <a:solidFill>
                            <a:schemeClr val="tx1"/>
                          </a:solidFill>
                          <a:cs typeface="Arial" panose="020B0604020202020204" pitchFamily="34" charset="0"/>
                        </a:rPr>
                        <a:t> </a:t>
                      </a:r>
                      <a:endParaRPr lang="en-ZA" sz="1400" b="1" i="1" dirty="0" smtClean="0">
                        <a:solidFill>
                          <a:schemeClr val="tx1"/>
                        </a:solidFill>
                        <a:cs typeface="Arial" panose="020B0604020202020204" pitchFamily="34" charset="0"/>
                      </a:endParaRPr>
                    </a:p>
                    <a:p>
                      <a:pPr marL="285750" indent="-108000">
                        <a:lnSpc>
                          <a:spcPct val="150000"/>
                        </a:lnSpc>
                        <a:buFont typeface="Arial" panose="020B0604020202020204" pitchFamily="34" charset="0"/>
                        <a:buChar char="•"/>
                      </a:pPr>
                      <a:r>
                        <a:rPr lang="en-ZA" sz="1400" b="0" dirty="0" smtClean="0">
                          <a:solidFill>
                            <a:schemeClr val="tx1"/>
                          </a:solidFill>
                          <a:latin typeface="+mn-lt"/>
                          <a:cs typeface="Arial" panose="020B0604020202020204" pitchFamily="34" charset="0"/>
                        </a:rPr>
                        <a:t>Completed a review of producer support services which may be provided through the Dynamic Business model.</a:t>
                      </a:r>
                    </a:p>
                    <a:p>
                      <a:pPr marL="285750" indent="-108000">
                        <a:lnSpc>
                          <a:spcPct val="150000"/>
                        </a:lnSpc>
                        <a:buFont typeface="Arial" panose="020B0604020202020204" pitchFamily="34" charset="0"/>
                        <a:buChar char="•"/>
                      </a:pPr>
                      <a:r>
                        <a:rPr lang="en-ZA" sz="1400" b="0" dirty="0" smtClean="0">
                          <a:solidFill>
                            <a:schemeClr val="tx1"/>
                          </a:solidFill>
                          <a:latin typeface="+mn-lt"/>
                          <a:cs typeface="Arial" panose="020B0604020202020204" pitchFamily="34" charset="0"/>
                        </a:rPr>
                        <a:t>Completed criteria for participants and service providers to be linked to the initiative.</a:t>
                      </a:r>
                    </a:p>
                    <a:p>
                      <a:pPr marL="252000" indent="-108000">
                        <a:lnSpc>
                          <a:spcPct val="150000"/>
                        </a:lnSpc>
                        <a:buFont typeface="Arial" panose="020B0604020202020204" pitchFamily="34" charset="0"/>
                        <a:buChar char="•"/>
                      </a:pPr>
                      <a:r>
                        <a:rPr lang="en-ZA" sz="1400" b="0" i="0" dirty="0" smtClean="0">
                          <a:solidFill>
                            <a:srgbClr val="000000"/>
                          </a:solidFill>
                          <a:latin typeface="+mn-lt"/>
                        </a:rPr>
                        <a:t>Engaged with commodity organisation and organised agriculture.</a:t>
                      </a:r>
                      <a:r>
                        <a:rPr lang="en-ZA" sz="1400" b="0" i="0" baseline="0" dirty="0" smtClean="0">
                          <a:solidFill>
                            <a:srgbClr val="000000"/>
                          </a:solidFill>
                          <a:latin typeface="+mn-lt"/>
                        </a:rPr>
                        <a:t> </a:t>
                      </a:r>
                      <a:endParaRPr lang="en-ZA" sz="1400" b="0" i="0" dirty="0" smtClean="0">
                        <a:solidFill>
                          <a:srgbClr val="000000"/>
                        </a:solidFill>
                        <a:latin typeface="+mn-lt"/>
                      </a:endParaRPr>
                    </a:p>
                    <a:p>
                      <a:pPr marL="252000" indent="-108000">
                        <a:lnSpc>
                          <a:spcPct val="150000"/>
                        </a:lnSpc>
                        <a:buFont typeface="Arial" panose="020B0604020202020204" pitchFamily="34" charset="0"/>
                        <a:buChar char="•"/>
                      </a:pPr>
                      <a:r>
                        <a:rPr lang="en-ZA" sz="1400" b="0" i="0" dirty="0" smtClean="0">
                          <a:solidFill>
                            <a:srgbClr val="000000"/>
                          </a:solidFill>
                          <a:latin typeface="+mn-lt"/>
                        </a:rPr>
                        <a:t>Engaged with State owned enterprises (SOEs).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baseline="0" dirty="0" smtClean="0">
                          <a:solidFill>
                            <a:schemeClr val="tx1"/>
                          </a:solidFill>
                          <a:latin typeface="+mn-lt"/>
                          <a:cs typeface="Arial" panose="020B0604020202020204" pitchFamily="34" charset="0"/>
                        </a:rPr>
                        <a:t>The new model of Producer Support will be fully funded by CASP.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lvl="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dirty="0" smtClean="0">
                          <a:latin typeface="+mn-lt"/>
                        </a:rPr>
                        <a:t>Signed Memorandum of Agreement with NERPO, GFADA, CGA, HORTGRO, DFDC, SAPPO, POTATOSA, SASA. </a:t>
                      </a:r>
                      <a:endParaRPr lang="en-ZA" sz="1400" dirty="0"/>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875727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2748537267"/>
              </p:ext>
            </p:extLst>
          </p:nvPr>
        </p:nvGraphicFramePr>
        <p:xfrm>
          <a:off x="1" y="506085"/>
          <a:ext cx="8961437" cy="6215389"/>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59766">
                <a:tc>
                  <a:txBody>
                    <a:bodyPr/>
                    <a:lstStyle/>
                    <a:p>
                      <a:pPr algn="l"/>
                      <a:r>
                        <a:rPr lang="en-ZA" sz="2000" b="1" dirty="0" smtClean="0">
                          <a:solidFill>
                            <a:schemeClr val="tx1"/>
                          </a:solidFill>
                          <a:latin typeface="Arial" panose="020B0604020202020204" pitchFamily="34" charset="0"/>
                          <a:cs typeface="Arial" panose="020B0604020202020204" pitchFamily="34" charset="0"/>
                        </a:rPr>
                        <a:t>Value Chain Development and Market Access</a:t>
                      </a:r>
                      <a:endParaRPr lang="en-ZA" sz="2000" b="1" dirty="0">
                        <a:solidFill>
                          <a:schemeClr val="tx1"/>
                        </a:solidFill>
                        <a:latin typeface="Arial" panose="020B0604020202020204" pitchFamily="34" charset="0"/>
                        <a:cs typeface="Arial" panose="020B0604020202020204" pitchFamily="34" charset="0"/>
                      </a:endParaRPr>
                    </a:p>
                  </a:txBody>
                  <a:tcPr marL="68577" marR="68577" anchor="ctr">
                    <a:solidFill>
                      <a:schemeClr val="accent1">
                        <a:lumMod val="50000"/>
                      </a:schemeClr>
                    </a:solidFill>
                  </a:tcPr>
                </a:tc>
                <a:extLst>
                  <a:ext uri="{0D108BD9-81ED-4DB2-BD59-A6C34878D82A}">
                    <a16:rowId xmlns:a16="http://schemas.microsoft.com/office/drawing/2014/main" xmlns="" val="10000"/>
                  </a:ext>
                </a:extLst>
              </a:tr>
              <a:tr h="5655623">
                <a:tc>
                  <a:txBody>
                    <a:bodyPr/>
                    <a:lstStyle/>
                    <a:p>
                      <a:pPr marL="228552" indent="-228552">
                        <a:lnSpc>
                          <a:spcPct val="150000"/>
                        </a:lnSpc>
                        <a:buFont typeface="+mj-lt"/>
                        <a:buAutoNum type="arabicPeriod" startAt="11"/>
                      </a:pPr>
                      <a:r>
                        <a:rPr lang="en-ZA" sz="1400" b="1" dirty="0" smtClean="0">
                          <a:solidFill>
                            <a:schemeClr val="tx1"/>
                          </a:solidFill>
                          <a:latin typeface="+mn-lt"/>
                          <a:cs typeface="Arial" panose="020B0604020202020204" pitchFamily="34" charset="0"/>
                        </a:rPr>
                        <a:t>Access to commercial and alternative livestock value chains (Livestock)</a:t>
                      </a:r>
                    </a:p>
                    <a:p>
                      <a:pPr marL="252000" indent="-108000">
                        <a:lnSpc>
                          <a:spcPct val="150000"/>
                        </a:lnSpc>
                        <a:buFont typeface="Arial" panose="020B0604020202020204" pitchFamily="34" charset="0"/>
                        <a:buChar char="•"/>
                      </a:pPr>
                      <a:r>
                        <a:rPr lang="en-ZA" sz="1400" b="0" dirty="0" smtClean="0">
                          <a:solidFill>
                            <a:schemeClr val="tx1"/>
                          </a:solidFill>
                          <a:latin typeface="+mn-lt"/>
                          <a:cs typeface="Arial" panose="020B0604020202020204" pitchFamily="34" charset="0"/>
                        </a:rPr>
                        <a:t> This</a:t>
                      </a:r>
                      <a:r>
                        <a:rPr lang="en-ZA" sz="1400" b="0" baseline="0" dirty="0" smtClean="0">
                          <a:solidFill>
                            <a:schemeClr val="tx1"/>
                          </a:solidFill>
                          <a:latin typeface="+mn-lt"/>
                          <a:cs typeface="Arial" panose="020B0604020202020204" pitchFamily="34" charset="0"/>
                        </a:rPr>
                        <a:t> initiative aims to organise </a:t>
                      </a:r>
                      <a:r>
                        <a:rPr lang="en-ZA" sz="1400" b="0" dirty="0" smtClean="0">
                          <a:solidFill>
                            <a:schemeClr val="tx1"/>
                          </a:solidFill>
                          <a:latin typeface="+mn-lt"/>
                          <a:cs typeface="Arial" panose="020B0604020202020204" pitchFamily="34" charset="0"/>
                        </a:rPr>
                        <a:t>local farmers into an aggregation entity e.g. cooperative to buy feed in bulk; transactions will be between feed suppliers and aggregation entity;</a:t>
                      </a:r>
                      <a:r>
                        <a:rPr lang="en-ZA" sz="1400" b="0" baseline="0" dirty="0" smtClean="0">
                          <a:solidFill>
                            <a:schemeClr val="tx1"/>
                          </a:solidFill>
                          <a:latin typeface="+mn-lt"/>
                          <a:cs typeface="Arial" panose="020B0604020202020204" pitchFamily="34" charset="0"/>
                        </a:rPr>
                        <a:t> f</a:t>
                      </a:r>
                      <a:r>
                        <a:rPr lang="en-ZA" sz="1400" b="0" dirty="0" smtClean="0">
                          <a:solidFill>
                            <a:schemeClr val="tx1"/>
                          </a:solidFill>
                          <a:latin typeface="+mn-lt"/>
                          <a:cs typeface="Arial" panose="020B0604020202020204" pitchFamily="34" charset="0"/>
                        </a:rPr>
                        <a:t>eed supplier will deliver to central place; feed will be supplied in bags to facilitate distribution.</a:t>
                      </a:r>
                      <a:r>
                        <a:rPr lang="en-ZA" sz="1400" b="0" baseline="0" dirty="0" smtClean="0">
                          <a:solidFill>
                            <a:schemeClr val="tx1"/>
                          </a:solidFill>
                          <a:latin typeface="+mn-lt"/>
                          <a:cs typeface="Arial" panose="020B0604020202020204" pitchFamily="34" charset="0"/>
                        </a:rPr>
                        <a:t> </a:t>
                      </a:r>
                      <a:r>
                        <a:rPr lang="en-ZA" sz="1400" b="0" dirty="0" smtClean="0">
                          <a:solidFill>
                            <a:schemeClr val="tx1"/>
                          </a:solidFill>
                          <a:latin typeface="+mn-lt"/>
                          <a:cs typeface="Arial" panose="020B0604020202020204" pitchFamily="34" charset="0"/>
                        </a:rPr>
                        <a:t> </a:t>
                      </a:r>
                    </a:p>
                    <a:p>
                      <a:pPr marL="14400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1" dirty="0" smtClean="0">
                          <a:solidFill>
                            <a:schemeClr val="tx1"/>
                          </a:solidFill>
                          <a:cs typeface="Arial" panose="020B0604020202020204" pitchFamily="34" charset="0"/>
                        </a:rPr>
                        <a:t>Areas where</a:t>
                      </a:r>
                      <a:r>
                        <a:rPr lang="en-ZA" sz="1400" b="1" i="1" baseline="0" dirty="0" smtClean="0">
                          <a:solidFill>
                            <a:schemeClr val="tx1"/>
                          </a:solidFill>
                          <a:cs typeface="Arial" panose="020B0604020202020204" pitchFamily="34" charset="0"/>
                        </a:rPr>
                        <a:t> work is </a:t>
                      </a:r>
                      <a:r>
                        <a:rPr lang="en-ZA" sz="1400" b="1" i="1" dirty="0" smtClean="0">
                          <a:solidFill>
                            <a:schemeClr val="tx1"/>
                          </a:solidFill>
                          <a:cs typeface="Arial" panose="020B0604020202020204" pitchFamily="34" charset="0"/>
                        </a:rPr>
                        <a:t>currently underway: </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Met with several key organisations and companies with the following possible</a:t>
                      </a:r>
                      <a:r>
                        <a:rPr lang="en-ZA" sz="1400" i="0" baseline="0" dirty="0" smtClean="0">
                          <a:solidFill>
                            <a:schemeClr val="tx1"/>
                          </a:solidFill>
                          <a:latin typeface="+mn-lt"/>
                          <a:cs typeface="Arial" panose="020B0604020202020204" pitchFamily="34" charset="0"/>
                        </a:rPr>
                        <a:t> outputs</a:t>
                      </a:r>
                      <a:r>
                        <a:rPr lang="en-ZA" sz="1400" i="0" dirty="0" smtClean="0">
                          <a:solidFill>
                            <a:schemeClr val="tx1"/>
                          </a:solidFill>
                          <a:latin typeface="+mn-lt"/>
                          <a:cs typeface="Arial" panose="020B0604020202020204" pitchFamily="34" charset="0"/>
                        </a:rPr>
                        <a:t>:</a:t>
                      </a:r>
                    </a:p>
                    <a:p>
                      <a:pPr marL="709200" lvl="1"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SACOTA - explore models to improve access and affordability of feed to smallholder farmers.</a:t>
                      </a:r>
                    </a:p>
                    <a:p>
                      <a:pPr marL="709200" lvl="1"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AFMA - AFMA to provide</a:t>
                      </a:r>
                      <a:r>
                        <a:rPr lang="en-ZA" sz="1400" i="0" baseline="0" dirty="0" smtClean="0">
                          <a:solidFill>
                            <a:schemeClr val="tx1"/>
                          </a:solidFill>
                          <a:latin typeface="+mn-lt"/>
                          <a:cs typeface="Arial" panose="020B0604020202020204" pitchFamily="34" charset="0"/>
                        </a:rPr>
                        <a:t> and </a:t>
                      </a:r>
                      <a:r>
                        <a:rPr lang="en-ZA" sz="1400" i="0" dirty="0" smtClean="0">
                          <a:solidFill>
                            <a:schemeClr val="tx1"/>
                          </a:solidFill>
                          <a:latin typeface="+mn-lt"/>
                          <a:cs typeface="Arial" panose="020B0604020202020204" pitchFamily="34" charset="0"/>
                        </a:rPr>
                        <a:t>facilitate access for follow up deliberations with feed suppliers.</a:t>
                      </a:r>
                    </a:p>
                    <a:p>
                      <a:pPr marL="709200" lvl="1"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Karan Beef - direct purchase of weaners/ cattle from smallholder farmers and custom feeding.</a:t>
                      </a:r>
                      <a:r>
                        <a:rPr lang="en-ZA" sz="1400" i="0" baseline="0" dirty="0" smtClean="0">
                          <a:solidFill>
                            <a:schemeClr val="tx1"/>
                          </a:solidFill>
                          <a:latin typeface="+mn-lt"/>
                          <a:cs typeface="Arial" panose="020B0604020202020204" pitchFamily="34" charset="0"/>
                        </a:rPr>
                        <a:t> </a:t>
                      </a:r>
                      <a:endParaRPr lang="en-ZA" sz="1400" i="0" dirty="0" smtClean="0">
                        <a:solidFill>
                          <a:schemeClr val="tx1"/>
                        </a:solidFill>
                        <a:latin typeface="+mn-lt"/>
                        <a:cs typeface="Arial" panose="020B0604020202020204" pitchFamily="34" charset="0"/>
                      </a:endParaRPr>
                    </a:p>
                    <a:p>
                      <a:pPr marL="252000" indent="-108000">
                        <a:lnSpc>
                          <a:spcPct val="150000"/>
                        </a:lnSpc>
                        <a:buFont typeface="Arial" panose="020B0604020202020204" pitchFamily="34" charset="0"/>
                        <a:buChar char="•"/>
                      </a:pPr>
                      <a:r>
                        <a:rPr lang="en-ZA" sz="1400" b="0" kern="1200" dirty="0" smtClean="0">
                          <a:solidFill>
                            <a:schemeClr val="tx1"/>
                          </a:solidFill>
                          <a:effectLst/>
                          <a:latin typeface="+mn-lt"/>
                          <a:ea typeface="+mn-ea"/>
                          <a:cs typeface="+mn-cs"/>
                        </a:rPr>
                        <a:t>Potential contracts must be </a:t>
                      </a:r>
                      <a:r>
                        <a:rPr lang="en-ZA" sz="1400" b="0" kern="1200" baseline="0" dirty="0" smtClean="0">
                          <a:solidFill>
                            <a:schemeClr val="tx1"/>
                          </a:solidFill>
                          <a:effectLst/>
                          <a:latin typeface="+mn-lt"/>
                          <a:ea typeface="+mn-ea"/>
                          <a:cs typeface="+mn-cs"/>
                        </a:rPr>
                        <a:t>consulted on with provinces and farmers (currently underway) </a:t>
                      </a:r>
                      <a:endParaRPr lang="en-ZA" sz="1400" b="0" kern="1200" dirty="0" smtClean="0">
                        <a:solidFill>
                          <a:schemeClr val="tx1"/>
                        </a:solidFill>
                        <a:effectLst/>
                        <a:latin typeface="+mn-lt"/>
                        <a:ea typeface="+mn-ea"/>
                        <a:cs typeface="+mn-cs"/>
                      </a:endParaRPr>
                    </a:p>
                    <a:p>
                      <a:pPr marL="252000" indent="-108000">
                        <a:lnSpc>
                          <a:spcPct val="150000"/>
                        </a:lnSpc>
                        <a:buFont typeface="Arial" panose="020B0604020202020204" pitchFamily="34" charset="0"/>
                        <a:buChar char="•"/>
                      </a:pPr>
                      <a:r>
                        <a:rPr lang="en-ZA" sz="1400" b="0" kern="1200" dirty="0" smtClean="0">
                          <a:solidFill>
                            <a:schemeClr val="tx1"/>
                          </a:solidFill>
                          <a:effectLst/>
                          <a:latin typeface="+mn-lt"/>
                          <a:ea typeface="+mn-ea"/>
                          <a:cs typeface="+mn-cs"/>
                        </a:rPr>
                        <a:t>Consult other commodity groups as per the 3 feet plan to develop pilot studies. NW has indicated interest to serve as the pilot.</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baseline="0" dirty="0" smtClean="0">
                          <a:solidFill>
                            <a:schemeClr val="tx1"/>
                          </a:solidFill>
                          <a:latin typeface="+mn-lt"/>
                          <a:cs typeface="Arial" panose="020B0604020202020204" pitchFamily="34" charset="0"/>
                        </a:rPr>
                        <a:t>60% of the average CASP budget spent on Livestock per province will be committed to finance this initiative.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lvl="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dirty="0" smtClean="0">
                          <a:latin typeface="+mn-lt"/>
                        </a:rPr>
                        <a:t>Signed agreements with SACOTA, AFMA and Karan Beef &amp; PDAs. </a:t>
                      </a:r>
                    </a:p>
                    <a:p>
                      <a:pPr marL="144000" indent="0">
                        <a:buFont typeface="Arial" panose="020B0604020202020204" pitchFamily="34" charset="0"/>
                        <a:buNone/>
                      </a:pPr>
                      <a:endParaRPr lang="en-ZA" sz="1600" b="1" dirty="0">
                        <a:latin typeface="+mn-lt"/>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679839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565379476"/>
              </p:ext>
            </p:extLst>
          </p:nvPr>
        </p:nvGraphicFramePr>
        <p:xfrm>
          <a:off x="0" y="506085"/>
          <a:ext cx="8961438" cy="6219440"/>
        </p:xfrm>
        <a:graphic>
          <a:graphicData uri="http://schemas.openxmlformats.org/drawingml/2006/table">
            <a:tbl>
              <a:tblPr firstRow="1" bandRow="1">
                <a:tableStyleId>{5940675A-B579-460E-94D1-54222C63F5DA}</a:tableStyleId>
              </a:tblPr>
              <a:tblGrid>
                <a:gridCol w="8961438">
                  <a:extLst>
                    <a:ext uri="{9D8B030D-6E8A-4147-A177-3AD203B41FA5}">
                      <a16:colId xmlns:a16="http://schemas.microsoft.com/office/drawing/2014/main" xmlns="" val="20000"/>
                    </a:ext>
                  </a:extLst>
                </a:gridCol>
              </a:tblGrid>
              <a:tr h="540000">
                <a:tc>
                  <a:txBody>
                    <a:bodyPr/>
                    <a:lstStyle/>
                    <a:p>
                      <a:pPr algn="l">
                        <a:lnSpc>
                          <a:spcPts val="2200"/>
                        </a:lnSpc>
                      </a:pPr>
                      <a:r>
                        <a:rPr lang="en-ZA" sz="2000" b="1" dirty="0" smtClean="0">
                          <a:solidFill>
                            <a:schemeClr val="tx1"/>
                          </a:solidFill>
                          <a:latin typeface="Arial" panose="020B0604020202020204" pitchFamily="34" charset="0"/>
                          <a:cs typeface="Arial" panose="020B0604020202020204" pitchFamily="34" charset="0"/>
                        </a:rPr>
                        <a:t>Value Chain Development and Market Access</a:t>
                      </a:r>
                      <a:endParaRPr lang="en-ZA" sz="2000" b="1" dirty="0">
                        <a:solidFill>
                          <a:schemeClr val="tx1"/>
                        </a:solidFill>
                        <a:latin typeface="Arial" panose="020B0604020202020204" pitchFamily="34" charset="0"/>
                        <a:cs typeface="Arial" panose="020B0604020202020204" pitchFamily="34" charset="0"/>
                      </a:endParaRPr>
                    </a:p>
                  </a:txBody>
                  <a:tcPr marL="68577" marR="68577" anchor="ctr">
                    <a:solidFill>
                      <a:schemeClr val="accent1">
                        <a:lumMod val="50000"/>
                      </a:schemeClr>
                    </a:solidFill>
                  </a:tcPr>
                </a:tc>
                <a:extLst>
                  <a:ext uri="{0D108BD9-81ED-4DB2-BD59-A6C34878D82A}">
                    <a16:rowId xmlns:a16="http://schemas.microsoft.com/office/drawing/2014/main" xmlns="" val="10000"/>
                  </a:ext>
                </a:extLst>
              </a:tr>
              <a:tr h="5430799">
                <a:tc>
                  <a:txBody>
                    <a:bodyPr/>
                    <a:lstStyle/>
                    <a:p>
                      <a:pPr marL="228600" indent="-228600">
                        <a:lnSpc>
                          <a:spcPts val="2200"/>
                        </a:lnSpc>
                        <a:buFont typeface="+mj-lt"/>
                        <a:buAutoNum type="arabicPeriod" startAt="12"/>
                      </a:pPr>
                      <a:r>
                        <a:rPr lang="en-ZA" sz="1400" b="1" dirty="0" smtClean="0">
                          <a:solidFill>
                            <a:schemeClr val="tx1"/>
                          </a:solidFill>
                          <a:latin typeface="+mn-lt"/>
                          <a:cs typeface="Arial" panose="020B0604020202020204" pitchFamily="34" charset="0"/>
                        </a:rPr>
                        <a:t>Integrated grain value chain (Grains)</a:t>
                      </a:r>
                    </a:p>
                    <a:p>
                      <a:pPr marL="0" marR="0" indent="0" algn="l" defTabSz="914400" rtl="0" eaLnBrk="1" fontAlgn="auto" latinLnBrk="0" hangingPunct="1">
                        <a:lnSpc>
                          <a:spcPts val="2200"/>
                        </a:lnSpc>
                        <a:spcBef>
                          <a:spcPts val="0"/>
                        </a:spcBef>
                        <a:spcAft>
                          <a:spcPts val="0"/>
                        </a:spcAft>
                        <a:buClrTx/>
                        <a:buSzTx/>
                        <a:buFont typeface="+mj-lt"/>
                        <a:buNone/>
                        <a:tabLst/>
                        <a:defRPr/>
                      </a:pPr>
                      <a:r>
                        <a:rPr lang="en-ZA" sz="1400" b="1" dirty="0" smtClean="0">
                          <a:solidFill>
                            <a:schemeClr val="tx1"/>
                          </a:solidFill>
                          <a:latin typeface="+mn-lt"/>
                          <a:cs typeface="Arial" panose="020B0604020202020204" pitchFamily="34" charset="0"/>
                        </a:rPr>
                        <a:t>     </a:t>
                      </a:r>
                      <a:r>
                        <a:rPr lang="en-ZA" sz="1400" dirty="0" smtClean="0">
                          <a:solidFill>
                            <a:schemeClr val="tx1"/>
                          </a:solidFill>
                        </a:rPr>
                        <a:t>Formalise the integration of smallholder farmers in the grains value chain through SAFEX (South African   </a:t>
                      </a:r>
                    </a:p>
                    <a:p>
                      <a:pPr marL="0" marR="0" indent="0" algn="l" defTabSz="914400" rtl="0" eaLnBrk="1" fontAlgn="auto" latinLnBrk="0" hangingPunct="1">
                        <a:lnSpc>
                          <a:spcPts val="2200"/>
                        </a:lnSpc>
                        <a:spcBef>
                          <a:spcPts val="0"/>
                        </a:spcBef>
                        <a:spcAft>
                          <a:spcPts val="0"/>
                        </a:spcAft>
                        <a:buClrTx/>
                        <a:buSzTx/>
                        <a:buFont typeface="+mj-lt"/>
                        <a:buNone/>
                        <a:tabLst/>
                        <a:defRPr/>
                      </a:pPr>
                      <a:r>
                        <a:rPr lang="en-ZA" sz="1400" dirty="0" smtClean="0">
                          <a:solidFill>
                            <a:schemeClr val="tx1"/>
                          </a:solidFill>
                        </a:rPr>
                        <a:t>     Futures Exchange) 10 ton BEE White Maize contracts for smallholder farmers producing grain.</a:t>
                      </a:r>
                    </a:p>
                    <a:p>
                      <a:pPr marL="144000" marR="0" lvl="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lang="en-ZA" sz="1400" b="1" i="1" dirty="0" smtClean="0">
                          <a:solidFill>
                            <a:schemeClr val="tx1"/>
                          </a:solidFill>
                          <a:latin typeface="+mn-lt"/>
                          <a:cs typeface="Arial" panose="020B0604020202020204" pitchFamily="34" charset="0"/>
                        </a:rPr>
                        <a:t>Areas where work is currently underway: </a:t>
                      </a:r>
                      <a:endParaRPr lang="en-ZA" sz="1400" i="1" dirty="0" smtClean="0">
                        <a:solidFill>
                          <a:schemeClr val="tx1"/>
                        </a:solidFill>
                        <a:latin typeface="+mn-lt"/>
                        <a:cs typeface="Arial" panose="020B0604020202020204" pitchFamily="34" charset="0"/>
                      </a:endParaRP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400" i="0" dirty="0" smtClean="0">
                          <a:solidFill>
                            <a:schemeClr val="tx1"/>
                          </a:solidFill>
                          <a:latin typeface="+mn-lt"/>
                          <a:cs typeface="Arial" panose="020B0604020202020204" pitchFamily="34" charset="0"/>
                        </a:rPr>
                        <a:t>Met with key stakeholders, </a:t>
                      </a:r>
                      <a:r>
                        <a:rPr lang="en-ZA" sz="1400" i="0" dirty="0" err="1" smtClean="0">
                          <a:solidFill>
                            <a:schemeClr val="tx1"/>
                          </a:solidFill>
                          <a:latin typeface="+mn-lt"/>
                          <a:cs typeface="Arial" panose="020B0604020202020204" pitchFamily="34" charset="0"/>
                        </a:rPr>
                        <a:t>Agbiz</a:t>
                      </a:r>
                      <a:r>
                        <a:rPr lang="en-ZA" sz="1400" i="0" dirty="0" smtClean="0">
                          <a:solidFill>
                            <a:schemeClr val="tx1"/>
                          </a:solidFill>
                          <a:latin typeface="+mn-lt"/>
                          <a:cs typeface="Arial" panose="020B0604020202020204" pitchFamily="34" charset="0"/>
                        </a:rPr>
                        <a:t>, </a:t>
                      </a:r>
                      <a:r>
                        <a:rPr lang="en-ZA" sz="1400" i="0" dirty="0" err="1" smtClean="0">
                          <a:solidFill>
                            <a:schemeClr val="tx1"/>
                          </a:solidFill>
                          <a:latin typeface="+mn-lt"/>
                          <a:cs typeface="Arial" panose="020B0604020202020204" pitchFamily="34" charset="0"/>
                        </a:rPr>
                        <a:t>GrainSA</a:t>
                      </a:r>
                      <a:r>
                        <a:rPr lang="en-ZA" sz="1400" i="0" dirty="0" smtClean="0">
                          <a:solidFill>
                            <a:schemeClr val="tx1"/>
                          </a:solidFill>
                          <a:latin typeface="+mn-lt"/>
                          <a:cs typeface="Arial" panose="020B0604020202020204" pitchFamily="34" charset="0"/>
                        </a:rPr>
                        <a:t>, South African Futures Exchange (SAFEX) , South African Cereals and Oilseeds Traders Association (SACOTA), Animal Feed Manufactures Association (AFMA) and The Grain Farmer Development Association (GFADA) on  linking training,  market access through  grain processors, and the 10 ton contract. </a:t>
                      </a:r>
                    </a:p>
                    <a:p>
                      <a:pPr marL="252000" indent="-108000">
                        <a:lnSpc>
                          <a:spcPts val="22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Undertaking financial risk assessments (benefits and disadvantages) of the SAFEX 10 Ton contract, along with other models.</a:t>
                      </a:r>
                    </a:p>
                    <a:p>
                      <a:pPr marL="252000" indent="-108000">
                        <a:lnSpc>
                          <a:spcPts val="22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Developing the model / packaging of the initiative i.e. How will government make it attractive for both farmers and buyers to participate in this</a:t>
                      </a:r>
                      <a:r>
                        <a:rPr lang="en-ZA" sz="1400" b="0" i="0" baseline="0" dirty="0" smtClean="0">
                          <a:solidFill>
                            <a:schemeClr val="tx1"/>
                          </a:solidFill>
                          <a:latin typeface="+mn-lt"/>
                          <a:cs typeface="Arial" panose="020B0604020202020204" pitchFamily="34" charset="0"/>
                        </a:rPr>
                        <a:t> programme. </a:t>
                      </a:r>
                    </a:p>
                    <a:p>
                      <a:pPr marL="252000" indent="-108000">
                        <a:lnSpc>
                          <a:spcPts val="22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Testing buy-in of the model with role players.</a:t>
                      </a:r>
                    </a:p>
                    <a:p>
                      <a:pPr marL="252000" indent="-108000">
                        <a:lnSpc>
                          <a:spcPts val="22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Develop a full support package for all farmers entering this programme.</a:t>
                      </a:r>
                    </a:p>
                    <a:p>
                      <a:pPr marL="252000" indent="-108000">
                        <a:lnSpc>
                          <a:spcPts val="2200"/>
                        </a:lnSpc>
                        <a:buFont typeface="Arial" panose="020B0604020202020204" pitchFamily="34" charset="0"/>
                        <a:buChar char="•"/>
                      </a:pPr>
                      <a:r>
                        <a:rPr lang="en-ZA" sz="1400" b="0" i="0" dirty="0" smtClean="0">
                          <a:solidFill>
                            <a:srgbClr val="000000"/>
                          </a:solidFill>
                          <a:latin typeface="+mn-lt"/>
                        </a:rPr>
                        <a:t>Assess current Infrastructure for Grain industry and determine additional needs. </a:t>
                      </a:r>
                    </a:p>
                    <a:p>
                      <a:pPr marL="144000" marR="0" indent="0" algn="l" defTabSz="829002" rtl="0" eaLnBrk="1" fontAlgn="auto" latinLnBrk="0" hangingPunct="1">
                        <a:lnSpc>
                          <a:spcPts val="22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400" b="0" i="0" baseline="0" dirty="0" smtClean="0">
                          <a:solidFill>
                            <a:schemeClr val="tx1"/>
                          </a:solidFill>
                          <a:latin typeface="+mn-lt"/>
                          <a:cs typeface="Arial" panose="020B0604020202020204" pitchFamily="34" charset="0"/>
                        </a:rPr>
                        <a:t>60% of the average CASP budget spent on Grains per province will be committed to finance this initiative. </a:t>
                      </a:r>
                    </a:p>
                    <a:p>
                      <a:pPr marL="144000" marR="0" indent="0" algn="l" defTabSz="829002" rtl="0" eaLnBrk="1" fontAlgn="auto" latinLnBrk="0" hangingPunct="1">
                        <a:lnSpc>
                          <a:spcPts val="22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lvl="0" indent="-108000" algn="l" defTabSz="829002"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400" dirty="0" smtClean="0">
                          <a:latin typeface="+mn-lt"/>
                        </a:rPr>
                        <a:t>Signed agreement with role players of SAFEX, </a:t>
                      </a:r>
                      <a:r>
                        <a:rPr lang="en-ZA" sz="1400" dirty="0" err="1" smtClean="0">
                          <a:latin typeface="+mn-lt"/>
                        </a:rPr>
                        <a:t>Afgri.etc</a:t>
                      </a:r>
                      <a:r>
                        <a:rPr lang="en-ZA" sz="1400" dirty="0" smtClean="0">
                          <a:latin typeface="+mn-lt"/>
                        </a:rPr>
                        <a:t>.</a:t>
                      </a:r>
                    </a:p>
                    <a:p>
                      <a:pPr marL="252000" marR="0" lvl="0" indent="-108000" algn="l" defTabSz="829002" rtl="0" eaLnBrk="1" fontAlgn="auto" latinLnBrk="0" hangingPunct="1">
                        <a:lnSpc>
                          <a:spcPts val="2200"/>
                        </a:lnSpc>
                        <a:spcBef>
                          <a:spcPts val="0"/>
                        </a:spcBef>
                        <a:spcAft>
                          <a:spcPts val="0"/>
                        </a:spcAft>
                        <a:buClrTx/>
                        <a:buSzTx/>
                        <a:buFont typeface="Arial" panose="020B0604020202020204" pitchFamily="34" charset="0"/>
                        <a:buChar char="•"/>
                        <a:tabLst/>
                        <a:defRPr/>
                      </a:pPr>
                      <a:endParaRPr lang="en-ZA" sz="1200" b="0" i="0" dirty="0">
                        <a:latin typeface="+mn-lt"/>
                      </a:endParaRPr>
                    </a:p>
                  </a:txBody>
                  <a:tcPr marL="68577" marR="68577">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2673905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2747065336"/>
              </p:ext>
            </p:extLst>
          </p:nvPr>
        </p:nvGraphicFramePr>
        <p:xfrm>
          <a:off x="0" y="506086"/>
          <a:ext cx="8961438" cy="6321434"/>
        </p:xfrm>
        <a:graphic>
          <a:graphicData uri="http://schemas.openxmlformats.org/drawingml/2006/table">
            <a:tbl>
              <a:tblPr firstRow="1" bandRow="1">
                <a:tableStyleId>{5940675A-B579-460E-94D1-54222C63F5DA}</a:tableStyleId>
              </a:tblPr>
              <a:tblGrid>
                <a:gridCol w="8961438">
                  <a:extLst>
                    <a:ext uri="{9D8B030D-6E8A-4147-A177-3AD203B41FA5}">
                      <a16:colId xmlns:a16="http://schemas.microsoft.com/office/drawing/2014/main" xmlns="" val="20000"/>
                    </a:ext>
                  </a:extLst>
                </a:gridCol>
              </a:tblGrid>
              <a:tr h="438794">
                <a:tc>
                  <a:txBody>
                    <a:bodyPr/>
                    <a:lstStyle/>
                    <a:p>
                      <a:pPr algn="l">
                        <a:lnSpc>
                          <a:spcPts val="2400"/>
                        </a:lnSpc>
                      </a:pPr>
                      <a:r>
                        <a:rPr lang="en-ZA" sz="2000" b="1" dirty="0" smtClean="0">
                          <a:solidFill>
                            <a:schemeClr val="tx1"/>
                          </a:solidFill>
                          <a:latin typeface="+mn-lt"/>
                          <a:cs typeface="Arial" panose="020B0604020202020204" pitchFamily="34" charset="0"/>
                        </a:rPr>
                        <a:t>Value Chain Development and Market Access</a:t>
                      </a:r>
                      <a:endParaRPr lang="en-ZA" sz="2000" b="1" dirty="0">
                        <a:solidFill>
                          <a:schemeClr val="tx1"/>
                        </a:solidFill>
                        <a:latin typeface="+mn-lt"/>
                        <a:cs typeface="Arial" panose="020B0604020202020204" pitchFamily="34" charset="0"/>
                      </a:endParaRPr>
                    </a:p>
                  </a:txBody>
                  <a:tcPr marL="68577" marR="68577" anchor="ctr">
                    <a:solidFill>
                      <a:schemeClr val="accent1">
                        <a:lumMod val="50000"/>
                      </a:schemeClr>
                    </a:solidFill>
                  </a:tcPr>
                </a:tc>
                <a:extLst>
                  <a:ext uri="{0D108BD9-81ED-4DB2-BD59-A6C34878D82A}">
                    <a16:rowId xmlns:a16="http://schemas.microsoft.com/office/drawing/2014/main" xmlns="" val="10000"/>
                  </a:ext>
                </a:extLst>
              </a:tr>
              <a:tr h="2433860">
                <a:tc>
                  <a:txBody>
                    <a:bodyPr/>
                    <a:lstStyle/>
                    <a:p>
                      <a:pPr marL="228600" indent="-228600">
                        <a:lnSpc>
                          <a:spcPts val="2400"/>
                        </a:lnSpc>
                        <a:buFont typeface="+mj-lt"/>
                        <a:buAutoNum type="arabicPeriod" startAt="13"/>
                      </a:pPr>
                      <a:r>
                        <a:rPr lang="en-ZA" sz="1500" b="1" dirty="0" smtClean="0">
                          <a:solidFill>
                            <a:schemeClr val="tx1"/>
                          </a:solidFill>
                          <a:latin typeface="+mn-lt"/>
                          <a:cs typeface="Arial" panose="020B0604020202020204" pitchFamily="34" charset="0"/>
                        </a:rPr>
                        <a:t>Inclusive horticulture value chain participation model (Horticulture)</a:t>
                      </a:r>
                    </a:p>
                    <a:p>
                      <a:pPr marL="0" marR="0" indent="0" algn="l" defTabSz="914400" rtl="0" eaLnBrk="1" fontAlgn="auto" latinLnBrk="0" hangingPunct="1">
                        <a:lnSpc>
                          <a:spcPts val="2400"/>
                        </a:lnSpc>
                        <a:spcBef>
                          <a:spcPts val="0"/>
                        </a:spcBef>
                        <a:spcAft>
                          <a:spcPts val="0"/>
                        </a:spcAft>
                        <a:buClrTx/>
                        <a:buSzTx/>
                        <a:buFont typeface="+mj-lt"/>
                        <a:buNone/>
                        <a:tabLst/>
                        <a:defRPr/>
                      </a:pPr>
                      <a:r>
                        <a:rPr lang="en-ZA" sz="1500" b="1" dirty="0" smtClean="0">
                          <a:solidFill>
                            <a:schemeClr val="tx1"/>
                          </a:solidFill>
                          <a:latin typeface="+mn-lt"/>
                          <a:cs typeface="Arial" panose="020B0604020202020204" pitchFamily="34" charset="0"/>
                        </a:rPr>
                        <a:t>     </a:t>
                      </a:r>
                      <a:r>
                        <a:rPr lang="en-ZA" sz="1500" dirty="0" smtClean="0">
                          <a:solidFill>
                            <a:schemeClr val="tx1"/>
                          </a:solidFill>
                        </a:rPr>
                        <a:t>An integration model that will accelerate the participation of black role players in the whole</a:t>
                      </a:r>
                      <a:r>
                        <a:rPr lang="en-ZA" sz="1500" baseline="0" dirty="0" smtClean="0">
                          <a:solidFill>
                            <a:schemeClr val="tx1"/>
                          </a:solidFill>
                        </a:rPr>
                        <a:t>  </a:t>
                      </a:r>
                    </a:p>
                    <a:p>
                      <a:pPr marL="0" marR="0" indent="0" algn="l" defTabSz="914400" rtl="0" eaLnBrk="1" fontAlgn="auto" latinLnBrk="0" hangingPunct="1">
                        <a:lnSpc>
                          <a:spcPts val="2400"/>
                        </a:lnSpc>
                        <a:spcBef>
                          <a:spcPts val="0"/>
                        </a:spcBef>
                        <a:spcAft>
                          <a:spcPts val="0"/>
                        </a:spcAft>
                        <a:buClrTx/>
                        <a:buSzTx/>
                        <a:buFont typeface="+mj-lt"/>
                        <a:buNone/>
                        <a:tabLst/>
                        <a:defRPr/>
                      </a:pPr>
                      <a:r>
                        <a:rPr lang="en-ZA" sz="1500" baseline="0" dirty="0" smtClean="0">
                          <a:solidFill>
                            <a:schemeClr val="tx1"/>
                          </a:solidFill>
                        </a:rPr>
                        <a:t>     </a:t>
                      </a:r>
                      <a:r>
                        <a:rPr lang="en-ZA" sz="1500" dirty="0" smtClean="0">
                          <a:solidFill>
                            <a:schemeClr val="tx1"/>
                          </a:solidFill>
                        </a:rPr>
                        <a:t>Horticulture value chain, resulting in optimum profitability and inclusive growth. </a:t>
                      </a:r>
                    </a:p>
                    <a:p>
                      <a:pPr marL="14400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fr-FR" sz="1500" b="1" i="1" dirty="0" smtClean="0">
                          <a:solidFill>
                            <a:schemeClr val="tx1"/>
                          </a:solidFill>
                          <a:latin typeface="+mn-lt"/>
                        </a:rPr>
                        <a:t>Areas </a:t>
                      </a:r>
                      <a:r>
                        <a:rPr lang="fr-FR" sz="1500" b="1" i="1" dirty="0" err="1" smtClean="0">
                          <a:solidFill>
                            <a:schemeClr val="tx1"/>
                          </a:solidFill>
                          <a:latin typeface="+mn-lt"/>
                        </a:rPr>
                        <a:t>where</a:t>
                      </a:r>
                      <a:r>
                        <a:rPr lang="fr-FR" sz="1500" b="1" i="1" dirty="0" smtClean="0">
                          <a:solidFill>
                            <a:schemeClr val="tx1"/>
                          </a:solidFill>
                          <a:latin typeface="+mn-lt"/>
                        </a:rPr>
                        <a:t> </a:t>
                      </a:r>
                      <a:r>
                        <a:rPr lang="fr-FR" sz="1500" b="1" i="1" dirty="0" err="1" smtClean="0">
                          <a:solidFill>
                            <a:schemeClr val="tx1"/>
                          </a:solidFill>
                          <a:latin typeface="+mn-lt"/>
                        </a:rPr>
                        <a:t>work</a:t>
                      </a:r>
                      <a:r>
                        <a:rPr lang="fr-FR" sz="1500" b="1" i="1" baseline="0" dirty="0" smtClean="0">
                          <a:solidFill>
                            <a:schemeClr val="tx1"/>
                          </a:solidFill>
                          <a:latin typeface="+mn-lt"/>
                        </a:rPr>
                        <a:t> </a:t>
                      </a:r>
                      <a:r>
                        <a:rPr lang="fr-FR" sz="1500" b="1" i="1" baseline="0" dirty="0" err="1" smtClean="0">
                          <a:solidFill>
                            <a:schemeClr val="tx1"/>
                          </a:solidFill>
                          <a:latin typeface="+mn-lt"/>
                        </a:rPr>
                        <a:t>is</a:t>
                      </a:r>
                      <a:r>
                        <a:rPr lang="fr-FR" sz="1500" b="1" i="1" dirty="0" smtClean="0">
                          <a:solidFill>
                            <a:schemeClr val="tx1"/>
                          </a:solidFill>
                          <a:latin typeface="+mn-lt"/>
                        </a:rPr>
                        <a:t> </a:t>
                      </a:r>
                      <a:r>
                        <a:rPr lang="fr-FR" sz="1500" b="1" i="1" dirty="0" err="1" smtClean="0">
                          <a:solidFill>
                            <a:schemeClr val="tx1"/>
                          </a:solidFill>
                          <a:latin typeface="+mn-lt"/>
                        </a:rPr>
                        <a:t>currently</a:t>
                      </a:r>
                      <a:r>
                        <a:rPr lang="fr-FR" sz="1500" b="1" i="1" dirty="0" smtClean="0">
                          <a:solidFill>
                            <a:schemeClr val="tx1"/>
                          </a:solidFill>
                          <a:latin typeface="+mn-lt"/>
                        </a:rPr>
                        <a:t> </a:t>
                      </a:r>
                      <a:r>
                        <a:rPr lang="fr-FR" sz="1500" b="1" i="1" dirty="0" err="1" smtClean="0">
                          <a:solidFill>
                            <a:schemeClr val="tx1"/>
                          </a:solidFill>
                          <a:latin typeface="+mn-lt"/>
                        </a:rPr>
                        <a:t>underway</a:t>
                      </a:r>
                      <a:r>
                        <a:rPr lang="fr-FR" sz="1500" b="1" i="1" dirty="0" smtClean="0">
                          <a:solidFill>
                            <a:schemeClr val="tx1"/>
                          </a:solidFill>
                          <a:latin typeface="+mn-lt"/>
                        </a:rPr>
                        <a:t>:</a:t>
                      </a:r>
                    </a:p>
                    <a:p>
                      <a:pPr marL="252000" indent="-108000">
                        <a:lnSpc>
                          <a:spcPts val="2400"/>
                        </a:lnSpc>
                        <a:buFont typeface="Arial" panose="020B0604020202020204" pitchFamily="34" charset="0"/>
                        <a:buChar char="•"/>
                      </a:pPr>
                      <a:r>
                        <a:rPr lang="en-ZA" sz="1500" i="0" dirty="0" smtClean="0">
                          <a:solidFill>
                            <a:schemeClr val="tx1"/>
                          </a:solidFill>
                          <a:latin typeface="+mn-lt"/>
                          <a:cs typeface="Arial" panose="020B0604020202020204" pitchFamily="34" charset="0"/>
                        </a:rPr>
                        <a:t>A joint task team between industry (CGA-GDC) and DAFF are finalising a situational analysis </a:t>
                      </a:r>
                      <a:r>
                        <a:rPr lang="en-ZA" sz="1500" i="0" baseline="0" dirty="0" smtClean="0">
                          <a:solidFill>
                            <a:schemeClr val="tx1"/>
                          </a:solidFill>
                          <a:latin typeface="+mn-lt"/>
                          <a:cs typeface="Arial" panose="020B0604020202020204" pitchFamily="34" charset="0"/>
                        </a:rPr>
                        <a:t>– DAFF committed HR capacity to complete the research to support the CGA-GDC commercialisation plan.</a:t>
                      </a:r>
                      <a:endParaRPr lang="en-ZA" sz="1500" i="0" dirty="0" smtClean="0">
                        <a:solidFill>
                          <a:schemeClr val="tx1"/>
                        </a:solidFill>
                        <a:latin typeface="+mn-lt"/>
                        <a:cs typeface="Arial" panose="020B0604020202020204" pitchFamily="34" charset="0"/>
                      </a:endParaRPr>
                    </a:p>
                    <a:p>
                      <a:pPr marL="252000" indent="-108000">
                        <a:lnSpc>
                          <a:spcPts val="2400"/>
                        </a:lnSpc>
                        <a:buFont typeface="Arial" panose="020B0604020202020204" pitchFamily="34" charset="0"/>
                        <a:buChar char="•"/>
                      </a:pPr>
                      <a:r>
                        <a:rPr lang="en-ZA" sz="1500" i="0" dirty="0" smtClean="0">
                          <a:solidFill>
                            <a:schemeClr val="tx1"/>
                          </a:solidFill>
                          <a:latin typeface="+mn-lt"/>
                          <a:cs typeface="Arial" panose="020B0604020202020204" pitchFamily="34" charset="0"/>
                        </a:rPr>
                        <a:t>An implementation plan will be based on this analysis, to be signed off between relevant role players.</a:t>
                      </a:r>
                    </a:p>
                    <a:p>
                      <a:pPr marL="252000" indent="-108000">
                        <a:lnSpc>
                          <a:spcPts val="2400"/>
                        </a:lnSpc>
                        <a:buFont typeface="Arial" panose="020B0604020202020204" pitchFamily="34" charset="0"/>
                        <a:buChar char="•"/>
                      </a:pPr>
                      <a:r>
                        <a:rPr lang="en-ZA" sz="1500" b="0" i="0" dirty="0" smtClean="0">
                          <a:solidFill>
                            <a:schemeClr val="tx1"/>
                          </a:solidFill>
                          <a:latin typeface="+mn-lt"/>
                          <a:cs typeface="Arial" panose="020B0604020202020204" pitchFamily="34" charset="0"/>
                        </a:rPr>
                        <a:t>There is a need to</a:t>
                      </a:r>
                      <a:r>
                        <a:rPr lang="en-ZA" sz="1500" b="0" i="0" baseline="0" dirty="0" smtClean="0">
                          <a:solidFill>
                            <a:schemeClr val="tx1"/>
                          </a:solidFill>
                          <a:latin typeface="+mn-lt"/>
                          <a:cs typeface="Arial" panose="020B0604020202020204" pitchFamily="34" charset="0"/>
                        </a:rPr>
                        <a:t> broaden the analysis to other commodities, and other components of the value chain, such as: </a:t>
                      </a:r>
                    </a:p>
                    <a:p>
                      <a:pPr marL="709200" lvl="1" indent="-108000">
                        <a:lnSpc>
                          <a:spcPts val="2400"/>
                        </a:lnSpc>
                        <a:buFont typeface="Arial" panose="020B0604020202020204" pitchFamily="34" charset="0"/>
                        <a:buChar char="•"/>
                      </a:pPr>
                      <a:r>
                        <a:rPr lang="en-ZA" sz="1500" b="0" i="0" baseline="0" dirty="0" smtClean="0">
                          <a:solidFill>
                            <a:schemeClr val="tx1"/>
                          </a:solidFill>
                          <a:latin typeface="+mn-lt"/>
                          <a:cs typeface="Arial" panose="020B0604020202020204" pitchFamily="34" charset="0"/>
                        </a:rPr>
                        <a:t>Agro-processing facilities</a:t>
                      </a:r>
                    </a:p>
                    <a:p>
                      <a:pPr marL="709200" lvl="1" indent="-108000">
                        <a:lnSpc>
                          <a:spcPts val="2400"/>
                        </a:lnSpc>
                        <a:buFont typeface="Arial" panose="020B0604020202020204" pitchFamily="34" charset="0"/>
                        <a:buChar char="•"/>
                      </a:pPr>
                      <a:r>
                        <a:rPr lang="en-ZA" sz="1500" b="0" i="0" baseline="0" dirty="0" smtClean="0">
                          <a:solidFill>
                            <a:schemeClr val="tx1"/>
                          </a:solidFill>
                          <a:latin typeface="+mn-lt"/>
                          <a:cs typeface="Arial" panose="020B0604020202020204" pitchFamily="34" charset="0"/>
                        </a:rPr>
                        <a:t>Establish cold storage facilities</a:t>
                      </a:r>
                    </a:p>
                    <a:p>
                      <a:pPr marL="709200" lvl="1" indent="-108000">
                        <a:lnSpc>
                          <a:spcPts val="2400"/>
                        </a:lnSpc>
                        <a:buFont typeface="Arial" panose="020B0604020202020204" pitchFamily="34" charset="0"/>
                        <a:buChar char="•"/>
                      </a:pPr>
                      <a:r>
                        <a:rPr lang="en-ZA" sz="1500" b="0" i="0" baseline="0" dirty="0" smtClean="0">
                          <a:solidFill>
                            <a:schemeClr val="tx1"/>
                          </a:solidFill>
                          <a:latin typeface="+mn-lt"/>
                          <a:cs typeface="Arial" panose="020B0604020202020204" pitchFamily="34" charset="0"/>
                        </a:rPr>
                        <a:t>Establishment of black logistics supply chain </a:t>
                      </a:r>
                    </a:p>
                    <a:p>
                      <a:pPr marL="144000" marR="0" indent="0" algn="l" defTabSz="829002" rtl="0" eaLnBrk="1" fontAlgn="auto" latinLnBrk="0" hangingPunct="1">
                        <a:lnSpc>
                          <a:spcPts val="2400"/>
                        </a:lnSpc>
                        <a:spcBef>
                          <a:spcPts val="0"/>
                        </a:spcBef>
                        <a:spcAft>
                          <a:spcPts val="0"/>
                        </a:spcAft>
                        <a:buClrTx/>
                        <a:buSzTx/>
                        <a:buFont typeface="Arial" panose="020B0604020202020204" pitchFamily="34" charset="0"/>
                        <a:buNone/>
                        <a:tabLst/>
                        <a:defRPr/>
                      </a:pPr>
                      <a:r>
                        <a:rPr lang="en-ZA" sz="15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500" b="0" i="0" baseline="0" dirty="0" smtClean="0">
                          <a:solidFill>
                            <a:schemeClr val="tx1"/>
                          </a:solidFill>
                          <a:latin typeface="+mn-lt"/>
                          <a:cs typeface="Arial" panose="020B0604020202020204" pitchFamily="34" charset="0"/>
                        </a:rPr>
                        <a:t>60% of the average CASP budget spent on Horticulture per province will be committed to finance this initiative. </a:t>
                      </a:r>
                    </a:p>
                    <a:p>
                      <a:pPr marL="144000" marR="0" indent="0" algn="l" defTabSz="829002" rtl="0" eaLnBrk="1" fontAlgn="auto" latinLnBrk="0" hangingPunct="1">
                        <a:lnSpc>
                          <a:spcPts val="2400"/>
                        </a:lnSpc>
                        <a:spcBef>
                          <a:spcPts val="0"/>
                        </a:spcBef>
                        <a:spcAft>
                          <a:spcPts val="0"/>
                        </a:spcAft>
                        <a:buClrTx/>
                        <a:buSzTx/>
                        <a:buFont typeface="Arial" panose="020B0604020202020204" pitchFamily="34" charset="0"/>
                        <a:buNone/>
                        <a:tabLst/>
                        <a:defRPr/>
                      </a:pPr>
                      <a:r>
                        <a:rPr lang="en-ZA" sz="1500" b="1" i="0" dirty="0" smtClean="0">
                          <a:solidFill>
                            <a:schemeClr val="tx1"/>
                          </a:solidFill>
                          <a:latin typeface="+mn-lt"/>
                          <a:cs typeface="Arial" panose="020B0604020202020204" pitchFamily="34" charset="0"/>
                        </a:rPr>
                        <a:t>Output for Open Day</a:t>
                      </a:r>
                    </a:p>
                    <a:p>
                      <a:pPr marL="252000" marR="0" lvl="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500" dirty="0" smtClean="0">
                          <a:latin typeface="+mn-lt"/>
                        </a:rPr>
                        <a:t>MOU with Citrus and Deciduous growers Association. </a:t>
                      </a:r>
                    </a:p>
                    <a:p>
                      <a:pPr marL="252000" marR="0" lvl="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endParaRPr lang="en-GB" sz="1400" b="0" i="0" dirty="0" smtClean="0">
                        <a:latin typeface="+mn-lt"/>
                      </a:endParaRPr>
                    </a:p>
                    <a:p>
                      <a:pPr marL="252000" marR="0" lvl="0" indent="-108000"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endParaRPr lang="en-ZA" sz="1400" b="0" i="0" dirty="0" smtClean="0">
                        <a:latin typeface="+mn-lt"/>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848038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87" y="58787"/>
            <a:ext cx="8416646" cy="492443"/>
          </a:xfrm>
        </p:spPr>
        <p:txBody>
          <a:bodyPr>
            <a:noAutofit/>
          </a:bodyPr>
          <a:lstStyle/>
          <a:p>
            <a:r>
              <a:rPr lang="en-ZA" sz="2900" dirty="0"/>
              <a:t>What is the Operation Phakisa Methodology? </a:t>
            </a:r>
          </a:p>
        </p:txBody>
      </p:sp>
      <p:grpSp>
        <p:nvGrpSpPr>
          <p:cNvPr id="58" name="Group 57"/>
          <p:cNvGrpSpPr/>
          <p:nvPr/>
        </p:nvGrpSpPr>
        <p:grpSpPr>
          <a:xfrm>
            <a:off x="161948"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Open 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4</a:t>
                </a: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7</a:t>
                </a: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institutional 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a:solidFill>
                    <a:schemeClr val="tx1"/>
                  </a:solidFill>
                  <a:latin typeface="Gill Sans"/>
                  <a:cs typeface="Gill Sans"/>
                </a:rPr>
                <a:t>Scoping</a:t>
              </a: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Launch</a:t>
            </a:r>
          </a:p>
        </p:txBody>
      </p:sp>
      <p:sp>
        <p:nvSpPr>
          <p:cNvPr id="51" name="Oval 50"/>
          <p:cNvSpPr>
            <a:spLocks noChangeAspect="1"/>
          </p:cNvSpPr>
          <p:nvPr/>
        </p:nvSpPr>
        <p:spPr>
          <a:xfrm>
            <a:off x="2825685"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r>
              <a:rPr lang="en-US" sz="1300" b="1" dirty="0">
                <a:solidFill>
                  <a:srgbClr val="000000"/>
                </a:solidFill>
                <a:latin typeface="Gill Sans"/>
                <a:cs typeface="Gill Sans"/>
              </a:rPr>
              <a:t>3</a:t>
            </a:r>
          </a:p>
        </p:txBody>
      </p:sp>
      <p:sp>
        <p:nvSpPr>
          <p:cNvPr id="42" name="Oval Callout 41"/>
          <p:cNvSpPr/>
          <p:nvPr/>
        </p:nvSpPr>
        <p:spPr>
          <a:xfrm>
            <a:off x="134698" y="952309"/>
            <a:ext cx="3394234" cy="1588973"/>
          </a:xfrm>
          <a:prstGeom prst="wedgeEllipseCallout">
            <a:avLst>
              <a:gd name="adj1" fmla="val -33594"/>
              <a:gd name="adj2" fmla="val 6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ZA" b="1" dirty="0"/>
              <a:t>NDP and 9PP (RAAVC) compels us to review the development agenda for Agriculture &amp; Land Reform</a:t>
            </a:r>
          </a:p>
        </p:txBody>
      </p:sp>
      <p:sp>
        <p:nvSpPr>
          <p:cNvPr id="45" name="Content Placeholder 2"/>
          <p:cNvSpPr>
            <a:spLocks noGrp="1"/>
          </p:cNvSpPr>
          <p:nvPr>
            <p:ph idx="1"/>
          </p:nvPr>
        </p:nvSpPr>
        <p:spPr>
          <a:xfrm>
            <a:off x="287652" y="531944"/>
            <a:ext cx="8065294" cy="1231106"/>
          </a:xfrm>
        </p:spPr>
        <p:txBody>
          <a:bodyPr>
            <a:normAutofit/>
          </a:bodyPr>
          <a:lstStyle/>
          <a:p>
            <a:r>
              <a:rPr lang="en-ZA" sz="2000" b="1" dirty="0"/>
              <a:t>How far are we in implementing the methodology?</a:t>
            </a:r>
          </a:p>
        </p:txBody>
      </p:sp>
    </p:spTree>
    <p:extLst>
      <p:ext uri="{BB962C8B-B14F-4D97-AF65-F5344CB8AC3E}">
        <p14:creationId xmlns:p14="http://schemas.microsoft.com/office/powerpoint/2010/main" xmlns="" val="13186061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4182881303"/>
              </p:ext>
            </p:extLst>
          </p:nvPr>
        </p:nvGraphicFramePr>
        <p:xfrm>
          <a:off x="0" y="506086"/>
          <a:ext cx="8961438" cy="6226444"/>
        </p:xfrm>
        <a:graphic>
          <a:graphicData uri="http://schemas.openxmlformats.org/drawingml/2006/table">
            <a:tbl>
              <a:tblPr firstRow="1" bandRow="1">
                <a:tableStyleId>{5940675A-B579-460E-94D1-54222C63F5DA}</a:tableStyleId>
              </a:tblPr>
              <a:tblGrid>
                <a:gridCol w="8961438">
                  <a:extLst>
                    <a:ext uri="{9D8B030D-6E8A-4147-A177-3AD203B41FA5}">
                      <a16:colId xmlns:a16="http://schemas.microsoft.com/office/drawing/2014/main" xmlns="" val="20000"/>
                    </a:ext>
                  </a:extLst>
                </a:gridCol>
              </a:tblGrid>
              <a:tr h="522345">
                <a:tc>
                  <a:txBody>
                    <a:bodyPr/>
                    <a:lstStyle/>
                    <a:p>
                      <a:pPr algn="l">
                        <a:lnSpc>
                          <a:spcPct val="150000"/>
                        </a:lnSpc>
                      </a:pPr>
                      <a:r>
                        <a:rPr lang="en-ZA" sz="2000" b="1" dirty="0" smtClean="0">
                          <a:solidFill>
                            <a:schemeClr val="tx1"/>
                          </a:solidFill>
                          <a:latin typeface="+mn-lt"/>
                          <a:cs typeface="Arial" panose="020B0604020202020204" pitchFamily="34" charset="0"/>
                        </a:rPr>
                        <a:t>Value Chain Development and Market Access</a:t>
                      </a:r>
                      <a:endParaRPr lang="en-ZA" sz="2000" b="1" dirty="0">
                        <a:solidFill>
                          <a:schemeClr val="tx1"/>
                        </a:solidFill>
                        <a:latin typeface="+mn-lt"/>
                        <a:cs typeface="Arial" panose="020B0604020202020204" pitchFamily="34" charset="0"/>
                      </a:endParaRPr>
                    </a:p>
                  </a:txBody>
                  <a:tcPr marL="68577" marR="68577" anchor="ctr">
                    <a:solidFill>
                      <a:schemeClr val="accent1">
                        <a:lumMod val="50000"/>
                      </a:schemeClr>
                    </a:solidFill>
                  </a:tcPr>
                </a:tc>
                <a:extLst>
                  <a:ext uri="{0D108BD9-81ED-4DB2-BD59-A6C34878D82A}">
                    <a16:rowId xmlns:a16="http://schemas.microsoft.com/office/drawing/2014/main" xmlns="" val="10000"/>
                  </a:ext>
                </a:extLst>
              </a:tr>
              <a:tr h="5677804">
                <a:tc>
                  <a:txBody>
                    <a:bodyPr/>
                    <a:lstStyle/>
                    <a:p>
                      <a:pPr marL="342900" indent="-342900">
                        <a:lnSpc>
                          <a:spcPct val="150000"/>
                        </a:lnSpc>
                        <a:buFont typeface="+mj-lt"/>
                        <a:buAutoNum type="arabicPeriod" startAt="14"/>
                      </a:pPr>
                      <a:r>
                        <a:rPr lang="en-ZA" sz="1400" b="1" dirty="0" smtClean="0">
                          <a:solidFill>
                            <a:schemeClr val="tx1"/>
                          </a:solidFill>
                          <a:latin typeface="+mn-lt"/>
                          <a:cs typeface="Arial" panose="020B0604020202020204" pitchFamily="34" charset="0"/>
                        </a:rPr>
                        <a:t>Rural Enterprise Development (Rural Development)</a:t>
                      </a:r>
                    </a:p>
                    <a:p>
                      <a:pPr marL="14400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 </a:t>
                      </a:r>
                      <a:r>
                        <a:rPr lang="en-ZA" sz="1400" dirty="0" smtClean="0">
                          <a:solidFill>
                            <a:srgbClr val="000000"/>
                          </a:solidFill>
                        </a:rPr>
                        <a:t>Develop rural enterprises and create non-farm employment within identified economic clusters for job creation and increasing household income.</a:t>
                      </a:r>
                    </a:p>
                    <a:p>
                      <a:pPr marL="252000" indent="-108000">
                        <a:lnSpc>
                          <a:spcPct val="150000"/>
                        </a:lnSpc>
                        <a:buFont typeface="Arial" panose="020B0604020202020204" pitchFamily="34" charset="0"/>
                        <a:buChar char="•"/>
                      </a:pPr>
                      <a:endParaRPr lang="en-ZA" sz="1400" i="0" dirty="0" smtClean="0">
                        <a:solidFill>
                          <a:schemeClr val="tx1"/>
                        </a:solidFill>
                        <a:latin typeface="+mn-lt"/>
                        <a:cs typeface="Arial" panose="020B0604020202020204" pitchFamily="34" charset="0"/>
                      </a:endParaRPr>
                    </a:p>
                    <a:p>
                      <a:pPr marL="14400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fr-FR" sz="1400" b="1" i="1" dirty="0" smtClean="0">
                          <a:solidFill>
                            <a:schemeClr val="tx1"/>
                          </a:solidFill>
                          <a:latin typeface="+mn-lt"/>
                        </a:rPr>
                        <a:t>Areas </a:t>
                      </a:r>
                      <a:r>
                        <a:rPr lang="fr-FR" sz="1400" b="1" i="1" dirty="0" err="1" smtClean="0">
                          <a:solidFill>
                            <a:schemeClr val="tx1"/>
                          </a:solidFill>
                          <a:latin typeface="+mn-lt"/>
                        </a:rPr>
                        <a:t>where</a:t>
                      </a:r>
                      <a:r>
                        <a:rPr lang="fr-FR" sz="1400" b="1" i="1" dirty="0" smtClean="0">
                          <a:solidFill>
                            <a:schemeClr val="tx1"/>
                          </a:solidFill>
                          <a:latin typeface="+mn-lt"/>
                        </a:rPr>
                        <a:t> </a:t>
                      </a:r>
                      <a:r>
                        <a:rPr lang="fr-FR" sz="1400" b="1" i="1" dirty="0" err="1" smtClean="0">
                          <a:solidFill>
                            <a:schemeClr val="tx1"/>
                          </a:solidFill>
                          <a:latin typeface="+mn-lt"/>
                        </a:rPr>
                        <a:t>work</a:t>
                      </a:r>
                      <a:r>
                        <a:rPr lang="fr-FR" sz="1400" b="1" i="1" dirty="0" smtClean="0">
                          <a:solidFill>
                            <a:schemeClr val="tx1"/>
                          </a:solidFill>
                          <a:latin typeface="+mn-lt"/>
                        </a:rPr>
                        <a:t> </a:t>
                      </a:r>
                      <a:r>
                        <a:rPr lang="fr-FR" sz="1400" b="1" i="1" dirty="0" err="1" smtClean="0">
                          <a:solidFill>
                            <a:schemeClr val="tx1"/>
                          </a:solidFill>
                          <a:latin typeface="+mn-lt"/>
                        </a:rPr>
                        <a:t>is</a:t>
                      </a:r>
                      <a:r>
                        <a:rPr lang="fr-FR" sz="1400" b="1" i="1" dirty="0" smtClean="0">
                          <a:solidFill>
                            <a:schemeClr val="tx1"/>
                          </a:solidFill>
                          <a:latin typeface="+mn-lt"/>
                        </a:rPr>
                        <a:t> </a:t>
                      </a:r>
                      <a:r>
                        <a:rPr lang="fr-FR" sz="1400" b="1" i="1" dirty="0" err="1" smtClean="0">
                          <a:solidFill>
                            <a:schemeClr val="tx1"/>
                          </a:solidFill>
                          <a:latin typeface="+mn-lt"/>
                        </a:rPr>
                        <a:t>currently</a:t>
                      </a:r>
                      <a:r>
                        <a:rPr lang="fr-FR" sz="1400" b="1" i="1" dirty="0" smtClean="0">
                          <a:solidFill>
                            <a:schemeClr val="tx1"/>
                          </a:solidFill>
                          <a:latin typeface="+mn-lt"/>
                        </a:rPr>
                        <a:t> </a:t>
                      </a:r>
                      <a:r>
                        <a:rPr lang="fr-FR" sz="1400" b="1" i="1" dirty="0" err="1" smtClean="0">
                          <a:solidFill>
                            <a:schemeClr val="tx1"/>
                          </a:solidFill>
                          <a:latin typeface="+mn-lt"/>
                        </a:rPr>
                        <a:t>underway</a:t>
                      </a:r>
                      <a:r>
                        <a:rPr lang="fr-FR" sz="1400" b="1" i="1" dirty="0" smtClean="0">
                          <a:solidFill>
                            <a:schemeClr val="tx1"/>
                          </a:solidFill>
                          <a:latin typeface="+mn-lt"/>
                        </a:rPr>
                        <a:t>:</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i="0" dirty="0" smtClean="0">
                          <a:solidFill>
                            <a:schemeClr val="tx1"/>
                          </a:solidFill>
                          <a:latin typeface="+mn-lt"/>
                          <a:cs typeface="Arial" panose="020B0604020202020204" pitchFamily="34" charset="0"/>
                        </a:rPr>
                        <a:t>DSBD has been engaged, and indicated willingness to work with the DRDLR and DAFF on building Agricultural and Non-Agricultural Enterprises.</a:t>
                      </a:r>
                    </a:p>
                    <a:p>
                      <a:pPr marL="252000" indent="-108000">
                        <a:lnSpc>
                          <a:spcPct val="1500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The DRDLR is currently undertaking a re-engineering process where the focus of projects implemented will target value adding enterprise projects rather than primary production.</a:t>
                      </a:r>
                    </a:p>
                    <a:p>
                      <a:pPr marL="252000" indent="-108000">
                        <a:lnSpc>
                          <a:spcPct val="1500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Agri-Parks enterprises will form a corner stone for future project identification and funding.</a:t>
                      </a:r>
                    </a:p>
                    <a:p>
                      <a:pPr marL="252000" indent="-108000">
                        <a:lnSpc>
                          <a:spcPct val="150000"/>
                        </a:lnSpc>
                        <a:buFont typeface="Arial" panose="020B0604020202020204" pitchFamily="34" charset="0"/>
                        <a:buChar char="•"/>
                      </a:pPr>
                      <a:endParaRPr lang="en-ZA" sz="14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0" i="0" dirty="0" smtClean="0">
                          <a:solidFill>
                            <a:schemeClr val="tx1"/>
                          </a:solidFill>
                          <a:latin typeface="+mn-lt"/>
                          <a:cs typeface="Arial" panose="020B0604020202020204" pitchFamily="34" charset="0"/>
                        </a:rPr>
                        <a:t>The Initiative will</a:t>
                      </a:r>
                      <a:r>
                        <a:rPr lang="en-ZA" sz="1400" b="0" i="0" baseline="0" dirty="0" smtClean="0">
                          <a:solidFill>
                            <a:schemeClr val="tx1"/>
                          </a:solidFill>
                          <a:latin typeface="+mn-lt"/>
                          <a:cs typeface="Arial" panose="020B0604020202020204" pitchFamily="34" charset="0"/>
                        </a:rPr>
                        <a:t> be funded form existing DRDRL baseline budget.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14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endParaRPr lang="en-ZA" sz="1400" b="0" i="0" dirty="0" smtClean="0">
                        <a:solidFill>
                          <a:schemeClr val="tx1"/>
                        </a:solidFill>
                        <a:latin typeface="+mn-lt"/>
                        <a:cs typeface="+mn-cs"/>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0" i="0" dirty="0" smtClean="0">
                          <a:solidFill>
                            <a:schemeClr val="tx1"/>
                          </a:solidFill>
                          <a:latin typeface="+mn-lt"/>
                          <a:cs typeface="+mn-cs"/>
                        </a:rPr>
                        <a:t>Still to</a:t>
                      </a:r>
                      <a:r>
                        <a:rPr lang="en-ZA" sz="1400" b="0" i="0" baseline="0" dirty="0" smtClean="0">
                          <a:solidFill>
                            <a:schemeClr val="tx1"/>
                          </a:solidFill>
                          <a:latin typeface="+mn-lt"/>
                          <a:cs typeface="+mn-cs"/>
                        </a:rPr>
                        <a:t> be determined. </a:t>
                      </a:r>
                    </a:p>
                    <a:p>
                      <a:pPr marL="601200" lvl="1" indent="0">
                        <a:lnSpc>
                          <a:spcPct val="150000"/>
                        </a:lnSpc>
                        <a:buFont typeface="Arial" panose="020B0604020202020204" pitchFamily="34" charset="0"/>
                        <a:buNone/>
                      </a:pPr>
                      <a:endParaRPr lang="en-ZA" sz="1400" b="0" i="0" dirty="0" smtClean="0">
                        <a:latin typeface="+mn-lt"/>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4009237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2385670504"/>
              </p:ext>
            </p:extLst>
          </p:nvPr>
        </p:nvGraphicFramePr>
        <p:xfrm>
          <a:off x="1" y="506086"/>
          <a:ext cx="8961437" cy="6276037"/>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40000">
                <a:tc>
                  <a:txBody>
                    <a:bodyPr/>
                    <a:lstStyle/>
                    <a:p>
                      <a:pPr algn="l"/>
                      <a:r>
                        <a:rPr lang="en-ZA" sz="2000" b="1" dirty="0" smtClean="0">
                          <a:solidFill>
                            <a:schemeClr val="tx1"/>
                          </a:solidFill>
                          <a:latin typeface="Arial" panose="020B0604020202020204" pitchFamily="34" charset="0"/>
                          <a:cs typeface="Arial" panose="020B0604020202020204" pitchFamily="34" charset="0"/>
                        </a:rPr>
                        <a:t>Value Chain Development and Market Access</a:t>
                      </a:r>
                      <a:endParaRPr lang="en-ZA" sz="2000" b="1" dirty="0">
                        <a:solidFill>
                          <a:schemeClr val="tx1"/>
                        </a:solidFill>
                        <a:latin typeface="Arial" panose="020B0604020202020204" pitchFamily="34" charset="0"/>
                        <a:cs typeface="Arial" panose="020B0604020202020204" pitchFamily="34" charset="0"/>
                      </a:endParaRPr>
                    </a:p>
                  </a:txBody>
                  <a:tcPr marL="68577" marR="68577" anchor="ctr">
                    <a:solidFill>
                      <a:schemeClr val="accent1">
                        <a:lumMod val="50000"/>
                      </a:schemeClr>
                    </a:solidFill>
                  </a:tcPr>
                </a:tc>
                <a:extLst>
                  <a:ext uri="{0D108BD9-81ED-4DB2-BD59-A6C34878D82A}">
                    <a16:rowId xmlns:a16="http://schemas.microsoft.com/office/drawing/2014/main" xmlns="" val="10000"/>
                  </a:ext>
                </a:extLst>
              </a:tr>
              <a:tr h="5736037">
                <a:tc>
                  <a:txBody>
                    <a:bodyPr/>
                    <a:lstStyle/>
                    <a:p>
                      <a:pPr>
                        <a:lnSpc>
                          <a:spcPct val="150000"/>
                        </a:lnSpc>
                      </a:pPr>
                      <a:r>
                        <a:rPr lang="en-ZA" sz="1600" b="1" dirty="0" smtClean="0">
                          <a:solidFill>
                            <a:schemeClr val="tx1"/>
                          </a:solidFill>
                          <a:latin typeface="+mn-lt"/>
                          <a:cs typeface="Arial" panose="020B0604020202020204" pitchFamily="34" charset="0"/>
                        </a:rPr>
                        <a:t>15</a:t>
                      </a:r>
                      <a:r>
                        <a:rPr lang="en-ZA" sz="1400" b="1" dirty="0" smtClean="0">
                          <a:solidFill>
                            <a:schemeClr val="tx1"/>
                          </a:solidFill>
                          <a:latin typeface="+mn-lt"/>
                          <a:cs typeface="Arial" panose="020B0604020202020204" pitchFamily="34" charset="0"/>
                        </a:rPr>
                        <a:t>. Trade Promotion, Retention and Optimisation (Horticulture)</a:t>
                      </a:r>
                    </a:p>
                    <a:p>
                      <a:pPr marL="0" marR="0" indent="0" algn="l" defTabSz="914400" rtl="0" eaLnBrk="1" fontAlgn="auto" latinLnBrk="0" hangingPunct="1">
                        <a:lnSpc>
                          <a:spcPct val="150000"/>
                        </a:lnSpc>
                        <a:spcBef>
                          <a:spcPts val="0"/>
                        </a:spcBef>
                        <a:spcAft>
                          <a:spcPts val="0"/>
                        </a:spcAft>
                        <a:buClrTx/>
                        <a:buSzTx/>
                        <a:buFontTx/>
                        <a:buNone/>
                        <a:tabLst/>
                        <a:defRPr/>
                      </a:pPr>
                      <a:r>
                        <a:rPr lang="en-ZA" sz="1400" dirty="0" smtClean="0">
                          <a:solidFill>
                            <a:schemeClr val="tx1"/>
                          </a:solidFill>
                        </a:rPr>
                        <a:t>       Increasing South Africa’s Horticultural trade potential from an estimated R54.4 billion in 2015 to R90 billion    </a:t>
                      </a:r>
                    </a:p>
                    <a:p>
                      <a:pPr marL="0" marR="0" indent="0" algn="l" defTabSz="914400" rtl="0" eaLnBrk="1" fontAlgn="auto" latinLnBrk="0" hangingPunct="1">
                        <a:lnSpc>
                          <a:spcPct val="150000"/>
                        </a:lnSpc>
                        <a:spcBef>
                          <a:spcPts val="0"/>
                        </a:spcBef>
                        <a:spcAft>
                          <a:spcPts val="0"/>
                        </a:spcAft>
                        <a:buClrTx/>
                        <a:buSzTx/>
                        <a:buFontTx/>
                        <a:buNone/>
                        <a:tabLst/>
                        <a:defRPr/>
                      </a:pPr>
                      <a:r>
                        <a:rPr lang="en-ZA" sz="1400" dirty="0" smtClean="0">
                          <a:solidFill>
                            <a:schemeClr val="tx1"/>
                          </a:solidFill>
                        </a:rPr>
                        <a:t>       by 2030, through gaining, retaining and optimising local and export markets and trade facilitation to enable   </a:t>
                      </a:r>
                    </a:p>
                    <a:p>
                      <a:pPr marL="0" marR="0" indent="0" algn="l" defTabSz="914400" rtl="0" eaLnBrk="1" fontAlgn="auto" latinLnBrk="0" hangingPunct="1">
                        <a:lnSpc>
                          <a:spcPct val="150000"/>
                        </a:lnSpc>
                        <a:spcBef>
                          <a:spcPts val="0"/>
                        </a:spcBef>
                        <a:spcAft>
                          <a:spcPts val="0"/>
                        </a:spcAft>
                        <a:buClrTx/>
                        <a:buSzTx/>
                        <a:buFontTx/>
                        <a:buNone/>
                        <a:tabLst/>
                        <a:defRPr/>
                      </a:pPr>
                      <a:r>
                        <a:rPr lang="en-ZA" sz="1400" dirty="0" smtClean="0">
                          <a:solidFill>
                            <a:schemeClr val="tx1"/>
                          </a:solidFill>
                        </a:rPr>
                        <a:t>       optimum participation by black commercial and smallholder farmers. </a:t>
                      </a:r>
                    </a:p>
                    <a:p>
                      <a:pPr marL="14400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fr-FR" sz="1400" b="1" i="1" dirty="0" smtClean="0">
                          <a:solidFill>
                            <a:schemeClr val="tx1"/>
                          </a:solidFill>
                          <a:latin typeface="+mn-lt"/>
                        </a:rPr>
                        <a:t>Areas </a:t>
                      </a:r>
                      <a:r>
                        <a:rPr lang="fr-FR" sz="1400" b="1" i="1" dirty="0" err="1" smtClean="0">
                          <a:solidFill>
                            <a:schemeClr val="tx1"/>
                          </a:solidFill>
                          <a:latin typeface="+mn-lt"/>
                        </a:rPr>
                        <a:t>where</a:t>
                      </a:r>
                      <a:r>
                        <a:rPr lang="fr-FR" sz="1400" b="1" i="1" dirty="0" smtClean="0">
                          <a:solidFill>
                            <a:schemeClr val="tx1"/>
                          </a:solidFill>
                          <a:latin typeface="+mn-lt"/>
                        </a:rPr>
                        <a:t> </a:t>
                      </a:r>
                      <a:r>
                        <a:rPr lang="fr-FR" sz="1400" b="1" i="1" dirty="0" err="1" smtClean="0">
                          <a:solidFill>
                            <a:schemeClr val="tx1"/>
                          </a:solidFill>
                          <a:latin typeface="+mn-lt"/>
                        </a:rPr>
                        <a:t>work</a:t>
                      </a:r>
                      <a:r>
                        <a:rPr lang="fr-FR" sz="1400" b="1" i="1" dirty="0" smtClean="0">
                          <a:solidFill>
                            <a:schemeClr val="tx1"/>
                          </a:solidFill>
                          <a:latin typeface="+mn-lt"/>
                        </a:rPr>
                        <a:t> </a:t>
                      </a:r>
                      <a:r>
                        <a:rPr lang="fr-FR" sz="1400" b="1" i="1" dirty="0" err="1" smtClean="0">
                          <a:solidFill>
                            <a:schemeClr val="tx1"/>
                          </a:solidFill>
                          <a:latin typeface="+mn-lt"/>
                        </a:rPr>
                        <a:t>is</a:t>
                      </a:r>
                      <a:r>
                        <a:rPr lang="fr-FR" sz="1400" b="1" i="1" dirty="0" smtClean="0">
                          <a:solidFill>
                            <a:schemeClr val="tx1"/>
                          </a:solidFill>
                          <a:latin typeface="+mn-lt"/>
                        </a:rPr>
                        <a:t> </a:t>
                      </a:r>
                      <a:r>
                        <a:rPr lang="fr-FR" sz="1400" b="1" i="1" dirty="0" err="1" smtClean="0">
                          <a:solidFill>
                            <a:schemeClr val="tx1"/>
                          </a:solidFill>
                          <a:latin typeface="+mn-lt"/>
                        </a:rPr>
                        <a:t>currently</a:t>
                      </a:r>
                      <a:r>
                        <a:rPr lang="fr-FR" sz="1400" b="1" i="1" dirty="0" smtClean="0">
                          <a:solidFill>
                            <a:schemeClr val="tx1"/>
                          </a:solidFill>
                          <a:latin typeface="+mn-lt"/>
                        </a:rPr>
                        <a:t> </a:t>
                      </a:r>
                      <a:r>
                        <a:rPr lang="fr-FR" sz="1400" b="1" i="1" dirty="0" err="1" smtClean="0">
                          <a:solidFill>
                            <a:schemeClr val="tx1"/>
                          </a:solidFill>
                          <a:latin typeface="+mn-lt"/>
                        </a:rPr>
                        <a:t>underway</a:t>
                      </a:r>
                      <a:r>
                        <a:rPr lang="fr-FR" sz="1400" b="1" i="1" dirty="0" smtClean="0">
                          <a:solidFill>
                            <a:schemeClr val="tx1"/>
                          </a:solidFill>
                          <a:latin typeface="+mn-lt"/>
                        </a:rPr>
                        <a:t>:</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Priority export markets identified</a:t>
                      </a:r>
                      <a:r>
                        <a:rPr lang="en-ZA" sz="1400" i="0" baseline="0" dirty="0" smtClean="0">
                          <a:solidFill>
                            <a:schemeClr val="tx1"/>
                          </a:solidFill>
                          <a:latin typeface="+mn-lt"/>
                          <a:cs typeface="Arial" panose="020B0604020202020204" pitchFamily="34" charset="0"/>
                        </a:rPr>
                        <a:t> between the industry (Fruit Value Chain Round Table), the </a:t>
                      </a:r>
                      <a:r>
                        <a:rPr lang="en-ZA" sz="1400" i="0" baseline="0" dirty="0" err="1" smtClean="0">
                          <a:solidFill>
                            <a:schemeClr val="tx1"/>
                          </a:solidFill>
                          <a:latin typeface="+mn-lt"/>
                          <a:cs typeface="Arial" panose="020B0604020202020204" pitchFamily="34" charset="0"/>
                        </a:rPr>
                        <a:t>dti</a:t>
                      </a:r>
                      <a:r>
                        <a:rPr lang="en-ZA" sz="1400" i="0" baseline="0" dirty="0" smtClean="0">
                          <a:solidFill>
                            <a:schemeClr val="tx1"/>
                          </a:solidFill>
                          <a:latin typeface="+mn-lt"/>
                          <a:cs typeface="Arial" panose="020B0604020202020204" pitchFamily="34" charset="0"/>
                        </a:rPr>
                        <a:t> and DAFF.</a:t>
                      </a:r>
                      <a:endParaRPr lang="en-ZA" sz="1400" i="0" dirty="0" smtClean="0">
                        <a:solidFill>
                          <a:schemeClr val="tx1"/>
                        </a:solidFill>
                        <a:latin typeface="+mn-lt"/>
                        <a:cs typeface="Arial" panose="020B0604020202020204" pitchFamily="34" charset="0"/>
                      </a:endParaRP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Research on market requirements was completed and workshopped with stakeholders.</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Human resource plan to fund the</a:t>
                      </a:r>
                      <a:r>
                        <a:rPr lang="en-ZA" sz="1400" i="0" baseline="0" dirty="0" smtClean="0">
                          <a:solidFill>
                            <a:schemeClr val="tx1"/>
                          </a:solidFill>
                          <a:latin typeface="+mn-lt"/>
                          <a:cs typeface="Arial" panose="020B0604020202020204" pitchFamily="34" charset="0"/>
                        </a:rPr>
                        <a:t> Market Research Unit and other trade related functions, such as the establishment of Sanitary and Phytosanitary measure remain unfunded</a:t>
                      </a:r>
                      <a:r>
                        <a:rPr lang="en-ZA" sz="1400" i="0" dirty="0" smtClean="0">
                          <a:solidFill>
                            <a:schemeClr val="tx1"/>
                          </a:solidFill>
                          <a:latin typeface="+mn-lt"/>
                          <a:cs typeface="Arial" panose="020B0604020202020204" pitchFamily="34" charset="0"/>
                        </a:rPr>
                        <a:t>.</a:t>
                      </a:r>
                    </a:p>
                    <a:p>
                      <a:pPr marL="252000" indent="-108000">
                        <a:lnSpc>
                          <a:spcPct val="1500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Capacity to support trade – Moratorium on filling vacant posts.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0" i="0" dirty="0" smtClean="0">
                          <a:solidFill>
                            <a:schemeClr val="tx1"/>
                          </a:solidFill>
                          <a:latin typeface="+mn-lt"/>
                          <a:cs typeface="Arial" panose="020B0604020202020204" pitchFamily="34" charset="0"/>
                        </a:rPr>
                        <a:t>Using DAFFs</a:t>
                      </a:r>
                      <a:r>
                        <a:rPr lang="en-ZA" sz="1400" b="0" i="0" baseline="0" dirty="0" smtClean="0">
                          <a:solidFill>
                            <a:schemeClr val="tx1"/>
                          </a:solidFill>
                          <a:latin typeface="+mn-lt"/>
                          <a:cs typeface="Arial" panose="020B0604020202020204" pitchFamily="34" charset="0"/>
                        </a:rPr>
                        <a:t> current allocation for Trade, certain elements of the initiative remain unfunded. </a:t>
                      </a:r>
                      <a:endParaRPr lang="en-ZA" sz="14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lvl="2"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dirty="0" smtClean="0">
                          <a:latin typeface="+mn-lt"/>
                        </a:rPr>
                        <a:t>Still to be determined.</a:t>
                      </a:r>
                      <a:r>
                        <a:rPr lang="en-ZA" sz="1400" baseline="0" dirty="0" smtClean="0">
                          <a:latin typeface="+mn-lt"/>
                        </a:rPr>
                        <a:t> </a:t>
                      </a:r>
                      <a:endParaRPr lang="en-ZA" sz="1600" dirty="0">
                        <a:latin typeface="+mn-lt"/>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531290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470342002"/>
              </p:ext>
            </p:extLst>
          </p:nvPr>
        </p:nvGraphicFramePr>
        <p:xfrm>
          <a:off x="1" y="506085"/>
          <a:ext cx="8961437" cy="6215389"/>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65515">
                <a:tc>
                  <a:txBody>
                    <a:bodyPr/>
                    <a:lstStyle/>
                    <a:p>
                      <a:pPr algn="l">
                        <a:lnSpc>
                          <a:spcPct val="100000"/>
                        </a:lnSpc>
                      </a:pPr>
                      <a:r>
                        <a:rPr lang="en-ZA" sz="2000" b="1" dirty="0" smtClean="0">
                          <a:solidFill>
                            <a:schemeClr val="tx1"/>
                          </a:solidFill>
                          <a:latin typeface="Arial" panose="020B0604020202020204" pitchFamily="34" charset="0"/>
                          <a:cs typeface="Arial" panose="020B0604020202020204" pitchFamily="34" charset="0"/>
                        </a:rPr>
                        <a:t>Coordination and Knowledge Management</a:t>
                      </a:r>
                    </a:p>
                  </a:txBody>
                  <a:tcPr marL="68577" marR="68577" anchor="ctr">
                    <a:solidFill>
                      <a:schemeClr val="accent1">
                        <a:lumMod val="75000"/>
                      </a:schemeClr>
                    </a:solidFill>
                  </a:tcPr>
                </a:tc>
                <a:extLst>
                  <a:ext uri="{0D108BD9-81ED-4DB2-BD59-A6C34878D82A}">
                    <a16:rowId xmlns:a16="http://schemas.microsoft.com/office/drawing/2014/main" xmlns="" val="10000"/>
                  </a:ext>
                </a:extLst>
              </a:tr>
              <a:tr h="5649874">
                <a:tc>
                  <a:txBody>
                    <a:bodyPr/>
                    <a:lstStyle/>
                    <a:p>
                      <a:pPr>
                        <a:lnSpc>
                          <a:spcPct val="150000"/>
                        </a:lnSpc>
                      </a:pPr>
                      <a:r>
                        <a:rPr lang="en-ZA" sz="1400" b="1" dirty="0" smtClean="0">
                          <a:solidFill>
                            <a:schemeClr val="tx1"/>
                          </a:solidFill>
                          <a:latin typeface="Arial" panose="020B0604020202020204" pitchFamily="34" charset="0"/>
                          <a:cs typeface="Arial" panose="020B0604020202020204" pitchFamily="34" charset="0"/>
                        </a:rPr>
                        <a:t>16. Harmonization of legislation affecting the agricultural value chain (Producer Support)</a:t>
                      </a:r>
                    </a:p>
                    <a:p>
                      <a:pPr marL="252000" indent="-108000">
                        <a:lnSpc>
                          <a:spcPct val="150000"/>
                        </a:lnSpc>
                        <a:buFont typeface="Arial" panose="020B0604020202020204" pitchFamily="34" charset="0"/>
                        <a:buChar char="•"/>
                      </a:pPr>
                      <a:r>
                        <a:rPr lang="en-ZA" sz="1400" i="0" dirty="0" smtClean="0">
                          <a:solidFill>
                            <a:schemeClr val="tx1"/>
                          </a:solidFill>
                          <a:latin typeface="Arial" panose="020B0604020202020204" pitchFamily="34" charset="0"/>
                          <a:cs typeface="Arial" panose="020B0604020202020204" pitchFamily="34" charset="0"/>
                        </a:rPr>
                        <a:t>This initiative seeks a comprehensive standardization and alignment of all agricultural and related legislation;</a:t>
                      </a:r>
                    </a:p>
                    <a:p>
                      <a:pPr marL="252000" indent="-108000">
                        <a:lnSpc>
                          <a:spcPct val="150000"/>
                        </a:lnSpc>
                        <a:buFont typeface="Arial" panose="020B0604020202020204" pitchFamily="34" charset="0"/>
                        <a:buChar char="•"/>
                      </a:pPr>
                      <a:endParaRPr lang="en-ZA" sz="1400" i="0" baseline="0" dirty="0" smtClean="0">
                        <a:solidFill>
                          <a:schemeClr val="tx1"/>
                        </a:solidFill>
                        <a:latin typeface="Arial" panose="020B0604020202020204" pitchFamily="34" charset="0"/>
                        <a:cs typeface="Arial" panose="020B0604020202020204" pitchFamily="34" charset="0"/>
                      </a:endParaRPr>
                    </a:p>
                    <a:p>
                      <a:pPr marL="14400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fr-FR" sz="1600" b="1" i="1" dirty="0" smtClean="0">
                          <a:solidFill>
                            <a:schemeClr val="tx1"/>
                          </a:solidFill>
                          <a:latin typeface="+mn-lt"/>
                        </a:rPr>
                        <a:t>Areas </a:t>
                      </a:r>
                      <a:r>
                        <a:rPr lang="fr-FR" sz="1600" b="1" i="1" dirty="0" err="1" smtClean="0">
                          <a:solidFill>
                            <a:schemeClr val="tx1"/>
                          </a:solidFill>
                          <a:latin typeface="+mn-lt"/>
                        </a:rPr>
                        <a:t>where</a:t>
                      </a:r>
                      <a:r>
                        <a:rPr lang="fr-FR" sz="1600" b="1" i="1" dirty="0" smtClean="0">
                          <a:solidFill>
                            <a:schemeClr val="tx1"/>
                          </a:solidFill>
                          <a:latin typeface="+mn-lt"/>
                        </a:rPr>
                        <a:t> </a:t>
                      </a:r>
                      <a:r>
                        <a:rPr lang="fr-FR" sz="1600" b="1" i="1" dirty="0" err="1" smtClean="0">
                          <a:solidFill>
                            <a:schemeClr val="tx1"/>
                          </a:solidFill>
                          <a:latin typeface="+mn-lt"/>
                        </a:rPr>
                        <a:t>work</a:t>
                      </a:r>
                      <a:r>
                        <a:rPr lang="fr-FR" sz="1600" b="1" i="1" dirty="0" smtClean="0">
                          <a:solidFill>
                            <a:schemeClr val="tx1"/>
                          </a:solidFill>
                          <a:latin typeface="+mn-lt"/>
                        </a:rPr>
                        <a:t> </a:t>
                      </a:r>
                      <a:r>
                        <a:rPr lang="fr-FR" sz="1600" b="1" i="1" dirty="0" err="1" smtClean="0">
                          <a:solidFill>
                            <a:schemeClr val="tx1"/>
                          </a:solidFill>
                          <a:latin typeface="+mn-lt"/>
                        </a:rPr>
                        <a:t>is</a:t>
                      </a:r>
                      <a:r>
                        <a:rPr lang="fr-FR" sz="1600" b="1" i="1" dirty="0" smtClean="0">
                          <a:solidFill>
                            <a:schemeClr val="tx1"/>
                          </a:solidFill>
                          <a:latin typeface="+mn-lt"/>
                        </a:rPr>
                        <a:t> </a:t>
                      </a:r>
                      <a:r>
                        <a:rPr lang="fr-FR" sz="1600" b="1" i="1" dirty="0" err="1" smtClean="0">
                          <a:solidFill>
                            <a:schemeClr val="tx1"/>
                          </a:solidFill>
                          <a:latin typeface="+mn-lt"/>
                        </a:rPr>
                        <a:t>currently</a:t>
                      </a:r>
                      <a:r>
                        <a:rPr lang="fr-FR" sz="1600" b="1" i="1" dirty="0" smtClean="0">
                          <a:solidFill>
                            <a:schemeClr val="tx1"/>
                          </a:solidFill>
                          <a:latin typeface="+mn-lt"/>
                        </a:rPr>
                        <a:t> </a:t>
                      </a:r>
                      <a:r>
                        <a:rPr lang="fr-FR" sz="1600" b="1" i="1" dirty="0" err="1" smtClean="0">
                          <a:solidFill>
                            <a:schemeClr val="tx1"/>
                          </a:solidFill>
                          <a:latin typeface="+mn-lt"/>
                        </a:rPr>
                        <a:t>underway</a:t>
                      </a:r>
                      <a:r>
                        <a:rPr lang="fr-FR" sz="1600" b="1" i="1" dirty="0" smtClean="0">
                          <a:solidFill>
                            <a:schemeClr val="tx1"/>
                          </a:solidFill>
                          <a:latin typeface="+mn-lt"/>
                        </a:rPr>
                        <a:t>:</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600" i="0" dirty="0" smtClean="0">
                          <a:solidFill>
                            <a:schemeClr val="tx1"/>
                          </a:solidFill>
                          <a:latin typeface="Arial" panose="020B0604020202020204" pitchFamily="34" charset="0"/>
                          <a:cs typeface="Arial" panose="020B0604020202020204" pitchFamily="34" charset="0"/>
                        </a:rPr>
                        <a:t>Meetings with relevant registrars are</a:t>
                      </a:r>
                      <a:r>
                        <a:rPr lang="en-ZA" sz="1600" i="0" baseline="0" dirty="0" smtClean="0">
                          <a:solidFill>
                            <a:schemeClr val="tx1"/>
                          </a:solidFill>
                          <a:latin typeface="Arial" panose="020B0604020202020204" pitchFamily="34" charset="0"/>
                          <a:cs typeface="Arial" panose="020B0604020202020204" pitchFamily="34" charset="0"/>
                        </a:rPr>
                        <a:t> on going to reach an agreement on process flow of important pieces of legislation.</a:t>
                      </a:r>
                    </a:p>
                    <a:p>
                      <a:pPr marL="252000" indent="-108000">
                        <a:lnSpc>
                          <a:spcPct val="150000"/>
                        </a:lnSpc>
                        <a:buFont typeface="Arial" panose="020B0604020202020204" pitchFamily="34" charset="0"/>
                        <a:buChar char="•"/>
                      </a:pPr>
                      <a:r>
                        <a:rPr lang="en-ZA" sz="1600" b="0" i="0" dirty="0" smtClean="0">
                          <a:solidFill>
                            <a:schemeClr val="tx1"/>
                          </a:solidFill>
                          <a:latin typeface="+mn-lt"/>
                          <a:cs typeface="Arial" panose="020B0604020202020204" pitchFamily="34" charset="0"/>
                        </a:rPr>
                        <a:t>Design of a process flow between relevant registrars.</a:t>
                      </a:r>
                    </a:p>
                    <a:p>
                      <a:pPr marL="252000" indent="-108000">
                        <a:lnSpc>
                          <a:spcPct val="150000"/>
                        </a:lnSpc>
                        <a:buFont typeface="Arial" panose="020B0604020202020204" pitchFamily="34" charset="0"/>
                        <a:buChar char="•"/>
                      </a:pPr>
                      <a:endParaRPr lang="en-ZA" sz="1600" b="0" i="0" dirty="0" smtClean="0">
                        <a:solidFill>
                          <a:srgbClr val="FF0000"/>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600" b="1" i="0" dirty="0" smtClean="0">
                          <a:solidFill>
                            <a:schemeClr val="tx1"/>
                          </a:solidFill>
                          <a:latin typeface="+mn-lt"/>
                          <a:cs typeface="Arial" panose="020B0604020202020204" pitchFamily="34" charset="0"/>
                        </a:rPr>
                        <a:t>Budget Plan</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600" b="0" i="0" dirty="0" smtClean="0">
                          <a:solidFill>
                            <a:schemeClr val="tx1"/>
                          </a:solidFill>
                          <a:latin typeface="+mn-lt"/>
                          <a:cs typeface="Arial" panose="020B0604020202020204" pitchFamily="34" charset="0"/>
                        </a:rPr>
                        <a:t>Certain elements of the initiative are unfunded (Legislative Review</a:t>
                      </a:r>
                      <a:r>
                        <a:rPr lang="en-ZA" sz="1600" b="0" i="0" baseline="0" dirty="0" smtClean="0">
                          <a:solidFill>
                            <a:schemeClr val="tx1"/>
                          </a:solidFill>
                          <a:latin typeface="+mn-lt"/>
                          <a:cs typeface="Arial" panose="020B0604020202020204" pitchFamily="34" charset="0"/>
                        </a:rPr>
                        <a:t> Study). </a:t>
                      </a:r>
                      <a:endParaRPr lang="en-ZA" sz="16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1600" b="1"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600" b="1" i="0" dirty="0" smtClean="0">
                          <a:solidFill>
                            <a:schemeClr val="tx1"/>
                          </a:solidFill>
                          <a:latin typeface="+mn-lt"/>
                          <a:cs typeface="Arial" panose="020B0604020202020204" pitchFamily="34" charset="0"/>
                        </a:rPr>
                        <a:t>Output for Open Day</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600" b="0" i="0" dirty="0" smtClean="0">
                          <a:solidFill>
                            <a:schemeClr val="tx1"/>
                          </a:solidFill>
                          <a:latin typeface="+mn-lt"/>
                          <a:cs typeface="Arial" panose="020B0604020202020204" pitchFamily="34" charset="0"/>
                        </a:rPr>
                        <a:t>Signed agreement</a:t>
                      </a:r>
                      <a:r>
                        <a:rPr lang="en-ZA" sz="1600" b="0" i="0" baseline="0" dirty="0" smtClean="0">
                          <a:solidFill>
                            <a:schemeClr val="tx1"/>
                          </a:solidFill>
                          <a:latin typeface="+mn-lt"/>
                          <a:cs typeface="Arial" panose="020B0604020202020204" pitchFamily="34" charset="0"/>
                        </a:rPr>
                        <a:t> between DRDLR, DEA, DWS and DAFF. </a:t>
                      </a:r>
                      <a:endParaRPr lang="en-ZA" sz="1600" dirty="0"/>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505756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206577308"/>
              </p:ext>
            </p:extLst>
          </p:nvPr>
        </p:nvGraphicFramePr>
        <p:xfrm>
          <a:off x="1" y="506085"/>
          <a:ext cx="8961437" cy="6215389"/>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59869">
                <a:tc>
                  <a:txBody>
                    <a:bodyPr/>
                    <a:lstStyle/>
                    <a:p>
                      <a:pPr algn="l">
                        <a:lnSpc>
                          <a:spcPct val="150000"/>
                        </a:lnSpc>
                      </a:pPr>
                      <a:r>
                        <a:rPr lang="en-ZA" sz="2000" b="1" dirty="0" smtClean="0">
                          <a:solidFill>
                            <a:schemeClr val="tx1"/>
                          </a:solidFill>
                          <a:latin typeface="Arial" panose="020B0604020202020204" pitchFamily="34" charset="0"/>
                          <a:cs typeface="Arial" panose="020B0604020202020204" pitchFamily="34" charset="0"/>
                        </a:rPr>
                        <a:t>Coordination and Knowledge Management</a:t>
                      </a:r>
                      <a:endParaRPr lang="en-ZA" sz="2000" b="1" dirty="0">
                        <a:solidFill>
                          <a:schemeClr val="tx1"/>
                        </a:solidFill>
                        <a:latin typeface="Arial" panose="020B0604020202020204" pitchFamily="34" charset="0"/>
                        <a:cs typeface="Arial" panose="020B0604020202020204" pitchFamily="34" charset="0"/>
                      </a:endParaRPr>
                    </a:p>
                  </a:txBody>
                  <a:tcPr marL="68577" marR="68577" anchor="ctr">
                    <a:solidFill>
                      <a:schemeClr val="accent1"/>
                    </a:solidFill>
                  </a:tcPr>
                </a:tc>
                <a:extLst>
                  <a:ext uri="{0D108BD9-81ED-4DB2-BD59-A6C34878D82A}">
                    <a16:rowId xmlns:a16="http://schemas.microsoft.com/office/drawing/2014/main" xmlns="" val="10000"/>
                  </a:ext>
                </a:extLst>
              </a:tr>
              <a:tr h="5655520">
                <a:tc>
                  <a:txBody>
                    <a:bodyPr/>
                    <a:lstStyle/>
                    <a:p>
                      <a:pPr>
                        <a:lnSpc>
                          <a:spcPts val="2400"/>
                        </a:lnSpc>
                      </a:pPr>
                      <a:r>
                        <a:rPr lang="en-ZA" sz="1600" b="1" dirty="0" smtClean="0">
                          <a:solidFill>
                            <a:schemeClr val="tx1"/>
                          </a:solidFill>
                          <a:latin typeface="Arial" panose="020B0604020202020204" pitchFamily="34" charset="0"/>
                          <a:cs typeface="Arial" panose="020B0604020202020204" pitchFamily="34" charset="0"/>
                        </a:rPr>
                        <a:t>17</a:t>
                      </a:r>
                      <a:r>
                        <a:rPr lang="en-ZA" sz="1400" b="1" dirty="0" smtClean="0">
                          <a:solidFill>
                            <a:schemeClr val="tx1"/>
                          </a:solidFill>
                          <a:latin typeface="+mn-lt"/>
                          <a:cs typeface="Arial" panose="020B0604020202020204" pitchFamily="34" charset="0"/>
                        </a:rPr>
                        <a:t>. Strategic leadership &amp; coordination for structural transformation (Rural Development).</a:t>
                      </a:r>
                    </a:p>
                    <a:p>
                      <a:pPr>
                        <a:lnSpc>
                          <a:spcPts val="2400"/>
                        </a:lnSpc>
                      </a:pPr>
                      <a:r>
                        <a:rPr lang="en-ZA" sz="1400" dirty="0" smtClean="0">
                          <a:solidFill>
                            <a:srgbClr val="000000"/>
                          </a:solidFill>
                        </a:rPr>
                        <a:t>Strategic leadership and coordination of Rural Development Plans aimed at rural development for structural transformation. This will be achieved through:</a:t>
                      </a:r>
                    </a:p>
                    <a:p>
                      <a:pPr marL="171450" indent="-171450">
                        <a:lnSpc>
                          <a:spcPts val="2400"/>
                        </a:lnSpc>
                        <a:buFont typeface="Arial" panose="020B0604020202020204" pitchFamily="34" charset="0"/>
                        <a:buChar char="•"/>
                      </a:pPr>
                      <a:r>
                        <a:rPr lang="en-ZA" sz="1400" dirty="0" smtClean="0">
                          <a:solidFill>
                            <a:srgbClr val="000000"/>
                          </a:solidFill>
                        </a:rPr>
                        <a:t>vertical and horizontal strengthened coordination of planning, implementation, reporting, monitoring and evaluation of programmes across all spheres of government</a:t>
                      </a:r>
                    </a:p>
                    <a:p>
                      <a:pPr marL="171450" indent="-171450">
                        <a:lnSpc>
                          <a:spcPts val="2400"/>
                        </a:lnSpc>
                        <a:buFont typeface="Arial" panose="020B0604020202020204" pitchFamily="34" charset="0"/>
                        <a:buChar char="•"/>
                      </a:pPr>
                      <a:r>
                        <a:rPr lang="en-ZA" sz="1400" dirty="0" smtClean="0">
                          <a:solidFill>
                            <a:srgbClr val="000000"/>
                          </a:solidFill>
                        </a:rPr>
                        <a:t>regular convening of all stakeholder representatives in structured information sharing, joint analysis and planning processes that ensures monitoring and accountability</a:t>
                      </a:r>
                    </a:p>
                    <a:p>
                      <a:pPr marL="144000" marR="0" indent="0" algn="l" defTabSz="914400" rtl="0" eaLnBrk="1" fontAlgn="auto" latinLnBrk="0" hangingPunct="1">
                        <a:lnSpc>
                          <a:spcPts val="2400"/>
                        </a:lnSpc>
                        <a:spcBef>
                          <a:spcPts val="0"/>
                        </a:spcBef>
                        <a:spcAft>
                          <a:spcPts val="0"/>
                        </a:spcAft>
                        <a:buClrTx/>
                        <a:buSzTx/>
                        <a:buFont typeface="Arial" panose="020B0604020202020204" pitchFamily="34" charset="0"/>
                        <a:buNone/>
                        <a:tabLst/>
                        <a:defRPr/>
                      </a:pPr>
                      <a:r>
                        <a:rPr lang="fr-FR" sz="1400" b="1" i="1" dirty="0" smtClean="0">
                          <a:solidFill>
                            <a:schemeClr val="tx1"/>
                          </a:solidFill>
                          <a:latin typeface="+mn-lt"/>
                        </a:rPr>
                        <a:t>Areas </a:t>
                      </a:r>
                      <a:r>
                        <a:rPr lang="fr-FR" sz="1400" b="1" i="1" dirty="0" err="1" smtClean="0">
                          <a:solidFill>
                            <a:schemeClr val="tx1"/>
                          </a:solidFill>
                          <a:latin typeface="+mn-lt"/>
                        </a:rPr>
                        <a:t>where</a:t>
                      </a:r>
                      <a:r>
                        <a:rPr lang="fr-FR" sz="1400" b="1" i="1" dirty="0" smtClean="0">
                          <a:solidFill>
                            <a:schemeClr val="tx1"/>
                          </a:solidFill>
                          <a:latin typeface="+mn-lt"/>
                        </a:rPr>
                        <a:t> </a:t>
                      </a:r>
                      <a:r>
                        <a:rPr lang="fr-FR" sz="1400" b="1" i="1" dirty="0" err="1" smtClean="0">
                          <a:solidFill>
                            <a:schemeClr val="tx1"/>
                          </a:solidFill>
                          <a:latin typeface="+mn-lt"/>
                        </a:rPr>
                        <a:t>work</a:t>
                      </a:r>
                      <a:r>
                        <a:rPr lang="fr-FR" sz="1400" b="1" i="1" dirty="0" smtClean="0">
                          <a:solidFill>
                            <a:schemeClr val="tx1"/>
                          </a:solidFill>
                          <a:latin typeface="+mn-lt"/>
                        </a:rPr>
                        <a:t> </a:t>
                      </a:r>
                      <a:r>
                        <a:rPr lang="fr-FR" sz="1400" b="1" i="1" dirty="0" err="1" smtClean="0">
                          <a:solidFill>
                            <a:schemeClr val="tx1"/>
                          </a:solidFill>
                          <a:latin typeface="+mn-lt"/>
                        </a:rPr>
                        <a:t>is</a:t>
                      </a:r>
                      <a:r>
                        <a:rPr lang="fr-FR" sz="1400" b="1" i="1" dirty="0" smtClean="0">
                          <a:solidFill>
                            <a:schemeClr val="tx1"/>
                          </a:solidFill>
                          <a:latin typeface="+mn-lt"/>
                        </a:rPr>
                        <a:t> </a:t>
                      </a:r>
                      <a:r>
                        <a:rPr lang="fr-FR" sz="1400" b="1" i="1" dirty="0" err="1" smtClean="0">
                          <a:solidFill>
                            <a:schemeClr val="tx1"/>
                          </a:solidFill>
                          <a:latin typeface="+mn-lt"/>
                        </a:rPr>
                        <a:t>currently</a:t>
                      </a:r>
                      <a:r>
                        <a:rPr lang="fr-FR" sz="1400" b="1" i="1" dirty="0" smtClean="0">
                          <a:solidFill>
                            <a:schemeClr val="tx1"/>
                          </a:solidFill>
                          <a:latin typeface="+mn-lt"/>
                        </a:rPr>
                        <a:t> </a:t>
                      </a:r>
                      <a:r>
                        <a:rPr lang="fr-FR" sz="1400" b="1" i="1" dirty="0" err="1" smtClean="0">
                          <a:solidFill>
                            <a:schemeClr val="tx1"/>
                          </a:solidFill>
                          <a:latin typeface="+mn-lt"/>
                        </a:rPr>
                        <a:t>underway</a:t>
                      </a:r>
                      <a:r>
                        <a:rPr lang="fr-FR" sz="1400" b="1" i="1" dirty="0" smtClean="0">
                          <a:solidFill>
                            <a:schemeClr val="tx1"/>
                          </a:solidFill>
                          <a:latin typeface="+mn-lt"/>
                        </a:rPr>
                        <a:t>:</a:t>
                      </a:r>
                    </a:p>
                    <a:p>
                      <a:pPr marL="252000" indent="-108000">
                        <a:lnSpc>
                          <a:spcPts val="2400"/>
                        </a:lnSpc>
                        <a:buFont typeface="Arial" panose="020B0604020202020204" pitchFamily="34" charset="0"/>
                        <a:buChar char="•"/>
                      </a:pPr>
                      <a:r>
                        <a:rPr lang="en-ZA" sz="1400" i="0" dirty="0" smtClean="0">
                          <a:solidFill>
                            <a:schemeClr val="tx1"/>
                          </a:solidFill>
                          <a:latin typeface="+mn-lt"/>
                          <a:cs typeface="Arial" panose="020B0604020202020204" pitchFamily="34" charset="0"/>
                        </a:rPr>
                        <a:t>The Draft RDA policy has been completed</a:t>
                      </a:r>
                      <a:r>
                        <a:rPr lang="en-ZA" sz="1400" i="0" baseline="0" dirty="0" smtClean="0">
                          <a:solidFill>
                            <a:schemeClr val="tx1"/>
                          </a:solidFill>
                          <a:latin typeface="+mn-lt"/>
                          <a:cs typeface="Arial" panose="020B0604020202020204" pitchFamily="34" charset="0"/>
                        </a:rPr>
                        <a:t> and will be submitted</a:t>
                      </a:r>
                      <a:r>
                        <a:rPr lang="en-ZA" sz="1400" i="0" dirty="0" smtClean="0">
                          <a:solidFill>
                            <a:schemeClr val="tx1"/>
                          </a:solidFill>
                          <a:latin typeface="+mn-lt"/>
                          <a:cs typeface="Arial" panose="020B0604020202020204" pitchFamily="34" charset="0"/>
                        </a:rPr>
                        <a:t>.</a:t>
                      </a:r>
                    </a:p>
                    <a:p>
                      <a:pPr marL="252000" indent="-108000">
                        <a:lnSpc>
                          <a:spcPts val="2400"/>
                        </a:lnSpc>
                        <a:buFont typeface="Arial" panose="020B0604020202020204" pitchFamily="34" charset="0"/>
                        <a:buChar char="•"/>
                      </a:pPr>
                      <a:r>
                        <a:rPr lang="en-ZA" sz="1400" i="0" dirty="0" smtClean="0">
                          <a:solidFill>
                            <a:schemeClr val="tx1"/>
                          </a:solidFill>
                          <a:latin typeface="+mn-lt"/>
                          <a:cs typeface="Arial" panose="020B0604020202020204" pitchFamily="34" charset="0"/>
                        </a:rPr>
                        <a:t> The draft Bill on the National Rural Development Agency will be ready in December 2017.</a:t>
                      </a:r>
                    </a:p>
                    <a:p>
                      <a:pPr marL="252000" indent="-108000">
                        <a:lnSpc>
                          <a:spcPts val="2400"/>
                        </a:lnSpc>
                        <a:buFont typeface="Arial" panose="020B0604020202020204" pitchFamily="34" charset="0"/>
                        <a:buChar char="•"/>
                      </a:pPr>
                      <a:r>
                        <a:rPr lang="en-ZA" sz="1400" b="0" i="0" dirty="0" smtClean="0">
                          <a:solidFill>
                            <a:schemeClr val="tx1"/>
                          </a:solidFill>
                          <a:latin typeface="+mn-lt"/>
                          <a:cs typeface="Arial" panose="020B0604020202020204" pitchFamily="34" charset="0"/>
                        </a:rPr>
                        <a:t>Draft Cabinet Memo for the establishment of the Presidential Rural Development Coordinating Council (PRDCC), this council will lead to the establishment of the Rural Development Agency and </a:t>
                      </a:r>
                      <a:r>
                        <a:rPr lang="en-ZA" sz="1400" b="0" i="0" dirty="0" err="1" smtClean="0">
                          <a:solidFill>
                            <a:schemeClr val="tx1"/>
                          </a:solidFill>
                          <a:latin typeface="+mn-lt"/>
                          <a:cs typeface="Arial" panose="020B0604020202020204" pitchFamily="34" charset="0"/>
                        </a:rPr>
                        <a:t>subsequenlty</a:t>
                      </a:r>
                      <a:r>
                        <a:rPr lang="en-ZA" sz="1400" b="0" i="0" dirty="0" smtClean="0">
                          <a:solidFill>
                            <a:schemeClr val="tx1"/>
                          </a:solidFill>
                          <a:latin typeface="+mn-lt"/>
                          <a:cs typeface="Arial" panose="020B0604020202020204" pitchFamily="34" charset="0"/>
                        </a:rPr>
                        <a:t> will take over the functions of the PRDCC.</a:t>
                      </a:r>
                    </a:p>
                    <a:p>
                      <a:pPr marL="144000" marR="0" indent="0" algn="l" defTabSz="829002" rtl="0" eaLnBrk="1" fontAlgn="auto" latinLnBrk="0" hangingPunct="1">
                        <a:lnSpc>
                          <a:spcPts val="24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429750" marR="0" indent="-285750" algn="l" defTabSz="829002" rtl="0" eaLnBrk="1" fontAlgn="auto" latinLnBrk="0" hangingPunct="1">
                        <a:lnSpc>
                          <a:spcPts val="2400"/>
                        </a:lnSpc>
                        <a:spcBef>
                          <a:spcPts val="0"/>
                        </a:spcBef>
                        <a:spcAft>
                          <a:spcPts val="0"/>
                        </a:spcAft>
                        <a:buClrTx/>
                        <a:buSzTx/>
                        <a:buFont typeface="Arial"/>
                        <a:buChar char="•"/>
                        <a:tabLst/>
                        <a:defRPr/>
                      </a:pPr>
                      <a:r>
                        <a:rPr lang="en-ZA" sz="1400" b="0" i="0" dirty="0" smtClean="0">
                          <a:solidFill>
                            <a:schemeClr val="tx1"/>
                          </a:solidFill>
                          <a:latin typeface="+mn-lt"/>
                          <a:cs typeface="Arial" panose="020B0604020202020204" pitchFamily="34" charset="0"/>
                        </a:rPr>
                        <a:t>Funded from DRDLR budget; no additional funding required. </a:t>
                      </a:r>
                    </a:p>
                    <a:p>
                      <a:pPr marL="144000" marR="0" indent="0" algn="l" defTabSz="829002" rtl="0" eaLnBrk="1" fontAlgn="auto" latinLnBrk="0" hangingPunct="1">
                        <a:lnSpc>
                          <a:spcPts val="24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449263" marR="0" indent="-306388"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dirty="0" smtClean="0"/>
                        <a:t>President to pronounce on progress on the Rural Development Bill and Rural </a:t>
                      </a:r>
                    </a:p>
                    <a:p>
                      <a:pPr marL="449263" marR="0" indent="-306388" algn="l" defTabSz="829002" rtl="0" eaLnBrk="1" fontAlgn="auto" latinLnBrk="0" hangingPunct="1">
                        <a:lnSpc>
                          <a:spcPts val="2400"/>
                        </a:lnSpc>
                        <a:spcBef>
                          <a:spcPts val="0"/>
                        </a:spcBef>
                        <a:spcAft>
                          <a:spcPts val="0"/>
                        </a:spcAft>
                        <a:buClrTx/>
                        <a:buSzTx/>
                        <a:buFont typeface="Arial" panose="020B0604020202020204" pitchFamily="34" charset="0"/>
                        <a:buChar char="•"/>
                        <a:tabLst/>
                        <a:defRPr/>
                      </a:pPr>
                      <a:r>
                        <a:rPr lang="en-ZA" sz="1400" dirty="0" smtClean="0"/>
                        <a:t>Development Agency.</a:t>
                      </a:r>
                      <a:endParaRPr lang="en-ZA" sz="1600" b="1" i="0" dirty="0">
                        <a:solidFill>
                          <a:schemeClr val="tx1"/>
                        </a:solidFill>
                      </a:endParaRPr>
                    </a:p>
                  </a:txBody>
                  <a:tcPr marL="68577" marR="68577">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2646477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2534555374"/>
              </p:ext>
            </p:extLst>
          </p:nvPr>
        </p:nvGraphicFramePr>
        <p:xfrm>
          <a:off x="1" y="518160"/>
          <a:ext cx="8961438" cy="6203315"/>
        </p:xfrm>
        <a:graphic>
          <a:graphicData uri="http://schemas.openxmlformats.org/drawingml/2006/table">
            <a:tbl>
              <a:tblPr firstRow="1" bandRow="1">
                <a:tableStyleId>{5940675A-B579-460E-94D1-54222C63F5DA}</a:tableStyleId>
              </a:tblPr>
              <a:tblGrid>
                <a:gridCol w="8961438">
                  <a:extLst>
                    <a:ext uri="{9D8B030D-6E8A-4147-A177-3AD203B41FA5}">
                      <a16:colId xmlns:a16="http://schemas.microsoft.com/office/drawing/2014/main" xmlns="" val="20000"/>
                    </a:ext>
                  </a:extLst>
                </a:gridCol>
              </a:tblGrid>
              <a:tr h="521817">
                <a:tc>
                  <a:txBody>
                    <a:bodyPr/>
                    <a:lstStyle/>
                    <a:p>
                      <a:pPr algn="l">
                        <a:lnSpc>
                          <a:spcPts val="2200"/>
                        </a:lnSpc>
                      </a:pPr>
                      <a:r>
                        <a:rPr lang="en-ZA" sz="2000" b="1" dirty="0" smtClean="0">
                          <a:solidFill>
                            <a:schemeClr val="tx1"/>
                          </a:solidFill>
                          <a:latin typeface="+mn-lt"/>
                          <a:cs typeface="Arial" panose="020B0604020202020204" pitchFamily="34" charset="0"/>
                        </a:rPr>
                        <a:t>Coordination and Knowledge Management</a:t>
                      </a:r>
                      <a:endParaRPr lang="en-ZA" sz="2000" b="1" dirty="0">
                        <a:solidFill>
                          <a:schemeClr val="tx1"/>
                        </a:solidFill>
                        <a:latin typeface="+mn-lt"/>
                        <a:cs typeface="Arial" panose="020B0604020202020204" pitchFamily="34" charset="0"/>
                      </a:endParaRPr>
                    </a:p>
                  </a:txBody>
                  <a:tcPr marL="68577" marR="68577" anchor="ctr">
                    <a:solidFill>
                      <a:schemeClr val="accent1"/>
                    </a:solidFill>
                  </a:tcPr>
                </a:tc>
                <a:extLst>
                  <a:ext uri="{0D108BD9-81ED-4DB2-BD59-A6C34878D82A}">
                    <a16:rowId xmlns:a16="http://schemas.microsoft.com/office/drawing/2014/main" xmlns="" val="10000"/>
                  </a:ext>
                </a:extLst>
              </a:tr>
              <a:tr h="5681498">
                <a:tc>
                  <a:txBody>
                    <a:bodyPr/>
                    <a:lstStyle/>
                    <a:p>
                      <a:pPr>
                        <a:lnSpc>
                          <a:spcPts val="2200"/>
                        </a:lnSpc>
                      </a:pPr>
                      <a:r>
                        <a:rPr lang="en-ZA" sz="1400" b="1" dirty="0" smtClean="0">
                          <a:solidFill>
                            <a:schemeClr val="tx1"/>
                          </a:solidFill>
                          <a:latin typeface="+mn-lt"/>
                          <a:cs typeface="Arial" panose="020B0604020202020204" pitchFamily="34" charset="0"/>
                        </a:rPr>
                        <a:t>18. District Land Reform Delivery Centre (Land Reform)</a:t>
                      </a:r>
                    </a:p>
                    <a:p>
                      <a:pPr>
                        <a:lnSpc>
                          <a:spcPts val="2200"/>
                        </a:lnSpc>
                      </a:pPr>
                      <a:r>
                        <a:rPr lang="en-ZA" sz="1400" dirty="0" smtClean="0">
                          <a:solidFill>
                            <a:schemeClr val="tx1"/>
                          </a:solidFill>
                        </a:rPr>
                        <a:t>The District Land Reform Delivery Centre (DLRDC) is a local level implementing agent that seeks to ensure that land reform initiatives are designed and implemented in accordance with the specific needs of local beneficiaries as outlined by the land reform sector plan in a district. </a:t>
                      </a:r>
                    </a:p>
                    <a:p>
                      <a:pPr marL="144000" fontAlgn="auto">
                        <a:lnSpc>
                          <a:spcPts val="2200"/>
                        </a:lnSpc>
                        <a:spcBef>
                          <a:spcPts val="0"/>
                        </a:spcBef>
                        <a:spcAft>
                          <a:spcPts val="0"/>
                        </a:spcAft>
                        <a:defRPr/>
                      </a:pPr>
                      <a:r>
                        <a:rPr lang="fr-FR" sz="1400" b="1" i="1" dirty="0" smtClean="0">
                          <a:solidFill>
                            <a:srgbClr val="000000"/>
                          </a:solidFill>
                          <a:latin typeface="+mn-lt"/>
                        </a:rPr>
                        <a:t>Areas </a:t>
                      </a:r>
                      <a:r>
                        <a:rPr lang="fr-FR" sz="1400" b="1" i="1" dirty="0" err="1" smtClean="0">
                          <a:solidFill>
                            <a:srgbClr val="000000"/>
                          </a:solidFill>
                          <a:latin typeface="+mn-lt"/>
                        </a:rPr>
                        <a:t>where</a:t>
                      </a:r>
                      <a:r>
                        <a:rPr lang="fr-FR" sz="1400" b="1" i="1" dirty="0" smtClean="0">
                          <a:solidFill>
                            <a:srgbClr val="000000"/>
                          </a:solidFill>
                          <a:latin typeface="+mn-lt"/>
                        </a:rPr>
                        <a:t> </a:t>
                      </a:r>
                      <a:r>
                        <a:rPr lang="fr-FR" sz="1400" b="1" i="1" dirty="0" err="1" smtClean="0">
                          <a:solidFill>
                            <a:srgbClr val="000000"/>
                          </a:solidFill>
                          <a:latin typeface="+mn-lt"/>
                        </a:rPr>
                        <a:t>work</a:t>
                      </a:r>
                      <a:r>
                        <a:rPr lang="fr-FR" sz="1400" b="1" i="1" dirty="0" smtClean="0">
                          <a:solidFill>
                            <a:srgbClr val="000000"/>
                          </a:solidFill>
                          <a:latin typeface="+mn-lt"/>
                        </a:rPr>
                        <a:t> </a:t>
                      </a:r>
                      <a:r>
                        <a:rPr lang="fr-FR" sz="1400" b="1" i="1" dirty="0" err="1" smtClean="0">
                          <a:solidFill>
                            <a:srgbClr val="000000"/>
                          </a:solidFill>
                          <a:latin typeface="+mn-lt"/>
                        </a:rPr>
                        <a:t>is</a:t>
                      </a:r>
                      <a:r>
                        <a:rPr lang="fr-FR" sz="1400" b="1" i="1" dirty="0" smtClean="0">
                          <a:solidFill>
                            <a:srgbClr val="000000"/>
                          </a:solidFill>
                          <a:latin typeface="+mn-lt"/>
                        </a:rPr>
                        <a:t> </a:t>
                      </a:r>
                      <a:r>
                        <a:rPr lang="fr-FR" sz="1400" b="1" i="1" dirty="0" err="1" smtClean="0">
                          <a:solidFill>
                            <a:srgbClr val="000000"/>
                          </a:solidFill>
                          <a:latin typeface="+mn-lt"/>
                        </a:rPr>
                        <a:t>currently</a:t>
                      </a:r>
                      <a:r>
                        <a:rPr lang="fr-FR" sz="1400" b="1" i="1" dirty="0" smtClean="0">
                          <a:solidFill>
                            <a:srgbClr val="000000"/>
                          </a:solidFill>
                          <a:latin typeface="+mn-lt"/>
                        </a:rPr>
                        <a:t> </a:t>
                      </a:r>
                      <a:r>
                        <a:rPr lang="fr-FR" sz="1400" b="1" i="1" dirty="0" err="1" smtClean="0">
                          <a:solidFill>
                            <a:srgbClr val="000000"/>
                          </a:solidFill>
                          <a:latin typeface="+mn-lt"/>
                        </a:rPr>
                        <a:t>underway</a:t>
                      </a:r>
                      <a:r>
                        <a:rPr lang="fr-FR" sz="1400" b="1" i="1" dirty="0" smtClean="0">
                          <a:solidFill>
                            <a:srgbClr val="000000"/>
                          </a:solidFill>
                          <a:latin typeface="+mn-lt"/>
                        </a:rPr>
                        <a:t>:</a:t>
                      </a:r>
                      <a:endParaRPr lang="en-ZA" sz="1400" i="1" dirty="0" smtClean="0">
                        <a:solidFill>
                          <a:schemeClr val="tx1"/>
                        </a:solidFill>
                        <a:latin typeface="+mn-lt"/>
                        <a:cs typeface="Arial" panose="020B0604020202020204" pitchFamily="34" charset="0"/>
                      </a:endParaRPr>
                    </a:p>
                    <a:p>
                      <a:pPr marL="171450" indent="-171450">
                        <a:lnSpc>
                          <a:spcPts val="2200"/>
                        </a:lnSpc>
                        <a:buFont typeface="Arial"/>
                        <a:buChar char="•"/>
                      </a:pPr>
                      <a:r>
                        <a:rPr lang="en-ZA" sz="1400" dirty="0" smtClean="0">
                          <a:solidFill>
                            <a:srgbClr val="000000"/>
                          </a:solidFill>
                          <a:latin typeface="+mn-lt"/>
                          <a:cs typeface="Arial" panose="020B0604020202020204" pitchFamily="34" charset="0"/>
                        </a:rPr>
                        <a:t>District Joint Operational </a:t>
                      </a:r>
                      <a:r>
                        <a:rPr lang="en-ZA" sz="1400" dirty="0" err="1" smtClean="0">
                          <a:solidFill>
                            <a:srgbClr val="000000"/>
                          </a:solidFill>
                          <a:latin typeface="+mn-lt"/>
                          <a:cs typeface="Arial" panose="020B0604020202020204" pitchFamily="34" charset="0"/>
                        </a:rPr>
                        <a:t>Centers</a:t>
                      </a:r>
                      <a:r>
                        <a:rPr lang="en-ZA" sz="1400" dirty="0" smtClean="0">
                          <a:solidFill>
                            <a:srgbClr val="000000"/>
                          </a:solidFill>
                          <a:latin typeface="+mn-lt"/>
                          <a:cs typeface="Arial" panose="020B0604020202020204" pitchFamily="34" charset="0"/>
                        </a:rPr>
                        <a:t> (DJOCS) have been established in all 44 Districts. The membership of the committees are: </a:t>
                      </a:r>
                    </a:p>
                    <a:p>
                      <a:pPr marL="742950" lvl="1" indent="-285750">
                        <a:lnSpc>
                          <a:spcPts val="2200"/>
                        </a:lnSpc>
                        <a:buFont typeface="Wingdings" charset="2"/>
                        <a:buChar char="§"/>
                      </a:pPr>
                      <a:r>
                        <a:rPr lang="en-ZA" sz="1400" dirty="0" smtClean="0">
                          <a:solidFill>
                            <a:srgbClr val="000000"/>
                          </a:solidFill>
                          <a:latin typeface="+mn-lt"/>
                          <a:cs typeface="Arial" panose="020B0604020202020204" pitchFamily="34" charset="0"/>
                        </a:rPr>
                        <a:t>District Municipalities;</a:t>
                      </a:r>
                    </a:p>
                    <a:p>
                      <a:pPr marL="742950" lvl="1" indent="-285750">
                        <a:lnSpc>
                          <a:spcPts val="2200"/>
                        </a:lnSpc>
                        <a:buFont typeface="Wingdings" charset="2"/>
                        <a:buChar char="§"/>
                      </a:pPr>
                      <a:r>
                        <a:rPr lang="en-ZA" sz="1400" dirty="0" smtClean="0">
                          <a:solidFill>
                            <a:srgbClr val="000000"/>
                          </a:solidFill>
                          <a:latin typeface="+mn-lt"/>
                          <a:cs typeface="Arial" panose="020B0604020202020204" pitchFamily="34" charset="0"/>
                        </a:rPr>
                        <a:t>Local Municipalities; </a:t>
                      </a:r>
                    </a:p>
                    <a:p>
                      <a:pPr marL="742950" lvl="1" indent="-285750">
                        <a:lnSpc>
                          <a:spcPts val="2200"/>
                        </a:lnSpc>
                        <a:buFont typeface="Wingdings" charset="2"/>
                        <a:buChar char="§"/>
                      </a:pPr>
                      <a:r>
                        <a:rPr lang="en-ZA" sz="1400" dirty="0" smtClean="0">
                          <a:solidFill>
                            <a:srgbClr val="000000"/>
                          </a:solidFill>
                          <a:latin typeface="+mn-lt"/>
                          <a:cs typeface="Arial" panose="020B0604020202020204" pitchFamily="34" charset="0"/>
                        </a:rPr>
                        <a:t>Councils of Stakeholders (COS); </a:t>
                      </a:r>
                    </a:p>
                    <a:p>
                      <a:pPr marL="742950" lvl="1" indent="-285750">
                        <a:lnSpc>
                          <a:spcPts val="2200"/>
                        </a:lnSpc>
                        <a:buFont typeface="Wingdings" charset="2"/>
                        <a:buChar char="§"/>
                      </a:pPr>
                      <a:r>
                        <a:rPr lang="en-ZA" sz="1400" dirty="0" smtClean="0">
                          <a:solidFill>
                            <a:srgbClr val="000000"/>
                          </a:solidFill>
                          <a:latin typeface="+mn-lt"/>
                          <a:cs typeface="Arial" panose="020B0604020202020204" pitchFamily="34" charset="0"/>
                        </a:rPr>
                        <a:t>Land Rights Management Councils (LRMCs); </a:t>
                      </a:r>
                    </a:p>
                    <a:p>
                      <a:pPr marL="742950" lvl="1" indent="-285750">
                        <a:lnSpc>
                          <a:spcPts val="2200"/>
                        </a:lnSpc>
                        <a:buFont typeface="Wingdings" charset="2"/>
                        <a:buChar char="§"/>
                      </a:pPr>
                      <a:r>
                        <a:rPr lang="en-ZA" sz="1400" dirty="0" smtClean="0">
                          <a:solidFill>
                            <a:srgbClr val="000000"/>
                          </a:solidFill>
                          <a:latin typeface="+mn-lt"/>
                          <a:cs typeface="Arial" panose="020B0604020202020204" pitchFamily="34" charset="0"/>
                        </a:rPr>
                        <a:t>District Land Reform Committees (DLRCs); </a:t>
                      </a:r>
                    </a:p>
                    <a:p>
                      <a:pPr marL="742950" lvl="1" indent="-285750">
                        <a:lnSpc>
                          <a:spcPts val="2200"/>
                        </a:lnSpc>
                        <a:buFont typeface="Wingdings" charset="2"/>
                        <a:buChar char="§"/>
                      </a:pPr>
                      <a:r>
                        <a:rPr lang="en-ZA" sz="1400" dirty="0" smtClean="0">
                          <a:solidFill>
                            <a:srgbClr val="000000"/>
                          </a:solidFill>
                          <a:latin typeface="+mn-lt"/>
                          <a:cs typeface="Arial" panose="020B0604020202020204" pitchFamily="34" charset="0"/>
                        </a:rPr>
                        <a:t>District Agri-Parks Management Councils (DAMCs); </a:t>
                      </a:r>
                    </a:p>
                    <a:p>
                      <a:pPr marL="486900" indent="-342900">
                        <a:lnSpc>
                          <a:spcPts val="2200"/>
                        </a:lnSpc>
                        <a:buFont typeface="+mj-lt"/>
                        <a:buAutoNum type="arabicPeriod"/>
                      </a:pPr>
                      <a:r>
                        <a:rPr lang="en-ZA" sz="1400" i="0" dirty="0" smtClean="0">
                          <a:solidFill>
                            <a:srgbClr val="000000"/>
                          </a:solidFill>
                          <a:latin typeface="+mn-lt"/>
                          <a:cs typeface="Arial" panose="020B0604020202020204" pitchFamily="34" charset="0"/>
                        </a:rPr>
                        <a:t>Appointment of District Managers in 38 Districts.</a:t>
                      </a:r>
                    </a:p>
                    <a:p>
                      <a:pPr marL="486900" indent="-342900">
                        <a:lnSpc>
                          <a:spcPts val="2200"/>
                        </a:lnSpc>
                        <a:buFont typeface="+mj-lt"/>
                        <a:buAutoNum type="arabicPeriod"/>
                      </a:pPr>
                      <a:r>
                        <a:rPr lang="en-ZA" sz="1400" i="0" dirty="0" smtClean="0">
                          <a:solidFill>
                            <a:srgbClr val="000000"/>
                          </a:solidFill>
                          <a:latin typeface="+mn-lt"/>
                          <a:cs typeface="Arial" panose="020B0604020202020204" pitchFamily="34" charset="0"/>
                        </a:rPr>
                        <a:t>Institutionalisation of the DLRC, DAMCs and </a:t>
                      </a:r>
                      <a:r>
                        <a:rPr lang="en-ZA" sz="1400" i="0" dirty="0" smtClean="0">
                          <a:solidFill>
                            <a:schemeClr val="tx1"/>
                          </a:solidFill>
                          <a:latin typeface="+mn-lt"/>
                          <a:cs typeface="Arial" panose="020B0604020202020204" pitchFamily="34" charset="0"/>
                        </a:rPr>
                        <a:t>LRMCs</a:t>
                      </a:r>
                      <a:r>
                        <a:rPr lang="en-ZA" sz="1400" b="1" i="0" dirty="0" smtClean="0">
                          <a:solidFill>
                            <a:schemeClr val="tx1"/>
                          </a:solidFill>
                          <a:latin typeface="+mn-lt"/>
                          <a:cs typeface="Arial" panose="020B0604020202020204" pitchFamily="34" charset="0"/>
                        </a:rPr>
                        <a:t>.</a:t>
                      </a:r>
                      <a:endParaRPr lang="en-ZA" sz="140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ts val="22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429750" marR="0" indent="-285750" algn="l" defTabSz="829002" rtl="0" eaLnBrk="1" fontAlgn="auto" latinLnBrk="0" hangingPunct="1">
                        <a:lnSpc>
                          <a:spcPts val="2200"/>
                        </a:lnSpc>
                        <a:spcBef>
                          <a:spcPts val="0"/>
                        </a:spcBef>
                        <a:spcAft>
                          <a:spcPts val="0"/>
                        </a:spcAft>
                        <a:buClrTx/>
                        <a:buSzTx/>
                        <a:buFont typeface="Arial"/>
                        <a:buChar char="•"/>
                        <a:tabLst/>
                        <a:defRPr/>
                      </a:pPr>
                      <a:r>
                        <a:rPr lang="en-ZA" sz="1400" b="0" i="0" dirty="0" smtClean="0">
                          <a:solidFill>
                            <a:schemeClr val="tx1"/>
                          </a:solidFill>
                          <a:latin typeface="+mn-lt"/>
                          <a:cs typeface="Arial" panose="020B0604020202020204" pitchFamily="34" charset="0"/>
                        </a:rPr>
                        <a:t>Funded from current DRDLR budget. </a:t>
                      </a:r>
                    </a:p>
                    <a:p>
                      <a:pPr marL="144000" marR="0" indent="0" algn="l" defTabSz="829002" rtl="0" eaLnBrk="1" fontAlgn="auto" latinLnBrk="0" hangingPunct="1">
                        <a:lnSpc>
                          <a:spcPts val="22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449263" marR="0" indent="-306388" algn="l" defTabSz="829002"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400" b="0" dirty="0" smtClean="0">
                          <a:solidFill>
                            <a:schemeClr val="tx1"/>
                          </a:solidFill>
                        </a:rPr>
                        <a:t>To be determined. </a:t>
                      </a:r>
                      <a:endParaRPr lang="en-ZA" sz="1400" b="0" dirty="0">
                        <a:solidFill>
                          <a:schemeClr val="tx1"/>
                        </a:solidFill>
                        <a:latin typeface="+mn-lt"/>
                      </a:endParaRPr>
                    </a:p>
                  </a:txBody>
                  <a:tcPr marL="68577" marR="68577">
                    <a:noFill/>
                  </a:tcPr>
                </a:tc>
                <a:extLst>
                  <a:ext uri="{0D108BD9-81ED-4DB2-BD59-A6C34878D82A}">
                    <a16:rowId xmlns:a16="http://schemas.microsoft.com/office/drawing/2014/main" xmlns="" val="10001"/>
                  </a:ext>
                </a:extLst>
              </a:tr>
            </a:tbl>
          </a:graphicData>
        </a:graphic>
      </p:graphicFrame>
      <p:sp>
        <p:nvSpPr>
          <p:cNvPr id="6" name="Oval 5"/>
          <p:cNvSpPr/>
          <p:nvPr/>
        </p:nvSpPr>
        <p:spPr>
          <a:xfrm>
            <a:off x="182880" y="198905"/>
            <a:ext cx="121920" cy="136375"/>
          </a:xfrm>
          <a:prstGeom prst="ellipse">
            <a:avLst/>
          </a:prstGeom>
          <a:solidFill>
            <a:srgbClr val="00B050"/>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err="1" smtClean="0">
              <a:solidFill>
                <a:schemeClr val="tx1"/>
              </a:solidFill>
            </a:endParaRPr>
          </a:p>
        </p:txBody>
      </p:sp>
    </p:spTree>
    <p:extLst>
      <p:ext uri="{BB962C8B-B14F-4D97-AF65-F5344CB8AC3E}">
        <p14:creationId xmlns:p14="http://schemas.microsoft.com/office/powerpoint/2010/main" xmlns="" val="44508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1129570596"/>
              </p:ext>
            </p:extLst>
          </p:nvPr>
        </p:nvGraphicFramePr>
        <p:xfrm>
          <a:off x="1" y="506087"/>
          <a:ext cx="8961438" cy="6473440"/>
        </p:xfrm>
        <a:graphic>
          <a:graphicData uri="http://schemas.openxmlformats.org/drawingml/2006/table">
            <a:tbl>
              <a:tblPr firstRow="1" bandRow="1">
                <a:tableStyleId>{5940675A-B579-460E-94D1-54222C63F5DA}</a:tableStyleId>
              </a:tblPr>
              <a:tblGrid>
                <a:gridCol w="8961438">
                  <a:extLst>
                    <a:ext uri="{9D8B030D-6E8A-4147-A177-3AD203B41FA5}">
                      <a16:colId xmlns:a16="http://schemas.microsoft.com/office/drawing/2014/main" xmlns="" val="20000"/>
                    </a:ext>
                  </a:extLst>
                </a:gridCol>
              </a:tblGrid>
              <a:tr h="540000">
                <a:tc>
                  <a:txBody>
                    <a:bodyPr/>
                    <a:lstStyle/>
                    <a:p>
                      <a:pPr algn="l">
                        <a:lnSpc>
                          <a:spcPts val="2300"/>
                        </a:lnSpc>
                      </a:pPr>
                      <a:r>
                        <a:rPr lang="en-ZA" sz="1400" b="1" dirty="0" smtClean="0">
                          <a:solidFill>
                            <a:schemeClr val="tx1"/>
                          </a:solidFill>
                          <a:latin typeface="+mn-lt"/>
                          <a:cs typeface="Arial" panose="020B0604020202020204" pitchFamily="34" charset="0"/>
                        </a:rPr>
                        <a:t>Coordination and Knowledge Management</a:t>
                      </a:r>
                      <a:endParaRPr lang="en-ZA" sz="1400" b="1" dirty="0">
                        <a:solidFill>
                          <a:schemeClr val="tx1"/>
                        </a:solidFill>
                        <a:latin typeface="+mn-lt"/>
                        <a:cs typeface="Arial" panose="020B0604020202020204" pitchFamily="34" charset="0"/>
                      </a:endParaRPr>
                    </a:p>
                  </a:txBody>
                  <a:tcPr marL="68577" marR="68577" anchor="ctr">
                    <a:solidFill>
                      <a:schemeClr val="accent1"/>
                    </a:solidFill>
                  </a:tcPr>
                </a:tc>
                <a:extLst>
                  <a:ext uri="{0D108BD9-81ED-4DB2-BD59-A6C34878D82A}">
                    <a16:rowId xmlns:a16="http://schemas.microsoft.com/office/drawing/2014/main" xmlns="" val="10000"/>
                  </a:ext>
                </a:extLst>
              </a:tr>
              <a:tr h="3075314">
                <a:tc>
                  <a:txBody>
                    <a:bodyPr/>
                    <a:lstStyle/>
                    <a:p>
                      <a:pPr>
                        <a:lnSpc>
                          <a:spcPts val="2300"/>
                        </a:lnSpc>
                      </a:pPr>
                      <a:r>
                        <a:rPr lang="en-ZA" sz="1600" b="1" dirty="0" smtClean="0">
                          <a:solidFill>
                            <a:schemeClr val="tx1"/>
                          </a:solidFill>
                          <a:latin typeface="+mn-lt"/>
                          <a:cs typeface="Arial" panose="020B0604020202020204" pitchFamily="34" charset="0"/>
                        </a:rPr>
                        <a:t>19. National Agricultural Decent Work Programme and  20. Strengthening legal compliance   mechanisms (Labour)</a:t>
                      </a:r>
                    </a:p>
                    <a:p>
                      <a:pPr marL="252000" indent="-108000">
                        <a:lnSpc>
                          <a:spcPts val="2300"/>
                        </a:lnSpc>
                        <a:buFont typeface="Arial" panose="020B0604020202020204" pitchFamily="34" charset="0"/>
                        <a:buChar char="•"/>
                      </a:pPr>
                      <a:r>
                        <a:rPr lang="en-ZA" sz="1600" dirty="0" smtClean="0">
                          <a:solidFill>
                            <a:schemeClr val="tx1"/>
                          </a:solidFill>
                        </a:rPr>
                        <a:t>These initiatives aim to strengthen the compliance to Labour Laws (esp. LRA, BCEA, SDA13, OHS, the Agri-BEE charter and EEA) of commercial farmers, emerging farmers and agri-business owners. This is to eliminate human rights violations towards Agri-farm workers and farm dwellers. </a:t>
                      </a:r>
                    </a:p>
                    <a:p>
                      <a:pPr marL="252000" indent="-108000">
                        <a:lnSpc>
                          <a:spcPts val="2300"/>
                        </a:lnSpc>
                        <a:buFont typeface="Arial" panose="020B0604020202020204" pitchFamily="34" charset="0"/>
                        <a:buChar char="•"/>
                      </a:pPr>
                      <a:r>
                        <a:rPr lang="en-ZA" sz="1600" dirty="0" smtClean="0">
                          <a:solidFill>
                            <a:schemeClr val="tx1"/>
                          </a:solidFill>
                        </a:rPr>
                        <a:t>The initiative is to develop and implement a Decent Work Programme for the Agricultural Sector.</a:t>
                      </a:r>
                      <a:endParaRPr lang="en-ZA" sz="1600" dirty="0" smtClean="0">
                        <a:solidFill>
                          <a:schemeClr val="tx1"/>
                        </a:solidFill>
                        <a:latin typeface="+mn-lt"/>
                        <a:cs typeface="Arial" panose="020B0604020202020204" pitchFamily="34" charset="0"/>
                      </a:endParaRPr>
                    </a:p>
                    <a:p>
                      <a:pPr marL="144000" fontAlgn="auto">
                        <a:lnSpc>
                          <a:spcPts val="2300"/>
                        </a:lnSpc>
                        <a:spcBef>
                          <a:spcPts val="0"/>
                        </a:spcBef>
                        <a:spcAft>
                          <a:spcPts val="0"/>
                        </a:spcAft>
                        <a:defRPr/>
                      </a:pPr>
                      <a:r>
                        <a:rPr lang="fr-FR" sz="1600" b="1" i="1" dirty="0" smtClean="0">
                          <a:solidFill>
                            <a:srgbClr val="000000"/>
                          </a:solidFill>
                          <a:latin typeface="+mn-lt"/>
                        </a:rPr>
                        <a:t>Areas </a:t>
                      </a:r>
                      <a:r>
                        <a:rPr lang="fr-FR" sz="1600" b="1" i="1" dirty="0" err="1" smtClean="0">
                          <a:solidFill>
                            <a:srgbClr val="000000"/>
                          </a:solidFill>
                          <a:latin typeface="+mn-lt"/>
                        </a:rPr>
                        <a:t>where</a:t>
                      </a:r>
                      <a:r>
                        <a:rPr lang="fr-FR" sz="1600" b="1" i="1" dirty="0" smtClean="0">
                          <a:solidFill>
                            <a:srgbClr val="000000"/>
                          </a:solidFill>
                          <a:latin typeface="+mn-lt"/>
                        </a:rPr>
                        <a:t> </a:t>
                      </a:r>
                      <a:r>
                        <a:rPr lang="fr-FR" sz="1600" b="1" i="1" dirty="0" err="1" smtClean="0">
                          <a:solidFill>
                            <a:srgbClr val="000000"/>
                          </a:solidFill>
                          <a:latin typeface="+mn-lt"/>
                        </a:rPr>
                        <a:t>work</a:t>
                      </a:r>
                      <a:r>
                        <a:rPr lang="fr-FR" sz="1600" b="1" i="1" dirty="0" smtClean="0">
                          <a:solidFill>
                            <a:srgbClr val="000000"/>
                          </a:solidFill>
                          <a:latin typeface="+mn-lt"/>
                        </a:rPr>
                        <a:t> </a:t>
                      </a:r>
                      <a:r>
                        <a:rPr lang="fr-FR" sz="1600" b="1" i="1" dirty="0" err="1" smtClean="0">
                          <a:solidFill>
                            <a:srgbClr val="000000"/>
                          </a:solidFill>
                          <a:latin typeface="+mn-lt"/>
                        </a:rPr>
                        <a:t>is</a:t>
                      </a:r>
                      <a:r>
                        <a:rPr lang="fr-FR" sz="1600" b="1" i="1" dirty="0" smtClean="0">
                          <a:solidFill>
                            <a:srgbClr val="000000"/>
                          </a:solidFill>
                          <a:latin typeface="+mn-lt"/>
                        </a:rPr>
                        <a:t> </a:t>
                      </a:r>
                      <a:r>
                        <a:rPr lang="fr-FR" sz="1600" b="1" i="1" dirty="0" err="1" smtClean="0">
                          <a:solidFill>
                            <a:srgbClr val="000000"/>
                          </a:solidFill>
                          <a:latin typeface="+mn-lt"/>
                        </a:rPr>
                        <a:t>currently</a:t>
                      </a:r>
                      <a:r>
                        <a:rPr lang="fr-FR" sz="1600" b="1" i="1" dirty="0" smtClean="0">
                          <a:solidFill>
                            <a:srgbClr val="000000"/>
                          </a:solidFill>
                          <a:latin typeface="+mn-lt"/>
                        </a:rPr>
                        <a:t> </a:t>
                      </a:r>
                      <a:r>
                        <a:rPr lang="fr-FR" sz="1600" b="1" i="1" dirty="0" err="1" smtClean="0">
                          <a:solidFill>
                            <a:srgbClr val="000000"/>
                          </a:solidFill>
                          <a:latin typeface="+mn-lt"/>
                        </a:rPr>
                        <a:t>underway</a:t>
                      </a:r>
                      <a:r>
                        <a:rPr lang="fr-FR" sz="1600" b="1" i="1" dirty="0" smtClean="0">
                          <a:solidFill>
                            <a:srgbClr val="000000"/>
                          </a:solidFill>
                          <a:latin typeface="+mn-lt"/>
                        </a:rPr>
                        <a:t>:</a:t>
                      </a:r>
                      <a:endParaRPr lang="en-ZA" sz="1600" i="1" dirty="0" smtClean="0">
                        <a:solidFill>
                          <a:schemeClr val="tx1"/>
                        </a:solidFill>
                        <a:latin typeface="+mn-lt"/>
                        <a:cs typeface="Arial" panose="020B0604020202020204" pitchFamily="34" charset="0"/>
                      </a:endParaRPr>
                    </a:p>
                    <a:p>
                      <a:pPr marL="252000" indent="-108000">
                        <a:lnSpc>
                          <a:spcPts val="2300"/>
                        </a:lnSpc>
                        <a:buFont typeface="Arial" panose="020B0604020202020204" pitchFamily="34" charset="0"/>
                        <a:buChar char="•"/>
                      </a:pPr>
                      <a:r>
                        <a:rPr lang="en-ZA" sz="1600" i="0" dirty="0" smtClean="0">
                          <a:solidFill>
                            <a:schemeClr val="tx1"/>
                          </a:solidFill>
                          <a:latin typeface="+mn-lt"/>
                          <a:cs typeface="Arial" panose="020B0604020202020204" pitchFamily="34" charset="0"/>
                        </a:rPr>
                        <a:t>Key executive members of the Department of Labour met and</a:t>
                      </a:r>
                      <a:r>
                        <a:rPr lang="en-ZA" sz="1600" i="0" baseline="0" dirty="0" smtClean="0">
                          <a:solidFill>
                            <a:schemeClr val="tx1"/>
                          </a:solidFill>
                          <a:latin typeface="+mn-lt"/>
                          <a:cs typeface="Arial" panose="020B0604020202020204" pitchFamily="34" charset="0"/>
                        </a:rPr>
                        <a:t> agreed on the</a:t>
                      </a:r>
                      <a:r>
                        <a:rPr lang="en-ZA" sz="1600" i="0" dirty="0" smtClean="0">
                          <a:solidFill>
                            <a:schemeClr val="tx1"/>
                          </a:solidFill>
                          <a:latin typeface="+mn-lt"/>
                          <a:cs typeface="Arial" panose="020B0604020202020204" pitchFamily="34" charset="0"/>
                        </a:rPr>
                        <a:t> way forward on the 2 initiative.</a:t>
                      </a:r>
                    </a:p>
                    <a:p>
                      <a:pPr marL="252000" indent="-108000">
                        <a:lnSpc>
                          <a:spcPts val="2300"/>
                        </a:lnSpc>
                        <a:buFont typeface="Arial" panose="020B0604020202020204" pitchFamily="34" charset="0"/>
                        <a:buChar char="•"/>
                      </a:pPr>
                      <a:r>
                        <a:rPr lang="en-GB" sz="1600" i="0" dirty="0" smtClean="0">
                          <a:solidFill>
                            <a:schemeClr val="tx1"/>
                          </a:solidFill>
                          <a:latin typeface="+mn-lt"/>
                          <a:cs typeface="Arial" panose="020B0604020202020204" pitchFamily="34" charset="0"/>
                        </a:rPr>
                        <a:t>The initiatives were presented to the CCMA stakeholder/users</a:t>
                      </a:r>
                      <a:r>
                        <a:rPr lang="en-GB" sz="1600" i="0" baseline="0" dirty="0" smtClean="0">
                          <a:solidFill>
                            <a:schemeClr val="tx1"/>
                          </a:solidFill>
                          <a:latin typeface="+mn-lt"/>
                          <a:cs typeface="Arial" panose="020B0604020202020204" pitchFamily="34" charset="0"/>
                        </a:rPr>
                        <a:t> forum</a:t>
                      </a:r>
                      <a:r>
                        <a:rPr lang="en-GB" sz="1600" i="0" dirty="0" smtClean="0">
                          <a:solidFill>
                            <a:schemeClr val="tx1"/>
                          </a:solidFill>
                          <a:latin typeface="+mn-lt"/>
                          <a:cs typeface="Arial" panose="020B0604020202020204" pitchFamily="34" charset="0"/>
                        </a:rPr>
                        <a:t> </a:t>
                      </a:r>
                      <a:endParaRPr lang="en-ZA" sz="1600" i="0" dirty="0" smtClean="0">
                        <a:solidFill>
                          <a:schemeClr val="tx1"/>
                        </a:solidFill>
                        <a:latin typeface="+mn-lt"/>
                        <a:cs typeface="Arial" panose="020B0604020202020204" pitchFamily="34" charset="0"/>
                      </a:endParaRPr>
                    </a:p>
                    <a:p>
                      <a:pPr marL="252000" indent="-108000">
                        <a:lnSpc>
                          <a:spcPts val="2300"/>
                        </a:lnSpc>
                        <a:buFont typeface="Arial" panose="020B0604020202020204" pitchFamily="34" charset="0"/>
                        <a:buChar char="•"/>
                      </a:pPr>
                      <a:r>
                        <a:rPr lang="en-ZA" sz="1600" i="0" dirty="0" smtClean="0">
                          <a:solidFill>
                            <a:schemeClr val="tx1"/>
                          </a:solidFill>
                          <a:latin typeface="+mn-lt"/>
                          <a:cs typeface="Arial" panose="020B0604020202020204" pitchFamily="34" charset="0"/>
                        </a:rPr>
                        <a:t>A task team was established to develop an implementation plan and budget proposal.</a:t>
                      </a:r>
                    </a:p>
                    <a:p>
                      <a:pPr marL="144000" marR="0" indent="0" algn="l" defTabSz="829002" rtl="0" eaLnBrk="1" fontAlgn="auto" latinLnBrk="0" hangingPunct="1">
                        <a:lnSpc>
                          <a:spcPts val="2300"/>
                        </a:lnSpc>
                        <a:spcBef>
                          <a:spcPts val="0"/>
                        </a:spcBef>
                        <a:spcAft>
                          <a:spcPts val="0"/>
                        </a:spcAft>
                        <a:buClrTx/>
                        <a:buSzTx/>
                        <a:buFont typeface="Arial" panose="020B0604020202020204" pitchFamily="34" charset="0"/>
                        <a:buNone/>
                        <a:tabLst/>
                        <a:defRPr/>
                      </a:pPr>
                      <a:endParaRPr lang="en-ZA" sz="1600" b="1"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ts val="2300"/>
                        </a:lnSpc>
                        <a:spcBef>
                          <a:spcPts val="0"/>
                        </a:spcBef>
                        <a:spcAft>
                          <a:spcPts val="0"/>
                        </a:spcAft>
                        <a:buClrTx/>
                        <a:buSzTx/>
                        <a:buFont typeface="Arial" panose="020B0604020202020204" pitchFamily="34" charset="0"/>
                        <a:buNone/>
                        <a:tabLst/>
                        <a:defRPr/>
                      </a:pPr>
                      <a:r>
                        <a:rPr lang="en-ZA" sz="1600" b="1" i="0" dirty="0" smtClean="0">
                          <a:solidFill>
                            <a:schemeClr val="tx1"/>
                          </a:solidFill>
                          <a:latin typeface="+mn-lt"/>
                          <a:cs typeface="Arial" panose="020B0604020202020204" pitchFamily="34" charset="0"/>
                        </a:rPr>
                        <a:t>Budget Plan</a:t>
                      </a:r>
                    </a:p>
                    <a:p>
                      <a:pPr marL="144000" marR="0" indent="0" algn="l" defTabSz="829002" rtl="0" eaLnBrk="1" fontAlgn="auto" latinLnBrk="0" hangingPunct="1">
                        <a:lnSpc>
                          <a:spcPts val="2300"/>
                        </a:lnSpc>
                        <a:spcBef>
                          <a:spcPts val="0"/>
                        </a:spcBef>
                        <a:spcAft>
                          <a:spcPts val="0"/>
                        </a:spcAft>
                        <a:buClrTx/>
                        <a:buSzTx/>
                        <a:buFont typeface="Arial" panose="020B0604020202020204" pitchFamily="34" charset="0"/>
                        <a:buNone/>
                        <a:tabLst/>
                        <a:defRPr/>
                      </a:pPr>
                      <a:r>
                        <a:rPr lang="en-ZA" sz="1600" b="0" i="0" dirty="0" smtClean="0">
                          <a:solidFill>
                            <a:schemeClr val="tx1"/>
                          </a:solidFill>
                          <a:latin typeface="+mn-lt"/>
                          <a:cs typeface="Arial" panose="020B0604020202020204" pitchFamily="34" charset="0"/>
                        </a:rPr>
                        <a:t>To be determined. </a:t>
                      </a:r>
                    </a:p>
                    <a:p>
                      <a:pPr marL="144000" marR="0" indent="0" algn="l" defTabSz="829002" rtl="0" eaLnBrk="1" fontAlgn="auto" latinLnBrk="0" hangingPunct="1">
                        <a:lnSpc>
                          <a:spcPts val="2300"/>
                        </a:lnSpc>
                        <a:spcBef>
                          <a:spcPts val="0"/>
                        </a:spcBef>
                        <a:spcAft>
                          <a:spcPts val="0"/>
                        </a:spcAft>
                        <a:buClrTx/>
                        <a:buSzTx/>
                        <a:buFont typeface="Arial" panose="020B0604020202020204" pitchFamily="34" charset="0"/>
                        <a:buNone/>
                        <a:tabLst/>
                        <a:defRPr/>
                      </a:pPr>
                      <a:endParaRPr lang="en-ZA" sz="16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ts val="2300"/>
                        </a:lnSpc>
                        <a:spcBef>
                          <a:spcPts val="0"/>
                        </a:spcBef>
                        <a:spcAft>
                          <a:spcPts val="0"/>
                        </a:spcAft>
                        <a:buClrTx/>
                        <a:buSzTx/>
                        <a:buFont typeface="Arial" panose="020B0604020202020204" pitchFamily="34" charset="0"/>
                        <a:buNone/>
                        <a:tabLst/>
                        <a:defRPr/>
                      </a:pPr>
                      <a:r>
                        <a:rPr lang="en-ZA" sz="1600" b="1" i="0" dirty="0" smtClean="0">
                          <a:solidFill>
                            <a:schemeClr val="tx1"/>
                          </a:solidFill>
                          <a:latin typeface="+mn-lt"/>
                          <a:cs typeface="Arial" panose="020B0604020202020204" pitchFamily="34" charset="0"/>
                        </a:rPr>
                        <a:t>Output for Open Day</a:t>
                      </a:r>
                    </a:p>
                    <a:p>
                      <a:pPr marL="252000" marR="0" indent="-108000" algn="l" defTabSz="829002" rtl="0" eaLnBrk="1" fontAlgn="auto" latinLnBrk="0" hangingPunct="1">
                        <a:lnSpc>
                          <a:spcPts val="2300"/>
                        </a:lnSpc>
                        <a:spcBef>
                          <a:spcPts val="0"/>
                        </a:spcBef>
                        <a:spcAft>
                          <a:spcPts val="0"/>
                        </a:spcAft>
                        <a:buClrTx/>
                        <a:buSzTx/>
                        <a:buFont typeface="Arial" panose="020B0604020202020204" pitchFamily="34" charset="0"/>
                        <a:buChar char="•"/>
                        <a:tabLst/>
                        <a:defRPr/>
                      </a:pPr>
                      <a:r>
                        <a:rPr lang="en-ZA" sz="1600" dirty="0" smtClean="0"/>
                        <a:t>Agreement between Farm worker</a:t>
                      </a:r>
                      <a:r>
                        <a:rPr lang="en-ZA" sz="1600" baseline="0" dirty="0" smtClean="0"/>
                        <a:t> unions, </a:t>
                      </a:r>
                      <a:r>
                        <a:rPr lang="en-ZA" sz="1600" baseline="0" dirty="0" err="1" smtClean="0"/>
                        <a:t>DoL</a:t>
                      </a:r>
                      <a:r>
                        <a:rPr lang="en-ZA" sz="1600" baseline="0" dirty="0" smtClean="0"/>
                        <a:t> and CCMA. </a:t>
                      </a:r>
                      <a:endParaRPr lang="en-ZA" sz="1600" dirty="0" smtClean="0">
                        <a:latin typeface="+mn-lt"/>
                      </a:endParaRPr>
                    </a:p>
                    <a:p>
                      <a:pPr>
                        <a:lnSpc>
                          <a:spcPts val="2300"/>
                        </a:lnSpc>
                      </a:pPr>
                      <a:endParaRPr lang="en-ZA" sz="1600" dirty="0">
                        <a:latin typeface="+mn-lt"/>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80114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4207020981"/>
              </p:ext>
            </p:extLst>
          </p:nvPr>
        </p:nvGraphicFramePr>
        <p:xfrm>
          <a:off x="1" y="563879"/>
          <a:ext cx="8961438" cy="6157249"/>
        </p:xfrm>
        <a:graphic>
          <a:graphicData uri="http://schemas.openxmlformats.org/drawingml/2006/table">
            <a:tbl>
              <a:tblPr firstRow="1" bandRow="1">
                <a:tableStyleId>{5940675A-B579-460E-94D1-54222C63F5DA}</a:tableStyleId>
              </a:tblPr>
              <a:tblGrid>
                <a:gridCol w="8961438">
                  <a:extLst>
                    <a:ext uri="{9D8B030D-6E8A-4147-A177-3AD203B41FA5}">
                      <a16:colId xmlns:a16="http://schemas.microsoft.com/office/drawing/2014/main" xmlns="" val="20000"/>
                    </a:ext>
                  </a:extLst>
                </a:gridCol>
              </a:tblGrid>
              <a:tr h="472787">
                <a:tc>
                  <a:txBody>
                    <a:bodyPr/>
                    <a:lstStyle/>
                    <a:p>
                      <a:pPr algn="l">
                        <a:lnSpc>
                          <a:spcPct val="150000"/>
                        </a:lnSpc>
                      </a:pPr>
                      <a:r>
                        <a:rPr lang="en-ZA" sz="2000" b="1" dirty="0" smtClean="0">
                          <a:solidFill>
                            <a:schemeClr val="tx1"/>
                          </a:solidFill>
                          <a:latin typeface="Arial" panose="020B0604020202020204" pitchFamily="34" charset="0"/>
                          <a:cs typeface="Arial" panose="020B0604020202020204" pitchFamily="34" charset="0"/>
                        </a:rPr>
                        <a:t>Coordination and Knowledge Management</a:t>
                      </a:r>
                      <a:endParaRPr lang="en-ZA" sz="2000" b="1" dirty="0">
                        <a:solidFill>
                          <a:schemeClr val="tx1"/>
                        </a:solidFill>
                        <a:latin typeface="Arial" panose="020B0604020202020204" pitchFamily="34" charset="0"/>
                        <a:cs typeface="Arial" panose="020B0604020202020204" pitchFamily="34" charset="0"/>
                      </a:endParaRPr>
                    </a:p>
                  </a:txBody>
                  <a:tcPr marL="68577" marR="68577" anchor="ctr">
                    <a:solidFill>
                      <a:schemeClr val="accent1"/>
                    </a:solidFill>
                  </a:tcPr>
                </a:tc>
                <a:extLst>
                  <a:ext uri="{0D108BD9-81ED-4DB2-BD59-A6C34878D82A}">
                    <a16:rowId xmlns:a16="http://schemas.microsoft.com/office/drawing/2014/main" xmlns="" val="10000"/>
                  </a:ext>
                </a:extLst>
              </a:tr>
              <a:tr h="5608609">
                <a:tc>
                  <a:txBody>
                    <a:bodyPr/>
                    <a:lstStyle/>
                    <a:p>
                      <a:pPr>
                        <a:lnSpc>
                          <a:spcPct val="150000"/>
                        </a:lnSpc>
                      </a:pPr>
                      <a:r>
                        <a:rPr lang="en-ZA" sz="1600" b="1" dirty="0" smtClean="0">
                          <a:solidFill>
                            <a:schemeClr val="tx1"/>
                          </a:solidFill>
                          <a:latin typeface="+mn-lt"/>
                          <a:cs typeface="Arial" panose="020B0604020202020204" pitchFamily="34" charset="0"/>
                        </a:rPr>
                        <a:t>21. </a:t>
                      </a:r>
                      <a:r>
                        <a:rPr lang="en-ZA" sz="1400" b="1" dirty="0" smtClean="0">
                          <a:solidFill>
                            <a:schemeClr val="tx1"/>
                          </a:solidFill>
                          <a:latin typeface="+mn-lt"/>
                          <a:cs typeface="Arial" panose="020B0604020202020204" pitchFamily="34" charset="0"/>
                        </a:rPr>
                        <a:t>National livestock census, animal ID, &amp; traceability (Livestock)</a:t>
                      </a:r>
                    </a:p>
                    <a:p>
                      <a:pPr marL="144000" fontAlgn="auto">
                        <a:lnSpc>
                          <a:spcPct val="150000"/>
                        </a:lnSpc>
                        <a:spcBef>
                          <a:spcPts val="0"/>
                        </a:spcBef>
                        <a:spcAft>
                          <a:spcPts val="0"/>
                        </a:spcAft>
                        <a:defRPr/>
                      </a:pPr>
                      <a:r>
                        <a:rPr lang="en-ZA" sz="1400" b="0" i="0" dirty="0" smtClean="0">
                          <a:solidFill>
                            <a:srgbClr val="000000"/>
                          </a:solidFill>
                          <a:latin typeface="+mn-lt"/>
                        </a:rPr>
                        <a:t>Conduct a formal complete livestock census to be repeated every 5 years.</a:t>
                      </a:r>
                    </a:p>
                    <a:p>
                      <a:pPr marL="144000" fontAlgn="auto">
                        <a:lnSpc>
                          <a:spcPct val="150000"/>
                        </a:lnSpc>
                        <a:spcBef>
                          <a:spcPts val="0"/>
                        </a:spcBef>
                        <a:spcAft>
                          <a:spcPts val="0"/>
                        </a:spcAft>
                        <a:defRPr/>
                      </a:pPr>
                      <a:r>
                        <a:rPr lang="en-ZA" sz="1400" b="0" i="0" dirty="0" smtClean="0">
                          <a:solidFill>
                            <a:srgbClr val="000000"/>
                          </a:solidFill>
                          <a:latin typeface="+mn-lt"/>
                        </a:rPr>
                        <a:t>Develop an interactive animal identification system using the available legal instruments (Animal Identification Act, Animal Improvement Act, Animal Improvement Policy, etc.), to implement an integrated national livestock data base for performance recording and traceability in order to improve animal husbandry, enable proper planning and decision making and allow for competitive market access.</a:t>
                      </a:r>
                    </a:p>
                    <a:p>
                      <a:pPr marL="144000" fontAlgn="auto">
                        <a:lnSpc>
                          <a:spcPct val="150000"/>
                        </a:lnSpc>
                        <a:spcBef>
                          <a:spcPts val="0"/>
                        </a:spcBef>
                        <a:spcAft>
                          <a:spcPts val="0"/>
                        </a:spcAft>
                        <a:defRPr/>
                      </a:pPr>
                      <a:r>
                        <a:rPr lang="fr-FR" sz="1400" b="1" i="1" dirty="0" smtClean="0">
                          <a:solidFill>
                            <a:srgbClr val="000000"/>
                          </a:solidFill>
                          <a:latin typeface="+mn-lt"/>
                        </a:rPr>
                        <a:t>Areas </a:t>
                      </a:r>
                      <a:r>
                        <a:rPr lang="fr-FR" sz="1400" b="1" i="1" dirty="0" err="1" smtClean="0">
                          <a:solidFill>
                            <a:srgbClr val="000000"/>
                          </a:solidFill>
                          <a:latin typeface="+mn-lt"/>
                        </a:rPr>
                        <a:t>where</a:t>
                      </a:r>
                      <a:r>
                        <a:rPr lang="fr-FR" sz="1400" b="1" i="1" dirty="0" smtClean="0">
                          <a:solidFill>
                            <a:srgbClr val="000000"/>
                          </a:solidFill>
                          <a:latin typeface="+mn-lt"/>
                        </a:rPr>
                        <a:t> </a:t>
                      </a:r>
                      <a:r>
                        <a:rPr lang="fr-FR" sz="1400" b="1" i="1" dirty="0" err="1" smtClean="0">
                          <a:solidFill>
                            <a:srgbClr val="000000"/>
                          </a:solidFill>
                          <a:latin typeface="+mn-lt"/>
                        </a:rPr>
                        <a:t>work</a:t>
                      </a:r>
                      <a:r>
                        <a:rPr lang="fr-FR" sz="1400" b="1" i="1" dirty="0" smtClean="0">
                          <a:solidFill>
                            <a:srgbClr val="000000"/>
                          </a:solidFill>
                          <a:latin typeface="+mn-lt"/>
                        </a:rPr>
                        <a:t> </a:t>
                      </a:r>
                      <a:r>
                        <a:rPr lang="fr-FR" sz="1400" b="1" i="1" dirty="0" err="1" smtClean="0">
                          <a:solidFill>
                            <a:srgbClr val="000000"/>
                          </a:solidFill>
                          <a:latin typeface="+mn-lt"/>
                        </a:rPr>
                        <a:t>is</a:t>
                      </a:r>
                      <a:r>
                        <a:rPr lang="fr-FR" sz="1400" b="1" i="1" dirty="0" smtClean="0">
                          <a:solidFill>
                            <a:srgbClr val="000000"/>
                          </a:solidFill>
                          <a:latin typeface="+mn-lt"/>
                        </a:rPr>
                        <a:t> </a:t>
                      </a:r>
                      <a:r>
                        <a:rPr lang="fr-FR" sz="1400" b="1" i="1" dirty="0" err="1" smtClean="0">
                          <a:solidFill>
                            <a:srgbClr val="000000"/>
                          </a:solidFill>
                          <a:latin typeface="+mn-lt"/>
                        </a:rPr>
                        <a:t>currently</a:t>
                      </a:r>
                      <a:r>
                        <a:rPr lang="fr-FR" sz="1400" b="1" i="1" dirty="0" smtClean="0">
                          <a:solidFill>
                            <a:srgbClr val="000000"/>
                          </a:solidFill>
                          <a:latin typeface="+mn-lt"/>
                        </a:rPr>
                        <a:t> </a:t>
                      </a:r>
                      <a:r>
                        <a:rPr lang="fr-FR" sz="1400" b="1" i="1" dirty="0" err="1" smtClean="0">
                          <a:solidFill>
                            <a:srgbClr val="000000"/>
                          </a:solidFill>
                          <a:latin typeface="+mn-lt"/>
                        </a:rPr>
                        <a:t>underway</a:t>
                      </a:r>
                      <a:r>
                        <a:rPr lang="fr-FR" sz="1400" b="1" i="1" dirty="0" smtClean="0">
                          <a:solidFill>
                            <a:srgbClr val="000000"/>
                          </a:solidFill>
                          <a:latin typeface="+mn-lt"/>
                        </a:rPr>
                        <a:t>:</a:t>
                      </a:r>
                      <a:endParaRPr lang="en-ZA" sz="1400" i="1" dirty="0" smtClean="0">
                        <a:solidFill>
                          <a:schemeClr val="tx1"/>
                        </a:solidFill>
                        <a:latin typeface="+mn-lt"/>
                        <a:cs typeface="Arial" panose="020B0604020202020204" pitchFamily="34" charset="0"/>
                      </a:endParaRP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DAFF has drafted  Livestock Identification and Traceability System policy document which is now gazetted and prepared for the SEIAS process. </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A policy consultation workshop took place with 110 attendees from the Red Meat Industry, Consumer groups, national and Provincial government officials and other stakeholders on 14 August 2017.</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A multidisciplinary LITS Committee was established to work on the establishment of the LITS in South Africa.</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0" i="0" dirty="0" smtClean="0">
                          <a:solidFill>
                            <a:schemeClr val="tx1"/>
                          </a:solidFill>
                          <a:latin typeface="+mn-lt"/>
                          <a:cs typeface="Arial" panose="020B0604020202020204" pitchFamily="34" charset="0"/>
                        </a:rPr>
                        <a:t>Discussion with National Treasury</a:t>
                      </a:r>
                      <a:r>
                        <a:rPr lang="en-ZA" sz="1400" b="0" i="0" baseline="0" dirty="0" smtClean="0">
                          <a:solidFill>
                            <a:schemeClr val="tx1"/>
                          </a:solidFill>
                          <a:latin typeface="+mn-lt"/>
                          <a:cs typeface="Arial" panose="020B0604020202020204" pitchFamily="34" charset="0"/>
                        </a:rPr>
                        <a:t> underway - n</a:t>
                      </a:r>
                      <a:r>
                        <a:rPr lang="en-ZA" sz="1400" b="0" i="0" dirty="0" smtClean="0">
                          <a:solidFill>
                            <a:schemeClr val="tx1"/>
                          </a:solidFill>
                          <a:latin typeface="+mn-lt"/>
                          <a:cs typeface="Arial" panose="020B0604020202020204" pitchFamily="34" charset="0"/>
                        </a:rPr>
                        <a:t>o current budget.</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dirty="0" smtClean="0">
                          <a:latin typeface="+mn-lt"/>
                        </a:rPr>
                        <a:t>MOU between relevant role players on</a:t>
                      </a:r>
                      <a:r>
                        <a:rPr lang="en-ZA" sz="1400" baseline="0" dirty="0" smtClean="0">
                          <a:latin typeface="+mn-lt"/>
                        </a:rPr>
                        <a:t> the</a:t>
                      </a:r>
                      <a:r>
                        <a:rPr lang="en-ZA" sz="1400" dirty="0" smtClean="0">
                          <a:latin typeface="+mn-lt"/>
                        </a:rPr>
                        <a:t> implementation plan of Livestock</a:t>
                      </a:r>
                    </a:p>
                    <a:p>
                      <a:pPr marL="14400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dirty="0" smtClean="0">
                          <a:latin typeface="+mn-lt"/>
                        </a:rPr>
                        <a:t> Identification</a:t>
                      </a:r>
                      <a:r>
                        <a:rPr lang="en-ZA" sz="1400" baseline="0" dirty="0" smtClean="0">
                          <a:latin typeface="+mn-lt"/>
                        </a:rPr>
                        <a:t> and Traceability System</a:t>
                      </a:r>
                      <a:endParaRPr lang="en-ZA" sz="1400" b="1" dirty="0">
                        <a:solidFill>
                          <a:srgbClr val="FF0000"/>
                        </a:solidFill>
                        <a:latin typeface="+mn-lt"/>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768675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2804226839"/>
              </p:ext>
            </p:extLst>
          </p:nvPr>
        </p:nvGraphicFramePr>
        <p:xfrm>
          <a:off x="1" y="506086"/>
          <a:ext cx="8961437" cy="6275714"/>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606434">
                <a:tc>
                  <a:txBody>
                    <a:bodyPr/>
                    <a:lstStyle/>
                    <a:p>
                      <a:pPr algn="l">
                        <a:lnSpc>
                          <a:spcPct val="150000"/>
                        </a:lnSpc>
                      </a:pPr>
                      <a:r>
                        <a:rPr lang="en-ZA" sz="2000" b="1" dirty="0" smtClean="0">
                          <a:solidFill>
                            <a:schemeClr val="tx1"/>
                          </a:solidFill>
                          <a:latin typeface="Arial" panose="020B0604020202020204" pitchFamily="34" charset="0"/>
                          <a:cs typeface="Arial" panose="020B0604020202020204" pitchFamily="34" charset="0"/>
                        </a:rPr>
                        <a:t>Coordination and Knowledge Management</a:t>
                      </a:r>
                      <a:endParaRPr lang="en-ZA" sz="2000" b="1" dirty="0">
                        <a:solidFill>
                          <a:schemeClr val="tx1"/>
                        </a:solidFill>
                        <a:latin typeface="Arial" panose="020B0604020202020204" pitchFamily="34" charset="0"/>
                        <a:cs typeface="Arial" panose="020B0604020202020204" pitchFamily="34" charset="0"/>
                      </a:endParaRPr>
                    </a:p>
                  </a:txBody>
                  <a:tcPr marL="68577" marR="68577" anchor="ctr">
                    <a:solidFill>
                      <a:schemeClr val="accent1"/>
                    </a:solidFill>
                  </a:tcPr>
                </a:tc>
                <a:extLst>
                  <a:ext uri="{0D108BD9-81ED-4DB2-BD59-A6C34878D82A}">
                    <a16:rowId xmlns:a16="http://schemas.microsoft.com/office/drawing/2014/main" xmlns="" val="10000"/>
                  </a:ext>
                </a:extLst>
              </a:tr>
              <a:tr h="2529840">
                <a:tc>
                  <a:txBody>
                    <a:bodyPr/>
                    <a:lstStyle/>
                    <a:p>
                      <a:pPr>
                        <a:lnSpc>
                          <a:spcPct val="150000"/>
                        </a:lnSpc>
                      </a:pPr>
                      <a:r>
                        <a:rPr lang="en-ZA" sz="1600" b="1" dirty="0" smtClean="0">
                          <a:solidFill>
                            <a:schemeClr val="tx1"/>
                          </a:solidFill>
                          <a:latin typeface="+mn-lt"/>
                          <a:cs typeface="Arial" panose="020B0604020202020204" pitchFamily="34" charset="0"/>
                        </a:rPr>
                        <a:t>22. Grain Know How</a:t>
                      </a:r>
                    </a:p>
                    <a:p>
                      <a:pPr marL="144000" marR="0" indent="0" algn="l" defTabSz="914400" rtl="0" eaLnBrk="1" fontAlgn="auto" latinLnBrk="0" hangingPunct="1">
                        <a:lnSpc>
                          <a:spcPct val="150000"/>
                        </a:lnSpc>
                        <a:spcBef>
                          <a:spcPts val="0"/>
                        </a:spcBef>
                        <a:spcAft>
                          <a:spcPts val="0"/>
                        </a:spcAft>
                        <a:buClrTx/>
                        <a:buSzTx/>
                        <a:buFontTx/>
                        <a:buNone/>
                        <a:tabLst/>
                        <a:defRPr/>
                      </a:pPr>
                      <a:r>
                        <a:rPr lang="en-ZA" sz="1400" dirty="0" smtClean="0">
                          <a:solidFill>
                            <a:srgbClr val="000000"/>
                          </a:solidFill>
                        </a:rPr>
                        <a:t>Establishment of grains information centre that will provide farmers with relevant information in a format that is  comprehensive considering literacy level and access to  technology for improved yield and quality.</a:t>
                      </a:r>
                    </a:p>
                    <a:p>
                      <a:pPr marL="144000" fontAlgn="auto">
                        <a:lnSpc>
                          <a:spcPct val="150000"/>
                        </a:lnSpc>
                        <a:spcBef>
                          <a:spcPts val="0"/>
                        </a:spcBef>
                        <a:spcAft>
                          <a:spcPts val="0"/>
                        </a:spcAft>
                        <a:defRPr/>
                      </a:pPr>
                      <a:r>
                        <a:rPr lang="fr-FR" sz="1400" b="1" i="1" dirty="0" smtClean="0">
                          <a:solidFill>
                            <a:srgbClr val="000000"/>
                          </a:solidFill>
                          <a:latin typeface="+mn-lt"/>
                        </a:rPr>
                        <a:t>Areas </a:t>
                      </a:r>
                      <a:r>
                        <a:rPr lang="fr-FR" sz="1400" b="1" i="1" dirty="0" err="1" smtClean="0">
                          <a:solidFill>
                            <a:srgbClr val="000000"/>
                          </a:solidFill>
                          <a:latin typeface="+mn-lt"/>
                        </a:rPr>
                        <a:t>where</a:t>
                      </a:r>
                      <a:r>
                        <a:rPr lang="fr-FR" sz="1400" b="1" i="1" dirty="0" smtClean="0">
                          <a:solidFill>
                            <a:srgbClr val="000000"/>
                          </a:solidFill>
                          <a:latin typeface="+mn-lt"/>
                        </a:rPr>
                        <a:t> </a:t>
                      </a:r>
                      <a:r>
                        <a:rPr lang="fr-FR" sz="1400" b="1" i="1" dirty="0" err="1" smtClean="0">
                          <a:solidFill>
                            <a:srgbClr val="000000"/>
                          </a:solidFill>
                          <a:latin typeface="+mn-lt"/>
                        </a:rPr>
                        <a:t>work</a:t>
                      </a:r>
                      <a:r>
                        <a:rPr lang="fr-FR" sz="1400" b="1" i="1" dirty="0" smtClean="0">
                          <a:solidFill>
                            <a:srgbClr val="000000"/>
                          </a:solidFill>
                          <a:latin typeface="+mn-lt"/>
                        </a:rPr>
                        <a:t> </a:t>
                      </a:r>
                      <a:r>
                        <a:rPr lang="fr-FR" sz="1400" b="1" i="1" dirty="0" err="1" smtClean="0">
                          <a:solidFill>
                            <a:srgbClr val="000000"/>
                          </a:solidFill>
                          <a:latin typeface="+mn-lt"/>
                        </a:rPr>
                        <a:t>is</a:t>
                      </a:r>
                      <a:r>
                        <a:rPr lang="fr-FR" sz="1400" b="1" i="1" dirty="0" smtClean="0">
                          <a:solidFill>
                            <a:srgbClr val="000000"/>
                          </a:solidFill>
                          <a:latin typeface="+mn-lt"/>
                        </a:rPr>
                        <a:t> </a:t>
                      </a:r>
                      <a:r>
                        <a:rPr lang="fr-FR" sz="1400" b="1" i="1" dirty="0" err="1" smtClean="0">
                          <a:solidFill>
                            <a:srgbClr val="000000"/>
                          </a:solidFill>
                          <a:latin typeface="+mn-lt"/>
                        </a:rPr>
                        <a:t>currently</a:t>
                      </a:r>
                      <a:r>
                        <a:rPr lang="fr-FR" sz="1400" b="1" i="1" dirty="0" smtClean="0">
                          <a:solidFill>
                            <a:srgbClr val="000000"/>
                          </a:solidFill>
                          <a:latin typeface="+mn-lt"/>
                        </a:rPr>
                        <a:t> </a:t>
                      </a:r>
                      <a:r>
                        <a:rPr lang="fr-FR" sz="1400" b="1" i="1" dirty="0" err="1" smtClean="0">
                          <a:solidFill>
                            <a:srgbClr val="000000"/>
                          </a:solidFill>
                          <a:latin typeface="+mn-lt"/>
                        </a:rPr>
                        <a:t>underway</a:t>
                      </a:r>
                      <a:r>
                        <a:rPr lang="fr-FR" sz="1400" b="1" i="1" dirty="0" smtClean="0">
                          <a:solidFill>
                            <a:srgbClr val="000000"/>
                          </a:solidFill>
                          <a:latin typeface="+mn-lt"/>
                        </a:rPr>
                        <a:t>:</a:t>
                      </a:r>
                      <a:endParaRPr lang="en-ZA" sz="1400" i="1" dirty="0" smtClean="0">
                        <a:solidFill>
                          <a:schemeClr val="tx1"/>
                        </a:solidFill>
                        <a:latin typeface="+mn-lt"/>
                        <a:cs typeface="Arial" panose="020B0604020202020204" pitchFamily="34" charset="0"/>
                      </a:endParaRP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A database of all sources of grain information and relevant knowledge completed</a:t>
                      </a:r>
                      <a:r>
                        <a:rPr lang="en-ZA" sz="1400" i="0" baseline="0" dirty="0" smtClean="0">
                          <a:solidFill>
                            <a:schemeClr val="tx1"/>
                          </a:solidFill>
                          <a:latin typeface="+mn-lt"/>
                          <a:cs typeface="Arial" panose="020B0604020202020204" pitchFamily="34" charset="0"/>
                        </a:rPr>
                        <a:t> – but needs to be expanded on. </a:t>
                      </a:r>
                      <a:endParaRPr lang="en-ZA" sz="1400" i="0" dirty="0" smtClean="0">
                        <a:solidFill>
                          <a:schemeClr val="tx1"/>
                        </a:solidFill>
                        <a:latin typeface="+mn-lt"/>
                        <a:cs typeface="Arial" panose="020B0604020202020204" pitchFamily="34" charset="0"/>
                      </a:endParaRP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Developing systems requirements to make this information accessible, currently underway</a:t>
                      </a:r>
                      <a:r>
                        <a:rPr lang="en-ZA" sz="1400" i="0" baseline="0" dirty="0" smtClean="0">
                          <a:solidFill>
                            <a:schemeClr val="tx1"/>
                          </a:solidFill>
                          <a:latin typeface="+mn-lt"/>
                          <a:cs typeface="Arial" panose="020B0604020202020204" pitchFamily="34" charset="0"/>
                        </a:rPr>
                        <a:t> – NDIMO desk will serve the purpose of providing that ICT platform.</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Integrate and Coordinate existing industry developed information sources (apps). </a:t>
                      </a:r>
                    </a:p>
                    <a:p>
                      <a:pPr marL="252000" indent="-108000">
                        <a:lnSpc>
                          <a:spcPct val="150000"/>
                        </a:lnSpc>
                        <a:buFont typeface="Arial" panose="020B0604020202020204" pitchFamily="34" charset="0"/>
                        <a:buChar char="•"/>
                      </a:pPr>
                      <a:r>
                        <a:rPr lang="en-ZA" sz="1400" i="0" dirty="0" smtClean="0">
                          <a:solidFill>
                            <a:schemeClr val="tx1"/>
                          </a:solidFill>
                          <a:latin typeface="+mn-lt"/>
                          <a:cs typeface="Arial" panose="020B0604020202020204" pitchFamily="34" charset="0"/>
                        </a:rPr>
                        <a:t>Use existing service delivery (SASSA delivery points) points as satellite points.</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252000" marR="0" indent="-108000" algn="l" defTabSz="829002"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b="0" i="0" dirty="0" smtClean="0">
                          <a:solidFill>
                            <a:schemeClr val="tx1"/>
                          </a:solidFill>
                          <a:latin typeface="+mn-lt"/>
                          <a:cs typeface="Arial" panose="020B0604020202020204" pitchFamily="34" charset="0"/>
                        </a:rPr>
                        <a:t>Research to be funded by DAFF’s National Research Fund, and the required information management system through the </a:t>
                      </a:r>
                      <a:r>
                        <a:rPr lang="en-ZA" sz="1400" b="0" i="0" dirty="0" err="1" smtClean="0">
                          <a:solidFill>
                            <a:schemeClr val="tx1"/>
                          </a:solidFill>
                          <a:latin typeface="+mn-lt"/>
                          <a:cs typeface="Arial" panose="020B0604020202020204" pitchFamily="34" charset="0"/>
                        </a:rPr>
                        <a:t>Ndimo</a:t>
                      </a:r>
                      <a:r>
                        <a:rPr lang="en-ZA" sz="1400" b="0" i="0" dirty="0" smtClean="0">
                          <a:solidFill>
                            <a:schemeClr val="tx1"/>
                          </a:solidFill>
                          <a:latin typeface="+mn-lt"/>
                          <a:cs typeface="Arial" panose="020B0604020202020204" pitchFamily="34" charset="0"/>
                        </a:rPr>
                        <a:t> desk.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ZA" sz="1400" dirty="0" smtClean="0">
                          <a:latin typeface="+mn-lt"/>
                        </a:rPr>
                        <a:t>MOU in place with role players such as DST, and industry. </a:t>
                      </a:r>
                    </a:p>
                    <a:p>
                      <a:pPr marL="252000" marR="0" indent="-1080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lang="en-ZA" sz="1600" dirty="0" smtClean="0">
                        <a:latin typeface="+mn-lt"/>
                      </a:endParaRPr>
                    </a:p>
                    <a:p>
                      <a:pPr marL="252000" indent="-108000">
                        <a:lnSpc>
                          <a:spcPct val="150000"/>
                        </a:lnSpc>
                        <a:buFont typeface="Arial" panose="020B0604020202020204" pitchFamily="34" charset="0"/>
                        <a:buChar char="•"/>
                      </a:pPr>
                      <a:endParaRPr lang="en-ZA" sz="1600" i="1" dirty="0" smtClean="0">
                        <a:solidFill>
                          <a:schemeClr val="tx1"/>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7963718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15469082"/>
              </p:ext>
            </p:extLst>
          </p:nvPr>
        </p:nvGraphicFramePr>
        <p:xfrm>
          <a:off x="1" y="506086"/>
          <a:ext cx="8961437" cy="6244076"/>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64636">
                <a:tc>
                  <a:txBody>
                    <a:bodyPr/>
                    <a:lstStyle/>
                    <a:p>
                      <a:pPr algn="l"/>
                      <a:r>
                        <a:rPr lang="en-ZA" sz="2000" b="1" dirty="0" smtClean="0">
                          <a:solidFill>
                            <a:schemeClr val="bg1"/>
                          </a:solidFill>
                          <a:latin typeface="Arial" panose="020B0604020202020204" pitchFamily="34" charset="0"/>
                          <a:cs typeface="Arial" panose="020B0604020202020204" pitchFamily="34" charset="0"/>
                        </a:rPr>
                        <a:t>Reconfiguring Space &amp; Promoting  Functional Rural Settlement</a:t>
                      </a:r>
                    </a:p>
                  </a:txBody>
                  <a:tcPr marL="68577" marR="68577" anchor="ctr">
                    <a:solidFill>
                      <a:schemeClr val="accent1">
                        <a:lumMod val="25000"/>
                      </a:schemeClr>
                    </a:solidFill>
                  </a:tcPr>
                </a:tc>
                <a:extLst>
                  <a:ext uri="{0D108BD9-81ED-4DB2-BD59-A6C34878D82A}">
                    <a16:rowId xmlns:a16="http://schemas.microsoft.com/office/drawing/2014/main" xmlns="" val="10000"/>
                  </a:ext>
                </a:extLst>
              </a:tr>
              <a:tr h="5548135">
                <a:tc>
                  <a:txBody>
                    <a:bodyPr/>
                    <a:lstStyle/>
                    <a:p>
                      <a:pPr>
                        <a:lnSpc>
                          <a:spcPts val="2200"/>
                        </a:lnSpc>
                      </a:pPr>
                      <a:r>
                        <a:rPr lang="en-ZA" sz="1400" b="1" dirty="0" smtClean="0">
                          <a:solidFill>
                            <a:schemeClr val="tx1"/>
                          </a:solidFill>
                          <a:cs typeface="Arial" panose="020B0604020202020204" pitchFamily="34" charset="0"/>
                        </a:rPr>
                        <a:t>23. </a:t>
                      </a:r>
                      <a:r>
                        <a:rPr lang="en-ZA" sz="1400" b="1" dirty="0" smtClean="0">
                          <a:solidFill>
                            <a:schemeClr val="tx1"/>
                          </a:solidFill>
                          <a:latin typeface="+mn-lt"/>
                          <a:cs typeface="Arial" panose="020B0604020202020204" pitchFamily="34" charset="0"/>
                        </a:rPr>
                        <a:t>Fast tracking the settlement of outstanding restitution claims in a sustainable manner (Land Reform)</a:t>
                      </a:r>
                    </a:p>
                    <a:p>
                      <a:pPr marL="342900" indent="-342900">
                        <a:lnSpc>
                          <a:spcPts val="2200"/>
                        </a:lnSpc>
                        <a:buFont typeface="+mj-lt"/>
                        <a:buAutoNum type="arabicPeriod"/>
                      </a:pPr>
                      <a:r>
                        <a:rPr lang="en-ZA" sz="1400" i="0" dirty="0" smtClean="0">
                          <a:solidFill>
                            <a:schemeClr val="tx1"/>
                          </a:solidFill>
                          <a:latin typeface="+mn-lt"/>
                          <a:cs typeface="Arial" panose="020B0604020202020204" pitchFamily="34" charset="0"/>
                        </a:rPr>
                        <a:t>Conduct and finalise all outstanding research (916) by 31 December 2017</a:t>
                      </a:r>
                    </a:p>
                    <a:p>
                      <a:pPr marL="342900" indent="-342900">
                        <a:lnSpc>
                          <a:spcPts val="2200"/>
                        </a:lnSpc>
                        <a:buFont typeface="+mj-lt"/>
                        <a:buAutoNum type="arabicPeriod"/>
                      </a:pPr>
                      <a:r>
                        <a:rPr lang="en-ZA" sz="1400" i="0" dirty="0" smtClean="0">
                          <a:solidFill>
                            <a:schemeClr val="tx1"/>
                          </a:solidFill>
                          <a:latin typeface="+mn-lt"/>
                          <a:cs typeface="Arial" panose="020B0604020202020204" pitchFamily="34" charset="0"/>
                        </a:rPr>
                        <a:t>Conduct and finalise outstanding Verification in the next 48 months (since</a:t>
                      </a:r>
                      <a:r>
                        <a:rPr lang="en-ZA" sz="1400" i="0" baseline="0" dirty="0" smtClean="0">
                          <a:solidFill>
                            <a:schemeClr val="tx1"/>
                          </a:solidFill>
                          <a:latin typeface="+mn-lt"/>
                          <a:cs typeface="Arial" panose="020B0604020202020204" pitchFamily="34" charset="0"/>
                        </a:rPr>
                        <a:t> the lab</a:t>
                      </a:r>
                      <a:r>
                        <a:rPr lang="en-ZA" sz="1400" i="0" dirty="0" smtClean="0">
                          <a:solidFill>
                            <a:schemeClr val="tx1"/>
                          </a:solidFill>
                          <a:latin typeface="+mn-lt"/>
                          <a:cs typeface="Arial" panose="020B0604020202020204" pitchFamily="34" charset="0"/>
                        </a:rPr>
                        <a:t>)</a:t>
                      </a:r>
                    </a:p>
                    <a:p>
                      <a:pPr marL="342900" indent="-342900">
                        <a:lnSpc>
                          <a:spcPts val="2200"/>
                        </a:lnSpc>
                        <a:buFont typeface="+mj-lt"/>
                        <a:buAutoNum type="arabicPeriod"/>
                      </a:pPr>
                      <a:r>
                        <a:rPr lang="en-ZA" sz="1400" i="0" dirty="0" smtClean="0">
                          <a:solidFill>
                            <a:schemeClr val="tx1"/>
                          </a:solidFill>
                          <a:latin typeface="+mn-lt"/>
                          <a:cs typeface="Arial" panose="020B0604020202020204" pitchFamily="34" charset="0"/>
                        </a:rPr>
                        <a:t>Settle and Finalise all outstanding claims (6558) in the next 48 months (since</a:t>
                      </a:r>
                      <a:r>
                        <a:rPr lang="en-ZA" sz="1400" i="0" baseline="0" dirty="0" smtClean="0">
                          <a:solidFill>
                            <a:schemeClr val="tx1"/>
                          </a:solidFill>
                          <a:latin typeface="+mn-lt"/>
                          <a:cs typeface="Arial" panose="020B0604020202020204" pitchFamily="34" charset="0"/>
                        </a:rPr>
                        <a:t> the lab</a:t>
                      </a:r>
                      <a:r>
                        <a:rPr lang="en-ZA" sz="1400" i="0" dirty="0" smtClean="0">
                          <a:solidFill>
                            <a:schemeClr val="tx1"/>
                          </a:solidFill>
                          <a:latin typeface="+mn-lt"/>
                          <a:cs typeface="Arial" panose="020B0604020202020204" pitchFamily="34" charset="0"/>
                        </a:rPr>
                        <a:t>)</a:t>
                      </a:r>
                    </a:p>
                    <a:p>
                      <a:pPr marL="342900" indent="-342900">
                        <a:lnSpc>
                          <a:spcPts val="2200"/>
                        </a:lnSpc>
                        <a:buFont typeface="+mj-lt"/>
                        <a:buAutoNum type="arabicPeriod"/>
                      </a:pPr>
                      <a:r>
                        <a:rPr lang="en-ZA" sz="1400" i="0" dirty="0" smtClean="0">
                          <a:solidFill>
                            <a:schemeClr val="tx1"/>
                          </a:solidFill>
                          <a:latin typeface="+mn-lt"/>
                          <a:cs typeface="Arial" panose="020B0604020202020204" pitchFamily="34" charset="0"/>
                        </a:rPr>
                        <a:t>Re-designed restitution business process to support upfront project packaging to ensure sustainability. </a:t>
                      </a:r>
                    </a:p>
                    <a:p>
                      <a:pPr marL="144000" fontAlgn="auto">
                        <a:lnSpc>
                          <a:spcPts val="2200"/>
                        </a:lnSpc>
                        <a:spcBef>
                          <a:spcPts val="0"/>
                        </a:spcBef>
                        <a:spcAft>
                          <a:spcPts val="0"/>
                        </a:spcAft>
                        <a:defRPr/>
                      </a:pPr>
                      <a:r>
                        <a:rPr lang="en-US" sz="1400" b="1" i="1" dirty="0" smtClean="0">
                          <a:solidFill>
                            <a:srgbClr val="000000"/>
                          </a:solidFill>
                          <a:latin typeface="+mn-lt"/>
                        </a:rPr>
                        <a:t>Areas where work is currently underway:</a:t>
                      </a:r>
                      <a:endParaRPr lang="en-ZA" sz="1400" i="1" dirty="0" smtClean="0">
                        <a:solidFill>
                          <a:schemeClr val="tx1"/>
                        </a:solidFill>
                        <a:latin typeface="+mn-lt"/>
                        <a:cs typeface="Arial" panose="020B0604020202020204" pitchFamily="34" charset="0"/>
                      </a:endParaRPr>
                    </a:p>
                    <a:p>
                      <a:pPr marL="144000" marR="0" lvl="3"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lang="en-ZA" sz="1400" i="0" dirty="0" smtClean="0">
                          <a:solidFill>
                            <a:schemeClr val="tx1"/>
                          </a:solidFill>
                          <a:latin typeface="+mn-lt"/>
                          <a:cs typeface="Arial" panose="020B0604020202020204" pitchFamily="34" charset="0"/>
                        </a:rPr>
                        <a:t>As of 30 September 2017, 269 from 916 target research reports has been approved.  Acceleration plan implemented by the </a:t>
                      </a:r>
                      <a:r>
                        <a:rPr lang="en-ZA" sz="1400" b="0" i="0" dirty="0" smtClean="0">
                          <a:solidFill>
                            <a:schemeClr val="tx1"/>
                          </a:solidFill>
                          <a:latin typeface="+mn-lt"/>
                          <a:cs typeface="Arial" panose="020B0604020202020204" pitchFamily="34" charset="0"/>
                        </a:rPr>
                        <a:t>Commission on Restitution of Land Rights </a:t>
                      </a:r>
                      <a:r>
                        <a:rPr lang="en-ZA" sz="1400" i="0" dirty="0" smtClean="0">
                          <a:solidFill>
                            <a:schemeClr val="tx1"/>
                          </a:solidFill>
                          <a:latin typeface="+mn-lt"/>
                          <a:cs typeface="Arial" panose="020B0604020202020204" pitchFamily="34" charset="0"/>
                        </a:rPr>
                        <a:t>is currently being implemented. </a:t>
                      </a:r>
                    </a:p>
                    <a:p>
                      <a:pPr marL="612000" lvl="1" indent="-108000">
                        <a:lnSpc>
                          <a:spcPts val="2200"/>
                        </a:lnSpc>
                        <a:buFont typeface="Arial" panose="020B0604020202020204" pitchFamily="34" charset="0"/>
                        <a:buChar char="•"/>
                      </a:pPr>
                      <a:r>
                        <a:rPr lang="en-ZA" sz="1400" i="0" dirty="0" smtClean="0">
                          <a:solidFill>
                            <a:schemeClr val="tx1"/>
                          </a:solidFill>
                          <a:latin typeface="+mn-lt"/>
                          <a:cs typeface="Arial" panose="020B0604020202020204" pitchFamily="34" charset="0"/>
                        </a:rPr>
                        <a:t>Claimant Verification of community claimants for Limpopo, Mpumalanga and KZN outsourced.</a:t>
                      </a:r>
                    </a:p>
                    <a:p>
                      <a:pPr marL="612000" lvl="1" indent="-108000">
                        <a:lnSpc>
                          <a:spcPts val="2200"/>
                        </a:lnSpc>
                        <a:buFont typeface="Arial" panose="020B0604020202020204" pitchFamily="34" charset="0"/>
                        <a:buChar char="•"/>
                      </a:pPr>
                      <a:r>
                        <a:rPr lang="en-ZA" sz="1400" i="0" dirty="0" smtClean="0">
                          <a:solidFill>
                            <a:schemeClr val="tx1"/>
                          </a:solidFill>
                          <a:latin typeface="+mn-lt"/>
                          <a:cs typeface="Arial" panose="020B0604020202020204" pitchFamily="34" charset="0"/>
                        </a:rPr>
                        <a:t>R100 million is required to execute this activity.</a:t>
                      </a:r>
                    </a:p>
                    <a:p>
                      <a:pPr marL="628650" lvl="1" indent="-171450">
                        <a:lnSpc>
                          <a:spcPts val="2200"/>
                        </a:lnSpc>
                        <a:buFont typeface="Arial" panose="020B0604020202020204" pitchFamily="34" charset="0"/>
                        <a:buChar char="•"/>
                      </a:pPr>
                      <a:r>
                        <a:rPr lang="en-ZA" sz="1400" i="0" dirty="0" smtClean="0">
                          <a:solidFill>
                            <a:schemeClr val="tx1"/>
                          </a:solidFill>
                          <a:latin typeface="+mn-lt"/>
                          <a:cs typeface="Arial" panose="020B0604020202020204" pitchFamily="34" charset="0"/>
                        </a:rPr>
                        <a:t>As of 30 June 2017, 6558 claims were outstanding of which 1820 are in Phase two : screening phase, 115 Phase 3: determination of qualification and 4623 Phase 4: negotiations. 2152 claims will be settled and finalize in the next 24 months.</a:t>
                      </a:r>
                    </a:p>
                    <a:p>
                      <a:pPr marL="628650" lvl="1" indent="-171450">
                        <a:lnSpc>
                          <a:spcPts val="2200"/>
                        </a:lnSpc>
                        <a:buFont typeface="Arial" panose="020B0604020202020204" pitchFamily="34" charset="0"/>
                        <a:buChar char="•"/>
                      </a:pPr>
                      <a:r>
                        <a:rPr lang="en-ZA" sz="1400" i="0" dirty="0" smtClean="0">
                          <a:solidFill>
                            <a:schemeClr val="tx1"/>
                          </a:solidFill>
                          <a:latin typeface="+mn-lt"/>
                          <a:cs typeface="Arial" panose="020B0604020202020204" pitchFamily="34" charset="0"/>
                        </a:rPr>
                        <a:t>The drafting of a Hybrid Settlement Options policy is at its advanced stage.</a:t>
                      </a:r>
                    </a:p>
                    <a:p>
                      <a:pPr marL="628650" lvl="1" indent="-171450">
                        <a:lnSpc>
                          <a:spcPts val="2200"/>
                        </a:lnSpc>
                        <a:buFont typeface="Arial" panose="020B0604020202020204" pitchFamily="34" charset="0"/>
                        <a:buChar char="•"/>
                      </a:pPr>
                      <a:r>
                        <a:rPr lang="en-ZA" sz="1400" i="0" dirty="0" smtClean="0">
                          <a:solidFill>
                            <a:schemeClr val="tx1"/>
                          </a:solidFill>
                          <a:latin typeface="+mn-lt"/>
                          <a:cs typeface="Arial" panose="020B0604020202020204" pitchFamily="34" charset="0"/>
                        </a:rPr>
                        <a:t>This activity to finalize all claims (Transfer of land / Payment of financial Compensation) will require R30 Billion. This is ongoing.</a:t>
                      </a:r>
                    </a:p>
                    <a:p>
                      <a:pPr marL="628650" marR="0" lvl="1" indent="-17145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400" i="0" dirty="0" smtClean="0">
                          <a:solidFill>
                            <a:schemeClr val="tx1"/>
                          </a:solidFill>
                          <a:latin typeface="+mn-lt"/>
                          <a:cs typeface="Arial" panose="020B0604020202020204" pitchFamily="34" charset="0"/>
                        </a:rPr>
                        <a:t>Commission’s business process reviewed as part of the Restitution mini Lab. A preferred Commission Operating model has been identified. Project Charter has been developed between CRLR and GTAC.</a:t>
                      </a:r>
                    </a:p>
                    <a:p>
                      <a:pPr marL="628650" marR="0" lvl="1" indent="-17145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endParaRPr lang="en-GB" sz="1400" i="0" dirty="0" smtClean="0">
                        <a:solidFill>
                          <a:schemeClr val="tx1"/>
                        </a:solidFill>
                        <a:latin typeface="+mn-lt"/>
                        <a:cs typeface="Arial" panose="020B0604020202020204" pitchFamily="34" charset="0"/>
                      </a:endParaRPr>
                    </a:p>
                    <a:p>
                      <a:pPr marL="628650" marR="0" lvl="1" indent="-17145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endParaRPr lang="en-ZA" sz="1400" i="0" dirty="0" smtClean="0">
                        <a:solidFill>
                          <a:schemeClr val="tx1"/>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6084128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1515700518"/>
              </p:ext>
            </p:extLst>
          </p:nvPr>
        </p:nvGraphicFramePr>
        <p:xfrm>
          <a:off x="1" y="506086"/>
          <a:ext cx="8961437" cy="3456314"/>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606434">
                <a:tc>
                  <a:txBody>
                    <a:bodyPr/>
                    <a:lstStyle/>
                    <a:p>
                      <a:pPr algn="l"/>
                      <a:r>
                        <a:rPr lang="en-ZA" sz="2000" b="1" dirty="0" smtClean="0">
                          <a:solidFill>
                            <a:schemeClr val="bg1"/>
                          </a:solidFill>
                          <a:latin typeface="Arial" panose="020B0604020202020204" pitchFamily="34" charset="0"/>
                          <a:cs typeface="Arial" panose="020B0604020202020204" pitchFamily="34" charset="0"/>
                        </a:rPr>
                        <a:t>Reconfiguring Space &amp; Promoting  Functional Rural Settlement</a:t>
                      </a:r>
                    </a:p>
                  </a:txBody>
                  <a:tcPr marL="68577" marR="68577" anchor="ctr">
                    <a:solidFill>
                      <a:schemeClr val="accent1">
                        <a:lumMod val="25000"/>
                      </a:schemeClr>
                    </a:solidFill>
                  </a:tcPr>
                </a:tc>
                <a:extLst>
                  <a:ext uri="{0D108BD9-81ED-4DB2-BD59-A6C34878D82A}">
                    <a16:rowId xmlns:a16="http://schemas.microsoft.com/office/drawing/2014/main" xmlns="" val="10000"/>
                  </a:ext>
                </a:extLst>
              </a:tr>
              <a:tr h="2529840">
                <a:tc>
                  <a:txBody>
                    <a:bodyPr/>
                    <a:lstStyle/>
                    <a:p>
                      <a:pPr>
                        <a:lnSpc>
                          <a:spcPts val="2200"/>
                        </a:lnSpc>
                      </a:pPr>
                      <a:r>
                        <a:rPr lang="en-ZA" sz="1400" b="1" dirty="0" smtClean="0">
                          <a:solidFill>
                            <a:schemeClr val="tx1"/>
                          </a:solidFill>
                          <a:cs typeface="Arial" panose="020B0604020202020204" pitchFamily="34" charset="0"/>
                        </a:rPr>
                        <a:t>23. </a:t>
                      </a:r>
                      <a:r>
                        <a:rPr lang="en-ZA" sz="1400" b="1" dirty="0" smtClean="0">
                          <a:solidFill>
                            <a:schemeClr val="tx1"/>
                          </a:solidFill>
                          <a:latin typeface="+mn-lt"/>
                          <a:cs typeface="Arial" panose="020B0604020202020204" pitchFamily="34" charset="0"/>
                        </a:rPr>
                        <a:t>Fast tracking the settlement of outstanding restitution claims in a sustainable manner (Land Reform)</a:t>
                      </a:r>
                    </a:p>
                    <a:p>
                      <a:pPr>
                        <a:lnSpc>
                          <a:spcPct val="150000"/>
                        </a:lnSpc>
                      </a:pPr>
                      <a:endParaRPr lang="en-ZA" sz="1400" b="1"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429750" marR="0" indent="-285750" algn="l" defTabSz="829002" rtl="0" eaLnBrk="1" fontAlgn="auto" latinLnBrk="0" hangingPunct="1">
                        <a:lnSpc>
                          <a:spcPct val="150000"/>
                        </a:lnSpc>
                        <a:spcBef>
                          <a:spcPts val="0"/>
                        </a:spcBef>
                        <a:spcAft>
                          <a:spcPts val="0"/>
                        </a:spcAft>
                        <a:buClrTx/>
                        <a:buSzTx/>
                        <a:buFont typeface="Arial"/>
                        <a:buChar char="•"/>
                        <a:tabLst/>
                        <a:defRPr/>
                      </a:pPr>
                      <a:r>
                        <a:rPr lang="en-ZA" sz="1400" b="0" i="0" dirty="0" smtClean="0">
                          <a:solidFill>
                            <a:schemeClr val="tx1"/>
                          </a:solidFill>
                          <a:latin typeface="+mn-lt"/>
                          <a:cs typeface="Arial" panose="020B0604020202020204" pitchFamily="34" charset="0"/>
                        </a:rPr>
                        <a:t>Funded from existing</a:t>
                      </a:r>
                      <a:r>
                        <a:rPr lang="en-ZA" sz="1400" b="0" i="0" baseline="0" dirty="0" smtClean="0">
                          <a:solidFill>
                            <a:schemeClr val="tx1"/>
                          </a:solidFill>
                          <a:latin typeface="+mn-lt"/>
                          <a:cs typeface="Arial" panose="020B0604020202020204" pitchFamily="34" charset="0"/>
                        </a:rPr>
                        <a:t> budget but additional funding is required to speed up the delivery.</a:t>
                      </a:r>
                    </a:p>
                    <a:p>
                      <a:pPr marL="144000" marR="0" indent="0" algn="l" defTabSz="829002" rtl="0" eaLnBrk="1" fontAlgn="auto" latinLnBrk="0" hangingPunct="1">
                        <a:lnSpc>
                          <a:spcPct val="150000"/>
                        </a:lnSpc>
                        <a:spcBef>
                          <a:spcPts val="0"/>
                        </a:spcBef>
                        <a:spcAft>
                          <a:spcPts val="0"/>
                        </a:spcAft>
                        <a:buClrTx/>
                        <a:buSzTx/>
                        <a:buFont typeface="Arial"/>
                        <a:buNone/>
                        <a:tabLst/>
                        <a:defRPr/>
                      </a:pPr>
                      <a:endParaRPr lang="en-ZA" sz="14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429750" marR="0" indent="-285750" algn="l" defTabSz="829002" rtl="0" eaLnBrk="1" fontAlgn="auto" latinLnBrk="0" hangingPunct="1">
                        <a:lnSpc>
                          <a:spcPct val="150000"/>
                        </a:lnSpc>
                        <a:spcBef>
                          <a:spcPts val="0"/>
                        </a:spcBef>
                        <a:spcAft>
                          <a:spcPts val="0"/>
                        </a:spcAft>
                        <a:buClrTx/>
                        <a:buSzTx/>
                        <a:buFont typeface="Arial"/>
                        <a:buChar char="•"/>
                        <a:tabLst/>
                        <a:defRPr/>
                      </a:pPr>
                      <a:r>
                        <a:rPr lang="en-ZA" sz="1400" b="0" i="0" dirty="0" smtClean="0">
                          <a:solidFill>
                            <a:schemeClr val="tx1"/>
                          </a:solidFill>
                          <a:latin typeface="+mn-lt"/>
                          <a:cs typeface="Arial" panose="020B0604020202020204" pitchFamily="34" charset="0"/>
                        </a:rPr>
                        <a:t>Presentation</a:t>
                      </a:r>
                      <a:r>
                        <a:rPr lang="en-ZA" sz="1400" b="0" i="0" baseline="0" dirty="0" smtClean="0">
                          <a:solidFill>
                            <a:schemeClr val="tx1"/>
                          </a:solidFill>
                          <a:latin typeface="+mn-lt"/>
                          <a:cs typeface="Arial" panose="020B0604020202020204" pitchFamily="34" charset="0"/>
                        </a:rPr>
                        <a:t> of Mini-Lab information. </a:t>
                      </a:r>
                      <a:endParaRPr lang="en-ZA" sz="1400" b="0" i="0" dirty="0" smtClean="0">
                        <a:solidFill>
                          <a:schemeClr val="tx1"/>
                        </a:solidFill>
                        <a:latin typeface="+mn-lt"/>
                        <a:cs typeface="Arial" panose="020B0604020202020204" pitchFamily="34" charset="0"/>
                      </a:endParaRP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endParaRPr lang="en-ZA" sz="1600" dirty="0" smtClean="0">
                        <a:latin typeface="+mn-lt"/>
                      </a:endParaRPr>
                    </a:p>
                    <a:p>
                      <a:pPr marL="252000" indent="-108000">
                        <a:lnSpc>
                          <a:spcPts val="2200"/>
                        </a:lnSpc>
                        <a:buFont typeface="Arial" panose="020B0604020202020204" pitchFamily="34" charset="0"/>
                        <a:buChar char="•"/>
                      </a:pPr>
                      <a:endParaRPr lang="en-ZA" sz="1600" i="1" dirty="0" smtClean="0">
                        <a:solidFill>
                          <a:schemeClr val="tx1"/>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173117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306" y="56528"/>
            <a:ext cx="8403346" cy="307777"/>
          </a:xfrm>
        </p:spPr>
        <p:txBody>
          <a:bodyPr/>
          <a:lstStyle/>
          <a:p>
            <a:r>
              <a:rPr lang="en-ZA" sz="2000" dirty="0" smtClean="0"/>
              <a:t>National Development Plan Vision 2030</a:t>
            </a:r>
            <a:endParaRPr lang="en-ZA" sz="2000" dirty="0"/>
          </a:p>
        </p:txBody>
      </p:sp>
      <p:sp>
        <p:nvSpPr>
          <p:cNvPr id="3" name="Text Placeholder 2"/>
          <p:cNvSpPr>
            <a:spLocks noGrp="1"/>
          </p:cNvSpPr>
          <p:nvPr>
            <p:ph type="body" idx="13"/>
          </p:nvPr>
        </p:nvSpPr>
        <p:spPr>
          <a:xfrm>
            <a:off x="248307" y="430558"/>
            <a:ext cx="8403345" cy="984885"/>
          </a:xfrm>
        </p:spPr>
        <p:txBody>
          <a:bodyPr/>
          <a:lstStyle/>
          <a:p>
            <a:r>
              <a:rPr lang="en-US" sz="1600" dirty="0" smtClean="0">
                <a:solidFill>
                  <a:schemeClr val="tx1">
                    <a:lumMod val="75000"/>
                    <a:lumOff val="25000"/>
                  </a:schemeClr>
                </a:solidFill>
                <a:ea typeface="Arial Unicode MS" pitchFamily="34" charset="-128"/>
                <a:cs typeface="Arial Unicode MS" pitchFamily="34" charset="-128"/>
              </a:rPr>
              <a:t>The strategic intent of the </a:t>
            </a:r>
            <a:r>
              <a:rPr lang="en-US" sz="1600" dirty="0">
                <a:solidFill>
                  <a:schemeClr val="tx1">
                    <a:lumMod val="75000"/>
                    <a:lumOff val="25000"/>
                  </a:schemeClr>
                </a:solidFill>
                <a:ea typeface="Arial Unicode MS" pitchFamily="34" charset="-128"/>
                <a:cs typeface="Arial Unicode MS" pitchFamily="34" charset="-128"/>
              </a:rPr>
              <a:t>Lab </a:t>
            </a:r>
            <a:r>
              <a:rPr lang="en-US" sz="1600" dirty="0" smtClean="0">
                <a:solidFill>
                  <a:schemeClr val="tx1">
                    <a:lumMod val="75000"/>
                    <a:lumOff val="25000"/>
                  </a:schemeClr>
                </a:solidFill>
                <a:ea typeface="Arial Unicode MS" pitchFamily="34" charset="-128"/>
                <a:cs typeface="Arial Unicode MS" pitchFamily="34" charset="-128"/>
              </a:rPr>
              <a:t>was to deliver according to the vision of the National Development Plan (NDP), which is to contribute towards </a:t>
            </a:r>
            <a:r>
              <a:rPr lang="en-US" sz="1600" b="1" dirty="0" smtClean="0">
                <a:solidFill>
                  <a:schemeClr val="tx1">
                    <a:lumMod val="75000"/>
                    <a:lumOff val="25000"/>
                  </a:schemeClr>
                </a:solidFill>
                <a:ea typeface="Arial Unicode MS" pitchFamily="34" charset="-128"/>
                <a:cs typeface="Arial Unicode MS" pitchFamily="34" charset="-128"/>
              </a:rPr>
              <a:t>an Inclusive Rural Economy</a:t>
            </a:r>
            <a:r>
              <a:rPr lang="en-US" sz="1600" dirty="0" smtClean="0">
                <a:solidFill>
                  <a:schemeClr val="tx1">
                    <a:lumMod val="75000"/>
                    <a:lumOff val="25000"/>
                  </a:schemeClr>
                </a:solidFill>
                <a:ea typeface="Arial Unicode MS" pitchFamily="34" charset="-128"/>
                <a:cs typeface="Arial Unicode MS" pitchFamily="34" charset="-128"/>
              </a:rPr>
              <a:t>,  as well as the 9 Point Plan, of which </a:t>
            </a:r>
            <a:r>
              <a:rPr lang="en-US" sz="1600" b="1" dirty="0" smtClean="0">
                <a:solidFill>
                  <a:schemeClr val="tx1">
                    <a:lumMod val="75000"/>
                    <a:lumOff val="25000"/>
                  </a:schemeClr>
                </a:solidFill>
                <a:ea typeface="Arial Unicode MS" pitchFamily="34" charset="-128"/>
                <a:cs typeface="Arial Unicode MS" pitchFamily="34" charset="-128"/>
              </a:rPr>
              <a:t>the </a:t>
            </a:r>
            <a:r>
              <a:rPr lang="en-US" sz="1600" b="1" dirty="0" err="1">
                <a:solidFill>
                  <a:schemeClr val="tx1">
                    <a:lumMod val="75000"/>
                    <a:lumOff val="25000"/>
                  </a:schemeClr>
                </a:solidFill>
                <a:ea typeface="Arial Unicode MS" pitchFamily="34" charset="-128"/>
                <a:cs typeface="Arial Unicode MS" pitchFamily="34" charset="-128"/>
              </a:rPr>
              <a:t>Revitalisation</a:t>
            </a:r>
            <a:r>
              <a:rPr lang="en-US" sz="1600" b="1" dirty="0">
                <a:solidFill>
                  <a:schemeClr val="tx1">
                    <a:lumMod val="75000"/>
                    <a:lumOff val="25000"/>
                  </a:schemeClr>
                </a:solidFill>
                <a:ea typeface="Arial Unicode MS" pitchFamily="34" charset="-128"/>
                <a:cs typeface="Arial Unicode MS" pitchFamily="34" charset="-128"/>
              </a:rPr>
              <a:t> of the Agriculture and Agro-Processing Value Chain (RAAVC)</a:t>
            </a:r>
            <a:r>
              <a:rPr lang="en-US" sz="1600" dirty="0">
                <a:solidFill>
                  <a:schemeClr val="tx1">
                    <a:lumMod val="75000"/>
                    <a:lumOff val="25000"/>
                  </a:schemeClr>
                </a:solidFill>
                <a:ea typeface="Arial Unicode MS" pitchFamily="34" charset="-128"/>
                <a:cs typeface="Arial Unicode MS" pitchFamily="34" charset="-128"/>
              </a:rPr>
              <a:t> </a:t>
            </a:r>
            <a:r>
              <a:rPr lang="en-US" sz="1600" dirty="0" smtClean="0">
                <a:solidFill>
                  <a:schemeClr val="tx1">
                    <a:lumMod val="75000"/>
                    <a:lumOff val="25000"/>
                  </a:schemeClr>
                </a:solidFill>
                <a:ea typeface="Arial Unicode MS" pitchFamily="34" charset="-128"/>
                <a:cs typeface="Arial Unicode MS" pitchFamily="34" charset="-128"/>
              </a:rPr>
              <a:t>is one.  </a:t>
            </a:r>
            <a:endParaRPr lang="en-ZA" sz="1600" dirty="0">
              <a:solidFill>
                <a:schemeClr val="tx1">
                  <a:lumMod val="75000"/>
                  <a:lumOff val="25000"/>
                </a:schemeClr>
              </a:solidFill>
              <a:ea typeface="Arial Unicode MS" pitchFamily="34" charset="-128"/>
              <a:cs typeface="Arial Unicode MS" pitchFamily="34" charset="-128"/>
            </a:endParaRPr>
          </a:p>
        </p:txBody>
      </p:sp>
      <p:grpSp>
        <p:nvGrpSpPr>
          <p:cNvPr id="4" name="Group 3"/>
          <p:cNvGrpSpPr/>
          <p:nvPr/>
        </p:nvGrpSpPr>
        <p:grpSpPr>
          <a:xfrm>
            <a:off x="62776" y="1481696"/>
            <a:ext cx="7889217" cy="4922703"/>
            <a:chOff x="90446" y="1445957"/>
            <a:chExt cx="7889217" cy="4922703"/>
          </a:xfrm>
        </p:grpSpPr>
        <p:sp>
          <p:nvSpPr>
            <p:cNvPr id="40" name="TextBox 39"/>
            <p:cNvSpPr txBox="1"/>
            <p:nvPr/>
          </p:nvSpPr>
          <p:spPr>
            <a:xfrm rot="16200000">
              <a:off x="-700957" y="3448013"/>
              <a:ext cx="2167581" cy="584775"/>
            </a:xfrm>
            <a:prstGeom prst="rect">
              <a:avLst/>
            </a:prstGeom>
            <a:noFill/>
          </p:spPr>
          <p:txBody>
            <a:bodyPr wrap="none" rtlCol="0">
              <a:spAutoFit/>
            </a:bodyPr>
            <a:lstStyle/>
            <a:p>
              <a:r>
                <a:rPr lang="en-ZA" sz="3200" b="1" dirty="0" smtClean="0">
                  <a:solidFill>
                    <a:schemeClr val="accent1">
                      <a:lumMod val="25000"/>
                    </a:schemeClr>
                  </a:solidFill>
                </a:rPr>
                <a:t>ACTIONS:</a:t>
              </a:r>
              <a:endParaRPr lang="en-US" sz="3200" b="1" dirty="0">
                <a:solidFill>
                  <a:schemeClr val="accent1">
                    <a:lumMod val="25000"/>
                  </a:schemeClr>
                </a:solidFill>
              </a:endParaRPr>
            </a:p>
          </p:txBody>
        </p:sp>
        <p:sp>
          <p:nvSpPr>
            <p:cNvPr id="50" name="Rectangle 49"/>
            <p:cNvSpPr/>
            <p:nvPr/>
          </p:nvSpPr>
          <p:spPr>
            <a:xfrm>
              <a:off x="893752" y="1530721"/>
              <a:ext cx="1197881" cy="531973"/>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1" name="Rectangle 50"/>
            <p:cNvSpPr/>
            <p:nvPr/>
          </p:nvSpPr>
          <p:spPr>
            <a:xfrm>
              <a:off x="893752" y="2232224"/>
              <a:ext cx="1197881" cy="531973"/>
            </a:xfrm>
            <a:prstGeom prst="rect">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2" name="Rectangle 51"/>
            <p:cNvSpPr/>
            <p:nvPr/>
          </p:nvSpPr>
          <p:spPr>
            <a:xfrm>
              <a:off x="893752" y="2922035"/>
              <a:ext cx="1197881" cy="531973"/>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3" name="Rectangle 52"/>
            <p:cNvSpPr/>
            <p:nvPr/>
          </p:nvSpPr>
          <p:spPr>
            <a:xfrm>
              <a:off x="893752" y="3623537"/>
              <a:ext cx="1197881" cy="531973"/>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4" name="Rectangle 53"/>
            <p:cNvSpPr/>
            <p:nvPr/>
          </p:nvSpPr>
          <p:spPr>
            <a:xfrm>
              <a:off x="893752" y="4315785"/>
              <a:ext cx="1197881" cy="531973"/>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55" name="Isosceles Triangle 54"/>
            <p:cNvSpPr/>
            <p:nvPr/>
          </p:nvSpPr>
          <p:spPr>
            <a:xfrm rot="16200000">
              <a:off x="1838837" y="3127627"/>
              <a:ext cx="189017" cy="463744"/>
            </a:xfrm>
            <a:prstGeom prst="triangle">
              <a:avLst/>
            </a:prstGeom>
            <a:solidFill>
              <a:schemeClr val="accent4">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56" name="Round Same Side Corner Rectangle 55"/>
            <p:cNvSpPr/>
            <p:nvPr/>
          </p:nvSpPr>
          <p:spPr>
            <a:xfrm rot="5400000">
              <a:off x="4563803" y="-31882"/>
              <a:ext cx="516385" cy="6241049"/>
            </a:xfrm>
            <a:prstGeom prst="round2SameRect">
              <a:avLst>
                <a:gd name="adj1" fmla="val 50000"/>
                <a:gd name="adj2" fmla="val 0"/>
              </a:avLst>
            </a:prstGeom>
            <a:solidFill>
              <a:schemeClr val="accent4"/>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57" name="Isosceles Triangle 56"/>
            <p:cNvSpPr/>
            <p:nvPr/>
          </p:nvSpPr>
          <p:spPr>
            <a:xfrm rot="16200000">
              <a:off x="1827877" y="3818171"/>
              <a:ext cx="210939" cy="463742"/>
            </a:xfrm>
            <a:prstGeom prst="triangle">
              <a:avLst/>
            </a:pr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58" name="Round Same Side Corner Rectangle 57"/>
            <p:cNvSpPr/>
            <p:nvPr/>
          </p:nvSpPr>
          <p:spPr>
            <a:xfrm rot="5400000">
              <a:off x="4563803" y="660365"/>
              <a:ext cx="516385" cy="6241049"/>
            </a:xfrm>
            <a:prstGeom prst="round2SameRect">
              <a:avLst>
                <a:gd name="adj1" fmla="val 50000"/>
                <a:gd name="adj2" fmla="val 0"/>
              </a:avLst>
            </a:prstGeom>
            <a:solidFill>
              <a:schemeClr val="accent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59" name="Isosceles Triangle 58"/>
            <p:cNvSpPr/>
            <p:nvPr/>
          </p:nvSpPr>
          <p:spPr>
            <a:xfrm rot="16200000">
              <a:off x="1827873" y="4506766"/>
              <a:ext cx="210939" cy="463742"/>
            </a:xfrm>
            <a:prstGeom prst="triangle">
              <a:avLst/>
            </a:prstGeom>
            <a:solidFill>
              <a:srgbClr val="5757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60" name="Round Same Side Corner Rectangle 59"/>
            <p:cNvSpPr/>
            <p:nvPr/>
          </p:nvSpPr>
          <p:spPr>
            <a:xfrm rot="5400000">
              <a:off x="4563803" y="1352612"/>
              <a:ext cx="516385" cy="6241049"/>
            </a:xfrm>
            <a:prstGeom prst="round2SameRect">
              <a:avLst>
                <a:gd name="adj1" fmla="val 50000"/>
                <a:gd name="adj2" fmla="val 0"/>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61" name="Isosceles Triangle 60"/>
            <p:cNvSpPr/>
            <p:nvPr/>
          </p:nvSpPr>
          <p:spPr>
            <a:xfrm rot="16200000">
              <a:off x="1838838" y="2437816"/>
              <a:ext cx="189017" cy="463744"/>
            </a:xfrm>
            <a:prstGeom prst="triangle">
              <a:avLst/>
            </a:prstGeom>
            <a:solidFill>
              <a:srgbClr val="0079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62" name="Round Same Side Corner Rectangle 61"/>
            <p:cNvSpPr/>
            <p:nvPr/>
          </p:nvSpPr>
          <p:spPr>
            <a:xfrm rot="5400000">
              <a:off x="4563803" y="-724128"/>
              <a:ext cx="516385" cy="6241049"/>
            </a:xfrm>
            <a:prstGeom prst="round2SameRect">
              <a:avLst>
                <a:gd name="adj1" fmla="val 50000"/>
                <a:gd name="adj2" fmla="val 0"/>
              </a:avLst>
            </a:prstGeom>
            <a:solidFill>
              <a:schemeClr val="accent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63" name="Isosceles Triangle 62"/>
            <p:cNvSpPr/>
            <p:nvPr/>
          </p:nvSpPr>
          <p:spPr>
            <a:xfrm rot="16200000">
              <a:off x="1838839" y="1736313"/>
              <a:ext cx="189017" cy="463744"/>
            </a:xfrm>
            <a:prstGeom prst="triangle">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64" name="Round Same Side Corner Rectangle 63"/>
            <p:cNvSpPr/>
            <p:nvPr/>
          </p:nvSpPr>
          <p:spPr>
            <a:xfrm rot="5400000">
              <a:off x="4563803" y="-1416375"/>
              <a:ext cx="516385" cy="6241049"/>
            </a:xfrm>
            <a:prstGeom prst="round2SameRect">
              <a:avLst>
                <a:gd name="adj1" fmla="val 50000"/>
                <a:gd name="adj2" fmla="val 0"/>
              </a:avLst>
            </a:prstGeom>
            <a:solidFill>
              <a:schemeClr val="accent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65" name="TextBox 64"/>
            <p:cNvSpPr txBox="1"/>
            <p:nvPr/>
          </p:nvSpPr>
          <p:spPr>
            <a:xfrm>
              <a:off x="952638" y="1502759"/>
              <a:ext cx="628077" cy="492443"/>
            </a:xfrm>
            <a:prstGeom prst="rect">
              <a:avLst/>
            </a:prstGeom>
            <a:noFill/>
          </p:spPr>
          <p:txBody>
            <a:bodyPr wrap="square" lIns="0" tIns="0" rIns="0" bIns="0" rtlCol="0">
              <a:spAutoFit/>
            </a:bodyPr>
            <a:lstStyle/>
            <a:p>
              <a:pPr algn="ctr"/>
              <a:r>
                <a:rPr lang="en-US" sz="3200" b="1" dirty="0" smtClean="0">
                  <a:solidFill>
                    <a:schemeClr val="bg1"/>
                  </a:solidFill>
                </a:rPr>
                <a:t>1</a:t>
              </a:r>
            </a:p>
          </p:txBody>
        </p:sp>
        <p:sp>
          <p:nvSpPr>
            <p:cNvPr id="66" name="TextBox 65"/>
            <p:cNvSpPr txBox="1"/>
            <p:nvPr/>
          </p:nvSpPr>
          <p:spPr>
            <a:xfrm>
              <a:off x="952638" y="2215041"/>
              <a:ext cx="628077" cy="492443"/>
            </a:xfrm>
            <a:prstGeom prst="rect">
              <a:avLst/>
            </a:prstGeom>
            <a:noFill/>
          </p:spPr>
          <p:txBody>
            <a:bodyPr wrap="square" lIns="0" tIns="0" rIns="0" bIns="0" rtlCol="0">
              <a:spAutoFit/>
            </a:bodyPr>
            <a:lstStyle/>
            <a:p>
              <a:pPr algn="ctr"/>
              <a:r>
                <a:rPr lang="en-US" sz="3200" b="1" dirty="0">
                  <a:solidFill>
                    <a:schemeClr val="tx2"/>
                  </a:solidFill>
                </a:rPr>
                <a:t>2</a:t>
              </a:r>
            </a:p>
          </p:txBody>
        </p:sp>
        <p:sp>
          <p:nvSpPr>
            <p:cNvPr id="67" name="TextBox 66"/>
            <p:cNvSpPr txBox="1"/>
            <p:nvPr/>
          </p:nvSpPr>
          <p:spPr>
            <a:xfrm>
              <a:off x="952638" y="2904852"/>
              <a:ext cx="628077" cy="492443"/>
            </a:xfrm>
            <a:prstGeom prst="rect">
              <a:avLst/>
            </a:prstGeom>
            <a:noFill/>
          </p:spPr>
          <p:txBody>
            <a:bodyPr wrap="square" lIns="0" tIns="0" rIns="0" bIns="0" rtlCol="0">
              <a:spAutoFit/>
            </a:bodyPr>
            <a:lstStyle/>
            <a:p>
              <a:pPr algn="ctr"/>
              <a:r>
                <a:rPr lang="en-US" sz="3200" b="1" dirty="0" smtClean="0">
                  <a:solidFill>
                    <a:schemeClr val="bg1"/>
                  </a:solidFill>
                </a:rPr>
                <a:t>3</a:t>
              </a:r>
            </a:p>
          </p:txBody>
        </p:sp>
        <p:sp>
          <p:nvSpPr>
            <p:cNvPr id="68" name="TextBox 67"/>
            <p:cNvSpPr txBox="1"/>
            <p:nvPr/>
          </p:nvSpPr>
          <p:spPr>
            <a:xfrm>
              <a:off x="952638" y="3606354"/>
              <a:ext cx="628077" cy="492443"/>
            </a:xfrm>
            <a:prstGeom prst="rect">
              <a:avLst/>
            </a:prstGeom>
            <a:noFill/>
          </p:spPr>
          <p:txBody>
            <a:bodyPr wrap="square" lIns="0" tIns="0" rIns="0" bIns="0" rtlCol="0">
              <a:spAutoFit/>
            </a:bodyPr>
            <a:lstStyle/>
            <a:p>
              <a:pPr algn="ctr"/>
              <a:r>
                <a:rPr lang="en-US" sz="3200" b="1" dirty="0" smtClean="0">
                  <a:solidFill>
                    <a:schemeClr val="bg1"/>
                  </a:solidFill>
                </a:rPr>
                <a:t>4</a:t>
              </a:r>
            </a:p>
          </p:txBody>
        </p:sp>
        <p:sp>
          <p:nvSpPr>
            <p:cNvPr id="69" name="TextBox 68"/>
            <p:cNvSpPr txBox="1"/>
            <p:nvPr/>
          </p:nvSpPr>
          <p:spPr>
            <a:xfrm>
              <a:off x="952638" y="4295255"/>
              <a:ext cx="628077" cy="492443"/>
            </a:xfrm>
            <a:prstGeom prst="rect">
              <a:avLst/>
            </a:prstGeom>
            <a:noFill/>
          </p:spPr>
          <p:txBody>
            <a:bodyPr wrap="square" lIns="0" tIns="0" rIns="0" bIns="0" rtlCol="0">
              <a:spAutoFit/>
            </a:bodyPr>
            <a:lstStyle/>
            <a:p>
              <a:pPr algn="ctr"/>
              <a:r>
                <a:rPr lang="en-US" sz="3200" b="1" dirty="0" smtClean="0">
                  <a:solidFill>
                    <a:schemeClr val="tx2"/>
                  </a:solidFill>
                </a:rPr>
                <a:t>5</a:t>
              </a:r>
            </a:p>
          </p:txBody>
        </p:sp>
        <p:sp>
          <p:nvSpPr>
            <p:cNvPr id="70" name="Rectangle 69"/>
            <p:cNvSpPr/>
            <p:nvPr/>
          </p:nvSpPr>
          <p:spPr>
            <a:xfrm>
              <a:off x="1871016" y="1535367"/>
              <a:ext cx="5776727" cy="338554"/>
            </a:xfrm>
            <a:prstGeom prst="rect">
              <a:avLst/>
            </a:prstGeom>
          </p:spPr>
          <p:txBody>
            <a:bodyPr wrap="square" lIns="0" tIns="0" rIns="0" bIns="0">
              <a:spAutoFit/>
            </a:bodyPr>
            <a:lstStyle/>
            <a:p>
              <a:r>
                <a:rPr lang="en-US" sz="1100" b="1" dirty="0" smtClean="0">
                  <a:solidFill>
                    <a:schemeClr val="bg1"/>
                  </a:solidFill>
                </a:rPr>
                <a:t>Create 1 million jobs</a:t>
              </a:r>
            </a:p>
            <a:p>
              <a:r>
                <a:rPr lang="en-US" sz="1100" dirty="0" smtClean="0">
                  <a:solidFill>
                    <a:schemeClr val="bg1"/>
                  </a:solidFill>
                </a:rPr>
                <a:t>600 000 potential jobs in communal areas and 300 000 jobs through commercial agriculture</a:t>
              </a:r>
              <a:endParaRPr lang="en-US" sz="1100" dirty="0">
                <a:solidFill>
                  <a:schemeClr val="bg1"/>
                </a:solidFill>
              </a:endParaRPr>
            </a:p>
          </p:txBody>
        </p:sp>
        <p:sp>
          <p:nvSpPr>
            <p:cNvPr id="71" name="Rectangle 70"/>
            <p:cNvSpPr/>
            <p:nvPr/>
          </p:nvSpPr>
          <p:spPr>
            <a:xfrm>
              <a:off x="1871016" y="2223954"/>
              <a:ext cx="5776727" cy="338554"/>
            </a:xfrm>
            <a:prstGeom prst="rect">
              <a:avLst/>
            </a:prstGeom>
          </p:spPr>
          <p:txBody>
            <a:bodyPr wrap="square" lIns="0" tIns="0" rIns="0" bIns="0">
              <a:spAutoFit/>
            </a:bodyPr>
            <a:lstStyle/>
            <a:p>
              <a:r>
                <a:rPr lang="en-US" sz="1100" b="1" dirty="0" smtClean="0"/>
                <a:t>Acquire 2 million hectares</a:t>
              </a:r>
            </a:p>
            <a:p>
              <a:r>
                <a:rPr lang="en-US" sz="1100" dirty="0" smtClean="0"/>
                <a:t>Of strategically located land by 2019 for land reform</a:t>
              </a:r>
              <a:endParaRPr lang="en-US" sz="1100" dirty="0"/>
            </a:p>
          </p:txBody>
        </p:sp>
        <p:sp>
          <p:nvSpPr>
            <p:cNvPr id="72" name="Rectangle 71"/>
            <p:cNvSpPr/>
            <p:nvPr/>
          </p:nvSpPr>
          <p:spPr>
            <a:xfrm>
              <a:off x="1871016" y="2941367"/>
              <a:ext cx="5776727" cy="338554"/>
            </a:xfrm>
            <a:prstGeom prst="rect">
              <a:avLst/>
            </a:prstGeom>
          </p:spPr>
          <p:txBody>
            <a:bodyPr wrap="square" lIns="0" tIns="0" rIns="0" bIns="0">
              <a:spAutoFit/>
            </a:bodyPr>
            <a:lstStyle/>
            <a:p>
              <a:r>
                <a:rPr lang="en-US" sz="1100" b="1" dirty="0" smtClean="0">
                  <a:solidFill>
                    <a:schemeClr val="bg1"/>
                  </a:solidFill>
                </a:rPr>
                <a:t>Develop 1 million hectares of </a:t>
              </a:r>
              <a:r>
                <a:rPr lang="en-US" sz="1100" b="1" dirty="0" err="1" smtClean="0">
                  <a:solidFill>
                    <a:schemeClr val="bg1"/>
                  </a:solidFill>
                </a:rPr>
                <a:t>under-utilised</a:t>
              </a:r>
              <a:r>
                <a:rPr lang="en-US" sz="1100" b="1" dirty="0" smtClean="0">
                  <a:solidFill>
                    <a:schemeClr val="bg1"/>
                  </a:solidFill>
                </a:rPr>
                <a:t> land</a:t>
              </a:r>
            </a:p>
            <a:p>
              <a:r>
                <a:rPr lang="en-US" sz="1100" dirty="0" smtClean="0">
                  <a:solidFill>
                    <a:schemeClr val="bg1"/>
                  </a:solidFill>
                </a:rPr>
                <a:t>In communal areas and land reform projects for production.</a:t>
              </a:r>
              <a:endParaRPr lang="en-US" sz="1100" dirty="0">
                <a:solidFill>
                  <a:schemeClr val="bg1"/>
                </a:solidFill>
              </a:endParaRPr>
            </a:p>
          </p:txBody>
        </p:sp>
        <p:sp>
          <p:nvSpPr>
            <p:cNvPr id="73" name="Rectangle 72"/>
            <p:cNvSpPr/>
            <p:nvPr/>
          </p:nvSpPr>
          <p:spPr>
            <a:xfrm>
              <a:off x="1871016" y="3644773"/>
              <a:ext cx="5776727" cy="338554"/>
            </a:xfrm>
            <a:prstGeom prst="rect">
              <a:avLst/>
            </a:prstGeom>
          </p:spPr>
          <p:txBody>
            <a:bodyPr wrap="square" lIns="0" tIns="0" rIns="0" bIns="0">
              <a:spAutoFit/>
            </a:bodyPr>
            <a:lstStyle/>
            <a:p>
              <a:r>
                <a:rPr lang="en-US" sz="1100" b="1" dirty="0" smtClean="0">
                  <a:solidFill>
                    <a:schemeClr val="bg1"/>
                  </a:solidFill>
                </a:rPr>
                <a:t>Provide support to smallholder producers</a:t>
              </a:r>
            </a:p>
            <a:p>
              <a:r>
                <a:rPr lang="en-US" sz="1100" dirty="0" smtClean="0">
                  <a:solidFill>
                    <a:schemeClr val="bg1"/>
                  </a:solidFill>
                </a:rPr>
                <a:t>In order to ensure production efficiencies – 80 000 new smallholders by 2019</a:t>
              </a:r>
              <a:endParaRPr lang="en-US" sz="1100" dirty="0">
                <a:solidFill>
                  <a:schemeClr val="bg1"/>
                </a:solidFill>
              </a:endParaRPr>
            </a:p>
          </p:txBody>
        </p:sp>
        <p:sp>
          <p:nvSpPr>
            <p:cNvPr id="74" name="Rectangle 73"/>
            <p:cNvSpPr/>
            <p:nvPr/>
          </p:nvSpPr>
          <p:spPr>
            <a:xfrm>
              <a:off x="1871016" y="4303009"/>
              <a:ext cx="5776727" cy="338554"/>
            </a:xfrm>
            <a:prstGeom prst="rect">
              <a:avLst/>
            </a:prstGeom>
          </p:spPr>
          <p:txBody>
            <a:bodyPr wrap="square" lIns="0" tIns="0" rIns="0" bIns="0">
              <a:spAutoFit/>
            </a:bodyPr>
            <a:lstStyle/>
            <a:p>
              <a:r>
                <a:rPr lang="en-US" sz="1100" b="1" dirty="0" smtClean="0">
                  <a:solidFill>
                    <a:schemeClr val="tx2"/>
                  </a:solidFill>
                </a:rPr>
                <a:t>Food security</a:t>
              </a:r>
            </a:p>
            <a:p>
              <a:r>
                <a:rPr lang="en-US" sz="1100" dirty="0" smtClean="0">
                  <a:solidFill>
                    <a:schemeClr val="tx2"/>
                  </a:solidFill>
                </a:rPr>
                <a:t>By 2030, every household is able to say “WE HAVE food on the table”.</a:t>
              </a:r>
              <a:endParaRPr lang="en-US" sz="1100" dirty="0">
                <a:solidFill>
                  <a:schemeClr val="tx2"/>
                </a:solidFill>
              </a:endParaRPr>
            </a:p>
          </p:txBody>
        </p:sp>
        <p:grpSp>
          <p:nvGrpSpPr>
            <p:cNvPr id="75" name="Group 374"/>
            <p:cNvGrpSpPr>
              <a:grpSpLocks noChangeAspect="1"/>
            </p:cNvGrpSpPr>
            <p:nvPr/>
          </p:nvGrpSpPr>
          <p:grpSpPr bwMode="auto">
            <a:xfrm>
              <a:off x="7434635" y="2201760"/>
              <a:ext cx="408779" cy="389271"/>
              <a:chOff x="6996" y="1195"/>
              <a:chExt cx="340" cy="340"/>
            </a:xfrm>
            <a:solidFill>
              <a:schemeClr val="bg2"/>
            </a:solidFill>
          </p:grpSpPr>
          <p:sp>
            <p:nvSpPr>
              <p:cNvPr id="80" name="Freeform 375"/>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sp>
            <p:nvSpPr>
              <p:cNvPr id="81" name="Freeform 376"/>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sp>
            <p:nvSpPr>
              <p:cNvPr id="82" name="Freeform 377"/>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grpSp>
        <p:sp>
          <p:nvSpPr>
            <p:cNvPr id="76" name="Freeform 1009"/>
            <p:cNvSpPr>
              <a:spLocks noChangeAspect="1" noEditPoints="1"/>
            </p:cNvSpPr>
            <p:nvPr/>
          </p:nvSpPr>
          <p:spPr bwMode="auto">
            <a:xfrm>
              <a:off x="7437396" y="2898654"/>
              <a:ext cx="410326" cy="390744"/>
            </a:xfrm>
            <a:custGeom>
              <a:avLst/>
              <a:gdLst>
                <a:gd name="T0" fmla="*/ 227 w 512"/>
                <a:gd name="T1" fmla="*/ 228 h 512"/>
                <a:gd name="T2" fmla="*/ 229 w 512"/>
                <a:gd name="T3" fmla="*/ 232 h 512"/>
                <a:gd name="T4" fmla="*/ 227 w 512"/>
                <a:gd name="T5" fmla="*/ 235 h 512"/>
                <a:gd name="T6" fmla="*/ 214 w 512"/>
                <a:gd name="T7" fmla="*/ 254 h 512"/>
                <a:gd name="T8" fmla="*/ 128 w 512"/>
                <a:gd name="T9" fmla="*/ 208 h 512"/>
                <a:gd name="T10" fmla="*/ 219 w 512"/>
                <a:gd name="T11" fmla="*/ 211 h 512"/>
                <a:gd name="T12" fmla="*/ 226 w 512"/>
                <a:gd name="T13" fmla="*/ 218 h 512"/>
                <a:gd name="T14" fmla="*/ 227 w 512"/>
                <a:gd name="T15" fmla="*/ 228 h 512"/>
                <a:gd name="T16" fmla="*/ 257 w 512"/>
                <a:gd name="T17" fmla="*/ 183 h 512"/>
                <a:gd name="T18" fmla="*/ 248 w 512"/>
                <a:gd name="T19" fmla="*/ 223 h 512"/>
                <a:gd name="T20" fmla="*/ 248 w 512"/>
                <a:gd name="T21" fmla="*/ 223 h 512"/>
                <a:gd name="T22" fmla="*/ 266 w 512"/>
                <a:gd name="T23" fmla="*/ 248 h 512"/>
                <a:gd name="T24" fmla="*/ 385 w 512"/>
                <a:gd name="T25" fmla="*/ 172 h 512"/>
                <a:gd name="T26" fmla="*/ 319 w 512"/>
                <a:gd name="T27" fmla="*/ 165 h 512"/>
                <a:gd name="T28" fmla="*/ 257 w 512"/>
                <a:gd name="T29" fmla="*/ 183 h 512"/>
                <a:gd name="T30" fmla="*/ 512 w 512"/>
                <a:gd name="T31" fmla="*/ 256 h 512"/>
                <a:gd name="T32" fmla="*/ 256 w 512"/>
                <a:gd name="T33" fmla="*/ 512 h 512"/>
                <a:gd name="T34" fmla="*/ 0 w 512"/>
                <a:gd name="T35" fmla="*/ 256 h 512"/>
                <a:gd name="T36" fmla="*/ 256 w 512"/>
                <a:gd name="T37" fmla="*/ 0 h 512"/>
                <a:gd name="T38" fmla="*/ 512 w 512"/>
                <a:gd name="T39" fmla="*/ 256 h 512"/>
                <a:gd name="T40" fmla="*/ 415 w 512"/>
                <a:gd name="T41" fmla="*/ 163 h 512"/>
                <a:gd name="T42" fmla="*/ 407 w 512"/>
                <a:gd name="T43" fmla="*/ 155 h 512"/>
                <a:gd name="T44" fmla="*/ 242 w 512"/>
                <a:gd name="T45" fmla="*/ 168 h 512"/>
                <a:gd name="T46" fmla="*/ 228 w 512"/>
                <a:gd name="T47" fmla="*/ 192 h 512"/>
                <a:gd name="T48" fmla="*/ 104 w 512"/>
                <a:gd name="T49" fmla="*/ 191 h 512"/>
                <a:gd name="T50" fmla="*/ 96 w 512"/>
                <a:gd name="T51" fmla="*/ 199 h 512"/>
                <a:gd name="T52" fmla="*/ 99 w 512"/>
                <a:gd name="T53" fmla="*/ 209 h 512"/>
                <a:gd name="T54" fmla="*/ 209 w 512"/>
                <a:gd name="T55" fmla="*/ 276 h 512"/>
                <a:gd name="T56" fmla="*/ 220 w 512"/>
                <a:gd name="T57" fmla="*/ 275 h 512"/>
                <a:gd name="T58" fmla="*/ 224 w 512"/>
                <a:gd name="T59" fmla="*/ 274 h 512"/>
                <a:gd name="T60" fmla="*/ 224 w 512"/>
                <a:gd name="T61" fmla="*/ 405 h 512"/>
                <a:gd name="T62" fmla="*/ 234 w 512"/>
                <a:gd name="T63" fmla="*/ 416 h 512"/>
                <a:gd name="T64" fmla="*/ 245 w 512"/>
                <a:gd name="T65" fmla="*/ 405 h 512"/>
                <a:gd name="T66" fmla="*/ 245 w 512"/>
                <a:gd name="T67" fmla="*/ 261 h 512"/>
                <a:gd name="T68" fmla="*/ 260 w 512"/>
                <a:gd name="T69" fmla="*/ 269 h 512"/>
                <a:gd name="T70" fmla="*/ 271 w 512"/>
                <a:gd name="T71" fmla="*/ 270 h 512"/>
                <a:gd name="T72" fmla="*/ 413 w 512"/>
                <a:gd name="T73" fmla="*/ 173 h 512"/>
                <a:gd name="T74" fmla="*/ 415 w 512"/>
                <a:gd name="T75" fmla="*/ 16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27" y="228"/>
                  </a:moveTo>
                  <a:cubicBezTo>
                    <a:pt x="228" y="230"/>
                    <a:pt x="228" y="231"/>
                    <a:pt x="229" y="232"/>
                  </a:cubicBezTo>
                  <a:cubicBezTo>
                    <a:pt x="228" y="233"/>
                    <a:pt x="228" y="234"/>
                    <a:pt x="227" y="235"/>
                  </a:cubicBezTo>
                  <a:cubicBezTo>
                    <a:pt x="224" y="252"/>
                    <a:pt x="217" y="254"/>
                    <a:pt x="214" y="254"/>
                  </a:cubicBezTo>
                  <a:cubicBezTo>
                    <a:pt x="195" y="260"/>
                    <a:pt x="156" y="233"/>
                    <a:pt x="128" y="208"/>
                  </a:cubicBezTo>
                  <a:cubicBezTo>
                    <a:pt x="187" y="196"/>
                    <a:pt x="211" y="204"/>
                    <a:pt x="219" y="211"/>
                  </a:cubicBezTo>
                  <a:cubicBezTo>
                    <a:pt x="222" y="213"/>
                    <a:pt x="224" y="216"/>
                    <a:pt x="226" y="218"/>
                  </a:cubicBezTo>
                  <a:cubicBezTo>
                    <a:pt x="226" y="223"/>
                    <a:pt x="227" y="227"/>
                    <a:pt x="227" y="228"/>
                  </a:cubicBezTo>
                  <a:close/>
                  <a:moveTo>
                    <a:pt x="257" y="183"/>
                  </a:moveTo>
                  <a:cubicBezTo>
                    <a:pt x="242" y="199"/>
                    <a:pt x="248" y="222"/>
                    <a:pt x="248" y="223"/>
                  </a:cubicBezTo>
                  <a:cubicBezTo>
                    <a:pt x="248" y="223"/>
                    <a:pt x="248" y="223"/>
                    <a:pt x="248" y="223"/>
                  </a:cubicBezTo>
                  <a:cubicBezTo>
                    <a:pt x="253" y="245"/>
                    <a:pt x="263" y="248"/>
                    <a:pt x="266" y="248"/>
                  </a:cubicBezTo>
                  <a:cubicBezTo>
                    <a:pt x="293" y="255"/>
                    <a:pt x="348" y="210"/>
                    <a:pt x="385" y="172"/>
                  </a:cubicBezTo>
                  <a:cubicBezTo>
                    <a:pt x="358" y="167"/>
                    <a:pt x="336" y="165"/>
                    <a:pt x="319" y="165"/>
                  </a:cubicBezTo>
                  <a:cubicBezTo>
                    <a:pt x="284" y="165"/>
                    <a:pt x="266" y="174"/>
                    <a:pt x="257" y="18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5" y="163"/>
                  </a:moveTo>
                  <a:cubicBezTo>
                    <a:pt x="414" y="159"/>
                    <a:pt x="411" y="156"/>
                    <a:pt x="407" y="155"/>
                  </a:cubicBezTo>
                  <a:cubicBezTo>
                    <a:pt x="324" y="136"/>
                    <a:pt x="268" y="140"/>
                    <a:pt x="242" y="168"/>
                  </a:cubicBezTo>
                  <a:cubicBezTo>
                    <a:pt x="235" y="176"/>
                    <a:pt x="231" y="184"/>
                    <a:pt x="228" y="192"/>
                  </a:cubicBezTo>
                  <a:cubicBezTo>
                    <a:pt x="205" y="177"/>
                    <a:pt x="163" y="177"/>
                    <a:pt x="104" y="191"/>
                  </a:cubicBezTo>
                  <a:cubicBezTo>
                    <a:pt x="100" y="192"/>
                    <a:pt x="97" y="195"/>
                    <a:pt x="96" y="199"/>
                  </a:cubicBezTo>
                  <a:cubicBezTo>
                    <a:pt x="95" y="202"/>
                    <a:pt x="96" y="206"/>
                    <a:pt x="99" y="209"/>
                  </a:cubicBezTo>
                  <a:cubicBezTo>
                    <a:pt x="106" y="217"/>
                    <a:pt x="166" y="276"/>
                    <a:pt x="209" y="276"/>
                  </a:cubicBezTo>
                  <a:cubicBezTo>
                    <a:pt x="213" y="276"/>
                    <a:pt x="217" y="276"/>
                    <a:pt x="220" y="275"/>
                  </a:cubicBezTo>
                  <a:cubicBezTo>
                    <a:pt x="221" y="275"/>
                    <a:pt x="222" y="274"/>
                    <a:pt x="224" y="274"/>
                  </a:cubicBezTo>
                  <a:cubicBezTo>
                    <a:pt x="224" y="405"/>
                    <a:pt x="224" y="405"/>
                    <a:pt x="224" y="405"/>
                  </a:cubicBezTo>
                  <a:cubicBezTo>
                    <a:pt x="224" y="411"/>
                    <a:pt x="228" y="416"/>
                    <a:pt x="234" y="416"/>
                  </a:cubicBezTo>
                  <a:cubicBezTo>
                    <a:pt x="240" y="416"/>
                    <a:pt x="245" y="411"/>
                    <a:pt x="245" y="405"/>
                  </a:cubicBezTo>
                  <a:cubicBezTo>
                    <a:pt x="245" y="261"/>
                    <a:pt x="245" y="261"/>
                    <a:pt x="245" y="261"/>
                  </a:cubicBezTo>
                  <a:cubicBezTo>
                    <a:pt x="249" y="265"/>
                    <a:pt x="255" y="268"/>
                    <a:pt x="260" y="269"/>
                  </a:cubicBezTo>
                  <a:cubicBezTo>
                    <a:pt x="264" y="270"/>
                    <a:pt x="268" y="270"/>
                    <a:pt x="271" y="270"/>
                  </a:cubicBezTo>
                  <a:cubicBezTo>
                    <a:pt x="325" y="270"/>
                    <a:pt x="404" y="183"/>
                    <a:pt x="413" y="173"/>
                  </a:cubicBezTo>
                  <a:cubicBezTo>
                    <a:pt x="415" y="170"/>
                    <a:pt x="416" y="166"/>
                    <a:pt x="415" y="163"/>
                  </a:cubicBezTo>
                  <a:close/>
                </a:path>
              </a:pathLst>
            </a:custGeom>
            <a:solidFill>
              <a:schemeClr val="bg1"/>
            </a:solidFill>
            <a:ln>
              <a:noFill/>
            </a:ln>
            <a:extLst/>
          </p:spPr>
          <p:txBody>
            <a:bodyPr vert="horz" wrap="square" lIns="67211" tIns="33605" rIns="67211" bIns="33605" numCol="1" anchor="t" anchorCtr="0" compatLnSpc="1">
              <a:prstTxWarp prst="textNoShape">
                <a:avLst/>
              </a:prstTxWarp>
            </a:bodyPr>
            <a:lstStyle/>
            <a:p>
              <a:pPr defTabSz="896090" fontAlgn="auto">
                <a:spcBef>
                  <a:spcPts val="0"/>
                </a:spcBef>
                <a:spcAft>
                  <a:spcPts val="0"/>
                </a:spcAft>
                <a:defRPr/>
              </a:pPr>
              <a:endParaRPr lang="en-GB" sz="1764" kern="0">
                <a:solidFill>
                  <a:prstClr val="black"/>
                </a:solidFill>
                <a:latin typeface="Verdana"/>
              </a:endParaRPr>
            </a:p>
          </p:txBody>
        </p:sp>
        <p:sp>
          <p:nvSpPr>
            <p:cNvPr id="77" name="Freeform 589"/>
            <p:cNvSpPr>
              <a:spLocks noChangeAspect="1" noEditPoints="1"/>
            </p:cNvSpPr>
            <p:nvPr/>
          </p:nvSpPr>
          <p:spPr bwMode="auto">
            <a:xfrm>
              <a:off x="7437863" y="1518775"/>
              <a:ext cx="412262" cy="391438"/>
            </a:xfrm>
            <a:custGeom>
              <a:avLst/>
              <a:gdLst>
                <a:gd name="T0" fmla="*/ 267 w 512"/>
                <a:gd name="T1" fmla="*/ 160 h 512"/>
                <a:gd name="T2" fmla="*/ 287 w 512"/>
                <a:gd name="T3" fmla="*/ 348 h 512"/>
                <a:gd name="T4" fmla="*/ 256 w 512"/>
                <a:gd name="T5" fmla="*/ 388 h 512"/>
                <a:gd name="T6" fmla="*/ 224 w 512"/>
                <a:gd name="T7" fmla="*/ 348 h 512"/>
                <a:gd name="T8" fmla="*/ 244 w 512"/>
                <a:gd name="T9" fmla="*/ 160 h 512"/>
                <a:gd name="T10" fmla="*/ 267 w 512"/>
                <a:gd name="T11" fmla="*/ 160 h 512"/>
                <a:gd name="T12" fmla="*/ 269 w 512"/>
                <a:gd name="T13" fmla="*/ 138 h 512"/>
                <a:gd name="T14" fmla="*/ 274 w 512"/>
                <a:gd name="T15" fmla="*/ 117 h 512"/>
                <a:gd name="T16" fmla="*/ 237 w 512"/>
                <a:gd name="T17" fmla="*/ 117 h 512"/>
                <a:gd name="T18" fmla="*/ 243 w 512"/>
                <a:gd name="T19" fmla="*/ 138 h 512"/>
                <a:gd name="T20" fmla="*/ 269 w 512"/>
                <a:gd name="T21" fmla="*/ 138 h 512"/>
                <a:gd name="T22" fmla="*/ 512 w 512"/>
                <a:gd name="T23" fmla="*/ 256 h 512"/>
                <a:gd name="T24" fmla="*/ 256 w 512"/>
                <a:gd name="T25" fmla="*/ 512 h 512"/>
                <a:gd name="T26" fmla="*/ 0 w 512"/>
                <a:gd name="T27" fmla="*/ 256 h 512"/>
                <a:gd name="T28" fmla="*/ 256 w 512"/>
                <a:gd name="T29" fmla="*/ 0 h 512"/>
                <a:gd name="T30" fmla="*/ 512 w 512"/>
                <a:gd name="T31" fmla="*/ 256 h 512"/>
                <a:gd name="T32" fmla="*/ 309 w 512"/>
                <a:gd name="T33" fmla="*/ 351 h 512"/>
                <a:gd name="T34" fmla="*/ 288 w 512"/>
                <a:gd name="T35" fmla="*/ 150 h 512"/>
                <a:gd name="T36" fmla="*/ 298 w 512"/>
                <a:gd name="T37" fmla="*/ 109 h 512"/>
                <a:gd name="T38" fmla="*/ 296 w 512"/>
                <a:gd name="T39" fmla="*/ 100 h 512"/>
                <a:gd name="T40" fmla="*/ 288 w 512"/>
                <a:gd name="T41" fmla="*/ 96 h 512"/>
                <a:gd name="T42" fmla="*/ 224 w 512"/>
                <a:gd name="T43" fmla="*/ 96 h 512"/>
                <a:gd name="T44" fmla="*/ 215 w 512"/>
                <a:gd name="T45" fmla="*/ 100 h 512"/>
                <a:gd name="T46" fmla="*/ 213 w 512"/>
                <a:gd name="T47" fmla="*/ 109 h 512"/>
                <a:gd name="T48" fmla="*/ 224 w 512"/>
                <a:gd name="T49" fmla="*/ 150 h 512"/>
                <a:gd name="T50" fmla="*/ 202 w 512"/>
                <a:gd name="T51" fmla="*/ 351 h 512"/>
                <a:gd name="T52" fmla="*/ 205 w 512"/>
                <a:gd name="T53" fmla="*/ 358 h 512"/>
                <a:gd name="T54" fmla="*/ 247 w 512"/>
                <a:gd name="T55" fmla="*/ 412 h 512"/>
                <a:gd name="T56" fmla="*/ 256 w 512"/>
                <a:gd name="T57" fmla="*/ 416 h 512"/>
                <a:gd name="T58" fmla="*/ 264 w 512"/>
                <a:gd name="T59" fmla="*/ 412 h 512"/>
                <a:gd name="T60" fmla="*/ 307 w 512"/>
                <a:gd name="T61" fmla="*/ 358 h 512"/>
                <a:gd name="T62" fmla="*/ 309 w 512"/>
                <a:gd name="T63" fmla="*/ 35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67" y="160"/>
                  </a:moveTo>
                  <a:cubicBezTo>
                    <a:pt x="287" y="348"/>
                    <a:pt x="287" y="348"/>
                    <a:pt x="287" y="348"/>
                  </a:cubicBezTo>
                  <a:cubicBezTo>
                    <a:pt x="256" y="388"/>
                    <a:pt x="256" y="388"/>
                    <a:pt x="256" y="388"/>
                  </a:cubicBezTo>
                  <a:cubicBezTo>
                    <a:pt x="224" y="348"/>
                    <a:pt x="224" y="348"/>
                    <a:pt x="224" y="348"/>
                  </a:cubicBezTo>
                  <a:cubicBezTo>
                    <a:pt x="244" y="160"/>
                    <a:pt x="244" y="160"/>
                    <a:pt x="244" y="160"/>
                  </a:cubicBezTo>
                  <a:lnTo>
                    <a:pt x="267" y="160"/>
                  </a:lnTo>
                  <a:close/>
                  <a:moveTo>
                    <a:pt x="269" y="138"/>
                  </a:moveTo>
                  <a:cubicBezTo>
                    <a:pt x="274" y="117"/>
                    <a:pt x="274" y="117"/>
                    <a:pt x="274" y="117"/>
                  </a:cubicBezTo>
                  <a:cubicBezTo>
                    <a:pt x="237" y="117"/>
                    <a:pt x="237" y="117"/>
                    <a:pt x="237" y="117"/>
                  </a:cubicBezTo>
                  <a:cubicBezTo>
                    <a:pt x="243" y="138"/>
                    <a:pt x="243" y="138"/>
                    <a:pt x="243" y="138"/>
                  </a:cubicBezTo>
                  <a:lnTo>
                    <a:pt x="269" y="138"/>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09" y="351"/>
                  </a:moveTo>
                  <a:cubicBezTo>
                    <a:pt x="288" y="150"/>
                    <a:pt x="288" y="150"/>
                    <a:pt x="288" y="150"/>
                  </a:cubicBezTo>
                  <a:cubicBezTo>
                    <a:pt x="298" y="109"/>
                    <a:pt x="298" y="109"/>
                    <a:pt x="298" y="109"/>
                  </a:cubicBezTo>
                  <a:cubicBezTo>
                    <a:pt x="299" y="106"/>
                    <a:pt x="298" y="102"/>
                    <a:pt x="296" y="100"/>
                  </a:cubicBezTo>
                  <a:cubicBezTo>
                    <a:pt x="294" y="97"/>
                    <a:pt x="291" y="96"/>
                    <a:pt x="288" y="96"/>
                  </a:cubicBezTo>
                  <a:cubicBezTo>
                    <a:pt x="224" y="96"/>
                    <a:pt x="224" y="96"/>
                    <a:pt x="224" y="96"/>
                  </a:cubicBezTo>
                  <a:cubicBezTo>
                    <a:pt x="220" y="96"/>
                    <a:pt x="217" y="97"/>
                    <a:pt x="215" y="100"/>
                  </a:cubicBezTo>
                  <a:cubicBezTo>
                    <a:pt x="213" y="102"/>
                    <a:pt x="213" y="106"/>
                    <a:pt x="213" y="109"/>
                  </a:cubicBezTo>
                  <a:cubicBezTo>
                    <a:pt x="224" y="150"/>
                    <a:pt x="224" y="150"/>
                    <a:pt x="224" y="150"/>
                  </a:cubicBezTo>
                  <a:cubicBezTo>
                    <a:pt x="202" y="351"/>
                    <a:pt x="202" y="351"/>
                    <a:pt x="202" y="351"/>
                  </a:cubicBezTo>
                  <a:cubicBezTo>
                    <a:pt x="202" y="353"/>
                    <a:pt x="203" y="356"/>
                    <a:pt x="205" y="358"/>
                  </a:cubicBezTo>
                  <a:cubicBezTo>
                    <a:pt x="247" y="412"/>
                    <a:pt x="247" y="412"/>
                    <a:pt x="247" y="412"/>
                  </a:cubicBezTo>
                  <a:cubicBezTo>
                    <a:pt x="249" y="414"/>
                    <a:pt x="252" y="416"/>
                    <a:pt x="256" y="416"/>
                  </a:cubicBezTo>
                  <a:cubicBezTo>
                    <a:pt x="259" y="416"/>
                    <a:pt x="262" y="414"/>
                    <a:pt x="264" y="412"/>
                  </a:cubicBezTo>
                  <a:cubicBezTo>
                    <a:pt x="307" y="358"/>
                    <a:pt x="307" y="358"/>
                    <a:pt x="307" y="358"/>
                  </a:cubicBezTo>
                  <a:cubicBezTo>
                    <a:pt x="308" y="356"/>
                    <a:pt x="309" y="353"/>
                    <a:pt x="309" y="351"/>
                  </a:cubicBezTo>
                  <a:close/>
                </a:path>
              </a:pathLst>
            </a:custGeom>
            <a:solidFill>
              <a:schemeClr val="bg2"/>
            </a:solidFill>
            <a:ln>
              <a:noFill/>
            </a:ln>
            <a:extLst/>
          </p:spPr>
          <p:txBody>
            <a:bodyPr vert="horz" wrap="square" lIns="67211" tIns="33605" rIns="67211" bIns="33605" numCol="1" anchor="t" anchorCtr="0" compatLnSpc="1">
              <a:prstTxWarp prst="textNoShape">
                <a:avLst/>
              </a:prstTxWarp>
            </a:bodyPr>
            <a:lstStyle/>
            <a:p>
              <a:pPr defTabSz="896090"/>
              <a:endParaRPr lang="en-GB" sz="1568">
                <a:solidFill>
                  <a:prstClr val="black"/>
                </a:solidFill>
                <a:latin typeface="Verdana"/>
              </a:endParaRPr>
            </a:p>
          </p:txBody>
        </p:sp>
        <p:sp>
          <p:nvSpPr>
            <p:cNvPr id="78" name="Freeform 64"/>
            <p:cNvSpPr>
              <a:spLocks noChangeAspect="1" noEditPoints="1"/>
            </p:cNvSpPr>
            <p:nvPr/>
          </p:nvSpPr>
          <p:spPr bwMode="auto">
            <a:xfrm>
              <a:off x="7437134" y="4288014"/>
              <a:ext cx="409247" cy="389823"/>
            </a:xfrm>
            <a:custGeom>
              <a:avLst/>
              <a:gdLst>
                <a:gd name="T0" fmla="*/ 266 w 512"/>
                <a:gd name="T1" fmla="*/ 159 h 512"/>
                <a:gd name="T2" fmla="*/ 275 w 512"/>
                <a:gd name="T3" fmla="*/ 133 h 512"/>
                <a:gd name="T4" fmla="*/ 308 w 512"/>
                <a:gd name="T5" fmla="*/ 118 h 512"/>
                <a:gd name="T6" fmla="*/ 302 w 512"/>
                <a:gd name="T7" fmla="*/ 133 h 512"/>
                <a:gd name="T8" fmla="*/ 266 w 512"/>
                <a:gd name="T9" fmla="*/ 159 h 512"/>
                <a:gd name="T10" fmla="*/ 330 w 512"/>
                <a:gd name="T11" fmla="*/ 170 h 512"/>
                <a:gd name="T12" fmla="*/ 304 w 512"/>
                <a:gd name="T13" fmla="*/ 176 h 512"/>
                <a:gd name="T14" fmla="*/ 237 w 512"/>
                <a:gd name="T15" fmla="*/ 188 h 512"/>
                <a:gd name="T16" fmla="*/ 211 w 512"/>
                <a:gd name="T17" fmla="*/ 179 h 512"/>
                <a:gd name="T18" fmla="*/ 181 w 512"/>
                <a:gd name="T19" fmla="*/ 170 h 512"/>
                <a:gd name="T20" fmla="*/ 117 w 512"/>
                <a:gd name="T21" fmla="*/ 234 h 512"/>
                <a:gd name="T22" fmla="*/ 188 w 512"/>
                <a:gd name="T23" fmla="*/ 386 h 512"/>
                <a:gd name="T24" fmla="*/ 189 w 512"/>
                <a:gd name="T25" fmla="*/ 387 h 512"/>
                <a:gd name="T26" fmla="*/ 202 w 512"/>
                <a:gd name="T27" fmla="*/ 394 h 512"/>
                <a:gd name="T28" fmla="*/ 209 w 512"/>
                <a:gd name="T29" fmla="*/ 393 h 512"/>
                <a:gd name="T30" fmla="*/ 256 w 512"/>
                <a:gd name="T31" fmla="*/ 384 h 512"/>
                <a:gd name="T32" fmla="*/ 303 w 512"/>
                <a:gd name="T33" fmla="*/ 393 h 512"/>
                <a:gd name="T34" fmla="*/ 309 w 512"/>
                <a:gd name="T35" fmla="*/ 394 h 512"/>
                <a:gd name="T36" fmla="*/ 322 w 512"/>
                <a:gd name="T37" fmla="*/ 387 h 512"/>
                <a:gd name="T38" fmla="*/ 324 w 512"/>
                <a:gd name="T39" fmla="*/ 386 h 512"/>
                <a:gd name="T40" fmla="*/ 394 w 512"/>
                <a:gd name="T41" fmla="*/ 234 h 512"/>
                <a:gd name="T42" fmla="*/ 330 w 512"/>
                <a:gd name="T43" fmla="*/ 170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416 w 512"/>
                <a:gd name="T55" fmla="*/ 234 h 512"/>
                <a:gd name="T56" fmla="*/ 330 w 512"/>
                <a:gd name="T57" fmla="*/ 149 h 512"/>
                <a:gd name="T58" fmla="*/ 317 w 512"/>
                <a:gd name="T59" fmla="*/ 150 h 512"/>
                <a:gd name="T60" fmla="*/ 321 w 512"/>
                <a:gd name="T61" fmla="*/ 143 h 512"/>
                <a:gd name="T62" fmla="*/ 330 w 512"/>
                <a:gd name="T63" fmla="*/ 106 h 512"/>
                <a:gd name="T64" fmla="*/ 320 w 512"/>
                <a:gd name="T65" fmla="*/ 96 h 512"/>
                <a:gd name="T66" fmla="*/ 259 w 512"/>
                <a:gd name="T67" fmla="*/ 119 h 512"/>
                <a:gd name="T68" fmla="*/ 254 w 512"/>
                <a:gd name="T69" fmla="*/ 125 h 512"/>
                <a:gd name="T70" fmla="*/ 229 w 512"/>
                <a:gd name="T71" fmla="*/ 97 h 512"/>
                <a:gd name="T72" fmla="*/ 215 w 512"/>
                <a:gd name="T73" fmla="*/ 101 h 512"/>
                <a:gd name="T74" fmla="*/ 218 w 512"/>
                <a:gd name="T75" fmla="*/ 115 h 512"/>
                <a:gd name="T76" fmla="*/ 244 w 512"/>
                <a:gd name="T77" fmla="*/ 161 h 512"/>
                <a:gd name="T78" fmla="*/ 245 w 512"/>
                <a:gd name="T79" fmla="*/ 168 h 512"/>
                <a:gd name="T80" fmla="*/ 242 w 512"/>
                <a:gd name="T81" fmla="*/ 167 h 512"/>
                <a:gd name="T82" fmla="*/ 220 w 512"/>
                <a:gd name="T83" fmla="*/ 160 h 512"/>
                <a:gd name="T84" fmla="*/ 181 w 512"/>
                <a:gd name="T85" fmla="*/ 149 h 512"/>
                <a:gd name="T86" fmla="*/ 96 w 512"/>
                <a:gd name="T87" fmla="*/ 234 h 512"/>
                <a:gd name="T88" fmla="*/ 174 w 512"/>
                <a:gd name="T89" fmla="*/ 402 h 512"/>
                <a:gd name="T90" fmla="*/ 202 w 512"/>
                <a:gd name="T91" fmla="*/ 416 h 512"/>
                <a:gd name="T92" fmla="*/ 217 w 512"/>
                <a:gd name="T93" fmla="*/ 413 h 512"/>
                <a:gd name="T94" fmla="*/ 256 w 512"/>
                <a:gd name="T95" fmla="*/ 405 h 512"/>
                <a:gd name="T96" fmla="*/ 295 w 512"/>
                <a:gd name="T97" fmla="*/ 413 h 512"/>
                <a:gd name="T98" fmla="*/ 309 w 512"/>
                <a:gd name="T99" fmla="*/ 416 h 512"/>
                <a:gd name="T100" fmla="*/ 338 w 512"/>
                <a:gd name="T101" fmla="*/ 402 h 512"/>
                <a:gd name="T102" fmla="*/ 416 w 512"/>
                <a:gd name="T103" fmla="*/ 23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2" h="512">
                  <a:moveTo>
                    <a:pt x="266" y="159"/>
                  </a:moveTo>
                  <a:cubicBezTo>
                    <a:pt x="266" y="151"/>
                    <a:pt x="268" y="141"/>
                    <a:pt x="275" y="133"/>
                  </a:cubicBezTo>
                  <a:cubicBezTo>
                    <a:pt x="282" y="124"/>
                    <a:pt x="293" y="119"/>
                    <a:pt x="308" y="118"/>
                  </a:cubicBezTo>
                  <a:cubicBezTo>
                    <a:pt x="307" y="122"/>
                    <a:pt x="305" y="128"/>
                    <a:pt x="302" y="133"/>
                  </a:cubicBezTo>
                  <a:cubicBezTo>
                    <a:pt x="295" y="148"/>
                    <a:pt x="283" y="157"/>
                    <a:pt x="266" y="159"/>
                  </a:cubicBezTo>
                  <a:close/>
                  <a:moveTo>
                    <a:pt x="330" y="170"/>
                  </a:moveTo>
                  <a:cubicBezTo>
                    <a:pt x="319" y="170"/>
                    <a:pt x="310" y="172"/>
                    <a:pt x="304" y="176"/>
                  </a:cubicBezTo>
                  <a:cubicBezTo>
                    <a:pt x="283" y="189"/>
                    <a:pt x="259" y="193"/>
                    <a:pt x="237" y="188"/>
                  </a:cubicBezTo>
                  <a:cubicBezTo>
                    <a:pt x="228" y="186"/>
                    <a:pt x="219" y="183"/>
                    <a:pt x="211" y="179"/>
                  </a:cubicBezTo>
                  <a:cubicBezTo>
                    <a:pt x="201" y="175"/>
                    <a:pt x="191" y="170"/>
                    <a:pt x="181" y="170"/>
                  </a:cubicBezTo>
                  <a:cubicBezTo>
                    <a:pt x="146" y="170"/>
                    <a:pt x="117" y="199"/>
                    <a:pt x="117" y="234"/>
                  </a:cubicBezTo>
                  <a:cubicBezTo>
                    <a:pt x="117" y="330"/>
                    <a:pt x="187" y="385"/>
                    <a:pt x="188" y="386"/>
                  </a:cubicBezTo>
                  <a:cubicBezTo>
                    <a:pt x="188" y="386"/>
                    <a:pt x="189" y="387"/>
                    <a:pt x="189" y="387"/>
                  </a:cubicBezTo>
                  <a:cubicBezTo>
                    <a:pt x="194" y="393"/>
                    <a:pt x="197" y="394"/>
                    <a:pt x="202" y="394"/>
                  </a:cubicBezTo>
                  <a:cubicBezTo>
                    <a:pt x="205" y="394"/>
                    <a:pt x="207" y="394"/>
                    <a:pt x="209" y="393"/>
                  </a:cubicBezTo>
                  <a:cubicBezTo>
                    <a:pt x="209" y="393"/>
                    <a:pt x="231" y="384"/>
                    <a:pt x="256" y="384"/>
                  </a:cubicBezTo>
                  <a:cubicBezTo>
                    <a:pt x="281" y="384"/>
                    <a:pt x="302" y="393"/>
                    <a:pt x="303" y="393"/>
                  </a:cubicBezTo>
                  <a:cubicBezTo>
                    <a:pt x="304" y="394"/>
                    <a:pt x="307" y="394"/>
                    <a:pt x="309" y="394"/>
                  </a:cubicBezTo>
                  <a:cubicBezTo>
                    <a:pt x="314" y="394"/>
                    <a:pt x="318" y="393"/>
                    <a:pt x="322" y="387"/>
                  </a:cubicBezTo>
                  <a:cubicBezTo>
                    <a:pt x="323" y="387"/>
                    <a:pt x="323" y="386"/>
                    <a:pt x="324" y="386"/>
                  </a:cubicBezTo>
                  <a:cubicBezTo>
                    <a:pt x="324" y="385"/>
                    <a:pt x="394" y="330"/>
                    <a:pt x="394" y="234"/>
                  </a:cubicBezTo>
                  <a:cubicBezTo>
                    <a:pt x="394" y="199"/>
                    <a:pt x="366" y="170"/>
                    <a:pt x="330"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34"/>
                  </a:moveTo>
                  <a:cubicBezTo>
                    <a:pt x="416" y="187"/>
                    <a:pt x="377" y="149"/>
                    <a:pt x="330" y="149"/>
                  </a:cubicBezTo>
                  <a:cubicBezTo>
                    <a:pt x="326" y="149"/>
                    <a:pt x="321" y="149"/>
                    <a:pt x="317" y="150"/>
                  </a:cubicBezTo>
                  <a:cubicBezTo>
                    <a:pt x="319" y="148"/>
                    <a:pt x="320" y="145"/>
                    <a:pt x="321" y="143"/>
                  </a:cubicBezTo>
                  <a:cubicBezTo>
                    <a:pt x="330" y="125"/>
                    <a:pt x="330" y="107"/>
                    <a:pt x="330" y="106"/>
                  </a:cubicBezTo>
                  <a:cubicBezTo>
                    <a:pt x="330" y="100"/>
                    <a:pt x="326" y="96"/>
                    <a:pt x="320" y="96"/>
                  </a:cubicBezTo>
                  <a:cubicBezTo>
                    <a:pt x="292" y="96"/>
                    <a:pt x="272" y="104"/>
                    <a:pt x="259" y="119"/>
                  </a:cubicBezTo>
                  <a:cubicBezTo>
                    <a:pt x="257" y="121"/>
                    <a:pt x="256" y="123"/>
                    <a:pt x="254" y="125"/>
                  </a:cubicBezTo>
                  <a:cubicBezTo>
                    <a:pt x="244" y="107"/>
                    <a:pt x="230" y="98"/>
                    <a:pt x="229" y="97"/>
                  </a:cubicBezTo>
                  <a:cubicBezTo>
                    <a:pt x="224" y="94"/>
                    <a:pt x="218" y="96"/>
                    <a:pt x="215" y="101"/>
                  </a:cubicBezTo>
                  <a:cubicBezTo>
                    <a:pt x="212" y="105"/>
                    <a:pt x="213" y="112"/>
                    <a:pt x="218" y="115"/>
                  </a:cubicBezTo>
                  <a:cubicBezTo>
                    <a:pt x="219" y="116"/>
                    <a:pt x="241" y="131"/>
                    <a:pt x="244" y="161"/>
                  </a:cubicBezTo>
                  <a:cubicBezTo>
                    <a:pt x="244" y="164"/>
                    <a:pt x="245" y="166"/>
                    <a:pt x="245" y="168"/>
                  </a:cubicBezTo>
                  <a:cubicBezTo>
                    <a:pt x="244" y="168"/>
                    <a:pt x="243" y="168"/>
                    <a:pt x="242" y="167"/>
                  </a:cubicBezTo>
                  <a:cubicBezTo>
                    <a:pt x="234" y="166"/>
                    <a:pt x="227" y="163"/>
                    <a:pt x="220" y="160"/>
                  </a:cubicBezTo>
                  <a:cubicBezTo>
                    <a:pt x="208" y="154"/>
                    <a:pt x="196" y="149"/>
                    <a:pt x="181" y="149"/>
                  </a:cubicBezTo>
                  <a:cubicBezTo>
                    <a:pt x="134" y="149"/>
                    <a:pt x="96" y="187"/>
                    <a:pt x="96" y="234"/>
                  </a:cubicBezTo>
                  <a:cubicBezTo>
                    <a:pt x="96" y="336"/>
                    <a:pt x="165" y="395"/>
                    <a:pt x="174" y="402"/>
                  </a:cubicBezTo>
                  <a:cubicBezTo>
                    <a:pt x="180" y="409"/>
                    <a:pt x="188" y="416"/>
                    <a:pt x="202" y="416"/>
                  </a:cubicBezTo>
                  <a:cubicBezTo>
                    <a:pt x="207" y="416"/>
                    <a:pt x="212" y="415"/>
                    <a:pt x="217" y="413"/>
                  </a:cubicBezTo>
                  <a:cubicBezTo>
                    <a:pt x="218" y="413"/>
                    <a:pt x="235" y="405"/>
                    <a:pt x="256" y="405"/>
                  </a:cubicBezTo>
                  <a:cubicBezTo>
                    <a:pt x="276" y="405"/>
                    <a:pt x="294" y="413"/>
                    <a:pt x="295" y="413"/>
                  </a:cubicBezTo>
                  <a:cubicBezTo>
                    <a:pt x="299" y="415"/>
                    <a:pt x="304" y="416"/>
                    <a:pt x="309" y="416"/>
                  </a:cubicBezTo>
                  <a:cubicBezTo>
                    <a:pt x="323" y="416"/>
                    <a:pt x="332" y="409"/>
                    <a:pt x="338" y="402"/>
                  </a:cubicBezTo>
                  <a:cubicBezTo>
                    <a:pt x="346" y="395"/>
                    <a:pt x="416" y="336"/>
                    <a:pt x="416" y="234"/>
                  </a:cubicBezTo>
                  <a:close/>
                </a:path>
              </a:pathLst>
            </a:custGeom>
            <a:solidFill>
              <a:schemeClr val="bg2"/>
            </a:solidFill>
            <a:ln>
              <a:noFill/>
            </a:ln>
            <a:extLst/>
          </p:spPr>
          <p:txBody>
            <a:bodyPr vert="horz" wrap="square" lIns="67211" tIns="33605" rIns="67211" bIns="33605" numCol="1" anchor="t" anchorCtr="0" compatLnSpc="1">
              <a:prstTxWarp prst="textNoShape">
                <a:avLst/>
              </a:prstTxWarp>
            </a:bodyPr>
            <a:lstStyle/>
            <a:p>
              <a:pPr defTabSz="896090" fontAlgn="auto">
                <a:spcBef>
                  <a:spcPts val="0"/>
                </a:spcBef>
                <a:spcAft>
                  <a:spcPts val="0"/>
                </a:spcAft>
                <a:defRPr/>
              </a:pPr>
              <a:endParaRPr lang="en-GB" sz="1764" kern="0">
                <a:solidFill>
                  <a:prstClr val="black"/>
                </a:solidFill>
                <a:latin typeface="Verdana"/>
              </a:endParaRPr>
            </a:p>
          </p:txBody>
        </p:sp>
        <p:sp>
          <p:nvSpPr>
            <p:cNvPr id="79" name="Freeform 562"/>
            <p:cNvSpPr>
              <a:spLocks noChangeAspect="1" noEditPoints="1"/>
            </p:cNvSpPr>
            <p:nvPr/>
          </p:nvSpPr>
          <p:spPr bwMode="auto">
            <a:xfrm>
              <a:off x="7449877" y="3566050"/>
              <a:ext cx="451213" cy="429680"/>
            </a:xfrm>
            <a:custGeom>
              <a:avLst/>
              <a:gdLst>
                <a:gd name="T0" fmla="*/ 362 w 512"/>
                <a:gd name="T1" fmla="*/ 245 h 512"/>
                <a:gd name="T2" fmla="*/ 222 w 512"/>
                <a:gd name="T3" fmla="*/ 245 h 512"/>
                <a:gd name="T4" fmla="*/ 245 w 512"/>
                <a:gd name="T5" fmla="*/ 298 h 512"/>
                <a:gd name="T6" fmla="*/ 238 w 512"/>
                <a:gd name="T7" fmla="*/ 330 h 512"/>
                <a:gd name="T8" fmla="*/ 331 w 512"/>
                <a:gd name="T9" fmla="*/ 330 h 512"/>
                <a:gd name="T10" fmla="*/ 362 w 512"/>
                <a:gd name="T11" fmla="*/ 299 h 512"/>
                <a:gd name="T12" fmla="*/ 362 w 512"/>
                <a:gd name="T13" fmla="*/ 245 h 512"/>
                <a:gd name="T14" fmla="*/ 330 w 512"/>
                <a:gd name="T15" fmla="*/ 288 h 512"/>
                <a:gd name="T16" fmla="*/ 309 w 512"/>
                <a:gd name="T17" fmla="*/ 288 h 512"/>
                <a:gd name="T18" fmla="*/ 298 w 512"/>
                <a:gd name="T19" fmla="*/ 277 h 512"/>
                <a:gd name="T20" fmla="*/ 309 w 512"/>
                <a:gd name="T21" fmla="*/ 266 h 512"/>
                <a:gd name="T22" fmla="*/ 330 w 512"/>
                <a:gd name="T23" fmla="*/ 266 h 512"/>
                <a:gd name="T24" fmla="*/ 341 w 512"/>
                <a:gd name="T25" fmla="*/ 277 h 512"/>
                <a:gd name="T26" fmla="*/ 330 w 512"/>
                <a:gd name="T27" fmla="*/ 288 h 512"/>
                <a:gd name="T28" fmla="*/ 224 w 512"/>
                <a:gd name="T29" fmla="*/ 298 h 512"/>
                <a:gd name="T30" fmla="*/ 170 w 512"/>
                <a:gd name="T31" fmla="*/ 352 h 512"/>
                <a:gd name="T32" fmla="*/ 117 w 512"/>
                <a:gd name="T33" fmla="*/ 298 h 512"/>
                <a:gd name="T34" fmla="*/ 170 w 512"/>
                <a:gd name="T35" fmla="*/ 245 h 512"/>
                <a:gd name="T36" fmla="*/ 224 w 512"/>
                <a:gd name="T37" fmla="*/ 298 h 512"/>
                <a:gd name="T38" fmla="*/ 170 w 512"/>
                <a:gd name="T39" fmla="*/ 224 h 512"/>
                <a:gd name="T40" fmla="*/ 161 w 512"/>
                <a:gd name="T41" fmla="*/ 224 h 512"/>
                <a:gd name="T42" fmla="*/ 169 w 512"/>
                <a:gd name="T43" fmla="*/ 160 h 512"/>
                <a:gd name="T44" fmla="*/ 224 w 512"/>
                <a:gd name="T45" fmla="*/ 160 h 512"/>
                <a:gd name="T46" fmla="*/ 224 w 512"/>
                <a:gd name="T47" fmla="*/ 163 h 512"/>
                <a:gd name="T48" fmla="*/ 242 w 512"/>
                <a:gd name="T49" fmla="*/ 224 h 512"/>
                <a:gd name="T50" fmla="*/ 181 w 512"/>
                <a:gd name="T51" fmla="*/ 224 h 512"/>
                <a:gd name="T52" fmla="*/ 179 w 512"/>
                <a:gd name="T53" fmla="*/ 224 h 512"/>
                <a:gd name="T54" fmla="*/ 170 w 512"/>
                <a:gd name="T55" fmla="*/ 224 h 512"/>
                <a:gd name="T56" fmla="*/ 256 w 512"/>
                <a:gd name="T57" fmla="*/ 0 h 512"/>
                <a:gd name="T58" fmla="*/ 0 w 512"/>
                <a:gd name="T59" fmla="*/ 256 h 512"/>
                <a:gd name="T60" fmla="*/ 256 w 512"/>
                <a:gd name="T61" fmla="*/ 512 h 512"/>
                <a:gd name="T62" fmla="*/ 512 w 512"/>
                <a:gd name="T63" fmla="*/ 256 h 512"/>
                <a:gd name="T64" fmla="*/ 256 w 512"/>
                <a:gd name="T65" fmla="*/ 0 h 512"/>
                <a:gd name="T66" fmla="*/ 368 w 512"/>
                <a:gd name="T67" fmla="*/ 373 h 512"/>
                <a:gd name="T68" fmla="*/ 334 w 512"/>
                <a:gd name="T69" fmla="*/ 352 h 512"/>
                <a:gd name="T70" fmla="*/ 224 w 512"/>
                <a:gd name="T71" fmla="*/ 352 h 512"/>
                <a:gd name="T72" fmla="*/ 223 w 512"/>
                <a:gd name="T73" fmla="*/ 351 h 512"/>
                <a:gd name="T74" fmla="*/ 170 w 512"/>
                <a:gd name="T75" fmla="*/ 373 h 512"/>
                <a:gd name="T76" fmla="*/ 96 w 512"/>
                <a:gd name="T77" fmla="*/ 298 h 512"/>
                <a:gd name="T78" fmla="*/ 139 w 512"/>
                <a:gd name="T79" fmla="*/ 231 h 512"/>
                <a:gd name="T80" fmla="*/ 149 w 512"/>
                <a:gd name="T81" fmla="*/ 148 h 512"/>
                <a:gd name="T82" fmla="*/ 160 w 512"/>
                <a:gd name="T83" fmla="*/ 138 h 512"/>
                <a:gd name="T84" fmla="*/ 224 w 512"/>
                <a:gd name="T85" fmla="*/ 138 h 512"/>
                <a:gd name="T86" fmla="*/ 245 w 512"/>
                <a:gd name="T87" fmla="*/ 158 h 512"/>
                <a:gd name="T88" fmla="*/ 264 w 512"/>
                <a:gd name="T89" fmla="*/ 224 h 512"/>
                <a:gd name="T90" fmla="*/ 320 w 512"/>
                <a:gd name="T91" fmla="*/ 224 h 512"/>
                <a:gd name="T92" fmla="*/ 320 w 512"/>
                <a:gd name="T93" fmla="*/ 170 h 512"/>
                <a:gd name="T94" fmla="*/ 309 w 512"/>
                <a:gd name="T95" fmla="*/ 160 h 512"/>
                <a:gd name="T96" fmla="*/ 320 w 512"/>
                <a:gd name="T97" fmla="*/ 149 h 512"/>
                <a:gd name="T98" fmla="*/ 341 w 512"/>
                <a:gd name="T99" fmla="*/ 170 h 512"/>
                <a:gd name="T100" fmla="*/ 341 w 512"/>
                <a:gd name="T101" fmla="*/ 224 h 512"/>
                <a:gd name="T102" fmla="*/ 362 w 512"/>
                <a:gd name="T103" fmla="*/ 224 h 512"/>
                <a:gd name="T104" fmla="*/ 384 w 512"/>
                <a:gd name="T105" fmla="*/ 245 h 512"/>
                <a:gd name="T106" fmla="*/ 384 w 512"/>
                <a:gd name="T107" fmla="*/ 302 h 512"/>
                <a:gd name="T108" fmla="*/ 405 w 512"/>
                <a:gd name="T109" fmla="*/ 336 h 512"/>
                <a:gd name="T110" fmla="*/ 368 w 512"/>
                <a:gd name="T111" fmla="*/ 373 h 512"/>
                <a:gd name="T112" fmla="*/ 384 w 512"/>
                <a:gd name="T113" fmla="*/ 336 h 512"/>
                <a:gd name="T114" fmla="*/ 368 w 512"/>
                <a:gd name="T115" fmla="*/ 352 h 512"/>
                <a:gd name="T116" fmla="*/ 352 w 512"/>
                <a:gd name="T117" fmla="*/ 336 h 512"/>
                <a:gd name="T118" fmla="*/ 368 w 512"/>
                <a:gd name="T119" fmla="*/ 320 h 512"/>
                <a:gd name="T120" fmla="*/ 384 w 512"/>
                <a:gd name="T121" fmla="*/ 336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2" h="512">
                  <a:moveTo>
                    <a:pt x="362" y="245"/>
                  </a:moveTo>
                  <a:cubicBezTo>
                    <a:pt x="222" y="245"/>
                    <a:pt x="222" y="245"/>
                    <a:pt x="222" y="245"/>
                  </a:cubicBezTo>
                  <a:cubicBezTo>
                    <a:pt x="236" y="259"/>
                    <a:pt x="245" y="277"/>
                    <a:pt x="245" y="298"/>
                  </a:cubicBezTo>
                  <a:cubicBezTo>
                    <a:pt x="245" y="310"/>
                    <a:pt x="242" y="321"/>
                    <a:pt x="238" y="330"/>
                  </a:cubicBezTo>
                  <a:cubicBezTo>
                    <a:pt x="331" y="330"/>
                    <a:pt x="331" y="330"/>
                    <a:pt x="331" y="330"/>
                  </a:cubicBezTo>
                  <a:cubicBezTo>
                    <a:pt x="333" y="314"/>
                    <a:pt x="346" y="301"/>
                    <a:pt x="362" y="299"/>
                  </a:cubicBezTo>
                  <a:lnTo>
                    <a:pt x="362" y="245"/>
                  </a:lnTo>
                  <a:close/>
                  <a:moveTo>
                    <a:pt x="330" y="288"/>
                  </a:moveTo>
                  <a:cubicBezTo>
                    <a:pt x="309" y="288"/>
                    <a:pt x="309" y="288"/>
                    <a:pt x="309" y="288"/>
                  </a:cubicBezTo>
                  <a:cubicBezTo>
                    <a:pt x="303" y="288"/>
                    <a:pt x="298" y="283"/>
                    <a:pt x="298" y="277"/>
                  </a:cubicBezTo>
                  <a:cubicBezTo>
                    <a:pt x="298" y="271"/>
                    <a:pt x="303" y="266"/>
                    <a:pt x="309" y="266"/>
                  </a:cubicBezTo>
                  <a:cubicBezTo>
                    <a:pt x="330" y="266"/>
                    <a:pt x="330" y="266"/>
                    <a:pt x="330" y="266"/>
                  </a:cubicBezTo>
                  <a:cubicBezTo>
                    <a:pt x="336" y="266"/>
                    <a:pt x="341" y="271"/>
                    <a:pt x="341" y="277"/>
                  </a:cubicBezTo>
                  <a:cubicBezTo>
                    <a:pt x="341" y="283"/>
                    <a:pt x="336" y="288"/>
                    <a:pt x="330" y="288"/>
                  </a:cubicBezTo>
                  <a:close/>
                  <a:moveTo>
                    <a:pt x="224" y="298"/>
                  </a:moveTo>
                  <a:cubicBezTo>
                    <a:pt x="224" y="328"/>
                    <a:pt x="200" y="352"/>
                    <a:pt x="170" y="352"/>
                  </a:cubicBezTo>
                  <a:cubicBezTo>
                    <a:pt x="141" y="352"/>
                    <a:pt x="117" y="328"/>
                    <a:pt x="117" y="298"/>
                  </a:cubicBezTo>
                  <a:cubicBezTo>
                    <a:pt x="117" y="269"/>
                    <a:pt x="141" y="245"/>
                    <a:pt x="170" y="245"/>
                  </a:cubicBezTo>
                  <a:cubicBezTo>
                    <a:pt x="200" y="245"/>
                    <a:pt x="224" y="269"/>
                    <a:pt x="224" y="298"/>
                  </a:cubicBezTo>
                  <a:close/>
                  <a:moveTo>
                    <a:pt x="170" y="224"/>
                  </a:moveTo>
                  <a:cubicBezTo>
                    <a:pt x="167" y="224"/>
                    <a:pt x="164" y="224"/>
                    <a:pt x="161" y="224"/>
                  </a:cubicBezTo>
                  <a:cubicBezTo>
                    <a:pt x="169" y="160"/>
                    <a:pt x="169" y="160"/>
                    <a:pt x="169" y="160"/>
                  </a:cubicBezTo>
                  <a:cubicBezTo>
                    <a:pt x="224" y="160"/>
                    <a:pt x="224" y="160"/>
                    <a:pt x="224" y="160"/>
                  </a:cubicBezTo>
                  <a:cubicBezTo>
                    <a:pt x="224" y="161"/>
                    <a:pt x="224" y="162"/>
                    <a:pt x="224" y="163"/>
                  </a:cubicBezTo>
                  <a:cubicBezTo>
                    <a:pt x="242" y="224"/>
                    <a:pt x="242" y="224"/>
                    <a:pt x="242" y="224"/>
                  </a:cubicBezTo>
                  <a:cubicBezTo>
                    <a:pt x="181" y="224"/>
                    <a:pt x="181" y="224"/>
                    <a:pt x="181" y="224"/>
                  </a:cubicBezTo>
                  <a:cubicBezTo>
                    <a:pt x="180" y="224"/>
                    <a:pt x="179" y="224"/>
                    <a:pt x="179" y="224"/>
                  </a:cubicBezTo>
                  <a:cubicBezTo>
                    <a:pt x="176" y="224"/>
                    <a:pt x="173" y="224"/>
                    <a:pt x="170" y="224"/>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68" y="373"/>
                  </a:moveTo>
                  <a:cubicBezTo>
                    <a:pt x="353" y="373"/>
                    <a:pt x="340" y="364"/>
                    <a:pt x="334" y="352"/>
                  </a:cubicBezTo>
                  <a:cubicBezTo>
                    <a:pt x="224" y="352"/>
                    <a:pt x="224" y="352"/>
                    <a:pt x="224" y="352"/>
                  </a:cubicBezTo>
                  <a:cubicBezTo>
                    <a:pt x="223" y="352"/>
                    <a:pt x="223" y="352"/>
                    <a:pt x="223" y="351"/>
                  </a:cubicBezTo>
                  <a:cubicBezTo>
                    <a:pt x="209" y="365"/>
                    <a:pt x="191" y="373"/>
                    <a:pt x="170" y="373"/>
                  </a:cubicBezTo>
                  <a:cubicBezTo>
                    <a:pt x="129" y="373"/>
                    <a:pt x="96" y="340"/>
                    <a:pt x="96" y="298"/>
                  </a:cubicBezTo>
                  <a:cubicBezTo>
                    <a:pt x="96" y="268"/>
                    <a:pt x="113" y="243"/>
                    <a:pt x="139" y="231"/>
                  </a:cubicBezTo>
                  <a:cubicBezTo>
                    <a:pt x="149" y="148"/>
                    <a:pt x="149" y="148"/>
                    <a:pt x="149" y="148"/>
                  </a:cubicBezTo>
                  <a:cubicBezTo>
                    <a:pt x="150" y="142"/>
                    <a:pt x="154" y="138"/>
                    <a:pt x="160" y="138"/>
                  </a:cubicBezTo>
                  <a:cubicBezTo>
                    <a:pt x="224" y="138"/>
                    <a:pt x="224" y="138"/>
                    <a:pt x="224" y="138"/>
                  </a:cubicBezTo>
                  <a:cubicBezTo>
                    <a:pt x="235" y="138"/>
                    <a:pt x="244" y="147"/>
                    <a:pt x="245" y="158"/>
                  </a:cubicBezTo>
                  <a:cubicBezTo>
                    <a:pt x="264" y="224"/>
                    <a:pt x="264" y="224"/>
                    <a:pt x="264" y="224"/>
                  </a:cubicBezTo>
                  <a:cubicBezTo>
                    <a:pt x="320" y="224"/>
                    <a:pt x="320" y="224"/>
                    <a:pt x="320" y="224"/>
                  </a:cubicBezTo>
                  <a:cubicBezTo>
                    <a:pt x="320" y="170"/>
                    <a:pt x="320" y="170"/>
                    <a:pt x="320" y="170"/>
                  </a:cubicBezTo>
                  <a:cubicBezTo>
                    <a:pt x="314" y="170"/>
                    <a:pt x="309" y="166"/>
                    <a:pt x="309" y="160"/>
                  </a:cubicBezTo>
                  <a:cubicBezTo>
                    <a:pt x="309" y="154"/>
                    <a:pt x="314" y="149"/>
                    <a:pt x="320" y="149"/>
                  </a:cubicBezTo>
                  <a:cubicBezTo>
                    <a:pt x="331" y="149"/>
                    <a:pt x="341" y="159"/>
                    <a:pt x="341" y="170"/>
                  </a:cubicBezTo>
                  <a:cubicBezTo>
                    <a:pt x="341" y="224"/>
                    <a:pt x="341" y="224"/>
                    <a:pt x="341" y="224"/>
                  </a:cubicBezTo>
                  <a:cubicBezTo>
                    <a:pt x="362" y="224"/>
                    <a:pt x="362" y="224"/>
                    <a:pt x="362" y="224"/>
                  </a:cubicBezTo>
                  <a:cubicBezTo>
                    <a:pt x="374" y="224"/>
                    <a:pt x="384" y="233"/>
                    <a:pt x="384" y="245"/>
                  </a:cubicBezTo>
                  <a:cubicBezTo>
                    <a:pt x="384" y="302"/>
                    <a:pt x="384" y="302"/>
                    <a:pt x="384" y="302"/>
                  </a:cubicBezTo>
                  <a:cubicBezTo>
                    <a:pt x="396" y="308"/>
                    <a:pt x="405" y="321"/>
                    <a:pt x="405" y="336"/>
                  </a:cubicBezTo>
                  <a:cubicBezTo>
                    <a:pt x="405" y="356"/>
                    <a:pt x="388" y="373"/>
                    <a:pt x="368" y="373"/>
                  </a:cubicBezTo>
                  <a:close/>
                  <a:moveTo>
                    <a:pt x="384" y="336"/>
                  </a:moveTo>
                  <a:cubicBezTo>
                    <a:pt x="384" y="344"/>
                    <a:pt x="376" y="352"/>
                    <a:pt x="368" y="352"/>
                  </a:cubicBezTo>
                  <a:cubicBezTo>
                    <a:pt x="359" y="352"/>
                    <a:pt x="352" y="344"/>
                    <a:pt x="352" y="336"/>
                  </a:cubicBezTo>
                  <a:cubicBezTo>
                    <a:pt x="352" y="327"/>
                    <a:pt x="359" y="320"/>
                    <a:pt x="368" y="320"/>
                  </a:cubicBezTo>
                  <a:cubicBezTo>
                    <a:pt x="376" y="320"/>
                    <a:pt x="384" y="327"/>
                    <a:pt x="384" y="336"/>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83" name="Rectangle 82"/>
            <p:cNvSpPr/>
            <p:nvPr/>
          </p:nvSpPr>
          <p:spPr>
            <a:xfrm>
              <a:off x="881826" y="4940138"/>
              <a:ext cx="1197881" cy="531973"/>
            </a:xfrm>
            <a:prstGeom prst="rect">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84" name="Isosceles Triangle 83"/>
            <p:cNvSpPr/>
            <p:nvPr/>
          </p:nvSpPr>
          <p:spPr>
            <a:xfrm rot="16200000">
              <a:off x="1838839" y="5305336"/>
              <a:ext cx="189017" cy="463744"/>
            </a:xfrm>
            <a:prstGeom prst="triangle">
              <a:avLst/>
            </a:pr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85" name="Round Same Side Corner Rectangle 84"/>
            <p:cNvSpPr/>
            <p:nvPr/>
          </p:nvSpPr>
          <p:spPr>
            <a:xfrm rot="5400000">
              <a:off x="4563802" y="2019660"/>
              <a:ext cx="516385" cy="6241049"/>
            </a:xfrm>
            <a:prstGeom prst="round2SameRect">
              <a:avLst>
                <a:gd name="adj1" fmla="val 50000"/>
                <a:gd name="adj2" fmla="val 0"/>
              </a:avLst>
            </a:prstGeom>
            <a:solidFill>
              <a:schemeClr val="accent2">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86" name="TextBox 85"/>
            <p:cNvSpPr txBox="1"/>
            <p:nvPr/>
          </p:nvSpPr>
          <p:spPr>
            <a:xfrm>
              <a:off x="893751" y="4956366"/>
              <a:ext cx="628077" cy="492443"/>
            </a:xfrm>
            <a:prstGeom prst="rect">
              <a:avLst/>
            </a:prstGeom>
            <a:noFill/>
          </p:spPr>
          <p:txBody>
            <a:bodyPr wrap="square" lIns="0" tIns="0" rIns="0" bIns="0" rtlCol="0">
              <a:spAutoFit/>
            </a:bodyPr>
            <a:lstStyle/>
            <a:p>
              <a:pPr algn="ctr"/>
              <a:r>
                <a:rPr lang="en-US" sz="3200" b="1" dirty="0" smtClean="0">
                  <a:solidFill>
                    <a:schemeClr val="bg1"/>
                  </a:solidFill>
                </a:rPr>
                <a:t>6</a:t>
              </a:r>
            </a:p>
          </p:txBody>
        </p:sp>
        <p:sp>
          <p:nvSpPr>
            <p:cNvPr id="87" name="Rectangle 86"/>
            <p:cNvSpPr/>
            <p:nvPr/>
          </p:nvSpPr>
          <p:spPr>
            <a:xfrm>
              <a:off x="1855015" y="5012801"/>
              <a:ext cx="5776727" cy="338554"/>
            </a:xfrm>
            <a:prstGeom prst="rect">
              <a:avLst/>
            </a:prstGeom>
          </p:spPr>
          <p:txBody>
            <a:bodyPr wrap="square" lIns="0" tIns="0" rIns="0" bIns="0">
              <a:spAutoFit/>
            </a:bodyPr>
            <a:lstStyle/>
            <a:p>
              <a:r>
                <a:rPr lang="en-US" sz="1100" b="1" dirty="0">
                  <a:solidFill>
                    <a:schemeClr val="bg1"/>
                  </a:solidFill>
                </a:rPr>
                <a:t>Developing and implementing spatial development plans </a:t>
              </a:r>
              <a:endParaRPr lang="en-US" sz="1100" b="1" dirty="0" smtClean="0">
                <a:solidFill>
                  <a:schemeClr val="bg1"/>
                </a:solidFill>
              </a:endParaRPr>
            </a:p>
            <a:p>
              <a:r>
                <a:rPr lang="en-US" sz="1100" dirty="0">
                  <a:solidFill>
                    <a:schemeClr val="bg1"/>
                  </a:solidFill>
                </a:rPr>
                <a:t>T</a:t>
              </a:r>
              <a:r>
                <a:rPr lang="en-US" sz="1100" dirty="0" smtClean="0">
                  <a:solidFill>
                    <a:schemeClr val="bg1"/>
                  </a:solidFill>
                </a:rPr>
                <a:t>o </a:t>
              </a:r>
              <a:r>
                <a:rPr lang="en-US" sz="1100" dirty="0">
                  <a:solidFill>
                    <a:schemeClr val="bg1"/>
                  </a:solidFill>
                </a:rPr>
                <a:t>guide how land is used while prioritising the 27 resource-poor district municipalities </a:t>
              </a:r>
            </a:p>
          </p:txBody>
        </p:sp>
        <p:sp>
          <p:nvSpPr>
            <p:cNvPr id="89" name="Rectangle 88"/>
            <p:cNvSpPr/>
            <p:nvPr/>
          </p:nvSpPr>
          <p:spPr>
            <a:xfrm>
              <a:off x="893751" y="5701736"/>
              <a:ext cx="1197881" cy="53197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1400" err="1" smtClean="0">
                <a:solidFill>
                  <a:schemeClr val="tx2"/>
                </a:solidFill>
              </a:endParaRPr>
            </a:p>
          </p:txBody>
        </p:sp>
        <p:sp>
          <p:nvSpPr>
            <p:cNvPr id="90" name="Isosceles Triangle 89"/>
            <p:cNvSpPr/>
            <p:nvPr/>
          </p:nvSpPr>
          <p:spPr>
            <a:xfrm rot="16200000">
              <a:off x="1838839" y="6042280"/>
              <a:ext cx="189017" cy="463744"/>
            </a:xfrm>
            <a:prstGeom prst="triangle">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oAutofit/>
            </a:bodyPr>
            <a:lstStyle/>
            <a:p>
              <a:pPr algn="ctr"/>
              <a:endParaRPr lang="en-US" sz="1400" err="1" smtClean="0">
                <a:solidFill>
                  <a:schemeClr val="tx2"/>
                </a:solidFill>
              </a:endParaRPr>
            </a:p>
          </p:txBody>
        </p:sp>
        <p:sp>
          <p:nvSpPr>
            <p:cNvPr id="91" name="Round Same Side Corner Rectangle 90"/>
            <p:cNvSpPr/>
            <p:nvPr/>
          </p:nvSpPr>
          <p:spPr>
            <a:xfrm rot="5400000">
              <a:off x="4508671" y="2799861"/>
              <a:ext cx="626646" cy="6241049"/>
            </a:xfrm>
            <a:prstGeom prst="round2SameRect">
              <a:avLst>
                <a:gd name="adj1" fmla="val 50000"/>
                <a:gd name="adj2" fmla="val 0"/>
              </a:avLst>
            </a:prstGeom>
            <a:solidFill>
              <a:schemeClr val="accent6"/>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noAutofit/>
            </a:bodyPr>
            <a:lstStyle/>
            <a:p>
              <a:pPr algn="ctr"/>
              <a:endParaRPr lang="en-US" sz="2000" b="0" err="1" smtClean="0"/>
            </a:p>
          </p:txBody>
        </p:sp>
        <p:sp>
          <p:nvSpPr>
            <p:cNvPr id="92" name="TextBox 91"/>
            <p:cNvSpPr txBox="1"/>
            <p:nvPr/>
          </p:nvSpPr>
          <p:spPr>
            <a:xfrm>
              <a:off x="945400" y="5648612"/>
              <a:ext cx="628077" cy="492443"/>
            </a:xfrm>
            <a:prstGeom prst="rect">
              <a:avLst/>
            </a:prstGeom>
            <a:noFill/>
          </p:spPr>
          <p:txBody>
            <a:bodyPr wrap="square" lIns="0" tIns="0" rIns="0" bIns="0" rtlCol="0">
              <a:spAutoFit/>
            </a:bodyPr>
            <a:lstStyle/>
            <a:p>
              <a:pPr algn="ctr"/>
              <a:r>
                <a:rPr lang="en-US" sz="3200" b="1" dirty="0" smtClean="0">
                  <a:solidFill>
                    <a:schemeClr val="bg1"/>
                  </a:solidFill>
                </a:rPr>
                <a:t>7</a:t>
              </a:r>
            </a:p>
          </p:txBody>
        </p:sp>
        <p:sp>
          <p:nvSpPr>
            <p:cNvPr id="93" name="Rectangle 92"/>
            <p:cNvSpPr/>
            <p:nvPr/>
          </p:nvSpPr>
          <p:spPr>
            <a:xfrm>
              <a:off x="1853881" y="5710291"/>
              <a:ext cx="5989533" cy="507831"/>
            </a:xfrm>
            <a:prstGeom prst="rect">
              <a:avLst/>
            </a:prstGeom>
          </p:spPr>
          <p:txBody>
            <a:bodyPr wrap="square" lIns="0" tIns="0" rIns="0" bIns="0">
              <a:spAutoFit/>
            </a:bodyPr>
            <a:lstStyle/>
            <a:p>
              <a:r>
                <a:rPr lang="en-US" sz="1100" b="1" dirty="0">
                  <a:solidFill>
                    <a:schemeClr val="bg1"/>
                  </a:solidFill>
                </a:rPr>
                <a:t>Growing sustainable rural enterprises and industries </a:t>
              </a:r>
              <a:r>
                <a:rPr lang="en-US" sz="1100" dirty="0">
                  <a:solidFill>
                    <a:schemeClr val="bg1"/>
                  </a:solidFill>
                </a:rPr>
                <a:t>c</a:t>
              </a:r>
              <a:r>
                <a:rPr lang="en-US" sz="1100" dirty="0" smtClean="0">
                  <a:solidFill>
                    <a:schemeClr val="bg1"/>
                  </a:solidFill>
                </a:rPr>
                <a:t>haracterised</a:t>
              </a:r>
              <a:r>
                <a:rPr lang="en-US" sz="1100" dirty="0">
                  <a:solidFill>
                    <a:schemeClr val="bg1"/>
                  </a:solidFill>
                </a:rPr>
                <a:t> by strong rural-urban linkages, increasing investment in agro-processing, trade development and access to markets and financial services – resulting in rural job creation</a:t>
              </a:r>
              <a:r>
                <a:rPr lang="en-US" sz="1100" dirty="0" smtClean="0">
                  <a:solidFill>
                    <a:schemeClr val="bg1"/>
                  </a:solidFill>
                </a:rPr>
                <a:t>.</a:t>
              </a:r>
              <a:endParaRPr lang="en-US" sz="1100" dirty="0">
                <a:solidFill>
                  <a:schemeClr val="bg1"/>
                </a:solidFill>
              </a:endParaRPr>
            </a:p>
          </p:txBody>
        </p:sp>
        <p:sp>
          <p:nvSpPr>
            <p:cNvPr id="95" name="Freeform 974"/>
            <p:cNvSpPr>
              <a:spLocks noChangeAspect="1" noEditPoints="1"/>
            </p:cNvSpPr>
            <p:nvPr/>
          </p:nvSpPr>
          <p:spPr bwMode="auto">
            <a:xfrm>
              <a:off x="7476373" y="4952052"/>
              <a:ext cx="367041" cy="367041"/>
            </a:xfrm>
            <a:custGeom>
              <a:avLst/>
              <a:gdLst>
                <a:gd name="T0" fmla="*/ 288 w 512"/>
                <a:gd name="T1" fmla="*/ 213 h 512"/>
                <a:gd name="T2" fmla="*/ 256 w 512"/>
                <a:gd name="T3" fmla="*/ 245 h 512"/>
                <a:gd name="T4" fmla="*/ 224 w 512"/>
                <a:gd name="T5" fmla="*/ 213 h 512"/>
                <a:gd name="T6" fmla="*/ 256 w 512"/>
                <a:gd name="T7" fmla="*/ 181 h 512"/>
                <a:gd name="T8" fmla="*/ 288 w 512"/>
                <a:gd name="T9" fmla="*/ 213 h 512"/>
                <a:gd name="T10" fmla="*/ 351 w 512"/>
                <a:gd name="T11" fmla="*/ 213 h 512"/>
                <a:gd name="T12" fmla="*/ 339 w 512"/>
                <a:gd name="T13" fmla="*/ 260 h 512"/>
                <a:gd name="T14" fmla="*/ 256 w 512"/>
                <a:gd name="T15" fmla="*/ 386 h 512"/>
                <a:gd name="T16" fmla="*/ 173 w 512"/>
                <a:gd name="T17" fmla="*/ 261 h 512"/>
                <a:gd name="T18" fmla="*/ 160 w 512"/>
                <a:gd name="T19" fmla="*/ 213 h 512"/>
                <a:gd name="T20" fmla="*/ 255 w 512"/>
                <a:gd name="T21" fmla="*/ 117 h 512"/>
                <a:gd name="T22" fmla="*/ 256 w 512"/>
                <a:gd name="T23" fmla="*/ 117 h 512"/>
                <a:gd name="T24" fmla="*/ 256 w 512"/>
                <a:gd name="T25" fmla="*/ 117 h 512"/>
                <a:gd name="T26" fmla="*/ 351 w 512"/>
                <a:gd name="T27" fmla="*/ 213 h 512"/>
                <a:gd name="T28" fmla="*/ 309 w 512"/>
                <a:gd name="T29" fmla="*/ 213 h 512"/>
                <a:gd name="T30" fmla="*/ 256 w 512"/>
                <a:gd name="T31" fmla="*/ 160 h 512"/>
                <a:gd name="T32" fmla="*/ 202 w 512"/>
                <a:gd name="T33" fmla="*/ 213 h 512"/>
                <a:gd name="T34" fmla="*/ 256 w 512"/>
                <a:gd name="T35" fmla="*/ 266 h 512"/>
                <a:gd name="T36" fmla="*/ 309 w 512"/>
                <a:gd name="T37" fmla="*/ 213 h 512"/>
                <a:gd name="T38" fmla="*/ 512 w 512"/>
                <a:gd name="T39" fmla="*/ 256 h 512"/>
                <a:gd name="T40" fmla="*/ 256 w 512"/>
                <a:gd name="T41" fmla="*/ 512 h 512"/>
                <a:gd name="T42" fmla="*/ 0 w 512"/>
                <a:gd name="T43" fmla="*/ 256 h 512"/>
                <a:gd name="T44" fmla="*/ 256 w 512"/>
                <a:gd name="T45" fmla="*/ 0 h 512"/>
                <a:gd name="T46" fmla="*/ 512 w 512"/>
                <a:gd name="T47" fmla="*/ 256 h 512"/>
                <a:gd name="T48" fmla="*/ 373 w 512"/>
                <a:gd name="T49" fmla="*/ 213 h 512"/>
                <a:gd name="T50" fmla="*/ 256 w 512"/>
                <a:gd name="T51" fmla="*/ 96 h 512"/>
                <a:gd name="T52" fmla="*/ 256 w 512"/>
                <a:gd name="T53" fmla="*/ 96 h 512"/>
                <a:gd name="T54" fmla="*/ 255 w 512"/>
                <a:gd name="T55" fmla="*/ 96 h 512"/>
                <a:gd name="T56" fmla="*/ 138 w 512"/>
                <a:gd name="T57" fmla="*/ 213 h 512"/>
                <a:gd name="T58" fmla="*/ 155 w 512"/>
                <a:gd name="T59" fmla="*/ 272 h 512"/>
                <a:gd name="T60" fmla="*/ 247 w 512"/>
                <a:gd name="T61" fmla="*/ 411 h 512"/>
                <a:gd name="T62" fmla="*/ 255 w 512"/>
                <a:gd name="T63" fmla="*/ 416 h 512"/>
                <a:gd name="T64" fmla="*/ 256 w 512"/>
                <a:gd name="T65" fmla="*/ 416 h 512"/>
                <a:gd name="T66" fmla="*/ 256 w 512"/>
                <a:gd name="T67" fmla="*/ 416 h 512"/>
                <a:gd name="T68" fmla="*/ 265 w 512"/>
                <a:gd name="T69" fmla="*/ 411 h 512"/>
                <a:gd name="T70" fmla="*/ 357 w 512"/>
                <a:gd name="T71" fmla="*/ 272 h 512"/>
                <a:gd name="T72" fmla="*/ 373 w 512"/>
                <a:gd name="T7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2" h="512">
                  <a:moveTo>
                    <a:pt x="288" y="213"/>
                  </a:moveTo>
                  <a:cubicBezTo>
                    <a:pt x="288" y="231"/>
                    <a:pt x="273" y="245"/>
                    <a:pt x="256" y="245"/>
                  </a:cubicBezTo>
                  <a:cubicBezTo>
                    <a:pt x="238" y="245"/>
                    <a:pt x="224" y="231"/>
                    <a:pt x="224" y="213"/>
                  </a:cubicBezTo>
                  <a:cubicBezTo>
                    <a:pt x="224" y="195"/>
                    <a:pt x="238" y="181"/>
                    <a:pt x="256" y="181"/>
                  </a:cubicBezTo>
                  <a:cubicBezTo>
                    <a:pt x="273" y="181"/>
                    <a:pt x="288" y="195"/>
                    <a:pt x="288" y="213"/>
                  </a:cubicBezTo>
                  <a:close/>
                  <a:moveTo>
                    <a:pt x="351" y="213"/>
                  </a:moveTo>
                  <a:cubicBezTo>
                    <a:pt x="351" y="231"/>
                    <a:pt x="348" y="245"/>
                    <a:pt x="339" y="260"/>
                  </a:cubicBezTo>
                  <a:cubicBezTo>
                    <a:pt x="256" y="386"/>
                    <a:pt x="256" y="386"/>
                    <a:pt x="256" y="386"/>
                  </a:cubicBezTo>
                  <a:cubicBezTo>
                    <a:pt x="173" y="261"/>
                    <a:pt x="173" y="261"/>
                    <a:pt x="173" y="261"/>
                  </a:cubicBezTo>
                  <a:cubicBezTo>
                    <a:pt x="163" y="245"/>
                    <a:pt x="160" y="231"/>
                    <a:pt x="160" y="213"/>
                  </a:cubicBezTo>
                  <a:cubicBezTo>
                    <a:pt x="160" y="160"/>
                    <a:pt x="203" y="117"/>
                    <a:pt x="255" y="117"/>
                  </a:cubicBezTo>
                  <a:cubicBezTo>
                    <a:pt x="255" y="117"/>
                    <a:pt x="256" y="117"/>
                    <a:pt x="256" y="117"/>
                  </a:cubicBezTo>
                  <a:cubicBezTo>
                    <a:pt x="256" y="117"/>
                    <a:pt x="256" y="117"/>
                    <a:pt x="256" y="117"/>
                  </a:cubicBezTo>
                  <a:cubicBezTo>
                    <a:pt x="308" y="117"/>
                    <a:pt x="351" y="160"/>
                    <a:pt x="351" y="213"/>
                  </a:cubicBezTo>
                  <a:close/>
                  <a:moveTo>
                    <a:pt x="309" y="213"/>
                  </a:moveTo>
                  <a:cubicBezTo>
                    <a:pt x="309" y="184"/>
                    <a:pt x="285" y="160"/>
                    <a:pt x="256" y="160"/>
                  </a:cubicBezTo>
                  <a:cubicBezTo>
                    <a:pt x="226" y="160"/>
                    <a:pt x="202" y="184"/>
                    <a:pt x="202" y="213"/>
                  </a:cubicBezTo>
                  <a:cubicBezTo>
                    <a:pt x="202" y="242"/>
                    <a:pt x="226" y="266"/>
                    <a:pt x="256" y="266"/>
                  </a:cubicBezTo>
                  <a:cubicBezTo>
                    <a:pt x="285" y="266"/>
                    <a:pt x="309" y="242"/>
                    <a:pt x="309"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213"/>
                  </a:moveTo>
                  <a:cubicBezTo>
                    <a:pt x="373" y="148"/>
                    <a:pt x="320" y="96"/>
                    <a:pt x="256" y="96"/>
                  </a:cubicBezTo>
                  <a:cubicBezTo>
                    <a:pt x="256" y="96"/>
                    <a:pt x="256" y="96"/>
                    <a:pt x="256" y="96"/>
                  </a:cubicBezTo>
                  <a:cubicBezTo>
                    <a:pt x="256" y="96"/>
                    <a:pt x="255" y="96"/>
                    <a:pt x="255" y="96"/>
                  </a:cubicBezTo>
                  <a:cubicBezTo>
                    <a:pt x="191" y="96"/>
                    <a:pt x="138" y="148"/>
                    <a:pt x="138" y="213"/>
                  </a:cubicBezTo>
                  <a:cubicBezTo>
                    <a:pt x="138" y="235"/>
                    <a:pt x="143" y="252"/>
                    <a:pt x="155" y="272"/>
                  </a:cubicBezTo>
                  <a:cubicBezTo>
                    <a:pt x="247" y="411"/>
                    <a:pt x="247" y="411"/>
                    <a:pt x="247" y="411"/>
                  </a:cubicBezTo>
                  <a:cubicBezTo>
                    <a:pt x="249" y="414"/>
                    <a:pt x="252" y="416"/>
                    <a:pt x="255" y="416"/>
                  </a:cubicBezTo>
                  <a:cubicBezTo>
                    <a:pt x="255" y="416"/>
                    <a:pt x="256" y="416"/>
                    <a:pt x="256" y="416"/>
                  </a:cubicBezTo>
                  <a:cubicBezTo>
                    <a:pt x="256" y="416"/>
                    <a:pt x="256" y="416"/>
                    <a:pt x="256" y="416"/>
                  </a:cubicBezTo>
                  <a:cubicBezTo>
                    <a:pt x="259" y="416"/>
                    <a:pt x="263" y="414"/>
                    <a:pt x="265" y="411"/>
                  </a:cubicBezTo>
                  <a:cubicBezTo>
                    <a:pt x="357" y="272"/>
                    <a:pt x="357" y="272"/>
                    <a:pt x="357" y="272"/>
                  </a:cubicBezTo>
                  <a:cubicBezTo>
                    <a:pt x="368" y="252"/>
                    <a:pt x="373" y="235"/>
                    <a:pt x="373" y="213"/>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96" name="Freeform 364"/>
            <p:cNvSpPr>
              <a:spLocks noChangeAspect="1" noEditPoints="1"/>
            </p:cNvSpPr>
            <p:nvPr/>
          </p:nvSpPr>
          <p:spPr bwMode="auto">
            <a:xfrm>
              <a:off x="7610599" y="5701736"/>
              <a:ext cx="369064" cy="367982"/>
            </a:xfrm>
            <a:custGeom>
              <a:avLst/>
              <a:gdLst>
                <a:gd name="T0" fmla="*/ 0 w 512"/>
                <a:gd name="T1" fmla="*/ 256 h 512"/>
                <a:gd name="T2" fmla="*/ 512 w 512"/>
                <a:gd name="T3" fmla="*/ 256 h 512"/>
                <a:gd name="T4" fmla="*/ 117 w 512"/>
                <a:gd name="T5" fmla="*/ 362 h 512"/>
                <a:gd name="T6" fmla="*/ 96 w 512"/>
                <a:gd name="T7" fmla="*/ 362 h 512"/>
                <a:gd name="T8" fmla="*/ 106 w 512"/>
                <a:gd name="T9" fmla="*/ 330 h 512"/>
                <a:gd name="T10" fmla="*/ 117 w 512"/>
                <a:gd name="T11" fmla="*/ 362 h 512"/>
                <a:gd name="T12" fmla="*/ 149 w 512"/>
                <a:gd name="T13" fmla="*/ 373 h 512"/>
                <a:gd name="T14" fmla="*/ 138 w 512"/>
                <a:gd name="T15" fmla="*/ 320 h 512"/>
                <a:gd name="T16" fmla="*/ 160 w 512"/>
                <a:gd name="T17" fmla="*/ 320 h 512"/>
                <a:gd name="T18" fmla="*/ 202 w 512"/>
                <a:gd name="T19" fmla="*/ 362 h 512"/>
                <a:gd name="T20" fmla="*/ 181 w 512"/>
                <a:gd name="T21" fmla="*/ 362 h 512"/>
                <a:gd name="T22" fmla="*/ 192 w 512"/>
                <a:gd name="T23" fmla="*/ 277 h 512"/>
                <a:gd name="T24" fmla="*/ 202 w 512"/>
                <a:gd name="T25" fmla="*/ 362 h 512"/>
                <a:gd name="T26" fmla="*/ 234 w 512"/>
                <a:gd name="T27" fmla="*/ 373 h 512"/>
                <a:gd name="T28" fmla="*/ 224 w 512"/>
                <a:gd name="T29" fmla="*/ 277 h 512"/>
                <a:gd name="T30" fmla="*/ 245 w 512"/>
                <a:gd name="T31" fmla="*/ 277 h 512"/>
                <a:gd name="T32" fmla="*/ 288 w 512"/>
                <a:gd name="T33" fmla="*/ 362 h 512"/>
                <a:gd name="T34" fmla="*/ 266 w 512"/>
                <a:gd name="T35" fmla="*/ 362 h 512"/>
                <a:gd name="T36" fmla="*/ 277 w 512"/>
                <a:gd name="T37" fmla="*/ 266 h 512"/>
                <a:gd name="T38" fmla="*/ 288 w 512"/>
                <a:gd name="T39" fmla="*/ 362 h 512"/>
                <a:gd name="T40" fmla="*/ 320 w 512"/>
                <a:gd name="T41" fmla="*/ 373 h 512"/>
                <a:gd name="T42" fmla="*/ 309 w 512"/>
                <a:gd name="T43" fmla="*/ 245 h 512"/>
                <a:gd name="T44" fmla="*/ 330 w 512"/>
                <a:gd name="T45" fmla="*/ 245 h 512"/>
                <a:gd name="T46" fmla="*/ 373 w 512"/>
                <a:gd name="T47" fmla="*/ 362 h 512"/>
                <a:gd name="T48" fmla="*/ 352 w 512"/>
                <a:gd name="T49" fmla="*/ 362 h 512"/>
                <a:gd name="T50" fmla="*/ 362 w 512"/>
                <a:gd name="T51" fmla="*/ 202 h 512"/>
                <a:gd name="T52" fmla="*/ 373 w 512"/>
                <a:gd name="T53" fmla="*/ 362 h 512"/>
                <a:gd name="T54" fmla="*/ 384 w 512"/>
                <a:gd name="T55" fmla="*/ 181 h 512"/>
                <a:gd name="T56" fmla="*/ 373 w 512"/>
                <a:gd name="T57" fmla="*/ 153 h 512"/>
                <a:gd name="T58" fmla="*/ 277 w 512"/>
                <a:gd name="T59" fmla="*/ 245 h 512"/>
                <a:gd name="T60" fmla="*/ 113 w 512"/>
                <a:gd name="T61" fmla="*/ 307 h 512"/>
                <a:gd name="T62" fmla="*/ 98 w 512"/>
                <a:gd name="T63" fmla="*/ 305 h 512"/>
                <a:gd name="T64" fmla="*/ 185 w 512"/>
                <a:gd name="T65" fmla="*/ 226 h 512"/>
                <a:gd name="T66" fmla="*/ 273 w 512"/>
                <a:gd name="T67" fmla="*/ 224 h 512"/>
                <a:gd name="T68" fmla="*/ 341 w 512"/>
                <a:gd name="T69" fmla="*/ 138 h 512"/>
                <a:gd name="T70" fmla="*/ 341 w 512"/>
                <a:gd name="T71" fmla="*/ 117 h 512"/>
                <a:gd name="T72" fmla="*/ 388 w 512"/>
                <a:gd name="T73" fmla="*/ 118 h 512"/>
                <a:gd name="T74" fmla="*/ 394 w 512"/>
                <a:gd name="T75" fmla="*/ 12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362"/>
                  </a:moveTo>
                  <a:cubicBezTo>
                    <a:pt x="117" y="368"/>
                    <a:pt x="112" y="373"/>
                    <a:pt x="106" y="373"/>
                  </a:cubicBezTo>
                  <a:cubicBezTo>
                    <a:pt x="100" y="373"/>
                    <a:pt x="96" y="368"/>
                    <a:pt x="96" y="362"/>
                  </a:cubicBezTo>
                  <a:cubicBezTo>
                    <a:pt x="96" y="341"/>
                    <a:pt x="96" y="341"/>
                    <a:pt x="96" y="341"/>
                  </a:cubicBezTo>
                  <a:cubicBezTo>
                    <a:pt x="96" y="335"/>
                    <a:pt x="100" y="330"/>
                    <a:pt x="106" y="330"/>
                  </a:cubicBezTo>
                  <a:cubicBezTo>
                    <a:pt x="112" y="330"/>
                    <a:pt x="117" y="335"/>
                    <a:pt x="117" y="341"/>
                  </a:cubicBezTo>
                  <a:lnTo>
                    <a:pt x="117" y="362"/>
                  </a:lnTo>
                  <a:close/>
                  <a:moveTo>
                    <a:pt x="160" y="362"/>
                  </a:moveTo>
                  <a:cubicBezTo>
                    <a:pt x="160" y="368"/>
                    <a:pt x="155" y="373"/>
                    <a:pt x="149" y="373"/>
                  </a:cubicBezTo>
                  <a:cubicBezTo>
                    <a:pt x="143" y="373"/>
                    <a:pt x="138" y="368"/>
                    <a:pt x="138" y="362"/>
                  </a:cubicBezTo>
                  <a:cubicBezTo>
                    <a:pt x="138" y="320"/>
                    <a:pt x="138" y="320"/>
                    <a:pt x="138" y="320"/>
                  </a:cubicBezTo>
                  <a:cubicBezTo>
                    <a:pt x="138" y="314"/>
                    <a:pt x="143" y="309"/>
                    <a:pt x="149" y="309"/>
                  </a:cubicBezTo>
                  <a:cubicBezTo>
                    <a:pt x="155" y="309"/>
                    <a:pt x="160" y="314"/>
                    <a:pt x="160" y="320"/>
                  </a:cubicBezTo>
                  <a:lnTo>
                    <a:pt x="160" y="362"/>
                  </a:lnTo>
                  <a:close/>
                  <a:moveTo>
                    <a:pt x="202" y="362"/>
                  </a:moveTo>
                  <a:cubicBezTo>
                    <a:pt x="202" y="368"/>
                    <a:pt x="198" y="373"/>
                    <a:pt x="192" y="373"/>
                  </a:cubicBezTo>
                  <a:cubicBezTo>
                    <a:pt x="186" y="373"/>
                    <a:pt x="181" y="368"/>
                    <a:pt x="181" y="362"/>
                  </a:cubicBezTo>
                  <a:cubicBezTo>
                    <a:pt x="181" y="288"/>
                    <a:pt x="181" y="288"/>
                    <a:pt x="181" y="288"/>
                  </a:cubicBezTo>
                  <a:cubicBezTo>
                    <a:pt x="181" y="282"/>
                    <a:pt x="186" y="277"/>
                    <a:pt x="192" y="277"/>
                  </a:cubicBezTo>
                  <a:cubicBezTo>
                    <a:pt x="198" y="277"/>
                    <a:pt x="202" y="282"/>
                    <a:pt x="202" y="288"/>
                  </a:cubicBezTo>
                  <a:lnTo>
                    <a:pt x="202" y="362"/>
                  </a:lnTo>
                  <a:close/>
                  <a:moveTo>
                    <a:pt x="245" y="362"/>
                  </a:moveTo>
                  <a:cubicBezTo>
                    <a:pt x="245" y="368"/>
                    <a:pt x="240" y="373"/>
                    <a:pt x="234" y="373"/>
                  </a:cubicBezTo>
                  <a:cubicBezTo>
                    <a:pt x="228" y="373"/>
                    <a:pt x="224" y="368"/>
                    <a:pt x="224" y="362"/>
                  </a:cubicBezTo>
                  <a:cubicBezTo>
                    <a:pt x="224" y="277"/>
                    <a:pt x="224" y="277"/>
                    <a:pt x="224" y="277"/>
                  </a:cubicBezTo>
                  <a:cubicBezTo>
                    <a:pt x="224" y="271"/>
                    <a:pt x="228" y="266"/>
                    <a:pt x="234" y="266"/>
                  </a:cubicBezTo>
                  <a:cubicBezTo>
                    <a:pt x="240" y="266"/>
                    <a:pt x="245" y="271"/>
                    <a:pt x="245" y="277"/>
                  </a:cubicBezTo>
                  <a:lnTo>
                    <a:pt x="245" y="362"/>
                  </a:lnTo>
                  <a:close/>
                  <a:moveTo>
                    <a:pt x="288" y="362"/>
                  </a:moveTo>
                  <a:cubicBezTo>
                    <a:pt x="288" y="368"/>
                    <a:pt x="283" y="373"/>
                    <a:pt x="277" y="373"/>
                  </a:cubicBezTo>
                  <a:cubicBezTo>
                    <a:pt x="271" y="373"/>
                    <a:pt x="266" y="368"/>
                    <a:pt x="266" y="362"/>
                  </a:cubicBezTo>
                  <a:cubicBezTo>
                    <a:pt x="266" y="277"/>
                    <a:pt x="266" y="277"/>
                    <a:pt x="266" y="277"/>
                  </a:cubicBezTo>
                  <a:cubicBezTo>
                    <a:pt x="266" y="271"/>
                    <a:pt x="271" y="266"/>
                    <a:pt x="277" y="266"/>
                  </a:cubicBezTo>
                  <a:cubicBezTo>
                    <a:pt x="283" y="266"/>
                    <a:pt x="288" y="271"/>
                    <a:pt x="288" y="277"/>
                  </a:cubicBezTo>
                  <a:lnTo>
                    <a:pt x="288" y="362"/>
                  </a:lnTo>
                  <a:close/>
                  <a:moveTo>
                    <a:pt x="330" y="362"/>
                  </a:moveTo>
                  <a:cubicBezTo>
                    <a:pt x="330" y="368"/>
                    <a:pt x="326" y="373"/>
                    <a:pt x="320" y="373"/>
                  </a:cubicBezTo>
                  <a:cubicBezTo>
                    <a:pt x="314" y="373"/>
                    <a:pt x="309" y="368"/>
                    <a:pt x="309" y="362"/>
                  </a:cubicBezTo>
                  <a:cubicBezTo>
                    <a:pt x="309" y="245"/>
                    <a:pt x="309" y="245"/>
                    <a:pt x="309" y="245"/>
                  </a:cubicBezTo>
                  <a:cubicBezTo>
                    <a:pt x="309" y="239"/>
                    <a:pt x="314" y="234"/>
                    <a:pt x="320" y="234"/>
                  </a:cubicBezTo>
                  <a:cubicBezTo>
                    <a:pt x="326" y="234"/>
                    <a:pt x="330" y="239"/>
                    <a:pt x="330" y="245"/>
                  </a:cubicBezTo>
                  <a:lnTo>
                    <a:pt x="330" y="362"/>
                  </a:lnTo>
                  <a:close/>
                  <a:moveTo>
                    <a:pt x="373" y="362"/>
                  </a:moveTo>
                  <a:cubicBezTo>
                    <a:pt x="373" y="368"/>
                    <a:pt x="368" y="373"/>
                    <a:pt x="362" y="373"/>
                  </a:cubicBezTo>
                  <a:cubicBezTo>
                    <a:pt x="356" y="373"/>
                    <a:pt x="352" y="368"/>
                    <a:pt x="352" y="362"/>
                  </a:cubicBezTo>
                  <a:cubicBezTo>
                    <a:pt x="352" y="213"/>
                    <a:pt x="352" y="213"/>
                    <a:pt x="352" y="213"/>
                  </a:cubicBezTo>
                  <a:cubicBezTo>
                    <a:pt x="352" y="207"/>
                    <a:pt x="356" y="202"/>
                    <a:pt x="362" y="202"/>
                  </a:cubicBezTo>
                  <a:cubicBezTo>
                    <a:pt x="368" y="202"/>
                    <a:pt x="373" y="207"/>
                    <a:pt x="373" y="213"/>
                  </a:cubicBezTo>
                  <a:lnTo>
                    <a:pt x="373" y="362"/>
                  </a:lnTo>
                  <a:close/>
                  <a:moveTo>
                    <a:pt x="394" y="170"/>
                  </a:moveTo>
                  <a:cubicBezTo>
                    <a:pt x="394" y="176"/>
                    <a:pt x="390" y="181"/>
                    <a:pt x="384" y="181"/>
                  </a:cubicBezTo>
                  <a:cubicBezTo>
                    <a:pt x="378" y="181"/>
                    <a:pt x="373" y="176"/>
                    <a:pt x="373" y="170"/>
                  </a:cubicBezTo>
                  <a:cubicBezTo>
                    <a:pt x="373" y="153"/>
                    <a:pt x="373" y="153"/>
                    <a:pt x="373" y="153"/>
                  </a:cubicBezTo>
                  <a:cubicBezTo>
                    <a:pt x="285" y="242"/>
                    <a:pt x="285" y="242"/>
                    <a:pt x="285" y="242"/>
                  </a:cubicBezTo>
                  <a:cubicBezTo>
                    <a:pt x="283" y="244"/>
                    <a:pt x="280" y="245"/>
                    <a:pt x="277" y="245"/>
                  </a:cubicBezTo>
                  <a:cubicBezTo>
                    <a:pt x="195" y="245"/>
                    <a:pt x="195" y="245"/>
                    <a:pt x="195" y="245"/>
                  </a:cubicBezTo>
                  <a:cubicBezTo>
                    <a:pt x="113" y="307"/>
                    <a:pt x="113" y="307"/>
                    <a:pt x="113" y="307"/>
                  </a:cubicBezTo>
                  <a:cubicBezTo>
                    <a:pt x="111" y="308"/>
                    <a:pt x="109" y="309"/>
                    <a:pt x="106" y="309"/>
                  </a:cubicBezTo>
                  <a:cubicBezTo>
                    <a:pt x="103" y="309"/>
                    <a:pt x="100" y="308"/>
                    <a:pt x="98" y="305"/>
                  </a:cubicBezTo>
                  <a:cubicBezTo>
                    <a:pt x="94" y="300"/>
                    <a:pt x="95" y="293"/>
                    <a:pt x="100" y="290"/>
                  </a:cubicBezTo>
                  <a:cubicBezTo>
                    <a:pt x="185" y="226"/>
                    <a:pt x="185" y="226"/>
                    <a:pt x="185" y="226"/>
                  </a:cubicBezTo>
                  <a:cubicBezTo>
                    <a:pt x="187" y="224"/>
                    <a:pt x="189" y="224"/>
                    <a:pt x="192" y="224"/>
                  </a:cubicBezTo>
                  <a:cubicBezTo>
                    <a:pt x="273" y="224"/>
                    <a:pt x="273" y="224"/>
                    <a:pt x="273" y="224"/>
                  </a:cubicBezTo>
                  <a:cubicBezTo>
                    <a:pt x="358" y="138"/>
                    <a:pt x="358" y="138"/>
                    <a:pt x="358" y="138"/>
                  </a:cubicBezTo>
                  <a:cubicBezTo>
                    <a:pt x="341" y="138"/>
                    <a:pt x="341" y="138"/>
                    <a:pt x="341" y="138"/>
                  </a:cubicBezTo>
                  <a:cubicBezTo>
                    <a:pt x="335" y="138"/>
                    <a:pt x="330" y="134"/>
                    <a:pt x="330" y="128"/>
                  </a:cubicBezTo>
                  <a:cubicBezTo>
                    <a:pt x="330" y="122"/>
                    <a:pt x="335" y="117"/>
                    <a:pt x="341" y="117"/>
                  </a:cubicBezTo>
                  <a:cubicBezTo>
                    <a:pt x="384" y="117"/>
                    <a:pt x="384" y="117"/>
                    <a:pt x="384" y="117"/>
                  </a:cubicBezTo>
                  <a:cubicBezTo>
                    <a:pt x="385" y="117"/>
                    <a:pt x="386" y="117"/>
                    <a:pt x="388" y="118"/>
                  </a:cubicBezTo>
                  <a:cubicBezTo>
                    <a:pt x="390" y="119"/>
                    <a:pt x="392" y="121"/>
                    <a:pt x="394" y="124"/>
                  </a:cubicBezTo>
                  <a:cubicBezTo>
                    <a:pt x="394" y="125"/>
                    <a:pt x="394" y="126"/>
                    <a:pt x="394" y="128"/>
                  </a:cubicBezTo>
                  <a:lnTo>
                    <a:pt x="394" y="170"/>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xmlns="" val="7588901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384468291"/>
              </p:ext>
            </p:extLst>
          </p:nvPr>
        </p:nvGraphicFramePr>
        <p:xfrm>
          <a:off x="1" y="506086"/>
          <a:ext cx="8961437" cy="6448434"/>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606434">
                <a:tc>
                  <a:txBody>
                    <a:bodyPr/>
                    <a:lstStyle/>
                    <a:p>
                      <a:pPr algn="l"/>
                      <a:r>
                        <a:rPr lang="en-ZA" sz="2000" b="1" dirty="0" smtClean="0">
                          <a:solidFill>
                            <a:schemeClr val="bg1"/>
                          </a:solidFill>
                          <a:latin typeface="Arial" panose="020B0604020202020204" pitchFamily="34" charset="0"/>
                          <a:cs typeface="Arial" panose="020B0604020202020204" pitchFamily="34" charset="0"/>
                        </a:rPr>
                        <a:t>Reconfiguring Space &amp; Promoting  Functional Rural Settlement</a:t>
                      </a:r>
                    </a:p>
                  </a:txBody>
                  <a:tcPr marL="68577" marR="68577" anchor="ctr">
                    <a:solidFill>
                      <a:schemeClr val="accent1">
                        <a:lumMod val="25000"/>
                      </a:schemeClr>
                    </a:solidFill>
                  </a:tcPr>
                </a:tc>
                <a:extLst>
                  <a:ext uri="{0D108BD9-81ED-4DB2-BD59-A6C34878D82A}">
                    <a16:rowId xmlns:a16="http://schemas.microsoft.com/office/drawing/2014/main" xmlns="" val="10000"/>
                  </a:ext>
                </a:extLst>
              </a:tr>
              <a:tr h="2529840">
                <a:tc>
                  <a:txBody>
                    <a:bodyPr/>
                    <a:lstStyle/>
                    <a:p>
                      <a:pPr>
                        <a:lnSpc>
                          <a:spcPts val="2200"/>
                        </a:lnSpc>
                      </a:pPr>
                      <a:r>
                        <a:rPr lang="en-ZA" sz="1400" b="1" dirty="0" smtClean="0">
                          <a:solidFill>
                            <a:schemeClr val="tx1"/>
                          </a:solidFill>
                          <a:latin typeface="Arial" panose="020B0604020202020204" pitchFamily="34" charset="0"/>
                          <a:cs typeface="Arial" panose="020B0604020202020204" pitchFamily="34" charset="0"/>
                        </a:rPr>
                        <a:t>24. Accelerated Land Development and Redistribution Initiative (ALDRI) (Land Reform)</a:t>
                      </a:r>
                    </a:p>
                    <a:p>
                      <a:pPr marL="25200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Entails government buying up agricultural zoned land in </a:t>
                      </a:r>
                      <a:r>
                        <a:rPr lang="en-ZA" sz="1400" i="0" dirty="0" err="1" smtClean="0">
                          <a:solidFill>
                            <a:schemeClr val="tx1"/>
                          </a:solidFill>
                          <a:latin typeface="Arial" panose="020B0604020202020204" pitchFamily="34" charset="0"/>
                          <a:cs typeface="Arial" panose="020B0604020202020204" pitchFamily="34" charset="0"/>
                        </a:rPr>
                        <a:t>peri</a:t>
                      </a:r>
                      <a:r>
                        <a:rPr lang="en-ZA" sz="1400" i="0" dirty="0" smtClean="0">
                          <a:solidFill>
                            <a:schemeClr val="tx1"/>
                          </a:solidFill>
                          <a:latin typeface="Arial" panose="020B0604020202020204" pitchFamily="34" charset="0"/>
                          <a:cs typeface="Arial" panose="020B0604020202020204" pitchFamily="34" charset="0"/>
                        </a:rPr>
                        <a:t>-urban areas around town.  </a:t>
                      </a:r>
                    </a:p>
                    <a:p>
                      <a:pPr marL="25200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ALDRI proposes a target of 579 150 units to be developed over 5 years and allocated to Category 1 and 2 small holder farmers, as well as the urban landless and jobless people living in peri-urban areas and rural informal settlements. </a:t>
                      </a:r>
                      <a:endParaRPr lang="fr-FR" sz="1400" b="1" i="1" dirty="0" smtClean="0">
                        <a:solidFill>
                          <a:srgbClr val="000000"/>
                        </a:solidFill>
                      </a:endParaRPr>
                    </a:p>
                    <a:p>
                      <a:pPr marL="144000" fontAlgn="auto">
                        <a:lnSpc>
                          <a:spcPts val="2200"/>
                        </a:lnSpc>
                        <a:spcBef>
                          <a:spcPts val="0"/>
                        </a:spcBef>
                        <a:spcAft>
                          <a:spcPts val="0"/>
                        </a:spcAft>
                        <a:defRPr/>
                      </a:pPr>
                      <a:endParaRPr lang="fr-FR" sz="1400" b="1" i="1" dirty="0" smtClean="0">
                        <a:solidFill>
                          <a:srgbClr val="000000"/>
                        </a:solidFill>
                      </a:endParaRPr>
                    </a:p>
                    <a:p>
                      <a:pPr marL="144000" fontAlgn="auto">
                        <a:lnSpc>
                          <a:spcPts val="2200"/>
                        </a:lnSpc>
                        <a:spcBef>
                          <a:spcPts val="0"/>
                        </a:spcBef>
                        <a:spcAft>
                          <a:spcPts val="0"/>
                        </a:spcAft>
                        <a:defRPr/>
                      </a:pPr>
                      <a:r>
                        <a:rPr lang="fr-FR" sz="1400" b="1" i="1" dirty="0" smtClean="0">
                          <a:solidFill>
                            <a:srgbClr val="000000"/>
                          </a:solidFill>
                        </a:rPr>
                        <a:t>Areas </a:t>
                      </a:r>
                      <a:r>
                        <a:rPr lang="fr-FR" sz="1400" b="1" i="1" dirty="0" err="1" smtClean="0">
                          <a:solidFill>
                            <a:srgbClr val="000000"/>
                          </a:solidFill>
                        </a:rPr>
                        <a:t>where</a:t>
                      </a:r>
                      <a:r>
                        <a:rPr lang="fr-FR" sz="1400" b="1" i="1" dirty="0" smtClean="0">
                          <a:solidFill>
                            <a:srgbClr val="000000"/>
                          </a:solidFill>
                        </a:rPr>
                        <a:t> </a:t>
                      </a:r>
                      <a:r>
                        <a:rPr lang="fr-FR" sz="1400" b="1" i="1" dirty="0" err="1" smtClean="0">
                          <a:solidFill>
                            <a:srgbClr val="000000"/>
                          </a:solidFill>
                        </a:rPr>
                        <a:t>work</a:t>
                      </a:r>
                      <a:r>
                        <a:rPr lang="fr-FR" sz="1400" b="1" i="1" dirty="0" smtClean="0">
                          <a:solidFill>
                            <a:srgbClr val="000000"/>
                          </a:solidFill>
                        </a:rPr>
                        <a:t> </a:t>
                      </a:r>
                      <a:r>
                        <a:rPr lang="fr-FR" sz="1400" b="1" i="1" dirty="0" err="1" smtClean="0">
                          <a:solidFill>
                            <a:srgbClr val="000000"/>
                          </a:solidFill>
                        </a:rPr>
                        <a:t>is</a:t>
                      </a:r>
                      <a:r>
                        <a:rPr lang="fr-FR" sz="1400" b="1" i="1" baseline="0" dirty="0" smtClean="0">
                          <a:solidFill>
                            <a:srgbClr val="000000"/>
                          </a:solidFill>
                        </a:rPr>
                        <a:t> </a:t>
                      </a:r>
                      <a:r>
                        <a:rPr lang="fr-FR" sz="1400" b="1" i="1" dirty="0" err="1" smtClean="0">
                          <a:solidFill>
                            <a:srgbClr val="000000"/>
                          </a:solidFill>
                        </a:rPr>
                        <a:t>currently</a:t>
                      </a:r>
                      <a:r>
                        <a:rPr lang="fr-FR" sz="1400" b="1" i="1" dirty="0" smtClean="0">
                          <a:solidFill>
                            <a:srgbClr val="000000"/>
                          </a:solidFill>
                        </a:rPr>
                        <a:t> </a:t>
                      </a:r>
                      <a:r>
                        <a:rPr lang="fr-FR" sz="1400" b="1" i="1" dirty="0" err="1" smtClean="0">
                          <a:solidFill>
                            <a:srgbClr val="000000"/>
                          </a:solidFill>
                        </a:rPr>
                        <a:t>underway</a:t>
                      </a:r>
                      <a:r>
                        <a:rPr lang="fr-FR" sz="1400" b="1" i="1" dirty="0" smtClean="0">
                          <a:solidFill>
                            <a:srgbClr val="000000"/>
                          </a:solidFill>
                        </a:rPr>
                        <a:t>:</a:t>
                      </a:r>
                    </a:p>
                    <a:p>
                      <a:pPr marL="25200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Refinement of the model, and identification of a suitable pilot site that integrate resources of all three spheres of government. </a:t>
                      </a:r>
                    </a:p>
                    <a:p>
                      <a:pPr marL="25200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Obtaining buy-in from key stakeholders and the Private sector.</a:t>
                      </a: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endParaRPr lang="en-ZA" sz="1600" dirty="0" smtClean="0">
                        <a:latin typeface="+mn-lt"/>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144000" marR="0" indent="0" algn="l" defTabSz="829002" rtl="0" eaLnBrk="1" fontAlgn="auto" latinLnBrk="0" hangingPunct="1">
                        <a:lnSpc>
                          <a:spcPct val="150000"/>
                        </a:lnSpc>
                        <a:spcBef>
                          <a:spcPts val="0"/>
                        </a:spcBef>
                        <a:spcAft>
                          <a:spcPts val="0"/>
                        </a:spcAft>
                        <a:buClrTx/>
                        <a:buSzTx/>
                        <a:buFont typeface="Arial"/>
                        <a:buNone/>
                        <a:tabLst/>
                        <a:defRPr/>
                      </a:pPr>
                      <a:r>
                        <a:rPr lang="en-ZA" sz="1400" b="0" i="0" dirty="0" smtClean="0">
                          <a:solidFill>
                            <a:schemeClr val="tx1"/>
                          </a:solidFill>
                          <a:latin typeface="+mn-lt"/>
                          <a:cs typeface="Arial" panose="020B0604020202020204" pitchFamily="34" charset="0"/>
                        </a:rPr>
                        <a:t>DRDLR internal budget</a:t>
                      </a:r>
                      <a:r>
                        <a:rPr lang="en-ZA" sz="1400" b="0" i="0" baseline="0" dirty="0" smtClean="0">
                          <a:solidFill>
                            <a:schemeClr val="tx1"/>
                          </a:solidFill>
                          <a:latin typeface="+mn-lt"/>
                          <a:cs typeface="Arial" panose="020B0604020202020204" pitchFamily="34" charset="0"/>
                        </a:rPr>
                        <a:t> to be utilised to develop a integrated Land, Labour and Housing solution. </a:t>
                      </a:r>
                      <a:endParaRPr lang="en-ZA" sz="14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1400" b="1"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400" dirty="0" smtClean="0">
                          <a:latin typeface="+mn-lt"/>
                        </a:rPr>
                        <a:t>Showcase the ALDRI programme as</a:t>
                      </a:r>
                      <a:r>
                        <a:rPr lang="en-ZA" sz="1400" baseline="0" dirty="0" smtClean="0">
                          <a:latin typeface="+mn-lt"/>
                        </a:rPr>
                        <a:t> an integrated housing, labour, tenure and farming solution in an </a:t>
                      </a:r>
                      <a:r>
                        <a:rPr lang="en-ZA" sz="1400" baseline="0" dirty="0" err="1" smtClean="0">
                          <a:latin typeface="+mn-lt"/>
                        </a:rPr>
                        <a:t>peri</a:t>
                      </a:r>
                      <a:r>
                        <a:rPr lang="en-ZA" sz="1400" baseline="0" dirty="0" smtClean="0">
                          <a:latin typeface="+mn-lt"/>
                        </a:rPr>
                        <a:t>-urban areas. </a:t>
                      </a: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400" baseline="0" dirty="0" smtClean="0">
                          <a:latin typeface="+mn-lt"/>
                        </a:rPr>
                        <a:t>MOU signed for the pilot with a Municipality, Salga,  CoGTA, DRDLR andDAFF.</a:t>
                      </a:r>
                      <a:endParaRPr lang="en-ZA" sz="1400" dirty="0" smtClean="0">
                        <a:latin typeface="+mn-lt"/>
                      </a:endParaRPr>
                    </a:p>
                    <a:p>
                      <a:pPr marL="144000" marR="0" indent="0" algn="l"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lang="en-ZA" sz="1600" dirty="0" smtClean="0">
                        <a:latin typeface="+mn-lt"/>
                      </a:endParaRPr>
                    </a:p>
                    <a:p>
                      <a:pPr marL="252000" indent="-108000">
                        <a:lnSpc>
                          <a:spcPts val="2200"/>
                        </a:lnSpc>
                        <a:buFont typeface="Arial" panose="020B0604020202020204" pitchFamily="34" charset="0"/>
                        <a:buChar char="•"/>
                      </a:pPr>
                      <a:endParaRPr lang="en-ZA" sz="1600" i="1" dirty="0" smtClean="0">
                        <a:solidFill>
                          <a:schemeClr val="tx1"/>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146881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1099525483"/>
              </p:ext>
            </p:extLst>
          </p:nvPr>
        </p:nvGraphicFramePr>
        <p:xfrm>
          <a:off x="1" y="506086"/>
          <a:ext cx="8961437" cy="6565274"/>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606434">
                <a:tc>
                  <a:txBody>
                    <a:bodyPr/>
                    <a:lstStyle/>
                    <a:p>
                      <a:pPr algn="l"/>
                      <a:r>
                        <a:rPr lang="en-ZA" sz="2000" b="1" dirty="0" smtClean="0">
                          <a:solidFill>
                            <a:schemeClr val="bg1"/>
                          </a:solidFill>
                          <a:latin typeface="Arial" panose="020B0604020202020204" pitchFamily="34" charset="0"/>
                          <a:cs typeface="Arial" panose="020B0604020202020204" pitchFamily="34" charset="0"/>
                        </a:rPr>
                        <a:t>Reconfiguring Space &amp; Promoting  Functional Rural Settlement</a:t>
                      </a:r>
                    </a:p>
                  </a:txBody>
                  <a:tcPr marL="68577" marR="68577" anchor="ctr">
                    <a:solidFill>
                      <a:schemeClr val="accent1">
                        <a:lumMod val="25000"/>
                      </a:schemeClr>
                    </a:solidFill>
                  </a:tcPr>
                </a:tc>
                <a:extLst>
                  <a:ext uri="{0D108BD9-81ED-4DB2-BD59-A6C34878D82A}">
                    <a16:rowId xmlns:a16="http://schemas.microsoft.com/office/drawing/2014/main" xmlns="" val="10000"/>
                  </a:ext>
                </a:extLst>
              </a:tr>
              <a:tr h="2529840">
                <a:tc>
                  <a:txBody>
                    <a:bodyPr/>
                    <a:lstStyle/>
                    <a:p>
                      <a:pPr>
                        <a:lnSpc>
                          <a:spcPts val="2200"/>
                        </a:lnSpc>
                      </a:pPr>
                      <a:r>
                        <a:rPr lang="fr-FR" sz="1400" b="1" i="1" dirty="0" smtClean="0">
                          <a:solidFill>
                            <a:srgbClr val="000000"/>
                          </a:solidFill>
                          <a:latin typeface="Arial" panose="020B0604020202020204" pitchFamily="34" charset="0"/>
                          <a:cs typeface="Arial" panose="020B0604020202020204" pitchFamily="34" charset="0"/>
                        </a:rPr>
                        <a:t>Note: The </a:t>
                      </a:r>
                      <a:r>
                        <a:rPr lang="fr-FR" sz="1400" b="1" i="1" u="sng" dirty="0" smtClean="0">
                          <a:solidFill>
                            <a:srgbClr val="000000"/>
                          </a:solidFill>
                          <a:latin typeface="Arial" panose="020B0604020202020204" pitchFamily="34" charset="0"/>
                          <a:cs typeface="Arial" panose="020B0604020202020204" pitchFamily="34" charset="0"/>
                        </a:rPr>
                        <a:t>Initiatives  25 and 27 </a:t>
                      </a:r>
                      <a:r>
                        <a:rPr lang="fr-FR" sz="1400" b="1" i="1" u="sng" dirty="0" err="1" smtClean="0">
                          <a:solidFill>
                            <a:srgbClr val="000000"/>
                          </a:solidFill>
                          <a:latin typeface="Arial" panose="020B0604020202020204" pitchFamily="34" charset="0"/>
                          <a:cs typeface="Arial" panose="020B0604020202020204" pitchFamily="34" charset="0"/>
                        </a:rPr>
                        <a:t>merged</a:t>
                      </a:r>
                      <a:r>
                        <a:rPr lang="fr-FR" sz="1400" b="1" i="1" u="sng" dirty="0" smtClean="0">
                          <a:solidFill>
                            <a:srgbClr val="000000"/>
                          </a:solidFill>
                          <a:latin typeface="Arial" panose="020B0604020202020204" pitchFamily="34" charset="0"/>
                          <a:cs typeface="Arial" panose="020B0604020202020204" pitchFamily="34" charset="0"/>
                        </a:rPr>
                        <a:t> as </a:t>
                      </a:r>
                      <a:r>
                        <a:rPr lang="fr-FR" sz="1400" b="1" i="1" u="sng" dirty="0" err="1" smtClean="0">
                          <a:solidFill>
                            <a:srgbClr val="000000"/>
                          </a:solidFill>
                          <a:latin typeface="Arial" panose="020B0604020202020204" pitchFamily="34" charset="0"/>
                          <a:cs typeface="Arial" panose="020B0604020202020204" pitchFamily="34" charset="0"/>
                        </a:rPr>
                        <a:t>these</a:t>
                      </a:r>
                      <a:r>
                        <a:rPr lang="fr-FR" sz="1400" b="1" i="1" u="sng" dirty="0" smtClean="0">
                          <a:solidFill>
                            <a:srgbClr val="000000"/>
                          </a:solidFill>
                          <a:latin typeface="Arial" panose="020B0604020202020204" pitchFamily="34" charset="0"/>
                          <a:cs typeface="Arial" panose="020B0604020202020204" pitchFamily="34" charset="0"/>
                        </a:rPr>
                        <a:t> initiatives all support </a:t>
                      </a:r>
                      <a:r>
                        <a:rPr lang="fr-FR" sz="1400" b="1" i="1" u="sng" baseline="0" dirty="0" smtClean="0">
                          <a:solidFill>
                            <a:srgbClr val="000000"/>
                          </a:solidFill>
                          <a:latin typeface="Arial" panose="020B0604020202020204" pitchFamily="34" charset="0"/>
                          <a:cs typeface="Arial" panose="020B0604020202020204" pitchFamily="34" charset="0"/>
                        </a:rPr>
                        <a:t> </a:t>
                      </a:r>
                      <a:r>
                        <a:rPr lang="fr-FR" sz="1400" b="1" i="1" u="sng" baseline="0" dirty="0" err="1" smtClean="0">
                          <a:solidFill>
                            <a:srgbClr val="000000"/>
                          </a:solidFill>
                          <a:latin typeface="Arial" panose="020B0604020202020204" pitchFamily="34" charset="0"/>
                          <a:cs typeface="Arial" panose="020B0604020202020204" pitchFamily="34" charset="0"/>
                        </a:rPr>
                        <a:t>farm</a:t>
                      </a:r>
                      <a:r>
                        <a:rPr lang="fr-FR" sz="1400" b="1" i="1" u="sng" baseline="0" dirty="0" smtClean="0">
                          <a:solidFill>
                            <a:srgbClr val="000000"/>
                          </a:solidFill>
                          <a:latin typeface="Arial" panose="020B0604020202020204" pitchFamily="34" charset="0"/>
                          <a:cs typeface="Arial" panose="020B0604020202020204" pitchFamily="34" charset="0"/>
                        </a:rPr>
                        <a:t> </a:t>
                      </a:r>
                      <a:r>
                        <a:rPr lang="fr-FR" sz="1400" b="1" i="1" u="sng" baseline="0" dirty="0" err="1" smtClean="0">
                          <a:solidFill>
                            <a:srgbClr val="000000"/>
                          </a:solidFill>
                          <a:latin typeface="Arial" panose="020B0604020202020204" pitchFamily="34" charset="0"/>
                          <a:cs typeface="Arial" panose="020B0604020202020204" pitchFamily="34" charset="0"/>
                        </a:rPr>
                        <a:t>dweller</a:t>
                      </a:r>
                      <a:r>
                        <a:rPr lang="fr-FR" sz="1400" b="1" i="1" u="sng" baseline="0" dirty="0" smtClean="0">
                          <a:solidFill>
                            <a:srgbClr val="000000"/>
                          </a:solidFill>
                          <a:latin typeface="Arial" panose="020B0604020202020204" pitchFamily="34" charset="0"/>
                          <a:cs typeface="Arial" panose="020B0604020202020204" pitchFamily="34" charset="0"/>
                        </a:rPr>
                        <a:t> support</a:t>
                      </a:r>
                      <a:endParaRPr lang="en-ZA" sz="1400" b="1" u="sng" dirty="0" smtClean="0">
                        <a:solidFill>
                          <a:schemeClr val="tx1"/>
                        </a:solidFill>
                        <a:latin typeface="Arial" panose="020B0604020202020204" pitchFamily="34" charset="0"/>
                        <a:cs typeface="Arial" panose="020B0604020202020204" pitchFamily="34" charset="0"/>
                      </a:endParaRPr>
                    </a:p>
                    <a:p>
                      <a:pPr>
                        <a:lnSpc>
                          <a:spcPts val="2200"/>
                        </a:lnSpc>
                      </a:pPr>
                      <a:endParaRPr lang="en-ZA" sz="1400" b="1" dirty="0" smtClean="0">
                        <a:solidFill>
                          <a:schemeClr val="tx1"/>
                        </a:solidFill>
                        <a:latin typeface="Arial" panose="020B0604020202020204" pitchFamily="34" charset="0"/>
                        <a:cs typeface="Arial" panose="020B0604020202020204" pitchFamily="34" charset="0"/>
                      </a:endParaRPr>
                    </a:p>
                    <a:p>
                      <a:pPr>
                        <a:lnSpc>
                          <a:spcPts val="2200"/>
                        </a:lnSpc>
                      </a:pPr>
                      <a:r>
                        <a:rPr lang="en-ZA" sz="1400" b="1" dirty="0" smtClean="0">
                          <a:solidFill>
                            <a:schemeClr val="tx1"/>
                          </a:solidFill>
                          <a:latin typeface="Arial" panose="020B0604020202020204" pitchFamily="34" charset="0"/>
                          <a:cs typeface="Arial" panose="020B0604020202020204" pitchFamily="34" charset="0"/>
                        </a:rPr>
                        <a:t>25. Promoting and protecting rights of persons living under insecure tenure (Land Reform) </a:t>
                      </a:r>
                    </a:p>
                    <a:p>
                      <a:pPr marL="252000" lvl="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Syndication done with other initiatives namely: ALDRI, Labour Farm worker house and land ownership programme, Basic Services and Funding and finance; this is currently done with various departments and private sector, a model of smart Agri villages is being finalised.</a:t>
                      </a:r>
                    </a:p>
                    <a:p>
                      <a:pPr marL="252000" lvl="0" indent="-108000">
                        <a:lnSpc>
                          <a:spcPts val="2200"/>
                        </a:lnSpc>
                        <a:buFont typeface="Arial" pitchFamily="34" charset="0"/>
                        <a:buChar char="•"/>
                      </a:pPr>
                      <a:endParaRPr lang="en-ZA" sz="1400" i="0" dirty="0" smtClean="0">
                        <a:solidFill>
                          <a:schemeClr val="tx1"/>
                        </a:solidFill>
                        <a:latin typeface="Arial" panose="020B0604020202020204" pitchFamily="34" charset="0"/>
                        <a:cs typeface="Arial" panose="020B0604020202020204" pitchFamily="34" charset="0"/>
                      </a:endParaRPr>
                    </a:p>
                    <a:p>
                      <a:pPr>
                        <a:lnSpc>
                          <a:spcPts val="2200"/>
                        </a:lnSpc>
                      </a:pPr>
                      <a:r>
                        <a:rPr lang="en-ZA" sz="1400" b="1" dirty="0" smtClean="0">
                          <a:solidFill>
                            <a:schemeClr val="tx1"/>
                          </a:solidFill>
                          <a:latin typeface="Arial" panose="020B0604020202020204" pitchFamily="34" charset="0"/>
                          <a:cs typeface="Arial" panose="020B0604020202020204" pitchFamily="34" charset="0"/>
                        </a:rPr>
                        <a:t>27. Farm worker house and land ownership programme (Labour)</a:t>
                      </a:r>
                    </a:p>
                    <a:p>
                      <a:pPr marL="171450" indent="-17145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Syndication done with other initiatives namely: ALDRI, Basic Services and Funding and Finance; this is currently done with various departments and private sector, a model of smart Agri villages is being finalised. </a:t>
                      </a:r>
                    </a:p>
                    <a:p>
                      <a:pPr marL="0" indent="0">
                        <a:lnSpc>
                          <a:spcPts val="2200"/>
                        </a:lnSpc>
                        <a:buFont typeface="Arial" pitchFamily="34" charset="0"/>
                        <a:buNone/>
                      </a:pPr>
                      <a:endParaRPr lang="fr-FR" sz="1400" b="1" i="1" dirty="0" smtClean="0">
                        <a:solidFill>
                          <a:srgbClr val="000000"/>
                        </a:solidFill>
                      </a:endParaRPr>
                    </a:p>
                    <a:p>
                      <a:pPr marL="144000" fontAlgn="auto">
                        <a:lnSpc>
                          <a:spcPts val="2200"/>
                        </a:lnSpc>
                        <a:spcBef>
                          <a:spcPts val="0"/>
                        </a:spcBef>
                        <a:spcAft>
                          <a:spcPts val="0"/>
                        </a:spcAft>
                        <a:defRPr/>
                      </a:pPr>
                      <a:r>
                        <a:rPr lang="fr-FR" sz="1400" b="1" i="1" dirty="0" smtClean="0">
                          <a:solidFill>
                            <a:srgbClr val="000000"/>
                          </a:solidFill>
                        </a:rPr>
                        <a:t>Areas </a:t>
                      </a:r>
                      <a:r>
                        <a:rPr lang="fr-FR" sz="1400" b="1" i="1" dirty="0" err="1" smtClean="0">
                          <a:solidFill>
                            <a:srgbClr val="000000"/>
                          </a:solidFill>
                        </a:rPr>
                        <a:t>where</a:t>
                      </a:r>
                      <a:r>
                        <a:rPr lang="fr-FR" sz="1400" b="1" i="1" dirty="0" smtClean="0">
                          <a:solidFill>
                            <a:srgbClr val="000000"/>
                          </a:solidFill>
                        </a:rPr>
                        <a:t> </a:t>
                      </a:r>
                      <a:r>
                        <a:rPr lang="fr-FR" sz="1400" b="1" i="1" dirty="0" err="1" smtClean="0">
                          <a:solidFill>
                            <a:srgbClr val="000000"/>
                          </a:solidFill>
                        </a:rPr>
                        <a:t>work</a:t>
                      </a:r>
                      <a:r>
                        <a:rPr lang="fr-FR" sz="1400" b="1" i="1" dirty="0" smtClean="0">
                          <a:solidFill>
                            <a:srgbClr val="000000"/>
                          </a:solidFill>
                        </a:rPr>
                        <a:t> </a:t>
                      </a:r>
                      <a:r>
                        <a:rPr lang="fr-FR" sz="1400" b="1" i="1" dirty="0" err="1" smtClean="0">
                          <a:solidFill>
                            <a:srgbClr val="000000"/>
                          </a:solidFill>
                        </a:rPr>
                        <a:t>is</a:t>
                      </a:r>
                      <a:r>
                        <a:rPr lang="fr-FR" sz="1400" b="1" i="1" dirty="0" smtClean="0">
                          <a:solidFill>
                            <a:srgbClr val="000000"/>
                          </a:solidFill>
                        </a:rPr>
                        <a:t> </a:t>
                      </a:r>
                      <a:r>
                        <a:rPr lang="fr-FR" sz="1400" b="1" i="1" dirty="0" err="1" smtClean="0">
                          <a:solidFill>
                            <a:srgbClr val="000000"/>
                          </a:solidFill>
                        </a:rPr>
                        <a:t>currently</a:t>
                      </a:r>
                      <a:r>
                        <a:rPr lang="fr-FR" sz="1400" b="1" i="1" dirty="0" smtClean="0">
                          <a:solidFill>
                            <a:srgbClr val="000000"/>
                          </a:solidFill>
                        </a:rPr>
                        <a:t> </a:t>
                      </a:r>
                      <a:r>
                        <a:rPr lang="fr-FR" sz="1400" b="1" i="1" dirty="0" err="1" smtClean="0">
                          <a:solidFill>
                            <a:srgbClr val="000000"/>
                          </a:solidFill>
                        </a:rPr>
                        <a:t>underway</a:t>
                      </a:r>
                      <a:r>
                        <a:rPr lang="fr-FR" sz="1400" b="1" i="1" dirty="0" smtClean="0">
                          <a:solidFill>
                            <a:srgbClr val="000000"/>
                          </a:solidFill>
                        </a:rPr>
                        <a:t>:</a:t>
                      </a:r>
                    </a:p>
                    <a:p>
                      <a:pPr marL="25200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DBSA’s cost estimate for the five years is R14 billion</a:t>
                      </a:r>
                      <a:r>
                        <a:rPr lang="en-ZA" sz="1400" i="0" baseline="0" dirty="0" smtClean="0">
                          <a:solidFill>
                            <a:schemeClr val="tx1"/>
                          </a:solidFill>
                          <a:latin typeface="Arial" panose="020B0604020202020204" pitchFamily="34" charset="0"/>
                          <a:cs typeface="Arial" panose="020B0604020202020204" pitchFamily="34" charset="0"/>
                        </a:rPr>
                        <a:t> (DBSA was a participant at the Operation Phakisa lab on Agriculture, Land Reform and Rural Development).</a:t>
                      </a:r>
                      <a:endParaRPr lang="en-ZA" sz="1400" i="0" dirty="0" smtClean="0">
                        <a:solidFill>
                          <a:schemeClr val="tx1"/>
                        </a:solidFill>
                        <a:latin typeface="Arial" panose="020B0604020202020204" pitchFamily="34" charset="0"/>
                        <a:cs typeface="Arial" panose="020B0604020202020204" pitchFamily="34" charset="0"/>
                      </a:endParaRPr>
                    </a:p>
                    <a:p>
                      <a:pPr marL="25200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Refinement of the model, and identification of a suitable pilot site that integrate resources of all three spheres of government. </a:t>
                      </a:r>
                    </a:p>
                    <a:p>
                      <a:pPr marL="252000" indent="-108000">
                        <a:lnSpc>
                          <a:spcPts val="2200"/>
                        </a:lnSpc>
                        <a:buFont typeface="Arial" pitchFamily="34" charset="0"/>
                        <a:buChar char="•"/>
                      </a:pPr>
                      <a:r>
                        <a:rPr lang="en-ZA" sz="1400" i="0" dirty="0" smtClean="0">
                          <a:solidFill>
                            <a:schemeClr val="tx1"/>
                          </a:solidFill>
                          <a:latin typeface="Arial" panose="020B0604020202020204" pitchFamily="34" charset="0"/>
                          <a:cs typeface="Arial" panose="020B0604020202020204" pitchFamily="34" charset="0"/>
                        </a:rPr>
                        <a:t>Obtaining buy-in from key stakeholders and the Private sector.</a:t>
                      </a:r>
                    </a:p>
                    <a:p>
                      <a:pPr marL="144000" indent="0">
                        <a:lnSpc>
                          <a:spcPts val="2200"/>
                        </a:lnSpc>
                        <a:buFont typeface="Arial" pitchFamily="34" charset="0"/>
                        <a:buNone/>
                      </a:pPr>
                      <a:endParaRPr lang="en-ZA" sz="1400" i="0" dirty="0" smtClean="0">
                        <a:solidFill>
                          <a:schemeClr val="tx1"/>
                        </a:solidFill>
                        <a:latin typeface="Arial" panose="020B0604020202020204" pitchFamily="34" charset="0"/>
                        <a:cs typeface="Arial" panose="020B0604020202020204" pitchFamily="34" charset="0"/>
                      </a:endParaRP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endParaRPr lang="en-ZA" sz="1600" dirty="0" smtClean="0">
                        <a:latin typeface="+mn-lt"/>
                      </a:endParaRP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endParaRPr lang="en-ZA" sz="1600" dirty="0" smtClean="0">
                        <a:latin typeface="+mn-lt"/>
                      </a:endParaRPr>
                    </a:p>
                    <a:p>
                      <a:pPr marL="252000" indent="-108000">
                        <a:lnSpc>
                          <a:spcPts val="2200"/>
                        </a:lnSpc>
                        <a:buFont typeface="Arial" panose="020B0604020202020204" pitchFamily="34" charset="0"/>
                        <a:buChar char="•"/>
                      </a:pPr>
                      <a:endParaRPr lang="en-ZA" sz="1600" i="1" dirty="0" smtClean="0">
                        <a:solidFill>
                          <a:schemeClr val="tx1"/>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689059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971590571"/>
              </p:ext>
            </p:extLst>
          </p:nvPr>
        </p:nvGraphicFramePr>
        <p:xfrm>
          <a:off x="1" y="506086"/>
          <a:ext cx="8961437" cy="3654434"/>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606434">
                <a:tc>
                  <a:txBody>
                    <a:bodyPr/>
                    <a:lstStyle/>
                    <a:p>
                      <a:pPr algn="l"/>
                      <a:r>
                        <a:rPr lang="en-ZA" sz="2000" b="1" dirty="0" smtClean="0">
                          <a:solidFill>
                            <a:schemeClr val="bg1"/>
                          </a:solidFill>
                          <a:latin typeface="Arial" panose="020B0604020202020204" pitchFamily="34" charset="0"/>
                          <a:cs typeface="Arial" panose="020B0604020202020204" pitchFamily="34" charset="0"/>
                        </a:rPr>
                        <a:t>Reconfiguring Space &amp; Promoting  Functional Rural Settlement</a:t>
                      </a:r>
                    </a:p>
                  </a:txBody>
                  <a:tcPr marL="68577" marR="68577" anchor="ctr">
                    <a:solidFill>
                      <a:schemeClr val="accent1">
                        <a:lumMod val="25000"/>
                      </a:schemeClr>
                    </a:solidFill>
                  </a:tcPr>
                </a:tc>
                <a:extLst>
                  <a:ext uri="{0D108BD9-81ED-4DB2-BD59-A6C34878D82A}">
                    <a16:rowId xmlns:a16="http://schemas.microsoft.com/office/drawing/2014/main" xmlns="" val="10000"/>
                  </a:ext>
                </a:extLst>
              </a:tr>
              <a:tr h="2529840">
                <a:tc>
                  <a:txBody>
                    <a:bodyPr/>
                    <a:lstStyle/>
                    <a:p>
                      <a:pPr>
                        <a:lnSpc>
                          <a:spcPts val="2200"/>
                        </a:lnSpc>
                      </a:pPr>
                      <a:r>
                        <a:rPr lang="fr-FR" sz="1400" b="1" i="1" dirty="0" smtClean="0">
                          <a:solidFill>
                            <a:srgbClr val="000000"/>
                          </a:solidFill>
                          <a:latin typeface="Arial" panose="020B0604020202020204" pitchFamily="34" charset="0"/>
                          <a:cs typeface="Arial" panose="020B0604020202020204" pitchFamily="34" charset="0"/>
                        </a:rPr>
                        <a:t>Note: The </a:t>
                      </a:r>
                      <a:r>
                        <a:rPr lang="fr-FR" sz="1400" b="1" i="1" u="sng" dirty="0" smtClean="0">
                          <a:solidFill>
                            <a:srgbClr val="000000"/>
                          </a:solidFill>
                          <a:latin typeface="Arial" panose="020B0604020202020204" pitchFamily="34" charset="0"/>
                          <a:cs typeface="Arial" panose="020B0604020202020204" pitchFamily="34" charset="0"/>
                        </a:rPr>
                        <a:t>Initiatives  25 and 27 </a:t>
                      </a:r>
                      <a:r>
                        <a:rPr lang="fr-FR" sz="1400" b="1" i="1" u="sng" dirty="0" err="1" smtClean="0">
                          <a:solidFill>
                            <a:srgbClr val="000000"/>
                          </a:solidFill>
                          <a:latin typeface="Arial" panose="020B0604020202020204" pitchFamily="34" charset="0"/>
                          <a:cs typeface="Arial" panose="020B0604020202020204" pitchFamily="34" charset="0"/>
                        </a:rPr>
                        <a:t>merged</a:t>
                      </a:r>
                      <a:r>
                        <a:rPr lang="fr-FR" sz="1400" b="1" i="1" u="sng" dirty="0" smtClean="0">
                          <a:solidFill>
                            <a:srgbClr val="000000"/>
                          </a:solidFill>
                          <a:latin typeface="Arial" panose="020B0604020202020204" pitchFamily="34" charset="0"/>
                          <a:cs typeface="Arial" panose="020B0604020202020204" pitchFamily="34" charset="0"/>
                        </a:rPr>
                        <a:t> as </a:t>
                      </a:r>
                      <a:r>
                        <a:rPr lang="fr-FR" sz="1400" b="1" i="1" u="sng" dirty="0" err="1" smtClean="0">
                          <a:solidFill>
                            <a:srgbClr val="000000"/>
                          </a:solidFill>
                          <a:latin typeface="Arial" panose="020B0604020202020204" pitchFamily="34" charset="0"/>
                          <a:cs typeface="Arial" panose="020B0604020202020204" pitchFamily="34" charset="0"/>
                        </a:rPr>
                        <a:t>these</a:t>
                      </a:r>
                      <a:r>
                        <a:rPr lang="fr-FR" sz="1400" b="1" i="1" u="sng" dirty="0" smtClean="0">
                          <a:solidFill>
                            <a:srgbClr val="000000"/>
                          </a:solidFill>
                          <a:latin typeface="Arial" panose="020B0604020202020204" pitchFamily="34" charset="0"/>
                          <a:cs typeface="Arial" panose="020B0604020202020204" pitchFamily="34" charset="0"/>
                        </a:rPr>
                        <a:t> initiatives all support </a:t>
                      </a:r>
                      <a:r>
                        <a:rPr lang="fr-FR" sz="1400" b="1" i="1" u="sng" baseline="0" dirty="0" smtClean="0">
                          <a:solidFill>
                            <a:srgbClr val="000000"/>
                          </a:solidFill>
                          <a:latin typeface="Arial" panose="020B0604020202020204" pitchFamily="34" charset="0"/>
                          <a:cs typeface="Arial" panose="020B0604020202020204" pitchFamily="34" charset="0"/>
                        </a:rPr>
                        <a:t> </a:t>
                      </a:r>
                      <a:r>
                        <a:rPr lang="fr-FR" sz="1400" b="1" i="1" u="sng" baseline="0" dirty="0" err="1" smtClean="0">
                          <a:solidFill>
                            <a:srgbClr val="000000"/>
                          </a:solidFill>
                          <a:latin typeface="Arial" panose="020B0604020202020204" pitchFamily="34" charset="0"/>
                          <a:cs typeface="Arial" panose="020B0604020202020204" pitchFamily="34" charset="0"/>
                        </a:rPr>
                        <a:t>farm</a:t>
                      </a:r>
                      <a:r>
                        <a:rPr lang="fr-FR" sz="1400" b="1" i="1" u="sng" baseline="0" dirty="0" smtClean="0">
                          <a:solidFill>
                            <a:srgbClr val="000000"/>
                          </a:solidFill>
                          <a:latin typeface="Arial" panose="020B0604020202020204" pitchFamily="34" charset="0"/>
                          <a:cs typeface="Arial" panose="020B0604020202020204" pitchFamily="34" charset="0"/>
                        </a:rPr>
                        <a:t> </a:t>
                      </a:r>
                      <a:r>
                        <a:rPr lang="fr-FR" sz="1400" b="1" i="1" u="sng" baseline="0" dirty="0" err="1" smtClean="0">
                          <a:solidFill>
                            <a:srgbClr val="000000"/>
                          </a:solidFill>
                          <a:latin typeface="Arial" panose="020B0604020202020204" pitchFamily="34" charset="0"/>
                          <a:cs typeface="Arial" panose="020B0604020202020204" pitchFamily="34" charset="0"/>
                        </a:rPr>
                        <a:t>dweller</a:t>
                      </a:r>
                      <a:r>
                        <a:rPr lang="fr-FR" sz="1400" b="1" i="1" u="sng" baseline="0" dirty="0" smtClean="0">
                          <a:solidFill>
                            <a:srgbClr val="000000"/>
                          </a:solidFill>
                          <a:latin typeface="Arial" panose="020B0604020202020204" pitchFamily="34" charset="0"/>
                          <a:cs typeface="Arial" panose="020B0604020202020204" pitchFamily="34" charset="0"/>
                        </a:rPr>
                        <a:t> support</a:t>
                      </a:r>
                      <a:endParaRPr lang="en-ZA" sz="1400" b="1" u="sng" dirty="0" smtClean="0">
                        <a:solidFill>
                          <a:schemeClr val="tx1"/>
                        </a:solidFill>
                        <a:latin typeface="Arial" panose="020B0604020202020204" pitchFamily="34" charset="0"/>
                        <a:cs typeface="Arial" panose="020B0604020202020204" pitchFamily="34" charset="0"/>
                      </a:endParaRPr>
                    </a:p>
                    <a:p>
                      <a:pPr>
                        <a:lnSpc>
                          <a:spcPts val="2200"/>
                        </a:lnSpc>
                      </a:pPr>
                      <a:endParaRPr lang="en-ZA" sz="1400" b="1" dirty="0" smtClean="0">
                        <a:solidFill>
                          <a:schemeClr val="tx1"/>
                        </a:solidFill>
                        <a:latin typeface="Arial" panose="020B0604020202020204" pitchFamily="34" charset="0"/>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429750" marR="0" indent="-285750" algn="l" defTabSz="829002" rtl="0" eaLnBrk="1" fontAlgn="auto" latinLnBrk="0" hangingPunct="1">
                        <a:lnSpc>
                          <a:spcPct val="150000"/>
                        </a:lnSpc>
                        <a:spcBef>
                          <a:spcPts val="0"/>
                        </a:spcBef>
                        <a:spcAft>
                          <a:spcPts val="0"/>
                        </a:spcAft>
                        <a:buClrTx/>
                        <a:buSzTx/>
                        <a:buFont typeface="Arial"/>
                        <a:buChar char="•"/>
                        <a:tabLst/>
                        <a:defRPr/>
                      </a:pPr>
                      <a:r>
                        <a:rPr lang="en-ZA" sz="1400" b="0" i="0" dirty="0" smtClean="0">
                          <a:solidFill>
                            <a:schemeClr val="tx1"/>
                          </a:solidFill>
                          <a:latin typeface="+mn-lt"/>
                          <a:cs typeface="Arial" panose="020B0604020202020204" pitchFamily="34" charset="0"/>
                        </a:rPr>
                        <a:t>DRDLR internal budgets</a:t>
                      </a:r>
                      <a:r>
                        <a:rPr lang="en-ZA" sz="1400" b="0" i="0" baseline="0" dirty="0" smtClean="0">
                          <a:solidFill>
                            <a:schemeClr val="tx1"/>
                          </a:solidFill>
                          <a:latin typeface="+mn-lt"/>
                          <a:cs typeface="Arial" panose="020B0604020202020204" pitchFamily="34" charset="0"/>
                        </a:rPr>
                        <a:t> to be utilised to develop an integrated Land, Labour and Housing solution. </a:t>
                      </a:r>
                      <a:endParaRPr lang="en-ZA" sz="1400" b="0"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ZA" sz="1400" b="1" i="0" dirty="0" smtClean="0">
                        <a:solidFill>
                          <a:schemeClr val="tx1"/>
                        </a:solidFill>
                        <a:latin typeface="+mn-lt"/>
                        <a:cs typeface="Arial" panose="020B0604020202020204" pitchFamily="34" charset="0"/>
                      </a:endParaRP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600" dirty="0" smtClean="0">
                          <a:latin typeface="+mn-lt"/>
                        </a:rPr>
                        <a:t>Showcase the ALDRI programme as</a:t>
                      </a:r>
                      <a:r>
                        <a:rPr lang="en-ZA" sz="1600" baseline="0" dirty="0" smtClean="0">
                          <a:latin typeface="+mn-lt"/>
                        </a:rPr>
                        <a:t> an integrated housing, labour, tenure and farming solution in an </a:t>
                      </a:r>
                      <a:r>
                        <a:rPr lang="en-ZA" sz="1600" baseline="0" dirty="0" err="1" smtClean="0">
                          <a:latin typeface="+mn-lt"/>
                        </a:rPr>
                        <a:t>peri</a:t>
                      </a:r>
                      <a:r>
                        <a:rPr lang="en-ZA" sz="1600" baseline="0" dirty="0" smtClean="0">
                          <a:latin typeface="+mn-lt"/>
                        </a:rPr>
                        <a:t>-urban areas.</a:t>
                      </a:r>
                    </a:p>
                    <a:p>
                      <a:pPr marL="252000" marR="0" indent="-108000" algn="l" defTabSz="914400" rtl="0" eaLnBrk="1" fontAlgn="auto" latinLnBrk="0" hangingPunct="1">
                        <a:lnSpc>
                          <a:spcPts val="2200"/>
                        </a:lnSpc>
                        <a:spcBef>
                          <a:spcPts val="0"/>
                        </a:spcBef>
                        <a:spcAft>
                          <a:spcPts val="0"/>
                        </a:spcAft>
                        <a:buClrTx/>
                        <a:buSzTx/>
                        <a:buFont typeface="Arial" panose="020B0604020202020204" pitchFamily="34" charset="0"/>
                        <a:buChar char="•"/>
                        <a:tabLst/>
                        <a:defRPr/>
                      </a:pPr>
                      <a:r>
                        <a:rPr lang="en-ZA" sz="1600" baseline="0" dirty="0" smtClean="0">
                          <a:latin typeface="+mn-lt"/>
                        </a:rPr>
                        <a:t>MOU signed for the pilot with a Municipality, Salga,  CoGTA, DRDLR nad DAFF.</a:t>
                      </a:r>
                      <a:endParaRPr lang="en-ZA" sz="1600" dirty="0" smtClean="0">
                        <a:latin typeface="+mn-lt"/>
                      </a:endParaRPr>
                    </a:p>
                    <a:p>
                      <a:pPr marL="252000" indent="-108000">
                        <a:lnSpc>
                          <a:spcPts val="2200"/>
                        </a:lnSpc>
                        <a:buFont typeface="Arial" panose="020B0604020202020204" pitchFamily="34" charset="0"/>
                        <a:buChar char="•"/>
                      </a:pPr>
                      <a:endParaRPr lang="en-ZA" sz="1600" i="1" dirty="0" smtClean="0">
                        <a:solidFill>
                          <a:schemeClr val="tx1"/>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451194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bwMode="auto">
          <a:xfrm>
            <a:off x="-205078" y="13644"/>
            <a:ext cx="925831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defPPr>
              <a:defRPr lang="en-US"/>
            </a:defPPr>
            <a:lvl1pPr algn="ctr" defTabSz="895395" eaLnBrk="1" hangingPunct="1">
              <a:tabLst>
                <a:tab pos="269888" algn="l"/>
              </a:tabLst>
              <a:defRPr sz="2400" b="1" i="1" kern="0" baseline="0">
                <a:effectLst>
                  <a:outerShdw blurRad="38100" dist="38100" dir="2700000" algn="tl">
                    <a:srgbClr val="000000">
                      <a:alpha val="43137"/>
                    </a:srgbClr>
                  </a:outerShdw>
                </a:effectLst>
                <a:latin typeface="+mj-lt"/>
                <a:ea typeface="Arial Unicode MS" pitchFamily="34" charset="-128"/>
                <a:cs typeface="Arial Unicode MS" pitchFamily="34" charset="-128"/>
              </a:defRPr>
            </a:lvl1pPr>
            <a:lvl2pPr defTabSz="895395" eaLnBrk="1" hangingPunct="1">
              <a:defRPr sz="1900" b="1">
                <a:solidFill>
                  <a:schemeClr val="tx2"/>
                </a:solidFill>
              </a:defRPr>
            </a:lvl2pPr>
            <a:lvl3pPr defTabSz="895395" eaLnBrk="1" hangingPunct="1">
              <a:defRPr sz="1900" b="1">
                <a:solidFill>
                  <a:schemeClr val="tx2"/>
                </a:solidFill>
              </a:defRPr>
            </a:lvl3pPr>
            <a:lvl4pPr defTabSz="895395" eaLnBrk="1" hangingPunct="1">
              <a:defRPr sz="1900" b="1">
                <a:solidFill>
                  <a:schemeClr val="tx2"/>
                </a:solidFill>
              </a:defRPr>
            </a:lvl4pPr>
            <a:lvl5pPr defTabSz="895395" eaLnBrk="1" hangingPunct="1">
              <a:defRPr sz="1900" b="1">
                <a:solidFill>
                  <a:schemeClr val="tx2"/>
                </a:solidFill>
              </a:defRPr>
            </a:lvl5pPr>
            <a:lvl6pPr marL="457223" defTabSz="895395" fontAlgn="base">
              <a:spcBef>
                <a:spcPct val="0"/>
              </a:spcBef>
              <a:spcAft>
                <a:spcPct val="0"/>
              </a:spcAft>
              <a:defRPr sz="1900" b="1">
                <a:solidFill>
                  <a:schemeClr val="tx2"/>
                </a:solidFill>
              </a:defRPr>
            </a:lvl6pPr>
            <a:lvl7pPr marL="914446" defTabSz="895395" fontAlgn="base">
              <a:spcBef>
                <a:spcPct val="0"/>
              </a:spcBef>
              <a:spcAft>
                <a:spcPct val="0"/>
              </a:spcAft>
              <a:defRPr sz="1900" b="1">
                <a:solidFill>
                  <a:schemeClr val="tx2"/>
                </a:solidFill>
              </a:defRPr>
            </a:lvl7pPr>
            <a:lvl8pPr marL="1371668" defTabSz="895395" fontAlgn="base">
              <a:spcBef>
                <a:spcPct val="0"/>
              </a:spcBef>
              <a:spcAft>
                <a:spcPct val="0"/>
              </a:spcAft>
              <a:defRPr sz="1900" b="1">
                <a:solidFill>
                  <a:schemeClr val="tx2"/>
                </a:solidFill>
              </a:defRPr>
            </a:lvl8pPr>
            <a:lvl9pPr marL="1828892" defTabSz="895395" fontAlgn="base">
              <a:spcBef>
                <a:spcPct val="0"/>
              </a:spcBef>
              <a:spcAft>
                <a:spcPct val="0"/>
              </a:spcAft>
              <a:defRPr sz="1900" b="1">
                <a:solidFill>
                  <a:schemeClr val="tx2"/>
                </a:solidFill>
              </a:defRPr>
            </a:lvl9pPr>
          </a:lstStyle>
          <a:p>
            <a:r>
              <a:rPr lang="en-ZA" i="0" dirty="0" smtClean="0"/>
              <a:t>Progress on 27 Operation Phakisa </a:t>
            </a:r>
            <a:r>
              <a:rPr lang="en-ZA" i="0" dirty="0"/>
              <a:t>Initiatives</a:t>
            </a:r>
          </a:p>
        </p:txBody>
      </p:sp>
      <p:graphicFrame>
        <p:nvGraphicFramePr>
          <p:cNvPr id="2" name="Table 1"/>
          <p:cNvGraphicFramePr>
            <a:graphicFrameLocks noGrp="1"/>
          </p:cNvGraphicFramePr>
          <p:nvPr>
            <p:extLst>
              <p:ext uri="{D42A27DB-BD31-4B8C-83A1-F6EECF244321}">
                <p14:modId xmlns:p14="http://schemas.microsoft.com/office/powerpoint/2010/main" xmlns="" val="3353585877"/>
              </p:ext>
            </p:extLst>
          </p:nvPr>
        </p:nvGraphicFramePr>
        <p:xfrm>
          <a:off x="1" y="506086"/>
          <a:ext cx="8961437" cy="6215389"/>
        </p:xfrm>
        <a:graphic>
          <a:graphicData uri="http://schemas.openxmlformats.org/drawingml/2006/table">
            <a:tbl>
              <a:tblPr firstRow="1" bandRow="1">
                <a:tableStyleId>{5940675A-B579-460E-94D1-54222C63F5DA}</a:tableStyleId>
              </a:tblPr>
              <a:tblGrid>
                <a:gridCol w="8961437">
                  <a:extLst>
                    <a:ext uri="{9D8B030D-6E8A-4147-A177-3AD203B41FA5}">
                      <a16:colId xmlns:a16="http://schemas.microsoft.com/office/drawing/2014/main" xmlns="" val="20000"/>
                    </a:ext>
                  </a:extLst>
                </a:gridCol>
              </a:tblGrid>
              <a:tr h="559309">
                <a:tc>
                  <a:txBody>
                    <a:bodyPr/>
                    <a:lstStyle/>
                    <a:p>
                      <a:pPr algn="l"/>
                      <a:r>
                        <a:rPr lang="en-ZA" sz="2000" b="1" dirty="0" smtClean="0">
                          <a:solidFill>
                            <a:schemeClr val="bg1"/>
                          </a:solidFill>
                          <a:latin typeface="Arial" panose="020B0604020202020204" pitchFamily="34" charset="0"/>
                          <a:cs typeface="Arial" panose="020B0604020202020204" pitchFamily="34" charset="0"/>
                        </a:rPr>
                        <a:t>Reconfiguring Space &amp; Promoting  Functional Rural Settlement</a:t>
                      </a:r>
                    </a:p>
                  </a:txBody>
                  <a:tcPr marL="68577" marR="68577" anchor="ctr">
                    <a:solidFill>
                      <a:schemeClr val="accent1">
                        <a:lumMod val="25000"/>
                      </a:schemeClr>
                    </a:solidFill>
                  </a:tcPr>
                </a:tc>
                <a:extLst>
                  <a:ext uri="{0D108BD9-81ED-4DB2-BD59-A6C34878D82A}">
                    <a16:rowId xmlns:a16="http://schemas.microsoft.com/office/drawing/2014/main" xmlns="" val="10000"/>
                  </a:ext>
                </a:extLst>
              </a:tr>
              <a:tr h="5656080">
                <a:tc>
                  <a:txBody>
                    <a:bodyPr/>
                    <a:lstStyle/>
                    <a:p>
                      <a:pPr>
                        <a:lnSpc>
                          <a:spcPct val="150000"/>
                        </a:lnSpc>
                      </a:pPr>
                      <a:r>
                        <a:rPr lang="en-ZA" sz="1400" b="1" dirty="0" smtClean="0">
                          <a:solidFill>
                            <a:schemeClr val="tx1"/>
                          </a:solidFill>
                          <a:latin typeface="+mn-lt"/>
                          <a:cs typeface="Arial" panose="020B0604020202020204" pitchFamily="34" charset="0"/>
                        </a:rPr>
                        <a:t>26. Basic Services (Rural Development)</a:t>
                      </a:r>
                    </a:p>
                    <a:p>
                      <a:pPr marL="252000" lvl="1" indent="-108000">
                        <a:lnSpc>
                          <a:spcPct val="150000"/>
                        </a:lnSpc>
                        <a:buFont typeface="Arial" pitchFamily="34" charset="0"/>
                        <a:buChar char="•"/>
                      </a:pPr>
                      <a:r>
                        <a:rPr lang="en-ZA" sz="1400" i="0" dirty="0" smtClean="0">
                          <a:solidFill>
                            <a:schemeClr val="tx1"/>
                          </a:solidFill>
                          <a:latin typeface="+mn-lt"/>
                          <a:cs typeface="Arial" panose="020B0604020202020204" pitchFamily="34" charset="0"/>
                        </a:rPr>
                        <a:t>Massive augmentation of reliable well coordinated sustainable  essential basic services.</a:t>
                      </a:r>
                    </a:p>
                    <a:p>
                      <a:pPr marL="252000" lvl="1" indent="-108000" fontAlgn="auto">
                        <a:lnSpc>
                          <a:spcPts val="2000"/>
                        </a:lnSpc>
                        <a:spcBef>
                          <a:spcPts val="0"/>
                        </a:spcBef>
                        <a:spcAft>
                          <a:spcPts val="0"/>
                        </a:spcAft>
                        <a:buFont typeface="Arial" pitchFamily="34" charset="0"/>
                        <a:buChar char="•"/>
                        <a:defRPr/>
                      </a:pPr>
                      <a:r>
                        <a:rPr lang="en-ZA" sz="1400" i="0" dirty="0" smtClean="0">
                          <a:solidFill>
                            <a:schemeClr val="tx1"/>
                          </a:solidFill>
                          <a:latin typeface="+mn-lt"/>
                          <a:cs typeface="Arial" panose="020B0604020202020204" pitchFamily="34" charset="0"/>
                        </a:rPr>
                        <a:t>Of the estimated backlogs with the identified areas= 560 000 households (15% of the 17 Million Rural People) it is targeted that for 2018/19, 2000 households  at the cost of R92 398 200 Million Rand excluding shelter) will be built.</a:t>
                      </a:r>
                      <a:endParaRPr lang="en-ZA" sz="1400" i="0" dirty="0" smtClean="0">
                        <a:solidFill>
                          <a:schemeClr val="tx1"/>
                        </a:solidFill>
                        <a:latin typeface="+mn-lt"/>
                      </a:endParaRPr>
                    </a:p>
                    <a:p>
                      <a:pPr marL="144000" fontAlgn="auto">
                        <a:lnSpc>
                          <a:spcPct val="150000"/>
                        </a:lnSpc>
                        <a:spcBef>
                          <a:spcPts val="0"/>
                        </a:spcBef>
                        <a:spcAft>
                          <a:spcPts val="0"/>
                        </a:spcAft>
                        <a:defRPr/>
                      </a:pPr>
                      <a:r>
                        <a:rPr lang="fr-FR" sz="1400" b="1" i="1" dirty="0" smtClean="0">
                          <a:solidFill>
                            <a:srgbClr val="000000"/>
                          </a:solidFill>
                          <a:latin typeface="+mn-lt"/>
                        </a:rPr>
                        <a:t>Areas </a:t>
                      </a:r>
                      <a:r>
                        <a:rPr lang="fr-FR" sz="1400" b="1" i="1" dirty="0" err="1" smtClean="0">
                          <a:solidFill>
                            <a:srgbClr val="000000"/>
                          </a:solidFill>
                          <a:latin typeface="+mn-lt"/>
                        </a:rPr>
                        <a:t>where</a:t>
                      </a:r>
                      <a:r>
                        <a:rPr lang="fr-FR" sz="1400" b="1" i="1" dirty="0" smtClean="0">
                          <a:solidFill>
                            <a:srgbClr val="000000"/>
                          </a:solidFill>
                          <a:latin typeface="+mn-lt"/>
                        </a:rPr>
                        <a:t> </a:t>
                      </a:r>
                      <a:r>
                        <a:rPr lang="fr-FR" sz="1400" b="1" i="1" dirty="0" err="1" smtClean="0">
                          <a:solidFill>
                            <a:srgbClr val="000000"/>
                          </a:solidFill>
                          <a:latin typeface="+mn-lt"/>
                        </a:rPr>
                        <a:t>work</a:t>
                      </a:r>
                      <a:r>
                        <a:rPr lang="fr-FR" sz="1400" b="1" i="1" dirty="0" smtClean="0">
                          <a:solidFill>
                            <a:srgbClr val="000000"/>
                          </a:solidFill>
                          <a:latin typeface="+mn-lt"/>
                        </a:rPr>
                        <a:t> </a:t>
                      </a:r>
                      <a:r>
                        <a:rPr lang="fr-FR" sz="1400" b="1" i="1" dirty="0" err="1" smtClean="0">
                          <a:solidFill>
                            <a:srgbClr val="000000"/>
                          </a:solidFill>
                          <a:latin typeface="+mn-lt"/>
                        </a:rPr>
                        <a:t>is</a:t>
                      </a:r>
                      <a:r>
                        <a:rPr lang="fr-FR" sz="1400" b="1" i="1" baseline="0" dirty="0" smtClean="0">
                          <a:solidFill>
                            <a:srgbClr val="000000"/>
                          </a:solidFill>
                          <a:latin typeface="+mn-lt"/>
                        </a:rPr>
                        <a:t> </a:t>
                      </a:r>
                      <a:r>
                        <a:rPr lang="fr-FR" sz="1400" b="1" i="1" dirty="0" err="1" smtClean="0">
                          <a:solidFill>
                            <a:srgbClr val="000000"/>
                          </a:solidFill>
                          <a:latin typeface="+mn-lt"/>
                        </a:rPr>
                        <a:t>currently</a:t>
                      </a:r>
                      <a:r>
                        <a:rPr lang="fr-FR" sz="1400" b="1" i="1" dirty="0" smtClean="0">
                          <a:solidFill>
                            <a:srgbClr val="000000"/>
                          </a:solidFill>
                          <a:latin typeface="+mn-lt"/>
                        </a:rPr>
                        <a:t> </a:t>
                      </a:r>
                      <a:r>
                        <a:rPr lang="fr-FR" sz="1400" b="1" i="1" dirty="0" err="1" smtClean="0">
                          <a:solidFill>
                            <a:srgbClr val="000000"/>
                          </a:solidFill>
                          <a:latin typeface="+mn-lt"/>
                        </a:rPr>
                        <a:t>underway</a:t>
                      </a:r>
                      <a:r>
                        <a:rPr lang="fr-FR" sz="1400" b="1" i="1" dirty="0" smtClean="0">
                          <a:solidFill>
                            <a:srgbClr val="000000"/>
                          </a:solidFill>
                          <a:latin typeface="+mn-lt"/>
                        </a:rPr>
                        <a:t>:</a:t>
                      </a:r>
                    </a:p>
                    <a:p>
                      <a:pPr marL="252000" marR="0" lvl="1" indent="-108000" algn="l" defTabSz="914400" rtl="0" eaLnBrk="1" fontAlgn="auto" latinLnBrk="0" hangingPunct="1">
                        <a:lnSpc>
                          <a:spcPct val="150000"/>
                        </a:lnSpc>
                        <a:spcBef>
                          <a:spcPts val="0"/>
                        </a:spcBef>
                        <a:spcAft>
                          <a:spcPts val="0"/>
                        </a:spcAft>
                        <a:buClrTx/>
                        <a:buSzTx/>
                        <a:buFont typeface="Arial" pitchFamily="34" charset="0"/>
                        <a:buChar char="•"/>
                        <a:tabLst/>
                        <a:defRPr/>
                      </a:pPr>
                      <a:r>
                        <a:rPr lang="en-ZA" sz="1400" i="0" dirty="0" smtClean="0">
                          <a:solidFill>
                            <a:schemeClr val="tx1"/>
                          </a:solidFill>
                          <a:latin typeface="+mn-lt"/>
                          <a:cs typeface="Arial" panose="020B0604020202020204" pitchFamily="34" charset="0"/>
                        </a:rPr>
                        <a:t>Rural Infrastructure Observer has been developed by the DRDLR  for Limpopo , North West and Mpumalanga.</a:t>
                      </a:r>
                    </a:p>
                    <a:p>
                      <a:pPr marL="252000" lvl="1" indent="-108000" fontAlgn="auto">
                        <a:lnSpc>
                          <a:spcPct val="150000"/>
                        </a:lnSpc>
                        <a:spcBef>
                          <a:spcPts val="0"/>
                        </a:spcBef>
                        <a:spcAft>
                          <a:spcPts val="0"/>
                        </a:spcAft>
                        <a:buFont typeface="Arial" pitchFamily="34" charset="0"/>
                        <a:buChar char="•"/>
                        <a:defRPr/>
                      </a:pPr>
                      <a:r>
                        <a:rPr lang="en-ZA" sz="1400" i="0" dirty="0" smtClean="0">
                          <a:solidFill>
                            <a:schemeClr val="tx1"/>
                          </a:solidFill>
                          <a:latin typeface="+mn-lt"/>
                          <a:cs typeface="Arial" panose="020B0604020202020204" pitchFamily="34" charset="0"/>
                        </a:rPr>
                        <a:t>A detailed analysis per district has been completed, information has been collated under the project “’Turning South Africa into a construction Site’’.</a:t>
                      </a:r>
                    </a:p>
                    <a:p>
                      <a:pPr marL="252000" lvl="1" indent="-108000">
                        <a:lnSpc>
                          <a:spcPct val="150000"/>
                        </a:lnSpc>
                        <a:buFont typeface="Arial" pitchFamily="34" charset="0"/>
                        <a:buChar char="•"/>
                      </a:pPr>
                      <a:r>
                        <a:rPr lang="en-ZA" sz="1400" i="0" dirty="0" smtClean="0">
                          <a:solidFill>
                            <a:schemeClr val="tx1"/>
                          </a:solidFill>
                          <a:latin typeface="+mn-lt"/>
                          <a:cs typeface="Arial" panose="020B0604020202020204" pitchFamily="34" charset="0"/>
                        </a:rPr>
                        <a:t>Social facilitation tool developed for use in determining the access standards of service provided.</a:t>
                      </a:r>
                    </a:p>
                    <a:p>
                      <a:pPr marL="252000" lvl="1" indent="-108000">
                        <a:lnSpc>
                          <a:spcPct val="150000"/>
                        </a:lnSpc>
                        <a:buFont typeface="Arial" pitchFamily="34" charset="0"/>
                        <a:buChar char="•"/>
                      </a:pPr>
                      <a:r>
                        <a:rPr lang="en-ZA" sz="1400" i="0" dirty="0" smtClean="0">
                          <a:solidFill>
                            <a:schemeClr val="tx1"/>
                          </a:solidFill>
                          <a:latin typeface="+mn-lt"/>
                          <a:cs typeface="Arial" panose="020B0604020202020204" pitchFamily="34" charset="0"/>
                        </a:rPr>
                        <a:t>Rural Development Plans are being finalised for 44 districts and being adopted by the District Municipalities.</a:t>
                      </a:r>
                    </a:p>
                    <a:p>
                      <a:pPr marL="252000" lvl="1" indent="-108000">
                        <a:lnSpc>
                          <a:spcPct val="150000"/>
                        </a:lnSpc>
                        <a:buFont typeface="Arial" pitchFamily="34" charset="0"/>
                        <a:buChar char="•"/>
                      </a:pPr>
                      <a:r>
                        <a:rPr lang="en-ZA" sz="1400" i="0" dirty="0" smtClean="0">
                          <a:solidFill>
                            <a:schemeClr val="tx1"/>
                          </a:solidFill>
                          <a:latin typeface="+mn-lt"/>
                          <a:cs typeface="Arial" panose="020B0604020202020204" pitchFamily="34" charset="0"/>
                        </a:rPr>
                        <a:t>The Rural Development Plans will guide the targeting of rural settlements with appropriate yet differentiated methods of services delivery i.e. off-grid solutions.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Budget Plan</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0" i="0" dirty="0" smtClean="0">
                          <a:solidFill>
                            <a:schemeClr val="tx1"/>
                          </a:solidFill>
                          <a:latin typeface="+mn-lt"/>
                          <a:cs typeface="Arial" panose="020B0604020202020204" pitchFamily="34" charset="0"/>
                        </a:rPr>
                        <a:t>Coordination of MIG and RWIG funds and ensuring alignment to Rural Development Plans. </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1" i="0" dirty="0" smtClean="0">
                          <a:solidFill>
                            <a:schemeClr val="tx1"/>
                          </a:solidFill>
                          <a:latin typeface="+mn-lt"/>
                          <a:cs typeface="Arial" panose="020B0604020202020204" pitchFamily="34" charset="0"/>
                        </a:rPr>
                        <a:t>Output for Open Day</a:t>
                      </a:r>
                    </a:p>
                    <a:p>
                      <a:pPr marL="144000" marR="0" indent="0" algn="l" defTabSz="829002" rtl="0" eaLnBrk="1" fontAlgn="auto" latinLnBrk="0" hangingPunct="1">
                        <a:lnSpc>
                          <a:spcPct val="150000"/>
                        </a:lnSpc>
                        <a:spcBef>
                          <a:spcPts val="0"/>
                        </a:spcBef>
                        <a:spcAft>
                          <a:spcPts val="0"/>
                        </a:spcAft>
                        <a:buClrTx/>
                        <a:buSzTx/>
                        <a:buFont typeface="Arial" panose="020B0604020202020204" pitchFamily="34" charset="0"/>
                        <a:buNone/>
                        <a:tabLst/>
                        <a:defRPr/>
                      </a:pPr>
                      <a:r>
                        <a:rPr lang="en-ZA" sz="1400" b="0" i="0" dirty="0" smtClean="0">
                          <a:solidFill>
                            <a:schemeClr val="tx1"/>
                          </a:solidFill>
                          <a:latin typeface="+mn-lt"/>
                          <a:cs typeface="Arial" panose="020B0604020202020204" pitchFamily="34" charset="0"/>
                        </a:rPr>
                        <a:t> To</a:t>
                      </a:r>
                      <a:r>
                        <a:rPr lang="en-ZA" sz="1400" b="0" i="0" baseline="0" dirty="0" smtClean="0">
                          <a:solidFill>
                            <a:schemeClr val="tx1"/>
                          </a:solidFill>
                          <a:latin typeface="+mn-lt"/>
                          <a:cs typeface="Arial" panose="020B0604020202020204" pitchFamily="34" charset="0"/>
                        </a:rPr>
                        <a:t> be determined. </a:t>
                      </a:r>
                      <a:endParaRPr lang="en-ZA" sz="1400" i="1" dirty="0" smtClean="0">
                        <a:solidFill>
                          <a:srgbClr val="FF0000"/>
                        </a:solidFill>
                        <a:latin typeface="+mn-lt"/>
                        <a:cs typeface="Arial" panose="020B0604020202020204" pitchFamily="34" charset="0"/>
                      </a:endParaRPr>
                    </a:p>
                  </a:txBody>
                  <a:tcPr marL="68577" marR="68577">
                    <a:no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255464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047" y="315459"/>
            <a:ext cx="8416646" cy="492443"/>
          </a:xfrm>
        </p:spPr>
        <p:txBody>
          <a:bodyPr/>
          <a:lstStyle/>
          <a:p>
            <a:r>
              <a:rPr lang="en-ZA" dirty="0" smtClean="0"/>
              <a:t>SUMMARY OF RESOURCE PLAN</a:t>
            </a:r>
            <a:endParaRPr lang="en-ZA" dirty="0"/>
          </a:p>
        </p:txBody>
      </p:sp>
      <p:sp>
        <p:nvSpPr>
          <p:cNvPr id="5" name="Content Placeholder 4"/>
          <p:cNvSpPr>
            <a:spLocks noGrp="1"/>
          </p:cNvSpPr>
          <p:nvPr>
            <p:ph idx="1"/>
          </p:nvPr>
        </p:nvSpPr>
        <p:spPr>
          <a:xfrm>
            <a:off x="448072" y="1070954"/>
            <a:ext cx="8065294" cy="5478423"/>
          </a:xfrm>
        </p:spPr>
        <p:txBody>
          <a:bodyPr/>
          <a:lstStyle/>
          <a:p>
            <a:r>
              <a:rPr lang="en-ZA" sz="2000" dirty="0" smtClean="0"/>
              <a:t>Ring-fencing funding for the three </a:t>
            </a:r>
            <a:r>
              <a:rPr lang="en-ZA" sz="2000" dirty="0"/>
              <a:t>Value Chain initiatives for Grains, Livestock and </a:t>
            </a:r>
            <a:r>
              <a:rPr lang="en-ZA" sz="2000" dirty="0" smtClean="0"/>
              <a:t>Horticulture and finance </a:t>
            </a:r>
            <a:r>
              <a:rPr lang="en-ZA" sz="2000" dirty="0"/>
              <a:t>model of grains, namely:</a:t>
            </a:r>
          </a:p>
          <a:p>
            <a:pPr marL="914400" lvl="2" indent="-457200">
              <a:buClr>
                <a:schemeClr val="bg1"/>
              </a:buClr>
              <a:buSzPct val="100000"/>
              <a:buFont typeface="+mj-lt"/>
              <a:buAutoNum type="arabicPeriod"/>
            </a:pPr>
            <a:r>
              <a:rPr lang="en-ZA" sz="2000" dirty="0" smtClean="0"/>
              <a:t>Access </a:t>
            </a:r>
            <a:r>
              <a:rPr lang="en-ZA" sz="2000" dirty="0"/>
              <a:t>to commercial and alternative livestock value chains (Livestock)</a:t>
            </a:r>
          </a:p>
          <a:p>
            <a:pPr marL="914400" lvl="2" indent="-457200">
              <a:buClr>
                <a:schemeClr val="bg1"/>
              </a:buClr>
              <a:buSzPct val="100000"/>
              <a:buFont typeface="+mj-lt"/>
              <a:buAutoNum type="arabicPeriod"/>
            </a:pPr>
            <a:r>
              <a:rPr lang="en-ZA" sz="2000" dirty="0" smtClean="0"/>
              <a:t>Integrated </a:t>
            </a:r>
            <a:r>
              <a:rPr lang="en-ZA" sz="2000" dirty="0"/>
              <a:t>grain value chain (Grain)</a:t>
            </a:r>
          </a:p>
          <a:p>
            <a:pPr marL="914400" lvl="2" indent="-457200">
              <a:buClr>
                <a:schemeClr val="bg1"/>
              </a:buClr>
              <a:buSzPct val="100000"/>
              <a:buFont typeface="+mj-lt"/>
              <a:buAutoNum type="arabicPeriod"/>
            </a:pPr>
            <a:r>
              <a:rPr lang="en-ZA" sz="2000" dirty="0" smtClean="0"/>
              <a:t>Inclusive </a:t>
            </a:r>
            <a:r>
              <a:rPr lang="en-ZA" sz="2000" dirty="0"/>
              <a:t>horticulture value chain participation model (Horticulture), and </a:t>
            </a:r>
          </a:p>
          <a:p>
            <a:pPr marL="914400" lvl="2" indent="-457200">
              <a:buClr>
                <a:schemeClr val="bg1"/>
              </a:buClr>
              <a:buSzPct val="100000"/>
              <a:buFont typeface="+mj-lt"/>
              <a:buAutoNum type="arabicPeriod"/>
            </a:pPr>
            <a:r>
              <a:rPr lang="en-ZA" sz="2000" dirty="0" smtClean="0"/>
              <a:t>Unlocking </a:t>
            </a:r>
            <a:r>
              <a:rPr lang="en-ZA" sz="2000" dirty="0"/>
              <a:t>finance for grains through PPP (Grains)</a:t>
            </a:r>
          </a:p>
          <a:p>
            <a:endParaRPr lang="en-ZA" sz="2000" dirty="0" smtClean="0"/>
          </a:p>
          <a:p>
            <a:r>
              <a:rPr lang="en-ZA" sz="2000" dirty="0" smtClean="0"/>
              <a:t>The four above will </a:t>
            </a:r>
            <a:r>
              <a:rPr lang="en-ZA" sz="2000" dirty="0"/>
              <a:t>be financed through ring fenced monies of CASP, </a:t>
            </a:r>
            <a:r>
              <a:rPr lang="en-ZA" sz="2000" dirty="0" smtClean="0"/>
              <a:t>Ilima-Letsema </a:t>
            </a:r>
            <a:r>
              <a:rPr lang="en-ZA" sz="2000" dirty="0"/>
              <a:t>and </a:t>
            </a:r>
            <a:r>
              <a:rPr lang="en-ZA" sz="2000" dirty="0" err="1" smtClean="0"/>
              <a:t>Mafisa</a:t>
            </a:r>
            <a:r>
              <a:rPr lang="en-ZA" sz="2000" dirty="0" smtClean="0"/>
              <a:t>, which will be </a:t>
            </a:r>
            <a:r>
              <a:rPr lang="en-ZA" sz="2000" dirty="0"/>
              <a:t>used for infrastructure development, market access, and production support. </a:t>
            </a:r>
          </a:p>
          <a:p>
            <a:r>
              <a:rPr lang="en-ZA" sz="2000" dirty="0"/>
              <a:t>Sixty percent of the average spent of each province per commodity, will be dedicated to these initiatives. </a:t>
            </a:r>
          </a:p>
          <a:p>
            <a:endParaRPr lang="en-ZA" sz="2000" dirty="0"/>
          </a:p>
          <a:p>
            <a:r>
              <a:rPr lang="en-ZA" sz="2000" dirty="0"/>
              <a:t>The infrastructure development element of the 3 Value Chain initiatives will be synergised with SIP11. </a:t>
            </a:r>
            <a:endParaRPr lang="en-ZA" sz="2000" dirty="0" smtClean="0"/>
          </a:p>
          <a:p>
            <a:endParaRPr lang="en-ZA" dirty="0"/>
          </a:p>
        </p:txBody>
      </p:sp>
    </p:spTree>
    <p:extLst>
      <p:ext uri="{BB962C8B-B14F-4D97-AF65-F5344CB8AC3E}">
        <p14:creationId xmlns:p14="http://schemas.microsoft.com/office/powerpoint/2010/main" xmlns="" val="29758155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047" y="315459"/>
            <a:ext cx="8416646" cy="492443"/>
          </a:xfrm>
        </p:spPr>
        <p:txBody>
          <a:bodyPr/>
          <a:lstStyle/>
          <a:p>
            <a:r>
              <a:rPr lang="en-ZA" dirty="0" smtClean="0"/>
              <a:t>SUMMARY OF RESOURCE PLAN</a:t>
            </a:r>
            <a:endParaRPr lang="en-ZA" dirty="0"/>
          </a:p>
        </p:txBody>
      </p:sp>
      <p:sp>
        <p:nvSpPr>
          <p:cNvPr id="5" name="Content Placeholder 4"/>
          <p:cNvSpPr>
            <a:spLocks noGrp="1"/>
          </p:cNvSpPr>
          <p:nvPr>
            <p:ph idx="1"/>
          </p:nvPr>
        </p:nvSpPr>
        <p:spPr>
          <a:xfrm>
            <a:off x="448072" y="1070954"/>
            <a:ext cx="8065294" cy="2769989"/>
          </a:xfrm>
        </p:spPr>
        <p:txBody>
          <a:bodyPr/>
          <a:lstStyle/>
          <a:p>
            <a:pPr lvl="1">
              <a:lnSpc>
                <a:spcPct val="150000"/>
              </a:lnSpc>
              <a:buClr>
                <a:schemeClr val="bg1"/>
              </a:buClr>
            </a:pPr>
            <a:r>
              <a:rPr lang="en-ZA" sz="2000" dirty="0"/>
              <a:t>The training pillar of CASP and the Extension support will finance the skills development and support packages under the </a:t>
            </a:r>
            <a:r>
              <a:rPr lang="en-ZA" sz="2000" dirty="0" smtClean="0"/>
              <a:t>following: </a:t>
            </a:r>
            <a:endParaRPr lang="en-ZA" sz="2800" b="1" dirty="0"/>
          </a:p>
          <a:p>
            <a:pPr marL="352425" lvl="3" indent="0">
              <a:lnSpc>
                <a:spcPct val="150000"/>
              </a:lnSpc>
              <a:buNone/>
            </a:pPr>
            <a:r>
              <a:rPr lang="en-ZA" sz="2000" b="1" i="1" dirty="0"/>
              <a:t>5. Livestock skills and knowledge upgrading programme;</a:t>
            </a:r>
            <a:r>
              <a:rPr lang="en-ZA" sz="2000" dirty="0"/>
              <a:t> </a:t>
            </a:r>
            <a:endParaRPr lang="en-ZA" sz="2800" b="1" dirty="0"/>
          </a:p>
          <a:p>
            <a:pPr marL="352425" lvl="3" indent="0">
              <a:lnSpc>
                <a:spcPct val="150000"/>
              </a:lnSpc>
              <a:buNone/>
            </a:pPr>
            <a:r>
              <a:rPr lang="en-ZA" sz="2000" b="1" i="1" dirty="0"/>
              <a:t>6. Dynamic business </a:t>
            </a:r>
            <a:r>
              <a:rPr lang="en-ZA" sz="2000" b="1" i="1" dirty="0" smtClean="0"/>
              <a:t>model; and</a:t>
            </a:r>
            <a:endParaRPr lang="en-ZA" sz="2800" b="1" dirty="0"/>
          </a:p>
          <a:p>
            <a:pPr marL="352425" lvl="3" indent="0">
              <a:lnSpc>
                <a:spcPct val="150000"/>
              </a:lnSpc>
              <a:buNone/>
            </a:pPr>
            <a:r>
              <a:rPr lang="en-ZA" sz="2000" b="1" i="1" dirty="0"/>
              <a:t>7. Re-engineering of Development </a:t>
            </a:r>
            <a:r>
              <a:rPr lang="en-ZA" sz="2000" b="1" i="1" dirty="0" smtClean="0"/>
              <a:t>Finance. </a:t>
            </a:r>
            <a:r>
              <a:rPr lang="en-ZA" sz="2000" i="1" dirty="0" smtClean="0"/>
              <a:t> </a:t>
            </a:r>
            <a:endParaRPr lang="en-ZA" sz="2800" b="1" dirty="0"/>
          </a:p>
          <a:p>
            <a:pPr>
              <a:lnSpc>
                <a:spcPct val="150000"/>
              </a:lnSpc>
            </a:pPr>
            <a:r>
              <a:rPr lang="en-ZA" sz="2000" dirty="0" smtClean="0"/>
              <a:t>   </a:t>
            </a:r>
            <a:endParaRPr lang="en-ZA" dirty="0"/>
          </a:p>
        </p:txBody>
      </p:sp>
    </p:spTree>
    <p:extLst>
      <p:ext uri="{BB962C8B-B14F-4D97-AF65-F5344CB8AC3E}">
        <p14:creationId xmlns:p14="http://schemas.microsoft.com/office/powerpoint/2010/main" xmlns="" val="22792585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047" y="315459"/>
            <a:ext cx="8416646" cy="492443"/>
          </a:xfrm>
        </p:spPr>
        <p:txBody>
          <a:bodyPr/>
          <a:lstStyle/>
          <a:p>
            <a:r>
              <a:rPr lang="en-ZA" dirty="0" smtClean="0"/>
              <a:t>SUMMARY OF RESOURCE PLAN</a:t>
            </a:r>
            <a:endParaRPr lang="en-ZA" dirty="0"/>
          </a:p>
        </p:txBody>
      </p:sp>
      <p:sp>
        <p:nvSpPr>
          <p:cNvPr id="5" name="Content Placeholder 4"/>
          <p:cNvSpPr>
            <a:spLocks noGrp="1"/>
          </p:cNvSpPr>
          <p:nvPr>
            <p:ph idx="1"/>
          </p:nvPr>
        </p:nvSpPr>
        <p:spPr>
          <a:xfrm>
            <a:off x="448072" y="1070954"/>
            <a:ext cx="8065294" cy="4817409"/>
          </a:xfrm>
        </p:spPr>
        <p:txBody>
          <a:bodyPr/>
          <a:lstStyle/>
          <a:p>
            <a:pPr lvl="1">
              <a:buClr>
                <a:schemeClr val="bg1"/>
              </a:buClr>
            </a:pPr>
            <a:r>
              <a:rPr lang="en-ZA" sz="2000" dirty="0"/>
              <a:t>The </a:t>
            </a:r>
            <a:r>
              <a:rPr lang="en-ZA" sz="2000" dirty="0" err="1"/>
              <a:t>LandCare</a:t>
            </a:r>
            <a:r>
              <a:rPr lang="en-ZA" sz="2000" dirty="0"/>
              <a:t> programme of DAFF will  finance the implementation of the </a:t>
            </a:r>
            <a:r>
              <a:rPr lang="en-ZA" sz="2000" b="1" i="1" dirty="0" smtClean="0"/>
              <a:t>8</a:t>
            </a:r>
            <a:r>
              <a:rPr lang="en-ZA" sz="2000" dirty="0" smtClean="0"/>
              <a:t>. </a:t>
            </a:r>
            <a:r>
              <a:rPr lang="en-ZA" sz="2000" b="1" i="1" dirty="0" smtClean="0"/>
              <a:t>Fortified Veld </a:t>
            </a:r>
            <a:r>
              <a:rPr lang="en-ZA" sz="2000" b="1" i="1" dirty="0"/>
              <a:t>management </a:t>
            </a:r>
            <a:r>
              <a:rPr lang="en-ZA" sz="2000" dirty="0"/>
              <a:t>initiative </a:t>
            </a:r>
            <a:r>
              <a:rPr lang="en-ZA" sz="2000" dirty="0" smtClean="0"/>
              <a:t>under Operation Phakisa</a:t>
            </a:r>
            <a:r>
              <a:rPr lang="en-ZA" sz="2000" dirty="0"/>
              <a:t>.</a:t>
            </a:r>
            <a:endParaRPr lang="en-ZA" sz="2800" b="1" dirty="0"/>
          </a:p>
          <a:p>
            <a:pPr lvl="1">
              <a:buClr>
                <a:schemeClr val="bg1"/>
              </a:buClr>
            </a:pPr>
            <a:r>
              <a:rPr lang="en-ZA" sz="2000" dirty="0"/>
              <a:t>The Agricultural Information Management System (AIMS) and the </a:t>
            </a:r>
            <a:endParaRPr lang="en-ZA" sz="2800" b="1" dirty="0"/>
          </a:p>
          <a:p>
            <a:pPr marL="1587" lvl="1" indent="0">
              <a:buClr>
                <a:schemeClr val="bg1"/>
              </a:buClr>
              <a:buNone/>
            </a:pPr>
            <a:r>
              <a:rPr lang="en-ZA" sz="2800" b="1" i="1" dirty="0"/>
              <a:t> </a:t>
            </a:r>
            <a:r>
              <a:rPr lang="en-ZA" sz="2800" b="1" i="1" dirty="0" smtClean="0"/>
              <a:t> </a:t>
            </a:r>
            <a:r>
              <a:rPr lang="en-ZA" sz="2000" b="1" i="1" dirty="0" smtClean="0"/>
              <a:t>9</a:t>
            </a:r>
            <a:r>
              <a:rPr lang="en-ZA" sz="2000" b="1" i="1" dirty="0"/>
              <a:t>. </a:t>
            </a:r>
            <a:r>
              <a:rPr lang="en-ZA" sz="2000" b="1" i="1" dirty="0" err="1"/>
              <a:t>Ndimo</a:t>
            </a:r>
            <a:r>
              <a:rPr lang="en-ZA" sz="2000" b="1" i="1" dirty="0"/>
              <a:t> desk </a:t>
            </a:r>
            <a:r>
              <a:rPr lang="en-ZA" sz="2000" dirty="0"/>
              <a:t>initiative will merge in both function and </a:t>
            </a:r>
            <a:r>
              <a:rPr lang="en-ZA" sz="2000" dirty="0" smtClean="0"/>
              <a:t>budget.</a:t>
            </a:r>
          </a:p>
          <a:p>
            <a:pPr marL="1587" lvl="1" indent="0">
              <a:buClr>
                <a:schemeClr val="bg1"/>
              </a:buClr>
              <a:buNone/>
            </a:pPr>
            <a:r>
              <a:rPr lang="en-ZA" sz="2000" b="1" i="1" dirty="0"/>
              <a:t> </a:t>
            </a:r>
            <a:r>
              <a:rPr lang="en-ZA" sz="2000" b="1" i="1" dirty="0" smtClean="0"/>
              <a:t> 10</a:t>
            </a:r>
            <a:r>
              <a:rPr lang="en-ZA" sz="2000" b="1" i="1" dirty="0"/>
              <a:t>. The Grain Know How </a:t>
            </a:r>
            <a:r>
              <a:rPr lang="en-ZA" sz="2000" dirty="0"/>
              <a:t>will be financed through DAFF’s </a:t>
            </a:r>
            <a:r>
              <a:rPr lang="en-ZA" sz="2000" dirty="0" smtClean="0"/>
              <a:t>National</a:t>
            </a:r>
          </a:p>
          <a:p>
            <a:pPr marL="1587" lvl="1" indent="0">
              <a:buClr>
                <a:schemeClr val="bg1"/>
              </a:buClr>
              <a:buNone/>
            </a:pPr>
            <a:r>
              <a:rPr lang="en-ZA" sz="2000" dirty="0"/>
              <a:t> </a:t>
            </a:r>
            <a:r>
              <a:rPr lang="en-ZA" sz="2000" dirty="0" smtClean="0"/>
              <a:t>  Research </a:t>
            </a:r>
            <a:r>
              <a:rPr lang="en-ZA" sz="2000" dirty="0"/>
              <a:t>Fund and the system through the allocated funds of the </a:t>
            </a:r>
            <a:r>
              <a:rPr lang="en-ZA" sz="2000" dirty="0" smtClean="0"/>
              <a:t> </a:t>
            </a:r>
          </a:p>
          <a:p>
            <a:pPr marL="1587" lvl="1" indent="0">
              <a:buClr>
                <a:schemeClr val="bg1"/>
              </a:buClr>
              <a:buNone/>
            </a:pPr>
            <a:r>
              <a:rPr lang="en-ZA" sz="2000" dirty="0"/>
              <a:t> </a:t>
            </a:r>
            <a:r>
              <a:rPr lang="en-ZA" sz="2000" dirty="0" smtClean="0"/>
              <a:t>  </a:t>
            </a:r>
            <a:r>
              <a:rPr lang="en-ZA" sz="2000" dirty="0" err="1" smtClean="0"/>
              <a:t>Ndimo</a:t>
            </a:r>
            <a:r>
              <a:rPr lang="en-ZA" sz="2000" dirty="0" smtClean="0"/>
              <a:t> </a:t>
            </a:r>
            <a:r>
              <a:rPr lang="en-ZA" sz="2000" dirty="0"/>
              <a:t>desk </a:t>
            </a:r>
            <a:r>
              <a:rPr lang="en-ZA" sz="2000" dirty="0" smtClean="0"/>
              <a:t>initiative.</a:t>
            </a:r>
            <a:endParaRPr lang="en-ZA" sz="2800" b="1" dirty="0"/>
          </a:p>
          <a:p>
            <a:pPr lvl="1">
              <a:buClr>
                <a:schemeClr val="bg1"/>
              </a:buClr>
            </a:pPr>
            <a:r>
              <a:rPr lang="en-ZA" sz="2000" b="1" i="1" dirty="0" smtClean="0"/>
              <a:t>The </a:t>
            </a:r>
            <a:r>
              <a:rPr lang="en-ZA" sz="2000" b="1" i="1" dirty="0"/>
              <a:t>Unlocking water to expand horticultural production</a:t>
            </a:r>
            <a:r>
              <a:rPr lang="en-ZA" sz="2000" dirty="0"/>
              <a:t> initiative will be financed by</a:t>
            </a:r>
            <a:r>
              <a:rPr lang="en-ZA" sz="2000" b="1" dirty="0"/>
              <a:t> </a:t>
            </a:r>
            <a:r>
              <a:rPr lang="en-ZA" sz="2000" dirty="0"/>
              <a:t>pooling all irrigation funds of CASP, with 10% of the allocated budgets financing the establishment of the “Presidential Water War Room</a:t>
            </a:r>
            <a:r>
              <a:rPr lang="en-ZA" sz="2000" dirty="0" smtClean="0"/>
              <a:t>”.</a:t>
            </a:r>
          </a:p>
          <a:p>
            <a:pPr lvl="1">
              <a:buClr>
                <a:schemeClr val="bg1"/>
              </a:buClr>
            </a:pPr>
            <a:r>
              <a:rPr lang="en-ZA" sz="2000" b="1" dirty="0"/>
              <a:t>All initiatives by DRDLR will be financed through their existing budget.</a:t>
            </a:r>
            <a:endParaRPr lang="en-ZA" sz="2800" b="1" dirty="0"/>
          </a:p>
          <a:p>
            <a:pPr lvl="1">
              <a:lnSpc>
                <a:spcPts val="3400"/>
              </a:lnSpc>
              <a:buClr>
                <a:schemeClr val="bg1"/>
              </a:buClr>
            </a:pPr>
            <a:endParaRPr lang="en-ZA" sz="2000" dirty="0"/>
          </a:p>
        </p:txBody>
      </p:sp>
    </p:spTree>
    <p:extLst>
      <p:ext uri="{BB962C8B-B14F-4D97-AF65-F5344CB8AC3E}">
        <p14:creationId xmlns:p14="http://schemas.microsoft.com/office/powerpoint/2010/main" xmlns="" val="30620002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047" y="208779"/>
            <a:ext cx="8416646" cy="492443"/>
          </a:xfrm>
        </p:spPr>
        <p:txBody>
          <a:bodyPr/>
          <a:lstStyle/>
          <a:p>
            <a:r>
              <a:rPr lang="en-ZA" dirty="0" smtClean="0"/>
              <a:t>SUMMARY OF RESOURCE PLAN</a:t>
            </a:r>
            <a:endParaRPr lang="en-ZA" dirty="0"/>
          </a:p>
        </p:txBody>
      </p:sp>
      <p:sp>
        <p:nvSpPr>
          <p:cNvPr id="5" name="Content Placeholder 4"/>
          <p:cNvSpPr>
            <a:spLocks noGrp="1"/>
          </p:cNvSpPr>
          <p:nvPr>
            <p:ph idx="1"/>
          </p:nvPr>
        </p:nvSpPr>
        <p:spPr>
          <a:xfrm>
            <a:off x="448072" y="888074"/>
            <a:ext cx="8284448" cy="4796185"/>
          </a:xfrm>
        </p:spPr>
        <p:txBody>
          <a:bodyPr/>
          <a:lstStyle/>
          <a:p>
            <a:pPr>
              <a:lnSpc>
                <a:spcPts val="3400"/>
              </a:lnSpc>
              <a:buClr>
                <a:schemeClr val="bg1"/>
              </a:buClr>
            </a:pPr>
            <a:r>
              <a:rPr lang="en-ZA" sz="2000" b="1" dirty="0"/>
              <a:t>UNFUNDED INITIATIVES</a:t>
            </a:r>
            <a:endParaRPr lang="en-ZA" sz="2800" b="1" dirty="0"/>
          </a:p>
          <a:p>
            <a:pPr lvl="1">
              <a:lnSpc>
                <a:spcPts val="3400"/>
              </a:lnSpc>
              <a:buClr>
                <a:schemeClr val="bg1"/>
              </a:buClr>
            </a:pPr>
            <a:r>
              <a:rPr lang="en-ZA" sz="2000" dirty="0"/>
              <a:t>The research element of the </a:t>
            </a:r>
            <a:r>
              <a:rPr lang="en-ZA" sz="2000" b="1" i="1" dirty="0"/>
              <a:t>12. Harmonization of legislation affecting the agricultural value chain</a:t>
            </a:r>
            <a:r>
              <a:rPr lang="en-ZA" sz="2000" dirty="0"/>
              <a:t> initiatives remains </a:t>
            </a:r>
            <a:r>
              <a:rPr lang="en-ZA" sz="2000" dirty="0" smtClean="0"/>
              <a:t>unfunded</a:t>
            </a:r>
            <a:r>
              <a:rPr lang="en-ZA" sz="2000" dirty="0"/>
              <a:t>.</a:t>
            </a:r>
            <a:endParaRPr lang="en-ZA" sz="2000" dirty="0" smtClean="0"/>
          </a:p>
          <a:p>
            <a:pPr lvl="1">
              <a:lnSpc>
                <a:spcPts val="3400"/>
              </a:lnSpc>
              <a:buClr>
                <a:schemeClr val="bg1"/>
              </a:buClr>
            </a:pPr>
            <a:endParaRPr lang="en-ZA" sz="2800" b="1" dirty="0"/>
          </a:p>
          <a:p>
            <a:pPr lvl="1">
              <a:lnSpc>
                <a:spcPts val="3400"/>
              </a:lnSpc>
              <a:buClr>
                <a:schemeClr val="bg1"/>
              </a:buClr>
            </a:pPr>
            <a:r>
              <a:rPr lang="en-ZA" sz="2000" b="1" i="1" dirty="0" smtClean="0"/>
              <a:t>13. The </a:t>
            </a:r>
            <a:r>
              <a:rPr lang="en-ZA" sz="2000" b="1" i="1" dirty="0"/>
              <a:t>Enhanced animal health through revolutionary veterinary services</a:t>
            </a:r>
            <a:r>
              <a:rPr lang="en-ZA" sz="2000" dirty="0"/>
              <a:t> initiative and the </a:t>
            </a:r>
            <a:r>
              <a:rPr lang="en-ZA" sz="2000" b="1" i="1" dirty="0"/>
              <a:t>14. National livestock census, animal ID, &amp; traceability</a:t>
            </a:r>
            <a:r>
              <a:rPr lang="en-ZA" sz="2000" dirty="0"/>
              <a:t> initiative remains unfunded. However, discussions are underway with National Treasury to finance these </a:t>
            </a:r>
            <a:r>
              <a:rPr lang="en-ZA" sz="2000" dirty="0" smtClean="0"/>
              <a:t>two initiatives</a:t>
            </a:r>
            <a:r>
              <a:rPr lang="en-ZA" sz="2000" dirty="0"/>
              <a:t>.</a:t>
            </a:r>
            <a:endParaRPr lang="en-ZA" sz="2000" dirty="0" smtClean="0"/>
          </a:p>
          <a:p>
            <a:pPr lvl="1">
              <a:lnSpc>
                <a:spcPts val="3400"/>
              </a:lnSpc>
              <a:buClr>
                <a:schemeClr val="bg1"/>
              </a:buClr>
            </a:pPr>
            <a:r>
              <a:rPr lang="en-ZA" sz="2000" b="1" i="1" dirty="0" smtClean="0"/>
              <a:t>15</a:t>
            </a:r>
            <a:r>
              <a:rPr lang="en-ZA" sz="2000" b="1" i="1" dirty="0"/>
              <a:t>. The Trade Promotion, Retention and Optimisation</a:t>
            </a:r>
            <a:r>
              <a:rPr lang="en-ZA" sz="2000" i="1" dirty="0"/>
              <a:t> </a:t>
            </a:r>
            <a:r>
              <a:rPr lang="en-ZA" sz="2000" dirty="0"/>
              <a:t>initiative also remains </a:t>
            </a:r>
            <a:r>
              <a:rPr lang="en-ZA" sz="2000" dirty="0" smtClean="0"/>
              <a:t>unfunded</a:t>
            </a:r>
            <a:r>
              <a:rPr lang="en-ZA" sz="2000" dirty="0"/>
              <a:t>.</a:t>
            </a:r>
            <a:endParaRPr lang="en-ZA" sz="2000" dirty="0" smtClean="0"/>
          </a:p>
          <a:p>
            <a:pPr lvl="1">
              <a:lnSpc>
                <a:spcPts val="3400"/>
              </a:lnSpc>
              <a:buClr>
                <a:schemeClr val="bg1"/>
              </a:buClr>
            </a:pPr>
            <a:endParaRPr lang="en-ZA" sz="2000" b="1" dirty="0"/>
          </a:p>
        </p:txBody>
      </p:sp>
    </p:spTree>
    <p:extLst>
      <p:ext uri="{BB962C8B-B14F-4D97-AF65-F5344CB8AC3E}">
        <p14:creationId xmlns:p14="http://schemas.microsoft.com/office/powerpoint/2010/main" xmlns="" val="2239716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9887" y="315459"/>
            <a:ext cx="8416646" cy="492443"/>
          </a:xfrm>
        </p:spPr>
        <p:txBody>
          <a:bodyPr/>
          <a:lstStyle/>
          <a:p>
            <a:pPr algn="ctr"/>
            <a:r>
              <a:rPr lang="en-ZA" dirty="0" smtClean="0"/>
              <a:t>WAY FORWARD</a:t>
            </a:r>
            <a:endParaRPr lang="en-ZA" dirty="0"/>
          </a:p>
        </p:txBody>
      </p:sp>
      <p:sp>
        <p:nvSpPr>
          <p:cNvPr id="7" name="Content Placeholder 6"/>
          <p:cNvSpPr>
            <a:spLocks noGrp="1"/>
          </p:cNvSpPr>
          <p:nvPr>
            <p:ph idx="1"/>
          </p:nvPr>
        </p:nvSpPr>
        <p:spPr>
          <a:xfrm>
            <a:off x="448072" y="1253834"/>
            <a:ext cx="8065294" cy="2154436"/>
          </a:xfrm>
        </p:spPr>
        <p:txBody>
          <a:bodyPr/>
          <a:lstStyle/>
          <a:p>
            <a:pPr marL="342900" indent="-342900">
              <a:buClr>
                <a:schemeClr val="bg1"/>
              </a:buClr>
              <a:buSzPct val="150000"/>
              <a:buFont typeface="Arial" panose="020B0604020202020204" pitchFamily="34" charset="0"/>
              <a:buChar char="•"/>
            </a:pPr>
            <a:r>
              <a:rPr lang="en-ZA" sz="2000" dirty="0" smtClean="0"/>
              <a:t>Finalisation of the institutional arrangements for the implementation,  coordination and oversight of this Operation Phakisa lab. </a:t>
            </a:r>
          </a:p>
          <a:p>
            <a:pPr marL="342900" indent="-342900">
              <a:buClr>
                <a:schemeClr val="bg1"/>
              </a:buClr>
              <a:buSzPct val="150000"/>
              <a:buFont typeface="Arial" panose="020B0604020202020204" pitchFamily="34" charset="0"/>
              <a:buChar char="•"/>
            </a:pPr>
            <a:endParaRPr lang="en-ZA" sz="2000" dirty="0" smtClean="0"/>
          </a:p>
          <a:p>
            <a:pPr marL="342900" indent="-342900">
              <a:buClr>
                <a:schemeClr val="bg1"/>
              </a:buClr>
              <a:buSzPct val="150000"/>
              <a:buFont typeface="Arial" panose="020B0604020202020204" pitchFamily="34" charset="0"/>
              <a:buChar char="•"/>
            </a:pPr>
            <a:r>
              <a:rPr lang="en-ZA" sz="2000" dirty="0" smtClean="0"/>
              <a:t>Finalisation of Implementation Plans for submission to DPME.</a:t>
            </a:r>
          </a:p>
          <a:p>
            <a:pPr marL="342900" indent="-342900">
              <a:buClr>
                <a:schemeClr val="bg1"/>
              </a:buClr>
              <a:buSzPct val="150000"/>
              <a:buFont typeface="Arial" panose="020B0604020202020204" pitchFamily="34" charset="0"/>
              <a:buChar char="•"/>
            </a:pPr>
            <a:endParaRPr lang="en-ZA" sz="2000" dirty="0"/>
          </a:p>
          <a:p>
            <a:pPr marL="285750" indent="-285750">
              <a:buFont typeface="Arial" panose="020B0604020202020204" pitchFamily="34" charset="0"/>
              <a:buChar char="•"/>
            </a:pPr>
            <a:endParaRPr lang="en-ZA" sz="2000" dirty="0"/>
          </a:p>
          <a:p>
            <a:pPr marL="285750" indent="-285750">
              <a:buFont typeface="Arial" panose="020B0604020202020204" pitchFamily="34" charset="0"/>
              <a:buChar char="•"/>
            </a:pPr>
            <a:endParaRPr lang="en-ZA" sz="2000" dirty="0"/>
          </a:p>
        </p:txBody>
      </p:sp>
    </p:spTree>
    <p:extLst>
      <p:ext uri="{BB962C8B-B14F-4D97-AF65-F5344CB8AC3E}">
        <p14:creationId xmlns:p14="http://schemas.microsoft.com/office/powerpoint/2010/main" xmlns="" val="14052302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72" y="43735"/>
            <a:ext cx="8065294" cy="550885"/>
          </a:xfrm>
        </p:spPr>
        <p:txBody>
          <a:bodyPr>
            <a:noAutofit/>
          </a:bodyPr>
          <a:lstStyle/>
          <a:p>
            <a:r>
              <a:rPr lang="en-GB" sz="2400" dirty="0"/>
              <a:t>ABBREVIATIONS</a:t>
            </a:r>
            <a:endParaRPr lang="en-ZA" sz="2400" dirty="0"/>
          </a:p>
        </p:txBody>
      </p:sp>
      <p:sp>
        <p:nvSpPr>
          <p:cNvPr id="6" name="Content Placeholder 5"/>
          <p:cNvSpPr>
            <a:spLocks noGrp="1"/>
          </p:cNvSpPr>
          <p:nvPr>
            <p:ph sz="half" idx="2"/>
          </p:nvPr>
        </p:nvSpPr>
        <p:spPr>
          <a:xfrm>
            <a:off x="387639" y="749481"/>
            <a:ext cx="4163650" cy="5971994"/>
          </a:xfrm>
        </p:spPr>
        <p:txBody>
          <a:bodyPr>
            <a:noAutofit/>
          </a:bodyPr>
          <a:lstStyle/>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9PP:</a:t>
            </a:r>
            <a:r>
              <a:rPr lang="en-GB" sz="1500" dirty="0">
                <a:latin typeface="Arial" panose="020B0604020202020204" pitchFamily="34" charset="0"/>
                <a:cs typeface="Arial" panose="020B0604020202020204" pitchFamily="34" charset="0"/>
              </a:rPr>
              <a:t> Nine Point Plan;</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ALDRI: </a:t>
            </a:r>
            <a:r>
              <a:rPr lang="en-ZA" sz="1500" dirty="0">
                <a:latin typeface="Arial" panose="020B0604020202020204" pitchFamily="34" charset="0"/>
                <a:cs typeface="Arial" panose="020B0604020202020204" pitchFamily="34" charset="0"/>
              </a:rPr>
              <a:t>Accelerated Land Development and Redistribution Initiative</a:t>
            </a:r>
            <a:r>
              <a:rPr lang="en-ZA" sz="1500" b="1" dirty="0">
                <a:latin typeface="Arial" panose="020B0604020202020204" pitchFamily="34" charset="0"/>
                <a:cs typeface="Arial" panose="020B0604020202020204" pitchFamily="34" charset="0"/>
              </a:rPr>
              <a:t> </a:t>
            </a:r>
            <a:endParaRPr lang="en-GB"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AFMA: </a:t>
            </a:r>
            <a:r>
              <a:rPr lang="en-GB" sz="1500" dirty="0">
                <a:latin typeface="Arial" panose="020B0604020202020204" pitchFamily="34" charset="0"/>
                <a:cs typeface="Arial" panose="020B0604020202020204" pitchFamily="34" charset="0"/>
              </a:rPr>
              <a:t>Animal Feed Manufacturers Association</a:t>
            </a:r>
            <a:endParaRPr lang="en-GB"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err="1">
                <a:latin typeface="Arial" panose="020B0604020202020204" pitchFamily="34" charset="0"/>
                <a:cs typeface="Arial" panose="020B0604020202020204" pitchFamily="34" charset="0"/>
              </a:rPr>
              <a:t>Afgri</a:t>
            </a:r>
            <a:r>
              <a:rPr lang="en-GB" sz="1500" b="1"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GB" sz="1500" b="1" dirty="0" err="1">
                <a:latin typeface="Arial" panose="020B0604020202020204" pitchFamily="34" charset="0"/>
                <a:cs typeface="Arial" panose="020B0604020202020204" pitchFamily="34" charset="0"/>
              </a:rPr>
              <a:t>AgBiz</a:t>
            </a:r>
            <a:r>
              <a:rPr lang="en-GB" sz="1500" b="1" dirty="0">
                <a:latin typeface="Arial" panose="020B0604020202020204" pitchFamily="34" charset="0"/>
                <a:cs typeface="Arial" panose="020B0604020202020204" pitchFamily="34" charset="0"/>
              </a:rPr>
              <a:t> Grain: </a:t>
            </a:r>
            <a:r>
              <a:rPr lang="en-GB" sz="1500" dirty="0">
                <a:latin typeface="Arial" panose="020B0604020202020204" pitchFamily="34" charset="0"/>
                <a:cs typeface="Arial" panose="020B0604020202020204" pitchFamily="34" charset="0"/>
              </a:rPr>
              <a:t>Agricultural Business Chamber</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ARC: </a:t>
            </a:r>
            <a:r>
              <a:rPr lang="en-GB" sz="1500" dirty="0">
                <a:latin typeface="Arial" panose="020B0604020202020204" pitchFamily="34" charset="0"/>
                <a:cs typeface="Arial" panose="020B0604020202020204" pitchFamily="34" charset="0"/>
              </a:rPr>
              <a:t>Agricultural Research Council</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AIMS: </a:t>
            </a:r>
            <a:r>
              <a:rPr lang="en-ZA" sz="1500" dirty="0">
                <a:latin typeface="Arial" panose="020B0604020202020204" pitchFamily="34" charset="0"/>
                <a:cs typeface="Arial" panose="020B0604020202020204" pitchFamily="34" charset="0"/>
              </a:rPr>
              <a:t>Agricultural Information Management System</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CEO Forum:</a:t>
            </a:r>
            <a:r>
              <a:rPr lang="en-ZA" sz="1500" dirty="0">
                <a:latin typeface="Arial" panose="020B0604020202020204" pitchFamily="34" charset="0"/>
                <a:cs typeface="Arial" panose="020B0604020202020204" pitchFamily="34" charset="0"/>
              </a:rPr>
              <a:t> Chief Executive Officer Forum of Agriculture</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CASP:</a:t>
            </a:r>
            <a:r>
              <a:rPr lang="en-ZA" sz="1500" dirty="0">
                <a:latin typeface="Arial" panose="020B0604020202020204" pitchFamily="34" charset="0"/>
                <a:cs typeface="Arial" panose="020B0604020202020204" pitchFamily="34" charset="0"/>
              </a:rPr>
              <a:t> Comprehensive Agriculture Support Programme</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CCMA: </a:t>
            </a:r>
            <a:r>
              <a:rPr lang="en-GB" sz="1500" dirty="0">
                <a:latin typeface="Arial" panose="020B0604020202020204" pitchFamily="34" charset="0"/>
                <a:cs typeface="Arial" panose="020B0604020202020204" pitchFamily="34" charset="0"/>
              </a:rPr>
              <a:t>Commission for Conciliation, Mediation and Arbitration </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CGA: </a:t>
            </a:r>
            <a:r>
              <a:rPr lang="en-GB" sz="1500" dirty="0">
                <a:latin typeface="Arial" panose="020B0604020202020204" pitchFamily="34" charset="0"/>
                <a:cs typeface="Arial" panose="020B0604020202020204" pitchFamily="34" charset="0"/>
              </a:rPr>
              <a:t>Citrus Growers Association</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CGA-GDC: </a:t>
            </a:r>
            <a:r>
              <a:rPr lang="en-ZA" sz="1500" dirty="0">
                <a:latin typeface="Arial" panose="020B0604020202020204" pitchFamily="34" charset="0"/>
                <a:cs typeface="Arial" panose="020B0604020202020204" pitchFamily="34" charset="0"/>
              </a:rPr>
              <a:t>CGA Grower Development Company </a:t>
            </a:r>
          </a:p>
          <a:p>
            <a:pPr marL="285750" indent="-285750">
              <a:buFont typeface="Wingdings" panose="05000000000000000000" pitchFamily="2" charset="2"/>
              <a:buChar char="§"/>
            </a:pPr>
            <a:r>
              <a:rPr lang="en-ZA" sz="1500" b="1" dirty="0" err="1">
                <a:latin typeface="Arial" panose="020B0604020202020204" pitchFamily="34" charset="0"/>
                <a:cs typeface="Arial" panose="020B0604020202020204" pitchFamily="34" charset="0"/>
              </a:rPr>
              <a:t>CoGTA</a:t>
            </a:r>
            <a:r>
              <a:rPr lang="en-ZA" sz="1500" b="1" dirty="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Cooperative Governance and Traditional Affairs</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COS:</a:t>
            </a:r>
            <a:r>
              <a:rPr lang="en-ZA" sz="1500" dirty="0">
                <a:latin typeface="Arial" panose="020B0604020202020204" pitchFamily="34" charset="0"/>
                <a:cs typeface="Arial" panose="020B0604020202020204" pitchFamily="34" charset="0"/>
              </a:rPr>
              <a:t> Councils of Stakeholders</a:t>
            </a:r>
          </a:p>
        </p:txBody>
      </p:sp>
      <p:sp>
        <p:nvSpPr>
          <p:cNvPr id="8" name="Content Placeholder 7"/>
          <p:cNvSpPr>
            <a:spLocks noGrp="1"/>
          </p:cNvSpPr>
          <p:nvPr>
            <p:ph sz="quarter" idx="4"/>
          </p:nvPr>
        </p:nvSpPr>
        <p:spPr>
          <a:xfrm>
            <a:off x="4551289" y="717269"/>
            <a:ext cx="4234221" cy="4972428"/>
          </a:xfrm>
        </p:spPr>
        <p:txBody>
          <a:bodyPr>
            <a:noAutofit/>
          </a:bodyPr>
          <a:lstStyle/>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CPDS: </a:t>
            </a:r>
            <a:r>
              <a:rPr lang="en-ZA" sz="1500" dirty="0">
                <a:latin typeface="Arial" panose="020B0604020202020204" pitchFamily="34" charset="0"/>
                <a:cs typeface="Arial" panose="020B0604020202020204" pitchFamily="34" charset="0"/>
              </a:rPr>
              <a:t>Comprehensive Producer Development Support</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DAFF: </a:t>
            </a:r>
            <a:r>
              <a:rPr lang="en-ZA" sz="1500" dirty="0">
                <a:latin typeface="Arial" panose="020B0604020202020204" pitchFamily="34" charset="0"/>
                <a:cs typeface="Arial" panose="020B0604020202020204" pitchFamily="34" charset="0"/>
              </a:rPr>
              <a:t>Departments of Agriculture, Fisheries and Forestry;</a:t>
            </a:r>
            <a:r>
              <a:rPr lang="en-ZA" sz="1500" b="1"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DAMCs:</a:t>
            </a:r>
            <a:r>
              <a:rPr lang="en-ZA" sz="1500" dirty="0">
                <a:latin typeface="Arial" panose="020B0604020202020204" pitchFamily="34" charset="0"/>
                <a:cs typeface="Arial" panose="020B0604020202020204" pitchFamily="34" charset="0"/>
              </a:rPr>
              <a:t> District </a:t>
            </a:r>
            <a:r>
              <a:rPr lang="en-ZA" sz="1500" dirty="0" err="1">
                <a:latin typeface="Arial" panose="020B0604020202020204" pitchFamily="34" charset="0"/>
                <a:cs typeface="Arial" panose="020B0604020202020204" pitchFamily="34" charset="0"/>
              </a:rPr>
              <a:t>Agri</a:t>
            </a:r>
            <a:r>
              <a:rPr lang="en-ZA" sz="1500" dirty="0">
                <a:latin typeface="Arial" panose="020B0604020202020204" pitchFamily="34" charset="0"/>
                <a:cs typeface="Arial" panose="020B0604020202020204" pitchFamily="34" charset="0"/>
              </a:rPr>
              <a:t>-Parks Management Councils </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DEA: </a:t>
            </a:r>
            <a:r>
              <a:rPr lang="en-GB" sz="1500" dirty="0">
                <a:latin typeface="Arial" panose="020B0604020202020204" pitchFamily="34" charset="0"/>
                <a:cs typeface="Arial" panose="020B0604020202020204" pitchFamily="34" charset="0"/>
              </a:rPr>
              <a:t>Department of Environmental Affairs</a:t>
            </a:r>
            <a:endParaRPr lang="en-GB"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DFDC: </a:t>
            </a:r>
            <a:r>
              <a:rPr lang="en-GB" sz="1500" dirty="0">
                <a:latin typeface="Arial" panose="020B0604020202020204" pitchFamily="34" charset="0"/>
                <a:cs typeface="Arial" panose="020B0604020202020204" pitchFamily="34" charset="0"/>
              </a:rPr>
              <a:t>Deciduous Fruit Development Chamber </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DJOCS: </a:t>
            </a:r>
            <a:r>
              <a:rPr lang="en-ZA" sz="1500" dirty="0">
                <a:latin typeface="Arial" panose="020B0604020202020204" pitchFamily="34" charset="0"/>
                <a:cs typeface="Arial" panose="020B0604020202020204" pitchFamily="34" charset="0"/>
              </a:rPr>
              <a:t>District Joint Operational </a:t>
            </a:r>
            <a:r>
              <a:rPr lang="en-ZA" sz="1500" dirty="0" err="1">
                <a:latin typeface="Arial" panose="020B0604020202020204" pitchFamily="34" charset="0"/>
                <a:cs typeface="Arial" panose="020B0604020202020204" pitchFamily="34" charset="0"/>
              </a:rPr>
              <a:t>Centers</a:t>
            </a:r>
            <a:endParaRPr lang="en-ZA"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DLRDC:</a:t>
            </a:r>
            <a:r>
              <a:rPr lang="en-ZA" sz="1500" dirty="0">
                <a:latin typeface="Arial" panose="020B0604020202020204" pitchFamily="34" charset="0"/>
                <a:cs typeface="Arial" panose="020B0604020202020204" pitchFamily="34" charset="0"/>
              </a:rPr>
              <a:t> District Land Reform Delivery Centre</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DLRCs: </a:t>
            </a:r>
            <a:r>
              <a:rPr lang="en-ZA" sz="1500" dirty="0">
                <a:latin typeface="Arial" panose="020B0604020202020204" pitchFamily="34" charset="0"/>
                <a:cs typeface="Arial" panose="020B0604020202020204" pitchFamily="34" charset="0"/>
              </a:rPr>
              <a:t>District Land Reform Committees</a:t>
            </a:r>
          </a:p>
          <a:p>
            <a:pPr marL="285750" indent="-285750">
              <a:buFont typeface="Wingdings" panose="05000000000000000000" pitchFamily="2" charset="2"/>
              <a:buChar char="§"/>
            </a:pPr>
            <a:r>
              <a:rPr lang="en-GB" sz="1500" b="1" dirty="0" err="1">
                <a:latin typeface="Arial" panose="020B0604020202020204" pitchFamily="34" charset="0"/>
                <a:cs typeface="Arial" panose="020B0604020202020204" pitchFamily="34" charset="0"/>
              </a:rPr>
              <a:t>DoL</a:t>
            </a:r>
            <a:r>
              <a:rPr lang="en-GB" sz="1500" b="1" dirty="0">
                <a:latin typeface="Arial" panose="020B0604020202020204" pitchFamily="34" charset="0"/>
                <a:cs typeface="Arial" panose="020B0604020202020204" pitchFamily="34" charset="0"/>
              </a:rPr>
              <a:t>:</a:t>
            </a:r>
            <a:r>
              <a:rPr lang="en-GB" sz="1500" dirty="0">
                <a:latin typeface="Arial" panose="020B0604020202020204" pitchFamily="34" charset="0"/>
                <a:cs typeface="Arial" panose="020B0604020202020204" pitchFamily="34" charset="0"/>
              </a:rPr>
              <a:t> Department of Labour</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DST:  </a:t>
            </a:r>
            <a:r>
              <a:rPr lang="en-GB" sz="1500" dirty="0">
                <a:latin typeface="Arial" panose="020B0604020202020204" pitchFamily="34" charset="0"/>
                <a:cs typeface="Arial" panose="020B0604020202020204" pitchFamily="34" charset="0"/>
              </a:rPr>
              <a:t>Department of Science and Technology</a:t>
            </a:r>
            <a:endParaRPr lang="en-GB"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DPME: </a:t>
            </a:r>
            <a:r>
              <a:rPr lang="en-GB" sz="1500" dirty="0">
                <a:latin typeface="Arial" panose="020B0604020202020204" pitchFamily="34" charset="0"/>
                <a:cs typeface="Arial" panose="020B0604020202020204" pitchFamily="34" charset="0"/>
              </a:rPr>
              <a:t>Department of Planning, Monitoring and Evaluation;</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DRDLR: </a:t>
            </a:r>
            <a:r>
              <a:rPr lang="en-ZA" sz="1500" dirty="0">
                <a:latin typeface="Arial" panose="020B0604020202020204" pitchFamily="34" charset="0"/>
                <a:cs typeface="Arial" panose="020B0604020202020204" pitchFamily="34" charset="0"/>
              </a:rPr>
              <a:t>Rural Development and Land Reform</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DSBD: </a:t>
            </a:r>
            <a:r>
              <a:rPr lang="en-GB" sz="1500" dirty="0">
                <a:latin typeface="Arial" panose="020B0604020202020204" pitchFamily="34" charset="0"/>
                <a:cs typeface="Arial" panose="020B0604020202020204" pitchFamily="34" charset="0"/>
              </a:rPr>
              <a:t>Department of Small Business Development</a:t>
            </a:r>
            <a:endParaRPr lang="en-GB"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DWS: </a:t>
            </a:r>
            <a:r>
              <a:rPr lang="en-GB" sz="1500" dirty="0">
                <a:latin typeface="Arial" panose="020B0604020202020204" pitchFamily="34" charset="0"/>
                <a:cs typeface="Arial" panose="020B0604020202020204" pitchFamily="34" charset="0"/>
              </a:rPr>
              <a:t>Department of Water and Sanitation</a:t>
            </a:r>
            <a:endParaRPr lang="en-GB" sz="1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225749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6" descr="https://upload.wikimedia.org/wikipedia/commons/thumb/5/52/Vertical_Garden_from_Lalbagh_flower_show_Aug_2013_8790.JPG/800px-Vertical_Garden_from_Lalbagh_flower_show_Aug_2013_8790.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7087" y="1878163"/>
            <a:ext cx="1415125" cy="369143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8" name="Object 7" hidden="1"/>
          <p:cNvGraphicFramePr>
            <a:graphicFrameLocks noChangeAspect="1"/>
          </p:cNvGraphicFramePr>
          <p:nvPr>
            <p:extLst/>
          </p:nvPr>
        </p:nvGraphicFramePr>
        <p:xfrm>
          <a:off x="1588" y="1590"/>
          <a:ext cx="1587" cy="1587"/>
        </p:xfrm>
        <a:graphic>
          <a:graphicData uri="http://schemas.openxmlformats.org/presentationml/2006/ole">
            <p:oleObj spid="_x0000_s131164" name="think-cell Slide" r:id="rId6" imgW="270" imgH="270" progId="">
              <p:embed/>
            </p:oleObj>
          </a:graphicData>
        </a:graphic>
      </p:graphicFrame>
      <p:sp>
        <p:nvSpPr>
          <p:cNvPr id="2" name="Title 1"/>
          <p:cNvSpPr>
            <a:spLocks noGrp="1"/>
          </p:cNvSpPr>
          <p:nvPr>
            <p:ph type="title"/>
          </p:nvPr>
        </p:nvSpPr>
        <p:spPr>
          <a:xfrm>
            <a:off x="3175" y="104969"/>
            <a:ext cx="8809037" cy="1446550"/>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r>
              <a:rPr lang="en-ZA" sz="2000" dirty="0"/>
              <a:t>Aims of the Operation Phakisa: </a:t>
            </a:r>
            <a:br>
              <a:rPr lang="en-ZA" sz="2000" dirty="0"/>
            </a:br>
            <a:r>
              <a:rPr lang="en-ZA" sz="2000" dirty="0"/>
              <a:t>Agriculture, Land Reform and Rural </a:t>
            </a:r>
            <a:r>
              <a:rPr lang="en-ZA" sz="2000" dirty="0" smtClean="0"/>
              <a:t>Development</a:t>
            </a:r>
            <a:br>
              <a:rPr lang="en-ZA" sz="2000" dirty="0" smtClean="0"/>
            </a:br>
            <a:r>
              <a:rPr lang="en-ZA" sz="1600" dirty="0" smtClean="0">
                <a:solidFill>
                  <a:srgbClr val="0070C0"/>
                </a:solidFill>
              </a:rPr>
              <a:t>Led by </a:t>
            </a:r>
            <a:r>
              <a:rPr lang="en-ZA" sz="1600" dirty="0">
                <a:solidFill>
                  <a:srgbClr val="0070C0"/>
                </a:solidFill>
              </a:rPr>
              <a:t>the Departments of Agriculture, Fisheries and Forestry (DAFF) and Rural Development and Land Reform (DRDLR</a:t>
            </a:r>
            <a:r>
              <a:rPr lang="en-ZA" sz="1600" dirty="0" smtClean="0">
                <a:solidFill>
                  <a:srgbClr val="0070C0"/>
                </a:solidFill>
              </a:rPr>
              <a:t>), and supported by the DPME</a:t>
            </a:r>
            <a:r>
              <a:rPr lang="en-ZA" sz="1600" dirty="0">
                <a:solidFill>
                  <a:srgbClr val="0070C0"/>
                </a:solidFill>
              </a:rPr>
              <a:t/>
            </a:r>
            <a:br>
              <a:rPr lang="en-ZA" sz="1600" dirty="0">
                <a:solidFill>
                  <a:srgbClr val="0070C0"/>
                </a:solidFill>
              </a:rPr>
            </a:br>
            <a:r>
              <a:rPr lang="en-ZA" sz="2000" dirty="0"/>
              <a:t> </a:t>
            </a:r>
            <a:endParaRPr lang="en-MY" sz="2000" dirty="0"/>
          </a:p>
        </p:txBody>
      </p:sp>
      <p:sp>
        <p:nvSpPr>
          <p:cNvPr id="16" name="McK 5. Source"/>
          <p:cNvSpPr>
            <a:spLocks noChangeArrowheads="1"/>
          </p:cNvSpPr>
          <p:nvPr>
            <p:custDataLst>
              <p:tags r:id="rId2"/>
            </p:custDataLst>
          </p:nvPr>
        </p:nvSpPr>
        <p:spPr bwMode="gray">
          <a:xfrm>
            <a:off x="141580" y="6386252"/>
            <a:ext cx="6725745"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0" tIns="0" rIns="0" bIns="0" anchor="ctr">
            <a:spAutoFit/>
          </a:bodyPr>
          <a:lstStyle>
            <a:lvl1pPr marL="609600" indent="-609600" algn="l" defTabSz="895350" rtl="0" eaLnBrk="0" hangingPunct="0">
              <a:buClr>
                <a:schemeClr val="tx2"/>
              </a:buClr>
              <a:tabLst>
                <a:tab pos="612775" algn="l"/>
              </a:tabLst>
              <a:defRPr sz="1600">
                <a:solidFill>
                  <a:schemeClr val="tx1"/>
                </a:solidFill>
                <a:latin typeface="Arial" pitchFamily="34" charset="0"/>
                <a:cs typeface="Arial" pitchFamily="34" charset="0"/>
              </a:defRPr>
            </a:lvl1pPr>
            <a:lvl2pPr marL="742950" indent="-285750" algn="l" defTabSz="895350" rtl="0" eaLnBrk="0" hangingPunct="0">
              <a:buClr>
                <a:schemeClr val="tx2"/>
              </a:buClr>
              <a:buSzPct val="125000"/>
              <a:buFont typeface="Arial" pitchFamily="34" charset="0"/>
              <a:buChar char="▪"/>
              <a:tabLst>
                <a:tab pos="612775" algn="l"/>
              </a:tabLst>
              <a:defRPr sz="1600">
                <a:solidFill>
                  <a:schemeClr val="tx1"/>
                </a:solidFill>
                <a:latin typeface="Arial" pitchFamily="34" charset="0"/>
                <a:cs typeface="Arial" pitchFamily="34" charset="0"/>
              </a:defRPr>
            </a:lvl2pPr>
            <a:lvl3pPr marL="1143000" indent="-228600" algn="l" defTabSz="895350" rtl="0" eaLnBrk="0" hangingPunct="0">
              <a:buClr>
                <a:schemeClr val="tx2"/>
              </a:buClr>
              <a:buSzPct val="120000"/>
              <a:buFont typeface="Arial" pitchFamily="34" charset="0"/>
              <a:buChar char="–"/>
              <a:tabLst>
                <a:tab pos="612775" algn="l"/>
              </a:tabLst>
              <a:defRPr sz="1600">
                <a:solidFill>
                  <a:schemeClr val="tx1"/>
                </a:solidFill>
                <a:latin typeface="Arial" pitchFamily="34" charset="0"/>
                <a:cs typeface="Arial" pitchFamily="34" charset="0"/>
              </a:defRPr>
            </a:lvl3pPr>
            <a:lvl4pPr marL="1600200" indent="-228600" algn="l" defTabSz="895350" rtl="0" eaLnBrk="0" hangingPunct="0">
              <a:buClr>
                <a:schemeClr val="tx2"/>
              </a:buClr>
              <a:buSzPct val="120000"/>
              <a:buFont typeface="Arial" pitchFamily="34" charset="0"/>
              <a:buChar char="▫"/>
              <a:tabLst>
                <a:tab pos="612775" algn="l"/>
              </a:tabLst>
              <a:defRPr sz="1600">
                <a:solidFill>
                  <a:schemeClr val="tx1"/>
                </a:solidFill>
                <a:latin typeface="Arial" pitchFamily="34" charset="0"/>
                <a:cs typeface="Arial" pitchFamily="34" charset="0"/>
              </a:defRPr>
            </a:lvl4pPr>
            <a:lvl5pPr marL="2057400" indent="-228600" algn="l" defTabSz="895350" rtl="0" eaLnBrk="0" hangingPunct="0">
              <a:buClr>
                <a:schemeClr val="tx2"/>
              </a:buClr>
              <a:buSzPct val="89000"/>
              <a:buFont typeface="Arial" pitchFamily="34" charset="0"/>
              <a:buChar char="-"/>
              <a:tabLst>
                <a:tab pos="612775" algn="l"/>
              </a:tabLst>
              <a:defRPr sz="1600">
                <a:solidFill>
                  <a:schemeClr val="tx1"/>
                </a:solidFill>
                <a:latin typeface="Arial" pitchFamily="34" charset="0"/>
                <a:cs typeface="Arial" pitchFamily="34" charset="0"/>
              </a:defRPr>
            </a:lvl5pPr>
            <a:lvl6pPr marL="2514600" indent="-228600" defTabSz="895350" eaLnBrk="0" fontAlgn="base" hangingPunct="0">
              <a:spcBef>
                <a:spcPct val="0"/>
              </a:spcBef>
              <a:spcAft>
                <a:spcPct val="0"/>
              </a:spcAft>
              <a:buClr>
                <a:schemeClr val="tx2"/>
              </a:buClr>
              <a:buSzPct val="89000"/>
              <a:buFont typeface="Arial" pitchFamily="34" charset="0"/>
              <a:buChar char="-"/>
              <a:tabLst>
                <a:tab pos="612775" algn="l"/>
              </a:tabLst>
              <a:defRPr sz="1600">
                <a:solidFill>
                  <a:schemeClr val="tx1"/>
                </a:solidFill>
                <a:latin typeface="Arial" pitchFamily="34" charset="0"/>
                <a:cs typeface="Arial" pitchFamily="34" charset="0"/>
              </a:defRPr>
            </a:lvl6pPr>
            <a:lvl7pPr marL="2971800" indent="-228600" defTabSz="895350" eaLnBrk="0" fontAlgn="base" hangingPunct="0">
              <a:spcBef>
                <a:spcPct val="0"/>
              </a:spcBef>
              <a:spcAft>
                <a:spcPct val="0"/>
              </a:spcAft>
              <a:buClr>
                <a:schemeClr val="tx2"/>
              </a:buClr>
              <a:buSzPct val="89000"/>
              <a:buFont typeface="Arial" pitchFamily="34" charset="0"/>
              <a:buChar char="-"/>
              <a:tabLst>
                <a:tab pos="612775" algn="l"/>
              </a:tabLst>
              <a:defRPr sz="1600">
                <a:solidFill>
                  <a:schemeClr val="tx1"/>
                </a:solidFill>
                <a:latin typeface="Arial" pitchFamily="34" charset="0"/>
                <a:cs typeface="Arial" pitchFamily="34" charset="0"/>
              </a:defRPr>
            </a:lvl7pPr>
            <a:lvl8pPr marL="3429000" indent="-228600" defTabSz="895350" eaLnBrk="0" fontAlgn="base" hangingPunct="0">
              <a:spcBef>
                <a:spcPct val="0"/>
              </a:spcBef>
              <a:spcAft>
                <a:spcPct val="0"/>
              </a:spcAft>
              <a:buClr>
                <a:schemeClr val="tx2"/>
              </a:buClr>
              <a:buSzPct val="89000"/>
              <a:buFont typeface="Arial" pitchFamily="34" charset="0"/>
              <a:buChar char="-"/>
              <a:tabLst>
                <a:tab pos="612775" algn="l"/>
              </a:tabLst>
              <a:defRPr sz="1600">
                <a:solidFill>
                  <a:schemeClr val="tx1"/>
                </a:solidFill>
                <a:latin typeface="Arial" pitchFamily="34" charset="0"/>
                <a:cs typeface="Arial" pitchFamily="34" charset="0"/>
              </a:defRPr>
            </a:lvl8pPr>
            <a:lvl9pPr marL="3886200" indent="-228600" defTabSz="895350" eaLnBrk="0" fontAlgn="base" hangingPunct="0">
              <a:spcBef>
                <a:spcPct val="0"/>
              </a:spcBef>
              <a:spcAft>
                <a:spcPct val="0"/>
              </a:spcAft>
              <a:buClr>
                <a:schemeClr val="tx2"/>
              </a:buClr>
              <a:buSzPct val="89000"/>
              <a:buFont typeface="Arial" pitchFamily="34" charset="0"/>
              <a:buChar char="-"/>
              <a:tabLst>
                <a:tab pos="612775" algn="l"/>
              </a:tabLst>
              <a:defRPr sz="1600">
                <a:solidFill>
                  <a:schemeClr val="tx1"/>
                </a:solidFill>
                <a:latin typeface="Arial" pitchFamily="34" charset="0"/>
                <a:cs typeface="Arial" pitchFamily="34" charset="0"/>
              </a:defRPr>
            </a:lvl9pPr>
          </a:lstStyle>
          <a:p>
            <a:pPr eaLnBrk="1" hangingPunct="1">
              <a:buClrTx/>
            </a:pPr>
            <a:r>
              <a:rPr lang="en-US" altLang="zh-CN" sz="1000" dirty="0" smtClean="0">
                <a:solidFill>
                  <a:srgbClr val="000000"/>
                </a:solidFill>
                <a:ea typeface="SimSun" pitchFamily="2" charset="-122"/>
              </a:rPr>
              <a:t>SOURCE: National Development Plan 2030</a:t>
            </a:r>
            <a:endParaRPr lang="en-US" altLang="zh-CN" sz="1000" dirty="0">
              <a:solidFill>
                <a:srgbClr val="000000"/>
              </a:solidFill>
              <a:ea typeface="SimSun" pitchFamily="2" charset="-122"/>
            </a:endParaRPr>
          </a:p>
        </p:txBody>
      </p:sp>
      <p:sp>
        <p:nvSpPr>
          <p:cNvPr id="10" name="Rectangle 9"/>
          <p:cNvSpPr>
            <a:spLocks/>
          </p:cNvSpPr>
          <p:nvPr/>
        </p:nvSpPr>
        <p:spPr>
          <a:xfrm>
            <a:off x="157163" y="1367413"/>
            <a:ext cx="2668414" cy="4733136"/>
          </a:xfrm>
          <a:prstGeom prst="rect">
            <a:avLst/>
          </a:prstGeom>
          <a:solidFill>
            <a:schemeClr val="bg1"/>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solidFill>
                <a:srgbClr val="000000"/>
              </a:solidFill>
            </a:endParaRPr>
          </a:p>
        </p:txBody>
      </p:sp>
      <p:sp>
        <p:nvSpPr>
          <p:cNvPr id="3" name="Rectangle 2"/>
          <p:cNvSpPr>
            <a:spLocks/>
          </p:cNvSpPr>
          <p:nvPr/>
        </p:nvSpPr>
        <p:spPr>
          <a:xfrm>
            <a:off x="157164" y="1367413"/>
            <a:ext cx="2484000" cy="510746"/>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rgbClr val="002960"/>
                </a:solidFill>
              </a:rPr>
              <a:t>2 Broad objectives</a:t>
            </a:r>
            <a:endParaRPr lang="en-ZA" sz="1800" b="1" dirty="0" smtClean="0">
              <a:solidFill>
                <a:srgbClr val="002960"/>
              </a:solidFill>
            </a:endParaRPr>
          </a:p>
        </p:txBody>
      </p:sp>
      <p:sp>
        <p:nvSpPr>
          <p:cNvPr id="15" name="Rectangle 14"/>
          <p:cNvSpPr/>
          <p:nvPr/>
        </p:nvSpPr>
        <p:spPr>
          <a:xfrm>
            <a:off x="2825578" y="1367415"/>
            <a:ext cx="5986635" cy="4448501"/>
          </a:xfrm>
          <a:prstGeom prst="rect">
            <a:avLst/>
          </a:prstGeom>
          <a:noFill/>
          <a:ln w="1905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smtClean="0">
              <a:solidFill>
                <a:srgbClr val="000000"/>
              </a:solidFill>
            </a:endParaRPr>
          </a:p>
        </p:txBody>
      </p:sp>
      <p:sp>
        <p:nvSpPr>
          <p:cNvPr id="17" name="Rectangle 16"/>
          <p:cNvSpPr>
            <a:spLocks/>
          </p:cNvSpPr>
          <p:nvPr/>
        </p:nvSpPr>
        <p:spPr>
          <a:xfrm>
            <a:off x="2825578" y="1367413"/>
            <a:ext cx="5986635" cy="510746"/>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smtClean="0">
                <a:solidFill>
                  <a:srgbClr val="FFFFFF"/>
                </a:solidFill>
              </a:rPr>
              <a:t>As enabling milestones, </a:t>
            </a:r>
            <a:r>
              <a:rPr lang="en-US" sz="1800" b="1" dirty="0">
                <a:solidFill>
                  <a:srgbClr val="FFFFFF"/>
                </a:solidFill>
              </a:rPr>
              <a:t>Specific Objectives </a:t>
            </a:r>
            <a:r>
              <a:rPr lang="en-US" sz="1800" b="1" dirty="0" smtClean="0">
                <a:solidFill>
                  <a:srgbClr val="FFFFFF"/>
                </a:solidFill>
              </a:rPr>
              <a:t>have been identified</a:t>
            </a:r>
            <a:endParaRPr lang="en-ZA" sz="1800" b="1" dirty="0" smtClean="0">
              <a:solidFill>
                <a:srgbClr val="FFFFFF"/>
              </a:solidFill>
            </a:endParaRPr>
          </a:p>
        </p:txBody>
      </p:sp>
      <p:sp>
        <p:nvSpPr>
          <p:cNvPr id="28" name="Rectangle 27"/>
          <p:cNvSpPr>
            <a:spLocks/>
          </p:cNvSpPr>
          <p:nvPr/>
        </p:nvSpPr>
        <p:spPr>
          <a:xfrm>
            <a:off x="2825578" y="1240805"/>
            <a:ext cx="5986635" cy="5760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oAutofit/>
          </a:bodyPr>
          <a:lstStyle/>
          <a:p>
            <a:pPr algn="ctr"/>
            <a:endParaRPr lang="en-US" dirty="0" err="1">
              <a:solidFill>
                <a:srgbClr val="000000"/>
              </a:solidFill>
            </a:endParaRPr>
          </a:p>
        </p:txBody>
      </p:sp>
      <p:sp>
        <p:nvSpPr>
          <p:cNvPr id="29" name="Freeform 28"/>
          <p:cNvSpPr>
            <a:spLocks/>
          </p:cNvSpPr>
          <p:nvPr/>
        </p:nvSpPr>
        <p:spPr>
          <a:xfrm>
            <a:off x="157164" y="1136482"/>
            <a:ext cx="2484000" cy="161925"/>
          </a:xfrm>
          <a:custGeom>
            <a:avLst/>
            <a:gdLst>
              <a:gd name="connsiteX0" fmla="*/ 0 w 4991100"/>
              <a:gd name="connsiteY0" fmla="*/ 161925 h 161925"/>
              <a:gd name="connsiteX1" fmla="*/ 4991100 w 4991100"/>
              <a:gd name="connsiteY1" fmla="*/ 161925 h 161925"/>
              <a:gd name="connsiteX2" fmla="*/ 4552950 w 4991100"/>
              <a:gd name="connsiteY2" fmla="*/ 0 h 161925"/>
              <a:gd name="connsiteX3" fmla="*/ 4705350 w 4991100"/>
              <a:gd name="connsiteY3" fmla="*/ 95250 h 161925"/>
              <a:gd name="connsiteX4" fmla="*/ 114300 w 4991100"/>
              <a:gd name="connsiteY4" fmla="*/ 95250 h 161925"/>
              <a:gd name="connsiteX5" fmla="*/ 0 w 4991100"/>
              <a:gd name="connsiteY5"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1100" h="161925">
                <a:moveTo>
                  <a:pt x="0" y="161925"/>
                </a:moveTo>
                <a:lnTo>
                  <a:pt x="4991100" y="161925"/>
                </a:lnTo>
                <a:lnTo>
                  <a:pt x="4552950" y="0"/>
                </a:lnTo>
                <a:lnTo>
                  <a:pt x="4705350" y="95250"/>
                </a:lnTo>
                <a:lnTo>
                  <a:pt x="114300" y="95250"/>
                </a:lnTo>
                <a:lnTo>
                  <a:pt x="0" y="161925"/>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noAutofit/>
          </a:bodyPr>
          <a:lstStyle/>
          <a:p>
            <a:pPr algn="ctr"/>
            <a:endParaRPr lang="en-US" dirty="0" err="1" smtClean="0">
              <a:solidFill>
                <a:srgbClr val="000000"/>
              </a:solidFill>
            </a:endParaRPr>
          </a:p>
        </p:txBody>
      </p:sp>
      <p:sp>
        <p:nvSpPr>
          <p:cNvPr id="4" name="Rectangle 4"/>
          <p:cNvSpPr txBox="1"/>
          <p:nvPr/>
        </p:nvSpPr>
        <p:spPr>
          <a:xfrm>
            <a:off x="194053" y="1943192"/>
            <a:ext cx="2447110" cy="3077766"/>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lvl="1">
              <a:spcBef>
                <a:spcPts val="0"/>
              </a:spcBef>
              <a:spcAft>
                <a:spcPts val="300"/>
              </a:spcAft>
              <a:buClr>
                <a:srgbClr val="002960"/>
              </a:buClr>
            </a:pPr>
            <a:r>
              <a:rPr lang="en-ZA" sz="1500" dirty="0">
                <a:solidFill>
                  <a:srgbClr val="000000"/>
                </a:solidFill>
              </a:rPr>
              <a:t>To stimulate growth, foster job creation and instil transformation along the agriculture and rural development value chain</a:t>
            </a:r>
            <a:r>
              <a:rPr lang="en-ZA" sz="1500" dirty="0" smtClean="0">
                <a:solidFill>
                  <a:srgbClr val="000000"/>
                </a:solidFill>
              </a:rPr>
              <a:t>.</a:t>
            </a:r>
          </a:p>
          <a:p>
            <a:pPr marL="1587" lvl="1" indent="0">
              <a:spcBef>
                <a:spcPts val="0"/>
              </a:spcBef>
              <a:spcAft>
                <a:spcPts val="300"/>
              </a:spcAft>
              <a:buClr>
                <a:srgbClr val="002960"/>
              </a:buClr>
              <a:buFont typeface="Arial" charset="0"/>
              <a:buNone/>
            </a:pPr>
            <a:r>
              <a:rPr lang="en-ZA" sz="1500" dirty="0" smtClean="0">
                <a:solidFill>
                  <a:srgbClr val="000000"/>
                </a:solidFill>
              </a:rPr>
              <a:t> </a:t>
            </a:r>
            <a:endParaRPr lang="en-ZA" sz="1500" dirty="0">
              <a:solidFill>
                <a:srgbClr val="000000"/>
              </a:solidFill>
            </a:endParaRPr>
          </a:p>
          <a:p>
            <a:pPr lvl="1">
              <a:spcBef>
                <a:spcPts val="0"/>
              </a:spcBef>
              <a:spcAft>
                <a:spcPts val="300"/>
              </a:spcAft>
              <a:buClr>
                <a:srgbClr val="002960"/>
              </a:buClr>
            </a:pPr>
            <a:r>
              <a:rPr lang="en-ZA" sz="1500" dirty="0" smtClean="0">
                <a:solidFill>
                  <a:srgbClr val="000000"/>
                </a:solidFill>
              </a:rPr>
              <a:t>To contribute </a:t>
            </a:r>
            <a:r>
              <a:rPr lang="en-ZA" sz="1500" dirty="0">
                <a:solidFill>
                  <a:srgbClr val="000000"/>
                </a:solidFill>
              </a:rPr>
              <a:t>towards inclusive growth, as prescribed by the </a:t>
            </a:r>
            <a:r>
              <a:rPr lang="en-ZA" sz="1500" dirty="0" smtClean="0">
                <a:solidFill>
                  <a:srgbClr val="000000"/>
                </a:solidFill>
              </a:rPr>
              <a:t>NDP </a:t>
            </a:r>
            <a:r>
              <a:rPr lang="en-ZA" sz="1500" dirty="0">
                <a:solidFill>
                  <a:srgbClr val="000000"/>
                </a:solidFill>
              </a:rPr>
              <a:t>and the Revitalization of the Agriculture and Agro-Processing Value Chain (RAAVC), amongst others. </a:t>
            </a:r>
          </a:p>
        </p:txBody>
      </p:sp>
      <p:pic>
        <p:nvPicPr>
          <p:cNvPr id="388145" name="Picture 49" descr="C:\Users\Adrienna Naidoo\Desktop\Images\00 Targets - Objectives\Fotolia_11274436_XS[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72421" y="5020958"/>
            <a:ext cx="2090374" cy="101249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88133" name="Group 388132"/>
          <p:cNvGrpSpPr/>
          <p:nvPr/>
        </p:nvGrpSpPr>
        <p:grpSpPr>
          <a:xfrm>
            <a:off x="2891615" y="1997192"/>
            <a:ext cx="4505473" cy="3572400"/>
            <a:chOff x="396064" y="1621602"/>
            <a:chExt cx="4505473" cy="2471940"/>
          </a:xfrm>
        </p:grpSpPr>
        <p:sp>
          <p:nvSpPr>
            <p:cNvPr id="78" name="Rectangle 4"/>
            <p:cNvSpPr txBox="1">
              <a:spLocks/>
            </p:cNvSpPr>
            <p:nvPr/>
          </p:nvSpPr>
          <p:spPr>
            <a:xfrm>
              <a:off x="396067" y="1920994"/>
              <a:ext cx="4505470" cy="344056"/>
            </a:xfrm>
            <a:prstGeom prst="rect">
              <a:avLst/>
            </a:prstGeom>
            <a:solidFill>
              <a:schemeClr val="bg1">
                <a:lumMod val="75000"/>
              </a:schemeClr>
            </a:solidFill>
            <a:ln w="19050">
              <a:noFill/>
              <a:miter lim="800000"/>
              <a:headEnd/>
              <a:tailEnd/>
            </a:ln>
            <a:effectLst/>
            <a:extLst/>
          </p:spPr>
          <p:txBody>
            <a:bodyPr vert="horz" wrap="square" lIns="468000" tIns="36000" rIns="36000" bIns="36000" numCol="1" anchor="ctr" anchorCtr="0" compatLnSpc="1">
              <a:prstTxWarp prst="textNoShape">
                <a:avLst/>
              </a:prstTxWarp>
              <a:no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a:lnSpc>
                  <a:spcPct val="80000"/>
                </a:lnSpc>
                <a:buClr>
                  <a:srgbClr val="002960"/>
                </a:buClr>
              </a:pPr>
              <a:r>
                <a:rPr lang="en-ZA" sz="1500" dirty="0">
                  <a:solidFill>
                    <a:srgbClr val="000000"/>
                  </a:solidFill>
                  <a:ea typeface="Arial Unicode MS"/>
                  <a:cs typeface="Arial Unicode MS"/>
                </a:rPr>
                <a:t>Determine markets and improve </a:t>
              </a:r>
              <a:r>
                <a:rPr lang="en-ZA" sz="1500" dirty="0" smtClean="0">
                  <a:solidFill>
                    <a:srgbClr val="000000"/>
                  </a:solidFill>
                  <a:ea typeface="Arial Unicode MS"/>
                  <a:cs typeface="Arial Unicode MS"/>
                </a:rPr>
                <a:t>access </a:t>
              </a:r>
              <a:r>
                <a:rPr lang="en-ZA" sz="1500" dirty="0">
                  <a:solidFill>
                    <a:srgbClr val="000000"/>
                  </a:solidFill>
                  <a:ea typeface="Arial Unicode MS"/>
                  <a:cs typeface="Arial Unicode MS"/>
                </a:rPr>
                <a:t>for commercial and emerging </a:t>
              </a:r>
              <a:r>
                <a:rPr lang="en-ZA" sz="1500" dirty="0" smtClean="0">
                  <a:solidFill>
                    <a:srgbClr val="000000"/>
                  </a:solidFill>
                  <a:ea typeface="Arial Unicode MS"/>
                  <a:cs typeface="Arial Unicode MS"/>
                </a:rPr>
                <a:t>farmers infrastructure</a:t>
              </a:r>
              <a:endParaRPr lang="en-US" sz="1500" dirty="0">
                <a:solidFill>
                  <a:srgbClr val="000000"/>
                </a:solidFill>
                <a:ea typeface="Arial Unicode MS"/>
                <a:cs typeface="Arial Unicode MS"/>
              </a:endParaRPr>
            </a:p>
          </p:txBody>
        </p:sp>
        <p:sp>
          <p:nvSpPr>
            <p:cNvPr id="72" name="Rectangle 4"/>
            <p:cNvSpPr txBox="1">
              <a:spLocks/>
            </p:cNvSpPr>
            <p:nvPr/>
          </p:nvSpPr>
          <p:spPr>
            <a:xfrm>
              <a:off x="396064" y="3713912"/>
              <a:ext cx="4505471" cy="379630"/>
            </a:xfrm>
            <a:prstGeom prst="rect">
              <a:avLst/>
            </a:prstGeom>
            <a:solidFill>
              <a:schemeClr val="bg1">
                <a:lumMod val="85000"/>
              </a:schemeClr>
            </a:solidFill>
            <a:ln w="19050">
              <a:noFill/>
              <a:miter lim="800000"/>
              <a:headEnd/>
              <a:tailEnd/>
            </a:ln>
            <a:effectLst/>
            <a:extLst/>
          </p:spPr>
          <p:txBody>
            <a:bodyPr vert="horz" wrap="square" lIns="468000" tIns="36000" rIns="36000" bIns="36000" numCol="1" anchor="ctr" anchorCtr="0" compatLnSpc="1">
              <a:prstTxWarp prst="textNoShape">
                <a:avLst/>
              </a:prstTxWarp>
              <a:no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a:buClr>
                  <a:srgbClr val="002960"/>
                </a:buClr>
              </a:pPr>
              <a:r>
                <a:rPr lang="en-ZA" sz="1500" dirty="0">
                  <a:solidFill>
                    <a:srgbClr val="000000"/>
                  </a:solidFill>
                  <a:ea typeface="Arial Unicode MS"/>
                  <a:cs typeface="Arial Unicode MS"/>
                </a:rPr>
                <a:t>Devise improvements in water management in agriculture and rural areas</a:t>
              </a:r>
              <a:endParaRPr lang="en-US" sz="1500" dirty="0">
                <a:solidFill>
                  <a:srgbClr val="000000"/>
                </a:solidFill>
                <a:ea typeface="Arial Unicode MS"/>
                <a:cs typeface="Arial Unicode MS"/>
              </a:endParaRPr>
            </a:p>
          </p:txBody>
        </p:sp>
        <p:sp>
          <p:nvSpPr>
            <p:cNvPr id="73" name="Rectangle 72"/>
            <p:cNvSpPr>
              <a:spLocks/>
            </p:cNvSpPr>
            <p:nvPr/>
          </p:nvSpPr>
          <p:spPr>
            <a:xfrm>
              <a:off x="475252" y="3797864"/>
              <a:ext cx="252000" cy="180000"/>
            </a:xfrm>
            <a:prstGeom prst="rect">
              <a:avLst/>
            </a:prstGeom>
            <a:solidFill>
              <a:schemeClr val="accent4"/>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smtClean="0">
                  <a:solidFill>
                    <a:srgbClr val="FFFFFF"/>
                  </a:solidFill>
                </a:rPr>
                <a:t>7</a:t>
              </a:r>
              <a:endParaRPr lang="en-ZA" sz="1500" b="1" dirty="0" smtClean="0">
                <a:solidFill>
                  <a:srgbClr val="FFFFFF"/>
                </a:solidFill>
              </a:endParaRPr>
            </a:p>
          </p:txBody>
        </p:sp>
        <p:sp>
          <p:nvSpPr>
            <p:cNvPr id="74" name="Rectangle 4"/>
            <p:cNvSpPr txBox="1">
              <a:spLocks/>
            </p:cNvSpPr>
            <p:nvPr/>
          </p:nvSpPr>
          <p:spPr>
            <a:xfrm>
              <a:off x="396066" y="1621602"/>
              <a:ext cx="4505471" cy="271364"/>
            </a:xfrm>
            <a:prstGeom prst="rect">
              <a:avLst/>
            </a:prstGeom>
            <a:solidFill>
              <a:schemeClr val="bg1">
                <a:lumMod val="85000"/>
              </a:schemeClr>
            </a:solidFill>
            <a:ln w="19050">
              <a:noFill/>
              <a:miter lim="800000"/>
              <a:headEnd/>
              <a:tailEnd/>
            </a:ln>
            <a:effectLst/>
            <a:extLst/>
          </p:spPr>
          <p:txBody>
            <a:bodyPr vert="horz" wrap="square" lIns="468000" tIns="36000" rIns="36000" bIns="36000" numCol="1" anchor="ctr" anchorCtr="0" compatLnSpc="1">
              <a:prstTxWarp prst="textNoShape">
                <a:avLst/>
              </a:prstTxWarp>
              <a:no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a:lnSpc>
                  <a:spcPct val="90000"/>
                </a:lnSpc>
                <a:buClr>
                  <a:srgbClr val="002960"/>
                </a:buClr>
              </a:pPr>
              <a:r>
                <a:rPr lang="en-US" dirty="0">
                  <a:solidFill>
                    <a:srgbClr val="000000"/>
                  </a:solidFill>
                  <a:ea typeface="Times New Roman" panose="02020603050405020304" pitchFamily="18" charset="0"/>
                  <a:cs typeface="Times New Roman" panose="02020603050405020304" pitchFamily="18" charset="0"/>
                </a:rPr>
                <a:t>Devise interventions for economic growth of priority commodities</a:t>
              </a:r>
              <a:endParaRPr lang="en-US" dirty="0">
                <a:solidFill>
                  <a:srgbClr val="000000"/>
                </a:solidFill>
                <a:ea typeface="Arial Unicode MS"/>
                <a:cs typeface="Arial Unicode MS"/>
              </a:endParaRPr>
            </a:p>
          </p:txBody>
        </p:sp>
        <p:sp>
          <p:nvSpPr>
            <p:cNvPr id="75" name="Rectangle 74"/>
            <p:cNvSpPr>
              <a:spLocks/>
            </p:cNvSpPr>
            <p:nvPr/>
          </p:nvSpPr>
          <p:spPr>
            <a:xfrm>
              <a:off x="475252" y="1658968"/>
              <a:ext cx="252000" cy="180000"/>
            </a:xfrm>
            <a:prstGeom prst="rect">
              <a:avLst/>
            </a:prstGeom>
            <a:solidFill>
              <a:schemeClr val="accent4"/>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smtClean="0">
                  <a:solidFill>
                    <a:srgbClr val="FFFFFF"/>
                  </a:solidFill>
                </a:rPr>
                <a:t>1</a:t>
              </a:r>
              <a:endParaRPr lang="en-ZA" sz="1500" b="1" dirty="0" smtClean="0">
                <a:solidFill>
                  <a:srgbClr val="FFFFFF"/>
                </a:solidFill>
              </a:endParaRPr>
            </a:p>
          </p:txBody>
        </p:sp>
        <p:sp>
          <p:nvSpPr>
            <p:cNvPr id="79" name="Rectangle 78"/>
            <p:cNvSpPr>
              <a:spLocks/>
            </p:cNvSpPr>
            <p:nvPr/>
          </p:nvSpPr>
          <p:spPr>
            <a:xfrm>
              <a:off x="475252" y="2003023"/>
              <a:ext cx="252000" cy="180000"/>
            </a:xfrm>
            <a:prstGeom prst="rect">
              <a:avLst/>
            </a:prstGeom>
            <a:solidFill>
              <a:schemeClr val="accent4"/>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smtClean="0">
                  <a:solidFill>
                    <a:srgbClr val="FFFFFF"/>
                  </a:solidFill>
                </a:rPr>
                <a:t>2</a:t>
              </a:r>
              <a:endParaRPr lang="en-ZA" sz="1500" b="1" dirty="0" smtClean="0">
                <a:solidFill>
                  <a:srgbClr val="FFFFFF"/>
                </a:solidFill>
              </a:endParaRPr>
            </a:p>
          </p:txBody>
        </p:sp>
        <p:sp>
          <p:nvSpPr>
            <p:cNvPr id="82" name="Rectangle 4"/>
            <p:cNvSpPr txBox="1">
              <a:spLocks/>
            </p:cNvSpPr>
            <p:nvPr/>
          </p:nvSpPr>
          <p:spPr>
            <a:xfrm>
              <a:off x="396066" y="2275060"/>
              <a:ext cx="4505471" cy="435718"/>
            </a:xfrm>
            <a:prstGeom prst="rect">
              <a:avLst/>
            </a:prstGeom>
            <a:solidFill>
              <a:schemeClr val="bg1">
                <a:lumMod val="85000"/>
              </a:schemeClr>
            </a:solidFill>
            <a:ln w="19050">
              <a:noFill/>
              <a:miter lim="800000"/>
              <a:headEnd/>
              <a:tailEnd/>
            </a:ln>
            <a:effectLst/>
            <a:extLst/>
          </p:spPr>
          <p:txBody>
            <a:bodyPr vert="horz" wrap="square" lIns="468000" tIns="36000" rIns="36000" bIns="36000" numCol="1" anchor="ctr" anchorCtr="0" compatLnSpc="1">
              <a:prstTxWarp prst="textNoShape">
                <a:avLst/>
              </a:prstTxWarp>
              <a:no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a:lnSpc>
                  <a:spcPct val="90000"/>
                </a:lnSpc>
                <a:buClr>
                  <a:srgbClr val="002960"/>
                </a:buClr>
              </a:pPr>
              <a:r>
                <a:rPr lang="en-ZA" sz="1500" dirty="0">
                  <a:solidFill>
                    <a:srgbClr val="000000"/>
                  </a:solidFill>
                  <a:ea typeface="Arial Unicode MS"/>
                  <a:cs typeface="Arial Unicode MS"/>
                </a:rPr>
                <a:t>Address fragmented and low impact of </a:t>
              </a:r>
              <a:endParaRPr lang="en-ZA" sz="1500" dirty="0" smtClean="0">
                <a:solidFill>
                  <a:srgbClr val="000000"/>
                </a:solidFill>
                <a:ea typeface="Arial Unicode MS"/>
                <a:cs typeface="Arial Unicode MS"/>
              </a:endParaRPr>
            </a:p>
            <a:p>
              <a:pPr>
                <a:lnSpc>
                  <a:spcPct val="90000"/>
                </a:lnSpc>
                <a:buClr>
                  <a:srgbClr val="002960"/>
                </a:buClr>
              </a:pPr>
              <a:r>
                <a:rPr lang="en-ZA" sz="1500" dirty="0" smtClean="0">
                  <a:solidFill>
                    <a:srgbClr val="000000"/>
                  </a:solidFill>
                  <a:ea typeface="Arial Unicode MS"/>
                  <a:cs typeface="Arial Unicode MS"/>
                </a:rPr>
                <a:t>financial </a:t>
              </a:r>
              <a:r>
                <a:rPr lang="en-ZA" sz="1500" dirty="0">
                  <a:solidFill>
                    <a:srgbClr val="000000"/>
                  </a:solidFill>
                  <a:ea typeface="Arial Unicode MS"/>
                  <a:cs typeface="Arial Unicode MS"/>
                </a:rPr>
                <a:t>and non-financial support provided </a:t>
              </a:r>
              <a:endParaRPr lang="en-ZA" sz="1500" dirty="0" smtClean="0">
                <a:solidFill>
                  <a:srgbClr val="000000"/>
                </a:solidFill>
                <a:ea typeface="Arial Unicode MS"/>
                <a:cs typeface="Arial Unicode MS"/>
              </a:endParaRPr>
            </a:p>
            <a:p>
              <a:pPr>
                <a:lnSpc>
                  <a:spcPct val="90000"/>
                </a:lnSpc>
                <a:buClr>
                  <a:srgbClr val="002960"/>
                </a:buClr>
              </a:pPr>
              <a:r>
                <a:rPr lang="en-ZA" sz="1500" dirty="0" smtClean="0">
                  <a:solidFill>
                    <a:srgbClr val="000000"/>
                  </a:solidFill>
                  <a:ea typeface="Arial Unicode MS"/>
                  <a:cs typeface="Arial Unicode MS"/>
                </a:rPr>
                <a:t>to </a:t>
              </a:r>
              <a:r>
                <a:rPr lang="en-ZA" sz="1500" dirty="0">
                  <a:solidFill>
                    <a:srgbClr val="000000"/>
                  </a:solidFill>
                  <a:ea typeface="Arial Unicode MS"/>
                  <a:cs typeface="Arial Unicode MS"/>
                </a:rPr>
                <a:t>producers</a:t>
              </a:r>
              <a:endParaRPr lang="en-US" sz="1500" dirty="0">
                <a:solidFill>
                  <a:srgbClr val="000000"/>
                </a:solidFill>
                <a:ea typeface="Arial Unicode MS"/>
                <a:cs typeface="Arial Unicode MS"/>
              </a:endParaRPr>
            </a:p>
          </p:txBody>
        </p:sp>
        <p:sp>
          <p:nvSpPr>
            <p:cNvPr id="83" name="Rectangle 82"/>
            <p:cNvSpPr>
              <a:spLocks/>
            </p:cNvSpPr>
            <p:nvPr/>
          </p:nvSpPr>
          <p:spPr>
            <a:xfrm>
              <a:off x="460364" y="2347078"/>
              <a:ext cx="266888" cy="301997"/>
            </a:xfrm>
            <a:prstGeom prst="rect">
              <a:avLst/>
            </a:prstGeom>
            <a:solidFill>
              <a:schemeClr val="accent4"/>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smtClean="0">
                  <a:solidFill>
                    <a:srgbClr val="FFFFFF"/>
                  </a:solidFill>
                </a:rPr>
                <a:t>3</a:t>
              </a:r>
              <a:endParaRPr lang="en-ZA" sz="1500" b="1" dirty="0" smtClean="0">
                <a:solidFill>
                  <a:srgbClr val="FFFFFF"/>
                </a:solidFill>
              </a:endParaRPr>
            </a:p>
          </p:txBody>
        </p:sp>
        <p:sp>
          <p:nvSpPr>
            <p:cNvPr id="86" name="Rectangle 4"/>
            <p:cNvSpPr txBox="1">
              <a:spLocks/>
            </p:cNvSpPr>
            <p:nvPr/>
          </p:nvSpPr>
          <p:spPr>
            <a:xfrm>
              <a:off x="396067" y="2744420"/>
              <a:ext cx="4505470" cy="344055"/>
            </a:xfrm>
            <a:prstGeom prst="rect">
              <a:avLst/>
            </a:prstGeom>
            <a:solidFill>
              <a:schemeClr val="bg1">
                <a:lumMod val="75000"/>
              </a:schemeClr>
            </a:solidFill>
            <a:ln w="19050">
              <a:noFill/>
              <a:miter lim="800000"/>
              <a:headEnd/>
              <a:tailEnd/>
            </a:ln>
            <a:effectLst/>
            <a:extLst/>
          </p:spPr>
          <p:txBody>
            <a:bodyPr vert="horz" wrap="square" lIns="468000" tIns="36000" rIns="36000" bIns="36000" numCol="1" anchor="ctr" anchorCtr="0" compatLnSpc="1">
              <a:prstTxWarp prst="textNoShape">
                <a:avLst/>
              </a:prstTxWarp>
              <a:no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a:lnSpc>
                  <a:spcPct val="90000"/>
                </a:lnSpc>
                <a:buClr>
                  <a:srgbClr val="002960"/>
                </a:buClr>
              </a:pPr>
              <a:r>
                <a:rPr lang="en-ZA" sz="1500" dirty="0" smtClean="0">
                  <a:solidFill>
                    <a:srgbClr val="000000"/>
                  </a:solidFill>
                  <a:ea typeface="Arial Unicode MS"/>
                  <a:cs typeface="Arial Unicode MS"/>
                </a:rPr>
                <a:t> Improve </a:t>
              </a:r>
              <a:r>
                <a:rPr lang="en-ZA" sz="1500" dirty="0">
                  <a:solidFill>
                    <a:srgbClr val="000000"/>
                  </a:solidFill>
                  <a:ea typeface="Arial Unicode MS"/>
                  <a:cs typeface="Arial Unicode MS"/>
                </a:rPr>
                <a:t>productivity by balancing </a:t>
              </a:r>
              <a:endParaRPr lang="en-ZA" sz="1500" dirty="0" smtClean="0">
                <a:solidFill>
                  <a:srgbClr val="000000"/>
                </a:solidFill>
                <a:ea typeface="Arial Unicode MS"/>
                <a:cs typeface="Arial Unicode MS"/>
              </a:endParaRPr>
            </a:p>
            <a:p>
              <a:pPr>
                <a:lnSpc>
                  <a:spcPct val="90000"/>
                </a:lnSpc>
                <a:buClr>
                  <a:srgbClr val="002960"/>
                </a:buClr>
              </a:pPr>
              <a:r>
                <a:rPr lang="en-ZA" sz="1500" dirty="0" smtClean="0">
                  <a:solidFill>
                    <a:srgbClr val="000000"/>
                  </a:solidFill>
                  <a:ea typeface="Arial Unicode MS"/>
                  <a:cs typeface="Arial Unicode MS"/>
                </a:rPr>
                <a:t> mechanization </a:t>
              </a:r>
              <a:r>
                <a:rPr lang="en-ZA" sz="1500" dirty="0">
                  <a:solidFill>
                    <a:srgbClr val="000000"/>
                  </a:solidFill>
                  <a:ea typeface="Arial Unicode MS"/>
                  <a:cs typeface="Arial Unicode MS"/>
                </a:rPr>
                <a:t>and job creation</a:t>
              </a:r>
              <a:endParaRPr lang="en-US" sz="1500" dirty="0">
                <a:solidFill>
                  <a:srgbClr val="000000"/>
                </a:solidFill>
                <a:ea typeface="Arial Unicode MS"/>
                <a:cs typeface="Arial Unicode MS"/>
              </a:endParaRPr>
            </a:p>
          </p:txBody>
        </p:sp>
        <p:sp>
          <p:nvSpPr>
            <p:cNvPr id="87" name="Rectangle 86"/>
            <p:cNvSpPr>
              <a:spLocks/>
            </p:cNvSpPr>
            <p:nvPr/>
          </p:nvSpPr>
          <p:spPr>
            <a:xfrm>
              <a:off x="460364" y="2819005"/>
              <a:ext cx="264802" cy="194884"/>
            </a:xfrm>
            <a:prstGeom prst="rect">
              <a:avLst/>
            </a:prstGeom>
            <a:solidFill>
              <a:schemeClr val="accent4"/>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smtClean="0">
                  <a:solidFill>
                    <a:srgbClr val="FFFFFF"/>
                  </a:solidFill>
                </a:rPr>
                <a:t>4</a:t>
              </a:r>
              <a:endParaRPr lang="en-ZA" sz="1500" b="1" dirty="0" smtClean="0">
                <a:solidFill>
                  <a:srgbClr val="FFFFFF"/>
                </a:solidFill>
              </a:endParaRPr>
            </a:p>
          </p:txBody>
        </p:sp>
        <p:sp>
          <p:nvSpPr>
            <p:cNvPr id="90" name="Rectangle 4"/>
            <p:cNvSpPr txBox="1">
              <a:spLocks/>
            </p:cNvSpPr>
            <p:nvPr/>
          </p:nvSpPr>
          <p:spPr>
            <a:xfrm>
              <a:off x="396066" y="3106211"/>
              <a:ext cx="4505471" cy="288000"/>
            </a:xfrm>
            <a:prstGeom prst="rect">
              <a:avLst/>
            </a:prstGeom>
            <a:solidFill>
              <a:schemeClr val="bg1">
                <a:lumMod val="85000"/>
              </a:schemeClr>
            </a:solidFill>
            <a:ln w="19050">
              <a:noFill/>
              <a:miter lim="800000"/>
              <a:headEnd/>
              <a:tailEnd/>
            </a:ln>
            <a:effectLst/>
            <a:extLst/>
          </p:spPr>
          <p:txBody>
            <a:bodyPr vert="horz" wrap="square" lIns="468000" tIns="36000" rIns="36000" bIns="36000" numCol="1" anchor="ctr" anchorCtr="0" compatLnSpc="1">
              <a:prstTxWarp prst="textNoShape">
                <a:avLst/>
              </a:prstTxWarp>
              <a:no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a:buClr>
                  <a:srgbClr val="002960"/>
                </a:buClr>
              </a:pPr>
              <a:r>
                <a:rPr lang="en-ZA" sz="1500" dirty="0">
                  <a:solidFill>
                    <a:srgbClr val="000000"/>
                  </a:solidFill>
                  <a:ea typeface="Arial Unicode MS"/>
                  <a:cs typeface="Arial Unicode MS"/>
                </a:rPr>
                <a:t>Stimulate development of rural economies</a:t>
              </a:r>
              <a:endParaRPr lang="en-US" sz="1500" dirty="0">
                <a:solidFill>
                  <a:srgbClr val="000000"/>
                </a:solidFill>
                <a:ea typeface="Arial Unicode MS"/>
                <a:cs typeface="Arial Unicode MS"/>
              </a:endParaRPr>
            </a:p>
          </p:txBody>
        </p:sp>
        <p:sp>
          <p:nvSpPr>
            <p:cNvPr id="91" name="Rectangle 90"/>
            <p:cNvSpPr>
              <a:spLocks/>
            </p:cNvSpPr>
            <p:nvPr/>
          </p:nvSpPr>
          <p:spPr>
            <a:xfrm>
              <a:off x="460364" y="3181243"/>
              <a:ext cx="252000" cy="180000"/>
            </a:xfrm>
            <a:prstGeom prst="rect">
              <a:avLst/>
            </a:prstGeom>
            <a:solidFill>
              <a:schemeClr val="accent4"/>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smtClean="0">
                  <a:solidFill>
                    <a:srgbClr val="FFFFFF"/>
                  </a:solidFill>
                </a:rPr>
                <a:t>5</a:t>
              </a:r>
              <a:endParaRPr lang="en-ZA" sz="1500" b="1" dirty="0" smtClean="0">
                <a:solidFill>
                  <a:srgbClr val="FFFFFF"/>
                </a:solidFill>
              </a:endParaRPr>
            </a:p>
          </p:txBody>
        </p:sp>
        <p:sp>
          <p:nvSpPr>
            <p:cNvPr id="94" name="Rectangle 4"/>
            <p:cNvSpPr txBox="1">
              <a:spLocks/>
            </p:cNvSpPr>
            <p:nvPr/>
          </p:nvSpPr>
          <p:spPr>
            <a:xfrm>
              <a:off x="396066" y="3415243"/>
              <a:ext cx="4505471" cy="288000"/>
            </a:xfrm>
            <a:prstGeom prst="rect">
              <a:avLst/>
            </a:prstGeom>
            <a:solidFill>
              <a:schemeClr val="bg1">
                <a:lumMod val="75000"/>
              </a:schemeClr>
            </a:solidFill>
            <a:ln w="19050">
              <a:noFill/>
              <a:miter lim="800000"/>
              <a:headEnd/>
              <a:tailEnd/>
            </a:ln>
            <a:effectLst/>
            <a:extLst/>
          </p:spPr>
          <p:txBody>
            <a:bodyPr vert="horz" wrap="square" lIns="468000" tIns="36000" rIns="36000" bIns="36000" numCol="1" anchor="ctr" anchorCtr="0" compatLnSpc="1">
              <a:prstTxWarp prst="textNoShape">
                <a:avLst/>
              </a:prstTxWarp>
              <a:noAutofit/>
            </a:bodyPr>
            <a:lstStyle>
              <a:lvl1pPr marL="0" lvl="0" indent="0" defTabSz="895160" eaLnBrk="1" hangingPunct="1">
                <a:buClr>
                  <a:schemeClr val="tx2"/>
                </a:buClr>
                <a:defRPr>
                  <a:latin typeface="+mn-lt"/>
                  <a:ea typeface="Arial Unicode MS" pitchFamily="34" charset="-128"/>
                  <a:cs typeface="Arial Unicode MS" pitchFamily="34" charset="-128"/>
                </a:defRPr>
              </a:lvl1pPr>
              <a:lvl2pPr marL="193634" indent="-192047" defTabSz="89516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102" indent="-26188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233" indent="-155542" defTabSz="89516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648" indent="-130148" defTabSz="89516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648" indent="-130148" defTabSz="895160" fontAlgn="base">
                <a:spcBef>
                  <a:spcPct val="0"/>
                </a:spcBef>
                <a:spcAft>
                  <a:spcPct val="0"/>
                </a:spcAft>
                <a:buClr>
                  <a:schemeClr val="tx2"/>
                </a:buClr>
                <a:buSzPct val="89000"/>
                <a:buFont typeface="Arial" charset="0"/>
                <a:buChar char="-"/>
                <a:defRPr>
                  <a:latin typeface="+mn-lt"/>
                </a:defRPr>
              </a:lvl6pPr>
              <a:lvl7pPr marL="749648" indent="-130148" defTabSz="895160" fontAlgn="base">
                <a:spcBef>
                  <a:spcPct val="0"/>
                </a:spcBef>
                <a:spcAft>
                  <a:spcPct val="0"/>
                </a:spcAft>
                <a:buClr>
                  <a:schemeClr val="tx2"/>
                </a:buClr>
                <a:buSzPct val="89000"/>
                <a:buFont typeface="Arial" charset="0"/>
                <a:buChar char="-"/>
                <a:defRPr>
                  <a:latin typeface="+mn-lt"/>
                </a:defRPr>
              </a:lvl7pPr>
              <a:lvl8pPr marL="749648" indent="-130148" defTabSz="895160" fontAlgn="base">
                <a:spcBef>
                  <a:spcPct val="0"/>
                </a:spcBef>
                <a:spcAft>
                  <a:spcPct val="0"/>
                </a:spcAft>
                <a:buClr>
                  <a:schemeClr val="tx2"/>
                </a:buClr>
                <a:buSzPct val="89000"/>
                <a:buFont typeface="Arial" charset="0"/>
                <a:buChar char="-"/>
                <a:defRPr>
                  <a:latin typeface="+mn-lt"/>
                </a:defRPr>
              </a:lvl8pPr>
              <a:lvl9pPr marL="749648" indent="-130148" defTabSz="895160" fontAlgn="base">
                <a:spcBef>
                  <a:spcPct val="0"/>
                </a:spcBef>
                <a:spcAft>
                  <a:spcPct val="0"/>
                </a:spcAft>
                <a:buClr>
                  <a:schemeClr val="tx2"/>
                </a:buClr>
                <a:buSzPct val="89000"/>
                <a:buFont typeface="Arial" charset="0"/>
                <a:buChar char="-"/>
                <a:defRPr>
                  <a:latin typeface="+mn-lt"/>
                </a:defRPr>
              </a:lvl9pPr>
            </a:lstStyle>
            <a:p>
              <a:pPr>
                <a:lnSpc>
                  <a:spcPct val="90000"/>
                </a:lnSpc>
                <a:buClr>
                  <a:srgbClr val="002960"/>
                </a:buClr>
              </a:pPr>
              <a:r>
                <a:rPr lang="en-ZA" sz="1500" dirty="0">
                  <a:solidFill>
                    <a:srgbClr val="000000"/>
                  </a:solidFill>
                  <a:ea typeface="Arial Unicode MS"/>
                  <a:cs typeface="Arial Unicode MS"/>
                </a:rPr>
                <a:t>Reduce the environmental impact of </a:t>
              </a:r>
              <a:endParaRPr lang="en-ZA" sz="1500" dirty="0" smtClean="0">
                <a:solidFill>
                  <a:srgbClr val="000000"/>
                </a:solidFill>
                <a:ea typeface="Arial Unicode MS"/>
                <a:cs typeface="Arial Unicode MS"/>
              </a:endParaRPr>
            </a:p>
            <a:p>
              <a:pPr>
                <a:lnSpc>
                  <a:spcPct val="70000"/>
                </a:lnSpc>
                <a:buClr>
                  <a:srgbClr val="002960"/>
                </a:buClr>
              </a:pPr>
              <a:r>
                <a:rPr lang="en-ZA" sz="1500" dirty="0" smtClean="0">
                  <a:solidFill>
                    <a:srgbClr val="000000"/>
                  </a:solidFill>
                  <a:ea typeface="Arial Unicode MS"/>
                  <a:cs typeface="Arial Unicode MS"/>
                </a:rPr>
                <a:t>agricultural </a:t>
              </a:r>
              <a:r>
                <a:rPr lang="en-ZA" sz="1500" dirty="0">
                  <a:solidFill>
                    <a:srgbClr val="000000"/>
                  </a:solidFill>
                  <a:ea typeface="Arial Unicode MS"/>
                  <a:cs typeface="Arial Unicode MS"/>
                </a:rPr>
                <a:t>production; </a:t>
              </a:r>
            </a:p>
          </p:txBody>
        </p:sp>
        <p:sp>
          <p:nvSpPr>
            <p:cNvPr id="95" name="Rectangle 94"/>
            <p:cNvSpPr>
              <a:spLocks/>
            </p:cNvSpPr>
            <p:nvPr/>
          </p:nvSpPr>
          <p:spPr>
            <a:xfrm>
              <a:off x="475252" y="3469243"/>
              <a:ext cx="252000" cy="180000"/>
            </a:xfrm>
            <a:prstGeom prst="rect">
              <a:avLst/>
            </a:prstGeom>
            <a:solidFill>
              <a:schemeClr val="accent4"/>
            </a:solidFill>
            <a:ln w="190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500" b="1" dirty="0" smtClean="0">
                  <a:solidFill>
                    <a:srgbClr val="FFFFFF"/>
                  </a:solidFill>
                </a:rPr>
                <a:t>6</a:t>
              </a:r>
              <a:endParaRPr lang="en-ZA" sz="1500" b="1" dirty="0" smtClean="0">
                <a:solidFill>
                  <a:srgbClr val="FFFFFF"/>
                </a:solidFill>
              </a:endParaRPr>
            </a:p>
          </p:txBody>
        </p:sp>
      </p:grpSp>
    </p:spTree>
    <p:extLst>
      <p:ext uri="{BB962C8B-B14F-4D97-AF65-F5344CB8AC3E}">
        <p14:creationId xmlns:p14="http://schemas.microsoft.com/office/powerpoint/2010/main" xmlns="" val="28045804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072" y="43735"/>
            <a:ext cx="8065294" cy="550885"/>
          </a:xfrm>
        </p:spPr>
        <p:txBody>
          <a:bodyPr>
            <a:noAutofit/>
          </a:bodyPr>
          <a:lstStyle/>
          <a:p>
            <a:r>
              <a:rPr lang="en-GB" sz="2400" dirty="0"/>
              <a:t>ABBREVIATIONS</a:t>
            </a:r>
            <a:endParaRPr lang="en-ZA" sz="2400" dirty="0"/>
          </a:p>
        </p:txBody>
      </p:sp>
      <p:sp>
        <p:nvSpPr>
          <p:cNvPr id="8" name="Content Placeholder 7"/>
          <p:cNvSpPr>
            <a:spLocks noGrp="1"/>
          </p:cNvSpPr>
          <p:nvPr>
            <p:ph sz="quarter" idx="4"/>
          </p:nvPr>
        </p:nvSpPr>
        <p:spPr>
          <a:xfrm>
            <a:off x="458210" y="576120"/>
            <a:ext cx="4375361" cy="4972428"/>
          </a:xfrm>
        </p:spPr>
        <p:txBody>
          <a:bodyPr>
            <a:noAutofit/>
          </a:bodyPr>
          <a:lstStyle/>
          <a:p>
            <a:pPr marL="285750" indent="-285750">
              <a:buFont typeface="Wingdings" panose="05000000000000000000" pitchFamily="2" charset="2"/>
              <a:buChar char="§"/>
            </a:pPr>
            <a:r>
              <a:rPr lang="en-ZA" sz="1500" b="1" dirty="0" err="1">
                <a:latin typeface="Arial" panose="020B0604020202020204" pitchFamily="34" charset="0"/>
                <a:cs typeface="Arial" panose="020B0604020202020204" pitchFamily="34" charset="0"/>
              </a:rPr>
              <a:t>DTel</a:t>
            </a:r>
            <a:r>
              <a:rPr lang="en-ZA" sz="1500" b="1" dirty="0">
                <a:latin typeface="Arial" panose="020B0604020202020204" pitchFamily="34" charset="0"/>
                <a:cs typeface="Arial" panose="020B0604020202020204" pitchFamily="34" charset="0"/>
              </a:rPr>
              <a:t>: </a:t>
            </a:r>
            <a:r>
              <a:rPr lang="en-ZA" sz="1500" dirty="0">
                <a:latin typeface="Arial" panose="020B0604020202020204" pitchFamily="34" charset="0"/>
                <a:cs typeface="Arial" panose="020B0604020202020204" pitchFamily="34" charset="0"/>
              </a:rPr>
              <a:t>Department of Telecommunications</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DoT : </a:t>
            </a:r>
            <a:r>
              <a:rPr lang="en-ZA" sz="1500" dirty="0">
                <a:latin typeface="Arial" panose="020B0604020202020204" pitchFamily="34" charset="0"/>
                <a:cs typeface="Arial" panose="020B0604020202020204" pitchFamily="34" charset="0"/>
              </a:rPr>
              <a:t>Department of Transport</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ESEID: </a:t>
            </a:r>
            <a:r>
              <a:rPr lang="en-ZA" sz="1500" dirty="0">
                <a:latin typeface="Arial" panose="020B0604020202020204" pitchFamily="34" charset="0"/>
                <a:cs typeface="Arial" panose="020B0604020202020204" pitchFamily="34" charset="0"/>
              </a:rPr>
              <a:t>Economic Sector Employment and Infrastructure Development</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FPSU: </a:t>
            </a:r>
            <a:r>
              <a:rPr lang="en-ZA" sz="1500" dirty="0">
                <a:latin typeface="Arial" panose="020B0604020202020204" pitchFamily="34" charset="0"/>
                <a:cs typeface="Arial" panose="020B0604020202020204" pitchFamily="34" charset="0"/>
              </a:rPr>
              <a:t>Farmer Production Support Units</a:t>
            </a:r>
          </a:p>
          <a:p>
            <a:pPr marL="285750" indent="-285750">
              <a:buFont typeface="Wingdings" panose="05000000000000000000" pitchFamily="2" charset="2"/>
              <a:buChar char="§"/>
            </a:pPr>
            <a:r>
              <a:rPr lang="it-IT" sz="1500" b="1" dirty="0">
                <a:latin typeface="Arial" panose="020B0604020202020204" pitchFamily="34" charset="0"/>
                <a:cs typeface="Arial" panose="020B0604020202020204" pitchFamily="34" charset="0"/>
              </a:rPr>
              <a:t>GRAINSA:</a:t>
            </a:r>
            <a:r>
              <a:rPr lang="it-IT" sz="1500" dirty="0">
                <a:latin typeface="Arial" panose="020B0604020202020204" pitchFamily="34" charset="0"/>
                <a:cs typeface="Arial" panose="020B0604020202020204" pitchFamily="34" charset="0"/>
              </a:rPr>
              <a:t> Grain South Africa</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GFADA: </a:t>
            </a:r>
            <a:r>
              <a:rPr lang="en-ZA" sz="1500" dirty="0">
                <a:latin typeface="Arial" panose="020B0604020202020204" pitchFamily="34" charset="0"/>
                <a:cs typeface="Arial" panose="020B0604020202020204" pitchFamily="34" charset="0"/>
              </a:rPr>
              <a:t>Grain Farmer Development Association</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HORTGRO: </a:t>
            </a:r>
            <a:r>
              <a:rPr lang="en-GB" sz="1500" dirty="0">
                <a:latin typeface="Arial" panose="020B0604020202020204" pitchFamily="34" charset="0"/>
                <a:cs typeface="Arial" panose="020B0604020202020204" pitchFamily="34" charset="0"/>
              </a:rPr>
              <a:t>Horticultural Growers</a:t>
            </a:r>
            <a:endParaRPr lang="en-ZA"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IDC:</a:t>
            </a:r>
            <a:r>
              <a:rPr lang="en-ZA" sz="1500" dirty="0">
                <a:latin typeface="Arial" panose="020B0604020202020204" pitchFamily="34" charset="0"/>
                <a:cs typeface="Arial" panose="020B0604020202020204" pitchFamily="34" charset="0"/>
              </a:rPr>
              <a:t> Industrial Development Corporation </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LRMS: </a:t>
            </a:r>
            <a:r>
              <a:rPr lang="en-ZA" sz="1500" dirty="0">
                <a:latin typeface="Arial" panose="020B0604020202020204" pitchFamily="34" charset="0"/>
                <a:cs typeface="Arial" panose="020B0604020202020204" pitchFamily="34" charset="0"/>
              </a:rPr>
              <a:t>Land Rights Management Councils</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LITS: </a:t>
            </a:r>
            <a:r>
              <a:rPr lang="en-ZA" sz="1500" dirty="0">
                <a:latin typeface="Arial" panose="020B0604020202020204" pitchFamily="34" charset="0"/>
                <a:cs typeface="Arial" panose="020B0604020202020204" pitchFamily="34" charset="0"/>
              </a:rPr>
              <a:t>Livestock Identification and Traceability System</a:t>
            </a:r>
            <a:r>
              <a:rPr lang="en-ZA" sz="1500" b="1" dirty="0">
                <a:latin typeface="Arial" panose="020B0604020202020204" pitchFamily="34" charset="0"/>
                <a:cs typeface="Arial" panose="020B0604020202020204" pitchFamily="34" charset="0"/>
              </a:rPr>
              <a:t> </a:t>
            </a:r>
            <a:endParaRPr lang="en-GB"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MOU: </a:t>
            </a:r>
            <a:r>
              <a:rPr lang="en-GB" sz="1500" dirty="0">
                <a:latin typeface="Arial" panose="020B0604020202020204" pitchFamily="34" charset="0"/>
                <a:cs typeface="Arial" panose="020B0604020202020204" pitchFamily="34" charset="0"/>
              </a:rPr>
              <a:t>Memorandum of Understanding</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NDP: </a:t>
            </a:r>
            <a:r>
              <a:rPr lang="en-ZA" sz="1500" dirty="0">
                <a:latin typeface="Arial" panose="020B0604020202020204" pitchFamily="34" charset="0"/>
                <a:cs typeface="Arial" panose="020B0604020202020204" pitchFamily="34" charset="0"/>
              </a:rPr>
              <a:t>National Development Plan </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NEF:</a:t>
            </a:r>
            <a:r>
              <a:rPr lang="en-ZA" sz="1500" dirty="0">
                <a:latin typeface="Arial" panose="020B0604020202020204" pitchFamily="34" charset="0"/>
                <a:cs typeface="Arial" panose="020B0604020202020204" pitchFamily="34" charset="0"/>
              </a:rPr>
              <a:t> National Employment Fund</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NERPO: </a:t>
            </a:r>
            <a:r>
              <a:rPr lang="en-ZA" sz="1500" dirty="0">
                <a:latin typeface="Arial" panose="020B0604020202020204" pitchFamily="34" charset="0"/>
                <a:cs typeface="Arial" panose="020B0604020202020204" pitchFamily="34" charset="0"/>
              </a:rPr>
              <a:t>National Emergent Red Meat Producers' Organisation </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PDAs: </a:t>
            </a:r>
            <a:r>
              <a:rPr lang="en-GB" sz="1500" dirty="0">
                <a:latin typeface="Arial" panose="020B0604020202020204" pitchFamily="34" charset="0"/>
                <a:cs typeface="Arial" panose="020B0604020202020204" pitchFamily="34" charset="0"/>
              </a:rPr>
              <a:t>Provincial Departments of Agriculture</a:t>
            </a:r>
            <a:endParaRPr lang="en-ZA" sz="15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PRDCC: </a:t>
            </a:r>
            <a:r>
              <a:rPr lang="en-ZA" sz="1500" dirty="0">
                <a:latin typeface="Arial" panose="020B0604020202020204" pitchFamily="34" charset="0"/>
                <a:cs typeface="Arial" panose="020B0604020202020204" pitchFamily="34" charset="0"/>
              </a:rPr>
              <a:t>Presidential Rural Development Coordinating Council</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Potato SA: </a:t>
            </a:r>
            <a:r>
              <a:rPr lang="en-GB" sz="1500" dirty="0">
                <a:latin typeface="Arial" panose="020B0604020202020204" pitchFamily="34" charset="0"/>
                <a:cs typeface="Arial" panose="020B0604020202020204" pitchFamily="34" charset="0"/>
              </a:rPr>
              <a:t>Potato South Africa</a:t>
            </a:r>
            <a:r>
              <a:rPr lang="en-GB" sz="1500" b="1" dirty="0">
                <a:latin typeface="Arial" panose="020B0604020202020204" pitchFamily="34" charset="0"/>
                <a:cs typeface="Arial" panose="020B0604020202020204" pitchFamily="34" charset="0"/>
              </a:rPr>
              <a:t> </a:t>
            </a:r>
            <a:endParaRPr lang="en-ZA" sz="1500" b="1" dirty="0">
              <a:latin typeface="Arial" panose="020B0604020202020204" pitchFamily="34" charset="0"/>
              <a:cs typeface="Arial" panose="020B0604020202020204" pitchFamily="34" charset="0"/>
            </a:endParaRPr>
          </a:p>
        </p:txBody>
      </p:sp>
      <p:sp>
        <p:nvSpPr>
          <p:cNvPr id="7" name="Content Placeholder 7"/>
          <p:cNvSpPr>
            <a:spLocks noGrp="1"/>
          </p:cNvSpPr>
          <p:nvPr>
            <p:ph sz="quarter" idx="4"/>
          </p:nvPr>
        </p:nvSpPr>
        <p:spPr>
          <a:xfrm>
            <a:off x="4833571" y="576120"/>
            <a:ext cx="3961080" cy="4972428"/>
          </a:xfrm>
        </p:spPr>
        <p:txBody>
          <a:bodyPr>
            <a:noAutofit/>
          </a:bodyPr>
          <a:lstStyle/>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RAAVC: </a:t>
            </a:r>
            <a:r>
              <a:rPr lang="en-ZA" sz="1500" dirty="0">
                <a:latin typeface="Arial" panose="020B0604020202020204" pitchFamily="34" charset="0"/>
                <a:cs typeface="Arial" panose="020B0604020202020204" pitchFamily="34" charset="0"/>
              </a:rPr>
              <a:t>Revitalisation of the Agriculture and the Agro-Processing Value Chain</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SACOTA:</a:t>
            </a:r>
            <a:r>
              <a:rPr lang="en-ZA" sz="1500" dirty="0">
                <a:latin typeface="Arial" panose="020B0604020202020204" pitchFamily="34" charset="0"/>
                <a:cs typeface="Arial" panose="020B0604020202020204" pitchFamily="34" charset="0"/>
              </a:rPr>
              <a:t> South African Cereals and Oil Seeds Traders Association</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SALGA: </a:t>
            </a:r>
            <a:r>
              <a:rPr lang="en-ZA" sz="1500" dirty="0">
                <a:latin typeface="Arial" panose="020B0604020202020204" pitchFamily="34" charset="0"/>
                <a:cs typeface="Arial" panose="020B0604020202020204" pitchFamily="34" charset="0"/>
              </a:rPr>
              <a:t>South African Local Government Association </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SAPPO: </a:t>
            </a:r>
            <a:r>
              <a:rPr lang="en-ZA" sz="1500" dirty="0">
                <a:latin typeface="Arial" panose="020B0604020202020204" pitchFamily="34" charset="0"/>
                <a:cs typeface="Arial" panose="020B0604020202020204" pitchFamily="34" charset="0"/>
              </a:rPr>
              <a:t>South African Pork Producers' Organisation </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SAFEX: </a:t>
            </a:r>
            <a:r>
              <a:rPr lang="en-ZA" sz="1500" dirty="0">
                <a:latin typeface="Arial" panose="020B0604020202020204" pitchFamily="34" charset="0"/>
                <a:cs typeface="Arial" panose="020B0604020202020204" pitchFamily="34" charset="0"/>
              </a:rPr>
              <a:t>South African Futures Exchange</a:t>
            </a:r>
            <a:endParaRPr lang="en-GB"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SASA: </a:t>
            </a:r>
            <a:r>
              <a:rPr lang="en-GB" sz="1500" dirty="0">
                <a:latin typeface="Arial" panose="020B0604020202020204" pitchFamily="34" charset="0"/>
                <a:cs typeface="Arial" panose="020B0604020202020204" pitchFamily="34" charset="0"/>
              </a:rPr>
              <a:t>South African Sugar Association </a:t>
            </a:r>
            <a:endParaRPr lang="en-ZA" sz="15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SASSA: </a:t>
            </a:r>
            <a:r>
              <a:rPr lang="en-ZA" sz="1500" dirty="0">
                <a:latin typeface="Arial" panose="020B0604020202020204" pitchFamily="34" charset="0"/>
                <a:cs typeface="Arial" panose="020B0604020202020204" pitchFamily="34" charset="0"/>
              </a:rPr>
              <a:t>South Africa Social Security Agency</a:t>
            </a:r>
          </a:p>
          <a:p>
            <a:pPr marL="285750" indent="-285750">
              <a:buFont typeface="Wingdings" panose="05000000000000000000" pitchFamily="2" charset="2"/>
              <a:buChar char="§"/>
            </a:pPr>
            <a:r>
              <a:rPr lang="en-ZA" sz="1500" b="1" dirty="0">
                <a:latin typeface="Arial" panose="020B0604020202020204" pitchFamily="34" charset="0"/>
                <a:cs typeface="Arial" panose="020B0604020202020204" pitchFamily="34" charset="0"/>
              </a:rPr>
              <a:t>SOEs: </a:t>
            </a:r>
            <a:r>
              <a:rPr lang="en-ZA" sz="1500" dirty="0">
                <a:latin typeface="Arial" panose="020B0604020202020204" pitchFamily="34" charset="0"/>
                <a:cs typeface="Arial" panose="020B0604020202020204" pitchFamily="34" charset="0"/>
              </a:rPr>
              <a:t>State  Owned Enterprises</a:t>
            </a:r>
          </a:p>
          <a:p>
            <a:pPr marL="285750" indent="-285750">
              <a:buFont typeface="Wingdings" panose="05000000000000000000" pitchFamily="2" charset="2"/>
              <a:buChar char="§"/>
            </a:pPr>
            <a:r>
              <a:rPr lang="en-GB" sz="1500" b="1" dirty="0">
                <a:latin typeface="Arial" panose="020B0604020202020204" pitchFamily="34" charset="0"/>
                <a:cs typeface="Arial" panose="020B0604020202020204" pitchFamily="34" charset="0"/>
              </a:rPr>
              <a:t>T.O.R:</a:t>
            </a:r>
            <a:r>
              <a:rPr lang="en-GB" sz="1500" dirty="0">
                <a:latin typeface="Arial" panose="020B0604020202020204" pitchFamily="34" charset="0"/>
                <a:cs typeface="Arial" panose="020B0604020202020204" pitchFamily="34" charset="0"/>
              </a:rPr>
              <a:t> Terms of reference</a:t>
            </a:r>
          </a:p>
          <a:p>
            <a:pPr>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GB" sz="1500" b="1"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GB" sz="15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Z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12677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2663" y="5949392"/>
            <a:ext cx="8551028" cy="685200"/>
          </a:xfrm>
          <a:prstGeom prst="rect">
            <a:avLst/>
          </a:prstGeom>
          <a:solidFill>
            <a:srgbClr val="0E586B"/>
          </a:solidFill>
          <a:ln w="9525">
            <a:solidFill>
              <a:srgbClr val="0E586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400" b="1" dirty="0">
                <a:solidFill>
                  <a:srgbClr val="FFFFFF"/>
                </a:solidFill>
              </a:rPr>
              <a:t>The participants were allocated to </a:t>
            </a:r>
            <a:r>
              <a:rPr lang="en-ZA" sz="1400" b="1" dirty="0" smtClean="0">
                <a:solidFill>
                  <a:srgbClr val="FFFFFF"/>
                </a:solidFill>
              </a:rPr>
              <a:t>various </a:t>
            </a:r>
            <a:r>
              <a:rPr lang="en-ZA" sz="1400" b="1" dirty="0">
                <a:solidFill>
                  <a:srgbClr val="FFFFFF"/>
                </a:solidFill>
              </a:rPr>
              <a:t>work streams namely: Grains, Horticulture, Livestock, Producer </a:t>
            </a:r>
            <a:r>
              <a:rPr lang="en-ZA" sz="1400" b="1" dirty="0" smtClean="0">
                <a:solidFill>
                  <a:srgbClr val="FFFFFF"/>
                </a:solidFill>
              </a:rPr>
              <a:t>Support,</a:t>
            </a:r>
          </a:p>
          <a:p>
            <a:pPr algn="ctr"/>
            <a:r>
              <a:rPr lang="en-ZA" sz="1400" b="1" dirty="0" smtClean="0">
                <a:solidFill>
                  <a:srgbClr val="FFFFFF"/>
                </a:solidFill>
              </a:rPr>
              <a:t>Land Reform</a:t>
            </a:r>
            <a:r>
              <a:rPr lang="en-ZA" sz="1400" b="1" dirty="0">
                <a:solidFill>
                  <a:srgbClr val="FFFFFF"/>
                </a:solidFill>
              </a:rPr>
              <a:t>, Rural Development and </a:t>
            </a:r>
            <a:r>
              <a:rPr lang="en-ZA" sz="1400" b="1" dirty="0" smtClean="0">
                <a:solidFill>
                  <a:srgbClr val="FFFFFF"/>
                </a:solidFill>
              </a:rPr>
              <a:t>Labour; aligning their competencies and areas of expertise</a:t>
            </a:r>
            <a:endParaRPr lang="en-ZA" sz="1400" b="1" dirty="0">
              <a:solidFill>
                <a:srgbClr val="FFFFFF"/>
              </a:solidFill>
            </a:endParaRPr>
          </a:p>
        </p:txBody>
      </p:sp>
      <p:sp>
        <p:nvSpPr>
          <p:cNvPr id="2" name="Title 1"/>
          <p:cNvSpPr>
            <a:spLocks noGrp="1"/>
          </p:cNvSpPr>
          <p:nvPr>
            <p:ph type="title"/>
          </p:nvPr>
        </p:nvSpPr>
        <p:spPr/>
        <p:txBody>
          <a:bodyPr/>
          <a:lstStyle/>
          <a:p>
            <a:r>
              <a:rPr lang="en-ZA" dirty="0" smtClean="0"/>
              <a:t>Composition of the Participants</a:t>
            </a:r>
            <a:endParaRPr lang="en-ZA" dirty="0"/>
          </a:p>
        </p:txBody>
      </p:sp>
      <p:sp>
        <p:nvSpPr>
          <p:cNvPr id="3" name="Text Placeholder 2"/>
          <p:cNvSpPr>
            <a:spLocks noGrp="1"/>
          </p:cNvSpPr>
          <p:nvPr>
            <p:ph type="body" idx="13"/>
          </p:nvPr>
        </p:nvSpPr>
        <p:spPr>
          <a:xfrm>
            <a:off x="279889" y="706912"/>
            <a:ext cx="8403346" cy="553998"/>
          </a:xfrm>
        </p:spPr>
        <p:txBody>
          <a:bodyPr/>
          <a:lstStyle/>
          <a:p>
            <a:r>
              <a:rPr lang="en-ZA" b="1" dirty="0" smtClean="0"/>
              <a:t>One hundred and sixty one registered participants, engaged in the five week lab </a:t>
            </a:r>
            <a:endParaRPr lang="en-ZA" b="1" dirty="0"/>
          </a:p>
        </p:txBody>
      </p:sp>
      <p:sp>
        <p:nvSpPr>
          <p:cNvPr id="13" name="Rectangle 12"/>
          <p:cNvSpPr/>
          <p:nvPr/>
        </p:nvSpPr>
        <p:spPr>
          <a:xfrm>
            <a:off x="6673898" y="1637366"/>
            <a:ext cx="2032592" cy="421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err="1">
              <a:solidFill>
                <a:srgbClr val="000000"/>
              </a:solidFill>
            </a:endParaRPr>
          </a:p>
        </p:txBody>
      </p:sp>
      <p:sp>
        <p:nvSpPr>
          <p:cNvPr id="14" name="Rectangle 13"/>
          <p:cNvSpPr/>
          <p:nvPr/>
        </p:nvSpPr>
        <p:spPr>
          <a:xfrm>
            <a:off x="6673898" y="1314664"/>
            <a:ext cx="2032592" cy="338133"/>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800" b="1" dirty="0" smtClean="0">
                <a:solidFill>
                  <a:srgbClr val="FFFFFF"/>
                </a:solidFill>
              </a:rPr>
              <a:t>Civil Society</a:t>
            </a:r>
            <a:endParaRPr lang="en-ZA" sz="1800" b="1" dirty="0">
              <a:solidFill>
                <a:srgbClr val="FFFFFF"/>
              </a:solidFill>
            </a:endParaRPr>
          </a:p>
        </p:txBody>
      </p:sp>
      <p:sp>
        <p:nvSpPr>
          <p:cNvPr id="15" name="Rectangle 14"/>
          <p:cNvSpPr/>
          <p:nvPr/>
        </p:nvSpPr>
        <p:spPr>
          <a:xfrm>
            <a:off x="3770203" y="1636500"/>
            <a:ext cx="2834874" cy="421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err="1">
              <a:solidFill>
                <a:srgbClr val="000000"/>
              </a:solidFill>
            </a:endParaRPr>
          </a:p>
        </p:txBody>
      </p:sp>
      <p:sp>
        <p:nvSpPr>
          <p:cNvPr id="16" name="Rectangle 15"/>
          <p:cNvSpPr/>
          <p:nvPr/>
        </p:nvSpPr>
        <p:spPr>
          <a:xfrm>
            <a:off x="3770202" y="1297758"/>
            <a:ext cx="2834874" cy="338743"/>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800" b="1" dirty="0" smtClean="0">
                <a:solidFill>
                  <a:srgbClr val="FFFFFF"/>
                </a:solidFill>
              </a:rPr>
              <a:t>Government</a:t>
            </a:r>
            <a:endParaRPr lang="en-ZA" sz="1800" b="1" dirty="0">
              <a:solidFill>
                <a:srgbClr val="FFFFFF"/>
              </a:solidFill>
            </a:endParaRPr>
          </a:p>
        </p:txBody>
      </p:sp>
      <p:pic>
        <p:nvPicPr>
          <p:cNvPr id="17" name="Picture 16"/>
          <p:cNvPicPr>
            <a:picLocks noChangeAspect="1"/>
          </p:cNvPicPr>
          <p:nvPr/>
        </p:nvPicPr>
        <p:blipFill>
          <a:blip r:embed="rId3" cstate="print"/>
          <a:stretch>
            <a:fillRect/>
          </a:stretch>
        </p:blipFill>
        <p:spPr>
          <a:xfrm>
            <a:off x="3798653" y="1796744"/>
            <a:ext cx="544088" cy="285699"/>
          </a:xfrm>
          <a:prstGeom prst="rect">
            <a:avLst/>
          </a:prstGeom>
          <a:ln>
            <a:solidFill>
              <a:schemeClr val="bg1"/>
            </a:solidFill>
          </a:ln>
        </p:spPr>
      </p:pic>
      <p:pic>
        <p:nvPicPr>
          <p:cNvPr id="18" name="Picture 17"/>
          <p:cNvPicPr>
            <a:picLocks noChangeAspect="1"/>
          </p:cNvPicPr>
          <p:nvPr/>
        </p:nvPicPr>
        <p:blipFill>
          <a:blip r:embed="rId4" cstate="print"/>
          <a:stretch>
            <a:fillRect/>
          </a:stretch>
        </p:blipFill>
        <p:spPr>
          <a:xfrm>
            <a:off x="3839327" y="2308813"/>
            <a:ext cx="544088" cy="298438"/>
          </a:xfrm>
          <a:prstGeom prst="rect">
            <a:avLst/>
          </a:prstGeom>
          <a:ln>
            <a:solidFill>
              <a:schemeClr val="bg1"/>
            </a:solidFill>
          </a:ln>
        </p:spPr>
      </p:pic>
      <p:pic>
        <p:nvPicPr>
          <p:cNvPr id="19" name="Picture 18"/>
          <p:cNvPicPr>
            <a:picLocks noChangeAspect="1"/>
          </p:cNvPicPr>
          <p:nvPr/>
        </p:nvPicPr>
        <p:blipFill>
          <a:blip r:embed="rId5" cstate="print"/>
          <a:stretch>
            <a:fillRect/>
          </a:stretch>
        </p:blipFill>
        <p:spPr>
          <a:xfrm>
            <a:off x="3965071" y="2821772"/>
            <a:ext cx="544088" cy="356422"/>
          </a:xfrm>
          <a:prstGeom prst="rect">
            <a:avLst/>
          </a:prstGeom>
          <a:ln>
            <a:solidFill>
              <a:schemeClr val="bg1"/>
            </a:solidFill>
          </a:ln>
        </p:spPr>
      </p:pic>
      <p:pic>
        <p:nvPicPr>
          <p:cNvPr id="20" name="Picture 1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786459" y="3303518"/>
            <a:ext cx="747438" cy="370223"/>
          </a:xfrm>
          <a:prstGeom prst="rect">
            <a:avLst/>
          </a:prstGeom>
          <a:ln>
            <a:solidFill>
              <a:schemeClr val="bg1"/>
            </a:solidFill>
          </a:ln>
        </p:spPr>
      </p:pic>
      <p:pic>
        <p:nvPicPr>
          <p:cNvPr id="21" name="Picture 2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544498" y="1769433"/>
            <a:ext cx="252453" cy="338863"/>
          </a:xfrm>
          <a:prstGeom prst="rect">
            <a:avLst/>
          </a:prstGeom>
          <a:ln>
            <a:solidFill>
              <a:schemeClr val="tx2">
                <a:lumMod val="85000"/>
                <a:lumOff val="15000"/>
              </a:schemeClr>
            </a:solidFill>
          </a:ln>
        </p:spPr>
      </p:pic>
      <p:pic>
        <p:nvPicPr>
          <p:cNvPr id="22" name="Picture 2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24020" y="2693788"/>
            <a:ext cx="385001" cy="440407"/>
          </a:xfrm>
          <a:prstGeom prst="rect">
            <a:avLst/>
          </a:prstGeom>
          <a:ln>
            <a:solidFill>
              <a:schemeClr val="bg1"/>
            </a:solidFill>
          </a:ln>
        </p:spPr>
      </p:pic>
      <p:pic>
        <p:nvPicPr>
          <p:cNvPr id="24" name="Picture 23"/>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444517" y="1711443"/>
            <a:ext cx="252139" cy="336200"/>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647379" y="2176438"/>
            <a:ext cx="371365" cy="540443"/>
          </a:xfrm>
          <a:prstGeom prst="rect">
            <a:avLst/>
          </a:prstGeom>
        </p:spPr>
      </p:pic>
      <p:pic>
        <p:nvPicPr>
          <p:cNvPr id="26" name="Picture 25"/>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3902868" y="3748558"/>
            <a:ext cx="443028" cy="640791"/>
          </a:xfrm>
          <a:prstGeom prst="rect">
            <a:avLst/>
          </a:prstGeom>
        </p:spPr>
      </p:pic>
      <p:pic>
        <p:nvPicPr>
          <p:cNvPr id="27" name="Picture 2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002269" y="4445829"/>
            <a:ext cx="703781" cy="313574"/>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3854178" y="4940667"/>
            <a:ext cx="995326" cy="426089"/>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5139470" y="5076726"/>
            <a:ext cx="914369" cy="259910"/>
          </a:xfrm>
          <a:prstGeom prst="rect">
            <a:avLst/>
          </a:prstGeom>
        </p:spPr>
      </p:pic>
      <p:pic>
        <p:nvPicPr>
          <p:cNvPr id="30" name="Picture 29"/>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5982159" y="4764009"/>
            <a:ext cx="598590" cy="278493"/>
          </a:xfrm>
          <a:prstGeom prst="rect">
            <a:avLst/>
          </a:prstGeom>
        </p:spPr>
      </p:pic>
      <p:pic>
        <p:nvPicPr>
          <p:cNvPr id="31" name="Picture 30"/>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5760387" y="3541496"/>
            <a:ext cx="629076" cy="471828"/>
          </a:xfrm>
          <a:prstGeom prst="rect">
            <a:avLst/>
          </a:prstGeom>
        </p:spPr>
      </p:pic>
      <p:pic>
        <p:nvPicPr>
          <p:cNvPr id="32" name="Picture 31"/>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5382963" y="2813582"/>
            <a:ext cx="510802" cy="271453"/>
          </a:xfrm>
          <a:prstGeom prst="rect">
            <a:avLst/>
          </a:prstGeom>
        </p:spPr>
      </p:pic>
      <p:pic>
        <p:nvPicPr>
          <p:cNvPr id="33" name="Picture 32"/>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5638365" y="3212486"/>
            <a:ext cx="891486" cy="283827"/>
          </a:xfrm>
          <a:prstGeom prst="rect">
            <a:avLst/>
          </a:prstGeom>
        </p:spPr>
      </p:pic>
      <p:pic>
        <p:nvPicPr>
          <p:cNvPr id="34" name="Picture 33"/>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5072593" y="1757575"/>
            <a:ext cx="547087" cy="437689"/>
          </a:xfrm>
          <a:prstGeom prst="rect">
            <a:avLst/>
          </a:prstGeom>
        </p:spPr>
      </p:pic>
      <p:pic>
        <p:nvPicPr>
          <p:cNvPr id="35" name="Picture 34"/>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6130606" y="2531582"/>
            <a:ext cx="377634" cy="515154"/>
          </a:xfrm>
          <a:prstGeom prst="rect">
            <a:avLst/>
          </a:prstGeom>
        </p:spPr>
      </p:pic>
      <p:pic>
        <p:nvPicPr>
          <p:cNvPr id="36" name="Picture 35"/>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2265710" y="4805164"/>
            <a:ext cx="503649" cy="387587"/>
          </a:xfrm>
          <a:prstGeom prst="rect">
            <a:avLst/>
          </a:prstGeom>
        </p:spPr>
      </p:pic>
      <p:pic>
        <p:nvPicPr>
          <p:cNvPr id="37" name="Picture 36"/>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4587068" y="3361285"/>
            <a:ext cx="419765" cy="373140"/>
          </a:xfrm>
          <a:prstGeom prst="rect">
            <a:avLst/>
          </a:prstGeom>
        </p:spPr>
      </p:pic>
      <p:pic>
        <p:nvPicPr>
          <p:cNvPr id="41" name="Picture 40"/>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5247244" y="2281748"/>
            <a:ext cx="583470" cy="346208"/>
          </a:xfrm>
          <a:prstGeom prst="rect">
            <a:avLst/>
          </a:prstGeom>
        </p:spPr>
      </p:pic>
      <p:pic>
        <p:nvPicPr>
          <p:cNvPr id="42" name="Picture 41"/>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5917213" y="1679945"/>
            <a:ext cx="586988" cy="604883"/>
          </a:xfrm>
          <a:prstGeom prst="rect">
            <a:avLst/>
          </a:prstGeom>
        </p:spPr>
      </p:pic>
      <p:pic>
        <p:nvPicPr>
          <p:cNvPr id="44" name="Picture 43"/>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4938106" y="3797887"/>
            <a:ext cx="692372" cy="307256"/>
          </a:xfrm>
          <a:prstGeom prst="rect">
            <a:avLst/>
          </a:prstGeom>
        </p:spPr>
      </p:pic>
      <p:pic>
        <p:nvPicPr>
          <p:cNvPr id="45" name="Picture 44"/>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4897974" y="4220685"/>
            <a:ext cx="574082" cy="290123"/>
          </a:xfrm>
          <a:prstGeom prst="rect">
            <a:avLst/>
          </a:prstGeom>
        </p:spPr>
      </p:pic>
      <p:pic>
        <p:nvPicPr>
          <p:cNvPr id="46" name="Picture 45"/>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4619356" y="5400980"/>
            <a:ext cx="1172566" cy="447520"/>
          </a:xfrm>
          <a:prstGeom prst="rect">
            <a:avLst/>
          </a:prstGeom>
        </p:spPr>
      </p:pic>
      <p:pic>
        <p:nvPicPr>
          <p:cNvPr id="47" name="Picture 46"/>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5013585" y="4556796"/>
            <a:ext cx="707948" cy="277310"/>
          </a:xfrm>
          <a:prstGeom prst="rect">
            <a:avLst/>
          </a:prstGeom>
        </p:spPr>
      </p:pic>
      <p:pic>
        <p:nvPicPr>
          <p:cNvPr id="48" name="Picture 47"/>
          <p:cNvPicPr>
            <a:picLocks noChangeAspect="1"/>
          </p:cNvPicPr>
          <p:nvPr/>
        </p:nvPicPr>
        <p:blipFill>
          <a:blip r:embed="rId29" cstate="print">
            <a:extLst>
              <a:ext uri="{28A0092B-C50C-407E-A947-70E740481C1C}">
                <a14:useLocalDpi xmlns:a14="http://schemas.microsoft.com/office/drawing/2010/main" xmlns="" val="0"/>
              </a:ext>
            </a:extLst>
          </a:blip>
          <a:stretch>
            <a:fillRect/>
          </a:stretch>
        </p:blipFill>
        <p:spPr>
          <a:xfrm>
            <a:off x="5138463" y="3308360"/>
            <a:ext cx="458191" cy="258478"/>
          </a:xfrm>
          <a:prstGeom prst="rect">
            <a:avLst/>
          </a:prstGeom>
        </p:spPr>
      </p:pic>
      <p:pic>
        <p:nvPicPr>
          <p:cNvPr id="49" name="Picture 48"/>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a:off x="5642875" y="4040998"/>
            <a:ext cx="871604" cy="296615"/>
          </a:xfrm>
          <a:prstGeom prst="rect">
            <a:avLst/>
          </a:prstGeom>
        </p:spPr>
      </p:pic>
      <p:sp>
        <p:nvSpPr>
          <p:cNvPr id="50" name="Rectangle 49"/>
          <p:cNvSpPr/>
          <p:nvPr/>
        </p:nvSpPr>
        <p:spPr>
          <a:xfrm>
            <a:off x="5971646" y="4347496"/>
            <a:ext cx="478610" cy="1426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a:solidFill>
                  <a:schemeClr val="tx1">
                    <a:lumMod val="65000"/>
                    <a:lumOff val="35000"/>
                  </a:schemeClr>
                </a:solidFill>
              </a:rPr>
              <a:t>BAWSI</a:t>
            </a:r>
          </a:p>
        </p:txBody>
      </p:sp>
      <p:sp>
        <p:nvSpPr>
          <p:cNvPr id="51" name="Rectangle 50"/>
          <p:cNvSpPr/>
          <p:nvPr/>
        </p:nvSpPr>
        <p:spPr>
          <a:xfrm>
            <a:off x="6695690" y="5553533"/>
            <a:ext cx="514947" cy="196621"/>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a:solidFill>
                  <a:schemeClr val="tx1">
                    <a:lumMod val="65000"/>
                    <a:lumOff val="35000"/>
                  </a:schemeClr>
                </a:solidFill>
              </a:rPr>
              <a:t>NAFUSA</a:t>
            </a:r>
          </a:p>
        </p:txBody>
      </p:sp>
      <p:sp>
        <p:nvSpPr>
          <p:cNvPr id="52" name="Rectangle 51"/>
          <p:cNvSpPr/>
          <p:nvPr/>
        </p:nvSpPr>
        <p:spPr>
          <a:xfrm>
            <a:off x="7428145" y="5336636"/>
            <a:ext cx="485492" cy="17850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a:solidFill>
                  <a:schemeClr val="tx1">
                    <a:lumMod val="65000"/>
                    <a:lumOff val="35000"/>
                  </a:schemeClr>
                </a:solidFill>
              </a:rPr>
              <a:t>AFRIWU</a:t>
            </a:r>
          </a:p>
        </p:txBody>
      </p:sp>
      <p:sp>
        <p:nvSpPr>
          <p:cNvPr id="53" name="Rectangle 52"/>
          <p:cNvSpPr/>
          <p:nvPr/>
        </p:nvSpPr>
        <p:spPr>
          <a:xfrm>
            <a:off x="272532" y="1636500"/>
            <a:ext cx="3428848" cy="42120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ZA" dirty="0" err="1">
              <a:solidFill>
                <a:srgbClr val="000000"/>
              </a:solidFill>
            </a:endParaRPr>
          </a:p>
        </p:txBody>
      </p:sp>
      <p:sp>
        <p:nvSpPr>
          <p:cNvPr id="54" name="Rectangle 53"/>
          <p:cNvSpPr/>
          <p:nvPr/>
        </p:nvSpPr>
        <p:spPr>
          <a:xfrm>
            <a:off x="272531" y="1297757"/>
            <a:ext cx="3428848" cy="339640"/>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1800" b="1" dirty="0" smtClean="0">
                <a:solidFill>
                  <a:srgbClr val="FFFFFF"/>
                </a:solidFill>
              </a:rPr>
              <a:t>Business</a:t>
            </a:r>
            <a:endParaRPr lang="en-ZA" sz="1800" b="1" dirty="0">
              <a:solidFill>
                <a:srgbClr val="FFFFFF"/>
              </a:solidFill>
            </a:endParaRPr>
          </a:p>
        </p:txBody>
      </p:sp>
      <p:pic>
        <p:nvPicPr>
          <p:cNvPr id="55" name="Picture 54"/>
          <p:cNvPicPr>
            <a:picLocks noChangeAspect="1"/>
          </p:cNvPicPr>
          <p:nvPr/>
        </p:nvPicPr>
        <p:blipFill>
          <a:blip r:embed="rId31" cstate="print">
            <a:extLst>
              <a:ext uri="{28A0092B-C50C-407E-A947-70E740481C1C}">
                <a14:useLocalDpi xmlns:a14="http://schemas.microsoft.com/office/drawing/2010/main" xmlns="" val="0"/>
              </a:ext>
            </a:extLst>
          </a:blip>
          <a:stretch>
            <a:fillRect/>
          </a:stretch>
        </p:blipFill>
        <p:spPr>
          <a:xfrm>
            <a:off x="342637" y="2059664"/>
            <a:ext cx="388054" cy="517428"/>
          </a:xfrm>
          <a:prstGeom prst="rect">
            <a:avLst/>
          </a:prstGeom>
          <a:ln>
            <a:noFill/>
          </a:ln>
        </p:spPr>
      </p:pic>
      <p:pic>
        <p:nvPicPr>
          <p:cNvPr id="56" name="Picture 55"/>
          <p:cNvPicPr>
            <a:picLocks noChangeAspect="1"/>
          </p:cNvPicPr>
          <p:nvPr/>
        </p:nvPicPr>
        <p:blipFill>
          <a:blip r:embed="rId32" cstate="print">
            <a:extLst>
              <a:ext uri="{28A0092B-C50C-407E-A947-70E740481C1C}">
                <a14:useLocalDpi xmlns:a14="http://schemas.microsoft.com/office/drawing/2010/main" xmlns="" val="0"/>
              </a:ext>
            </a:extLst>
          </a:blip>
          <a:stretch>
            <a:fillRect/>
          </a:stretch>
        </p:blipFill>
        <p:spPr>
          <a:xfrm>
            <a:off x="1904894" y="1699685"/>
            <a:ext cx="577813" cy="318905"/>
          </a:xfrm>
          <a:prstGeom prst="rect">
            <a:avLst/>
          </a:prstGeom>
        </p:spPr>
      </p:pic>
      <p:pic>
        <p:nvPicPr>
          <p:cNvPr id="57" name="Picture 56"/>
          <p:cNvPicPr>
            <a:picLocks noChangeAspect="1"/>
          </p:cNvPicPr>
          <p:nvPr/>
        </p:nvPicPr>
        <p:blipFill>
          <a:blip r:embed="rId33" cstate="print">
            <a:extLst>
              <a:ext uri="{28A0092B-C50C-407E-A947-70E740481C1C}">
                <a14:useLocalDpi xmlns:a14="http://schemas.microsoft.com/office/drawing/2010/main" xmlns="" val="0"/>
              </a:ext>
            </a:extLst>
          </a:blip>
          <a:stretch>
            <a:fillRect/>
          </a:stretch>
        </p:blipFill>
        <p:spPr>
          <a:xfrm>
            <a:off x="1691919" y="2214633"/>
            <a:ext cx="766356" cy="271430"/>
          </a:xfrm>
          <a:prstGeom prst="rect">
            <a:avLst/>
          </a:prstGeom>
        </p:spPr>
      </p:pic>
      <p:pic>
        <p:nvPicPr>
          <p:cNvPr id="58" name="Picture 57"/>
          <p:cNvPicPr>
            <a:picLocks noChangeAspect="1"/>
          </p:cNvPicPr>
          <p:nvPr/>
        </p:nvPicPr>
        <p:blipFill>
          <a:blip r:embed="rId34" cstate="print">
            <a:extLst>
              <a:ext uri="{28A0092B-C50C-407E-A947-70E740481C1C}">
                <a14:useLocalDpi xmlns:a14="http://schemas.microsoft.com/office/drawing/2010/main" xmlns="" val="0"/>
              </a:ext>
            </a:extLst>
          </a:blip>
          <a:stretch>
            <a:fillRect/>
          </a:stretch>
        </p:blipFill>
        <p:spPr>
          <a:xfrm>
            <a:off x="424594" y="3157196"/>
            <a:ext cx="471473" cy="269425"/>
          </a:xfrm>
          <a:prstGeom prst="rect">
            <a:avLst/>
          </a:prstGeom>
        </p:spPr>
      </p:pic>
      <p:pic>
        <p:nvPicPr>
          <p:cNvPr id="59" name="Picture 58"/>
          <p:cNvPicPr>
            <a:picLocks noChangeAspect="1"/>
          </p:cNvPicPr>
          <p:nvPr/>
        </p:nvPicPr>
        <p:blipFill>
          <a:blip r:embed="rId35" cstate="print">
            <a:extLst>
              <a:ext uri="{28A0092B-C50C-407E-A947-70E740481C1C}">
                <a14:useLocalDpi xmlns:a14="http://schemas.microsoft.com/office/drawing/2010/main" xmlns="" val="0"/>
              </a:ext>
            </a:extLst>
          </a:blip>
          <a:stretch>
            <a:fillRect/>
          </a:stretch>
        </p:blipFill>
        <p:spPr>
          <a:xfrm>
            <a:off x="555465" y="3956163"/>
            <a:ext cx="269638" cy="359533"/>
          </a:xfrm>
          <a:prstGeom prst="rect">
            <a:avLst/>
          </a:prstGeom>
        </p:spPr>
      </p:pic>
      <p:pic>
        <p:nvPicPr>
          <p:cNvPr id="60" name="Picture 59"/>
          <p:cNvPicPr>
            <a:picLocks noChangeAspect="1"/>
          </p:cNvPicPr>
          <p:nvPr/>
        </p:nvPicPr>
        <p:blipFill>
          <a:blip r:embed="rId36" cstate="print">
            <a:extLst>
              <a:ext uri="{28A0092B-C50C-407E-A947-70E740481C1C}">
                <a14:useLocalDpi xmlns:a14="http://schemas.microsoft.com/office/drawing/2010/main" xmlns="" val="0"/>
              </a:ext>
            </a:extLst>
          </a:blip>
          <a:stretch>
            <a:fillRect/>
          </a:stretch>
        </p:blipFill>
        <p:spPr>
          <a:xfrm>
            <a:off x="6040014" y="5427127"/>
            <a:ext cx="504553" cy="136713"/>
          </a:xfrm>
          <a:prstGeom prst="rect">
            <a:avLst/>
          </a:prstGeom>
        </p:spPr>
      </p:pic>
      <p:pic>
        <p:nvPicPr>
          <p:cNvPr id="61" name="Picture 60"/>
          <p:cNvPicPr>
            <a:picLocks noChangeAspect="1"/>
          </p:cNvPicPr>
          <p:nvPr/>
        </p:nvPicPr>
        <p:blipFill>
          <a:blip r:embed="rId37" cstate="print">
            <a:extLst>
              <a:ext uri="{28A0092B-C50C-407E-A947-70E740481C1C}">
                <a14:useLocalDpi xmlns:a14="http://schemas.microsoft.com/office/drawing/2010/main" xmlns="" val="0"/>
              </a:ext>
            </a:extLst>
          </a:blip>
          <a:stretch>
            <a:fillRect/>
          </a:stretch>
        </p:blipFill>
        <p:spPr>
          <a:xfrm>
            <a:off x="404167" y="4516039"/>
            <a:ext cx="695839" cy="324896"/>
          </a:xfrm>
          <a:prstGeom prst="rect">
            <a:avLst/>
          </a:prstGeom>
        </p:spPr>
      </p:pic>
      <p:pic>
        <p:nvPicPr>
          <p:cNvPr id="62" name="Picture 61"/>
          <p:cNvPicPr>
            <a:picLocks noChangeAspect="1"/>
          </p:cNvPicPr>
          <p:nvPr/>
        </p:nvPicPr>
        <p:blipFill>
          <a:blip r:embed="rId38" cstate="print">
            <a:extLst>
              <a:ext uri="{28A0092B-C50C-407E-A947-70E740481C1C}">
                <a14:useLocalDpi xmlns:a14="http://schemas.microsoft.com/office/drawing/2010/main" xmlns="" val="0"/>
              </a:ext>
            </a:extLst>
          </a:blip>
          <a:stretch>
            <a:fillRect/>
          </a:stretch>
        </p:blipFill>
        <p:spPr>
          <a:xfrm>
            <a:off x="400921" y="4886838"/>
            <a:ext cx="419661" cy="443661"/>
          </a:xfrm>
          <a:prstGeom prst="rect">
            <a:avLst/>
          </a:prstGeom>
        </p:spPr>
      </p:pic>
      <p:pic>
        <p:nvPicPr>
          <p:cNvPr id="63" name="Picture 62"/>
          <p:cNvPicPr>
            <a:picLocks noChangeAspect="1"/>
          </p:cNvPicPr>
          <p:nvPr/>
        </p:nvPicPr>
        <p:blipFill>
          <a:blip r:embed="rId39" cstate="print">
            <a:extLst>
              <a:ext uri="{28A0092B-C50C-407E-A947-70E740481C1C}">
                <a14:useLocalDpi xmlns:a14="http://schemas.microsoft.com/office/drawing/2010/main" xmlns="" val="0"/>
              </a:ext>
            </a:extLst>
          </a:blip>
          <a:stretch>
            <a:fillRect/>
          </a:stretch>
        </p:blipFill>
        <p:spPr>
          <a:xfrm>
            <a:off x="1298695" y="2913991"/>
            <a:ext cx="540999" cy="437514"/>
          </a:xfrm>
          <a:prstGeom prst="rect">
            <a:avLst/>
          </a:prstGeom>
        </p:spPr>
      </p:pic>
      <p:pic>
        <p:nvPicPr>
          <p:cNvPr id="64" name="Picture 63"/>
          <p:cNvPicPr>
            <a:picLocks noChangeAspect="1"/>
          </p:cNvPicPr>
          <p:nvPr/>
        </p:nvPicPr>
        <p:blipFill>
          <a:blip r:embed="rId40" cstate="print">
            <a:extLst>
              <a:ext uri="{28A0092B-C50C-407E-A947-70E740481C1C}">
                <a14:useLocalDpi xmlns:a14="http://schemas.microsoft.com/office/drawing/2010/main" xmlns="" val="0"/>
              </a:ext>
            </a:extLst>
          </a:blip>
          <a:stretch>
            <a:fillRect/>
          </a:stretch>
        </p:blipFill>
        <p:spPr>
          <a:xfrm>
            <a:off x="4448328" y="3035451"/>
            <a:ext cx="401176" cy="354069"/>
          </a:xfrm>
          <a:prstGeom prst="rect">
            <a:avLst/>
          </a:prstGeom>
        </p:spPr>
      </p:pic>
      <p:pic>
        <p:nvPicPr>
          <p:cNvPr id="65" name="Picture 64"/>
          <p:cNvPicPr>
            <a:picLocks noChangeAspect="1"/>
          </p:cNvPicPr>
          <p:nvPr/>
        </p:nvPicPr>
        <p:blipFill>
          <a:blip r:embed="rId41" cstate="print">
            <a:extLst>
              <a:ext uri="{28A0092B-C50C-407E-A947-70E740481C1C}">
                <a14:useLocalDpi xmlns:a14="http://schemas.microsoft.com/office/drawing/2010/main" xmlns="" val="0"/>
              </a:ext>
            </a:extLst>
          </a:blip>
          <a:stretch>
            <a:fillRect/>
          </a:stretch>
        </p:blipFill>
        <p:spPr>
          <a:xfrm>
            <a:off x="1102816" y="4373255"/>
            <a:ext cx="1112257" cy="761995"/>
          </a:xfrm>
          <a:prstGeom prst="rect">
            <a:avLst/>
          </a:prstGeom>
        </p:spPr>
      </p:pic>
      <p:pic>
        <p:nvPicPr>
          <p:cNvPr id="66" name="Picture 65"/>
          <p:cNvPicPr>
            <a:picLocks noChangeAspect="1"/>
          </p:cNvPicPr>
          <p:nvPr/>
        </p:nvPicPr>
        <p:blipFill>
          <a:blip r:embed="rId42" cstate="print">
            <a:extLst>
              <a:ext uri="{28A0092B-C50C-407E-A947-70E740481C1C}">
                <a14:useLocalDpi xmlns:a14="http://schemas.microsoft.com/office/drawing/2010/main" xmlns="" val="0"/>
              </a:ext>
            </a:extLst>
          </a:blip>
          <a:stretch>
            <a:fillRect/>
          </a:stretch>
        </p:blipFill>
        <p:spPr>
          <a:xfrm>
            <a:off x="729024" y="2635293"/>
            <a:ext cx="547010" cy="364690"/>
          </a:xfrm>
          <a:prstGeom prst="rect">
            <a:avLst/>
          </a:prstGeom>
        </p:spPr>
      </p:pic>
      <p:pic>
        <p:nvPicPr>
          <p:cNvPr id="67" name="Picture 66"/>
          <p:cNvPicPr>
            <a:picLocks noChangeAspect="1"/>
          </p:cNvPicPr>
          <p:nvPr/>
        </p:nvPicPr>
        <p:blipFill>
          <a:blip r:embed="rId43" cstate="print">
            <a:extLst>
              <a:ext uri="{28A0092B-C50C-407E-A947-70E740481C1C}">
                <a14:useLocalDpi xmlns:a14="http://schemas.microsoft.com/office/drawing/2010/main" xmlns="" val="0"/>
              </a:ext>
            </a:extLst>
          </a:blip>
          <a:stretch>
            <a:fillRect/>
          </a:stretch>
        </p:blipFill>
        <p:spPr>
          <a:xfrm>
            <a:off x="870394" y="2104251"/>
            <a:ext cx="387198" cy="492194"/>
          </a:xfrm>
          <a:prstGeom prst="rect">
            <a:avLst/>
          </a:prstGeom>
        </p:spPr>
      </p:pic>
      <p:pic>
        <p:nvPicPr>
          <p:cNvPr id="68" name="Picture 67"/>
          <p:cNvPicPr>
            <a:picLocks noChangeAspect="1"/>
          </p:cNvPicPr>
          <p:nvPr/>
        </p:nvPicPr>
        <p:blipFill>
          <a:blip r:embed="rId44" cstate="print">
            <a:extLst>
              <a:ext uri="{28A0092B-C50C-407E-A947-70E740481C1C}">
                <a14:useLocalDpi xmlns:a14="http://schemas.microsoft.com/office/drawing/2010/main" xmlns="" val="0"/>
              </a:ext>
            </a:extLst>
          </a:blip>
          <a:stretch>
            <a:fillRect/>
          </a:stretch>
        </p:blipFill>
        <p:spPr>
          <a:xfrm>
            <a:off x="5866011" y="2130625"/>
            <a:ext cx="728042" cy="436664"/>
          </a:xfrm>
          <a:prstGeom prst="rect">
            <a:avLst/>
          </a:prstGeom>
        </p:spPr>
      </p:pic>
      <p:pic>
        <p:nvPicPr>
          <p:cNvPr id="69" name="Picture 68"/>
          <p:cNvPicPr>
            <a:picLocks noChangeAspect="1"/>
          </p:cNvPicPr>
          <p:nvPr/>
        </p:nvPicPr>
        <p:blipFill>
          <a:blip r:embed="rId45" cstate="print">
            <a:extLst>
              <a:ext uri="{28A0092B-C50C-407E-A947-70E740481C1C}">
                <a14:useLocalDpi xmlns:a14="http://schemas.microsoft.com/office/drawing/2010/main" xmlns="" val="0"/>
              </a:ext>
            </a:extLst>
          </a:blip>
          <a:stretch>
            <a:fillRect/>
          </a:stretch>
        </p:blipFill>
        <p:spPr>
          <a:xfrm>
            <a:off x="1094161" y="4988378"/>
            <a:ext cx="597898" cy="328858"/>
          </a:xfrm>
          <a:prstGeom prst="rect">
            <a:avLst/>
          </a:prstGeom>
        </p:spPr>
      </p:pic>
      <p:pic>
        <p:nvPicPr>
          <p:cNvPr id="70" name="Picture 69"/>
          <p:cNvPicPr>
            <a:picLocks noChangeAspect="1"/>
          </p:cNvPicPr>
          <p:nvPr/>
        </p:nvPicPr>
        <p:blipFill>
          <a:blip r:embed="rId46" cstate="print">
            <a:extLst>
              <a:ext uri="{28A0092B-C50C-407E-A947-70E740481C1C}">
                <a14:useLocalDpi xmlns:a14="http://schemas.microsoft.com/office/drawing/2010/main" xmlns="" val="0"/>
              </a:ext>
            </a:extLst>
          </a:blip>
          <a:stretch>
            <a:fillRect/>
          </a:stretch>
        </p:blipFill>
        <p:spPr>
          <a:xfrm>
            <a:off x="3088617" y="2265852"/>
            <a:ext cx="505601" cy="451563"/>
          </a:xfrm>
          <a:prstGeom prst="rect">
            <a:avLst/>
          </a:prstGeom>
        </p:spPr>
      </p:pic>
      <p:pic>
        <p:nvPicPr>
          <p:cNvPr id="71" name="Picture 70"/>
          <p:cNvPicPr>
            <a:picLocks noChangeAspect="1"/>
          </p:cNvPicPr>
          <p:nvPr/>
        </p:nvPicPr>
        <p:blipFill>
          <a:blip r:embed="rId47" cstate="print">
            <a:extLst>
              <a:ext uri="{28A0092B-C50C-407E-A947-70E740481C1C}">
                <a14:useLocalDpi xmlns:a14="http://schemas.microsoft.com/office/drawing/2010/main" xmlns="" val="0"/>
              </a:ext>
            </a:extLst>
          </a:blip>
          <a:stretch>
            <a:fillRect/>
          </a:stretch>
        </p:blipFill>
        <p:spPr>
          <a:xfrm>
            <a:off x="3253609" y="1711443"/>
            <a:ext cx="389162" cy="215665"/>
          </a:xfrm>
          <a:prstGeom prst="rect">
            <a:avLst/>
          </a:prstGeom>
        </p:spPr>
      </p:pic>
      <p:pic>
        <p:nvPicPr>
          <p:cNvPr id="72" name="Picture 71"/>
          <p:cNvPicPr>
            <a:picLocks noChangeAspect="1"/>
          </p:cNvPicPr>
          <p:nvPr/>
        </p:nvPicPr>
        <p:blipFill>
          <a:blip r:embed="rId48" cstate="print">
            <a:extLst>
              <a:ext uri="{28A0092B-C50C-407E-A947-70E740481C1C}">
                <a14:useLocalDpi xmlns:a14="http://schemas.microsoft.com/office/drawing/2010/main" xmlns="" val="0"/>
              </a:ext>
            </a:extLst>
          </a:blip>
          <a:stretch>
            <a:fillRect/>
          </a:stretch>
        </p:blipFill>
        <p:spPr>
          <a:xfrm>
            <a:off x="1989421" y="3657395"/>
            <a:ext cx="1161319" cy="469842"/>
          </a:xfrm>
          <a:prstGeom prst="rect">
            <a:avLst/>
          </a:prstGeom>
        </p:spPr>
      </p:pic>
      <p:pic>
        <p:nvPicPr>
          <p:cNvPr id="73" name="Picture 72"/>
          <p:cNvPicPr>
            <a:picLocks noChangeAspect="1"/>
          </p:cNvPicPr>
          <p:nvPr/>
        </p:nvPicPr>
        <p:blipFill>
          <a:blip r:embed="rId49" cstate="print">
            <a:extLst>
              <a:ext uri="{28A0092B-C50C-407E-A947-70E740481C1C}">
                <a14:useLocalDpi xmlns:a14="http://schemas.microsoft.com/office/drawing/2010/main" xmlns="" val="0"/>
              </a:ext>
            </a:extLst>
          </a:blip>
          <a:stretch>
            <a:fillRect/>
          </a:stretch>
        </p:blipFill>
        <p:spPr>
          <a:xfrm>
            <a:off x="3333337" y="3022032"/>
            <a:ext cx="332436" cy="466597"/>
          </a:xfrm>
          <a:prstGeom prst="rect">
            <a:avLst/>
          </a:prstGeom>
        </p:spPr>
      </p:pic>
      <p:pic>
        <p:nvPicPr>
          <p:cNvPr id="74" name="Picture 73"/>
          <p:cNvPicPr>
            <a:picLocks noChangeAspect="1"/>
          </p:cNvPicPr>
          <p:nvPr/>
        </p:nvPicPr>
        <p:blipFill>
          <a:blip r:embed="rId50" cstate="print">
            <a:extLst>
              <a:ext uri="{28A0092B-C50C-407E-A947-70E740481C1C}">
                <a14:useLocalDpi xmlns:a14="http://schemas.microsoft.com/office/drawing/2010/main" xmlns="" val="0"/>
              </a:ext>
            </a:extLst>
          </a:blip>
          <a:stretch>
            <a:fillRect/>
          </a:stretch>
        </p:blipFill>
        <p:spPr>
          <a:xfrm>
            <a:off x="2832722" y="4719981"/>
            <a:ext cx="575850" cy="329360"/>
          </a:xfrm>
          <a:prstGeom prst="rect">
            <a:avLst/>
          </a:prstGeom>
        </p:spPr>
      </p:pic>
      <p:pic>
        <p:nvPicPr>
          <p:cNvPr id="75" name="Picture 74"/>
          <p:cNvPicPr>
            <a:picLocks noChangeAspect="1"/>
          </p:cNvPicPr>
          <p:nvPr/>
        </p:nvPicPr>
        <p:blipFill>
          <a:blip r:embed="rId51" cstate="print">
            <a:extLst>
              <a:ext uri="{28A0092B-C50C-407E-A947-70E740481C1C}">
                <a14:useLocalDpi xmlns:a14="http://schemas.microsoft.com/office/drawing/2010/main" xmlns="" val="0"/>
              </a:ext>
            </a:extLst>
          </a:blip>
          <a:stretch>
            <a:fillRect/>
          </a:stretch>
        </p:blipFill>
        <p:spPr>
          <a:xfrm>
            <a:off x="2339873" y="4331858"/>
            <a:ext cx="885913" cy="236254"/>
          </a:xfrm>
          <a:prstGeom prst="rect">
            <a:avLst/>
          </a:prstGeom>
        </p:spPr>
      </p:pic>
      <p:pic>
        <p:nvPicPr>
          <p:cNvPr id="77" name="Picture 76"/>
          <p:cNvPicPr>
            <a:picLocks noChangeAspect="1"/>
          </p:cNvPicPr>
          <p:nvPr/>
        </p:nvPicPr>
        <p:blipFill>
          <a:blip r:embed="rId52" cstate="print">
            <a:extLst>
              <a:ext uri="{28A0092B-C50C-407E-A947-70E740481C1C}">
                <a14:useLocalDpi xmlns:a14="http://schemas.microsoft.com/office/drawing/2010/main" xmlns="" val="0"/>
              </a:ext>
            </a:extLst>
          </a:blip>
          <a:stretch>
            <a:fillRect/>
          </a:stretch>
        </p:blipFill>
        <p:spPr>
          <a:xfrm>
            <a:off x="3979729" y="5429620"/>
            <a:ext cx="347412" cy="379854"/>
          </a:xfrm>
          <a:prstGeom prst="rect">
            <a:avLst/>
          </a:prstGeom>
        </p:spPr>
      </p:pic>
      <p:pic>
        <p:nvPicPr>
          <p:cNvPr id="78" name="Picture 77"/>
          <p:cNvPicPr>
            <a:picLocks noChangeAspect="1"/>
          </p:cNvPicPr>
          <p:nvPr/>
        </p:nvPicPr>
        <p:blipFill>
          <a:blip r:embed="rId53" cstate="print">
            <a:extLst>
              <a:ext uri="{28A0092B-C50C-407E-A947-70E740481C1C}">
                <a14:useLocalDpi xmlns:a14="http://schemas.microsoft.com/office/drawing/2010/main" xmlns="" val="0"/>
              </a:ext>
            </a:extLst>
          </a:blip>
          <a:stretch>
            <a:fillRect/>
          </a:stretch>
        </p:blipFill>
        <p:spPr>
          <a:xfrm>
            <a:off x="1395474" y="1746626"/>
            <a:ext cx="410191" cy="410210"/>
          </a:xfrm>
          <a:prstGeom prst="rect">
            <a:avLst/>
          </a:prstGeom>
        </p:spPr>
      </p:pic>
      <p:pic>
        <p:nvPicPr>
          <p:cNvPr id="79" name="Picture 78"/>
          <p:cNvPicPr>
            <a:picLocks noChangeAspect="1"/>
          </p:cNvPicPr>
          <p:nvPr/>
        </p:nvPicPr>
        <p:blipFill>
          <a:blip r:embed="rId54" cstate="print">
            <a:extLst>
              <a:ext uri="{28A0092B-C50C-407E-A947-70E740481C1C}">
                <a14:useLocalDpi xmlns:a14="http://schemas.microsoft.com/office/drawing/2010/main" xmlns="" val="0"/>
              </a:ext>
            </a:extLst>
          </a:blip>
          <a:stretch>
            <a:fillRect/>
          </a:stretch>
        </p:blipFill>
        <p:spPr>
          <a:xfrm>
            <a:off x="3163799" y="3734251"/>
            <a:ext cx="382908" cy="510567"/>
          </a:xfrm>
          <a:prstGeom prst="rect">
            <a:avLst/>
          </a:prstGeom>
        </p:spPr>
      </p:pic>
      <p:pic>
        <p:nvPicPr>
          <p:cNvPr id="80" name="Picture 79"/>
          <p:cNvPicPr>
            <a:picLocks noChangeAspect="1"/>
          </p:cNvPicPr>
          <p:nvPr/>
        </p:nvPicPr>
        <p:blipFill>
          <a:blip r:embed="rId55" cstate="print">
            <a:extLst>
              <a:ext uri="{28A0092B-C50C-407E-A947-70E740481C1C}">
                <a14:useLocalDpi xmlns:a14="http://schemas.microsoft.com/office/drawing/2010/main" xmlns="" val="0"/>
              </a:ext>
            </a:extLst>
          </a:blip>
          <a:stretch>
            <a:fillRect/>
          </a:stretch>
        </p:blipFill>
        <p:spPr>
          <a:xfrm>
            <a:off x="1029784" y="3812175"/>
            <a:ext cx="493277" cy="673678"/>
          </a:xfrm>
          <a:prstGeom prst="rect">
            <a:avLst/>
          </a:prstGeom>
        </p:spPr>
      </p:pic>
      <p:pic>
        <p:nvPicPr>
          <p:cNvPr id="81" name="Picture 80"/>
          <p:cNvPicPr>
            <a:picLocks noChangeAspect="1"/>
          </p:cNvPicPr>
          <p:nvPr/>
        </p:nvPicPr>
        <p:blipFill>
          <a:blip r:embed="rId56" cstate="print">
            <a:extLst>
              <a:ext uri="{28A0092B-C50C-407E-A947-70E740481C1C}">
                <a14:useLocalDpi xmlns:a14="http://schemas.microsoft.com/office/drawing/2010/main" xmlns="" val="0"/>
              </a:ext>
            </a:extLst>
          </a:blip>
          <a:stretch>
            <a:fillRect/>
          </a:stretch>
        </p:blipFill>
        <p:spPr>
          <a:xfrm>
            <a:off x="1746244" y="3952743"/>
            <a:ext cx="447556" cy="580393"/>
          </a:xfrm>
          <a:prstGeom prst="rect">
            <a:avLst/>
          </a:prstGeom>
        </p:spPr>
      </p:pic>
      <p:pic>
        <p:nvPicPr>
          <p:cNvPr id="82" name="Picture 81"/>
          <p:cNvPicPr>
            <a:picLocks noChangeAspect="1"/>
          </p:cNvPicPr>
          <p:nvPr/>
        </p:nvPicPr>
        <p:blipFill>
          <a:blip r:embed="rId57" cstate="print">
            <a:extLst>
              <a:ext uri="{28A0092B-C50C-407E-A947-70E740481C1C}">
                <a14:useLocalDpi xmlns:a14="http://schemas.microsoft.com/office/drawing/2010/main" xmlns="" val="0"/>
              </a:ext>
            </a:extLst>
          </a:blip>
          <a:stretch>
            <a:fillRect/>
          </a:stretch>
        </p:blipFill>
        <p:spPr>
          <a:xfrm>
            <a:off x="2595804" y="1691271"/>
            <a:ext cx="477125" cy="463691"/>
          </a:xfrm>
          <a:prstGeom prst="rect">
            <a:avLst/>
          </a:prstGeom>
        </p:spPr>
      </p:pic>
      <p:pic>
        <p:nvPicPr>
          <p:cNvPr id="83" name="Picture 82"/>
          <p:cNvPicPr>
            <a:picLocks noChangeAspect="1"/>
          </p:cNvPicPr>
          <p:nvPr/>
        </p:nvPicPr>
        <p:blipFill>
          <a:blip r:embed="rId58" cstate="print">
            <a:extLst>
              <a:ext uri="{28A0092B-C50C-407E-A947-70E740481C1C}">
                <a14:useLocalDpi xmlns:a14="http://schemas.microsoft.com/office/drawing/2010/main" xmlns="" val="0"/>
              </a:ext>
            </a:extLst>
          </a:blip>
          <a:stretch>
            <a:fillRect/>
          </a:stretch>
        </p:blipFill>
        <p:spPr>
          <a:xfrm>
            <a:off x="540828" y="3529875"/>
            <a:ext cx="388826" cy="328357"/>
          </a:xfrm>
          <a:prstGeom prst="rect">
            <a:avLst/>
          </a:prstGeom>
        </p:spPr>
      </p:pic>
      <p:pic>
        <p:nvPicPr>
          <p:cNvPr id="84" name="Picture 83"/>
          <p:cNvPicPr>
            <a:picLocks noChangeAspect="1"/>
          </p:cNvPicPr>
          <p:nvPr/>
        </p:nvPicPr>
        <p:blipFill>
          <a:blip r:embed="rId59" cstate="print">
            <a:extLst>
              <a:ext uri="{28A0092B-C50C-407E-A947-70E740481C1C}">
                <a14:useLocalDpi xmlns:a14="http://schemas.microsoft.com/office/drawing/2010/main" xmlns="" val="0"/>
              </a:ext>
            </a:extLst>
          </a:blip>
          <a:stretch>
            <a:fillRect/>
          </a:stretch>
        </p:blipFill>
        <p:spPr>
          <a:xfrm>
            <a:off x="1276157" y="3478711"/>
            <a:ext cx="523388" cy="357369"/>
          </a:xfrm>
          <a:prstGeom prst="rect">
            <a:avLst/>
          </a:prstGeom>
        </p:spPr>
      </p:pic>
      <p:pic>
        <p:nvPicPr>
          <p:cNvPr id="85" name="Picture 84"/>
          <p:cNvPicPr>
            <a:picLocks noChangeAspect="1"/>
          </p:cNvPicPr>
          <p:nvPr/>
        </p:nvPicPr>
        <p:blipFill>
          <a:blip r:embed="rId60" cstate="print">
            <a:extLst>
              <a:ext uri="{28A0092B-C50C-407E-A947-70E740481C1C}">
                <a14:useLocalDpi xmlns:a14="http://schemas.microsoft.com/office/drawing/2010/main" xmlns="" val="0"/>
              </a:ext>
            </a:extLst>
          </a:blip>
          <a:stretch>
            <a:fillRect/>
          </a:stretch>
        </p:blipFill>
        <p:spPr>
          <a:xfrm>
            <a:off x="2090615" y="4874322"/>
            <a:ext cx="249258" cy="332359"/>
          </a:xfrm>
          <a:prstGeom prst="rect">
            <a:avLst/>
          </a:prstGeom>
        </p:spPr>
      </p:pic>
      <p:sp>
        <p:nvSpPr>
          <p:cNvPr id="86" name="Rectangle 85"/>
          <p:cNvSpPr/>
          <p:nvPr/>
        </p:nvSpPr>
        <p:spPr>
          <a:xfrm>
            <a:off x="3150177" y="5141597"/>
            <a:ext cx="528426" cy="25826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err="1">
                <a:solidFill>
                  <a:schemeClr val="tx1">
                    <a:lumMod val="65000"/>
                    <a:lumOff val="35000"/>
                  </a:schemeClr>
                </a:solidFill>
              </a:rPr>
              <a:t>Agratech</a:t>
            </a:r>
            <a:r>
              <a:rPr lang="en-ZA" sz="900" b="1" dirty="0">
                <a:solidFill>
                  <a:schemeClr val="tx1">
                    <a:lumMod val="65000"/>
                    <a:lumOff val="35000"/>
                  </a:schemeClr>
                </a:solidFill>
              </a:rPr>
              <a:t> trade</a:t>
            </a:r>
          </a:p>
        </p:txBody>
      </p:sp>
      <p:pic>
        <p:nvPicPr>
          <p:cNvPr id="88" name="Picture 87"/>
          <p:cNvPicPr>
            <a:picLocks noChangeAspect="1"/>
          </p:cNvPicPr>
          <p:nvPr/>
        </p:nvPicPr>
        <p:blipFill>
          <a:blip r:embed="rId50" cstate="print">
            <a:extLst>
              <a:ext uri="{28A0092B-C50C-407E-A947-70E740481C1C}">
                <a14:useLocalDpi xmlns:a14="http://schemas.microsoft.com/office/drawing/2010/main" xmlns="" val="0"/>
              </a:ext>
            </a:extLst>
          </a:blip>
          <a:stretch>
            <a:fillRect/>
          </a:stretch>
        </p:blipFill>
        <p:spPr>
          <a:xfrm>
            <a:off x="787057" y="1699886"/>
            <a:ext cx="495829" cy="283592"/>
          </a:xfrm>
          <a:prstGeom prst="rect">
            <a:avLst/>
          </a:prstGeom>
        </p:spPr>
      </p:pic>
      <p:pic>
        <p:nvPicPr>
          <p:cNvPr id="89" name="Picture 88"/>
          <p:cNvPicPr>
            <a:picLocks noChangeAspect="1"/>
          </p:cNvPicPr>
          <p:nvPr/>
        </p:nvPicPr>
        <p:blipFill>
          <a:blip r:embed="rId61" cstate="print">
            <a:extLst>
              <a:ext uri="{28A0092B-C50C-407E-A947-70E740481C1C}">
                <a14:useLocalDpi xmlns:a14="http://schemas.microsoft.com/office/drawing/2010/main" xmlns="" val="0"/>
              </a:ext>
            </a:extLst>
          </a:blip>
          <a:stretch>
            <a:fillRect/>
          </a:stretch>
        </p:blipFill>
        <p:spPr>
          <a:xfrm>
            <a:off x="1839694" y="2528883"/>
            <a:ext cx="574796" cy="574822"/>
          </a:xfrm>
          <a:prstGeom prst="rect">
            <a:avLst/>
          </a:prstGeom>
        </p:spPr>
      </p:pic>
      <p:pic>
        <p:nvPicPr>
          <p:cNvPr id="90" name="Picture 2" descr="image"/>
          <p:cNvPicPr>
            <a:picLocks noChangeAspect="1" noChangeArrowheads="1"/>
          </p:cNvPicPr>
          <p:nvPr/>
        </p:nvPicPr>
        <p:blipFill>
          <a:blip r:embed="rId62" cstate="print">
            <a:extLst>
              <a:ext uri="{28A0092B-C50C-407E-A947-70E740481C1C}">
                <a14:useLocalDpi xmlns:a14="http://schemas.microsoft.com/office/drawing/2010/main" xmlns="" val="0"/>
              </a:ext>
            </a:extLst>
          </a:blip>
          <a:srcRect/>
          <a:stretch>
            <a:fillRect/>
          </a:stretch>
        </p:blipFill>
        <p:spPr bwMode="auto">
          <a:xfrm>
            <a:off x="333923" y="3756246"/>
            <a:ext cx="536471" cy="54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1" name="Picture 90"/>
          <p:cNvPicPr>
            <a:picLocks noChangeAspect="1"/>
          </p:cNvPicPr>
          <p:nvPr/>
        </p:nvPicPr>
        <p:blipFill>
          <a:blip r:embed="rId63" cstate="print">
            <a:extLst>
              <a:ext uri="{28A0092B-C50C-407E-A947-70E740481C1C}">
                <a14:useLocalDpi xmlns:a14="http://schemas.microsoft.com/office/drawing/2010/main" xmlns="" val="0"/>
              </a:ext>
            </a:extLst>
          </a:blip>
          <a:stretch>
            <a:fillRect/>
          </a:stretch>
        </p:blipFill>
        <p:spPr>
          <a:xfrm>
            <a:off x="2613663" y="2109896"/>
            <a:ext cx="445750" cy="750923"/>
          </a:xfrm>
          <a:prstGeom prst="rect">
            <a:avLst/>
          </a:prstGeom>
        </p:spPr>
      </p:pic>
      <p:pic>
        <p:nvPicPr>
          <p:cNvPr id="93" name="Picture 92"/>
          <p:cNvPicPr>
            <a:picLocks noChangeAspect="1"/>
          </p:cNvPicPr>
          <p:nvPr/>
        </p:nvPicPr>
        <p:blipFill>
          <a:blip r:embed="rId64" cstate="print">
            <a:extLst>
              <a:ext uri="{28A0092B-C50C-407E-A947-70E740481C1C}">
                <a14:useLocalDpi xmlns:a14="http://schemas.microsoft.com/office/drawing/2010/main" xmlns="" val="0"/>
              </a:ext>
            </a:extLst>
          </a:blip>
          <a:stretch>
            <a:fillRect/>
          </a:stretch>
        </p:blipFill>
        <p:spPr>
          <a:xfrm>
            <a:off x="7690195" y="3074664"/>
            <a:ext cx="876548" cy="725511"/>
          </a:xfrm>
          <a:prstGeom prst="rect">
            <a:avLst/>
          </a:prstGeom>
          <a:ln>
            <a:noFill/>
          </a:ln>
        </p:spPr>
      </p:pic>
      <p:pic>
        <p:nvPicPr>
          <p:cNvPr id="94" name="Picture 93"/>
          <p:cNvPicPr>
            <a:picLocks noChangeAspect="1"/>
          </p:cNvPicPr>
          <p:nvPr/>
        </p:nvPicPr>
        <p:blipFill>
          <a:blip r:embed="rId65" cstate="print">
            <a:extLst>
              <a:ext uri="{28A0092B-C50C-407E-A947-70E740481C1C}">
                <a14:useLocalDpi xmlns:a14="http://schemas.microsoft.com/office/drawing/2010/main" xmlns="" val="0"/>
              </a:ext>
            </a:extLst>
          </a:blip>
          <a:stretch>
            <a:fillRect/>
          </a:stretch>
        </p:blipFill>
        <p:spPr>
          <a:xfrm>
            <a:off x="7534134" y="4028908"/>
            <a:ext cx="513326" cy="689028"/>
          </a:xfrm>
          <a:prstGeom prst="rect">
            <a:avLst/>
          </a:prstGeom>
          <a:ln>
            <a:solidFill>
              <a:schemeClr val="tx2">
                <a:lumMod val="85000"/>
                <a:lumOff val="15000"/>
              </a:schemeClr>
            </a:solidFill>
          </a:ln>
        </p:spPr>
      </p:pic>
      <p:pic>
        <p:nvPicPr>
          <p:cNvPr id="95" name="Picture 94"/>
          <p:cNvPicPr>
            <a:picLocks noChangeAspect="1"/>
          </p:cNvPicPr>
          <p:nvPr/>
        </p:nvPicPr>
        <p:blipFill>
          <a:blip r:embed="rId66" cstate="print">
            <a:extLst>
              <a:ext uri="{28A0092B-C50C-407E-A947-70E740481C1C}">
                <a14:useLocalDpi xmlns:a14="http://schemas.microsoft.com/office/drawing/2010/main" xmlns="" val="0"/>
              </a:ext>
            </a:extLst>
          </a:blip>
          <a:stretch>
            <a:fillRect/>
          </a:stretch>
        </p:blipFill>
        <p:spPr>
          <a:xfrm>
            <a:off x="6734038" y="1767761"/>
            <a:ext cx="1179599" cy="393217"/>
          </a:xfrm>
          <a:prstGeom prst="rect">
            <a:avLst/>
          </a:prstGeom>
          <a:ln>
            <a:noFill/>
          </a:ln>
        </p:spPr>
      </p:pic>
      <p:pic>
        <p:nvPicPr>
          <p:cNvPr id="96" name="Picture 95"/>
          <p:cNvPicPr>
            <a:picLocks noChangeAspect="1"/>
          </p:cNvPicPr>
          <p:nvPr/>
        </p:nvPicPr>
        <p:blipFill>
          <a:blip r:embed="rId67" cstate="print">
            <a:extLst>
              <a:ext uri="{28A0092B-C50C-407E-A947-70E740481C1C}">
                <a14:useLocalDpi xmlns:a14="http://schemas.microsoft.com/office/drawing/2010/main" xmlns="" val="0"/>
              </a:ext>
            </a:extLst>
          </a:blip>
          <a:stretch>
            <a:fillRect/>
          </a:stretch>
        </p:blipFill>
        <p:spPr>
          <a:xfrm>
            <a:off x="7990328" y="4747137"/>
            <a:ext cx="532976" cy="899577"/>
          </a:xfrm>
          <a:prstGeom prst="rect">
            <a:avLst/>
          </a:prstGeom>
        </p:spPr>
      </p:pic>
      <p:pic>
        <p:nvPicPr>
          <p:cNvPr id="97" name="Picture 96"/>
          <p:cNvPicPr>
            <a:picLocks noChangeAspect="1"/>
          </p:cNvPicPr>
          <p:nvPr/>
        </p:nvPicPr>
        <p:blipFill>
          <a:blip r:embed="rId68" cstate="print">
            <a:extLst>
              <a:ext uri="{28A0092B-C50C-407E-A947-70E740481C1C}">
                <a14:useLocalDpi xmlns:a14="http://schemas.microsoft.com/office/drawing/2010/main" xmlns="" val="0"/>
              </a:ext>
            </a:extLst>
          </a:blip>
          <a:stretch>
            <a:fillRect/>
          </a:stretch>
        </p:blipFill>
        <p:spPr>
          <a:xfrm>
            <a:off x="8045111" y="1962173"/>
            <a:ext cx="446461" cy="595308"/>
          </a:xfrm>
          <a:prstGeom prst="rect">
            <a:avLst/>
          </a:prstGeom>
        </p:spPr>
      </p:pic>
      <p:pic>
        <p:nvPicPr>
          <p:cNvPr id="98" name="Picture 97"/>
          <p:cNvPicPr>
            <a:picLocks noChangeAspect="1"/>
          </p:cNvPicPr>
          <p:nvPr/>
        </p:nvPicPr>
        <p:blipFill rotWithShape="1">
          <a:blip r:embed="rId69" cstate="print"/>
          <a:srcRect l="5748" t="3325" b="-1"/>
          <a:stretch/>
        </p:blipFill>
        <p:spPr>
          <a:xfrm>
            <a:off x="6779018" y="2683441"/>
            <a:ext cx="544819" cy="558331"/>
          </a:xfrm>
          <a:prstGeom prst="rect">
            <a:avLst/>
          </a:prstGeom>
        </p:spPr>
      </p:pic>
      <p:pic>
        <p:nvPicPr>
          <p:cNvPr id="99" name="Picture 98"/>
          <p:cNvPicPr>
            <a:picLocks noChangeAspect="1"/>
          </p:cNvPicPr>
          <p:nvPr/>
        </p:nvPicPr>
        <p:blipFill>
          <a:blip r:embed="rId70" cstate="print">
            <a:extLst>
              <a:ext uri="{28A0092B-C50C-407E-A947-70E740481C1C}">
                <a14:useLocalDpi xmlns:a14="http://schemas.microsoft.com/office/drawing/2010/main" xmlns="" val="0"/>
              </a:ext>
            </a:extLst>
          </a:blip>
          <a:stretch>
            <a:fillRect/>
          </a:stretch>
        </p:blipFill>
        <p:spPr>
          <a:xfrm>
            <a:off x="7482834" y="2540654"/>
            <a:ext cx="507493" cy="459330"/>
          </a:xfrm>
          <a:prstGeom prst="rect">
            <a:avLst/>
          </a:prstGeom>
        </p:spPr>
      </p:pic>
      <p:pic>
        <p:nvPicPr>
          <p:cNvPr id="100" name="Picture 99"/>
          <p:cNvPicPr>
            <a:picLocks noChangeAspect="1"/>
          </p:cNvPicPr>
          <p:nvPr/>
        </p:nvPicPr>
        <p:blipFill>
          <a:blip r:embed="rId71" cstate="print">
            <a:extLst>
              <a:ext uri="{28A0092B-C50C-407E-A947-70E740481C1C}">
                <a14:useLocalDpi xmlns:a14="http://schemas.microsoft.com/office/drawing/2010/main" xmlns="" val="0"/>
              </a:ext>
            </a:extLst>
          </a:blip>
          <a:stretch>
            <a:fillRect/>
          </a:stretch>
        </p:blipFill>
        <p:spPr>
          <a:xfrm>
            <a:off x="6828117" y="3836081"/>
            <a:ext cx="463471" cy="609749"/>
          </a:xfrm>
          <a:prstGeom prst="rect">
            <a:avLst/>
          </a:prstGeom>
        </p:spPr>
      </p:pic>
      <p:pic>
        <p:nvPicPr>
          <p:cNvPr id="101" name="Picture 100"/>
          <p:cNvPicPr>
            <a:picLocks noChangeAspect="1"/>
          </p:cNvPicPr>
          <p:nvPr/>
        </p:nvPicPr>
        <p:blipFill>
          <a:blip r:embed="rId72" cstate="print">
            <a:extLst>
              <a:ext uri="{28A0092B-C50C-407E-A947-70E740481C1C}">
                <a14:useLocalDpi xmlns:a14="http://schemas.microsoft.com/office/drawing/2010/main" xmlns="" val="0"/>
              </a:ext>
            </a:extLst>
          </a:blip>
          <a:stretch>
            <a:fillRect/>
          </a:stretch>
        </p:blipFill>
        <p:spPr>
          <a:xfrm>
            <a:off x="6822692" y="4876640"/>
            <a:ext cx="569257" cy="574947"/>
          </a:xfrm>
          <a:prstGeom prst="rect">
            <a:avLst/>
          </a:prstGeom>
        </p:spPr>
      </p:pic>
      <p:sp>
        <p:nvSpPr>
          <p:cNvPr id="103" name="Rectangle 102"/>
          <p:cNvSpPr/>
          <p:nvPr/>
        </p:nvSpPr>
        <p:spPr>
          <a:xfrm>
            <a:off x="291345" y="5446407"/>
            <a:ext cx="1025955" cy="288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smtClean="0">
                <a:solidFill>
                  <a:schemeClr val="tx1">
                    <a:lumMod val="65000"/>
                    <a:lumOff val="35000"/>
                  </a:schemeClr>
                </a:solidFill>
              </a:rPr>
              <a:t>Deciduous Fruit Industry Development Trust</a:t>
            </a:r>
            <a:endParaRPr lang="en-ZA" sz="900" b="1" dirty="0">
              <a:solidFill>
                <a:schemeClr val="tx1">
                  <a:lumMod val="65000"/>
                  <a:lumOff val="35000"/>
                </a:schemeClr>
              </a:solidFill>
            </a:endParaRPr>
          </a:p>
        </p:txBody>
      </p:sp>
      <p:sp>
        <p:nvSpPr>
          <p:cNvPr id="104" name="Rectangle 103"/>
          <p:cNvSpPr/>
          <p:nvPr/>
        </p:nvSpPr>
        <p:spPr>
          <a:xfrm>
            <a:off x="1608117" y="5350314"/>
            <a:ext cx="1025955" cy="288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smtClean="0">
                <a:solidFill>
                  <a:schemeClr val="tx1">
                    <a:lumMod val="65000"/>
                    <a:lumOff val="35000"/>
                  </a:schemeClr>
                </a:solidFill>
              </a:rPr>
              <a:t>Enterprise Evolution Technology Holdings</a:t>
            </a:r>
            <a:endParaRPr lang="en-ZA" sz="900" b="1" dirty="0">
              <a:solidFill>
                <a:schemeClr val="tx1">
                  <a:lumMod val="65000"/>
                  <a:lumOff val="35000"/>
                </a:schemeClr>
              </a:solidFill>
            </a:endParaRPr>
          </a:p>
        </p:txBody>
      </p:sp>
      <p:sp>
        <p:nvSpPr>
          <p:cNvPr id="105" name="Rectangle 104"/>
          <p:cNvSpPr/>
          <p:nvPr/>
        </p:nvSpPr>
        <p:spPr>
          <a:xfrm>
            <a:off x="2473600" y="5370306"/>
            <a:ext cx="1025955" cy="288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900" b="1" dirty="0" err="1" smtClean="0">
                <a:solidFill>
                  <a:schemeClr val="tx1">
                    <a:lumMod val="65000"/>
                    <a:lumOff val="35000"/>
                  </a:schemeClr>
                </a:solidFill>
              </a:rPr>
              <a:t>Makolobane</a:t>
            </a:r>
            <a:r>
              <a:rPr lang="en-ZA" sz="900" b="1" dirty="0" smtClean="0">
                <a:solidFill>
                  <a:schemeClr val="tx1">
                    <a:lumMod val="65000"/>
                    <a:lumOff val="35000"/>
                  </a:schemeClr>
                </a:solidFill>
              </a:rPr>
              <a:t> Farmers Enterprise</a:t>
            </a:r>
            <a:endParaRPr lang="en-ZA" sz="900" b="1" dirty="0">
              <a:solidFill>
                <a:schemeClr val="tx1">
                  <a:lumMod val="65000"/>
                  <a:lumOff val="35000"/>
                </a:schemeClr>
              </a:solidFill>
            </a:endParaRPr>
          </a:p>
        </p:txBody>
      </p:sp>
      <p:pic>
        <p:nvPicPr>
          <p:cNvPr id="8" name="Picture 7"/>
          <p:cNvPicPr>
            <a:picLocks noChangeAspect="1"/>
          </p:cNvPicPr>
          <p:nvPr/>
        </p:nvPicPr>
        <p:blipFill rotWithShape="1">
          <a:blip r:embed="rId73" cstate="print">
            <a:extLst>
              <a:ext uri="{28A0092B-C50C-407E-A947-70E740481C1C}">
                <a14:useLocalDpi xmlns:a14="http://schemas.microsoft.com/office/drawing/2010/main" xmlns="" val="0"/>
              </a:ext>
            </a:extLst>
          </a:blip>
          <a:srcRect l="2610" t="10913" r="2756" b="8501"/>
          <a:stretch/>
        </p:blipFill>
        <p:spPr>
          <a:xfrm>
            <a:off x="2277047" y="3362872"/>
            <a:ext cx="808490" cy="324000"/>
          </a:xfrm>
          <a:prstGeom prst="rect">
            <a:avLst/>
          </a:prstGeom>
        </p:spPr>
      </p:pic>
      <p:pic>
        <p:nvPicPr>
          <p:cNvPr id="76" name="Picture 75"/>
          <p:cNvPicPr>
            <a:picLocks noChangeAspect="1"/>
          </p:cNvPicPr>
          <p:nvPr/>
        </p:nvPicPr>
        <p:blipFill>
          <a:blip r:embed="rId74" cstate="print">
            <a:extLst>
              <a:ext uri="{28A0092B-C50C-407E-A947-70E740481C1C}">
                <a14:useLocalDpi xmlns:a14="http://schemas.microsoft.com/office/drawing/2010/main" xmlns="" val="0"/>
              </a:ext>
            </a:extLst>
          </a:blip>
          <a:stretch>
            <a:fillRect/>
          </a:stretch>
        </p:blipFill>
        <p:spPr>
          <a:xfrm>
            <a:off x="2628214" y="2874630"/>
            <a:ext cx="412304" cy="429483"/>
          </a:xfrm>
          <a:prstGeom prst="rect">
            <a:avLst/>
          </a:prstGeom>
        </p:spPr>
      </p:pic>
    </p:spTree>
    <p:extLst>
      <p:ext uri="{BB962C8B-B14F-4D97-AF65-F5344CB8AC3E}">
        <p14:creationId xmlns:p14="http://schemas.microsoft.com/office/powerpoint/2010/main" xmlns="" val="1829290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dirty="0"/>
              <a:t>What is Operation Phakisa Methodology? </a:t>
            </a:r>
          </a:p>
        </p:txBody>
      </p:sp>
      <p:sp>
        <p:nvSpPr>
          <p:cNvPr id="3" name="Content Placeholder 2"/>
          <p:cNvSpPr>
            <a:spLocks noGrp="1"/>
          </p:cNvSpPr>
          <p:nvPr>
            <p:ph idx="1"/>
          </p:nvPr>
        </p:nvSpPr>
        <p:spPr>
          <a:xfrm>
            <a:off x="287652" y="772574"/>
            <a:ext cx="8065294" cy="1231106"/>
          </a:xfrm>
        </p:spPr>
        <p:txBody>
          <a:bodyPr>
            <a:normAutofit/>
          </a:bodyPr>
          <a:lstStyle/>
          <a:p>
            <a:r>
              <a:rPr lang="en-ZA" sz="2000" b="1" dirty="0"/>
              <a:t>How far are we in implementing the methodology?</a:t>
            </a:r>
          </a:p>
        </p:txBody>
      </p:sp>
      <p:grpSp>
        <p:nvGrpSpPr>
          <p:cNvPr id="58" name="Group 57"/>
          <p:cNvGrpSpPr/>
          <p:nvPr/>
        </p:nvGrpSpPr>
        <p:grpSpPr>
          <a:xfrm>
            <a:off x="161948"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Open 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4</a:t>
                </a: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7</a:t>
                </a: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institutional 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a:solidFill>
                    <a:schemeClr val="tx1"/>
                  </a:solidFill>
                  <a:latin typeface="Gill Sans"/>
                  <a:cs typeface="Gill Sans"/>
                </a:rPr>
                <a:t>Scoping</a:t>
              </a: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Launch</a:t>
            </a:r>
          </a:p>
        </p:txBody>
      </p:sp>
      <p:sp>
        <p:nvSpPr>
          <p:cNvPr id="51" name="Oval 50"/>
          <p:cNvSpPr>
            <a:spLocks noChangeAspect="1"/>
          </p:cNvSpPr>
          <p:nvPr/>
        </p:nvSpPr>
        <p:spPr>
          <a:xfrm>
            <a:off x="2825685"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r>
              <a:rPr lang="en-US" sz="1300" b="1" dirty="0">
                <a:solidFill>
                  <a:srgbClr val="000000"/>
                </a:solidFill>
                <a:latin typeface="Gill Sans"/>
                <a:cs typeface="Gill Sans"/>
              </a:rPr>
              <a:t>3</a:t>
            </a:r>
          </a:p>
        </p:txBody>
      </p:sp>
      <p:sp>
        <p:nvSpPr>
          <p:cNvPr id="45" name="Oval Callout 44"/>
          <p:cNvSpPr/>
          <p:nvPr/>
        </p:nvSpPr>
        <p:spPr>
          <a:xfrm>
            <a:off x="221500" y="2483284"/>
            <a:ext cx="2550138" cy="1922657"/>
          </a:xfrm>
          <a:prstGeom prst="wedgeEllipseCallout">
            <a:avLst>
              <a:gd name="adj1" fmla="val -8222"/>
              <a:gd name="adj2" fmla="val 63523"/>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ZA" b="1" dirty="0"/>
              <a:t>Proposal used in a 6 month consultation process (7, 2-day workshops were held)</a:t>
            </a:r>
          </a:p>
        </p:txBody>
      </p:sp>
    </p:spTree>
    <p:extLst>
      <p:ext uri="{BB962C8B-B14F-4D97-AF65-F5344CB8AC3E}">
        <p14:creationId xmlns:p14="http://schemas.microsoft.com/office/powerpoint/2010/main" xmlns="" val="4163768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900" dirty="0"/>
              <a:t>What is Operation Phakisa Methodology? </a:t>
            </a:r>
          </a:p>
        </p:txBody>
      </p:sp>
      <p:sp>
        <p:nvSpPr>
          <p:cNvPr id="3" name="Content Placeholder 2"/>
          <p:cNvSpPr>
            <a:spLocks noGrp="1"/>
          </p:cNvSpPr>
          <p:nvPr>
            <p:ph idx="1"/>
          </p:nvPr>
        </p:nvSpPr>
        <p:spPr>
          <a:xfrm>
            <a:off x="319736" y="788616"/>
            <a:ext cx="8065294" cy="1231106"/>
          </a:xfrm>
        </p:spPr>
        <p:txBody>
          <a:bodyPr>
            <a:normAutofit/>
          </a:bodyPr>
          <a:lstStyle/>
          <a:p>
            <a:r>
              <a:rPr lang="en-ZA" sz="2000" b="1" dirty="0"/>
              <a:t>How far are we in implementing the methodology?</a:t>
            </a:r>
          </a:p>
        </p:txBody>
      </p:sp>
      <p:grpSp>
        <p:nvGrpSpPr>
          <p:cNvPr id="58" name="Group 57"/>
          <p:cNvGrpSpPr/>
          <p:nvPr/>
        </p:nvGrpSpPr>
        <p:grpSpPr>
          <a:xfrm>
            <a:off x="161948" y="1864201"/>
            <a:ext cx="8718409" cy="3076826"/>
            <a:chOff x="-79284" y="687227"/>
            <a:chExt cx="8896014" cy="2967822"/>
          </a:xfrm>
        </p:grpSpPr>
        <p:cxnSp>
          <p:nvCxnSpPr>
            <p:cNvPr id="46" name="Straight Connector 45"/>
            <p:cNvCxnSpPr>
              <a:stCxn id="36" idx="1"/>
            </p:cNvCxnSpPr>
            <p:nvPr/>
          </p:nvCxnSpPr>
          <p:spPr>
            <a:xfrm>
              <a:off x="2229930" y="2603593"/>
              <a:ext cx="1087046" cy="572811"/>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grpSp>
          <p:nvGrpSpPr>
            <p:cNvPr id="19" name="Group 18"/>
            <p:cNvGrpSpPr/>
            <p:nvPr/>
          </p:nvGrpSpPr>
          <p:grpSpPr>
            <a:xfrm>
              <a:off x="-79284" y="1320608"/>
              <a:ext cx="1267200" cy="1304123"/>
              <a:chOff x="-79284" y="1320608"/>
              <a:chExt cx="1267200" cy="1304123"/>
            </a:xfrm>
          </p:grpSpPr>
          <p:sp>
            <p:nvSpPr>
              <p:cNvPr id="6" name="Hexagon 5"/>
              <p:cNvSpPr>
                <a:spLocks noChangeAspect="1"/>
              </p:cNvSpPr>
              <p:nvPr/>
            </p:nvSpPr>
            <p:spPr>
              <a:xfrm>
                <a:off x="-79284" y="1515931"/>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Strategic Direction</a:t>
                </a:r>
              </a:p>
            </p:txBody>
          </p:sp>
          <p:sp>
            <p:nvSpPr>
              <p:cNvPr id="8" name="Oval 7"/>
              <p:cNvSpPr>
                <a:spLocks noChangeAspect="1"/>
              </p:cNvSpPr>
              <p:nvPr/>
            </p:nvSpPr>
            <p:spPr>
              <a:xfrm>
                <a:off x="4710" y="1320608"/>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1</a:t>
                </a:r>
              </a:p>
            </p:txBody>
          </p:sp>
        </p:grpSp>
        <p:grpSp>
          <p:nvGrpSpPr>
            <p:cNvPr id="20" name="Group 19"/>
            <p:cNvGrpSpPr/>
            <p:nvPr/>
          </p:nvGrpSpPr>
          <p:grpSpPr>
            <a:xfrm>
              <a:off x="3853319" y="1262240"/>
              <a:ext cx="1267200" cy="1328972"/>
              <a:chOff x="998463" y="1261472"/>
              <a:chExt cx="1267200" cy="1328972"/>
            </a:xfrm>
          </p:grpSpPr>
          <p:sp>
            <p:nvSpPr>
              <p:cNvPr id="21" name="Hexagon 20"/>
              <p:cNvSpPr>
                <a:spLocks noChangeAspect="1"/>
              </p:cNvSpPr>
              <p:nvPr/>
            </p:nvSpPr>
            <p:spPr>
              <a:xfrm>
                <a:off x="998463" y="1481644"/>
                <a:ext cx="1267200" cy="1108800"/>
              </a:xfrm>
              <a:prstGeom prst="hexagon">
                <a:avLst/>
              </a:prstGeom>
              <a:solidFill>
                <a:srgbClr val="FFC000"/>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Open Day</a:t>
                </a:r>
              </a:p>
            </p:txBody>
          </p:sp>
          <p:sp>
            <p:nvSpPr>
              <p:cNvPr id="22" name="Oval 21"/>
              <p:cNvSpPr>
                <a:spLocks noChangeAspect="1"/>
              </p:cNvSpPr>
              <p:nvPr/>
            </p:nvSpPr>
            <p:spPr>
              <a:xfrm>
                <a:off x="1051791" y="1261472"/>
                <a:ext cx="359998"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4</a:t>
                </a:r>
              </a:p>
            </p:txBody>
          </p:sp>
        </p:grpSp>
        <p:grpSp>
          <p:nvGrpSpPr>
            <p:cNvPr id="23" name="Group 22"/>
            <p:cNvGrpSpPr/>
            <p:nvPr/>
          </p:nvGrpSpPr>
          <p:grpSpPr>
            <a:xfrm>
              <a:off x="6329928" y="687227"/>
              <a:ext cx="1267200" cy="1250495"/>
              <a:chOff x="853312" y="1338537"/>
              <a:chExt cx="1267200" cy="1250495"/>
            </a:xfrm>
          </p:grpSpPr>
          <p:sp>
            <p:nvSpPr>
              <p:cNvPr id="24" name="Hexagon 23"/>
              <p:cNvSpPr>
                <a:spLocks noChangeAspect="1"/>
              </p:cNvSpPr>
              <p:nvPr/>
            </p:nvSpPr>
            <p:spPr>
              <a:xfrm>
                <a:off x="853312" y="1480232"/>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Monitoring</a:t>
                </a:r>
              </a:p>
            </p:txBody>
          </p:sp>
          <p:sp>
            <p:nvSpPr>
              <p:cNvPr id="25" name="Oval 24"/>
              <p:cNvSpPr>
                <a:spLocks noChangeAspect="1"/>
              </p:cNvSpPr>
              <p:nvPr/>
            </p:nvSpPr>
            <p:spPr>
              <a:xfrm>
                <a:off x="988111" y="133853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6</a:t>
                </a:r>
              </a:p>
            </p:txBody>
          </p:sp>
        </p:grpSp>
        <p:grpSp>
          <p:nvGrpSpPr>
            <p:cNvPr id="26" name="Group 25"/>
            <p:cNvGrpSpPr/>
            <p:nvPr/>
          </p:nvGrpSpPr>
          <p:grpSpPr>
            <a:xfrm>
              <a:off x="6361028" y="1923022"/>
              <a:ext cx="1267200" cy="1188599"/>
              <a:chOff x="884412" y="1417712"/>
              <a:chExt cx="1267200" cy="1188599"/>
            </a:xfrm>
          </p:grpSpPr>
          <p:sp>
            <p:nvSpPr>
              <p:cNvPr id="27" name="Hexagon 26"/>
              <p:cNvSpPr>
                <a:spLocks noChangeAspect="1"/>
              </p:cNvSpPr>
              <p:nvPr/>
            </p:nvSpPr>
            <p:spPr>
              <a:xfrm>
                <a:off x="884412" y="1497511"/>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Delivery</a:t>
                </a:r>
              </a:p>
            </p:txBody>
          </p:sp>
          <p:sp>
            <p:nvSpPr>
              <p:cNvPr id="28" name="Oval 27"/>
              <p:cNvSpPr>
                <a:spLocks noChangeAspect="1"/>
              </p:cNvSpPr>
              <p:nvPr/>
            </p:nvSpPr>
            <p:spPr>
              <a:xfrm>
                <a:off x="988111" y="1417712"/>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7</a:t>
                </a:r>
              </a:p>
            </p:txBody>
          </p:sp>
        </p:grpSp>
        <p:grpSp>
          <p:nvGrpSpPr>
            <p:cNvPr id="29" name="Group 28"/>
            <p:cNvGrpSpPr/>
            <p:nvPr/>
          </p:nvGrpSpPr>
          <p:grpSpPr>
            <a:xfrm>
              <a:off x="7549530" y="1220173"/>
              <a:ext cx="1267200" cy="1301655"/>
              <a:chOff x="920914" y="1199574"/>
              <a:chExt cx="1267200" cy="1301655"/>
            </a:xfrm>
          </p:grpSpPr>
          <p:sp>
            <p:nvSpPr>
              <p:cNvPr id="30" name="Hexagon 29"/>
              <p:cNvSpPr>
                <a:spLocks noChangeAspect="1"/>
              </p:cNvSpPr>
              <p:nvPr/>
            </p:nvSpPr>
            <p:spPr>
              <a:xfrm>
                <a:off x="920914" y="139242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External account-ability</a:t>
                </a:r>
              </a:p>
            </p:txBody>
          </p:sp>
          <p:sp>
            <p:nvSpPr>
              <p:cNvPr id="31" name="Oval 30"/>
              <p:cNvSpPr>
                <a:spLocks noChangeAspect="1"/>
              </p:cNvSpPr>
              <p:nvPr/>
            </p:nvSpPr>
            <p:spPr>
              <a:xfrm>
                <a:off x="999612" y="1199574"/>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a:solidFill>
                      <a:srgbClr val="000000"/>
                    </a:solidFill>
                    <a:latin typeface="Gill Sans"/>
                    <a:cs typeface="Gill Sans"/>
                  </a:rPr>
                  <a:t>8</a:t>
                </a:r>
              </a:p>
            </p:txBody>
          </p:sp>
        </p:grpSp>
        <p:grpSp>
          <p:nvGrpSpPr>
            <p:cNvPr id="35" name="Group 34"/>
            <p:cNvGrpSpPr/>
            <p:nvPr/>
          </p:nvGrpSpPr>
          <p:grpSpPr>
            <a:xfrm>
              <a:off x="1255956" y="1297059"/>
              <a:ext cx="1267200" cy="1306532"/>
              <a:chOff x="-171472" y="1276460"/>
              <a:chExt cx="1267200" cy="1306532"/>
            </a:xfrm>
          </p:grpSpPr>
          <p:sp>
            <p:nvSpPr>
              <p:cNvPr id="36" name="Hexagon 35"/>
              <p:cNvSpPr>
                <a:spLocks noChangeAspect="1"/>
              </p:cNvSpPr>
              <p:nvPr/>
            </p:nvSpPr>
            <p:spPr>
              <a:xfrm>
                <a:off x="-171472" y="1474192"/>
                <a:ext cx="1267200" cy="1108800"/>
              </a:xfrm>
              <a:prstGeom prst="hexagon">
                <a:avLst/>
              </a:prstGeom>
              <a:solidFill>
                <a:schemeClr val="bg1"/>
              </a:solidFill>
              <a:ln w="28575"/>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37" name="Oval 36"/>
              <p:cNvSpPr>
                <a:spLocks noChangeAspect="1"/>
              </p:cNvSpPr>
              <p:nvPr/>
            </p:nvSpPr>
            <p:spPr>
              <a:xfrm>
                <a:off x="-78210" y="1276460"/>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2</a:t>
                </a:r>
              </a:p>
            </p:txBody>
          </p:sp>
        </p:grpSp>
        <p:grpSp>
          <p:nvGrpSpPr>
            <p:cNvPr id="38" name="Group 37"/>
            <p:cNvGrpSpPr/>
            <p:nvPr/>
          </p:nvGrpSpPr>
          <p:grpSpPr>
            <a:xfrm>
              <a:off x="5203198" y="1225577"/>
              <a:ext cx="1267200" cy="1343672"/>
              <a:chOff x="920914" y="1225577"/>
              <a:chExt cx="1267200" cy="1343672"/>
            </a:xfrm>
          </p:grpSpPr>
          <p:sp>
            <p:nvSpPr>
              <p:cNvPr id="39" name="Hexagon 38"/>
              <p:cNvSpPr>
                <a:spLocks noChangeAspect="1"/>
              </p:cNvSpPr>
              <p:nvPr/>
            </p:nvSpPr>
            <p:spPr>
              <a:xfrm>
                <a:off x="920914" y="1460449"/>
                <a:ext cx="1267200" cy="1108800"/>
              </a:xfrm>
              <a:prstGeom prst="hexagon">
                <a:avLst/>
              </a:prstGeom>
              <a:solidFill>
                <a:schemeClr val="accent1">
                  <a:lumMod val="75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300" dirty="0">
                    <a:solidFill>
                      <a:schemeClr val="tx1"/>
                    </a:solidFill>
                    <a:latin typeface="Gill Sans"/>
                    <a:cs typeface="Gill Sans"/>
                  </a:rPr>
                  <a:t>Set-up institutional arrangements</a:t>
                </a:r>
              </a:p>
            </p:txBody>
          </p:sp>
          <p:sp>
            <p:nvSpPr>
              <p:cNvPr id="40" name="Oval 39"/>
              <p:cNvSpPr>
                <a:spLocks noChangeAspect="1"/>
              </p:cNvSpPr>
              <p:nvPr/>
            </p:nvSpPr>
            <p:spPr>
              <a:xfrm>
                <a:off x="1030028" y="1225577"/>
                <a:ext cx="359997" cy="35214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300" b="1" dirty="0">
                    <a:solidFill>
                      <a:srgbClr val="000000"/>
                    </a:solidFill>
                    <a:latin typeface="Gill Sans"/>
                    <a:cs typeface="Gill Sans"/>
                  </a:rPr>
                  <a:t>5</a:t>
                </a:r>
              </a:p>
            </p:txBody>
          </p:sp>
        </p:grpSp>
        <p:sp>
          <p:nvSpPr>
            <p:cNvPr id="41" name="Chevron 40"/>
            <p:cNvSpPr/>
            <p:nvPr/>
          </p:nvSpPr>
          <p:spPr>
            <a:xfrm>
              <a:off x="1736939"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Pre-lab</a:t>
              </a:r>
            </a:p>
            <a:p>
              <a:pPr algn="ctr"/>
              <a:r>
                <a:rPr lang="en-US" sz="1300" dirty="0">
                  <a:solidFill>
                    <a:schemeClr val="tx1"/>
                  </a:solidFill>
                  <a:latin typeface="Gill Sans"/>
                  <a:cs typeface="Gill Sans"/>
                </a:rPr>
                <a:t>Scoping</a:t>
              </a:r>
            </a:p>
          </p:txBody>
        </p:sp>
        <p:sp>
          <p:nvSpPr>
            <p:cNvPr id="43" name="Chevron 42"/>
            <p:cNvSpPr/>
            <p:nvPr/>
          </p:nvSpPr>
          <p:spPr>
            <a:xfrm>
              <a:off x="2905838" y="3263465"/>
              <a:ext cx="1270000" cy="391584"/>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Lab</a:t>
              </a:r>
            </a:p>
          </p:txBody>
        </p:sp>
        <p:sp>
          <p:nvSpPr>
            <p:cNvPr id="44" name="Chevron 43"/>
            <p:cNvSpPr/>
            <p:nvPr/>
          </p:nvSpPr>
          <p:spPr>
            <a:xfrm>
              <a:off x="4047197" y="3252491"/>
              <a:ext cx="1270000" cy="391584"/>
            </a:xfrm>
            <a:prstGeom prst="chevron">
              <a:avLst/>
            </a:prstGeom>
            <a:solidFill>
              <a:srgbClr val="FFC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dirty="0">
                  <a:solidFill>
                    <a:schemeClr val="tx1"/>
                  </a:solidFill>
                  <a:latin typeface="Gill Sans"/>
                  <a:cs typeface="Gill Sans"/>
                </a:rPr>
                <a:t>Post lab</a:t>
              </a:r>
            </a:p>
          </p:txBody>
        </p:sp>
        <p:cxnSp>
          <p:nvCxnSpPr>
            <p:cNvPr id="50" name="Straight Connector 49"/>
            <p:cNvCxnSpPr>
              <a:stCxn id="36" idx="2"/>
            </p:cNvCxnSpPr>
            <p:nvPr/>
          </p:nvCxnSpPr>
          <p:spPr>
            <a:xfrm flipH="1">
              <a:off x="544177" y="2603593"/>
              <a:ext cx="1004990" cy="506670"/>
            </a:xfrm>
            <a:prstGeom prst="line">
              <a:avLst/>
            </a:prstGeom>
            <a:ln w="28575">
              <a:prstDash val="dashDot"/>
            </a:ln>
          </p:spPr>
          <p:style>
            <a:lnRef idx="1">
              <a:schemeClr val="accent6"/>
            </a:lnRef>
            <a:fillRef idx="0">
              <a:schemeClr val="accent6"/>
            </a:fillRef>
            <a:effectRef idx="0">
              <a:schemeClr val="accent6"/>
            </a:effectRef>
            <a:fontRef idx="minor">
              <a:schemeClr val="tx1"/>
            </a:fontRef>
          </p:style>
        </p:cxnSp>
        <p:sp>
          <p:nvSpPr>
            <p:cNvPr id="55" name="TextBox 54"/>
            <p:cNvSpPr txBox="1"/>
            <p:nvPr/>
          </p:nvSpPr>
          <p:spPr>
            <a:xfrm>
              <a:off x="1222042" y="2941142"/>
              <a:ext cx="2684605" cy="282029"/>
            </a:xfrm>
            <a:prstGeom prst="rect">
              <a:avLst/>
            </a:prstGeom>
            <a:noFill/>
          </p:spPr>
          <p:txBody>
            <a:bodyPr wrap="square" rtlCol="0">
              <a:spAutoFit/>
            </a:bodyPr>
            <a:lstStyle/>
            <a:p>
              <a:pPr algn="ctr"/>
              <a:r>
                <a:rPr lang="en-US" sz="1300" i="1" dirty="0">
                  <a:latin typeface="Gill Sans"/>
                  <a:cs typeface="Gill Sans"/>
                </a:rPr>
                <a:t>Processes of the lab phase</a:t>
              </a:r>
            </a:p>
          </p:txBody>
        </p:sp>
      </p:grpSp>
      <p:sp>
        <p:nvSpPr>
          <p:cNvPr id="52" name="Chevron 51"/>
          <p:cNvSpPr/>
          <p:nvPr/>
        </p:nvSpPr>
        <p:spPr>
          <a:xfrm>
            <a:off x="688838" y="4533883"/>
            <a:ext cx="1244644" cy="405966"/>
          </a:xfrm>
          <a:prstGeom prst="chevron">
            <a:avLst/>
          </a:prstGeom>
          <a:solidFill>
            <a:schemeClr val="bg1"/>
          </a:solidFill>
          <a:ln w="28575"/>
        </p:spPr>
        <p:style>
          <a:lnRef idx="1">
            <a:schemeClr val="accent6"/>
          </a:lnRef>
          <a:fillRef idx="3">
            <a:schemeClr val="accent6"/>
          </a:fillRef>
          <a:effectRef idx="2">
            <a:schemeClr val="accent6"/>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Proposal</a:t>
            </a:r>
          </a:p>
        </p:txBody>
      </p:sp>
      <p:sp>
        <p:nvSpPr>
          <p:cNvPr id="49" name="Hexagon 48"/>
          <p:cNvSpPr>
            <a:spLocks noChangeAspect="1"/>
          </p:cNvSpPr>
          <p:nvPr/>
        </p:nvSpPr>
        <p:spPr>
          <a:xfrm>
            <a:off x="2725741" y="2678969"/>
            <a:ext cx="1241900" cy="1149525"/>
          </a:xfrm>
          <a:prstGeom prst="hexagon">
            <a:avLst/>
          </a:prstGeom>
          <a:solidFill>
            <a:schemeClr val="bg1"/>
          </a:solidFill>
        </p:spPr>
        <p:style>
          <a:lnRef idx="1">
            <a:schemeClr val="accent5"/>
          </a:lnRef>
          <a:fillRef idx="3">
            <a:schemeClr val="accent5"/>
          </a:fillRef>
          <a:effectRef idx="2">
            <a:schemeClr val="accent5"/>
          </a:effectRef>
          <a:fontRef idx="minor">
            <a:schemeClr val="lt1"/>
          </a:fontRef>
        </p:style>
        <p:txBody>
          <a:bodyPr lIns="91430" tIns="45715" rIns="91430" bIns="45715" rtlCol="0" anchor="ctr"/>
          <a:lstStyle/>
          <a:p>
            <a:pPr algn="ctr"/>
            <a:r>
              <a:rPr lang="en-US" sz="1300" dirty="0">
                <a:solidFill>
                  <a:schemeClr val="tx1"/>
                </a:solidFill>
                <a:latin typeface="Gill Sans"/>
                <a:cs typeface="Gill Sans"/>
              </a:rPr>
              <a:t>Launch</a:t>
            </a:r>
          </a:p>
        </p:txBody>
      </p:sp>
      <p:sp>
        <p:nvSpPr>
          <p:cNvPr id="51" name="Oval 50"/>
          <p:cNvSpPr>
            <a:spLocks noChangeAspect="1"/>
          </p:cNvSpPr>
          <p:nvPr/>
        </p:nvSpPr>
        <p:spPr>
          <a:xfrm>
            <a:off x="2825685" y="2483284"/>
            <a:ext cx="352810" cy="365076"/>
          </a:xfrm>
          <a:prstGeom prst="ellipse">
            <a:avLst/>
          </a:prstGeom>
        </p:spPr>
        <p:style>
          <a:lnRef idx="2">
            <a:schemeClr val="accent6"/>
          </a:lnRef>
          <a:fillRef idx="1">
            <a:schemeClr val="lt1"/>
          </a:fillRef>
          <a:effectRef idx="0">
            <a:schemeClr val="accent6"/>
          </a:effectRef>
          <a:fontRef idx="minor">
            <a:schemeClr val="dk1"/>
          </a:fontRef>
        </p:style>
        <p:txBody>
          <a:bodyPr lIns="91430" tIns="45715" rIns="91430" bIns="45715" rtlCol="0" anchor="ctr"/>
          <a:lstStyle/>
          <a:p>
            <a:pPr algn="ctr"/>
            <a:r>
              <a:rPr lang="en-US" sz="1300" b="1" dirty="0">
                <a:solidFill>
                  <a:srgbClr val="000000"/>
                </a:solidFill>
                <a:latin typeface="Gill Sans"/>
                <a:cs typeface="Gill Sans"/>
              </a:rPr>
              <a:t>3</a:t>
            </a:r>
          </a:p>
        </p:txBody>
      </p:sp>
      <p:sp>
        <p:nvSpPr>
          <p:cNvPr id="47" name="Oval Callout 46"/>
          <p:cNvSpPr/>
          <p:nvPr/>
        </p:nvSpPr>
        <p:spPr>
          <a:xfrm>
            <a:off x="2194548" y="2426013"/>
            <a:ext cx="2922129" cy="1922657"/>
          </a:xfrm>
          <a:prstGeom prst="wedgeEllipseCallout">
            <a:avLst>
              <a:gd name="adj1" fmla="val -36847"/>
              <a:gd name="adj2" fmla="val 61938"/>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r>
              <a:rPr lang="en-ZA" b="1" dirty="0"/>
              <a:t>Inputs and comments received was used to develop the scoping document for the Lab</a:t>
            </a:r>
          </a:p>
        </p:txBody>
      </p:sp>
    </p:spTree>
    <p:extLst>
      <p:ext uri="{BB962C8B-B14F-4D97-AF65-F5344CB8AC3E}">
        <p14:creationId xmlns:p14="http://schemas.microsoft.com/office/powerpoint/2010/main" xmlns="" val="222646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158751" y="230190"/>
            <a:ext cx="8653797" cy="584775"/>
          </a:xfr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ctr">
              <a:tabLst>
                <a:tab pos="360363" algn="l"/>
                <a:tab pos="6632575" algn="l"/>
              </a:tabLst>
            </a:pPr>
            <a:r>
              <a:rPr lang="en-US" dirty="0" smtClean="0"/>
              <a:t>Operation Phakisa: </a:t>
            </a:r>
            <a:r>
              <a:rPr lang="en-ZA" dirty="0"/>
              <a:t>Agriculture, Land Reform &amp; Rural Development</a:t>
            </a:r>
            <a:br>
              <a:rPr lang="en-ZA" dirty="0"/>
            </a:br>
            <a:r>
              <a:rPr lang="en-US" dirty="0" smtClean="0"/>
              <a:t>comprise of 3 commodity based workstreams, and 4 sectors enablers</a:t>
            </a:r>
            <a:endParaRPr lang="en-MY" dirty="0"/>
          </a:p>
        </p:txBody>
      </p:sp>
      <p:cxnSp>
        <p:nvCxnSpPr>
          <p:cNvPr id="8" name="Straight Arrow Connector 7"/>
          <p:cNvCxnSpPr/>
          <p:nvPr/>
        </p:nvCxnSpPr>
        <p:spPr bwMode="gray">
          <a:xfrm>
            <a:off x="354229" y="2177525"/>
            <a:ext cx="8438312" cy="0"/>
          </a:xfrm>
          <a:prstGeom prst="straightConnector1">
            <a:avLst/>
          </a:prstGeom>
          <a:ln w="19050">
            <a:solidFill>
              <a:schemeClr val="accent3">
                <a:lumMod val="40000"/>
                <a:lumOff val="6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bwMode="gray">
          <a:xfrm>
            <a:off x="1096084" y="3403870"/>
            <a:ext cx="7361296" cy="0"/>
          </a:xfrm>
          <a:prstGeom prst="straightConnector1">
            <a:avLst/>
          </a:prstGeom>
          <a:ln w="19050">
            <a:solidFill>
              <a:schemeClr val="accent4">
                <a:lumMod val="50000"/>
                <a:lumOff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bwMode="gray">
          <a:xfrm>
            <a:off x="1314810" y="4736153"/>
            <a:ext cx="7109122" cy="0"/>
          </a:xfrm>
          <a:prstGeom prst="straightConnector1">
            <a:avLst/>
          </a:prstGeom>
          <a:ln w="19050">
            <a:solidFill>
              <a:schemeClr val="accent3">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 name="Rectangle 11"/>
          <p:cNvSpPr txBox="1"/>
          <p:nvPr/>
        </p:nvSpPr>
        <p:spPr bwMode="gray">
          <a:xfrm>
            <a:off x="908366" y="1623559"/>
            <a:ext cx="4812561" cy="3077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pPr>
            <a:r>
              <a:rPr lang="en-US" sz="2000" b="1" dirty="0" smtClean="0">
                <a:solidFill>
                  <a:srgbClr val="002960"/>
                </a:solidFill>
              </a:rPr>
              <a:t>Grains</a:t>
            </a:r>
            <a:endParaRPr lang="en-US" sz="2000" b="1" dirty="0">
              <a:solidFill>
                <a:srgbClr val="002960"/>
              </a:solidFill>
            </a:endParaRPr>
          </a:p>
        </p:txBody>
      </p:sp>
      <p:sp>
        <p:nvSpPr>
          <p:cNvPr id="14" name="TextBox 3"/>
          <p:cNvSpPr txBox="1"/>
          <p:nvPr>
            <p:custDataLst>
              <p:tags r:id="rId1"/>
            </p:custDataLst>
          </p:nvPr>
        </p:nvSpPr>
        <p:spPr bwMode="gray">
          <a:xfrm>
            <a:off x="169435" y="1505132"/>
            <a:ext cx="564627" cy="541391"/>
          </a:xfrm>
          <a:prstGeom prst="rect">
            <a:avLst/>
          </a:prstGeom>
          <a:solidFill>
            <a:schemeClr val="accent1"/>
          </a:solidFill>
          <a:ln w="19050">
            <a:solidFill>
              <a:schemeClr val="bg1"/>
            </a:solidFill>
            <a:miter lim="800000"/>
            <a:headEnd/>
            <a:tailEnd/>
          </a:ln>
          <a:effectLst>
            <a:outerShdw blurRad="63500" sx="102000" sy="102000" algn="ctr" rotWithShape="0">
              <a:prstClr val="black">
                <a:alpha val="40000"/>
              </a:prstClr>
            </a:outerShdw>
          </a:effectLst>
        </p:spPr>
        <p:txBody>
          <a:bodyPr lIns="71995" tIns="71995" rIns="71995" bIns="71995" anchor="ctr"/>
          <a:lstStyle>
            <a:defPPr>
              <a:defRPr lang="en-US"/>
            </a:defPPr>
            <a:lvl1pPr algn="ctr" defTabSz="895350">
              <a:spcBef>
                <a:spcPct val="30000"/>
              </a:spcBef>
              <a:buClr>
                <a:srgbClr val="002960"/>
              </a:buClr>
              <a:buSzPct val="125000"/>
              <a:buFont typeface="Wingdings" pitchFamily="2" charset="2"/>
              <a:buNone/>
              <a:defRPr sz="3600">
                <a:solidFill>
                  <a:schemeClr val="tx2"/>
                </a:solidFill>
                <a:ea typeface="宋体" pitchFamily="2" charset="-122"/>
                <a:cs typeface="Arial" charset="0"/>
              </a:defRPr>
            </a:lvl1pPr>
          </a:lstStyle>
          <a:p>
            <a:r>
              <a:rPr lang="en-US" sz="3200" b="1" dirty="0">
                <a:solidFill>
                  <a:srgbClr val="002960"/>
                </a:solidFill>
              </a:rPr>
              <a:t>1</a:t>
            </a:r>
          </a:p>
        </p:txBody>
      </p:sp>
      <p:sp>
        <p:nvSpPr>
          <p:cNvPr id="5" name="Rectangle 11"/>
          <p:cNvSpPr txBox="1"/>
          <p:nvPr/>
        </p:nvSpPr>
        <p:spPr bwMode="gray">
          <a:xfrm>
            <a:off x="1096085" y="2709022"/>
            <a:ext cx="5083143" cy="3077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pPr>
            <a:r>
              <a:rPr lang="en-US" sz="2000" b="1" dirty="0" smtClean="0">
                <a:solidFill>
                  <a:srgbClr val="002960"/>
                </a:solidFill>
              </a:rPr>
              <a:t>Horticulture</a:t>
            </a:r>
            <a:endParaRPr lang="en-US" sz="2000" b="1" dirty="0">
              <a:solidFill>
                <a:srgbClr val="002960"/>
              </a:solidFill>
            </a:endParaRPr>
          </a:p>
        </p:txBody>
      </p:sp>
      <p:sp>
        <p:nvSpPr>
          <p:cNvPr id="15" name="TextBox 3"/>
          <p:cNvSpPr txBox="1"/>
          <p:nvPr>
            <p:custDataLst>
              <p:tags r:id="rId2"/>
            </p:custDataLst>
          </p:nvPr>
        </p:nvSpPr>
        <p:spPr bwMode="gray">
          <a:xfrm>
            <a:off x="398528" y="2569203"/>
            <a:ext cx="564627" cy="541391"/>
          </a:xfrm>
          <a:prstGeom prst="rect">
            <a:avLst/>
          </a:prstGeom>
          <a:solidFill>
            <a:schemeClr val="accent2"/>
          </a:solidFill>
          <a:ln w="19050">
            <a:solidFill>
              <a:schemeClr val="bg1"/>
            </a:solidFill>
            <a:miter lim="800000"/>
            <a:headEnd/>
            <a:tailEnd/>
          </a:ln>
          <a:effectLst>
            <a:outerShdw blurRad="63500" sx="102000" sy="102000" algn="ctr" rotWithShape="0">
              <a:prstClr val="black">
                <a:alpha val="40000"/>
              </a:prstClr>
            </a:outerShdw>
          </a:effectLst>
        </p:spPr>
        <p:txBody>
          <a:bodyPr lIns="72009" tIns="72009" rIns="72009" bIns="72009" anchor="ctr"/>
          <a:lstStyle>
            <a:defPPr>
              <a:defRPr lang="en-US"/>
            </a:defPPr>
            <a:lvl1pPr algn="ctr" defTabSz="895350">
              <a:spcBef>
                <a:spcPct val="30000"/>
              </a:spcBef>
              <a:buClr>
                <a:schemeClr val="tx2"/>
              </a:buClr>
              <a:buSzPct val="125000"/>
              <a:buFont typeface="Wingdings" pitchFamily="2" charset="2"/>
              <a:buNone/>
              <a:defRPr sz="3600">
                <a:solidFill>
                  <a:schemeClr val="bg1"/>
                </a:solidFill>
                <a:ea typeface="宋体" pitchFamily="2" charset="-122"/>
                <a:cs typeface="Arial" charset="0"/>
              </a:defRPr>
            </a:lvl1pPr>
          </a:lstStyle>
          <a:p>
            <a:pPr>
              <a:buClr>
                <a:srgbClr val="002960"/>
              </a:buClr>
            </a:pPr>
            <a:r>
              <a:rPr lang="en-US" sz="3200" b="1" dirty="0" smtClean="0">
                <a:solidFill>
                  <a:srgbClr val="FFFFFF"/>
                </a:solidFill>
              </a:rPr>
              <a:t>2</a:t>
            </a:r>
            <a:endParaRPr lang="en-US" sz="3200" b="1" dirty="0">
              <a:solidFill>
                <a:srgbClr val="FFFFFF"/>
              </a:solidFill>
            </a:endParaRPr>
          </a:p>
        </p:txBody>
      </p:sp>
      <p:sp>
        <p:nvSpPr>
          <p:cNvPr id="6" name="Rectangle 11"/>
          <p:cNvSpPr txBox="1"/>
          <p:nvPr/>
        </p:nvSpPr>
        <p:spPr bwMode="gray">
          <a:xfrm>
            <a:off x="734062" y="4339037"/>
            <a:ext cx="2482119" cy="3077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buClr>
                <a:srgbClr val="002960"/>
              </a:buClr>
            </a:pPr>
            <a:r>
              <a:rPr lang="en-ZA" sz="2000" b="1" dirty="0" smtClean="0">
                <a:solidFill>
                  <a:srgbClr val="002960"/>
                </a:solidFill>
              </a:rPr>
              <a:t>Livestock</a:t>
            </a:r>
            <a:endParaRPr lang="en-US" sz="2000" b="1" dirty="0">
              <a:solidFill>
                <a:srgbClr val="002960"/>
              </a:solidFill>
            </a:endParaRPr>
          </a:p>
        </p:txBody>
      </p:sp>
      <p:sp>
        <p:nvSpPr>
          <p:cNvPr id="16" name="TextBox 3"/>
          <p:cNvSpPr txBox="1"/>
          <p:nvPr>
            <p:custDataLst>
              <p:tags r:id="rId3"/>
            </p:custDataLst>
          </p:nvPr>
        </p:nvSpPr>
        <p:spPr bwMode="gray">
          <a:xfrm>
            <a:off x="623332" y="3661541"/>
            <a:ext cx="564627" cy="541391"/>
          </a:xfrm>
          <a:prstGeom prst="rect">
            <a:avLst/>
          </a:prstGeom>
          <a:solidFill>
            <a:schemeClr val="tx2">
              <a:lumMod val="75000"/>
              <a:lumOff val="25000"/>
            </a:schemeClr>
          </a:solidFill>
          <a:ln w="19050">
            <a:solidFill>
              <a:schemeClr val="bg1"/>
            </a:solidFill>
            <a:miter lim="800000"/>
            <a:headEnd/>
            <a:tailEnd/>
          </a:ln>
          <a:effectLst>
            <a:outerShdw blurRad="63500" sx="102000" sy="102000" algn="ctr" rotWithShape="0">
              <a:prstClr val="black">
                <a:alpha val="40000"/>
              </a:prstClr>
            </a:outerShdw>
          </a:effectLst>
        </p:spPr>
        <p:txBody>
          <a:bodyPr lIns="72009" tIns="72009" rIns="72009" bIns="72009" anchor="ctr"/>
          <a:lstStyle>
            <a:defPPr>
              <a:defRPr lang="en-US"/>
            </a:defPPr>
            <a:lvl1pPr algn="ctr" defTabSz="895350">
              <a:spcBef>
                <a:spcPct val="30000"/>
              </a:spcBef>
              <a:buClr>
                <a:schemeClr val="tx2"/>
              </a:buClr>
              <a:buSzPct val="125000"/>
              <a:buFont typeface="Wingdings" pitchFamily="2" charset="2"/>
              <a:buNone/>
              <a:defRPr sz="3600">
                <a:solidFill>
                  <a:schemeClr val="bg1"/>
                </a:solidFill>
                <a:ea typeface="宋体" pitchFamily="2" charset="-122"/>
                <a:cs typeface="Arial" charset="0"/>
              </a:defRPr>
            </a:lvl1pPr>
          </a:lstStyle>
          <a:p>
            <a:pPr>
              <a:buClr>
                <a:srgbClr val="002960"/>
              </a:buClr>
            </a:pPr>
            <a:r>
              <a:rPr lang="en-US" sz="3200" b="1" dirty="0" smtClean="0">
                <a:solidFill>
                  <a:srgbClr val="FFFFFF"/>
                </a:solidFill>
              </a:rPr>
              <a:t>3</a:t>
            </a:r>
            <a:endParaRPr lang="en-US" sz="3200" b="1" dirty="0">
              <a:solidFill>
                <a:srgbClr val="FFFFFF"/>
              </a:solidFill>
            </a:endParaRPr>
          </a:p>
        </p:txBody>
      </p:sp>
      <p:sp>
        <p:nvSpPr>
          <p:cNvPr id="7" name="Rectangle 11"/>
          <p:cNvSpPr txBox="1"/>
          <p:nvPr/>
        </p:nvSpPr>
        <p:spPr bwMode="gray">
          <a:xfrm>
            <a:off x="2990475" y="6237449"/>
            <a:ext cx="3379800" cy="369332"/>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ctr">
              <a:buClr>
                <a:srgbClr val="002960"/>
              </a:buClr>
            </a:pPr>
            <a:r>
              <a:rPr lang="en-US" sz="2400" b="1" dirty="0" smtClean="0">
                <a:solidFill>
                  <a:srgbClr val="002960"/>
                </a:solidFill>
              </a:rPr>
              <a:t>Land Reform</a:t>
            </a:r>
          </a:p>
        </p:txBody>
      </p:sp>
      <p:sp>
        <p:nvSpPr>
          <p:cNvPr id="17" name="TextBox 3"/>
          <p:cNvSpPr txBox="1"/>
          <p:nvPr>
            <p:custDataLst>
              <p:tags r:id="rId4"/>
            </p:custDataLst>
          </p:nvPr>
        </p:nvSpPr>
        <p:spPr bwMode="gray">
          <a:xfrm>
            <a:off x="2708162" y="5413688"/>
            <a:ext cx="564627" cy="541391"/>
          </a:xfrm>
          <a:prstGeom prst="rect">
            <a:avLst/>
          </a:prstGeom>
          <a:solidFill>
            <a:schemeClr val="accent4">
              <a:lumMod val="90000"/>
              <a:lumOff val="10000"/>
            </a:schemeClr>
          </a:solidFill>
          <a:ln w="19050">
            <a:solidFill>
              <a:schemeClr val="bg1"/>
            </a:solidFill>
            <a:miter lim="800000"/>
            <a:headEnd/>
            <a:tailEnd/>
          </a:ln>
          <a:effectLst>
            <a:outerShdw blurRad="63500" sx="102000" sy="102000" algn="ctr" rotWithShape="0">
              <a:prstClr val="black">
                <a:alpha val="40000"/>
              </a:prstClr>
            </a:outerShdw>
          </a:effectLst>
        </p:spPr>
        <p:txBody>
          <a:bodyPr lIns="72009" tIns="72009" rIns="72009" bIns="72009" anchor="ctr"/>
          <a:lstStyle>
            <a:defPPr>
              <a:defRPr lang="en-US"/>
            </a:defPPr>
            <a:lvl1pPr algn="ctr" defTabSz="895350">
              <a:spcBef>
                <a:spcPct val="30000"/>
              </a:spcBef>
              <a:buClr>
                <a:schemeClr val="tx2"/>
              </a:buClr>
              <a:buSzPct val="125000"/>
              <a:buFont typeface="Wingdings" pitchFamily="2" charset="2"/>
              <a:buNone/>
              <a:defRPr sz="3600">
                <a:solidFill>
                  <a:schemeClr val="bg1"/>
                </a:solidFill>
                <a:ea typeface="宋体" pitchFamily="2" charset="-122"/>
                <a:cs typeface="Arial" charset="0"/>
              </a:defRPr>
            </a:lvl1pPr>
          </a:lstStyle>
          <a:p>
            <a:pPr>
              <a:buClr>
                <a:srgbClr val="002960"/>
              </a:buClr>
            </a:pPr>
            <a:r>
              <a:rPr lang="en-US" sz="3200" b="1" dirty="0" smtClean="0">
                <a:solidFill>
                  <a:srgbClr val="FFFFFF"/>
                </a:solidFill>
              </a:rPr>
              <a:t>4</a:t>
            </a:r>
            <a:endParaRPr lang="en-US" sz="3200" b="1" dirty="0">
              <a:solidFill>
                <a:srgbClr val="FFFFFF"/>
              </a:solidFill>
            </a:endParaRPr>
          </a:p>
        </p:txBody>
      </p:sp>
      <p:sp>
        <p:nvSpPr>
          <p:cNvPr id="19" name="TextBox 3"/>
          <p:cNvSpPr txBox="1"/>
          <p:nvPr>
            <p:custDataLst>
              <p:tags r:id="rId5"/>
            </p:custDataLst>
          </p:nvPr>
        </p:nvSpPr>
        <p:spPr bwMode="gray">
          <a:xfrm>
            <a:off x="8141620" y="1044577"/>
            <a:ext cx="564627" cy="541391"/>
          </a:xfrm>
          <a:prstGeom prst="rect">
            <a:avLst/>
          </a:prstGeom>
          <a:solidFill>
            <a:schemeClr val="accent1"/>
          </a:solidFill>
          <a:ln w="19050">
            <a:solidFill>
              <a:schemeClr val="bg1"/>
            </a:solidFill>
            <a:miter lim="800000"/>
            <a:headEnd/>
            <a:tailEnd/>
          </a:ln>
          <a:effectLst>
            <a:outerShdw blurRad="63500" sx="102000" sy="102000" algn="ctr" rotWithShape="0">
              <a:prstClr val="black">
                <a:alpha val="40000"/>
              </a:prstClr>
            </a:outerShdw>
          </a:effectLst>
        </p:spPr>
        <p:txBody>
          <a:bodyPr lIns="71995" tIns="71995" rIns="71995" bIns="71995" anchor="ctr"/>
          <a:lstStyle>
            <a:defPPr>
              <a:defRPr lang="en-US"/>
            </a:defPPr>
            <a:lvl1pPr algn="ctr" defTabSz="895350">
              <a:spcBef>
                <a:spcPct val="30000"/>
              </a:spcBef>
              <a:buClr>
                <a:srgbClr val="002960"/>
              </a:buClr>
              <a:buSzPct val="125000"/>
              <a:buFont typeface="Wingdings" pitchFamily="2" charset="2"/>
              <a:buNone/>
              <a:defRPr sz="3600">
                <a:solidFill>
                  <a:schemeClr val="tx2"/>
                </a:solidFill>
                <a:ea typeface="宋体" pitchFamily="2" charset="-122"/>
                <a:cs typeface="Arial" charset="0"/>
              </a:defRPr>
            </a:lvl1pPr>
          </a:lstStyle>
          <a:p>
            <a:r>
              <a:rPr lang="en-US" sz="3200" b="1" dirty="0" smtClean="0">
                <a:solidFill>
                  <a:srgbClr val="002960"/>
                </a:solidFill>
              </a:rPr>
              <a:t>5</a:t>
            </a:r>
            <a:endParaRPr lang="en-US" sz="3200" b="1" dirty="0">
              <a:solidFill>
                <a:srgbClr val="002960"/>
              </a:solidFill>
            </a:endParaRPr>
          </a:p>
        </p:txBody>
      </p:sp>
      <p:sp>
        <p:nvSpPr>
          <p:cNvPr id="20" name="TextBox 3"/>
          <p:cNvSpPr txBox="1"/>
          <p:nvPr>
            <p:custDataLst>
              <p:tags r:id="rId6"/>
            </p:custDataLst>
          </p:nvPr>
        </p:nvSpPr>
        <p:spPr bwMode="gray">
          <a:xfrm>
            <a:off x="7922934" y="3598874"/>
            <a:ext cx="564627" cy="541391"/>
          </a:xfrm>
          <a:prstGeom prst="rect">
            <a:avLst/>
          </a:prstGeom>
          <a:solidFill>
            <a:schemeClr val="accent1"/>
          </a:solidFill>
          <a:ln w="19050">
            <a:solidFill>
              <a:schemeClr val="bg1"/>
            </a:solidFill>
            <a:miter lim="800000"/>
            <a:headEnd/>
            <a:tailEnd/>
          </a:ln>
          <a:effectLst>
            <a:outerShdw blurRad="63500" sx="102000" sy="102000" algn="ctr" rotWithShape="0">
              <a:prstClr val="black">
                <a:alpha val="40000"/>
              </a:prstClr>
            </a:outerShdw>
          </a:effectLst>
        </p:spPr>
        <p:txBody>
          <a:bodyPr lIns="71995" tIns="71995" rIns="71995" bIns="71995" anchor="ctr"/>
          <a:lstStyle>
            <a:defPPr>
              <a:defRPr lang="en-US"/>
            </a:defPPr>
            <a:lvl1pPr algn="ctr" defTabSz="895350">
              <a:spcBef>
                <a:spcPct val="30000"/>
              </a:spcBef>
              <a:buClr>
                <a:srgbClr val="002960"/>
              </a:buClr>
              <a:buSzPct val="125000"/>
              <a:buFont typeface="Wingdings" pitchFamily="2" charset="2"/>
              <a:buNone/>
              <a:defRPr sz="3600">
                <a:solidFill>
                  <a:schemeClr val="tx2"/>
                </a:solidFill>
                <a:ea typeface="宋体" pitchFamily="2" charset="-122"/>
                <a:cs typeface="Arial" charset="0"/>
              </a:defRPr>
            </a:lvl1pPr>
          </a:lstStyle>
          <a:p>
            <a:r>
              <a:rPr lang="en-US" sz="3200" b="1" dirty="0" smtClean="0">
                <a:solidFill>
                  <a:srgbClr val="002960"/>
                </a:solidFill>
              </a:rPr>
              <a:t>7</a:t>
            </a:r>
            <a:endParaRPr lang="en-US" sz="3200" b="1" dirty="0">
              <a:solidFill>
                <a:srgbClr val="002960"/>
              </a:solidFill>
            </a:endParaRPr>
          </a:p>
        </p:txBody>
      </p:sp>
      <p:sp>
        <p:nvSpPr>
          <p:cNvPr id="21" name="TextBox 3"/>
          <p:cNvSpPr txBox="1"/>
          <p:nvPr>
            <p:custDataLst>
              <p:tags r:id="rId7"/>
            </p:custDataLst>
          </p:nvPr>
        </p:nvSpPr>
        <p:spPr bwMode="gray">
          <a:xfrm>
            <a:off x="7922934" y="2531381"/>
            <a:ext cx="564627" cy="541391"/>
          </a:xfrm>
          <a:prstGeom prst="rect">
            <a:avLst/>
          </a:prstGeom>
          <a:solidFill>
            <a:schemeClr val="accent1"/>
          </a:solidFill>
          <a:ln w="19050">
            <a:solidFill>
              <a:schemeClr val="bg1"/>
            </a:solidFill>
            <a:miter lim="800000"/>
            <a:headEnd/>
            <a:tailEnd/>
          </a:ln>
          <a:effectLst>
            <a:outerShdw blurRad="63500" sx="102000" sy="102000" algn="ctr" rotWithShape="0">
              <a:prstClr val="black">
                <a:alpha val="40000"/>
              </a:prstClr>
            </a:outerShdw>
          </a:effectLst>
        </p:spPr>
        <p:txBody>
          <a:bodyPr lIns="71995" tIns="71995" rIns="71995" bIns="71995" anchor="ctr"/>
          <a:lstStyle>
            <a:defPPr>
              <a:defRPr lang="en-US"/>
            </a:defPPr>
            <a:lvl1pPr algn="ctr" defTabSz="895350">
              <a:spcBef>
                <a:spcPct val="30000"/>
              </a:spcBef>
              <a:buClr>
                <a:srgbClr val="002960"/>
              </a:buClr>
              <a:buSzPct val="125000"/>
              <a:buFont typeface="Wingdings" pitchFamily="2" charset="2"/>
              <a:buNone/>
              <a:defRPr sz="3600">
                <a:solidFill>
                  <a:schemeClr val="tx2"/>
                </a:solidFill>
                <a:ea typeface="宋体" pitchFamily="2" charset="-122"/>
                <a:cs typeface="Arial" charset="0"/>
              </a:defRPr>
            </a:lvl1pPr>
          </a:lstStyle>
          <a:p>
            <a:r>
              <a:rPr lang="en-US" sz="3200" b="1" dirty="0" smtClean="0">
                <a:solidFill>
                  <a:srgbClr val="002960"/>
                </a:solidFill>
              </a:rPr>
              <a:t>6</a:t>
            </a:r>
            <a:endParaRPr lang="en-US" sz="3200" b="1" dirty="0">
              <a:solidFill>
                <a:srgbClr val="002960"/>
              </a:solidFill>
            </a:endParaRPr>
          </a:p>
        </p:txBody>
      </p:sp>
      <p:sp>
        <p:nvSpPr>
          <p:cNvPr id="25" name="Rectangle 11"/>
          <p:cNvSpPr txBox="1"/>
          <p:nvPr/>
        </p:nvSpPr>
        <p:spPr bwMode="gray">
          <a:xfrm>
            <a:off x="3611371" y="3041493"/>
            <a:ext cx="4812561" cy="30777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r">
              <a:buClr>
                <a:srgbClr val="002960"/>
              </a:buClr>
            </a:pPr>
            <a:r>
              <a:rPr lang="en-US" sz="2000" b="1" dirty="0" err="1" smtClean="0">
                <a:solidFill>
                  <a:srgbClr val="002960"/>
                </a:solidFill>
              </a:rPr>
              <a:t>Labour</a:t>
            </a:r>
            <a:endParaRPr lang="en-US" sz="2000" b="1" dirty="0">
              <a:solidFill>
                <a:srgbClr val="002960"/>
              </a:solidFill>
            </a:endParaRPr>
          </a:p>
        </p:txBody>
      </p:sp>
      <p:sp>
        <p:nvSpPr>
          <p:cNvPr id="3" name="AutoShape 2" descr="Image result for horticulture pictures"/>
          <p:cNvSpPr>
            <a:spLocks noChangeAspect="1" noChangeArrowheads="1"/>
          </p:cNvSpPr>
          <p:nvPr/>
        </p:nvSpPr>
        <p:spPr bwMode="auto">
          <a:xfrm>
            <a:off x="0" y="-136525"/>
            <a:ext cx="2362200" cy="1152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solidFill>
                <a:srgbClr val="000000"/>
              </a:solidFill>
            </a:endParaRPr>
          </a:p>
        </p:txBody>
      </p:sp>
      <p:sp>
        <p:nvSpPr>
          <p:cNvPr id="26" name="AutoShape 4" descr="Image result for horticulture pictures"/>
          <p:cNvSpPr>
            <a:spLocks noChangeAspect="1" noChangeArrowheads="1"/>
          </p:cNvSpPr>
          <p:nvPr/>
        </p:nvSpPr>
        <p:spPr bwMode="auto">
          <a:xfrm>
            <a:off x="152400" y="15877"/>
            <a:ext cx="2362200" cy="11525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solidFill>
                <a:srgbClr val="000000"/>
              </a:solidFill>
            </a:endParaRPr>
          </a:p>
        </p:txBody>
      </p:sp>
      <p:pic>
        <p:nvPicPr>
          <p:cNvPr id="416773"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2708162" y="2280670"/>
            <a:ext cx="1712267" cy="112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6775" name="Picture 7" descr="Image result for grains food group pictures"/>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846544" y="1102801"/>
            <a:ext cx="2043933" cy="1077629"/>
          </a:xfrm>
          <a:prstGeom prst="rect">
            <a:avLst/>
          </a:prstGeom>
          <a:noFill/>
          <a:extLst>
            <a:ext uri="{909E8E84-426E-40DD-AFC4-6F175D3DCCD1}">
              <a14:hiddenFill xmlns:a14="http://schemas.microsoft.com/office/drawing/2010/main" xmlns="">
                <a:solidFill>
                  <a:srgbClr val="FFFFFF"/>
                </a:solidFill>
              </a14:hiddenFill>
            </a:ext>
          </a:extLst>
        </p:spPr>
      </p:pic>
      <p:sp>
        <p:nvSpPr>
          <p:cNvPr id="27" name="AutoShape 9" descr="Image result for Livestock pictures"/>
          <p:cNvSpPr>
            <a:spLocks noChangeAspect="1" noChangeArrowheads="1"/>
          </p:cNvSpPr>
          <p:nvPr/>
        </p:nvSpPr>
        <p:spPr bwMode="auto">
          <a:xfrm>
            <a:off x="1" y="-136525"/>
            <a:ext cx="1771650" cy="11811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solidFill>
                <a:srgbClr val="000000"/>
              </a:solidFill>
            </a:endParaRPr>
          </a:p>
        </p:txBody>
      </p:sp>
      <p:sp>
        <p:nvSpPr>
          <p:cNvPr id="29" name="AutoShape 11" descr="Image result for Livestock pictures"/>
          <p:cNvSpPr>
            <a:spLocks noChangeAspect="1" noChangeArrowheads="1"/>
          </p:cNvSpPr>
          <p:nvPr/>
        </p:nvSpPr>
        <p:spPr bwMode="auto">
          <a:xfrm>
            <a:off x="152401" y="15875"/>
            <a:ext cx="1771650" cy="11811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solidFill>
                <a:srgbClr val="000000"/>
              </a:solidFill>
            </a:endParaRPr>
          </a:p>
        </p:txBody>
      </p:sp>
      <p:pic>
        <p:nvPicPr>
          <p:cNvPr id="416782" name="Picture 14" descr="Image result for Livestock pictures"/>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041178" y="3561862"/>
            <a:ext cx="1898595" cy="1191259"/>
          </a:xfrm>
          <a:prstGeom prst="rect">
            <a:avLst/>
          </a:prstGeom>
          <a:noFill/>
          <a:extLst>
            <a:ext uri="{909E8E84-426E-40DD-AFC4-6F175D3DCCD1}">
              <a14:hiddenFill xmlns:a14="http://schemas.microsoft.com/office/drawing/2010/main" xmlns="">
                <a:solidFill>
                  <a:srgbClr val="FFFFFF"/>
                </a:solidFill>
              </a14:hiddenFill>
            </a:ext>
          </a:extLst>
        </p:spPr>
      </p:pic>
      <p:pic>
        <p:nvPicPr>
          <p:cNvPr id="416783" name="Picture 15"/>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5720927" y="3578830"/>
            <a:ext cx="1988911" cy="1157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6784" name="Picture 16"/>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5431896" y="1102799"/>
            <a:ext cx="2040748" cy="1074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Rectangle 11"/>
          <p:cNvSpPr txBox="1"/>
          <p:nvPr/>
        </p:nvSpPr>
        <p:spPr bwMode="gray">
          <a:xfrm>
            <a:off x="3846325" y="1564877"/>
            <a:ext cx="4812561" cy="61555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r">
              <a:buClr>
                <a:srgbClr val="002960"/>
              </a:buClr>
            </a:pPr>
            <a:r>
              <a:rPr lang="en-US" sz="2000" b="1" dirty="0" smtClean="0">
                <a:solidFill>
                  <a:srgbClr val="002960"/>
                </a:solidFill>
              </a:rPr>
              <a:t>Producer</a:t>
            </a:r>
          </a:p>
          <a:p>
            <a:pPr algn="r">
              <a:buClr>
                <a:srgbClr val="002960"/>
              </a:buClr>
            </a:pPr>
            <a:r>
              <a:rPr lang="en-US" sz="2000" b="1" dirty="0" smtClean="0">
                <a:solidFill>
                  <a:srgbClr val="002960"/>
                </a:solidFill>
              </a:rPr>
              <a:t> Support</a:t>
            </a:r>
            <a:endParaRPr lang="en-US" sz="2000" b="1" dirty="0">
              <a:solidFill>
                <a:srgbClr val="002960"/>
              </a:solidFill>
            </a:endParaRPr>
          </a:p>
        </p:txBody>
      </p:sp>
      <p:pic>
        <p:nvPicPr>
          <p:cNvPr id="416785" name="Picture 17"/>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5161590" y="2280670"/>
            <a:ext cx="2270331" cy="112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Rectangle 11"/>
          <p:cNvSpPr txBox="1"/>
          <p:nvPr/>
        </p:nvSpPr>
        <p:spPr bwMode="gray">
          <a:xfrm>
            <a:off x="5720927" y="4383251"/>
            <a:ext cx="2859015" cy="615553"/>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895350" eaLnBrk="1" hangingPunct="1">
              <a:buClr>
                <a:schemeClr val="tx2"/>
              </a:buClr>
              <a:defRPr>
                <a:latin typeface="+mn-lt"/>
                <a:ea typeface="Arial Unicode MS" pitchFamily="34" charset="-128"/>
                <a:cs typeface="Arial Unicode MS" pitchFamily="34" charset="-128"/>
              </a:defRPr>
            </a:lvl1pPr>
            <a:lvl2pPr marL="193675" lvl="1" indent="-192088" defTabSz="895350" eaLnBrk="1" hangingPunct="1">
              <a:buClr>
                <a:schemeClr val="tx2"/>
              </a:buClr>
              <a:buSzPct val="125000"/>
              <a:buFont typeface="Arial" charset="0"/>
              <a:buChar char="▪"/>
              <a:defRPr>
                <a:latin typeface="+mn-lt"/>
                <a:ea typeface="Arial Unicode MS" pitchFamily="34" charset="-128"/>
                <a:cs typeface="Arial Unicode MS" pitchFamily="34" charset="-128"/>
              </a:defRPr>
            </a:lvl2pPr>
            <a:lvl3pPr marL="457200" lvl="2" indent="-261938"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3pPr>
            <a:lvl4pPr marL="614363" lvl="3" indent="-155575" defTabSz="895350" eaLnBrk="1" hangingPunct="1">
              <a:buClr>
                <a:schemeClr val="tx2"/>
              </a:buClr>
              <a:buSzPct val="120000"/>
              <a:buFont typeface="Arial" charset="0"/>
              <a:buChar char="▫"/>
              <a:defRPr>
                <a:latin typeface="+mn-lt"/>
                <a:ea typeface="Arial Unicode MS" pitchFamily="34" charset="-128"/>
                <a:cs typeface="Arial Unicode MS" pitchFamily="34" charset="-128"/>
              </a:defRPr>
            </a:lvl4pPr>
            <a:lvl5pPr marL="749808" lvl="4" indent="-130175" defTabSz="895350" eaLnBrk="1" hangingPunct="1">
              <a:buClr>
                <a:schemeClr val="tx2"/>
              </a:buClr>
              <a:buSzPct val="89000"/>
              <a:buFont typeface="Arial" charset="0"/>
              <a:buChar char="-"/>
              <a:defRPr>
                <a:latin typeface="+mn-lt"/>
                <a:ea typeface="Arial Unicode MS" pitchFamily="34" charset="-128"/>
                <a:cs typeface="Arial Unicode MS" pitchFamily="34" charset="-128"/>
              </a:defRPr>
            </a:lvl5pPr>
            <a:lvl6pPr marL="749808" indent="-130175" defTabSz="895350" fontAlgn="base">
              <a:spcBef>
                <a:spcPct val="0"/>
              </a:spcBef>
              <a:spcAft>
                <a:spcPct val="0"/>
              </a:spcAft>
              <a:buClr>
                <a:schemeClr val="tx2"/>
              </a:buClr>
              <a:buSzPct val="89000"/>
              <a:buFont typeface="Arial" charset="0"/>
              <a:buChar char="-"/>
              <a:defRPr>
                <a:latin typeface="+mn-lt"/>
              </a:defRPr>
            </a:lvl6pPr>
            <a:lvl7pPr marL="749808" indent="-130175" defTabSz="895350" fontAlgn="base">
              <a:spcBef>
                <a:spcPct val="0"/>
              </a:spcBef>
              <a:spcAft>
                <a:spcPct val="0"/>
              </a:spcAft>
              <a:buClr>
                <a:schemeClr val="tx2"/>
              </a:buClr>
              <a:buSzPct val="89000"/>
              <a:buFont typeface="Arial" charset="0"/>
              <a:buChar char="-"/>
              <a:defRPr>
                <a:latin typeface="+mn-lt"/>
              </a:defRPr>
            </a:lvl7pPr>
            <a:lvl8pPr marL="749808" indent="-130175" defTabSz="895350" fontAlgn="base">
              <a:spcBef>
                <a:spcPct val="0"/>
              </a:spcBef>
              <a:spcAft>
                <a:spcPct val="0"/>
              </a:spcAft>
              <a:buClr>
                <a:schemeClr val="tx2"/>
              </a:buClr>
              <a:buSzPct val="89000"/>
              <a:buFont typeface="Arial" charset="0"/>
              <a:buChar char="-"/>
              <a:defRPr>
                <a:latin typeface="+mn-lt"/>
              </a:defRPr>
            </a:lvl8pPr>
            <a:lvl9pPr marL="749808" indent="-130175" defTabSz="895350" fontAlgn="base">
              <a:spcBef>
                <a:spcPct val="0"/>
              </a:spcBef>
              <a:spcAft>
                <a:spcPct val="0"/>
              </a:spcAft>
              <a:buClr>
                <a:schemeClr val="tx2"/>
              </a:buClr>
              <a:buSzPct val="89000"/>
              <a:buFont typeface="Arial" charset="0"/>
              <a:buChar char="-"/>
              <a:defRPr>
                <a:latin typeface="+mn-lt"/>
              </a:defRPr>
            </a:lvl9pPr>
          </a:lstStyle>
          <a:p>
            <a:pPr algn="r">
              <a:buClr>
                <a:srgbClr val="002960"/>
              </a:buClr>
            </a:pPr>
            <a:r>
              <a:rPr lang="en-US" sz="2000" b="1" dirty="0" smtClean="0">
                <a:solidFill>
                  <a:srgbClr val="002960"/>
                </a:solidFill>
              </a:rPr>
              <a:t>Rural </a:t>
            </a:r>
          </a:p>
          <a:p>
            <a:pPr algn="r">
              <a:buClr>
                <a:srgbClr val="002960"/>
              </a:buClr>
            </a:pPr>
            <a:r>
              <a:rPr lang="en-US" sz="2000" b="1" dirty="0" smtClean="0">
                <a:solidFill>
                  <a:srgbClr val="002960"/>
                </a:solidFill>
              </a:rPr>
              <a:t>Development</a:t>
            </a:r>
            <a:endParaRPr lang="en-US" sz="2000" b="1" dirty="0">
              <a:solidFill>
                <a:srgbClr val="002960"/>
              </a:solidFill>
            </a:endParaRPr>
          </a:p>
        </p:txBody>
      </p:sp>
      <p:pic>
        <p:nvPicPr>
          <p:cNvPr id="416786" name="Picture 18"/>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341556" y="4878114"/>
            <a:ext cx="3055630" cy="12998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07158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NAME" val="Moon"/>
  <p:tag name="TYPE" val="McK Moon"/>
</p:tagLst>
</file>

<file path=ppt/tags/tag20.xml><?xml version="1.0" encoding="utf-8"?>
<p:tagLst xmlns:a="http://schemas.openxmlformats.org/drawingml/2006/main" xmlns:r="http://schemas.openxmlformats.org/officeDocument/2006/relationships" xmlns:p="http://schemas.openxmlformats.org/presentationml/2006/main">
  <p:tag name="RESIZE" val="Yes"/>
</p:tagLst>
</file>

<file path=ppt/tags/tag21.xml><?xml version="1.0" encoding="utf-8"?>
<p:tagLst xmlns:a="http://schemas.openxmlformats.org/drawingml/2006/main" xmlns:r="http://schemas.openxmlformats.org/officeDocument/2006/relationships" xmlns:p="http://schemas.openxmlformats.org/presentationml/2006/main">
  <p:tag name="NAME" val="Oval"/>
</p:tagLst>
</file>

<file path=ppt/tags/tag22.xml><?xml version="1.0" encoding="utf-8"?>
<p:tagLst xmlns:a="http://schemas.openxmlformats.org/drawingml/2006/main" xmlns:r="http://schemas.openxmlformats.org/officeDocument/2006/relationships" xmlns:p="http://schemas.openxmlformats.org/presentationml/2006/main">
  <p:tag name="NAME" val="Oval"/>
</p:tagLst>
</file>

<file path=ppt/tags/tag23.xml><?xml version="1.0" encoding="utf-8"?>
<p:tagLst xmlns:a="http://schemas.openxmlformats.org/drawingml/2006/main" xmlns:r="http://schemas.openxmlformats.org/officeDocument/2006/relationships" xmlns:p="http://schemas.openxmlformats.org/presentationml/2006/main">
  <p:tag name="NAME" val="Oval"/>
</p:tagLst>
</file>

<file path=ppt/tags/tag24.xml><?xml version="1.0" encoding="utf-8"?>
<p:tagLst xmlns:a="http://schemas.openxmlformats.org/drawingml/2006/main" xmlns:r="http://schemas.openxmlformats.org/officeDocument/2006/relationships" xmlns:p="http://schemas.openxmlformats.org/presentationml/2006/main">
  <p:tag name="NAME" val="Oval"/>
</p:tagLst>
</file>

<file path=ppt/tags/tag25.xml><?xml version="1.0" encoding="utf-8"?>
<p:tagLst xmlns:a="http://schemas.openxmlformats.org/drawingml/2006/main" xmlns:r="http://schemas.openxmlformats.org/officeDocument/2006/relationships" xmlns:p="http://schemas.openxmlformats.org/presentationml/2006/main">
  <p:tag name="NAME" val="Oval"/>
</p:tagLst>
</file>

<file path=ppt/tags/tag26.xml><?xml version="1.0" encoding="utf-8"?>
<p:tagLst xmlns:a="http://schemas.openxmlformats.org/drawingml/2006/main" xmlns:r="http://schemas.openxmlformats.org/officeDocument/2006/relationships" xmlns:p="http://schemas.openxmlformats.org/presentationml/2006/main">
  <p:tag name="NAME" val="Oval"/>
</p:tagLst>
</file>

<file path=ppt/tags/tag27.xml><?xml version="1.0" encoding="utf-8"?>
<p:tagLst xmlns:a="http://schemas.openxmlformats.org/drawingml/2006/main" xmlns:r="http://schemas.openxmlformats.org/officeDocument/2006/relationships" xmlns:p="http://schemas.openxmlformats.org/presentationml/2006/main">
  <p:tag name="NAME" val="Oval"/>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Operation PHAKISA (South Africa)_CF_RNS029">
  <a:themeElements>
    <a:clrScheme name="Current">
      <a:dk1>
        <a:srgbClr val="000000"/>
      </a:dk1>
      <a:lt1>
        <a:srgbClr val="FFFFFF"/>
      </a:lt1>
      <a:dk2>
        <a:srgbClr val="000000"/>
      </a:dk2>
      <a:lt2>
        <a:srgbClr val="FFFFFF"/>
      </a:lt2>
      <a:accent1>
        <a:srgbClr val="BFE8EB"/>
      </a:accent1>
      <a:accent2>
        <a:srgbClr val="63A9AA"/>
      </a:accent2>
      <a:accent3>
        <a:srgbClr val="58BFED"/>
      </a:accent3>
      <a:accent4>
        <a:srgbClr val="4C7F96"/>
      </a:accent4>
      <a:accent5>
        <a:srgbClr val="8397B0"/>
      </a:accent5>
      <a:accent6>
        <a:srgbClr val="808080"/>
      </a:accent6>
      <a:hlink>
        <a:srgbClr val="58BFED"/>
      </a:hlink>
      <a:folHlink>
        <a:srgbClr val="4C7F96"/>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BFE8EB"/>
        </a:accent1>
        <a:accent2>
          <a:srgbClr val="63A9AA"/>
        </a:accent2>
        <a:accent3>
          <a:srgbClr val="58BFED"/>
        </a:accent3>
        <a:accent4>
          <a:srgbClr val="4C7F96"/>
        </a:accent4>
        <a:accent5>
          <a:srgbClr val="8397B0"/>
        </a:accent5>
        <a:accent6>
          <a:srgbClr val="808080"/>
        </a:accent6>
        <a:hlink>
          <a:srgbClr val="58BFED"/>
        </a:hlink>
        <a:folHlink>
          <a:srgbClr val="4C7F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36285</TotalTime>
  <Words>7259</Words>
  <Application>Microsoft Office PowerPoint</Application>
  <PresentationFormat>Custom</PresentationFormat>
  <Paragraphs>800</Paragraphs>
  <Slides>50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Operation PHAKISA (South Africa)_CF_RNS029</vt:lpstr>
      <vt:lpstr>think-cell Slide</vt:lpstr>
      <vt:lpstr>Operation Phakisa: Agriculture, Land Reform and Rural Development Presentation to the Portfolio Committee on Agriculture, Forestry and Fisheries</vt:lpstr>
      <vt:lpstr>Background of Operation Phakisa</vt:lpstr>
      <vt:lpstr>What is the Operation Phakisa Methodology? </vt:lpstr>
      <vt:lpstr>National Development Plan Vision 2030</vt:lpstr>
      <vt:lpstr>Aims of the Operation Phakisa:  Agriculture, Land Reform and Rural Development Led by the Departments of Agriculture, Fisheries and Forestry (DAFF) and Rural Development and Land Reform (DRDLR), and supported by the DPME  </vt:lpstr>
      <vt:lpstr>Composition of the Participants</vt:lpstr>
      <vt:lpstr>What is Operation Phakisa Methodology? </vt:lpstr>
      <vt:lpstr>What is Operation Phakisa Methodology? </vt:lpstr>
      <vt:lpstr>Operation Phakisa: Agriculture, Land Reform &amp; Rural Development comprise of 3 commodity based workstreams, and 4 sectors enablers</vt:lpstr>
      <vt:lpstr>What is Operation Phakisa Methodology? </vt:lpstr>
      <vt:lpstr>Slide 10</vt:lpstr>
      <vt:lpstr>What is Operation Phakisa Methodology? </vt:lpstr>
      <vt:lpstr>How far are we in implementing the methodology? </vt:lpstr>
      <vt:lpstr>Slide 13</vt:lpstr>
      <vt:lpstr>PHASE 1: securing buy-in and commitment from role players</vt:lpstr>
      <vt:lpstr>PHASE 2: Signing of agreements (SLAs, MOUs, contracts)</vt:lpstr>
      <vt:lpstr>PHASE 3: Establishing institutional arrangements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SUMMARY OF RESOURCE PLAN</vt:lpstr>
      <vt:lpstr>SUMMARY OF RESOURCE PLAN</vt:lpstr>
      <vt:lpstr>SUMMARY OF RESOURCE PLAN</vt:lpstr>
      <vt:lpstr>SUMMARY OF RESOURCE PLAN</vt:lpstr>
      <vt:lpstr>WAY FORWARD</vt:lpstr>
      <vt:lpstr>ABBREVIATIONS</vt:lpstr>
      <vt:lpstr>ABBREVIATIONS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Saranya S</dc:creator>
  <cp:lastModifiedBy>PUMZA</cp:lastModifiedBy>
  <cp:revision>1741</cp:revision>
  <cp:lastPrinted>2017-11-01T06:06:40Z</cp:lastPrinted>
  <dcterms:created xsi:type="dcterms:W3CDTF">2014-07-28T09:01:36Z</dcterms:created>
  <dcterms:modified xsi:type="dcterms:W3CDTF">2017-11-16T08:44:08Z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Office2010EditCount">
    <vt:lpwstr>1</vt:lpwstr>
  </property>
  <property fmtid="{D5CDD505-2E9C-101B-9397-08002B2CF9AE}" pid="7" name="Office2003EditCount">
    <vt:lpwstr>0</vt:lpwstr>
  </property>
  <property fmtid="{D5CDD505-2E9C-101B-9397-08002B2CF9AE}" pid="8" name="LastEditedOfficeVersion">
    <vt:lpwstr>Office2010</vt:lpwstr>
  </property>
  <property fmtid="{D5CDD505-2E9C-101B-9397-08002B2CF9AE}" pid="9" name="DocID">
    <vt:lpwstr>Doc ID</vt:lpwstr>
  </property>
  <property fmtid="{D5CDD505-2E9C-101B-9397-08002B2CF9AE}" pid="10" name="Office2010WasSaved">
    <vt:lpwstr>1</vt:lpwstr>
  </property>
  <property fmtid="{D5CDD505-2E9C-101B-9397-08002B2CF9AE}" pid="11" name="TitusGUID">
    <vt:lpwstr>96f01750-bcca-4993-bbeb-18d1903471a1</vt:lpwstr>
  </property>
  <property fmtid="{D5CDD505-2E9C-101B-9397-08002B2CF9AE}" pid="12" name="DeloitteDivision">
    <vt:lpwstr>None</vt:lpwstr>
  </property>
  <property fmtid="{D5CDD505-2E9C-101B-9397-08002B2CF9AE}" pid="13" name="DeloitteBusinessUnit">
    <vt:lpwstr>None</vt:lpwstr>
  </property>
  <property fmtid="{D5CDD505-2E9C-101B-9397-08002B2CF9AE}" pid="14" name="DeloitteCompany">
    <vt:lpwstr>DeloitteZA</vt:lpwstr>
  </property>
  <property fmtid="{D5CDD505-2E9C-101B-9397-08002B2CF9AE}" pid="15" name="DeloitteCountry">
    <vt:lpwstr>SouthAfrica</vt:lpwstr>
  </property>
  <property fmtid="{D5CDD505-2E9C-101B-9397-08002B2CF9AE}" pid="16" name="DeloitteServiceLine">
    <vt:lpwstr>None</vt:lpwstr>
  </property>
  <property fmtid="{D5CDD505-2E9C-101B-9397-08002B2CF9AE}" pid="17" name="DeloitteSecurityClassification">
    <vt:lpwstr>Internal</vt:lpwstr>
  </property>
  <property fmtid="{D5CDD505-2E9C-101B-9397-08002B2CF9AE}" pid="18" name="DeloitteSensitivity">
    <vt:lpwstr>FirmPersonalAndConfidential</vt:lpwstr>
  </property>
</Properties>
</file>