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87" r:id="rId3"/>
    <p:sldId id="282" r:id="rId4"/>
    <p:sldId id="283" r:id="rId5"/>
    <p:sldId id="284" r:id="rId6"/>
    <p:sldId id="285" r:id="rId7"/>
    <p:sldId id="286" r:id="rId8"/>
    <p:sldId id="289" r:id="rId9"/>
    <p:sldId id="258"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BEB612"/>
    <a:srgbClr val="301702"/>
    <a:srgbClr val="B77727"/>
    <a:srgbClr val="CAA53B"/>
    <a:srgbClr val="A99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sz="900" dirty="0" smtClean="0">
                <a:latin typeface="Gill Sans"/>
                <a:cs typeface="Gill Sans"/>
              </a:rPr>
              <a:t>9/2/2016</a:t>
            </a:r>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dirty="0" smtClean="0"/>
              <a:t>9/2/2016</a:t>
            </a:r>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93854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dirty="0"/>
          </a:p>
        </p:txBody>
      </p:sp>
    </p:spTree>
    <p:extLst>
      <p:ext uri="{BB962C8B-B14F-4D97-AF65-F5344CB8AC3E}">
        <p14:creationId xmlns:p14="http://schemas.microsoft.com/office/powerpoint/2010/main"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9C8E2CDD-6796-46BD-A944-5197E2048FB9}" type="datetime1">
              <a:rPr lang="en-US" smtClean="0"/>
              <a:t>11/14/2017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780928"/>
            <a:ext cx="5591793" cy="936104"/>
          </a:xfrm>
        </p:spPr>
        <p:txBody>
          <a:bodyPr>
            <a:normAutofit fontScale="90000"/>
          </a:bodyPr>
          <a:lstStyle/>
          <a:p>
            <a:pPr algn="ctr"/>
            <a:r>
              <a:rPr lang="en-ZA" sz="2000" dirty="0" smtClean="0"/>
              <a:t>PRESENTATION TO THE PORTFOLIO COMMITTEE ON ARTS AND CULTURE</a:t>
            </a:r>
            <a:br>
              <a:rPr lang="en-ZA" sz="2000" dirty="0" smtClean="0"/>
            </a:br>
            <a:r>
              <a:rPr lang="en-ZA" sz="2000" dirty="0" smtClean="0"/>
              <a:t/>
            </a:r>
            <a:br>
              <a:rPr lang="en-ZA" sz="2000" dirty="0" smtClean="0"/>
            </a:br>
            <a:r>
              <a:rPr lang="en-ZA" sz="2000" dirty="0" smtClean="0"/>
              <a:t>Matters arising</a:t>
            </a:r>
            <a:endParaRPr lang="en-ZA" sz="2000" dirty="0"/>
          </a:p>
        </p:txBody>
      </p:sp>
      <p:sp>
        <p:nvSpPr>
          <p:cNvPr id="3" name="Subtitle 2"/>
          <p:cNvSpPr>
            <a:spLocks noGrp="1"/>
          </p:cNvSpPr>
          <p:nvPr>
            <p:ph type="subTitle" idx="1"/>
          </p:nvPr>
        </p:nvSpPr>
        <p:spPr>
          <a:xfrm>
            <a:off x="611560" y="4667667"/>
            <a:ext cx="5599754" cy="720080"/>
          </a:xfrm>
        </p:spPr>
        <p:txBody>
          <a:bodyPr>
            <a:normAutofit/>
          </a:bodyPr>
          <a:lstStyle/>
          <a:p>
            <a:pPr algn="ctr"/>
            <a:endParaRPr lang="en-ZA" sz="1600" b="1" dirty="0" smtClean="0"/>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endParaRPr lang="en-ZA" sz="1400" dirty="0">
              <a:solidFill>
                <a:srgbClr val="800000"/>
              </a:solidFill>
              <a:latin typeface="Arial"/>
              <a:cs typeface="Arial"/>
            </a:endParaRPr>
          </a:p>
        </p:txBody>
      </p:sp>
      <p:sp>
        <p:nvSpPr>
          <p:cNvPr id="4" name="TextBox 3"/>
          <p:cNvSpPr txBox="1"/>
          <p:nvPr/>
        </p:nvSpPr>
        <p:spPr>
          <a:xfrm>
            <a:off x="6732240" y="4639300"/>
            <a:ext cx="2118722" cy="369332"/>
          </a:xfrm>
          <a:prstGeom prst="rect">
            <a:avLst/>
          </a:prstGeom>
          <a:noFill/>
        </p:spPr>
        <p:txBody>
          <a:bodyPr wrap="none" rtlCol="0">
            <a:spAutoFit/>
          </a:bodyPr>
          <a:lstStyle/>
          <a:p>
            <a:r>
              <a:rPr lang="en-ZA" b="1" dirty="0" smtClean="0"/>
              <a:t>14 NOVEMBER 2017</a:t>
            </a:r>
            <a:endParaRPr lang="en-Z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Contents</a:t>
            </a:r>
            <a:endParaRPr lang="en-ZA" dirty="0"/>
          </a:p>
        </p:txBody>
      </p:sp>
      <p:sp>
        <p:nvSpPr>
          <p:cNvPr id="3" name="Content Placeholder 2"/>
          <p:cNvSpPr>
            <a:spLocks noGrp="1"/>
          </p:cNvSpPr>
          <p:nvPr>
            <p:ph idx="1"/>
          </p:nvPr>
        </p:nvSpPr>
        <p:spPr>
          <a:xfrm>
            <a:off x="467544" y="1268760"/>
            <a:ext cx="8066856" cy="4674841"/>
          </a:xfrm>
        </p:spPr>
        <p:txBody>
          <a:bodyPr>
            <a:normAutofit/>
          </a:bodyPr>
          <a:lstStyle/>
          <a:p>
            <a:pPr>
              <a:lnSpc>
                <a:spcPct val="200000"/>
              </a:lnSpc>
              <a:buFont typeface="+mj-lt"/>
              <a:buAutoNum type="arabicPeriod"/>
            </a:pPr>
            <a:r>
              <a:rPr lang="en-ZA" sz="2800" b="0" dirty="0" smtClean="0">
                <a:solidFill>
                  <a:schemeClr val="tx1"/>
                </a:solidFill>
              </a:rPr>
              <a:t>Update on the Public Protector SARA</a:t>
            </a:r>
          </a:p>
          <a:p>
            <a:pPr>
              <a:lnSpc>
                <a:spcPct val="200000"/>
              </a:lnSpc>
              <a:buFont typeface="+mj-lt"/>
              <a:buAutoNum type="arabicPeriod"/>
            </a:pPr>
            <a:r>
              <a:rPr lang="en-ZA" sz="2800" b="0" dirty="0" smtClean="0">
                <a:solidFill>
                  <a:schemeClr val="tx1"/>
                </a:solidFill>
              </a:rPr>
              <a:t>Breakdown of the amount spent on Africa Month since 2015</a:t>
            </a:r>
          </a:p>
          <a:p>
            <a:pPr>
              <a:lnSpc>
                <a:spcPct val="200000"/>
              </a:lnSpc>
              <a:buFont typeface="+mj-lt"/>
              <a:buAutoNum type="arabicPeriod"/>
            </a:pPr>
            <a:r>
              <a:rPr lang="en-ZA" sz="2800" b="0" dirty="0" smtClean="0">
                <a:solidFill>
                  <a:schemeClr val="tx1"/>
                </a:solidFill>
              </a:rPr>
              <a:t>Amount spent on local artists during festivals</a:t>
            </a:r>
          </a:p>
          <a:p>
            <a:pPr>
              <a:lnSpc>
                <a:spcPct val="200000"/>
              </a:lnSpc>
              <a:buFont typeface="+mj-lt"/>
              <a:buAutoNum type="arabicPeriod"/>
            </a:pPr>
            <a:r>
              <a:rPr lang="en-ZA" sz="2800" b="0" dirty="0" smtClean="0">
                <a:solidFill>
                  <a:schemeClr val="tx1"/>
                </a:solidFill>
              </a:rPr>
              <a:t>Exact amount spent on national Days</a:t>
            </a:r>
            <a:endParaRPr lang="en-ZA" sz="2800" b="0" dirty="0">
              <a:solidFill>
                <a:schemeClr val="tx1"/>
              </a:solidFill>
            </a:endParaRPr>
          </a:p>
        </p:txBody>
      </p:sp>
      <p:sp>
        <p:nvSpPr>
          <p:cNvPr id="4" name="TextBox 3"/>
          <p:cNvSpPr txBox="1"/>
          <p:nvPr/>
        </p:nvSpPr>
        <p:spPr>
          <a:xfrm>
            <a:off x="8244408" y="6237312"/>
            <a:ext cx="301686" cy="369332"/>
          </a:xfrm>
          <a:prstGeom prst="rect">
            <a:avLst/>
          </a:prstGeom>
          <a:noFill/>
        </p:spPr>
        <p:txBody>
          <a:bodyPr wrap="none" rtlCol="0">
            <a:spAutoFit/>
          </a:bodyPr>
          <a:lstStyle/>
          <a:p>
            <a:r>
              <a:rPr lang="en-ZA" dirty="0" smtClean="0"/>
              <a:t>2</a:t>
            </a:r>
            <a:endParaRPr lang="en-ZA" dirty="0"/>
          </a:p>
        </p:txBody>
      </p:sp>
    </p:spTree>
    <p:extLst>
      <p:ext uri="{BB962C8B-B14F-4D97-AF65-F5344CB8AC3E}">
        <p14:creationId xmlns:p14="http://schemas.microsoft.com/office/powerpoint/2010/main" val="216110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710952"/>
          </a:xfrm>
        </p:spPr>
        <p:txBody>
          <a:bodyPr>
            <a:noAutofit/>
          </a:bodyPr>
          <a:lstStyle/>
          <a:p>
            <a:r>
              <a:rPr lang="en-US" sz="2400" dirty="0" smtClean="0"/>
              <a:t>1. Update on Public Protector Report on SARA       </a:t>
            </a:r>
            <a:br>
              <a:rPr lang="en-US" sz="2400" dirty="0" smtClean="0"/>
            </a:br>
            <a:r>
              <a:rPr lang="en-US" sz="2400" dirty="0" smtClean="0"/>
              <a:t> </a:t>
            </a:r>
            <a:endParaRPr lang="en-US" sz="2400" dirty="0"/>
          </a:p>
        </p:txBody>
      </p:sp>
      <p:sp>
        <p:nvSpPr>
          <p:cNvPr id="4" name="Content Placeholder 3"/>
          <p:cNvSpPr>
            <a:spLocks noGrp="1"/>
          </p:cNvSpPr>
          <p:nvPr>
            <p:ph sz="half" idx="1"/>
          </p:nvPr>
        </p:nvSpPr>
        <p:spPr>
          <a:xfrm>
            <a:off x="467544" y="1196752"/>
            <a:ext cx="4038600" cy="4343399"/>
          </a:xfrm>
        </p:spPr>
        <p:txBody>
          <a:bodyPr>
            <a:normAutofit lnSpcReduction="10000"/>
          </a:bodyPr>
          <a:lstStyle/>
          <a:p>
            <a:r>
              <a:rPr lang="en-US" dirty="0" smtClean="0">
                <a:solidFill>
                  <a:schemeClr val="tx1"/>
                </a:solidFill>
              </a:rPr>
              <a:t>Report on the  Investigation on an Alleged failure or undue delay of DAC to Implement Settlement Agreement signed in Terms of Section 6(4) (a) and (b) of the Public Protector Act 23 of 1994</a:t>
            </a:r>
            <a:endParaRPr lang="en-US" dirty="0">
              <a:solidFill>
                <a:schemeClr val="tx1"/>
              </a:solidFill>
            </a:endParaRPr>
          </a:p>
        </p:txBody>
      </p:sp>
      <p:sp>
        <p:nvSpPr>
          <p:cNvPr id="5" name="Content Placeholder 4"/>
          <p:cNvSpPr>
            <a:spLocks noGrp="1"/>
          </p:cNvSpPr>
          <p:nvPr>
            <p:ph sz="half" idx="2"/>
          </p:nvPr>
        </p:nvSpPr>
        <p:spPr>
          <a:xfrm>
            <a:off x="4648200" y="1124744"/>
            <a:ext cx="4038600" cy="4818857"/>
          </a:xfrm>
        </p:spPr>
        <p:txBody>
          <a:bodyPr>
            <a:normAutofit lnSpcReduction="10000"/>
          </a:bodyPr>
          <a:lstStyle/>
          <a:p>
            <a:r>
              <a:rPr lang="en-US" dirty="0" smtClean="0">
                <a:solidFill>
                  <a:schemeClr val="tx1"/>
                </a:solidFill>
              </a:rPr>
              <a:t>Notice of motion finalised and founding affidavit to the review application was deposed to on 8 September 2017 and service of papers effected by the Sheriff on the Public Protector on 14 September 2017</a:t>
            </a:r>
          </a:p>
          <a:p>
            <a:r>
              <a:rPr lang="en-US" dirty="0" smtClean="0">
                <a:solidFill>
                  <a:schemeClr val="tx1"/>
                </a:solidFill>
              </a:rPr>
              <a:t>DAC received notice to oppose from the South African Roadies Association (SARA)</a:t>
            </a:r>
          </a:p>
          <a:p>
            <a:r>
              <a:rPr lang="en-US" dirty="0" smtClean="0">
                <a:solidFill>
                  <a:schemeClr val="tx1"/>
                </a:solidFill>
              </a:rPr>
              <a:t>The Public Protector has also delivered the record of proceedings to review.</a:t>
            </a:r>
          </a:p>
          <a:p>
            <a:r>
              <a:rPr lang="en-US" dirty="0" smtClean="0">
                <a:solidFill>
                  <a:schemeClr val="tx1"/>
                </a:solidFill>
              </a:rPr>
              <a:t>DAC Counsels are studying the Public Protectors record in order to determine whether or not the DAC’s review application needs to be supplemented.</a:t>
            </a:r>
          </a:p>
          <a:p>
            <a:r>
              <a:rPr lang="en-US" dirty="0" smtClean="0">
                <a:solidFill>
                  <a:schemeClr val="tx1"/>
                </a:solidFill>
              </a:rPr>
              <a:t>If required, Counsels will prepare the relevant supplementary papers.</a:t>
            </a:r>
          </a:p>
          <a:p>
            <a:endParaRPr lang="en-US" dirty="0"/>
          </a:p>
        </p:txBody>
      </p:sp>
      <p:sp>
        <p:nvSpPr>
          <p:cNvPr id="6" name="TextBox 5"/>
          <p:cNvSpPr txBox="1"/>
          <p:nvPr/>
        </p:nvSpPr>
        <p:spPr>
          <a:xfrm>
            <a:off x="8244408" y="6237312"/>
            <a:ext cx="301686" cy="369332"/>
          </a:xfrm>
          <a:prstGeom prst="rect">
            <a:avLst/>
          </a:prstGeom>
          <a:noFill/>
        </p:spPr>
        <p:txBody>
          <a:bodyPr wrap="none" rtlCol="0">
            <a:spAutoFit/>
          </a:bodyPr>
          <a:lstStyle/>
          <a:p>
            <a:r>
              <a:rPr lang="en-ZA" dirty="0" smtClean="0"/>
              <a:t>3</a:t>
            </a:r>
            <a:endParaRPr lang="en-ZA" dirty="0"/>
          </a:p>
        </p:txBody>
      </p:sp>
    </p:spTree>
    <p:extLst>
      <p:ext uri="{BB962C8B-B14F-4D97-AF65-F5344CB8AC3E}">
        <p14:creationId xmlns:p14="http://schemas.microsoft.com/office/powerpoint/2010/main" val="205906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rmAutofit fontScale="90000"/>
          </a:bodyPr>
          <a:lstStyle/>
          <a:p>
            <a:r>
              <a:rPr lang="en-US" dirty="0" smtClean="0"/>
              <a:t>2. Exact breakdown of the amount spent on Africa Day: 2015-2017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4398830"/>
              </p:ext>
            </p:extLst>
          </p:nvPr>
        </p:nvGraphicFramePr>
        <p:xfrm>
          <a:off x="179512" y="1268760"/>
          <a:ext cx="8856985" cy="4969283"/>
        </p:xfrm>
        <a:graphic>
          <a:graphicData uri="http://schemas.openxmlformats.org/drawingml/2006/table">
            <a:tbl>
              <a:tblPr>
                <a:tableStyleId>{5C22544A-7EE6-4342-B048-85BDC9FD1C3A}</a:tableStyleId>
              </a:tblPr>
              <a:tblGrid>
                <a:gridCol w="3049821"/>
                <a:gridCol w="3939861"/>
                <a:gridCol w="1867303"/>
              </a:tblGrid>
              <a:tr h="303866">
                <a:tc gridSpan="2">
                  <a:txBody>
                    <a:bodyPr/>
                    <a:lstStyle/>
                    <a:p>
                      <a:pPr algn="l" fontAlgn="b"/>
                      <a:r>
                        <a:rPr lang="en-US" sz="1800" b="1" u="none" strike="noStrike" dirty="0" smtClean="0">
                          <a:effectLst/>
                        </a:rPr>
                        <a:t>AFRICA MONTH FINANCIAL REPORT 2015</a:t>
                      </a:r>
                    </a:p>
                    <a:p>
                      <a:pPr algn="l" fontAlgn="b"/>
                      <a:endParaRPr lang="en-US" sz="1800" b="1" i="0" u="none" strike="noStrike" dirty="0">
                        <a:solidFill>
                          <a:srgbClr val="000000"/>
                        </a:solidFill>
                        <a:effectLst/>
                        <a:latin typeface="Arial" panose="020B0604020202020204" pitchFamily="34" charset="0"/>
                      </a:endParaRPr>
                    </a:p>
                  </a:txBody>
                  <a:tcPr marL="7620" marR="7620" marT="7620" marB="0" anchor="b"/>
                </a:tc>
                <a:tc hMerge="1">
                  <a:txBody>
                    <a:bodyPr/>
                    <a:lstStyle/>
                    <a:p>
                      <a:endParaRPr lang="en-US"/>
                    </a:p>
                  </a:txBody>
                  <a:tcPr/>
                </a:tc>
                <a:tc>
                  <a:txBody>
                    <a:bodyPr/>
                    <a:lstStyle/>
                    <a:p>
                      <a:pPr algn="l" fontAlgn="b"/>
                      <a:endParaRPr lang="en-US" sz="1800" b="1" i="0" u="none" strike="noStrike" dirty="0">
                        <a:solidFill>
                          <a:srgbClr val="000000"/>
                        </a:solidFill>
                        <a:effectLst/>
                        <a:latin typeface="Arial" panose="020B0604020202020204" pitchFamily="34" charset="0"/>
                      </a:endParaRPr>
                    </a:p>
                  </a:txBody>
                  <a:tcPr marL="7620" marR="7620" marT="7620" marB="0" anchor="b"/>
                </a:tc>
              </a:tr>
              <a:tr h="303866">
                <a:tc>
                  <a:txBody>
                    <a:bodyPr/>
                    <a:lstStyle/>
                    <a:p>
                      <a:pPr algn="r" fontAlgn="b"/>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1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1800" b="0" i="0" u="none" strike="noStrike" dirty="0">
                        <a:solidFill>
                          <a:srgbClr val="000000"/>
                        </a:solidFill>
                        <a:effectLst/>
                        <a:latin typeface="Arial" panose="020B0604020202020204" pitchFamily="34" charset="0"/>
                      </a:endParaRPr>
                    </a:p>
                  </a:txBody>
                  <a:tcPr marL="7620" marR="7620" marT="7620" marB="0" anchor="b"/>
                </a:tc>
              </a:tr>
              <a:tr h="303866">
                <a:tc>
                  <a:txBody>
                    <a:bodyPr/>
                    <a:lstStyle/>
                    <a:p>
                      <a:pPr algn="l" fontAlgn="b"/>
                      <a:r>
                        <a:rPr lang="en-US" sz="1800" b="1" u="none" strike="noStrike" dirty="0">
                          <a:effectLst/>
                        </a:rPr>
                        <a:t>ITEM</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b="1" u="none" strike="noStrike" dirty="0">
                          <a:effectLst/>
                        </a:rPr>
                        <a:t>DETAILS</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b="1" u="none" strike="noStrike" dirty="0">
                          <a:effectLst/>
                        </a:rPr>
                        <a:t>AMOUNT</a:t>
                      </a:r>
                      <a:endParaRPr lang="en-US" sz="1800" b="1" i="0" u="none" strike="noStrike" dirty="0">
                        <a:solidFill>
                          <a:srgbClr val="000000"/>
                        </a:solidFill>
                        <a:effectLst/>
                        <a:latin typeface="Arial" panose="020B0604020202020204" pitchFamily="34" charset="0"/>
                      </a:endParaRPr>
                    </a:p>
                  </a:txBody>
                  <a:tcPr marL="7620" marR="7620" marT="7620" marB="0" anchor="b"/>
                </a:tc>
              </a:tr>
              <a:tr h="1180403">
                <a:tc>
                  <a:txBody>
                    <a:bodyPr/>
                    <a:lstStyle/>
                    <a:p>
                      <a:pPr algn="l" fontAlgn="b"/>
                      <a:r>
                        <a:rPr lang="en-US" sz="1800" b="1" u="none" strike="noStrike" dirty="0">
                          <a:effectLst/>
                        </a:rPr>
                        <a:t>Africa Month Sector wide Projects </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u="none" strike="noStrike" dirty="0">
                          <a:effectLst/>
                        </a:rPr>
                        <a:t>40 Sector Wide Projects covering a full range of arts disciplines from fashion to fine art, from music and craft.</a:t>
                      </a:r>
                      <a:endParaRPr lang="en-US" sz="18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US" sz="1800" u="none" strike="noStrike" dirty="0">
                          <a:effectLst/>
                        </a:rPr>
                        <a:t>R 34,577,000.00</a:t>
                      </a:r>
                      <a:endParaRPr lang="en-US" sz="1800" b="0" i="0" u="none" strike="noStrike" dirty="0">
                        <a:solidFill>
                          <a:srgbClr val="000000"/>
                        </a:solidFill>
                        <a:effectLst/>
                        <a:latin typeface="Arial" panose="020B0604020202020204" pitchFamily="34" charset="0"/>
                      </a:endParaRPr>
                    </a:p>
                  </a:txBody>
                  <a:tcPr marL="7620" marR="7620" marT="7620" marB="0" anchor="b"/>
                </a:tc>
              </a:tr>
              <a:tr h="1180403">
                <a:tc>
                  <a:txBody>
                    <a:bodyPr/>
                    <a:lstStyle/>
                    <a:p>
                      <a:pPr algn="l" fontAlgn="b"/>
                      <a:r>
                        <a:rPr lang="en-US" sz="1800" b="1" u="none" strike="noStrike" dirty="0">
                          <a:effectLst/>
                        </a:rPr>
                        <a:t>Marketing and Stakeholders </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u="none" strike="noStrike" dirty="0">
                          <a:effectLst/>
                        </a:rPr>
                        <a:t>This consisted of media activations and support for events around the country including partnerships with mainstream and community media</a:t>
                      </a:r>
                      <a:endParaRPr lang="en-US" sz="18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US" sz="1800" u="none" strike="noStrike" dirty="0">
                          <a:effectLst/>
                        </a:rPr>
                        <a:t>R 21,610,000.00</a:t>
                      </a:r>
                      <a:endParaRPr lang="en-US" sz="1800" b="0" i="0" u="none" strike="noStrike" dirty="0">
                        <a:solidFill>
                          <a:srgbClr val="000000"/>
                        </a:solidFill>
                        <a:effectLst/>
                        <a:latin typeface="Arial" panose="020B0604020202020204" pitchFamily="34" charset="0"/>
                      </a:endParaRPr>
                    </a:p>
                  </a:txBody>
                  <a:tcPr marL="7620" marR="7620" marT="7620" marB="0" anchor="b"/>
                </a:tc>
              </a:tr>
              <a:tr h="888225">
                <a:tc>
                  <a:txBody>
                    <a:bodyPr/>
                    <a:lstStyle/>
                    <a:p>
                      <a:pPr algn="l" fontAlgn="b"/>
                      <a:r>
                        <a:rPr lang="en-US" sz="1800" b="1" u="none" strike="noStrike" dirty="0">
                          <a:effectLst/>
                        </a:rPr>
                        <a:t>Colloquia</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u="none" strike="noStrike" dirty="0">
                          <a:effectLst/>
                        </a:rPr>
                        <a:t>Public conversations and dialogues that happened in different venues around the country</a:t>
                      </a:r>
                      <a:endParaRPr lang="en-US" sz="18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US" sz="1800" u="none" strike="noStrike" dirty="0">
                          <a:effectLst/>
                        </a:rPr>
                        <a:t>R 5,800,000.00</a:t>
                      </a:r>
                      <a:endParaRPr lang="en-US" sz="1800" b="0" i="0" u="none" strike="noStrike" dirty="0">
                        <a:solidFill>
                          <a:srgbClr val="000000"/>
                        </a:solidFill>
                        <a:effectLst/>
                        <a:latin typeface="Arial" panose="020B0604020202020204" pitchFamily="34" charset="0"/>
                      </a:endParaRPr>
                    </a:p>
                  </a:txBody>
                  <a:tcPr marL="7620" marR="7620" marT="7620" marB="0" anchor="b"/>
                </a:tc>
              </a:tr>
              <a:tr h="303866">
                <a:tc>
                  <a:txBody>
                    <a:bodyPr/>
                    <a:lstStyle/>
                    <a:p>
                      <a:pPr algn="l" fontAlgn="b"/>
                      <a:r>
                        <a:rPr lang="en-US" sz="1800" b="1" u="none" strike="noStrike" dirty="0">
                          <a:effectLst/>
                        </a:rPr>
                        <a:t>TOTAL </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en-US" sz="1800" u="none" strike="noStrike" dirty="0">
                          <a:effectLst/>
                        </a:rPr>
                        <a:t> </a:t>
                      </a:r>
                      <a:endParaRPr lang="en-US" sz="1800" b="1"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endParaRPr lang="en-US" sz="1800" b="1" u="none" strike="noStrike" dirty="0" smtClean="0">
                        <a:effectLst/>
                      </a:endParaRPr>
                    </a:p>
                    <a:p>
                      <a:pPr algn="r" fontAlgn="b"/>
                      <a:r>
                        <a:rPr lang="en-US" sz="1800" b="1" u="none" strike="noStrike" dirty="0" smtClean="0">
                          <a:effectLst/>
                        </a:rPr>
                        <a:t>R </a:t>
                      </a:r>
                      <a:r>
                        <a:rPr lang="en-US" sz="1800" b="1" u="none" strike="noStrike" dirty="0">
                          <a:effectLst/>
                        </a:rPr>
                        <a:t>61,987,000.00</a:t>
                      </a:r>
                      <a:endParaRPr lang="en-US" sz="1800" b="1" i="0" u="none" strike="noStrike" dirty="0">
                        <a:solidFill>
                          <a:srgbClr val="000000"/>
                        </a:solidFill>
                        <a:effectLst/>
                        <a:latin typeface="Arial" panose="020B0604020202020204" pitchFamily="34" charset="0"/>
                      </a:endParaRPr>
                    </a:p>
                  </a:txBody>
                  <a:tcPr marL="7620" marR="7620" marT="7620" marB="0" anchor="b"/>
                </a:tc>
              </a:tr>
            </a:tbl>
          </a:graphicData>
        </a:graphic>
      </p:graphicFrame>
      <p:sp>
        <p:nvSpPr>
          <p:cNvPr id="5" name="TextBox 4"/>
          <p:cNvSpPr txBox="1"/>
          <p:nvPr/>
        </p:nvSpPr>
        <p:spPr>
          <a:xfrm>
            <a:off x="8244408" y="6237312"/>
            <a:ext cx="301686" cy="369332"/>
          </a:xfrm>
          <a:prstGeom prst="rect">
            <a:avLst/>
          </a:prstGeom>
          <a:noFill/>
        </p:spPr>
        <p:txBody>
          <a:bodyPr wrap="none" rtlCol="0">
            <a:spAutoFit/>
          </a:bodyPr>
          <a:lstStyle/>
          <a:p>
            <a:r>
              <a:rPr lang="en-ZA" dirty="0" smtClean="0"/>
              <a:t>4</a:t>
            </a:r>
            <a:endParaRPr lang="en-ZA" dirty="0"/>
          </a:p>
        </p:txBody>
      </p:sp>
    </p:spTree>
    <p:extLst>
      <p:ext uri="{BB962C8B-B14F-4D97-AF65-F5344CB8AC3E}">
        <p14:creationId xmlns:p14="http://schemas.microsoft.com/office/powerpoint/2010/main" val="255627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normAutofit fontScale="90000"/>
          </a:bodyPr>
          <a:lstStyle/>
          <a:p>
            <a:r>
              <a:rPr lang="en-US" dirty="0" smtClean="0"/>
              <a:t>2. Exact </a:t>
            </a:r>
            <a:r>
              <a:rPr lang="en-US" dirty="0"/>
              <a:t>breakdown </a:t>
            </a:r>
            <a:r>
              <a:rPr lang="en-US" dirty="0" smtClean="0"/>
              <a:t>of </a:t>
            </a:r>
            <a:r>
              <a:rPr lang="en-US" dirty="0"/>
              <a:t>the amount spent on Africa Day: 2015-2017</a:t>
            </a:r>
          </a:p>
        </p:txBody>
      </p:sp>
      <p:graphicFrame>
        <p:nvGraphicFramePr>
          <p:cNvPr id="3" name="Table 2"/>
          <p:cNvGraphicFramePr>
            <a:graphicFrameLocks noGrp="1"/>
          </p:cNvGraphicFramePr>
          <p:nvPr>
            <p:extLst>
              <p:ext uri="{D42A27DB-BD31-4B8C-83A1-F6EECF244321}">
                <p14:modId xmlns:p14="http://schemas.microsoft.com/office/powerpoint/2010/main" val="797766816"/>
              </p:ext>
            </p:extLst>
          </p:nvPr>
        </p:nvGraphicFramePr>
        <p:xfrm>
          <a:off x="107504" y="1189038"/>
          <a:ext cx="8784975" cy="5039125"/>
        </p:xfrm>
        <a:graphic>
          <a:graphicData uri="http://schemas.openxmlformats.org/drawingml/2006/table">
            <a:tbl>
              <a:tblPr>
                <a:tableStyleId>{5C22544A-7EE6-4342-B048-85BDC9FD1C3A}</a:tableStyleId>
              </a:tblPr>
              <a:tblGrid>
                <a:gridCol w="3456384"/>
                <a:gridCol w="3351266"/>
                <a:gridCol w="1977325"/>
              </a:tblGrid>
              <a:tr h="200174">
                <a:tc gridSpan="3">
                  <a:txBody>
                    <a:bodyPr/>
                    <a:lstStyle/>
                    <a:p>
                      <a:pPr algn="l" fontAlgn="b"/>
                      <a:r>
                        <a:rPr lang="en-US" sz="1600" b="1" u="none" strike="noStrike" dirty="0">
                          <a:effectLst/>
                        </a:rPr>
                        <a:t>AFRICA MONTH FINANCIAL </a:t>
                      </a:r>
                      <a:r>
                        <a:rPr lang="en-US" sz="1600" b="1" u="none" strike="noStrike" dirty="0" smtClean="0">
                          <a:effectLst/>
                        </a:rPr>
                        <a:t>REPORT 2016</a:t>
                      </a:r>
                      <a:endParaRPr lang="en-US" sz="1600" b="1" i="0" u="none" strike="noStrike" dirty="0">
                        <a:solidFill>
                          <a:srgbClr val="000000"/>
                        </a:solidFill>
                        <a:effectLst/>
                        <a:latin typeface="Arial" panose="020B0604020202020204" pitchFamily="34" charset="0"/>
                      </a:endParaRPr>
                    </a:p>
                  </a:txBody>
                  <a:tcPr marL="7620" marR="7620" marT="7620" marB="0" anchor="b"/>
                </a:tc>
                <a:tc hMerge="1">
                  <a:txBody>
                    <a:bodyPr/>
                    <a:lstStyle/>
                    <a:p>
                      <a:pPr algn="l" fontAlgn="b"/>
                      <a:endParaRPr lang="en-US" sz="1400" b="1" i="0" u="none" strike="noStrike" dirty="0">
                        <a:solidFill>
                          <a:srgbClr val="000000"/>
                        </a:solidFill>
                        <a:effectLst/>
                        <a:latin typeface="Arial" panose="020B0604020202020204" pitchFamily="34" charset="0"/>
                      </a:endParaRPr>
                    </a:p>
                  </a:txBody>
                  <a:tcPr marL="7620" marR="7620" marT="7620" marB="0" anchor="b"/>
                </a:tc>
                <a:tc hMerge="1">
                  <a:txBody>
                    <a:bodyPr/>
                    <a:lstStyle/>
                    <a:p>
                      <a:pPr algn="l" fontAlgn="b"/>
                      <a:endParaRPr lang="en-US" sz="1400" b="1" i="0" u="none" strike="noStrike" dirty="0">
                        <a:solidFill>
                          <a:srgbClr val="000000"/>
                        </a:solidFill>
                        <a:effectLst/>
                        <a:latin typeface="Arial" panose="020B0604020202020204" pitchFamily="34" charset="0"/>
                      </a:endParaRPr>
                    </a:p>
                  </a:txBody>
                  <a:tcPr marL="7620" marR="7620" marT="7620" marB="0" anchor="b"/>
                </a:tc>
              </a:tr>
              <a:tr h="200174">
                <a:tc>
                  <a:txBody>
                    <a:bodyPr/>
                    <a:lstStyle/>
                    <a:p>
                      <a:pPr algn="l" fontAlgn="ctr"/>
                      <a:r>
                        <a:rPr lang="en-US" sz="1600" b="1" u="none" strike="noStrike" dirty="0">
                          <a:effectLst/>
                        </a:rPr>
                        <a:t>ITEM</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b="1" u="none" strike="noStrike" dirty="0">
                          <a:effectLst/>
                        </a:rPr>
                        <a:t>DETAILS</a:t>
                      </a: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b="1" u="none" strike="noStrike" dirty="0">
                          <a:effectLst/>
                        </a:rPr>
                        <a:t>AMOUNT</a:t>
                      </a:r>
                      <a:endParaRPr lang="en-US" sz="1400" b="1" i="0" u="none" strike="noStrike" dirty="0">
                        <a:solidFill>
                          <a:srgbClr val="000000"/>
                        </a:solidFill>
                        <a:effectLst/>
                        <a:latin typeface="Arial" panose="020B0604020202020204" pitchFamily="34" charset="0"/>
                      </a:endParaRPr>
                    </a:p>
                  </a:txBody>
                  <a:tcPr marL="7620" marR="7620" marT="7620" marB="0" anchor="ctr"/>
                </a:tc>
              </a:tr>
              <a:tr h="469157">
                <a:tc>
                  <a:txBody>
                    <a:bodyPr/>
                    <a:lstStyle/>
                    <a:p>
                      <a:pPr algn="l" fontAlgn="ctr"/>
                      <a:r>
                        <a:rPr lang="en-US" sz="1600" b="1" u="none" strike="noStrike" dirty="0">
                          <a:effectLst/>
                        </a:rPr>
                        <a:t>Launch of Africa Month in partnership with KZN Prayer Event</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Activation event for Africa Month</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100,000.00</a:t>
                      </a:r>
                      <a:endParaRPr lang="en-US" sz="1400" b="0" i="0" u="none" strike="noStrike" dirty="0">
                        <a:solidFill>
                          <a:srgbClr val="000000"/>
                        </a:solidFill>
                        <a:effectLst/>
                        <a:latin typeface="Arial" panose="020B0604020202020204" pitchFamily="34" charset="0"/>
                      </a:endParaRPr>
                    </a:p>
                  </a:txBody>
                  <a:tcPr marL="7620" marR="7620" marT="7620" marB="0" anchor="ctr"/>
                </a:tc>
              </a:tr>
              <a:tr h="854909">
                <a:tc>
                  <a:txBody>
                    <a:bodyPr/>
                    <a:lstStyle/>
                    <a:p>
                      <a:pPr algn="l" fontAlgn="ctr"/>
                      <a:r>
                        <a:rPr lang="en-US" sz="1600" b="1" u="none" strike="noStrike" dirty="0">
                          <a:effectLst/>
                        </a:rPr>
                        <a:t>Communications and Marketing includes 200 000 SA and AU handheld flags </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This consisted of media activations and support for events around the country including partnerships with mainstream and community media</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6,000,000.00</a:t>
                      </a:r>
                      <a:endParaRPr lang="en-US" sz="1400" b="0" i="0" u="none" strike="noStrike" dirty="0">
                        <a:solidFill>
                          <a:srgbClr val="000000"/>
                        </a:solidFill>
                        <a:effectLst/>
                        <a:latin typeface="Arial" panose="020B0604020202020204" pitchFamily="34" charset="0"/>
                      </a:endParaRPr>
                    </a:p>
                  </a:txBody>
                  <a:tcPr marL="7620" marR="7620" marT="7620" marB="0" anchor="ctr"/>
                </a:tc>
              </a:tr>
              <a:tr h="677672">
                <a:tc>
                  <a:txBody>
                    <a:bodyPr/>
                    <a:lstStyle/>
                    <a:p>
                      <a:pPr algn="l" fontAlgn="ctr"/>
                      <a:r>
                        <a:rPr lang="en-US" sz="1600" b="1" u="none" strike="noStrike" dirty="0">
                          <a:effectLst/>
                        </a:rPr>
                        <a:t>Africa Month Parade / Carnival </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A vibrant and </a:t>
                      </a:r>
                      <a:r>
                        <a:rPr lang="en-US" sz="1400" u="none" strike="noStrike" dirty="0" smtClean="0">
                          <a:effectLst/>
                        </a:rPr>
                        <a:t>colorful </a:t>
                      </a:r>
                      <a:r>
                        <a:rPr lang="en-US" sz="1400" u="none" strike="noStrike" dirty="0">
                          <a:effectLst/>
                        </a:rPr>
                        <a:t>cultural parade of diverse groups representing different countries in the continent</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1,500,000.00</a:t>
                      </a:r>
                      <a:endParaRPr lang="en-US" sz="1400" b="0" i="0" u="none" strike="noStrike" dirty="0">
                        <a:solidFill>
                          <a:srgbClr val="000000"/>
                        </a:solidFill>
                        <a:effectLst/>
                        <a:latin typeface="Arial" panose="020B0604020202020204" pitchFamily="34" charset="0"/>
                      </a:endParaRPr>
                    </a:p>
                  </a:txBody>
                  <a:tcPr marL="7620" marR="7620" marT="7620" marB="0" anchor="ctr"/>
                </a:tc>
              </a:tr>
              <a:tr h="771503">
                <a:tc>
                  <a:txBody>
                    <a:bodyPr/>
                    <a:lstStyle/>
                    <a:p>
                      <a:pPr algn="l" fontAlgn="ctr"/>
                      <a:r>
                        <a:rPr lang="en-US" sz="1600" b="1" u="none" strike="noStrike" dirty="0">
                          <a:effectLst/>
                        </a:rPr>
                        <a:t>Colloquia Programme</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Public conversations and dialogues that happened in different venues around the country</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5,100,000.00</a:t>
                      </a:r>
                      <a:endParaRPr lang="en-US" sz="1400" b="0" i="0" u="none" strike="noStrike" dirty="0">
                        <a:solidFill>
                          <a:srgbClr val="000000"/>
                        </a:solidFill>
                        <a:effectLst/>
                        <a:latin typeface="Arial" panose="020B0604020202020204" pitchFamily="34" charset="0"/>
                      </a:endParaRPr>
                    </a:p>
                  </a:txBody>
                  <a:tcPr marL="7620" marR="7620" marT="7620" marB="0" anchor="ctr"/>
                </a:tc>
              </a:tr>
              <a:tr h="667246">
                <a:tc>
                  <a:txBody>
                    <a:bodyPr/>
                    <a:lstStyle/>
                    <a:p>
                      <a:pPr algn="l" fontAlgn="ctr"/>
                      <a:r>
                        <a:rPr lang="en-US" sz="1600" b="1" u="none" strike="noStrike" dirty="0">
                          <a:effectLst/>
                        </a:rPr>
                        <a:t>Mzansi Golden Economy Sector Wide – National Calls for Proposals </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39 Sector Wide Projects covering a full range of arts disciplines from fashion to fine art, from music and craft.</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21,056,750.00</a:t>
                      </a:r>
                      <a:endParaRPr lang="en-US" sz="1400" b="0" i="0" u="none" strike="noStrike" dirty="0">
                        <a:solidFill>
                          <a:srgbClr val="000000"/>
                        </a:solidFill>
                        <a:effectLst/>
                        <a:latin typeface="Arial" panose="020B0604020202020204" pitchFamily="34" charset="0"/>
                      </a:endParaRPr>
                    </a:p>
                  </a:txBody>
                  <a:tcPr marL="7620" marR="7620" marT="7620" marB="0" anchor="ctr"/>
                </a:tc>
              </a:tr>
              <a:tr h="677672">
                <a:tc>
                  <a:txBody>
                    <a:bodyPr/>
                    <a:lstStyle/>
                    <a:p>
                      <a:pPr algn="l" fontAlgn="ctr"/>
                      <a:r>
                        <a:rPr lang="en-US" sz="1600" b="1" u="none" strike="noStrike" dirty="0">
                          <a:effectLst/>
                        </a:rPr>
                        <a:t>Provincial Activations  </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smtClean="0">
                          <a:effectLst/>
                        </a:rPr>
                        <a:t>Collaboration </a:t>
                      </a:r>
                      <a:r>
                        <a:rPr lang="en-US" sz="1400" u="none" strike="noStrike" dirty="0">
                          <a:effectLst/>
                        </a:rPr>
                        <a:t>with Provinces to encourage the implementation of Africa Month related projects in all 9 provinces</a:t>
                      </a:r>
                      <a:endParaRPr lang="en-US" sz="14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u="none" strike="noStrike" dirty="0">
                          <a:effectLst/>
                        </a:rPr>
                        <a:t>R 9,000,000.00</a:t>
                      </a:r>
                      <a:endParaRPr lang="en-US" sz="1400" b="0" i="0" u="none" strike="noStrike" dirty="0">
                        <a:solidFill>
                          <a:srgbClr val="000000"/>
                        </a:solidFill>
                        <a:effectLst/>
                        <a:latin typeface="Arial" panose="020B0604020202020204" pitchFamily="34" charset="0"/>
                      </a:endParaRPr>
                    </a:p>
                  </a:txBody>
                  <a:tcPr marL="7620" marR="7620" marT="7620" marB="0" anchor="ctr"/>
                </a:tc>
              </a:tr>
              <a:tr h="385752">
                <a:tc>
                  <a:txBody>
                    <a:bodyPr/>
                    <a:lstStyle/>
                    <a:p>
                      <a:pPr algn="l" fontAlgn="ctr"/>
                      <a:r>
                        <a:rPr lang="en-US" sz="1600" b="1" u="none" strike="noStrike" dirty="0">
                          <a:effectLst/>
                        </a:rPr>
                        <a:t>TOTAL</a:t>
                      </a:r>
                      <a:endParaRPr lang="en-US"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l" fontAlgn="ctr"/>
                      <a:r>
                        <a:rPr lang="en-US" sz="1400" u="none" strike="noStrike" dirty="0">
                          <a:effectLst/>
                        </a:rPr>
                        <a:t> </a:t>
                      </a: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en-US" sz="1400" b="1" u="none" strike="noStrike" dirty="0">
                          <a:effectLst/>
                        </a:rPr>
                        <a:t>R 42,756,750.00</a:t>
                      </a:r>
                      <a:endParaRPr lang="en-US" sz="1400" b="1" i="0" u="none" strike="noStrike" dirty="0">
                        <a:solidFill>
                          <a:srgbClr val="000000"/>
                        </a:solidFill>
                        <a:effectLst/>
                        <a:latin typeface="Arial" panose="020B0604020202020204" pitchFamily="34" charset="0"/>
                      </a:endParaRPr>
                    </a:p>
                  </a:txBody>
                  <a:tcPr marL="7620" marR="7620" marT="7620" marB="0" anchor="ctr"/>
                </a:tc>
              </a:tr>
            </a:tbl>
          </a:graphicData>
        </a:graphic>
      </p:graphicFrame>
      <p:sp>
        <p:nvSpPr>
          <p:cNvPr id="4" name="TextBox 3"/>
          <p:cNvSpPr txBox="1"/>
          <p:nvPr/>
        </p:nvSpPr>
        <p:spPr>
          <a:xfrm>
            <a:off x="8244408" y="6237312"/>
            <a:ext cx="301686" cy="369332"/>
          </a:xfrm>
          <a:prstGeom prst="rect">
            <a:avLst/>
          </a:prstGeom>
          <a:noFill/>
        </p:spPr>
        <p:txBody>
          <a:bodyPr wrap="none" rtlCol="0">
            <a:spAutoFit/>
          </a:bodyPr>
          <a:lstStyle/>
          <a:p>
            <a:r>
              <a:rPr lang="en-ZA" dirty="0" smtClean="0"/>
              <a:t>5</a:t>
            </a:r>
            <a:endParaRPr lang="en-ZA" dirty="0"/>
          </a:p>
        </p:txBody>
      </p:sp>
    </p:spTree>
    <p:extLst>
      <p:ext uri="{BB962C8B-B14F-4D97-AF65-F5344CB8AC3E}">
        <p14:creationId xmlns:p14="http://schemas.microsoft.com/office/powerpoint/2010/main" val="151711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rmAutofit fontScale="90000"/>
          </a:bodyPr>
          <a:lstStyle/>
          <a:p>
            <a:r>
              <a:rPr lang="en-US" dirty="0" smtClean="0"/>
              <a:t>2. Exact </a:t>
            </a:r>
            <a:r>
              <a:rPr lang="en-US" dirty="0"/>
              <a:t>breakdown </a:t>
            </a:r>
            <a:r>
              <a:rPr lang="en-US" dirty="0" smtClean="0"/>
              <a:t>of </a:t>
            </a:r>
            <a:r>
              <a:rPr lang="en-US" dirty="0"/>
              <a:t>the amount spent on Africa Day: 2015-2017</a:t>
            </a:r>
          </a:p>
        </p:txBody>
      </p:sp>
      <p:graphicFrame>
        <p:nvGraphicFramePr>
          <p:cNvPr id="5" name="Table 4"/>
          <p:cNvGraphicFramePr>
            <a:graphicFrameLocks noGrp="1"/>
          </p:cNvGraphicFramePr>
          <p:nvPr>
            <p:extLst>
              <p:ext uri="{D42A27DB-BD31-4B8C-83A1-F6EECF244321}">
                <p14:modId xmlns:p14="http://schemas.microsoft.com/office/powerpoint/2010/main" val="2702432457"/>
              </p:ext>
            </p:extLst>
          </p:nvPr>
        </p:nvGraphicFramePr>
        <p:xfrm>
          <a:off x="107504" y="1567334"/>
          <a:ext cx="8928992" cy="4879331"/>
        </p:xfrm>
        <a:graphic>
          <a:graphicData uri="http://schemas.openxmlformats.org/drawingml/2006/table">
            <a:tbl>
              <a:tblPr>
                <a:tableStyleId>{5C22544A-7EE6-4342-B048-85BDC9FD1C3A}</a:tableStyleId>
              </a:tblPr>
              <a:tblGrid>
                <a:gridCol w="2592288"/>
                <a:gridCol w="4608512"/>
                <a:gridCol w="1728192"/>
              </a:tblGrid>
              <a:tr h="353369">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effectLst/>
                        </a:rPr>
                        <a:t>AFRICA MONTH FINANCIAL REPORT 2017</a:t>
                      </a:r>
                      <a:endParaRPr lang="en-US" sz="1600" b="1" i="0" u="none" strike="noStrike" dirty="0" smtClean="0">
                        <a:solidFill>
                          <a:srgbClr val="000000"/>
                        </a:solidFill>
                        <a:effectLst/>
                        <a:latin typeface="Arial" panose="020B0604020202020204" pitchFamily="34" charset="0"/>
                      </a:endParaRPr>
                    </a:p>
                  </a:txBody>
                  <a:tcPr marL="0" marR="0" marT="0" marB="0" anchor="ctr"/>
                </a:tc>
                <a:tc hMerge="1">
                  <a:txBody>
                    <a:bodyPr/>
                    <a:lstStyle/>
                    <a:p>
                      <a:pPr algn="ctr" fontAlgn="ctr"/>
                      <a:endParaRPr lang="en-US" sz="1400" b="1" i="0" u="none" strike="noStrike" dirty="0">
                        <a:solidFill>
                          <a:srgbClr val="000000"/>
                        </a:solidFill>
                        <a:effectLst/>
                        <a:latin typeface="Arial Narrow" panose="020B0606020202030204" pitchFamily="34" charset="0"/>
                      </a:endParaRPr>
                    </a:p>
                  </a:txBody>
                  <a:tcPr marL="0" marR="0" marT="0" marB="0" anchor="ctr"/>
                </a:tc>
                <a:tc hMerge="1">
                  <a:txBody>
                    <a:bodyPr/>
                    <a:lstStyle/>
                    <a:p>
                      <a:pPr algn="ctr" fontAlgn="ctr"/>
                      <a:endParaRPr lang="en-US" sz="1400" b="1" i="0" u="none" strike="noStrike" dirty="0">
                        <a:solidFill>
                          <a:srgbClr val="000000"/>
                        </a:solidFill>
                        <a:effectLst/>
                        <a:latin typeface="Arial Narrow" panose="020B0606020202030204" pitchFamily="34" charset="0"/>
                      </a:endParaRPr>
                    </a:p>
                  </a:txBody>
                  <a:tcPr marL="0" marR="0" marT="0" marB="0" anchor="ctr"/>
                </a:tc>
              </a:tr>
              <a:tr h="353369">
                <a:tc>
                  <a:txBody>
                    <a:bodyPr/>
                    <a:lstStyle/>
                    <a:p>
                      <a:pPr algn="l" fontAlgn="ctr"/>
                      <a:r>
                        <a:rPr lang="en-US" sz="1600" b="1" u="none" strike="noStrike" dirty="0">
                          <a:effectLst/>
                        </a:rPr>
                        <a:t>PROJECT </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fontAlgn="ctr"/>
                      <a:r>
                        <a:rPr lang="en-US" sz="1400" b="1" u="none" strike="noStrike" dirty="0">
                          <a:effectLst/>
                        </a:rPr>
                        <a:t>DETAILS </a:t>
                      </a:r>
                      <a:endParaRPr lang="en-US"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fontAlgn="ctr"/>
                      <a:r>
                        <a:rPr lang="en-US" sz="1400" b="1" u="none" strike="noStrike" dirty="0">
                          <a:effectLst/>
                        </a:rPr>
                        <a:t>EXPENDITURE</a:t>
                      </a:r>
                      <a:endParaRPr lang="en-US" sz="1400" b="1" i="0" u="none" strike="noStrike" dirty="0">
                        <a:solidFill>
                          <a:srgbClr val="000000"/>
                        </a:solidFill>
                        <a:effectLst/>
                        <a:latin typeface="Arial Narrow" panose="020B0606020202030204" pitchFamily="34" charset="0"/>
                      </a:endParaRPr>
                    </a:p>
                  </a:txBody>
                  <a:tcPr marL="0" marR="0" marT="0" marB="0" anchor="ctr"/>
                </a:tc>
              </a:tr>
              <a:tr h="954412">
                <a:tc>
                  <a:txBody>
                    <a:bodyPr/>
                    <a:lstStyle/>
                    <a:p>
                      <a:pPr algn="l" fontAlgn="ctr"/>
                      <a:r>
                        <a:rPr lang="en-US" sz="1600" b="1" u="none" strike="noStrike" dirty="0" smtClean="0">
                          <a:effectLst/>
                        </a:rPr>
                        <a:t>Colloquia </a:t>
                      </a:r>
                      <a:r>
                        <a:rPr lang="en-US" sz="1600" b="1" u="none" strike="noStrike" dirty="0">
                          <a:effectLst/>
                        </a:rPr>
                        <a:t>and Community Dialogues</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Colloquia happened in different venues around the country with eminent speakers including Prof. Ngugi Wa Thiong'o</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3,500,000</a:t>
                      </a:r>
                      <a:endParaRPr lang="en-US" sz="1400" b="0" i="0" u="none" strike="noStrike" dirty="0">
                        <a:solidFill>
                          <a:srgbClr val="000000"/>
                        </a:solidFill>
                        <a:effectLst/>
                        <a:latin typeface="Arial Narrow" panose="020B0606020202030204" pitchFamily="34" charset="0"/>
                      </a:endParaRPr>
                    </a:p>
                  </a:txBody>
                  <a:tcPr marL="0" marR="0" marT="0" marB="0" anchor="ctr"/>
                </a:tc>
              </a:tr>
              <a:tr h="517433">
                <a:tc>
                  <a:txBody>
                    <a:bodyPr/>
                    <a:lstStyle/>
                    <a:p>
                      <a:pPr algn="l" fontAlgn="ctr"/>
                      <a:r>
                        <a:rPr lang="en-US" sz="1600" b="1" u="none" strike="noStrike" dirty="0">
                          <a:effectLst/>
                        </a:rPr>
                        <a:t>Launch of Africa Month</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Launch with artists &amp; speakers at the Groenkloof Nature Reserve (NHM)</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1,500,000</a:t>
                      </a:r>
                      <a:endParaRPr lang="en-US" sz="1400" b="0" i="0" u="none" strike="noStrike" dirty="0">
                        <a:solidFill>
                          <a:srgbClr val="000000"/>
                        </a:solidFill>
                        <a:effectLst/>
                        <a:latin typeface="Arial Narrow" panose="020B0606020202030204" pitchFamily="34" charset="0"/>
                      </a:endParaRPr>
                    </a:p>
                  </a:txBody>
                  <a:tcPr marL="0" marR="0" marT="0" marB="0" anchor="ctr"/>
                </a:tc>
              </a:tr>
              <a:tr h="777727">
                <a:tc>
                  <a:txBody>
                    <a:bodyPr/>
                    <a:lstStyle/>
                    <a:p>
                      <a:pPr algn="l" fontAlgn="ctr"/>
                      <a:r>
                        <a:rPr lang="en-US" sz="1600" b="1" u="none" strike="noStrike" dirty="0">
                          <a:effectLst/>
                        </a:rPr>
                        <a:t>Communication and Marketing Plan</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This consisted of media activations and support for events around the country including partnerships with mainstream and community media</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5,000,000</a:t>
                      </a:r>
                      <a:endParaRPr lang="en-US" sz="1400" b="0" i="0" u="none" strike="noStrike" dirty="0">
                        <a:solidFill>
                          <a:srgbClr val="000000"/>
                        </a:solidFill>
                        <a:effectLst/>
                        <a:latin typeface="Arial Narrow" panose="020B0606020202030204" pitchFamily="34" charset="0"/>
                      </a:endParaRPr>
                    </a:p>
                  </a:txBody>
                  <a:tcPr marL="0" marR="0" marT="0" marB="0" anchor="ctr"/>
                </a:tc>
              </a:tr>
              <a:tr h="580535">
                <a:tc>
                  <a:txBody>
                    <a:bodyPr/>
                    <a:lstStyle/>
                    <a:p>
                      <a:pPr algn="l" fontAlgn="ctr"/>
                      <a:r>
                        <a:rPr lang="en-US" sz="1600" b="1" u="none" strike="noStrike" dirty="0">
                          <a:effectLst/>
                        </a:rPr>
                        <a:t>Multi-disciplinary Open Call for Proposals - MGE</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32 Sector Wide Projects covering a full range of arts disciplines from fashion to fine art, from music and craft.</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23,644,000</a:t>
                      </a:r>
                      <a:endParaRPr lang="en-US" sz="1400" b="0" i="0" u="none" strike="noStrike" dirty="0">
                        <a:solidFill>
                          <a:srgbClr val="000000"/>
                        </a:solidFill>
                        <a:effectLst/>
                        <a:latin typeface="Arial Narrow" panose="020B0606020202030204" pitchFamily="34" charset="0"/>
                      </a:endParaRPr>
                    </a:p>
                  </a:txBody>
                  <a:tcPr marL="0" marR="0" marT="0" marB="0" anchor="ctr"/>
                </a:tc>
              </a:tr>
              <a:tr h="403850">
                <a:tc>
                  <a:txBody>
                    <a:bodyPr/>
                    <a:lstStyle/>
                    <a:p>
                      <a:pPr algn="l" fontAlgn="ctr"/>
                      <a:r>
                        <a:rPr lang="en-US" sz="1600" b="1" u="none" strike="noStrike" dirty="0">
                          <a:effectLst/>
                        </a:rPr>
                        <a:t>Reference Group meeting </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Engagement with Minister </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30,879</a:t>
                      </a:r>
                      <a:endParaRPr lang="en-US" sz="1400" b="0" i="0" u="none" strike="noStrike" dirty="0">
                        <a:solidFill>
                          <a:srgbClr val="000000"/>
                        </a:solidFill>
                        <a:effectLst/>
                        <a:latin typeface="Arial Narrow" panose="020B0606020202030204" pitchFamily="34" charset="0"/>
                      </a:endParaRPr>
                    </a:p>
                  </a:txBody>
                  <a:tcPr marL="0" marR="0" marT="0" marB="0" anchor="ctr"/>
                </a:tc>
              </a:tr>
              <a:tr h="575802">
                <a:tc>
                  <a:txBody>
                    <a:bodyPr/>
                    <a:lstStyle/>
                    <a:p>
                      <a:pPr algn="l" fontAlgn="ctr"/>
                      <a:r>
                        <a:rPr lang="en-US" sz="1600" b="1" u="none" strike="noStrike" dirty="0">
                          <a:effectLst/>
                        </a:rPr>
                        <a:t>Gcwala Ngamasiko Cultural Festival </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A multi-disciplinary art and culture festival with participation from SADC Countries</a:t>
                      </a:r>
                      <a:endParaRPr lang="en-US"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u="none" strike="noStrike" dirty="0">
                          <a:effectLst/>
                        </a:rPr>
                        <a:t>R 2,000,000</a:t>
                      </a:r>
                      <a:endParaRPr lang="en-US" sz="1400" b="0" i="0" u="none" strike="noStrike" dirty="0">
                        <a:solidFill>
                          <a:srgbClr val="000000"/>
                        </a:solidFill>
                        <a:effectLst/>
                        <a:latin typeface="Arial Narrow" panose="020B0606020202030204" pitchFamily="34" charset="0"/>
                      </a:endParaRPr>
                    </a:p>
                  </a:txBody>
                  <a:tcPr marL="0" marR="0" marT="0" marB="0" anchor="ctr"/>
                </a:tc>
              </a:tr>
              <a:tr h="362834">
                <a:tc>
                  <a:txBody>
                    <a:bodyPr/>
                    <a:lstStyle/>
                    <a:p>
                      <a:pPr algn="l" fontAlgn="ctr"/>
                      <a:r>
                        <a:rPr lang="en-US" sz="1600" b="1" u="none" strike="noStrike" dirty="0">
                          <a:effectLst/>
                        </a:rPr>
                        <a:t>TOTAL </a:t>
                      </a:r>
                      <a:endParaRPr lang="en-US"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l" fontAlgn="ctr"/>
                      <a:r>
                        <a:rPr lang="en-US" sz="1400" u="none" strike="noStrike" dirty="0">
                          <a:effectLst/>
                        </a:rPr>
                        <a:t> </a:t>
                      </a:r>
                      <a:endParaRPr lang="en-US"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just" fontAlgn="ctr"/>
                      <a:r>
                        <a:rPr lang="en-US" sz="1400" b="1" u="none" strike="noStrike" dirty="0">
                          <a:effectLst/>
                        </a:rPr>
                        <a:t>R 35,674,879</a:t>
                      </a:r>
                      <a:endParaRPr lang="en-US" sz="1400" b="1" i="0" u="none" strike="noStrike" dirty="0">
                        <a:solidFill>
                          <a:srgbClr val="000000"/>
                        </a:solidFill>
                        <a:effectLst/>
                        <a:latin typeface="Arial Narrow" panose="020B0606020202030204" pitchFamily="34" charset="0"/>
                      </a:endParaRPr>
                    </a:p>
                  </a:txBody>
                  <a:tcPr marL="0" marR="0" marT="0" marB="0" anchor="ctr"/>
                </a:tc>
              </a:tr>
            </a:tbl>
          </a:graphicData>
        </a:graphic>
      </p:graphicFrame>
      <p:sp>
        <p:nvSpPr>
          <p:cNvPr id="4" name="TextBox 3"/>
          <p:cNvSpPr txBox="1"/>
          <p:nvPr/>
        </p:nvSpPr>
        <p:spPr>
          <a:xfrm>
            <a:off x="8244408" y="6434362"/>
            <a:ext cx="301686" cy="369332"/>
          </a:xfrm>
          <a:prstGeom prst="rect">
            <a:avLst/>
          </a:prstGeom>
          <a:noFill/>
        </p:spPr>
        <p:txBody>
          <a:bodyPr wrap="none" rtlCol="0">
            <a:spAutoFit/>
          </a:bodyPr>
          <a:lstStyle/>
          <a:p>
            <a:r>
              <a:rPr lang="en-ZA" dirty="0" smtClean="0"/>
              <a:t>6</a:t>
            </a:r>
            <a:endParaRPr lang="en-ZA" dirty="0"/>
          </a:p>
        </p:txBody>
      </p:sp>
    </p:spTree>
    <p:extLst>
      <p:ext uri="{BB962C8B-B14F-4D97-AF65-F5344CB8AC3E}">
        <p14:creationId xmlns:p14="http://schemas.microsoft.com/office/powerpoint/2010/main" val="347490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98984"/>
          </a:xfrm>
        </p:spPr>
        <p:txBody>
          <a:bodyPr>
            <a:normAutofit fontScale="90000"/>
          </a:bodyPr>
          <a:lstStyle/>
          <a:p>
            <a:r>
              <a:rPr lang="en-US" dirty="0" smtClean="0"/>
              <a:t>3. Amount Spent on Local Artists during Festivals (2017 – 2018)</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79932431"/>
              </p:ext>
            </p:extLst>
          </p:nvPr>
        </p:nvGraphicFramePr>
        <p:xfrm>
          <a:off x="179512" y="1268760"/>
          <a:ext cx="8856984" cy="4608514"/>
        </p:xfrm>
        <a:graphic>
          <a:graphicData uri="http://schemas.openxmlformats.org/drawingml/2006/table">
            <a:tbl>
              <a:tblPr firstRow="1" firstCol="1" bandRow="1">
                <a:tableStyleId>{5C22544A-7EE6-4342-B048-85BDC9FD1C3A}</a:tableStyleId>
              </a:tblPr>
              <a:tblGrid>
                <a:gridCol w="2922644"/>
                <a:gridCol w="2449625"/>
                <a:gridCol w="1756523"/>
                <a:gridCol w="1728192"/>
              </a:tblGrid>
              <a:tr h="1188746">
                <a:tc>
                  <a:txBody>
                    <a:bodyPr/>
                    <a:lstStyle/>
                    <a:p>
                      <a:pPr marL="0" marR="0">
                        <a:lnSpc>
                          <a:spcPct val="107000"/>
                        </a:lnSpc>
                        <a:spcBef>
                          <a:spcPts val="0"/>
                        </a:spcBef>
                        <a:spcAft>
                          <a:spcPts val="0"/>
                        </a:spcAft>
                      </a:pPr>
                      <a:r>
                        <a:rPr lang="en-US" sz="1800" dirty="0">
                          <a:effectLst/>
                        </a:rPr>
                        <a:t>Event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Area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Amount</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given by DAC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Amount </a:t>
                      </a:r>
                      <a:r>
                        <a:rPr lang="en-US" sz="1800" dirty="0" smtClean="0">
                          <a:effectLst/>
                        </a:rPr>
                        <a:t>spent </a:t>
                      </a:r>
                      <a:r>
                        <a:rPr lang="en-US" sz="1800" dirty="0">
                          <a:effectLst/>
                        </a:rPr>
                        <a:t>on the </a:t>
                      </a:r>
                      <a:r>
                        <a:rPr lang="en-US" sz="1800" dirty="0" smtClean="0">
                          <a:effectLst/>
                        </a:rPr>
                        <a:t> local artists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6249">
                <a:tc>
                  <a:txBody>
                    <a:bodyPr/>
                    <a:lstStyle/>
                    <a:p>
                      <a:pPr marL="0" marR="0">
                        <a:lnSpc>
                          <a:spcPct val="107000"/>
                        </a:lnSpc>
                        <a:spcBef>
                          <a:spcPts val="0"/>
                        </a:spcBef>
                        <a:spcAft>
                          <a:spcPts val="0"/>
                        </a:spcAft>
                      </a:pPr>
                      <a:r>
                        <a:rPr lang="en-US" sz="1800" dirty="0">
                          <a:effectLst/>
                        </a:rPr>
                        <a:t>Go West Heritage Festival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rPr>
                        <a:t>Gauteng </a:t>
                      </a:r>
                      <a:r>
                        <a:rPr lang="en-US" sz="1800" dirty="0">
                          <a:effectLst/>
                        </a:rPr>
                        <a:t>Province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R750,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R685 000.00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6249">
                <a:tc>
                  <a:txBody>
                    <a:bodyPr/>
                    <a:lstStyle/>
                    <a:p>
                      <a:pPr marL="0" marR="0">
                        <a:lnSpc>
                          <a:spcPct val="107000"/>
                        </a:lnSpc>
                        <a:spcBef>
                          <a:spcPts val="0"/>
                        </a:spcBef>
                        <a:spcAft>
                          <a:spcPts val="0"/>
                        </a:spcAft>
                      </a:pPr>
                      <a:r>
                        <a:rPr lang="en-US" sz="1800" dirty="0">
                          <a:effectLst/>
                        </a:rPr>
                        <a:t>Vaal River Jazz festival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rPr>
                        <a:t>Gauteng </a:t>
                      </a:r>
                      <a:r>
                        <a:rPr lang="en-US" sz="1800" dirty="0">
                          <a:effectLst/>
                        </a:rPr>
                        <a:t>Province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R750,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R482 210.00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2497">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Moretele</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Tribute Concert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Mamelodi</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Tshwane-Gauteng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R2, 000,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R973,420.00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2497">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Cape Town Jazz International Festival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Western Cape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R5, 000,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R1,837,996.00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6249">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Joy of Jazz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Gauteng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R3, 000,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R1,559,313.00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6027">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MACUFE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Free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R3, 000,</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1, 422, 86.00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extBox 3"/>
          <p:cNvSpPr txBox="1"/>
          <p:nvPr/>
        </p:nvSpPr>
        <p:spPr>
          <a:xfrm>
            <a:off x="8244408" y="6237312"/>
            <a:ext cx="301686" cy="369332"/>
          </a:xfrm>
          <a:prstGeom prst="rect">
            <a:avLst/>
          </a:prstGeom>
          <a:noFill/>
        </p:spPr>
        <p:txBody>
          <a:bodyPr wrap="none" rtlCol="0">
            <a:spAutoFit/>
          </a:bodyPr>
          <a:lstStyle/>
          <a:p>
            <a:r>
              <a:rPr lang="en-ZA" dirty="0" smtClean="0"/>
              <a:t>7</a:t>
            </a:r>
            <a:endParaRPr lang="en-ZA" dirty="0"/>
          </a:p>
        </p:txBody>
      </p:sp>
    </p:spTree>
    <p:extLst>
      <p:ext uri="{BB962C8B-B14F-4D97-AF65-F5344CB8AC3E}">
        <p14:creationId xmlns:p14="http://schemas.microsoft.com/office/powerpoint/2010/main" val="273298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rmAutofit fontScale="90000"/>
          </a:bodyPr>
          <a:lstStyle/>
          <a:p>
            <a:r>
              <a:rPr lang="en-US" dirty="0">
                <a:solidFill>
                  <a:schemeClr val="accent2">
                    <a:lumMod val="75000"/>
                  </a:schemeClr>
                </a:solidFill>
              </a:rPr>
              <a:t>4. NATIONAL DAYS EXPENDITURE 2017</a:t>
            </a:r>
            <a:endParaRPr lang="en-US" dirty="0">
              <a:solidFill>
                <a:srgbClr val="CAA53B"/>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867634"/>
              </p:ext>
            </p:extLst>
          </p:nvPr>
        </p:nvGraphicFramePr>
        <p:xfrm>
          <a:off x="395536" y="1124746"/>
          <a:ext cx="8568952" cy="4896543"/>
        </p:xfrm>
        <a:graphic>
          <a:graphicData uri="http://schemas.openxmlformats.org/drawingml/2006/table">
            <a:tbl>
              <a:tblPr firstRow="1" firstCol="1" bandRow="1">
                <a:tableStyleId>{5C22544A-7EE6-4342-B048-85BDC9FD1C3A}</a:tableStyleId>
              </a:tblPr>
              <a:tblGrid>
                <a:gridCol w="1418539"/>
                <a:gridCol w="1413359"/>
                <a:gridCol w="1277943"/>
                <a:gridCol w="1346021"/>
                <a:gridCol w="1080368"/>
                <a:gridCol w="2032722"/>
              </a:tblGrid>
              <a:tr h="940252">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National Day</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Venue Details</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Budget</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Logistics (incl: Infrastructure, security, marshals, catering &amp; miscellaneous</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Cultural Performance/ Artists</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Marketing &amp; Communications</a:t>
                      </a:r>
                      <a:endParaRPr lang="en-ZA" sz="1000">
                        <a:effectLst/>
                        <a:latin typeface="Arial" panose="020B0604020202020204" pitchFamily="34" charset="0"/>
                        <a:ea typeface="Calibri"/>
                        <a:cs typeface="Arial" panose="020B0604020202020204" pitchFamily="34" charset="0"/>
                      </a:endParaRPr>
                    </a:p>
                  </a:txBody>
                  <a:tcPr marL="58921" marR="58921" marT="0" marB="0"/>
                </a:tc>
              </a:tr>
              <a:tr h="979552">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Freedom Day</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The Freedom  Day was held in </a:t>
                      </a:r>
                      <a:r>
                        <a:rPr lang="en-US" sz="1000" dirty="0" err="1">
                          <a:effectLst/>
                          <a:latin typeface="Arial" panose="020B0604020202020204" pitchFamily="34" charset="0"/>
                          <a:cs typeface="Arial" panose="020B0604020202020204" pitchFamily="34" charset="0"/>
                        </a:rPr>
                        <a:t>Mhlabuyalingana</a:t>
                      </a:r>
                      <a:r>
                        <a:rPr lang="en-US" sz="1000" dirty="0">
                          <a:effectLst/>
                          <a:latin typeface="Arial" panose="020B0604020202020204" pitchFamily="34" charset="0"/>
                          <a:cs typeface="Arial" panose="020B0604020202020204" pitchFamily="34" charset="0"/>
                        </a:rPr>
                        <a:t>, </a:t>
                      </a:r>
                      <a:r>
                        <a:rPr lang="en-US" sz="1000" dirty="0" err="1">
                          <a:effectLst/>
                          <a:latin typeface="Arial" panose="020B0604020202020204" pitchFamily="34" charset="0"/>
                          <a:cs typeface="Arial" panose="020B0604020202020204" pitchFamily="34" charset="0"/>
                        </a:rPr>
                        <a:t>Manguzi</a:t>
                      </a:r>
                      <a:r>
                        <a:rPr lang="en-US" sz="1000" dirty="0">
                          <a:effectLst/>
                          <a:latin typeface="Arial" panose="020B0604020202020204" pitchFamily="34" charset="0"/>
                          <a:cs typeface="Arial" panose="020B0604020202020204" pitchFamily="34" charset="0"/>
                        </a:rPr>
                        <a:t>, KZN</a:t>
                      </a:r>
                      <a:endParaRPr lang="en-ZA" sz="1000" dirty="0">
                        <a:effectLst/>
                        <a:latin typeface="Arial" panose="020B0604020202020204" pitchFamily="34" charset="0"/>
                        <a:cs typeface="Arial" panose="020B0604020202020204" pitchFamily="34" charset="0"/>
                      </a:endParaRPr>
                    </a:p>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4 500 000</a:t>
                      </a:r>
                    </a:p>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(The money was transferred to the province for procurement)</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4 200 000</a:t>
                      </a:r>
                    </a:p>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300 000</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629 420.40</a:t>
                      </a:r>
                      <a:endParaRPr lang="en-ZA" sz="1000">
                        <a:effectLst/>
                        <a:latin typeface="Arial" panose="020B0604020202020204" pitchFamily="34" charset="0"/>
                        <a:ea typeface="Calibri"/>
                        <a:cs typeface="Arial" panose="020B0604020202020204" pitchFamily="34" charset="0"/>
                      </a:endParaRPr>
                    </a:p>
                  </a:txBody>
                  <a:tcPr marL="58921" marR="58921" marT="0" marB="0"/>
                </a:tc>
              </a:tr>
              <a:tr h="752202">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Youth Day</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US" sz="1000">
                          <a:effectLst/>
                          <a:latin typeface="Arial" panose="020B0604020202020204" pitchFamily="34" charset="0"/>
                          <a:cs typeface="Arial" panose="020B0604020202020204" pitchFamily="34" charset="0"/>
                        </a:rPr>
                        <a:t>The Youth Day was held in Ventersdorp, NW</a:t>
                      </a:r>
                      <a:endParaRPr lang="en-ZA" sz="1000">
                        <a:effectLst/>
                        <a:latin typeface="Arial" panose="020B0604020202020204" pitchFamily="34" charset="0"/>
                        <a:cs typeface="Arial" panose="020B0604020202020204" pitchFamily="34" charset="0"/>
                      </a:endParaRPr>
                    </a:p>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 </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2 677 422</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2 048 616</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300 000</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NYDA paid for the Marketing &amp; communications</a:t>
                      </a:r>
                      <a:endParaRPr lang="en-ZA" sz="1000">
                        <a:effectLst/>
                        <a:latin typeface="Arial" panose="020B0604020202020204" pitchFamily="34" charset="0"/>
                        <a:ea typeface="Calibri"/>
                        <a:cs typeface="Arial" panose="020B0604020202020204" pitchFamily="34" charset="0"/>
                      </a:endParaRPr>
                    </a:p>
                  </a:txBody>
                  <a:tcPr marL="58921" marR="58921" marT="0" marB="0"/>
                </a:tc>
              </a:tr>
              <a:tr h="477436">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Mandela Day</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US" sz="1000">
                          <a:effectLst/>
                          <a:latin typeface="Arial" panose="020B0604020202020204" pitchFamily="34" charset="0"/>
                          <a:cs typeface="Arial" panose="020B0604020202020204" pitchFamily="34" charset="0"/>
                        </a:rPr>
                        <a:t>Mandela Day was held in Umthatha, EC</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751 085.93</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704 735,30</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37 400</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 </a:t>
                      </a:r>
                      <a:endParaRPr lang="en-ZA" sz="1000">
                        <a:effectLst/>
                        <a:latin typeface="Arial" panose="020B0604020202020204" pitchFamily="34" charset="0"/>
                        <a:ea typeface="Calibri"/>
                        <a:cs typeface="Arial" panose="020B0604020202020204" pitchFamily="34" charset="0"/>
                      </a:endParaRPr>
                    </a:p>
                  </a:txBody>
                  <a:tcPr marL="58921" marR="58921" marT="0" marB="0"/>
                </a:tc>
              </a:tr>
              <a:tr h="463579">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Women’s Day</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Women’s Day was held in Kimberley, NC</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2 095 080</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1 774 180</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320 900</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371 706.12(GCIS procurement)</a:t>
                      </a:r>
                      <a:endParaRPr lang="en-ZA" sz="1000">
                        <a:effectLst/>
                        <a:latin typeface="Arial" panose="020B0604020202020204" pitchFamily="34" charset="0"/>
                        <a:ea typeface="Calibri"/>
                        <a:cs typeface="Arial" panose="020B0604020202020204" pitchFamily="34" charset="0"/>
                      </a:endParaRPr>
                    </a:p>
                  </a:txBody>
                  <a:tcPr marL="58921" marR="58921" marT="0" marB="0"/>
                </a:tc>
              </a:tr>
              <a:tr h="440380">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Heritage Day</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Heritage Day was held in Siyabuswa, MP</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2 183 031</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a:effectLst/>
                          <a:latin typeface="Arial" panose="020B0604020202020204" pitchFamily="34" charset="0"/>
                          <a:cs typeface="Arial" panose="020B0604020202020204" pitchFamily="34" charset="0"/>
                        </a:rPr>
                        <a:t>R 1 791 352,20</a:t>
                      </a:r>
                      <a:endParaRPr lang="en-ZA" sz="100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334 678.92</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553 228</a:t>
                      </a:r>
                      <a:endParaRPr lang="en-ZA" sz="1000" dirty="0">
                        <a:effectLst/>
                        <a:latin typeface="Arial" panose="020B0604020202020204" pitchFamily="34" charset="0"/>
                        <a:ea typeface="Calibri"/>
                        <a:cs typeface="Arial" panose="020B0604020202020204" pitchFamily="34" charset="0"/>
                      </a:endParaRPr>
                    </a:p>
                  </a:txBody>
                  <a:tcPr marL="58921" marR="58921" marT="0" marB="0"/>
                </a:tc>
              </a:tr>
              <a:tr h="451321">
                <a:tc gridSpan="6">
                  <a:txBody>
                    <a:bodyPr/>
                    <a:lstStyle/>
                    <a:p>
                      <a:pPr marL="0" marR="0" algn="l">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The Marketing &amp; Communication</a:t>
                      </a:r>
                      <a:r>
                        <a:rPr lang="en-US" sz="1200" baseline="0" dirty="0" smtClean="0">
                          <a:effectLst/>
                          <a:latin typeface="Arial" panose="020B0604020202020204" pitchFamily="34" charset="0"/>
                          <a:ea typeface="Calibri"/>
                          <a:cs typeface="Arial" panose="020B0604020202020204" pitchFamily="34" charset="0"/>
                        </a:rPr>
                        <a:t> budget amounts are not included in the R 12 206 618.90 amount which is ONLY for logistics and cultural performance/artists amounts.</a:t>
                      </a:r>
                      <a:endParaRPr lang="en-ZA" sz="1200" dirty="0">
                        <a:effectLst/>
                        <a:latin typeface="Arial" panose="020B0604020202020204" pitchFamily="34" charset="0"/>
                        <a:ea typeface="Calibri"/>
                        <a:cs typeface="Arial" panose="020B0604020202020204" pitchFamily="34" charset="0"/>
                      </a:endParaRPr>
                    </a:p>
                  </a:txBody>
                  <a:tcPr marL="58921" marR="58921" marT="0" marB="0"/>
                </a:tc>
                <a:tc hMerge="1">
                  <a:txBody>
                    <a:bodyPr/>
                    <a:lstStyle/>
                    <a:p>
                      <a:pPr marL="0" marR="0" algn="l">
                        <a:lnSpc>
                          <a:spcPct val="115000"/>
                        </a:lnSpc>
                        <a:spcBef>
                          <a:spcPts val="0"/>
                        </a:spcBef>
                        <a:spcAft>
                          <a:spcPts val="0"/>
                        </a:spcAft>
                      </a:pPr>
                      <a:endParaRPr lang="en-ZA" sz="900" dirty="0">
                        <a:effectLst/>
                        <a:latin typeface="Calibri"/>
                        <a:ea typeface="Calibri"/>
                        <a:cs typeface="Times New Roman"/>
                      </a:endParaRPr>
                    </a:p>
                  </a:txBody>
                  <a:tcPr marL="58921" marR="58921" marT="0" marB="0"/>
                </a:tc>
                <a:tc hMerge="1">
                  <a:txBody>
                    <a:bodyPr/>
                    <a:lstStyle/>
                    <a:p>
                      <a:pPr marL="0" marR="0" algn="l">
                        <a:lnSpc>
                          <a:spcPct val="115000"/>
                        </a:lnSpc>
                        <a:spcBef>
                          <a:spcPts val="0"/>
                        </a:spcBef>
                        <a:spcAft>
                          <a:spcPts val="0"/>
                        </a:spcAft>
                      </a:pPr>
                      <a:endParaRPr lang="en-ZA" sz="900" dirty="0">
                        <a:effectLst/>
                        <a:latin typeface="Calibri"/>
                        <a:ea typeface="Calibri"/>
                        <a:cs typeface="Times New Roman"/>
                      </a:endParaRPr>
                    </a:p>
                  </a:txBody>
                  <a:tcPr marL="58921" marR="58921" marT="0" marB="0"/>
                </a:tc>
                <a:tc hMerge="1">
                  <a:txBody>
                    <a:bodyPr/>
                    <a:lstStyle/>
                    <a:p>
                      <a:pPr marL="0" marR="0" algn="l">
                        <a:lnSpc>
                          <a:spcPct val="115000"/>
                        </a:lnSpc>
                        <a:spcBef>
                          <a:spcPts val="0"/>
                        </a:spcBef>
                        <a:spcAft>
                          <a:spcPts val="0"/>
                        </a:spcAft>
                      </a:pPr>
                      <a:endParaRPr lang="en-ZA" sz="900" dirty="0">
                        <a:effectLst/>
                        <a:latin typeface="Calibri"/>
                        <a:ea typeface="Calibri"/>
                        <a:cs typeface="Times New Roman"/>
                      </a:endParaRPr>
                    </a:p>
                  </a:txBody>
                  <a:tcPr marL="58921" marR="58921" marT="0" marB="0"/>
                </a:tc>
                <a:tc hMerge="1">
                  <a:txBody>
                    <a:bodyPr/>
                    <a:lstStyle/>
                    <a:p>
                      <a:pPr marL="0" marR="0" algn="l">
                        <a:lnSpc>
                          <a:spcPct val="115000"/>
                        </a:lnSpc>
                        <a:spcBef>
                          <a:spcPts val="0"/>
                        </a:spcBef>
                        <a:spcAft>
                          <a:spcPts val="0"/>
                        </a:spcAft>
                      </a:pPr>
                      <a:endParaRPr lang="en-ZA" sz="900" dirty="0">
                        <a:effectLst/>
                        <a:latin typeface="Calibri"/>
                        <a:ea typeface="Calibri"/>
                        <a:cs typeface="Times New Roman"/>
                      </a:endParaRPr>
                    </a:p>
                  </a:txBody>
                  <a:tcPr marL="58921" marR="58921" marT="0" marB="0"/>
                </a:tc>
                <a:tc hMerge="1">
                  <a:txBody>
                    <a:bodyPr/>
                    <a:lstStyle/>
                    <a:p>
                      <a:pPr marL="0" marR="0" algn="l">
                        <a:lnSpc>
                          <a:spcPct val="115000"/>
                        </a:lnSpc>
                        <a:spcBef>
                          <a:spcPts val="0"/>
                        </a:spcBef>
                        <a:spcAft>
                          <a:spcPts val="0"/>
                        </a:spcAft>
                      </a:pPr>
                      <a:endParaRPr lang="en-ZA" sz="900" dirty="0">
                        <a:effectLst/>
                        <a:latin typeface="Calibri"/>
                        <a:ea typeface="Calibri"/>
                        <a:cs typeface="Times New Roman"/>
                      </a:endParaRPr>
                    </a:p>
                  </a:txBody>
                  <a:tcPr marL="58921" marR="58921" marT="0" marB="0"/>
                </a:tc>
              </a:tr>
              <a:tr h="391821">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Total Budget</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100" b="1" dirty="0">
                          <a:solidFill>
                            <a:schemeClr val="tx1"/>
                          </a:solidFill>
                          <a:effectLst/>
                          <a:latin typeface="Arial" panose="020B0604020202020204" pitchFamily="34" charset="0"/>
                          <a:cs typeface="Arial" panose="020B0604020202020204" pitchFamily="34" charset="0"/>
                        </a:rPr>
                        <a:t>R </a:t>
                      </a:r>
                      <a:r>
                        <a:rPr lang="en-ZA" sz="1100" b="1" dirty="0" smtClean="0">
                          <a:solidFill>
                            <a:schemeClr val="tx1"/>
                          </a:solidFill>
                          <a:effectLst/>
                          <a:latin typeface="Arial" panose="020B0604020202020204" pitchFamily="34" charset="0"/>
                          <a:cs typeface="Arial" panose="020B0604020202020204" pitchFamily="34" charset="0"/>
                        </a:rPr>
                        <a:t>12 206 618.90</a:t>
                      </a:r>
                      <a:endParaRPr lang="en-ZA" sz="1100" b="1" dirty="0">
                        <a:solidFill>
                          <a:schemeClr val="tx1"/>
                        </a:solidFill>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10 518 883.50</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1 292 978.92</a:t>
                      </a:r>
                      <a:endParaRPr lang="en-ZA" sz="1000" dirty="0">
                        <a:effectLst/>
                        <a:latin typeface="Arial" panose="020B0604020202020204" pitchFamily="34" charset="0"/>
                        <a:ea typeface="Calibri"/>
                        <a:cs typeface="Arial" panose="020B0604020202020204" pitchFamily="34" charset="0"/>
                      </a:endParaRPr>
                    </a:p>
                  </a:txBody>
                  <a:tcPr marL="58921" marR="58921" marT="0" marB="0"/>
                </a:tc>
                <a:tc>
                  <a:txBody>
                    <a:bodyPr/>
                    <a:lstStyle/>
                    <a:p>
                      <a:pPr marL="0" marR="0" algn="l">
                        <a:lnSpc>
                          <a:spcPct val="115000"/>
                        </a:lnSpc>
                        <a:spcBef>
                          <a:spcPts val="0"/>
                        </a:spcBef>
                        <a:spcAft>
                          <a:spcPts val="0"/>
                        </a:spcAft>
                      </a:pPr>
                      <a:r>
                        <a:rPr lang="en-ZA" sz="1000" dirty="0">
                          <a:effectLst/>
                          <a:latin typeface="Arial" panose="020B0604020202020204" pitchFamily="34" charset="0"/>
                          <a:cs typeface="Arial" panose="020B0604020202020204" pitchFamily="34" charset="0"/>
                        </a:rPr>
                        <a:t>R 1 554 354.52</a:t>
                      </a:r>
                      <a:endParaRPr lang="en-ZA" sz="1000" dirty="0">
                        <a:effectLst/>
                        <a:latin typeface="Arial" panose="020B0604020202020204" pitchFamily="34" charset="0"/>
                        <a:ea typeface="Calibri"/>
                        <a:cs typeface="Arial" panose="020B0604020202020204" pitchFamily="34" charset="0"/>
                      </a:endParaRPr>
                    </a:p>
                  </a:txBody>
                  <a:tcPr marL="58921" marR="58921" marT="0" marB="0"/>
                </a:tc>
              </a:tr>
            </a:tbl>
          </a:graphicData>
        </a:graphic>
      </p:graphicFrame>
      <p:sp>
        <p:nvSpPr>
          <p:cNvPr id="5" name="TextBox 4"/>
          <p:cNvSpPr txBox="1"/>
          <p:nvPr/>
        </p:nvSpPr>
        <p:spPr>
          <a:xfrm>
            <a:off x="8244408" y="6237312"/>
            <a:ext cx="301686" cy="369332"/>
          </a:xfrm>
          <a:prstGeom prst="rect">
            <a:avLst/>
          </a:prstGeom>
          <a:noFill/>
        </p:spPr>
        <p:txBody>
          <a:bodyPr wrap="none" rtlCol="0">
            <a:spAutoFit/>
          </a:bodyPr>
          <a:lstStyle/>
          <a:p>
            <a:r>
              <a:rPr lang="en-ZA" dirty="0" smtClean="0"/>
              <a:t>7</a:t>
            </a:r>
            <a:endParaRPr lang="en-ZA" dirty="0"/>
          </a:p>
        </p:txBody>
      </p:sp>
    </p:spTree>
    <p:extLst>
      <p:ext uri="{BB962C8B-B14F-4D97-AF65-F5344CB8AC3E}">
        <p14:creationId xmlns:p14="http://schemas.microsoft.com/office/powerpoint/2010/main" val="2334616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619672" y="2348880"/>
            <a:ext cx="5997352" cy="1224136"/>
          </a:xfrm>
        </p:spPr>
        <p:txBody>
          <a:bodyPr>
            <a:normAutofit/>
          </a:bodyPr>
          <a:lstStyle/>
          <a:p>
            <a:pPr algn="ctr"/>
            <a:r>
              <a:rPr lang="en-US" dirty="0" smtClean="0"/>
              <a:t>THANK YOU</a:t>
            </a:r>
            <a:endParaRPr lang="en-US" dirty="0"/>
          </a:p>
        </p:txBody>
      </p:sp>
      <p:sp>
        <p:nvSpPr>
          <p:cNvPr id="3" name="TextBox 2"/>
          <p:cNvSpPr txBox="1"/>
          <p:nvPr/>
        </p:nvSpPr>
        <p:spPr>
          <a:xfrm>
            <a:off x="8244408" y="6237312"/>
            <a:ext cx="301686" cy="369332"/>
          </a:xfrm>
          <a:prstGeom prst="rect">
            <a:avLst/>
          </a:prstGeom>
          <a:noFill/>
        </p:spPr>
        <p:txBody>
          <a:bodyPr wrap="none" rtlCol="0">
            <a:spAutoFit/>
          </a:bodyPr>
          <a:lstStyle/>
          <a:p>
            <a:r>
              <a:rPr lang="en-ZA" dirty="0" smtClean="0"/>
              <a:t>9</a:t>
            </a:r>
            <a:endParaRPr lang="en-ZA" dirty="0"/>
          </a:p>
        </p:txBody>
      </p:sp>
    </p:spTree>
    <p:extLst>
      <p:ext uri="{BB962C8B-B14F-4D97-AF65-F5344CB8AC3E}">
        <p14:creationId xmlns:p14="http://schemas.microsoft.com/office/powerpoint/2010/main" val="936422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3662</TotalTime>
  <Words>915</Words>
  <Application>Microsoft Office PowerPoint</Application>
  <PresentationFormat>On-screen Show (4:3)</PresentationFormat>
  <Paragraphs>176</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Calibri</vt:lpstr>
      <vt:lpstr>Calibri (Body)</vt:lpstr>
      <vt:lpstr>Gill Sans</vt:lpstr>
      <vt:lpstr>Times New Roman</vt:lpstr>
      <vt:lpstr>Verdana</vt:lpstr>
      <vt:lpstr>Office Theme</vt:lpstr>
      <vt:lpstr>PRESENTATION TO THE PORTFOLIO COMMITTEE ON ARTS AND CULTURE  Matters arising</vt:lpstr>
      <vt:lpstr>Contents</vt:lpstr>
      <vt:lpstr>1. Update on Public Protector Report on SARA         </vt:lpstr>
      <vt:lpstr>2. Exact breakdown of the amount spent on Africa Day: 2015-2017</vt:lpstr>
      <vt:lpstr>2. Exact breakdown of the amount spent on Africa Day: 2015-2017</vt:lpstr>
      <vt:lpstr>2. Exact breakdown of the amount spent on Africa Day: 2015-2017</vt:lpstr>
      <vt:lpstr>3. Amount Spent on Local Artists during Festivals (2017 – 2018)</vt:lpstr>
      <vt:lpstr>4. NATIONAL DAYS EXPENDITURE 2017</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Vusumuzi Mkhize</cp:lastModifiedBy>
  <cp:revision>161</cp:revision>
  <cp:lastPrinted>2016-09-02T08:11:05Z</cp:lastPrinted>
  <dcterms:created xsi:type="dcterms:W3CDTF">2013-11-12T11:39:42Z</dcterms:created>
  <dcterms:modified xsi:type="dcterms:W3CDTF">2017-11-14T06:30:56Z</dcterms:modified>
</cp:coreProperties>
</file>