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334" r:id="rId2"/>
    <p:sldId id="460" r:id="rId3"/>
    <p:sldId id="646" r:id="rId4"/>
    <p:sldId id="588" r:id="rId5"/>
    <p:sldId id="632" r:id="rId6"/>
    <p:sldId id="634" r:id="rId7"/>
    <p:sldId id="633" r:id="rId8"/>
    <p:sldId id="635" r:id="rId9"/>
    <p:sldId id="636" r:id="rId10"/>
    <p:sldId id="641" r:id="rId11"/>
    <p:sldId id="640" r:id="rId12"/>
    <p:sldId id="642" r:id="rId13"/>
    <p:sldId id="643" r:id="rId14"/>
    <p:sldId id="644" r:id="rId15"/>
    <p:sldId id="647" r:id="rId16"/>
    <p:sldId id="645" r:id="rId17"/>
    <p:sldId id="648" r:id="rId18"/>
    <p:sldId id="649" r:id="rId19"/>
    <p:sldId id="650" r:id="rId20"/>
    <p:sldId id="651" r:id="rId21"/>
    <p:sldId id="652" r:id="rId22"/>
    <p:sldId id="607" r:id="rId2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hulisile Medupe" initials="T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7727"/>
    <a:srgbClr val="800000"/>
    <a:srgbClr val="663300"/>
    <a:srgbClr val="996633"/>
    <a:srgbClr val="C0504D"/>
    <a:srgbClr val="18F45C"/>
    <a:srgbClr val="14F814"/>
    <a:srgbClr val="CAA53B"/>
    <a:srgbClr val="A99F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0" autoAdjust="0"/>
    <p:restoredTop sz="86323" autoAdjust="0"/>
  </p:normalViewPr>
  <p:slideViewPr>
    <p:cSldViewPr>
      <p:cViewPr>
        <p:scale>
          <a:sx n="80" d="100"/>
          <a:sy n="80" d="100"/>
        </p:scale>
        <p:origin x="-990" y="-7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sz="1000" dirty="0" smtClean="0">
                <a:latin typeface="Gill Sans"/>
                <a:cs typeface="Gill Sans"/>
              </a:rPr>
              <a:t>DEPARTMENT OF ARTS AND CULTURE</a:t>
            </a:r>
            <a:endParaRPr lang="en-US" sz="1000" dirty="0">
              <a:latin typeface="Gill Sans"/>
              <a:cs typeface="Gill Sans"/>
            </a:endParaRPr>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B067551-1F5D-0341-B9EA-7928B0DA13A7}" type="datetime1">
              <a:rPr lang="en-US" sz="900" smtClean="0">
                <a:latin typeface="Gill Sans"/>
                <a:cs typeface="Gill Sans"/>
              </a:rPr>
              <a:pPr/>
              <a:t>11/14/2017</a:t>
            </a:fld>
            <a:endParaRPr lang="en-US" sz="900" dirty="0">
              <a:latin typeface="Gill Sans"/>
              <a:cs typeface="Gill Sans"/>
            </a:endParaRPr>
          </a:p>
        </p:txBody>
      </p:sp>
      <p:sp>
        <p:nvSpPr>
          <p:cNvPr id="4" name="Footer Placeholder 3"/>
          <p:cNvSpPr>
            <a:spLocks noGrp="1"/>
          </p:cNvSpPr>
          <p:nvPr>
            <p:ph type="ftr" sz="quarter" idx="2"/>
          </p:nvPr>
        </p:nvSpPr>
        <p:spPr>
          <a:xfrm>
            <a:off x="0" y="9430306"/>
            <a:ext cx="2945659" cy="496332"/>
          </a:xfrm>
          <a:prstGeom prst="rect">
            <a:avLst/>
          </a:prstGeom>
        </p:spPr>
        <p:txBody>
          <a:bodyPr vert="horz" lIns="91440" tIns="45720" rIns="91440" bIns="45720" rtlCol="0" anchor="t"/>
          <a:lstStyle>
            <a:lvl1pPr algn="l">
              <a:defRPr sz="1200"/>
            </a:lvl1pPr>
          </a:lstStyle>
          <a:p>
            <a:r>
              <a:rPr lang="en-US" sz="900" dirty="0" smtClean="0">
                <a:latin typeface="Calibri (Body)"/>
                <a:cs typeface="Calibri (Body)"/>
              </a:rPr>
              <a:t>INSERT YOUR THEME HERE</a:t>
            </a:r>
            <a:endParaRPr lang="en-US" sz="900" dirty="0">
              <a:latin typeface="Calibri (Body)"/>
              <a:cs typeface="Calibri (Body)"/>
            </a:endParaRPr>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t"/>
          <a:lstStyle>
            <a:lvl1pPr algn="r">
              <a:defRPr sz="1200"/>
            </a:lvl1pPr>
          </a:lstStyle>
          <a:p>
            <a:fld id="{CD67EF3C-C429-054A-8787-30F50F0F2813}" type="slidenum">
              <a:rPr lang="en-US" sz="900" smtClean="0">
                <a:latin typeface="Gill Sans"/>
                <a:cs typeface="Gill Sans"/>
              </a:rPr>
              <a:pPr/>
              <a:t>‹#›</a:t>
            </a:fld>
            <a:endParaRPr lang="en-US" sz="900" dirty="0">
              <a:latin typeface="Gill Sans"/>
              <a:cs typeface="Gill Sans"/>
            </a:endParaRPr>
          </a:p>
        </p:txBody>
      </p:sp>
    </p:spTree>
    <p:extLst>
      <p:ext uri="{BB962C8B-B14F-4D97-AF65-F5344CB8AC3E}">
        <p14:creationId xmlns:p14="http://schemas.microsoft.com/office/powerpoint/2010/main" val="3249423277"/>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dirty="0" smtClean="0"/>
              <a:t>DEPARTMENT OF ARTS AND CULTURE</a:t>
            </a:r>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6F60FE2-17F6-6946-AE1B-DAB315879F09}" type="datetime1">
              <a:rPr lang="en-US" smtClean="0"/>
              <a:pPr/>
              <a:t>11/14/2017</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90E4B56-0DDA-AA4D-BBA2-B941666BDE94}" type="slidenum">
              <a:rPr lang="en-US" smtClean="0"/>
              <a:pPr/>
              <a:t>‹#›</a:t>
            </a:fld>
            <a:endParaRPr lang="en-US" dirty="0"/>
          </a:p>
        </p:txBody>
      </p:sp>
    </p:spTree>
    <p:extLst>
      <p:ext uri="{BB962C8B-B14F-4D97-AF65-F5344CB8AC3E}">
        <p14:creationId xmlns:p14="http://schemas.microsoft.com/office/powerpoint/2010/main" val="607759351"/>
      </p:ext>
    </p:extLst>
  </p:cSld>
  <p:clrMap bg1="lt1" tx1="dk1" bg2="lt2" tx2="dk2" accent1="accent1" accent2="accent2" accent3="accent3" accent4="accent4" accent5="accent5" accent6="accent6" hlink="hlink" folHlink="folHlink"/>
  <p:hf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11/14/2017</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a:t>
            </a:fld>
            <a:endParaRPr lang="en-US" dirty="0"/>
          </a:p>
        </p:txBody>
      </p:sp>
    </p:spTree>
    <p:extLst>
      <p:ext uri="{BB962C8B-B14F-4D97-AF65-F5344CB8AC3E}">
        <p14:creationId xmlns:p14="http://schemas.microsoft.com/office/powerpoint/2010/main" val="18019882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11/14/2017</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12</a:t>
            </a:fld>
            <a:endParaRPr lang="en-US" dirty="0"/>
          </a:p>
        </p:txBody>
      </p:sp>
    </p:spTree>
    <p:extLst>
      <p:ext uri="{BB962C8B-B14F-4D97-AF65-F5344CB8AC3E}">
        <p14:creationId xmlns:p14="http://schemas.microsoft.com/office/powerpoint/2010/main" val="5092191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11/14/2017</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13</a:t>
            </a:fld>
            <a:endParaRPr lang="en-US" dirty="0"/>
          </a:p>
        </p:txBody>
      </p:sp>
    </p:spTree>
    <p:extLst>
      <p:ext uri="{BB962C8B-B14F-4D97-AF65-F5344CB8AC3E}">
        <p14:creationId xmlns:p14="http://schemas.microsoft.com/office/powerpoint/2010/main" val="5092191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11/14/2017</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14</a:t>
            </a:fld>
            <a:endParaRPr lang="en-US" dirty="0"/>
          </a:p>
        </p:txBody>
      </p:sp>
    </p:spTree>
    <p:extLst>
      <p:ext uri="{BB962C8B-B14F-4D97-AF65-F5344CB8AC3E}">
        <p14:creationId xmlns:p14="http://schemas.microsoft.com/office/powerpoint/2010/main" val="5092191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11/14/2017</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15</a:t>
            </a:fld>
            <a:endParaRPr lang="en-US" dirty="0"/>
          </a:p>
        </p:txBody>
      </p:sp>
    </p:spTree>
    <p:extLst>
      <p:ext uri="{BB962C8B-B14F-4D97-AF65-F5344CB8AC3E}">
        <p14:creationId xmlns:p14="http://schemas.microsoft.com/office/powerpoint/2010/main" val="5092191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11/14/2017</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16</a:t>
            </a:fld>
            <a:endParaRPr lang="en-US" dirty="0"/>
          </a:p>
        </p:txBody>
      </p:sp>
    </p:spTree>
    <p:extLst>
      <p:ext uri="{BB962C8B-B14F-4D97-AF65-F5344CB8AC3E}">
        <p14:creationId xmlns:p14="http://schemas.microsoft.com/office/powerpoint/2010/main" val="5092191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11/14/2017</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22</a:t>
            </a:fld>
            <a:endParaRPr lang="en-US" dirty="0"/>
          </a:p>
        </p:txBody>
      </p:sp>
    </p:spTree>
    <p:extLst>
      <p:ext uri="{BB962C8B-B14F-4D97-AF65-F5344CB8AC3E}">
        <p14:creationId xmlns:p14="http://schemas.microsoft.com/office/powerpoint/2010/main" val="2320182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11/14/2017</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4</a:t>
            </a:fld>
            <a:endParaRPr lang="en-US" dirty="0"/>
          </a:p>
        </p:txBody>
      </p:sp>
    </p:spTree>
    <p:extLst>
      <p:ext uri="{BB962C8B-B14F-4D97-AF65-F5344CB8AC3E}">
        <p14:creationId xmlns:p14="http://schemas.microsoft.com/office/powerpoint/2010/main" val="509219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11/14/2017</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5</a:t>
            </a:fld>
            <a:endParaRPr lang="en-US" dirty="0"/>
          </a:p>
        </p:txBody>
      </p:sp>
    </p:spTree>
    <p:extLst>
      <p:ext uri="{BB962C8B-B14F-4D97-AF65-F5344CB8AC3E}">
        <p14:creationId xmlns:p14="http://schemas.microsoft.com/office/powerpoint/2010/main" val="5092191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11/14/2017</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6</a:t>
            </a:fld>
            <a:endParaRPr lang="en-US" dirty="0"/>
          </a:p>
        </p:txBody>
      </p:sp>
    </p:spTree>
    <p:extLst>
      <p:ext uri="{BB962C8B-B14F-4D97-AF65-F5344CB8AC3E}">
        <p14:creationId xmlns:p14="http://schemas.microsoft.com/office/powerpoint/2010/main" val="5092191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11/14/2017</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7</a:t>
            </a:fld>
            <a:endParaRPr lang="en-US" dirty="0"/>
          </a:p>
        </p:txBody>
      </p:sp>
    </p:spTree>
    <p:extLst>
      <p:ext uri="{BB962C8B-B14F-4D97-AF65-F5344CB8AC3E}">
        <p14:creationId xmlns:p14="http://schemas.microsoft.com/office/powerpoint/2010/main" val="5092191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11/14/2017</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8</a:t>
            </a:fld>
            <a:endParaRPr lang="en-US" dirty="0"/>
          </a:p>
        </p:txBody>
      </p:sp>
    </p:spTree>
    <p:extLst>
      <p:ext uri="{BB962C8B-B14F-4D97-AF65-F5344CB8AC3E}">
        <p14:creationId xmlns:p14="http://schemas.microsoft.com/office/powerpoint/2010/main" val="5092191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11/14/2017</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9</a:t>
            </a:fld>
            <a:endParaRPr lang="en-US" dirty="0"/>
          </a:p>
        </p:txBody>
      </p:sp>
    </p:spTree>
    <p:extLst>
      <p:ext uri="{BB962C8B-B14F-4D97-AF65-F5344CB8AC3E}">
        <p14:creationId xmlns:p14="http://schemas.microsoft.com/office/powerpoint/2010/main" val="5092191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11/14/2017</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10</a:t>
            </a:fld>
            <a:endParaRPr lang="en-US" dirty="0"/>
          </a:p>
        </p:txBody>
      </p:sp>
    </p:spTree>
    <p:extLst>
      <p:ext uri="{BB962C8B-B14F-4D97-AF65-F5344CB8AC3E}">
        <p14:creationId xmlns:p14="http://schemas.microsoft.com/office/powerpoint/2010/main" val="5092191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11/14/2017</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11</a:t>
            </a:fld>
            <a:endParaRPr lang="en-US" dirty="0"/>
          </a:p>
        </p:txBody>
      </p:sp>
    </p:spTree>
    <p:extLst>
      <p:ext uri="{BB962C8B-B14F-4D97-AF65-F5344CB8AC3E}">
        <p14:creationId xmlns:p14="http://schemas.microsoft.com/office/powerpoint/2010/main" val="5092191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2743200"/>
            <a:ext cx="9144000" cy="1828800"/>
          </a:xfrm>
          <a:prstGeom prst="rect">
            <a:avLst/>
          </a:prstGeom>
          <a:solidFill>
            <a:srgbClr val="B77727"/>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3163246" y="2986408"/>
            <a:ext cx="5591793" cy="721140"/>
          </a:xfrm>
        </p:spPr>
        <p:txBody>
          <a:bodyPr anchor="t" anchorCtr="0">
            <a:normAutofit/>
          </a:bodyPr>
          <a:lstStyle>
            <a:lvl1pPr algn="l">
              <a:defRPr sz="2400">
                <a:solidFill>
                  <a:schemeClr val="bg1"/>
                </a:solidFill>
              </a:defRPr>
            </a:lvl1pPr>
          </a:lstStyle>
          <a:p>
            <a:r>
              <a:rPr lang="en-ZA" dirty="0" smtClean="0"/>
              <a:t>Click here to add your main title</a:t>
            </a:r>
            <a:endParaRPr lang="en-ZA" dirty="0"/>
          </a:p>
        </p:txBody>
      </p:sp>
      <p:sp>
        <p:nvSpPr>
          <p:cNvPr id="3" name="Subtitle 2"/>
          <p:cNvSpPr>
            <a:spLocks noGrp="1"/>
          </p:cNvSpPr>
          <p:nvPr>
            <p:ph type="subTitle" idx="1"/>
          </p:nvPr>
        </p:nvSpPr>
        <p:spPr>
          <a:xfrm>
            <a:off x="3163246" y="3813960"/>
            <a:ext cx="5599754" cy="453240"/>
          </a:xfrm>
        </p:spPr>
        <p:txBody>
          <a:bodyPr anchor="t">
            <a:normAutofit/>
          </a:bodyPr>
          <a:lstStyle>
            <a:lvl1pPr marL="0" indent="0" algn="l">
              <a:buNone/>
              <a:defRPr sz="1800" b="0" i="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6" name="Picture 5" descr="Letterhead logo.jpg"/>
          <p:cNvPicPr>
            <a:picLocks noChangeAspect="1"/>
          </p:cNvPicPr>
          <p:nvPr userDrawn="1"/>
        </p:nvPicPr>
        <p:blipFill>
          <a:blip r:embed="rId2"/>
          <a:stretch>
            <a:fillRect/>
          </a:stretch>
        </p:blipFill>
        <p:spPr>
          <a:xfrm>
            <a:off x="457200" y="533400"/>
            <a:ext cx="2286000" cy="829056"/>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66800" y="2209800"/>
            <a:ext cx="6954587" cy="566738"/>
          </a:xfrm>
        </p:spPr>
        <p:txBody>
          <a:bodyPr anchor="b"/>
          <a:lstStyle>
            <a:lvl1pPr algn="ctr">
              <a:defRPr sz="3200" b="1"/>
            </a:lvl1pPr>
          </a:lstStyle>
          <a:p>
            <a:r>
              <a:rPr lang="en-US" dirty="0" smtClean="0"/>
              <a:t>Thank you</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3" name="Content Placeholder 2"/>
          <p:cNvSpPr>
            <a:spLocks noGrp="1"/>
          </p:cNvSpPr>
          <p:nvPr>
            <p:ph idx="1"/>
          </p:nvPr>
        </p:nvSpPr>
        <p:spPr>
          <a:xfrm>
            <a:off x="1600200" y="1600201"/>
            <a:ext cx="6934200" cy="4343400"/>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1"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2924944"/>
            <a:ext cx="6894513" cy="1362075"/>
          </a:xfrm>
        </p:spPr>
        <p:txBody>
          <a:bodyPr anchor="t">
            <a:normAutofit/>
          </a:bodyPr>
          <a:lstStyle>
            <a:lvl1pPr algn="l">
              <a:defRPr sz="1800" b="1" cap="all"/>
            </a:lvl1pPr>
          </a:lstStyle>
          <a:p>
            <a:r>
              <a:rPr lang="en-US" dirty="0" smtClean="0"/>
              <a:t>Click to edit Master title style</a:t>
            </a:r>
            <a:endParaRPr lang="en-ZA" dirty="0"/>
          </a:p>
        </p:txBody>
      </p:sp>
      <p:sp>
        <p:nvSpPr>
          <p:cNvPr id="3" name="Text Placeholder 2"/>
          <p:cNvSpPr>
            <a:spLocks noGrp="1"/>
          </p:cNvSpPr>
          <p:nvPr>
            <p:ph type="body" idx="1"/>
          </p:nvPr>
        </p:nvSpPr>
        <p:spPr>
          <a:xfrm>
            <a:off x="1600199" y="1268760"/>
            <a:ext cx="6894513" cy="1500187"/>
          </a:xfrm>
        </p:spPr>
        <p:txBody>
          <a:bodyPr anchor="b">
            <a:normAutofit/>
          </a:bodyPr>
          <a:lstStyle>
            <a:lvl1pPr marL="0" indent="0">
              <a:buNone/>
              <a:defRPr sz="160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9"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800"/>
            </a:lvl1pPr>
          </a:lstStyle>
          <a:p>
            <a:r>
              <a:rPr lang="en-US" dirty="0" smtClean="0"/>
              <a:t>Click to edit Master title style</a:t>
            </a:r>
            <a:endParaRPr lang="en-ZA" dirty="0"/>
          </a:p>
        </p:txBody>
      </p:sp>
      <p:sp>
        <p:nvSpPr>
          <p:cNvPr id="3" name="Content Placeholder 2"/>
          <p:cNvSpPr>
            <a:spLocks noGrp="1"/>
          </p:cNvSpPr>
          <p:nvPr>
            <p:ph sz="half" idx="1"/>
          </p:nvPr>
        </p:nvSpPr>
        <p:spPr>
          <a:xfrm>
            <a:off x="457200" y="1600201"/>
            <a:ext cx="4038600" cy="4343399"/>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Content Placeholder 3"/>
          <p:cNvSpPr>
            <a:spLocks noGrp="1"/>
          </p:cNvSpPr>
          <p:nvPr>
            <p:ph sz="half" idx="2"/>
          </p:nvPr>
        </p:nvSpPr>
        <p:spPr>
          <a:xfrm>
            <a:off x="4648200" y="1600201"/>
            <a:ext cx="4038600" cy="4343400"/>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ZA" dirty="0"/>
          </a:p>
        </p:txBody>
      </p:sp>
      <p:sp>
        <p:nvSpPr>
          <p:cNvPr id="3" name="Text Placeholder 2"/>
          <p:cNvSpPr>
            <a:spLocks noGrp="1"/>
          </p:cNvSpPr>
          <p:nvPr>
            <p:ph type="body" idx="1"/>
          </p:nvPr>
        </p:nvSpPr>
        <p:spPr>
          <a:xfrm>
            <a:off x="457200" y="1535113"/>
            <a:ext cx="4040188" cy="639762"/>
          </a:xfrm>
        </p:spPr>
        <p:txBody>
          <a:bodyPr anchor="t" anchorCtr="0">
            <a:no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Text Placeholder 4"/>
          <p:cNvSpPr>
            <a:spLocks noGrp="1"/>
          </p:cNvSpPr>
          <p:nvPr>
            <p:ph type="body" sz="quarter" idx="3"/>
          </p:nvPr>
        </p:nvSpPr>
        <p:spPr>
          <a:xfrm>
            <a:off x="4645025" y="1535113"/>
            <a:ext cx="4041775" cy="639762"/>
          </a:xfrm>
        </p:spPr>
        <p:txBody>
          <a:bodyPr anchor="t" anchorCtr="0">
            <a:norm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8" name="Slide Number Placeholder 5"/>
          <p:cNvSpPr>
            <a:spLocks noGrp="1"/>
          </p:cNvSpPr>
          <p:nvPr>
            <p:ph type="sldNum" sz="quarter" idx="10"/>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8"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4"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3"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1865313" cy="1162050"/>
          </a:xfrm>
        </p:spPr>
        <p:txBody>
          <a:bodyPr anchor="t" anchorCtr="0">
            <a:normAutofit/>
          </a:bodyPr>
          <a:lstStyle>
            <a:lvl1pPr algn="l">
              <a:defRPr sz="1400" b="1"/>
            </a:lvl1pPr>
          </a:lstStyle>
          <a:p>
            <a:r>
              <a:rPr lang="en-US" dirty="0" smtClean="0"/>
              <a:t>Click to edit Master title style</a:t>
            </a:r>
            <a:endParaRPr lang="en-ZA" dirty="0"/>
          </a:p>
        </p:txBody>
      </p:sp>
      <p:sp>
        <p:nvSpPr>
          <p:cNvPr id="3" name="Content Placeholder 2"/>
          <p:cNvSpPr>
            <a:spLocks noGrp="1"/>
          </p:cNvSpPr>
          <p:nvPr>
            <p:ph idx="1"/>
          </p:nvPr>
        </p:nvSpPr>
        <p:spPr>
          <a:xfrm>
            <a:off x="3575050" y="273051"/>
            <a:ext cx="5035550" cy="5670550"/>
          </a:xfrm>
        </p:spPr>
        <p:txBody>
          <a:bodyPr/>
          <a:lstStyle>
            <a:lvl1pPr>
              <a:defRPr sz="1800">
                <a:latin typeface="Arial"/>
                <a:cs typeface="Arial"/>
              </a:defRPr>
            </a:lvl1pPr>
            <a:lvl2pPr>
              <a:defRPr sz="1600">
                <a:latin typeface="Arial"/>
                <a:cs typeface="Arial"/>
              </a:defRPr>
            </a:lvl2pPr>
            <a:lvl3pPr>
              <a:defRPr sz="1400">
                <a:latin typeface="Arial"/>
                <a:cs typeface="Arial"/>
              </a:defRPr>
            </a:lvl3pPr>
            <a:lvl4pPr>
              <a:defRPr sz="1050">
                <a:latin typeface="Arial"/>
                <a:cs typeface="Arial"/>
              </a:defRPr>
            </a:lvl4pPr>
            <a:lvl5pPr>
              <a:defRPr sz="800">
                <a:latin typeface="Arial"/>
                <a:cs typeface="Aria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Text Placeholder 3"/>
          <p:cNvSpPr>
            <a:spLocks noGrp="1"/>
          </p:cNvSpPr>
          <p:nvPr>
            <p:ph type="body" sz="half" idx="2"/>
          </p:nvPr>
        </p:nvSpPr>
        <p:spPr>
          <a:xfrm>
            <a:off x="1600200" y="1435101"/>
            <a:ext cx="1865313" cy="4508500"/>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199" y="4800600"/>
            <a:ext cx="6954587" cy="566738"/>
          </a:xfrm>
        </p:spPr>
        <p:txBody>
          <a:bodyPr anchor="b"/>
          <a:lstStyle>
            <a:lvl1pPr algn="l">
              <a:defRPr sz="2000" b="1"/>
            </a:lvl1pPr>
          </a:lstStyle>
          <a:p>
            <a:r>
              <a:rPr lang="en-US" dirty="0" smtClean="0"/>
              <a:t>Click to edit Master title style</a:t>
            </a:r>
            <a:endParaRPr lang="en-ZA" dirty="0"/>
          </a:p>
        </p:txBody>
      </p:sp>
      <p:sp>
        <p:nvSpPr>
          <p:cNvPr id="3" name="Picture Placeholder 2"/>
          <p:cNvSpPr>
            <a:spLocks noGrp="1"/>
          </p:cNvSpPr>
          <p:nvPr>
            <p:ph type="pic" idx="1"/>
          </p:nvPr>
        </p:nvSpPr>
        <p:spPr>
          <a:xfrm>
            <a:off x="1600199" y="612775"/>
            <a:ext cx="6954587" cy="41148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600199" y="5367338"/>
            <a:ext cx="6954587" cy="804862"/>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01824"/>
            <a:ext cx="8229600" cy="710952"/>
          </a:xfrm>
          <a:prstGeom prst="rect">
            <a:avLst/>
          </a:prstGeom>
        </p:spPr>
        <p:txBody>
          <a:bodyPr vert="horz" lIns="91440" tIns="45720" rIns="91440" bIns="45720" rtlCol="0" anchor="t" anchorCtr="0">
            <a:normAutofit/>
          </a:bodyPr>
          <a:lstStyle/>
          <a:p>
            <a:r>
              <a:rPr lang="en-US" dirty="0" smtClean="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Date Placeholder 3"/>
          <p:cNvSpPr>
            <a:spLocks noGrp="1"/>
          </p:cNvSpPr>
          <p:nvPr>
            <p:ph type="dt" sz="half" idx="2"/>
          </p:nvPr>
        </p:nvSpPr>
        <p:spPr>
          <a:xfrm>
            <a:off x="1112674" y="6356350"/>
            <a:ext cx="2133600" cy="365125"/>
          </a:xfrm>
          <a:prstGeom prst="rect">
            <a:avLst/>
          </a:prstGeom>
        </p:spPr>
        <p:txBody>
          <a:bodyPr vert="horz" lIns="91440" tIns="45720" rIns="91440" bIns="45720" rtlCol="0" anchor="ctr"/>
          <a:lstStyle>
            <a:lvl1pPr algn="l">
              <a:defRPr sz="1050" b="1">
                <a:solidFill>
                  <a:schemeClr val="bg1"/>
                </a:solidFill>
              </a:defRPr>
            </a:lvl1pPr>
          </a:lstStyle>
          <a:p>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bg1"/>
                </a:solidFill>
                <a:latin typeface="Verdana" pitchFamily="34" charset="0"/>
              </a:defRPr>
            </a:lvl1pPr>
          </a:lstStyle>
          <a:p>
            <a:endParaRPr lang="en-ZA" dirty="0"/>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11" name="Picture 10" descr="Letterhead footer.jpg"/>
          <p:cNvPicPr>
            <a:picLocks noChangeAspect="1"/>
          </p:cNvPicPr>
          <p:nvPr userDrawn="1"/>
        </p:nvPicPr>
        <p:blipFill>
          <a:blip r:embed="rId12"/>
          <a:stretch>
            <a:fillRect/>
          </a:stretch>
        </p:blipFill>
        <p:spPr>
          <a:xfrm>
            <a:off x="76200" y="5742432"/>
            <a:ext cx="7559040" cy="111556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dt="0"/>
  <p:txStyles>
    <p:titleStyle>
      <a:lvl1pPr algn="l" defTabSz="914400" rtl="0" eaLnBrk="1" latinLnBrk="0" hangingPunct="1">
        <a:spcBef>
          <a:spcPct val="0"/>
        </a:spcBef>
        <a:buNone/>
        <a:defRPr sz="3600" b="1" kern="1200">
          <a:solidFill>
            <a:srgbClr val="800000"/>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200400"/>
            <a:ext cx="8172249" cy="948680"/>
          </a:xfrm>
        </p:spPr>
        <p:txBody>
          <a:bodyPr>
            <a:noAutofit/>
          </a:bodyPr>
          <a:lstStyle/>
          <a:p>
            <a:pPr algn="ctr"/>
            <a:r>
              <a:rPr lang="en-ZA" sz="2800" dirty="0" smtClean="0">
                <a:latin typeface="+mn-lt"/>
              </a:rPr>
              <a:t>FRUITLESS AND WASTEFUL EXPENDITURE: </a:t>
            </a:r>
            <a:r>
              <a:rPr lang="en-ZA" sz="2800" dirty="0" smtClean="0"/>
              <a:t> </a:t>
            </a:r>
            <a:r>
              <a:rPr lang="en-ZA" sz="2800" dirty="0">
                <a:latin typeface="+mn-lt"/>
              </a:rPr>
              <a:t>PUBLIC ENTITIES</a:t>
            </a:r>
            <a:r>
              <a:rPr lang="en-ZA" sz="2800" dirty="0" smtClean="0">
                <a:latin typeface="+mn-lt"/>
              </a:rPr>
              <a:t>  2016/17 </a:t>
            </a:r>
            <a:r>
              <a:rPr lang="en-ZA" sz="4400" dirty="0" smtClean="0">
                <a:latin typeface="+mn-lt"/>
              </a:rPr>
              <a:t/>
            </a:r>
            <a:br>
              <a:rPr lang="en-ZA" sz="4400" dirty="0" smtClean="0">
                <a:latin typeface="+mn-lt"/>
              </a:rPr>
            </a:br>
            <a:endParaRPr lang="en-ZA" sz="4400" dirty="0">
              <a:solidFill>
                <a:srgbClr val="FF0000"/>
              </a:solidFill>
              <a:latin typeface="+mn-lt"/>
            </a:endParaRPr>
          </a:p>
        </p:txBody>
      </p:sp>
      <p:sp>
        <p:nvSpPr>
          <p:cNvPr id="11" name="Rectangle 10"/>
          <p:cNvSpPr/>
          <p:nvPr/>
        </p:nvSpPr>
        <p:spPr>
          <a:xfrm>
            <a:off x="2627784" y="4639300"/>
            <a:ext cx="6070642" cy="523220"/>
          </a:xfrm>
          <a:prstGeom prst="rect">
            <a:avLst/>
          </a:prstGeom>
        </p:spPr>
        <p:txBody>
          <a:bodyPr wrap="square">
            <a:noAutofit/>
          </a:bodyPr>
          <a:lstStyle/>
          <a:p>
            <a:pPr algn="r">
              <a:spcAft>
                <a:spcPts val="600"/>
              </a:spcAft>
            </a:pPr>
            <a:r>
              <a:rPr lang="en-US" sz="2400" b="1" dirty="0" smtClean="0">
                <a:solidFill>
                  <a:srgbClr val="800000"/>
                </a:solidFill>
                <a:cs typeface="Arial"/>
              </a:rPr>
              <a:t>DIRECTOR-GENERAL: ARTS AND CULTURE </a:t>
            </a:r>
          </a:p>
          <a:p>
            <a:pPr algn="r">
              <a:spcAft>
                <a:spcPts val="600"/>
              </a:spcAft>
            </a:pPr>
            <a:endParaRPr lang="en-ZA" sz="2400" b="1" dirty="0" smtClean="0">
              <a:solidFill>
                <a:srgbClr val="800000"/>
              </a:solidFill>
              <a:cs typeface="Arial"/>
            </a:endParaRPr>
          </a:p>
          <a:p>
            <a:pPr algn="r">
              <a:spcAft>
                <a:spcPts val="600"/>
              </a:spcAft>
            </a:pPr>
            <a:r>
              <a:rPr lang="en-ZA" sz="2000" b="1" dirty="0" smtClean="0">
                <a:solidFill>
                  <a:srgbClr val="800000"/>
                </a:solidFill>
                <a:cs typeface="Arial"/>
              </a:rPr>
              <a:t>DATE:</a:t>
            </a:r>
            <a:r>
              <a:rPr lang="en-ZA" sz="2000" b="1" dirty="0" smtClean="0">
                <a:solidFill>
                  <a:srgbClr val="FF0000"/>
                </a:solidFill>
                <a:cs typeface="Arial"/>
              </a:rPr>
              <a:t> </a:t>
            </a:r>
            <a:r>
              <a:rPr lang="en-ZA" sz="2000" b="1" dirty="0" smtClean="0">
                <a:solidFill>
                  <a:srgbClr val="800000"/>
                </a:solidFill>
                <a:cs typeface="Arial"/>
              </a:rPr>
              <a:t>14 NOVEMBER 2017</a:t>
            </a:r>
            <a:endParaRPr lang="en-ZA" sz="2000" b="1" dirty="0">
              <a:solidFill>
                <a:srgbClr val="800000"/>
              </a:solidFill>
              <a:cs typeface="Arial"/>
            </a:endParaRPr>
          </a:p>
        </p:txBody>
      </p:sp>
    </p:spTree>
    <p:extLst>
      <p:ext uri="{BB962C8B-B14F-4D97-AF65-F5344CB8AC3E}">
        <p14:creationId xmlns:p14="http://schemas.microsoft.com/office/powerpoint/2010/main" val="19794291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83687" y="146736"/>
            <a:ext cx="8239944" cy="473952"/>
          </a:xfrm>
        </p:spPr>
        <p:txBody>
          <a:bodyPr>
            <a:normAutofit fontScale="90000"/>
          </a:bodyPr>
          <a:lstStyle/>
          <a:p>
            <a:pPr lvl="0" defTabSz="457200" eaLnBrk="0" fontAlgn="base" hangingPunct="0">
              <a:spcBef>
                <a:spcPct val="20000"/>
              </a:spcBef>
              <a:spcAft>
                <a:spcPct val="0"/>
              </a:spcAft>
              <a:defRPr/>
            </a:pPr>
            <a:r>
              <a:rPr lang="en-US" sz="2400" dirty="0" smtClean="0">
                <a:solidFill>
                  <a:prstClr val="black"/>
                </a:solidFill>
                <a:latin typeface="Calibri"/>
                <a:ea typeface="MS PGothic" pitchFamily="34" charset="-128"/>
              </a:rPr>
              <a:t> </a:t>
            </a:r>
            <a:r>
              <a:rPr lang="en-ZA" sz="3400" dirty="0">
                <a:solidFill>
                  <a:prstClr val="black">
                    <a:tint val="75000"/>
                  </a:prstClr>
                </a:solidFill>
                <a:latin typeface="Calibri"/>
                <a:ea typeface="MS PGothic" pitchFamily="34" charset="-128"/>
              </a:rPr>
              <a:t/>
            </a:r>
            <a:br>
              <a:rPr lang="en-ZA" sz="3400" dirty="0">
                <a:solidFill>
                  <a:prstClr val="black">
                    <a:tint val="75000"/>
                  </a:prstClr>
                </a:solidFill>
                <a:latin typeface="Calibri"/>
                <a:ea typeface="MS PGothic" pitchFamily="34" charset="-128"/>
              </a:rPr>
            </a:br>
            <a:endParaRPr lang="en-US" dirty="0"/>
          </a:p>
        </p:txBody>
      </p:sp>
      <p:sp>
        <p:nvSpPr>
          <p:cNvPr id="7" name="Title 1"/>
          <p:cNvSpPr txBox="1">
            <a:spLocks/>
          </p:cNvSpPr>
          <p:nvPr/>
        </p:nvSpPr>
        <p:spPr>
          <a:xfrm>
            <a:off x="179512" y="116632"/>
            <a:ext cx="8784976" cy="504056"/>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endParaRPr lang="en-ZA" sz="2500" dirty="0">
              <a:solidFill>
                <a:schemeClr val="accent6">
                  <a:lumMod val="50000"/>
                </a:schemeClr>
              </a:solidFill>
              <a:latin typeface="+mj-lt"/>
              <a:cs typeface="Arial" pitchFamily="34" charset="0"/>
            </a:endParaRPr>
          </a:p>
        </p:txBody>
      </p:sp>
      <p:sp>
        <p:nvSpPr>
          <p:cNvPr id="8" name="Slide Number Placeholder 3"/>
          <p:cNvSpPr txBox="1">
            <a:spLocks/>
          </p:cNvSpPr>
          <p:nvPr/>
        </p:nvSpPr>
        <p:spPr>
          <a:xfrm>
            <a:off x="8100392" y="6237312"/>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dirty="0" smtClean="0">
                <a:latin typeface="Verdana" pitchFamily="34" charset="0"/>
                <a:ea typeface="Verdana" pitchFamily="34" charset="0"/>
                <a:cs typeface="Verdana" pitchFamily="34" charset="0"/>
              </a:rPr>
              <a:t>10</a:t>
            </a:r>
            <a:endParaRPr lang="en-ZA" sz="1200" b="1" dirty="0" smtClean="0">
              <a:latin typeface="Verdana" pitchFamily="34" charset="0"/>
              <a:ea typeface="Verdana" pitchFamily="34" charset="0"/>
              <a:cs typeface="Verdana" pitchFamily="34" charset="0"/>
            </a:endParaRPr>
          </a:p>
        </p:txBody>
      </p:sp>
      <p:sp>
        <p:nvSpPr>
          <p:cNvPr id="6" name="Title 1"/>
          <p:cNvSpPr txBox="1">
            <a:spLocks/>
          </p:cNvSpPr>
          <p:nvPr/>
        </p:nvSpPr>
        <p:spPr>
          <a:xfrm>
            <a:off x="158899" y="188640"/>
            <a:ext cx="8767972" cy="360040"/>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2400" dirty="0" smtClean="0">
                <a:solidFill>
                  <a:schemeClr val="accent6">
                    <a:lumMod val="50000"/>
                  </a:schemeClr>
                </a:solidFill>
                <a:latin typeface="+mj-lt"/>
                <a:cs typeface="Arial" pitchFamily="34" charset="0"/>
              </a:rPr>
              <a:t>FRUITLESS AND WASTEFUL EXPENDITURE 0F 2016/17</a:t>
            </a:r>
            <a:endParaRPr lang="en-ZA" sz="2400" dirty="0">
              <a:solidFill>
                <a:schemeClr val="accent6">
                  <a:lumMod val="50000"/>
                </a:schemeClr>
              </a:solidFill>
              <a:latin typeface="+mj-lt"/>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387531923"/>
              </p:ext>
            </p:extLst>
          </p:nvPr>
        </p:nvGraphicFramePr>
        <p:xfrm>
          <a:off x="323527" y="764704"/>
          <a:ext cx="8603343" cy="4995515"/>
        </p:xfrm>
        <a:graphic>
          <a:graphicData uri="http://schemas.openxmlformats.org/drawingml/2006/table">
            <a:tbl>
              <a:tblPr>
                <a:tableStyleId>{5C22544A-7EE6-4342-B048-85BDC9FD1C3A}</a:tableStyleId>
              </a:tblPr>
              <a:tblGrid>
                <a:gridCol w="2576377"/>
                <a:gridCol w="2683727"/>
                <a:gridCol w="3343239"/>
              </a:tblGrid>
              <a:tr h="374582">
                <a:tc>
                  <a:txBody>
                    <a:bodyPr/>
                    <a:lstStyle/>
                    <a:p>
                      <a:pPr algn="ctr" fontAlgn="ctr"/>
                      <a:endParaRPr lang="en-ZA" sz="1400" b="1" i="0" u="none" strike="noStrike" dirty="0">
                        <a:solidFill>
                          <a:srgbClr val="000000"/>
                        </a:solidFill>
                        <a:effectLst/>
                        <a:latin typeface="Calibri" panose="020F0502020204030204" pitchFamily="34" charset="0"/>
                      </a:endParaRPr>
                    </a:p>
                  </a:txBody>
                  <a:tcPr marL="6340" marR="6340" marT="6340" marB="0" anchor="ctr"/>
                </a:tc>
                <a:tc>
                  <a:txBody>
                    <a:bodyPr/>
                    <a:lstStyle/>
                    <a:p>
                      <a:pPr algn="ctr" fontAlgn="ctr"/>
                      <a:r>
                        <a:rPr lang="en-ZA" sz="1400" b="1" i="0" u="none" strike="noStrike" dirty="0" smtClean="0">
                          <a:solidFill>
                            <a:srgbClr val="000000"/>
                          </a:solidFill>
                          <a:effectLst/>
                          <a:latin typeface="Calibri" panose="020F0502020204030204" pitchFamily="34" charset="0"/>
                        </a:rPr>
                        <a:t>SOUTH AFRICAN HERITAGE RESOURCES AGENCY</a:t>
                      </a:r>
                      <a:endParaRPr lang="en-ZA" sz="1400" b="1" i="0" u="none" strike="noStrike" dirty="0">
                        <a:solidFill>
                          <a:srgbClr val="000000"/>
                        </a:solidFill>
                        <a:effectLst/>
                        <a:latin typeface="Calibri" panose="020F0502020204030204" pitchFamily="34" charset="0"/>
                      </a:endParaRPr>
                    </a:p>
                  </a:txBody>
                  <a:tcPr marL="6340" marR="6340" marT="6340" marB="0" anchor="ctr"/>
                </a:tc>
                <a:tc>
                  <a:txBody>
                    <a:bodyPr/>
                    <a:lstStyle/>
                    <a:p>
                      <a:pPr algn="l" fontAlgn="ctr"/>
                      <a:endParaRPr lang="en-ZA" sz="1400" b="1" i="0" u="none" strike="noStrike" dirty="0">
                        <a:solidFill>
                          <a:srgbClr val="000000"/>
                        </a:solidFill>
                        <a:effectLst/>
                        <a:latin typeface="Calibri" panose="020F0502020204030204" pitchFamily="34" charset="0"/>
                      </a:endParaRPr>
                    </a:p>
                  </a:txBody>
                  <a:tcPr marL="6340" marR="6340" marT="6340" marB="0" anchor="ctr"/>
                </a:tc>
              </a:tr>
              <a:tr h="706735">
                <a:tc>
                  <a:txBody>
                    <a:bodyPr/>
                    <a:lstStyle/>
                    <a:p>
                      <a:pPr>
                        <a:lnSpc>
                          <a:spcPct val="115000"/>
                        </a:lnSpc>
                        <a:spcAft>
                          <a:spcPts val="0"/>
                        </a:spcAft>
                      </a:pPr>
                      <a:r>
                        <a:rPr lang="en-ZA" sz="1100" b="1">
                          <a:effectLst/>
                          <a:latin typeface="Arial"/>
                          <a:ea typeface="Calibri"/>
                          <a:cs typeface="Times New Roman"/>
                        </a:rPr>
                        <a:t>Amount of Fruitless and Wasteful Expenditure Incurred for 2016/17 FY</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100" b="1">
                          <a:effectLst/>
                          <a:latin typeface="Arial"/>
                          <a:ea typeface="Calibri"/>
                          <a:cs typeface="Times New Roman"/>
                        </a:rPr>
                        <a:t>Action taken to recover the money</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100" b="1">
                          <a:effectLst/>
                          <a:latin typeface="Arial"/>
                          <a:ea typeface="Calibri"/>
                          <a:cs typeface="Times New Roman"/>
                        </a:rPr>
                        <a:t>Sanction imposed on officials implicated</a:t>
                      </a:r>
                      <a:endParaRPr lang="en-ZA" sz="1100">
                        <a:effectLst/>
                        <a:latin typeface="Calibri"/>
                        <a:ea typeface="Calibri"/>
                        <a:cs typeface="Times New Roman"/>
                      </a:endParaRPr>
                    </a:p>
                  </a:txBody>
                  <a:tcPr marL="68580" marR="68580" marT="0" marB="0"/>
                </a:tc>
              </a:tr>
              <a:tr h="787216">
                <a:tc>
                  <a:txBody>
                    <a:bodyPr/>
                    <a:lstStyle/>
                    <a:p>
                      <a:pPr>
                        <a:lnSpc>
                          <a:spcPct val="115000"/>
                        </a:lnSpc>
                        <a:spcAft>
                          <a:spcPts val="0"/>
                        </a:spcAft>
                      </a:pPr>
                      <a:r>
                        <a:rPr lang="en-ZA" sz="1100" dirty="0">
                          <a:solidFill>
                            <a:schemeClr val="tx1"/>
                          </a:solidFill>
                          <a:effectLst/>
                          <a:latin typeface="Arial"/>
                          <a:ea typeface="Calibri"/>
                          <a:cs typeface="Times New Roman"/>
                        </a:rPr>
                        <a:t>R 15 </a:t>
                      </a:r>
                      <a:r>
                        <a:rPr lang="en-ZA" sz="1100" dirty="0" smtClean="0">
                          <a:solidFill>
                            <a:schemeClr val="tx1"/>
                          </a:solidFill>
                          <a:effectLst/>
                          <a:latin typeface="Arial"/>
                          <a:ea typeface="Calibri"/>
                          <a:cs typeface="Times New Roman"/>
                        </a:rPr>
                        <a:t>100.00</a:t>
                      </a:r>
                    </a:p>
                    <a:p>
                      <a:pPr>
                        <a:lnSpc>
                          <a:spcPct val="115000"/>
                        </a:lnSpc>
                        <a:spcAft>
                          <a:spcPts val="0"/>
                        </a:spcAft>
                      </a:pPr>
                      <a:r>
                        <a:rPr lang="en-ZA" sz="1100" dirty="0" smtClean="0">
                          <a:solidFill>
                            <a:schemeClr val="tx1"/>
                          </a:solidFill>
                          <a:effectLst/>
                          <a:latin typeface="Arial"/>
                          <a:ea typeface="Calibri"/>
                          <a:cs typeface="Times New Roman"/>
                        </a:rPr>
                        <a:t>Penalties in late submission of the PAYE</a:t>
                      </a:r>
                      <a:endParaRPr lang="en-ZA" sz="1100" dirty="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en-ZA" sz="1100" dirty="0" smtClean="0">
                          <a:solidFill>
                            <a:schemeClr val="tx1"/>
                          </a:solidFill>
                          <a:effectLst/>
                          <a:latin typeface="Arial"/>
                          <a:ea typeface="Calibri"/>
                          <a:cs typeface="Times New Roman"/>
                        </a:rPr>
                        <a:t>No</a:t>
                      </a:r>
                      <a:r>
                        <a:rPr lang="en-ZA" sz="1100" baseline="0" dirty="0" smtClean="0">
                          <a:solidFill>
                            <a:schemeClr val="tx1"/>
                          </a:solidFill>
                          <a:effectLst/>
                          <a:latin typeface="Arial"/>
                          <a:ea typeface="Calibri"/>
                          <a:cs typeface="Times New Roman"/>
                        </a:rPr>
                        <a:t> action taken against any official yet</a:t>
                      </a:r>
                      <a:r>
                        <a:rPr lang="en-ZA" sz="1100" dirty="0" smtClean="0">
                          <a:solidFill>
                            <a:schemeClr val="tx1"/>
                          </a:solidFill>
                          <a:effectLst/>
                          <a:latin typeface="Arial"/>
                          <a:ea typeface="Calibri"/>
                          <a:cs typeface="Times New Roman"/>
                        </a:rPr>
                        <a:t>. The matter is still under investigation</a:t>
                      </a:r>
                      <a:r>
                        <a:rPr lang="en-ZA" sz="1100" baseline="0" dirty="0" smtClean="0">
                          <a:solidFill>
                            <a:schemeClr val="tx1"/>
                          </a:solidFill>
                          <a:effectLst/>
                          <a:latin typeface="Arial"/>
                          <a:ea typeface="Calibri"/>
                          <a:cs typeface="Times New Roman"/>
                        </a:rPr>
                        <a:t>. </a:t>
                      </a:r>
                      <a:endParaRPr lang="en-ZA" sz="1100" dirty="0">
                        <a:solidFill>
                          <a:srgbClr val="FF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ZA" sz="1100" dirty="0">
                          <a:solidFill>
                            <a:schemeClr val="tx1"/>
                          </a:solidFill>
                          <a:effectLst/>
                          <a:latin typeface="Arial"/>
                          <a:ea typeface="Calibri"/>
                          <a:cs typeface="Times New Roman"/>
                        </a:rPr>
                        <a:t> </a:t>
                      </a:r>
                      <a:r>
                        <a:rPr lang="en-ZA" sz="1100" dirty="0" smtClean="0">
                          <a:solidFill>
                            <a:schemeClr val="tx1"/>
                          </a:solidFill>
                          <a:effectLst/>
                          <a:latin typeface="Arial"/>
                          <a:ea typeface="Calibri"/>
                          <a:cs typeface="Times New Roman"/>
                        </a:rPr>
                        <a:t>The matter is still under internal</a:t>
                      </a:r>
                      <a:r>
                        <a:rPr lang="en-ZA" sz="1100" baseline="0" dirty="0" smtClean="0">
                          <a:solidFill>
                            <a:schemeClr val="tx1"/>
                          </a:solidFill>
                          <a:effectLst/>
                          <a:latin typeface="Arial"/>
                          <a:ea typeface="Calibri"/>
                          <a:cs typeface="Times New Roman"/>
                        </a:rPr>
                        <a:t> </a:t>
                      </a:r>
                      <a:r>
                        <a:rPr lang="en-ZA" sz="1100" dirty="0" smtClean="0">
                          <a:solidFill>
                            <a:schemeClr val="tx1"/>
                          </a:solidFill>
                          <a:effectLst/>
                          <a:latin typeface="Arial"/>
                          <a:ea typeface="Calibri"/>
                          <a:cs typeface="Times New Roman"/>
                        </a:rPr>
                        <a:t>investigation. </a:t>
                      </a:r>
                    </a:p>
                    <a:p>
                      <a:pPr>
                        <a:lnSpc>
                          <a:spcPct val="115000"/>
                        </a:lnSpc>
                        <a:spcAft>
                          <a:spcPts val="0"/>
                        </a:spcAft>
                      </a:pPr>
                      <a:r>
                        <a:rPr lang="en-ZA" sz="1100" dirty="0" smtClean="0">
                          <a:solidFill>
                            <a:schemeClr val="tx1"/>
                          </a:solidFill>
                          <a:effectLst/>
                          <a:latin typeface="Arial"/>
                          <a:ea typeface="Calibri"/>
                          <a:cs typeface="Times New Roman"/>
                        </a:rPr>
                        <a:t>The investigation involves officials from different units</a:t>
                      </a:r>
                      <a:r>
                        <a:rPr lang="en-ZA" sz="1100" baseline="0" dirty="0" smtClean="0">
                          <a:solidFill>
                            <a:schemeClr val="tx1"/>
                          </a:solidFill>
                          <a:effectLst/>
                          <a:latin typeface="Arial"/>
                          <a:ea typeface="Calibri"/>
                          <a:cs typeface="Times New Roman"/>
                        </a:rPr>
                        <a:t> who are responsible for the payment of Council members PAYE. As a result no sanction has been made yet. </a:t>
                      </a:r>
                      <a:endParaRPr lang="en-ZA" sz="1100" dirty="0">
                        <a:solidFill>
                          <a:schemeClr val="tx1"/>
                        </a:solidFill>
                        <a:effectLst/>
                        <a:latin typeface="Calibri"/>
                        <a:ea typeface="Calibri"/>
                        <a:cs typeface="Times New Roman"/>
                      </a:endParaRPr>
                    </a:p>
                  </a:txBody>
                  <a:tcPr marL="68580" marR="68580" marT="0" marB="0"/>
                </a:tc>
              </a:tr>
              <a:tr h="2739980">
                <a:tc>
                  <a:txBody>
                    <a:bodyPr/>
                    <a:lstStyle/>
                    <a:p>
                      <a:pPr>
                        <a:lnSpc>
                          <a:spcPct val="115000"/>
                        </a:lnSpc>
                        <a:spcAft>
                          <a:spcPts val="0"/>
                        </a:spcAft>
                      </a:pPr>
                      <a:r>
                        <a:rPr lang="en-ZA" sz="1100" dirty="0" smtClean="0">
                          <a:solidFill>
                            <a:schemeClr val="tx1"/>
                          </a:solidFill>
                          <a:effectLst/>
                          <a:latin typeface="Arial"/>
                          <a:ea typeface="Calibri"/>
                          <a:cs typeface="Times New Roman"/>
                        </a:rPr>
                        <a:t>R </a:t>
                      </a:r>
                      <a:r>
                        <a:rPr lang="en-ZA" sz="1100" dirty="0">
                          <a:solidFill>
                            <a:schemeClr val="tx1"/>
                          </a:solidFill>
                          <a:effectLst/>
                          <a:latin typeface="Arial"/>
                          <a:ea typeface="Calibri"/>
                          <a:cs typeface="Times New Roman"/>
                        </a:rPr>
                        <a:t>2 </a:t>
                      </a:r>
                      <a:r>
                        <a:rPr lang="en-ZA" sz="1100" dirty="0" smtClean="0">
                          <a:solidFill>
                            <a:schemeClr val="tx1"/>
                          </a:solidFill>
                          <a:effectLst/>
                          <a:latin typeface="Arial"/>
                          <a:ea typeface="Calibri"/>
                          <a:cs typeface="Times New Roman"/>
                        </a:rPr>
                        <a:t>901.39</a:t>
                      </a:r>
                    </a:p>
                    <a:p>
                      <a:pPr marL="0" marR="0" indent="0" algn="l" defTabSz="914400" rtl="0" eaLnBrk="1" fontAlgn="auto" latinLnBrk="0" hangingPunct="1">
                        <a:lnSpc>
                          <a:spcPct val="115000"/>
                        </a:lnSpc>
                        <a:spcBef>
                          <a:spcPts val="0"/>
                        </a:spcBef>
                        <a:spcAft>
                          <a:spcPts val="0"/>
                        </a:spcAft>
                        <a:buClrTx/>
                        <a:buSzTx/>
                        <a:buFontTx/>
                        <a:buNone/>
                        <a:tabLst/>
                        <a:defRPr/>
                      </a:pPr>
                      <a:r>
                        <a:rPr lang="en-ZA" sz="1100" dirty="0" smtClean="0">
                          <a:solidFill>
                            <a:schemeClr val="tx1"/>
                          </a:solidFill>
                          <a:effectLst/>
                          <a:latin typeface="Arial"/>
                          <a:ea typeface="Calibri"/>
                          <a:cs typeface="Times New Roman"/>
                        </a:rPr>
                        <a:t>Interest on overdue accounts (municipal accounts) due to late submission of invoice from the Municipalities via Post Office. This caused delays in Finance receiving them.  Finance is currently negotiating with all Municipalities to rather email invoices in order to ensure that invoices are received and paid in time.</a:t>
                      </a:r>
                      <a:endParaRPr lang="en-ZA" sz="1100" dirty="0" smtClean="0">
                        <a:solidFill>
                          <a:schemeClr val="tx1"/>
                        </a:solidFill>
                        <a:effectLst/>
                        <a:latin typeface="+mn-lt"/>
                        <a:ea typeface="Calibri"/>
                        <a:cs typeface="Times New Roman"/>
                      </a:endParaRPr>
                    </a:p>
                    <a:p>
                      <a:pPr>
                        <a:lnSpc>
                          <a:spcPct val="115000"/>
                        </a:lnSpc>
                        <a:spcAft>
                          <a:spcPts val="0"/>
                        </a:spcAft>
                      </a:pPr>
                      <a:endParaRPr lang="en-ZA" sz="1100" dirty="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en-ZA" sz="1100" dirty="0">
                          <a:solidFill>
                            <a:schemeClr val="tx1"/>
                          </a:solidFill>
                          <a:effectLst/>
                          <a:latin typeface="Arial"/>
                          <a:ea typeface="Calibri"/>
                          <a:cs typeface="Times New Roman"/>
                        </a:rPr>
                        <a:t>Money was not recovered for the following reasons:</a:t>
                      </a:r>
                      <a:endParaRPr lang="en-ZA" sz="1100" dirty="0">
                        <a:solidFill>
                          <a:schemeClr val="tx1"/>
                        </a:solidFill>
                        <a:effectLst/>
                        <a:latin typeface="Calibri"/>
                        <a:ea typeface="Calibri"/>
                        <a:cs typeface="Times New Roman"/>
                      </a:endParaRPr>
                    </a:p>
                    <a:p>
                      <a:pPr>
                        <a:lnSpc>
                          <a:spcPct val="115000"/>
                        </a:lnSpc>
                        <a:spcAft>
                          <a:spcPts val="0"/>
                        </a:spcAft>
                      </a:pPr>
                      <a:r>
                        <a:rPr lang="en-ZA" sz="1100" dirty="0">
                          <a:solidFill>
                            <a:schemeClr val="tx1"/>
                          </a:solidFill>
                          <a:effectLst/>
                          <a:latin typeface="Arial"/>
                          <a:ea typeface="Calibri"/>
                          <a:cs typeface="Times New Roman"/>
                        </a:rPr>
                        <a:t> </a:t>
                      </a:r>
                      <a:endParaRPr lang="en-ZA" sz="1100" dirty="0">
                        <a:solidFill>
                          <a:schemeClr val="tx1"/>
                        </a:solidFill>
                        <a:effectLst/>
                        <a:latin typeface="Calibri"/>
                        <a:ea typeface="Calibri"/>
                        <a:cs typeface="Times New Roman"/>
                      </a:endParaRPr>
                    </a:p>
                    <a:p>
                      <a:pPr marL="0" lvl="0" indent="0">
                        <a:lnSpc>
                          <a:spcPct val="115000"/>
                        </a:lnSpc>
                        <a:spcAft>
                          <a:spcPts val="0"/>
                        </a:spcAft>
                        <a:buFont typeface="+mj-lt"/>
                        <a:buNone/>
                      </a:pPr>
                      <a:r>
                        <a:rPr lang="en-ZA" sz="1100" dirty="0">
                          <a:solidFill>
                            <a:schemeClr val="tx1"/>
                          </a:solidFill>
                          <a:effectLst/>
                          <a:latin typeface="Arial"/>
                          <a:ea typeface="Calibri"/>
                          <a:cs typeface="Times New Roman"/>
                        </a:rPr>
                        <a:t>The expenditure did not originate as a result of </a:t>
                      </a:r>
                      <a:r>
                        <a:rPr lang="en-ZA" sz="1100" dirty="0" smtClean="0">
                          <a:solidFill>
                            <a:schemeClr val="tx1"/>
                          </a:solidFill>
                          <a:effectLst/>
                          <a:latin typeface="Arial"/>
                          <a:ea typeface="Calibri"/>
                          <a:cs typeface="Times New Roman"/>
                        </a:rPr>
                        <a:t>negligence;</a:t>
                      </a:r>
                    </a:p>
                    <a:p>
                      <a:pPr marL="0" lvl="0" indent="0">
                        <a:lnSpc>
                          <a:spcPct val="115000"/>
                        </a:lnSpc>
                        <a:spcAft>
                          <a:spcPts val="0"/>
                        </a:spcAft>
                        <a:buFont typeface="+mj-lt"/>
                        <a:buNone/>
                      </a:pPr>
                      <a:endParaRPr lang="en-ZA" sz="1100" dirty="0" smtClean="0">
                        <a:solidFill>
                          <a:schemeClr val="tx1"/>
                        </a:solidFill>
                        <a:effectLst/>
                        <a:latin typeface="Arial"/>
                        <a:ea typeface="Calibri"/>
                        <a:cs typeface="Times New Roman"/>
                      </a:endParaRPr>
                    </a:p>
                    <a:p>
                      <a:pPr marL="0" lvl="0" indent="0">
                        <a:lnSpc>
                          <a:spcPct val="115000"/>
                        </a:lnSpc>
                        <a:spcAft>
                          <a:spcPts val="0"/>
                        </a:spcAft>
                        <a:buFont typeface="+mj-lt"/>
                        <a:buNone/>
                      </a:pPr>
                      <a:r>
                        <a:rPr lang="en-ZA" sz="1100" dirty="0" smtClean="0">
                          <a:solidFill>
                            <a:schemeClr val="tx1"/>
                          </a:solidFill>
                          <a:effectLst/>
                          <a:latin typeface="Arial"/>
                          <a:ea typeface="Calibri"/>
                          <a:cs typeface="Times New Roman"/>
                        </a:rPr>
                        <a:t>Goods and/or  services </a:t>
                      </a:r>
                      <a:r>
                        <a:rPr lang="en-ZA" sz="1100" dirty="0">
                          <a:solidFill>
                            <a:schemeClr val="tx1"/>
                          </a:solidFill>
                          <a:effectLst/>
                          <a:latin typeface="Arial"/>
                          <a:ea typeface="Calibri"/>
                          <a:cs typeface="Times New Roman"/>
                        </a:rPr>
                        <a:t>have been </a:t>
                      </a:r>
                      <a:r>
                        <a:rPr lang="en-ZA" sz="1100" dirty="0" smtClean="0">
                          <a:solidFill>
                            <a:schemeClr val="tx1"/>
                          </a:solidFill>
                          <a:effectLst/>
                          <a:latin typeface="Arial"/>
                          <a:ea typeface="Calibri"/>
                          <a:cs typeface="Times New Roman"/>
                        </a:rPr>
                        <a:t>     received </a:t>
                      </a:r>
                      <a:r>
                        <a:rPr lang="en-ZA" sz="1100" dirty="0">
                          <a:solidFill>
                            <a:schemeClr val="tx1"/>
                          </a:solidFill>
                          <a:effectLst/>
                          <a:latin typeface="Arial"/>
                          <a:ea typeface="Calibri"/>
                          <a:cs typeface="Times New Roman"/>
                        </a:rPr>
                        <a:t>and delivered satisfactorily and requisite value was received in relation to said expenditure</a:t>
                      </a:r>
                      <a:r>
                        <a:rPr lang="en-ZA" sz="1100" dirty="0" smtClean="0">
                          <a:solidFill>
                            <a:schemeClr val="tx1"/>
                          </a:solidFill>
                          <a:effectLst/>
                          <a:latin typeface="Arial"/>
                          <a:ea typeface="Calibri"/>
                          <a:cs typeface="Times New Roman"/>
                        </a:rPr>
                        <a:t>.</a:t>
                      </a:r>
                      <a:endParaRPr lang="en-ZA" sz="1100" dirty="0">
                        <a:solidFill>
                          <a:schemeClr val="tx1"/>
                        </a:solidFill>
                        <a:effectLst/>
                        <a:latin typeface="Calibri"/>
                        <a:ea typeface="Calibri"/>
                        <a:cs typeface="Times New Roman"/>
                      </a:endParaRPr>
                    </a:p>
                    <a:p>
                      <a:pPr marL="0" lvl="0" indent="0">
                        <a:lnSpc>
                          <a:spcPct val="115000"/>
                        </a:lnSpc>
                        <a:spcAft>
                          <a:spcPts val="0"/>
                        </a:spcAft>
                        <a:buFont typeface="+mj-lt"/>
                        <a:buNone/>
                      </a:pPr>
                      <a:endParaRPr lang="en-ZA" sz="1100" dirty="0">
                        <a:solidFill>
                          <a:schemeClr val="tx1"/>
                        </a:solidFill>
                        <a:effectLst/>
                        <a:latin typeface="Calibri"/>
                        <a:ea typeface="Calibri"/>
                        <a:cs typeface="Times New Roman"/>
                      </a:endParaRPr>
                    </a:p>
                    <a:p>
                      <a:pPr marL="0" lvl="0" indent="0">
                        <a:lnSpc>
                          <a:spcPct val="115000"/>
                        </a:lnSpc>
                        <a:spcAft>
                          <a:spcPts val="0"/>
                        </a:spcAft>
                        <a:buFont typeface="+mj-lt"/>
                        <a:buNone/>
                      </a:pPr>
                      <a:r>
                        <a:rPr lang="en-ZA" sz="1100" dirty="0" smtClean="0">
                          <a:solidFill>
                            <a:schemeClr val="tx1"/>
                          </a:solidFill>
                          <a:effectLst/>
                          <a:latin typeface="Arial"/>
                          <a:ea typeface="Calibri"/>
                          <a:cs typeface="Times New Roman"/>
                        </a:rPr>
                        <a:t>The Chief Executive Officer conducted an investigation to determine recoverability or condone the expenditure </a:t>
                      </a:r>
                      <a:r>
                        <a:rPr lang="en-ZA" sz="1100" dirty="0">
                          <a:solidFill>
                            <a:schemeClr val="tx1"/>
                          </a:solidFill>
                          <a:effectLst/>
                          <a:latin typeface="Arial"/>
                          <a:ea typeface="Calibri"/>
                          <a:cs typeface="Times New Roman"/>
                        </a:rPr>
                        <a:t> </a:t>
                      </a:r>
                      <a:endParaRPr lang="en-ZA" sz="1100" dirty="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en-ZA" sz="1100" dirty="0" smtClean="0">
                          <a:solidFill>
                            <a:schemeClr val="tx1"/>
                          </a:solidFill>
                          <a:effectLst/>
                          <a:latin typeface="Arial"/>
                          <a:ea typeface="Calibri"/>
                          <a:cs typeface="Times New Roman"/>
                        </a:rPr>
                        <a:t>No sanction imposed as there was</a:t>
                      </a:r>
                      <a:r>
                        <a:rPr lang="en-ZA" sz="1100" baseline="0" dirty="0" smtClean="0">
                          <a:solidFill>
                            <a:schemeClr val="tx1"/>
                          </a:solidFill>
                          <a:effectLst/>
                          <a:latin typeface="Arial"/>
                          <a:ea typeface="Calibri"/>
                          <a:cs typeface="Times New Roman"/>
                        </a:rPr>
                        <a:t> no</a:t>
                      </a:r>
                      <a:r>
                        <a:rPr lang="en-ZA" sz="1100" dirty="0" smtClean="0">
                          <a:solidFill>
                            <a:schemeClr val="tx1"/>
                          </a:solidFill>
                          <a:effectLst/>
                          <a:latin typeface="Arial"/>
                          <a:ea typeface="Calibri"/>
                          <a:cs typeface="Times New Roman"/>
                        </a:rPr>
                        <a:t> official </a:t>
                      </a:r>
                      <a:r>
                        <a:rPr lang="en-ZA" sz="1100" dirty="0">
                          <a:solidFill>
                            <a:schemeClr val="tx1"/>
                          </a:solidFill>
                          <a:effectLst/>
                          <a:latin typeface="Arial"/>
                          <a:ea typeface="Calibri"/>
                          <a:cs typeface="Times New Roman"/>
                        </a:rPr>
                        <a:t>implicated. </a:t>
                      </a:r>
                      <a:endParaRPr lang="en-ZA" sz="1100" dirty="0">
                        <a:solidFill>
                          <a:schemeClr val="tx1"/>
                        </a:solidFill>
                        <a:effectLst/>
                        <a:latin typeface="Calibri"/>
                        <a:ea typeface="Calibri"/>
                        <a:cs typeface="Times New Roman"/>
                      </a:endParaRPr>
                    </a:p>
                    <a:p>
                      <a:pPr>
                        <a:lnSpc>
                          <a:spcPct val="115000"/>
                        </a:lnSpc>
                        <a:spcAft>
                          <a:spcPts val="0"/>
                        </a:spcAft>
                      </a:pPr>
                      <a:r>
                        <a:rPr lang="en-ZA" sz="1100" dirty="0">
                          <a:solidFill>
                            <a:schemeClr val="tx1"/>
                          </a:solidFill>
                          <a:effectLst/>
                          <a:latin typeface="Arial"/>
                          <a:ea typeface="Calibri"/>
                          <a:cs typeface="Times New Roman"/>
                        </a:rPr>
                        <a:t> </a:t>
                      </a:r>
                      <a:endParaRPr lang="en-ZA" sz="1100" dirty="0">
                        <a:solidFill>
                          <a:schemeClr val="tx1"/>
                        </a:solidFill>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8366886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83687" y="146736"/>
            <a:ext cx="8239944" cy="473952"/>
          </a:xfrm>
        </p:spPr>
        <p:txBody>
          <a:bodyPr>
            <a:normAutofit fontScale="90000"/>
          </a:bodyPr>
          <a:lstStyle/>
          <a:p>
            <a:pPr lvl="0" defTabSz="457200" eaLnBrk="0" fontAlgn="base" hangingPunct="0">
              <a:spcBef>
                <a:spcPct val="20000"/>
              </a:spcBef>
              <a:spcAft>
                <a:spcPct val="0"/>
              </a:spcAft>
              <a:defRPr/>
            </a:pPr>
            <a:r>
              <a:rPr lang="en-US" sz="2400" dirty="0" smtClean="0">
                <a:solidFill>
                  <a:prstClr val="black"/>
                </a:solidFill>
                <a:latin typeface="Calibri"/>
                <a:ea typeface="MS PGothic" pitchFamily="34" charset="-128"/>
              </a:rPr>
              <a:t> </a:t>
            </a:r>
            <a:r>
              <a:rPr lang="en-ZA" sz="3400" dirty="0">
                <a:solidFill>
                  <a:prstClr val="black">
                    <a:tint val="75000"/>
                  </a:prstClr>
                </a:solidFill>
                <a:latin typeface="Calibri"/>
                <a:ea typeface="MS PGothic" pitchFamily="34" charset="-128"/>
              </a:rPr>
              <a:t/>
            </a:r>
            <a:br>
              <a:rPr lang="en-ZA" sz="3400" dirty="0">
                <a:solidFill>
                  <a:prstClr val="black">
                    <a:tint val="75000"/>
                  </a:prstClr>
                </a:solidFill>
                <a:latin typeface="Calibri"/>
                <a:ea typeface="MS PGothic" pitchFamily="34" charset="-128"/>
              </a:rPr>
            </a:br>
            <a:endParaRPr lang="en-US" dirty="0"/>
          </a:p>
        </p:txBody>
      </p:sp>
      <p:sp>
        <p:nvSpPr>
          <p:cNvPr id="7" name="Title 1"/>
          <p:cNvSpPr txBox="1">
            <a:spLocks/>
          </p:cNvSpPr>
          <p:nvPr/>
        </p:nvSpPr>
        <p:spPr>
          <a:xfrm>
            <a:off x="179512" y="116632"/>
            <a:ext cx="8784976" cy="504056"/>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endParaRPr lang="en-ZA" sz="2500" dirty="0">
              <a:solidFill>
                <a:schemeClr val="accent6">
                  <a:lumMod val="50000"/>
                </a:schemeClr>
              </a:solidFill>
              <a:latin typeface="+mj-lt"/>
              <a:cs typeface="Arial" pitchFamily="34" charset="0"/>
            </a:endParaRPr>
          </a:p>
        </p:txBody>
      </p:sp>
      <p:sp>
        <p:nvSpPr>
          <p:cNvPr id="8" name="Slide Number Placeholder 3"/>
          <p:cNvSpPr txBox="1">
            <a:spLocks/>
          </p:cNvSpPr>
          <p:nvPr/>
        </p:nvSpPr>
        <p:spPr>
          <a:xfrm>
            <a:off x="8100392" y="6237312"/>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dirty="0" smtClean="0">
                <a:latin typeface="Verdana" pitchFamily="34" charset="0"/>
                <a:ea typeface="Verdana" pitchFamily="34" charset="0"/>
                <a:cs typeface="Verdana" pitchFamily="34" charset="0"/>
              </a:rPr>
              <a:t>11</a:t>
            </a:r>
            <a:endParaRPr lang="en-ZA" sz="1200" b="1" dirty="0" smtClean="0">
              <a:latin typeface="Verdana" pitchFamily="34" charset="0"/>
              <a:ea typeface="Verdana" pitchFamily="34" charset="0"/>
              <a:cs typeface="Verdana" pitchFamily="34" charset="0"/>
            </a:endParaRPr>
          </a:p>
        </p:txBody>
      </p:sp>
      <p:sp>
        <p:nvSpPr>
          <p:cNvPr id="6" name="Title 1"/>
          <p:cNvSpPr txBox="1">
            <a:spLocks/>
          </p:cNvSpPr>
          <p:nvPr/>
        </p:nvSpPr>
        <p:spPr>
          <a:xfrm>
            <a:off x="158899" y="188640"/>
            <a:ext cx="8767972" cy="360040"/>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2400" dirty="0" smtClean="0">
                <a:solidFill>
                  <a:schemeClr val="accent6">
                    <a:lumMod val="50000"/>
                  </a:schemeClr>
                </a:solidFill>
                <a:latin typeface="+mj-lt"/>
                <a:cs typeface="Arial" pitchFamily="34" charset="0"/>
              </a:rPr>
              <a:t>FRUITLESS AND WASTEFUL EXPENDITURE 0F 2016/17</a:t>
            </a:r>
            <a:endParaRPr lang="en-ZA" sz="2400" dirty="0">
              <a:solidFill>
                <a:schemeClr val="accent6">
                  <a:lumMod val="50000"/>
                </a:schemeClr>
              </a:solidFill>
              <a:latin typeface="+mj-lt"/>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762381470"/>
              </p:ext>
            </p:extLst>
          </p:nvPr>
        </p:nvGraphicFramePr>
        <p:xfrm>
          <a:off x="323527" y="732735"/>
          <a:ext cx="8386464" cy="5709745"/>
        </p:xfrm>
        <a:graphic>
          <a:graphicData uri="http://schemas.openxmlformats.org/drawingml/2006/table">
            <a:tbl>
              <a:tblPr>
                <a:tableStyleId>{5C22544A-7EE6-4342-B048-85BDC9FD1C3A}</a:tableStyleId>
              </a:tblPr>
              <a:tblGrid>
                <a:gridCol w="2511430"/>
                <a:gridCol w="2616073"/>
                <a:gridCol w="3258961"/>
              </a:tblGrid>
              <a:tr h="504057">
                <a:tc>
                  <a:txBody>
                    <a:bodyPr/>
                    <a:lstStyle/>
                    <a:p>
                      <a:pPr algn="ctr" fontAlgn="ctr"/>
                      <a:endParaRPr lang="en-ZA" sz="1400" b="1" i="0" u="none" strike="noStrike" dirty="0">
                        <a:solidFill>
                          <a:srgbClr val="000000"/>
                        </a:solidFill>
                        <a:effectLst/>
                        <a:latin typeface="Calibri" panose="020F0502020204030204" pitchFamily="34" charset="0"/>
                      </a:endParaRPr>
                    </a:p>
                  </a:txBody>
                  <a:tcPr marL="6340" marR="6340" marT="6340" marB="0" anchor="ctr"/>
                </a:tc>
                <a:tc>
                  <a:txBody>
                    <a:bodyPr/>
                    <a:lstStyle/>
                    <a:p>
                      <a:pPr algn="ctr" fontAlgn="ctr"/>
                      <a:r>
                        <a:rPr lang="en-ZA" sz="1400" b="1" i="0" u="none" strike="noStrike" dirty="0" smtClean="0">
                          <a:solidFill>
                            <a:srgbClr val="000000"/>
                          </a:solidFill>
                          <a:effectLst/>
                          <a:latin typeface="Calibri" panose="020F0502020204030204" pitchFamily="34" charset="0"/>
                        </a:rPr>
                        <a:t>NATIONAL LIBRARY OF SOUTH AFRICA</a:t>
                      </a:r>
                      <a:endParaRPr lang="en-ZA" sz="1400" b="1" i="0" u="none" strike="noStrike" dirty="0">
                        <a:solidFill>
                          <a:srgbClr val="000000"/>
                        </a:solidFill>
                        <a:effectLst/>
                        <a:latin typeface="Calibri" panose="020F0502020204030204" pitchFamily="34" charset="0"/>
                      </a:endParaRPr>
                    </a:p>
                  </a:txBody>
                  <a:tcPr marL="6340" marR="6340" marT="6340" marB="0" anchor="ctr"/>
                </a:tc>
                <a:tc>
                  <a:txBody>
                    <a:bodyPr/>
                    <a:lstStyle/>
                    <a:p>
                      <a:pPr algn="l" fontAlgn="ctr"/>
                      <a:endParaRPr lang="en-ZA" sz="1400" b="1" i="0" u="none" strike="noStrike" dirty="0">
                        <a:solidFill>
                          <a:srgbClr val="000000"/>
                        </a:solidFill>
                        <a:effectLst/>
                        <a:latin typeface="Calibri" panose="020F0502020204030204" pitchFamily="34" charset="0"/>
                      </a:endParaRPr>
                    </a:p>
                  </a:txBody>
                  <a:tcPr marL="6340" marR="6340" marT="6340" marB="0" anchor="ctr"/>
                </a:tc>
              </a:tr>
              <a:tr h="1080120">
                <a:tc>
                  <a:txBody>
                    <a:bodyPr/>
                    <a:lstStyle/>
                    <a:p>
                      <a:pPr>
                        <a:lnSpc>
                          <a:spcPct val="115000"/>
                        </a:lnSpc>
                        <a:spcAft>
                          <a:spcPts val="0"/>
                        </a:spcAft>
                      </a:pPr>
                      <a:r>
                        <a:rPr lang="en-ZA" sz="1100" b="1">
                          <a:effectLst/>
                          <a:latin typeface="Arial"/>
                          <a:ea typeface="Calibri"/>
                          <a:cs typeface="Times New Roman"/>
                        </a:rPr>
                        <a:t>Amount of Fruitless and Wasteful Expenditure Incurred for 2016/17 FY</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100" b="1" dirty="0">
                          <a:effectLst/>
                          <a:latin typeface="Arial"/>
                          <a:ea typeface="Calibri"/>
                          <a:cs typeface="Times New Roman"/>
                        </a:rPr>
                        <a:t>Action taken to recover the money</a:t>
                      </a:r>
                      <a:endParaRPr lang="en-ZA"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100" b="1">
                          <a:effectLst/>
                          <a:latin typeface="Arial"/>
                          <a:ea typeface="Calibri"/>
                          <a:cs typeface="Times New Roman"/>
                        </a:rPr>
                        <a:t>Sanction imposed on officials implicated</a:t>
                      </a:r>
                      <a:endParaRPr lang="en-ZA" sz="1100">
                        <a:effectLst/>
                        <a:latin typeface="Calibri"/>
                        <a:ea typeface="Calibri"/>
                        <a:cs typeface="Times New Roman"/>
                      </a:endParaRPr>
                    </a:p>
                  </a:txBody>
                  <a:tcPr marL="68580" marR="68580" marT="0" marB="0"/>
                </a:tc>
              </a:tr>
              <a:tr h="261595">
                <a:tc>
                  <a:txBody>
                    <a:bodyPr/>
                    <a:lstStyle/>
                    <a:p>
                      <a:pPr>
                        <a:lnSpc>
                          <a:spcPct val="115000"/>
                        </a:lnSpc>
                        <a:spcAft>
                          <a:spcPts val="0"/>
                        </a:spcAft>
                      </a:pPr>
                      <a:r>
                        <a:rPr lang="en-ZA" sz="1100" dirty="0">
                          <a:solidFill>
                            <a:schemeClr val="tx1"/>
                          </a:solidFill>
                          <a:effectLst/>
                          <a:latin typeface="Arial"/>
                          <a:ea typeface="Calibri"/>
                          <a:cs typeface="Times New Roman"/>
                        </a:rPr>
                        <a:t>R 40 </a:t>
                      </a:r>
                      <a:r>
                        <a:rPr lang="en-ZA" sz="1100" dirty="0" smtClean="0">
                          <a:solidFill>
                            <a:schemeClr val="tx1"/>
                          </a:solidFill>
                          <a:effectLst/>
                          <a:latin typeface="Arial"/>
                          <a:ea typeface="Calibri"/>
                          <a:cs typeface="Times New Roman"/>
                        </a:rPr>
                        <a:t>028.52</a:t>
                      </a:r>
                    </a:p>
                    <a:p>
                      <a:pPr>
                        <a:lnSpc>
                          <a:spcPct val="115000"/>
                        </a:lnSpc>
                        <a:spcAft>
                          <a:spcPts val="0"/>
                        </a:spcAft>
                      </a:pPr>
                      <a:r>
                        <a:rPr lang="en-ZA" sz="1100" dirty="0" smtClean="0">
                          <a:solidFill>
                            <a:schemeClr val="tx1"/>
                          </a:solidFill>
                          <a:effectLst/>
                          <a:latin typeface="Arial"/>
                          <a:ea typeface="Calibri"/>
                          <a:cs typeface="Times New Roman"/>
                        </a:rPr>
                        <a:t>Private use of mobile account allocated for work-purpose.</a:t>
                      </a:r>
                      <a:r>
                        <a:rPr lang="en-ZA" sz="1100" baseline="0" dirty="0" smtClean="0">
                          <a:solidFill>
                            <a:schemeClr val="tx1"/>
                          </a:solidFill>
                          <a:effectLst/>
                          <a:latin typeface="Arial"/>
                          <a:ea typeface="Calibri"/>
                          <a:cs typeface="Times New Roman"/>
                        </a:rPr>
                        <a:t> Usage was not regularly reviewed on the business MTN data accounts to prevent personal use by staff.</a:t>
                      </a:r>
                      <a:endParaRPr lang="en-ZA" sz="1100" dirty="0">
                        <a:solidFill>
                          <a:schemeClr val="tx1"/>
                        </a:solidFill>
                        <a:effectLst/>
                        <a:latin typeface="Calibri"/>
                        <a:ea typeface="Calibri"/>
                        <a:cs typeface="Times New Roman"/>
                      </a:endParaRPr>
                    </a:p>
                    <a:p>
                      <a:pPr>
                        <a:lnSpc>
                          <a:spcPct val="115000"/>
                        </a:lnSpc>
                        <a:spcAft>
                          <a:spcPts val="0"/>
                        </a:spcAft>
                      </a:pPr>
                      <a:r>
                        <a:rPr lang="en-ZA" sz="1100" dirty="0">
                          <a:solidFill>
                            <a:schemeClr val="tx1"/>
                          </a:solidFill>
                          <a:effectLst/>
                          <a:latin typeface="Arial"/>
                          <a:ea typeface="Calibri"/>
                          <a:cs typeface="Times New Roman"/>
                        </a:rPr>
                        <a:t> </a:t>
                      </a:r>
                      <a:endParaRPr lang="en-ZA" sz="1100" dirty="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en-ZA" sz="1100" dirty="0">
                          <a:effectLst/>
                          <a:latin typeface="Arial"/>
                          <a:ea typeface="Calibri"/>
                          <a:cs typeface="Times New Roman"/>
                        </a:rPr>
                        <a:t>Staff Debtor raised against the </a:t>
                      </a:r>
                      <a:r>
                        <a:rPr lang="en-ZA" sz="1100" dirty="0" smtClean="0">
                          <a:effectLst/>
                          <a:latin typeface="Arial"/>
                          <a:ea typeface="Calibri"/>
                          <a:cs typeface="Times New Roman"/>
                        </a:rPr>
                        <a:t>official. Debt acknowledgement forms have been issued to the official </a:t>
                      </a:r>
                      <a:endParaRPr lang="en-ZA"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100" dirty="0">
                          <a:effectLst/>
                          <a:latin typeface="Arial"/>
                          <a:ea typeface="Calibri"/>
                          <a:cs typeface="Times New Roman"/>
                        </a:rPr>
                        <a:t>Human Resources Management to take disciplinary action against the official</a:t>
                      </a:r>
                      <a:r>
                        <a:rPr lang="en-ZA" sz="1100" dirty="0" smtClean="0">
                          <a:effectLst/>
                          <a:latin typeface="Arial"/>
                          <a:ea typeface="Calibri"/>
                          <a:cs typeface="Times New Roman"/>
                        </a:rPr>
                        <a:t>.  Warning letters have been issued</a:t>
                      </a:r>
                      <a:r>
                        <a:rPr lang="en-ZA" sz="1100" baseline="0" dirty="0" smtClean="0">
                          <a:effectLst/>
                          <a:latin typeface="Arial"/>
                          <a:ea typeface="Calibri"/>
                          <a:cs typeface="Times New Roman"/>
                        </a:rPr>
                        <a:t> to the official. </a:t>
                      </a:r>
                      <a:r>
                        <a:rPr lang="en-ZA" sz="1100" dirty="0" smtClean="0">
                          <a:effectLst/>
                          <a:latin typeface="Arial"/>
                          <a:ea typeface="Calibri"/>
                          <a:cs typeface="Times New Roman"/>
                        </a:rPr>
                        <a:t> No date has been issued yet due to the unavailability of the CEO who was on sick leave. </a:t>
                      </a:r>
                      <a:endParaRPr lang="en-ZA" sz="1100" dirty="0">
                        <a:solidFill>
                          <a:srgbClr val="FF0000"/>
                        </a:solidFill>
                        <a:effectLst/>
                        <a:latin typeface="Calibri"/>
                        <a:ea typeface="Calibri"/>
                        <a:cs typeface="Times New Roman"/>
                      </a:endParaRPr>
                    </a:p>
                  </a:txBody>
                  <a:tcPr marL="68580" marR="68580" marT="0" marB="0"/>
                </a:tc>
              </a:tr>
              <a:tr h="1437867">
                <a:tc>
                  <a:txBody>
                    <a:bodyPr/>
                    <a:lstStyle/>
                    <a:p>
                      <a:pPr>
                        <a:lnSpc>
                          <a:spcPct val="115000"/>
                        </a:lnSpc>
                        <a:spcAft>
                          <a:spcPts val="0"/>
                        </a:spcAft>
                      </a:pPr>
                      <a:r>
                        <a:rPr lang="en-ZA" sz="1100" dirty="0">
                          <a:solidFill>
                            <a:schemeClr val="tx1"/>
                          </a:solidFill>
                          <a:effectLst/>
                          <a:latin typeface="Arial"/>
                          <a:ea typeface="Calibri"/>
                          <a:cs typeface="Times New Roman"/>
                        </a:rPr>
                        <a:t> </a:t>
                      </a:r>
                      <a:endParaRPr lang="en-ZA" sz="1100" dirty="0">
                        <a:solidFill>
                          <a:schemeClr val="tx1"/>
                        </a:solidFill>
                        <a:effectLst/>
                        <a:latin typeface="Calibri"/>
                        <a:ea typeface="Calibri"/>
                        <a:cs typeface="Times New Roman"/>
                      </a:endParaRPr>
                    </a:p>
                    <a:p>
                      <a:pPr>
                        <a:lnSpc>
                          <a:spcPct val="115000"/>
                        </a:lnSpc>
                        <a:spcAft>
                          <a:spcPts val="0"/>
                        </a:spcAft>
                      </a:pPr>
                      <a:r>
                        <a:rPr lang="en-ZA" sz="1100" dirty="0">
                          <a:solidFill>
                            <a:schemeClr val="tx1"/>
                          </a:solidFill>
                          <a:effectLst/>
                          <a:latin typeface="Arial"/>
                          <a:ea typeface="Calibri"/>
                          <a:cs typeface="Times New Roman"/>
                        </a:rPr>
                        <a:t>R 45 </a:t>
                      </a:r>
                      <a:r>
                        <a:rPr lang="en-ZA" sz="1100" dirty="0" smtClean="0">
                          <a:solidFill>
                            <a:schemeClr val="tx1"/>
                          </a:solidFill>
                          <a:effectLst/>
                          <a:latin typeface="Arial"/>
                          <a:ea typeface="Calibri"/>
                          <a:cs typeface="Times New Roman"/>
                        </a:rPr>
                        <a:t>739.63</a:t>
                      </a:r>
                    </a:p>
                    <a:p>
                      <a:pPr>
                        <a:lnSpc>
                          <a:spcPct val="115000"/>
                        </a:lnSpc>
                        <a:spcAft>
                          <a:spcPts val="0"/>
                        </a:spcAft>
                      </a:pPr>
                      <a:r>
                        <a:rPr lang="en-ZA" sz="1100" dirty="0" smtClean="0">
                          <a:solidFill>
                            <a:schemeClr val="tx1"/>
                          </a:solidFill>
                          <a:effectLst/>
                          <a:latin typeface="Arial"/>
                          <a:ea typeface="Calibri"/>
                          <a:cs typeface="Times New Roman"/>
                        </a:rPr>
                        <a:t>Was unauthorised/ improper use of the accommodation booking account of the NLSA with the travel agent</a:t>
                      </a:r>
                      <a:endParaRPr lang="en-ZA" sz="1100" dirty="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en-ZA" sz="1100" dirty="0">
                          <a:effectLst/>
                          <a:latin typeface="Arial"/>
                          <a:ea typeface="Calibri"/>
                          <a:cs typeface="Times New Roman"/>
                        </a:rPr>
                        <a:t>Staff Debtor raised against the </a:t>
                      </a:r>
                      <a:r>
                        <a:rPr lang="en-ZA" sz="1100" dirty="0" smtClean="0">
                          <a:effectLst/>
                          <a:latin typeface="Arial"/>
                          <a:ea typeface="Calibri"/>
                          <a:cs typeface="Times New Roman"/>
                        </a:rPr>
                        <a:t>official Debt acknowledgement forms have been issued to the official </a:t>
                      </a:r>
                    </a:p>
                    <a:p>
                      <a:pPr>
                        <a:lnSpc>
                          <a:spcPct val="115000"/>
                        </a:lnSpc>
                        <a:spcAft>
                          <a:spcPts val="0"/>
                        </a:spcAft>
                      </a:pPr>
                      <a:r>
                        <a:rPr lang="en-ZA" sz="1100" dirty="0" smtClean="0">
                          <a:effectLst/>
                          <a:latin typeface="Arial"/>
                          <a:ea typeface="Calibri"/>
                          <a:cs typeface="Times New Roman"/>
                        </a:rPr>
                        <a:t>. </a:t>
                      </a:r>
                      <a:endParaRPr lang="en-ZA"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100" dirty="0">
                          <a:effectLst/>
                          <a:latin typeface="Arial"/>
                          <a:ea typeface="Calibri"/>
                          <a:cs typeface="Times New Roman"/>
                        </a:rPr>
                        <a:t>Human Resources Management to take disciplinary action against the </a:t>
                      </a:r>
                      <a:r>
                        <a:rPr lang="en-ZA" sz="1100" dirty="0" smtClean="0">
                          <a:effectLst/>
                          <a:latin typeface="Arial"/>
                          <a:ea typeface="Calibri"/>
                          <a:cs typeface="Times New Roman"/>
                        </a:rPr>
                        <a:t>official. Warning letters have been issued to the official.  No date has been issued yet due to the unavailability of the CEO who was on sick leave. </a:t>
                      </a:r>
                    </a:p>
                    <a:p>
                      <a:pPr>
                        <a:lnSpc>
                          <a:spcPct val="115000"/>
                        </a:lnSpc>
                        <a:spcAft>
                          <a:spcPts val="0"/>
                        </a:spcAft>
                      </a:pPr>
                      <a:endParaRPr lang="en-ZA" sz="1100" dirty="0">
                        <a:effectLst/>
                        <a:latin typeface="Calibri"/>
                        <a:ea typeface="Calibri"/>
                        <a:cs typeface="Times New Roman"/>
                      </a:endParaRPr>
                    </a:p>
                  </a:txBody>
                  <a:tcPr marL="68580" marR="68580" marT="0" marB="0"/>
                </a:tc>
              </a:tr>
              <a:tr h="897420">
                <a:tc>
                  <a:txBody>
                    <a:bodyPr/>
                    <a:lstStyle/>
                    <a:p>
                      <a:pPr>
                        <a:lnSpc>
                          <a:spcPct val="115000"/>
                        </a:lnSpc>
                        <a:spcAft>
                          <a:spcPts val="0"/>
                        </a:spcAft>
                      </a:pPr>
                      <a:r>
                        <a:rPr lang="en-ZA" sz="1100" dirty="0">
                          <a:solidFill>
                            <a:schemeClr val="tx1"/>
                          </a:solidFill>
                          <a:effectLst/>
                          <a:latin typeface="Arial"/>
                          <a:ea typeface="Calibri"/>
                          <a:cs typeface="Times New Roman"/>
                        </a:rPr>
                        <a:t>R 88 </a:t>
                      </a:r>
                      <a:r>
                        <a:rPr lang="en-ZA" sz="1100" dirty="0" smtClean="0">
                          <a:solidFill>
                            <a:schemeClr val="tx1"/>
                          </a:solidFill>
                          <a:effectLst/>
                          <a:latin typeface="Arial"/>
                          <a:ea typeface="Calibri"/>
                          <a:cs typeface="Times New Roman"/>
                        </a:rPr>
                        <a:t>129.47</a:t>
                      </a:r>
                      <a:r>
                        <a:rPr lang="en-ZA" sz="1100" baseline="0" dirty="0" smtClean="0">
                          <a:solidFill>
                            <a:schemeClr val="tx1"/>
                          </a:solidFill>
                          <a:effectLst/>
                          <a:latin typeface="Arial"/>
                          <a:ea typeface="Calibri"/>
                          <a:cs typeface="Times New Roman"/>
                        </a:rPr>
                        <a:t> </a:t>
                      </a:r>
                    </a:p>
                    <a:p>
                      <a:pPr>
                        <a:lnSpc>
                          <a:spcPct val="115000"/>
                        </a:lnSpc>
                        <a:spcAft>
                          <a:spcPts val="0"/>
                        </a:spcAft>
                      </a:pPr>
                      <a:r>
                        <a:rPr lang="en-ZA" sz="1100" dirty="0" smtClean="0">
                          <a:solidFill>
                            <a:schemeClr val="tx1"/>
                          </a:solidFill>
                          <a:effectLst/>
                          <a:latin typeface="Arial"/>
                          <a:ea typeface="Calibri"/>
                          <a:cs typeface="Times New Roman"/>
                        </a:rPr>
                        <a:t>Penalties &amp; interest paid for the late/ incorrect submissions of UIF &amp; PAYE returns during the period Feb 2009-Feb 2016</a:t>
                      </a:r>
                    </a:p>
                    <a:p>
                      <a:pPr>
                        <a:lnSpc>
                          <a:spcPct val="115000"/>
                        </a:lnSpc>
                        <a:spcAft>
                          <a:spcPts val="0"/>
                        </a:spcAft>
                      </a:pPr>
                      <a:endParaRPr lang="en-ZA" sz="1100" dirty="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en-ZA" sz="1100" dirty="0">
                          <a:effectLst/>
                          <a:latin typeface="Arial"/>
                          <a:ea typeface="Calibri"/>
                          <a:cs typeface="Times New Roman"/>
                        </a:rPr>
                        <a:t>Still under investigation</a:t>
                      </a:r>
                      <a:endParaRPr lang="en-ZA"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100" dirty="0">
                          <a:effectLst/>
                          <a:latin typeface="Arial"/>
                          <a:ea typeface="Calibri"/>
                          <a:cs typeface="Times New Roman"/>
                        </a:rPr>
                        <a:t>Still under </a:t>
                      </a:r>
                      <a:r>
                        <a:rPr lang="en-ZA" sz="1100" dirty="0" smtClean="0">
                          <a:effectLst/>
                          <a:latin typeface="Arial"/>
                          <a:ea typeface="Calibri"/>
                          <a:cs typeface="Times New Roman"/>
                        </a:rPr>
                        <a:t>investigation. </a:t>
                      </a:r>
                      <a:r>
                        <a:rPr lang="en-ZA" sz="1100" dirty="0" smtClean="0">
                          <a:effectLst/>
                          <a:latin typeface="Arial"/>
                          <a:ea typeface="Calibri"/>
                          <a:cs typeface="Times New Roman"/>
                        </a:rPr>
                        <a:t>The </a:t>
                      </a:r>
                      <a:r>
                        <a:rPr lang="en-ZA" sz="1100" dirty="0" smtClean="0">
                          <a:effectLst/>
                          <a:latin typeface="Arial"/>
                          <a:ea typeface="Calibri"/>
                          <a:cs typeface="Times New Roman"/>
                        </a:rPr>
                        <a:t>matter has not been concluded.</a:t>
                      </a:r>
                    </a:p>
                    <a:p>
                      <a:pPr>
                        <a:lnSpc>
                          <a:spcPct val="115000"/>
                        </a:lnSpc>
                        <a:spcAft>
                          <a:spcPts val="0"/>
                        </a:spcAft>
                      </a:pPr>
                      <a:r>
                        <a:rPr lang="en-ZA" sz="1100" dirty="0" smtClean="0">
                          <a:effectLst/>
                          <a:latin typeface="Arial"/>
                          <a:ea typeface="Calibri"/>
                          <a:cs typeface="Times New Roman"/>
                        </a:rPr>
                        <a:t>The entity has an</a:t>
                      </a:r>
                      <a:r>
                        <a:rPr lang="en-ZA" sz="1100" baseline="0" dirty="0" smtClean="0">
                          <a:effectLst/>
                          <a:latin typeface="Arial"/>
                          <a:ea typeface="Calibri"/>
                          <a:cs typeface="Times New Roman"/>
                        </a:rPr>
                        <a:t> approved Policy on how to deal with fruitless and wasteful expenditure and </a:t>
                      </a:r>
                      <a:r>
                        <a:rPr lang="en-ZA" sz="1100" baseline="0" dirty="0" smtClean="0">
                          <a:effectLst/>
                          <a:latin typeface="Arial"/>
                          <a:ea typeface="Calibri"/>
                          <a:cs typeface="Times New Roman"/>
                        </a:rPr>
                        <a:t>are </a:t>
                      </a:r>
                      <a:r>
                        <a:rPr lang="en-ZA" sz="1100" baseline="0" dirty="0" smtClean="0">
                          <a:effectLst/>
                          <a:latin typeface="Arial"/>
                          <a:ea typeface="Calibri"/>
                          <a:cs typeface="Times New Roman"/>
                        </a:rPr>
                        <a:t>applying the policy as a guide for  consequence management .</a:t>
                      </a:r>
                      <a:endParaRPr lang="en-ZA" sz="1100" dirty="0" smtClean="0">
                        <a:effectLst/>
                        <a:latin typeface="Arial"/>
                        <a:ea typeface="Calibri"/>
                        <a:cs typeface="Times New Roman"/>
                      </a:endParaRPr>
                    </a:p>
                    <a:p>
                      <a:pPr>
                        <a:lnSpc>
                          <a:spcPct val="115000"/>
                        </a:lnSpc>
                        <a:spcAft>
                          <a:spcPts val="0"/>
                        </a:spcAft>
                      </a:pPr>
                      <a:endParaRPr lang="en-ZA" sz="1100" dirty="0">
                        <a:solidFill>
                          <a:srgbClr val="FF0000"/>
                        </a:solidFill>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40632022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83687" y="146736"/>
            <a:ext cx="8239944" cy="473952"/>
          </a:xfrm>
        </p:spPr>
        <p:txBody>
          <a:bodyPr>
            <a:normAutofit fontScale="90000"/>
          </a:bodyPr>
          <a:lstStyle/>
          <a:p>
            <a:pPr lvl="0" defTabSz="457200" eaLnBrk="0" fontAlgn="base" hangingPunct="0">
              <a:spcBef>
                <a:spcPct val="20000"/>
              </a:spcBef>
              <a:spcAft>
                <a:spcPct val="0"/>
              </a:spcAft>
              <a:defRPr/>
            </a:pPr>
            <a:r>
              <a:rPr lang="en-US" sz="2400" dirty="0" smtClean="0">
                <a:solidFill>
                  <a:prstClr val="black"/>
                </a:solidFill>
                <a:latin typeface="Calibri"/>
                <a:ea typeface="MS PGothic" pitchFamily="34" charset="-128"/>
              </a:rPr>
              <a:t> </a:t>
            </a:r>
            <a:r>
              <a:rPr lang="en-ZA" sz="3400" dirty="0">
                <a:solidFill>
                  <a:prstClr val="black">
                    <a:tint val="75000"/>
                  </a:prstClr>
                </a:solidFill>
                <a:latin typeface="Calibri"/>
                <a:ea typeface="MS PGothic" pitchFamily="34" charset="-128"/>
              </a:rPr>
              <a:t/>
            </a:r>
            <a:br>
              <a:rPr lang="en-ZA" sz="3400" dirty="0">
                <a:solidFill>
                  <a:prstClr val="black">
                    <a:tint val="75000"/>
                  </a:prstClr>
                </a:solidFill>
                <a:latin typeface="Calibri"/>
                <a:ea typeface="MS PGothic" pitchFamily="34" charset="-128"/>
              </a:rPr>
            </a:br>
            <a:endParaRPr lang="en-US" dirty="0"/>
          </a:p>
        </p:txBody>
      </p:sp>
      <p:sp>
        <p:nvSpPr>
          <p:cNvPr id="7" name="Title 1"/>
          <p:cNvSpPr txBox="1">
            <a:spLocks/>
          </p:cNvSpPr>
          <p:nvPr/>
        </p:nvSpPr>
        <p:spPr>
          <a:xfrm>
            <a:off x="179512" y="116632"/>
            <a:ext cx="8784976" cy="504056"/>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endParaRPr lang="en-ZA" sz="2500" dirty="0">
              <a:solidFill>
                <a:schemeClr val="accent6">
                  <a:lumMod val="50000"/>
                </a:schemeClr>
              </a:solidFill>
              <a:latin typeface="+mj-lt"/>
              <a:cs typeface="Arial" pitchFamily="34" charset="0"/>
            </a:endParaRPr>
          </a:p>
        </p:txBody>
      </p:sp>
      <p:sp>
        <p:nvSpPr>
          <p:cNvPr id="8" name="Slide Number Placeholder 3"/>
          <p:cNvSpPr txBox="1">
            <a:spLocks/>
          </p:cNvSpPr>
          <p:nvPr/>
        </p:nvSpPr>
        <p:spPr>
          <a:xfrm>
            <a:off x="8100392" y="6237312"/>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dirty="0" smtClean="0">
                <a:latin typeface="Verdana" pitchFamily="34" charset="0"/>
                <a:ea typeface="Verdana" pitchFamily="34" charset="0"/>
                <a:cs typeface="Verdana" pitchFamily="34" charset="0"/>
              </a:rPr>
              <a:t>12</a:t>
            </a:r>
            <a:endParaRPr lang="en-ZA" sz="1200" b="1" dirty="0" smtClean="0">
              <a:latin typeface="Verdana" pitchFamily="34" charset="0"/>
              <a:ea typeface="Verdana" pitchFamily="34" charset="0"/>
              <a:cs typeface="Verdana" pitchFamily="34" charset="0"/>
            </a:endParaRPr>
          </a:p>
        </p:txBody>
      </p:sp>
      <p:sp>
        <p:nvSpPr>
          <p:cNvPr id="6" name="Title 1"/>
          <p:cNvSpPr txBox="1">
            <a:spLocks/>
          </p:cNvSpPr>
          <p:nvPr/>
        </p:nvSpPr>
        <p:spPr>
          <a:xfrm>
            <a:off x="158899" y="188640"/>
            <a:ext cx="8767972" cy="360040"/>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2400" dirty="0" smtClean="0">
                <a:solidFill>
                  <a:schemeClr val="accent6">
                    <a:lumMod val="50000"/>
                  </a:schemeClr>
                </a:solidFill>
                <a:latin typeface="+mj-lt"/>
                <a:cs typeface="Arial" pitchFamily="34" charset="0"/>
              </a:rPr>
              <a:t>FRUITLESS AND WASTEFUL EXPENDITURE 0F 2016/17</a:t>
            </a:r>
            <a:endParaRPr lang="en-ZA" sz="2400" dirty="0">
              <a:solidFill>
                <a:schemeClr val="accent6">
                  <a:lumMod val="50000"/>
                </a:schemeClr>
              </a:solidFill>
              <a:latin typeface="+mj-lt"/>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210795067"/>
              </p:ext>
            </p:extLst>
          </p:nvPr>
        </p:nvGraphicFramePr>
        <p:xfrm>
          <a:off x="467545" y="836712"/>
          <a:ext cx="8079122" cy="4080706"/>
        </p:xfrm>
        <a:graphic>
          <a:graphicData uri="http://schemas.openxmlformats.org/drawingml/2006/table">
            <a:tbl>
              <a:tblPr>
                <a:tableStyleId>{5C22544A-7EE6-4342-B048-85BDC9FD1C3A}</a:tableStyleId>
              </a:tblPr>
              <a:tblGrid>
                <a:gridCol w="2419392"/>
                <a:gridCol w="2520201"/>
                <a:gridCol w="3139529"/>
              </a:tblGrid>
              <a:tr h="936104">
                <a:tc>
                  <a:txBody>
                    <a:bodyPr/>
                    <a:lstStyle/>
                    <a:p>
                      <a:pPr algn="ctr" fontAlgn="ctr"/>
                      <a:endParaRPr lang="en-ZA" sz="1400" b="1" i="0" u="none" strike="noStrike" dirty="0">
                        <a:solidFill>
                          <a:srgbClr val="000000"/>
                        </a:solidFill>
                        <a:effectLst/>
                        <a:latin typeface="Calibri" panose="020F0502020204030204" pitchFamily="34" charset="0"/>
                      </a:endParaRPr>
                    </a:p>
                  </a:txBody>
                  <a:tcPr marL="6340" marR="6340" marT="6340" marB="0" anchor="ctr"/>
                </a:tc>
                <a:tc>
                  <a:txBody>
                    <a:bodyPr/>
                    <a:lstStyle/>
                    <a:p>
                      <a:pPr algn="ctr" fontAlgn="ctr"/>
                      <a:r>
                        <a:rPr lang="en-ZA" sz="1400" b="1" i="0" u="none" strike="noStrike" dirty="0" smtClean="0">
                          <a:solidFill>
                            <a:srgbClr val="000000"/>
                          </a:solidFill>
                          <a:effectLst/>
                          <a:latin typeface="Calibri" panose="020F0502020204030204" pitchFamily="34" charset="0"/>
                        </a:rPr>
                        <a:t>NATIONAL ARTS COUNCIL</a:t>
                      </a:r>
                      <a:endParaRPr lang="en-ZA" sz="1400" b="1" i="0" u="none" strike="noStrike" dirty="0">
                        <a:solidFill>
                          <a:srgbClr val="000000"/>
                        </a:solidFill>
                        <a:effectLst/>
                        <a:latin typeface="Calibri" panose="020F0502020204030204" pitchFamily="34" charset="0"/>
                      </a:endParaRPr>
                    </a:p>
                  </a:txBody>
                  <a:tcPr marL="6340" marR="6340" marT="6340" marB="0" anchor="ctr"/>
                </a:tc>
                <a:tc>
                  <a:txBody>
                    <a:bodyPr/>
                    <a:lstStyle/>
                    <a:p>
                      <a:pPr algn="l" fontAlgn="ctr"/>
                      <a:endParaRPr lang="en-ZA" sz="1400" b="1" i="0" u="none" strike="noStrike" dirty="0">
                        <a:solidFill>
                          <a:srgbClr val="000000"/>
                        </a:solidFill>
                        <a:effectLst/>
                        <a:latin typeface="Calibri" panose="020F0502020204030204" pitchFamily="34" charset="0"/>
                      </a:endParaRPr>
                    </a:p>
                  </a:txBody>
                  <a:tcPr marL="6340" marR="6340" marT="6340" marB="0" anchor="ctr"/>
                </a:tc>
              </a:tr>
              <a:tr h="864096">
                <a:tc>
                  <a:txBody>
                    <a:bodyPr/>
                    <a:lstStyle/>
                    <a:p>
                      <a:pPr>
                        <a:lnSpc>
                          <a:spcPct val="115000"/>
                        </a:lnSpc>
                        <a:spcAft>
                          <a:spcPts val="0"/>
                        </a:spcAft>
                      </a:pPr>
                      <a:r>
                        <a:rPr lang="en-ZA" sz="1100" b="1">
                          <a:effectLst/>
                          <a:latin typeface="Arial"/>
                          <a:ea typeface="Calibri"/>
                          <a:cs typeface="Times New Roman"/>
                        </a:rPr>
                        <a:t>Amount of Fruitless and Wasteful Expenditure Incurred for 2016/17 FY</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100" b="1">
                          <a:effectLst/>
                          <a:latin typeface="Arial"/>
                          <a:ea typeface="Calibri"/>
                          <a:cs typeface="Times New Roman"/>
                        </a:rPr>
                        <a:t>Action taken to recover the money</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100" b="1">
                          <a:effectLst/>
                          <a:latin typeface="Arial"/>
                          <a:ea typeface="Calibri"/>
                          <a:cs typeface="Times New Roman"/>
                        </a:rPr>
                        <a:t>Sanction imposed on officials implicated</a:t>
                      </a:r>
                      <a:endParaRPr lang="en-ZA" sz="1100">
                        <a:effectLst/>
                        <a:latin typeface="Calibri"/>
                        <a:ea typeface="Calibri"/>
                        <a:cs typeface="Times New Roman"/>
                      </a:endParaRPr>
                    </a:p>
                  </a:txBody>
                  <a:tcPr marL="68580" marR="68580" marT="0" marB="0"/>
                </a:tc>
              </a:tr>
              <a:tr h="2280506">
                <a:tc>
                  <a:txBody>
                    <a:bodyPr/>
                    <a:lstStyle/>
                    <a:p>
                      <a:pPr>
                        <a:lnSpc>
                          <a:spcPct val="115000"/>
                        </a:lnSpc>
                        <a:spcAft>
                          <a:spcPts val="0"/>
                        </a:spcAft>
                      </a:pPr>
                      <a:r>
                        <a:rPr lang="en-ZA" sz="1100" dirty="0">
                          <a:solidFill>
                            <a:srgbClr val="000000"/>
                          </a:solidFill>
                          <a:effectLst/>
                          <a:latin typeface="Arial"/>
                          <a:ea typeface="Calibri"/>
                          <a:cs typeface="Times New Roman"/>
                        </a:rPr>
                        <a:t>R </a:t>
                      </a:r>
                      <a:r>
                        <a:rPr lang="en-ZA" sz="1100" dirty="0" smtClean="0">
                          <a:solidFill>
                            <a:srgbClr val="000000"/>
                          </a:solidFill>
                          <a:effectLst/>
                          <a:latin typeface="Arial"/>
                          <a:ea typeface="Calibri"/>
                          <a:cs typeface="Times New Roman"/>
                        </a:rPr>
                        <a:t>409.00</a:t>
                      </a:r>
                    </a:p>
                    <a:p>
                      <a:pPr>
                        <a:lnSpc>
                          <a:spcPct val="115000"/>
                        </a:lnSpc>
                        <a:spcAft>
                          <a:spcPts val="0"/>
                        </a:spcAft>
                      </a:pPr>
                      <a:r>
                        <a:rPr lang="en-ZA" sz="1100" dirty="0" smtClean="0">
                          <a:solidFill>
                            <a:srgbClr val="000000"/>
                          </a:solidFill>
                          <a:effectLst/>
                          <a:latin typeface="Arial"/>
                          <a:ea typeface="Calibri"/>
                          <a:cs typeface="Times New Roman"/>
                        </a:rPr>
                        <a:t>Interest charged</a:t>
                      </a:r>
                      <a:r>
                        <a:rPr lang="en-ZA" sz="1100" baseline="0" dirty="0" smtClean="0">
                          <a:solidFill>
                            <a:srgbClr val="000000"/>
                          </a:solidFill>
                          <a:effectLst/>
                          <a:latin typeface="Arial"/>
                          <a:ea typeface="Calibri"/>
                          <a:cs typeface="Times New Roman"/>
                        </a:rPr>
                        <a:t> due to late payment to the supplier.</a:t>
                      </a:r>
                      <a:endParaRPr lang="en-ZA"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100" dirty="0">
                          <a:solidFill>
                            <a:schemeClr val="tx1"/>
                          </a:solidFill>
                          <a:effectLst/>
                          <a:latin typeface="Arial"/>
                          <a:ea typeface="Calibri"/>
                          <a:cs typeface="Times New Roman"/>
                        </a:rPr>
                        <a:t>Letter was </a:t>
                      </a:r>
                      <a:r>
                        <a:rPr lang="en-ZA" sz="1100" dirty="0" smtClean="0">
                          <a:solidFill>
                            <a:schemeClr val="tx1"/>
                          </a:solidFill>
                          <a:effectLst/>
                          <a:latin typeface="Arial"/>
                          <a:ea typeface="Calibri"/>
                          <a:cs typeface="Times New Roman"/>
                        </a:rPr>
                        <a:t>issued to the</a:t>
                      </a:r>
                      <a:r>
                        <a:rPr lang="en-ZA" sz="1100" baseline="0" dirty="0" smtClean="0">
                          <a:solidFill>
                            <a:schemeClr val="tx1"/>
                          </a:solidFill>
                          <a:effectLst/>
                          <a:latin typeface="Arial"/>
                          <a:ea typeface="Calibri"/>
                          <a:cs typeface="Times New Roman"/>
                        </a:rPr>
                        <a:t> official</a:t>
                      </a:r>
                      <a:r>
                        <a:rPr lang="en-ZA" sz="1100" dirty="0" smtClean="0">
                          <a:solidFill>
                            <a:schemeClr val="tx1"/>
                          </a:solidFill>
                          <a:effectLst/>
                          <a:latin typeface="Arial"/>
                          <a:ea typeface="Calibri"/>
                          <a:cs typeface="Times New Roman"/>
                        </a:rPr>
                        <a:t> </a:t>
                      </a:r>
                      <a:r>
                        <a:rPr lang="en-ZA" sz="1100" dirty="0">
                          <a:solidFill>
                            <a:schemeClr val="tx1"/>
                          </a:solidFill>
                          <a:effectLst/>
                          <a:latin typeface="Arial"/>
                          <a:ea typeface="Calibri"/>
                          <a:cs typeface="Times New Roman"/>
                        </a:rPr>
                        <a:t>to recover the </a:t>
                      </a:r>
                      <a:r>
                        <a:rPr lang="en-ZA" sz="1100" dirty="0" smtClean="0">
                          <a:solidFill>
                            <a:schemeClr val="tx1"/>
                          </a:solidFill>
                          <a:effectLst/>
                          <a:latin typeface="Arial"/>
                          <a:ea typeface="Calibri"/>
                          <a:cs typeface="Times New Roman"/>
                        </a:rPr>
                        <a:t>money, </a:t>
                      </a:r>
                      <a:r>
                        <a:rPr lang="en-ZA" sz="1100" dirty="0" smtClean="0">
                          <a:solidFill>
                            <a:schemeClr val="tx1"/>
                          </a:solidFill>
                          <a:effectLst/>
                          <a:latin typeface="Arial"/>
                          <a:ea typeface="Calibri"/>
                          <a:cs typeface="Times New Roman"/>
                        </a:rPr>
                        <a:t>the matter will be finalised by end of November 2017. </a:t>
                      </a:r>
                      <a:endParaRPr lang="en-ZA" sz="1100" dirty="0">
                        <a:solidFill>
                          <a:srgbClr val="FF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ZA" sz="1100" dirty="0" smtClean="0">
                          <a:solidFill>
                            <a:schemeClr val="tx1"/>
                          </a:solidFill>
                          <a:effectLst/>
                          <a:latin typeface="Arial"/>
                          <a:ea typeface="Calibri"/>
                          <a:cs typeface="Times New Roman"/>
                        </a:rPr>
                        <a:t>Disciplinary </a:t>
                      </a:r>
                      <a:r>
                        <a:rPr lang="en-ZA" sz="1100" dirty="0">
                          <a:solidFill>
                            <a:schemeClr val="tx1"/>
                          </a:solidFill>
                          <a:effectLst/>
                          <a:latin typeface="Arial"/>
                          <a:ea typeface="Calibri"/>
                          <a:cs typeface="Times New Roman"/>
                        </a:rPr>
                        <a:t>action will be taken against the official</a:t>
                      </a:r>
                      <a:endParaRPr lang="en-ZA" sz="1100" dirty="0">
                        <a:solidFill>
                          <a:schemeClr val="tx1"/>
                        </a:solidFill>
                        <a:effectLst/>
                        <a:latin typeface="Calibri"/>
                        <a:ea typeface="Calibri"/>
                        <a:cs typeface="Times New Roman"/>
                      </a:endParaRPr>
                    </a:p>
                    <a:p>
                      <a:pPr>
                        <a:lnSpc>
                          <a:spcPct val="115000"/>
                        </a:lnSpc>
                        <a:spcAft>
                          <a:spcPts val="0"/>
                        </a:spcAft>
                      </a:pPr>
                      <a:endParaRPr lang="en-ZA" sz="1100" dirty="0">
                        <a:solidFill>
                          <a:schemeClr val="tx1"/>
                        </a:solidFill>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430075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83687" y="146736"/>
            <a:ext cx="8239944" cy="473952"/>
          </a:xfrm>
        </p:spPr>
        <p:txBody>
          <a:bodyPr>
            <a:normAutofit fontScale="90000"/>
          </a:bodyPr>
          <a:lstStyle/>
          <a:p>
            <a:pPr lvl="0" defTabSz="457200" eaLnBrk="0" fontAlgn="base" hangingPunct="0">
              <a:spcBef>
                <a:spcPct val="20000"/>
              </a:spcBef>
              <a:spcAft>
                <a:spcPct val="0"/>
              </a:spcAft>
              <a:defRPr/>
            </a:pPr>
            <a:r>
              <a:rPr lang="en-US" sz="2400" dirty="0" smtClean="0">
                <a:solidFill>
                  <a:prstClr val="black"/>
                </a:solidFill>
                <a:latin typeface="Calibri"/>
                <a:ea typeface="MS PGothic" pitchFamily="34" charset="-128"/>
              </a:rPr>
              <a:t> </a:t>
            </a:r>
            <a:r>
              <a:rPr lang="en-ZA" sz="3400" dirty="0">
                <a:solidFill>
                  <a:prstClr val="black">
                    <a:tint val="75000"/>
                  </a:prstClr>
                </a:solidFill>
                <a:latin typeface="Calibri"/>
                <a:ea typeface="MS PGothic" pitchFamily="34" charset="-128"/>
              </a:rPr>
              <a:t/>
            </a:r>
            <a:br>
              <a:rPr lang="en-ZA" sz="3400" dirty="0">
                <a:solidFill>
                  <a:prstClr val="black">
                    <a:tint val="75000"/>
                  </a:prstClr>
                </a:solidFill>
                <a:latin typeface="Calibri"/>
                <a:ea typeface="MS PGothic" pitchFamily="34" charset="-128"/>
              </a:rPr>
            </a:br>
            <a:endParaRPr lang="en-US" dirty="0"/>
          </a:p>
        </p:txBody>
      </p:sp>
      <p:sp>
        <p:nvSpPr>
          <p:cNvPr id="7" name="Title 1"/>
          <p:cNvSpPr txBox="1">
            <a:spLocks/>
          </p:cNvSpPr>
          <p:nvPr/>
        </p:nvSpPr>
        <p:spPr>
          <a:xfrm>
            <a:off x="179512" y="116632"/>
            <a:ext cx="8784976" cy="504056"/>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endParaRPr lang="en-ZA" sz="2500" dirty="0">
              <a:solidFill>
                <a:schemeClr val="accent6">
                  <a:lumMod val="50000"/>
                </a:schemeClr>
              </a:solidFill>
              <a:latin typeface="+mj-lt"/>
              <a:cs typeface="Arial" pitchFamily="34" charset="0"/>
            </a:endParaRPr>
          </a:p>
        </p:txBody>
      </p:sp>
      <p:sp>
        <p:nvSpPr>
          <p:cNvPr id="8" name="Slide Number Placeholder 3"/>
          <p:cNvSpPr txBox="1">
            <a:spLocks/>
          </p:cNvSpPr>
          <p:nvPr/>
        </p:nvSpPr>
        <p:spPr>
          <a:xfrm>
            <a:off x="8100392" y="6237312"/>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dirty="0" smtClean="0">
                <a:latin typeface="Verdana" pitchFamily="34" charset="0"/>
                <a:ea typeface="Verdana" pitchFamily="34" charset="0"/>
                <a:cs typeface="Verdana" pitchFamily="34" charset="0"/>
              </a:rPr>
              <a:t>13</a:t>
            </a:r>
            <a:endParaRPr lang="en-ZA" sz="1200" b="1" dirty="0" smtClean="0">
              <a:latin typeface="Verdana" pitchFamily="34" charset="0"/>
              <a:ea typeface="Verdana" pitchFamily="34" charset="0"/>
              <a:cs typeface="Verdana" pitchFamily="34" charset="0"/>
            </a:endParaRPr>
          </a:p>
        </p:txBody>
      </p:sp>
      <p:sp>
        <p:nvSpPr>
          <p:cNvPr id="6" name="Title 1"/>
          <p:cNvSpPr txBox="1">
            <a:spLocks/>
          </p:cNvSpPr>
          <p:nvPr/>
        </p:nvSpPr>
        <p:spPr>
          <a:xfrm>
            <a:off x="158899" y="188640"/>
            <a:ext cx="8767972" cy="360040"/>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2400" dirty="0" smtClean="0">
                <a:solidFill>
                  <a:schemeClr val="accent6">
                    <a:lumMod val="50000"/>
                  </a:schemeClr>
                </a:solidFill>
                <a:latin typeface="+mj-lt"/>
                <a:cs typeface="Arial" pitchFamily="34" charset="0"/>
              </a:rPr>
              <a:t>FRUITLESS AND WASTEFUL EXPENDITURE 0F 2016/17</a:t>
            </a:r>
            <a:endParaRPr lang="en-ZA" sz="2400" dirty="0">
              <a:solidFill>
                <a:schemeClr val="accent6">
                  <a:lumMod val="50000"/>
                </a:schemeClr>
              </a:solidFill>
              <a:latin typeface="+mj-lt"/>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948565508"/>
              </p:ext>
            </p:extLst>
          </p:nvPr>
        </p:nvGraphicFramePr>
        <p:xfrm>
          <a:off x="402424" y="368660"/>
          <a:ext cx="8524447" cy="5535855"/>
        </p:xfrm>
        <a:graphic>
          <a:graphicData uri="http://schemas.openxmlformats.org/drawingml/2006/table">
            <a:tbl>
              <a:tblPr>
                <a:tableStyleId>{5C22544A-7EE6-4342-B048-85BDC9FD1C3A}</a:tableStyleId>
              </a:tblPr>
              <a:tblGrid>
                <a:gridCol w="2552751"/>
                <a:gridCol w="2659115"/>
                <a:gridCol w="3312581"/>
              </a:tblGrid>
              <a:tr h="870179">
                <a:tc>
                  <a:txBody>
                    <a:bodyPr/>
                    <a:lstStyle/>
                    <a:p>
                      <a:pPr algn="ctr" fontAlgn="ctr"/>
                      <a:endParaRPr lang="en-ZA" sz="1400" b="1" i="0" u="none" strike="noStrike" dirty="0">
                        <a:solidFill>
                          <a:srgbClr val="000000"/>
                        </a:solidFill>
                        <a:effectLst/>
                        <a:latin typeface="Calibri" panose="020F0502020204030204" pitchFamily="34" charset="0"/>
                      </a:endParaRPr>
                    </a:p>
                  </a:txBody>
                  <a:tcPr marL="6340" marR="6340" marT="6340" marB="0" anchor="ctr"/>
                </a:tc>
                <a:tc>
                  <a:txBody>
                    <a:bodyPr/>
                    <a:lstStyle/>
                    <a:p>
                      <a:pPr algn="ctr" fontAlgn="ctr"/>
                      <a:r>
                        <a:rPr lang="en-ZA" sz="1400" b="1" i="0" u="none" strike="noStrike" dirty="0" smtClean="0">
                          <a:solidFill>
                            <a:srgbClr val="000000"/>
                          </a:solidFill>
                          <a:effectLst/>
                          <a:latin typeface="Calibri" panose="020F0502020204030204" pitchFamily="34" charset="0"/>
                        </a:rPr>
                        <a:t>NATIONAL ENGLISH LITERARY MUSEUM </a:t>
                      </a:r>
                      <a:endParaRPr lang="en-ZA" sz="1400" b="1" i="0" u="none" strike="noStrike" dirty="0">
                        <a:solidFill>
                          <a:srgbClr val="000000"/>
                        </a:solidFill>
                        <a:effectLst/>
                        <a:latin typeface="Calibri" panose="020F0502020204030204" pitchFamily="34" charset="0"/>
                      </a:endParaRPr>
                    </a:p>
                  </a:txBody>
                  <a:tcPr marL="6340" marR="6340" marT="6340" marB="0" anchor="ctr"/>
                </a:tc>
                <a:tc>
                  <a:txBody>
                    <a:bodyPr/>
                    <a:lstStyle/>
                    <a:p>
                      <a:pPr algn="l" fontAlgn="ctr"/>
                      <a:endParaRPr lang="en-ZA" sz="1400" b="1" i="0" u="none" strike="noStrike" dirty="0">
                        <a:solidFill>
                          <a:srgbClr val="000000"/>
                        </a:solidFill>
                        <a:effectLst/>
                        <a:latin typeface="Calibri" panose="020F0502020204030204" pitchFamily="34" charset="0"/>
                      </a:endParaRPr>
                    </a:p>
                  </a:txBody>
                  <a:tcPr marL="6340" marR="6340" marT="6340" marB="0" anchor="ctr"/>
                </a:tc>
              </a:tr>
              <a:tr h="628473">
                <a:tc>
                  <a:txBody>
                    <a:bodyPr/>
                    <a:lstStyle/>
                    <a:p>
                      <a:pPr>
                        <a:lnSpc>
                          <a:spcPct val="115000"/>
                        </a:lnSpc>
                        <a:spcAft>
                          <a:spcPts val="0"/>
                        </a:spcAft>
                      </a:pPr>
                      <a:r>
                        <a:rPr lang="en-ZA" sz="1100" b="1">
                          <a:effectLst/>
                          <a:latin typeface="Arial"/>
                          <a:ea typeface="Calibri"/>
                          <a:cs typeface="Times New Roman"/>
                        </a:rPr>
                        <a:t>Amount of Fruitless and Wasteful Expenditure Incurred for 2016/17 FY</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100" b="1">
                          <a:effectLst/>
                          <a:latin typeface="Arial"/>
                          <a:ea typeface="Calibri"/>
                          <a:cs typeface="Times New Roman"/>
                        </a:rPr>
                        <a:t>Action taken to recover the money</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100" b="1">
                          <a:effectLst/>
                          <a:latin typeface="Arial"/>
                          <a:ea typeface="Calibri"/>
                          <a:cs typeface="Times New Roman"/>
                        </a:rPr>
                        <a:t>Sanction imposed on officials implicated</a:t>
                      </a:r>
                      <a:endParaRPr lang="en-ZA" sz="1100">
                        <a:effectLst/>
                        <a:latin typeface="Calibri"/>
                        <a:ea typeface="Calibri"/>
                        <a:cs typeface="Times New Roman"/>
                      </a:endParaRPr>
                    </a:p>
                  </a:txBody>
                  <a:tcPr marL="68580" marR="68580" marT="0" marB="0"/>
                </a:tc>
              </a:tr>
              <a:tr h="3829940">
                <a:tc>
                  <a:txBody>
                    <a:bodyPr/>
                    <a:lstStyle/>
                    <a:p>
                      <a:pPr>
                        <a:lnSpc>
                          <a:spcPct val="115000"/>
                        </a:lnSpc>
                        <a:spcAft>
                          <a:spcPts val="0"/>
                        </a:spcAft>
                      </a:pPr>
                      <a:r>
                        <a:rPr lang="en-ZA" sz="1100" dirty="0">
                          <a:effectLst/>
                          <a:latin typeface="Arial"/>
                          <a:ea typeface="Calibri"/>
                          <a:cs typeface="Times New Roman"/>
                        </a:rPr>
                        <a:t>R </a:t>
                      </a:r>
                      <a:r>
                        <a:rPr lang="en-ZA" sz="1100" dirty="0" smtClean="0">
                          <a:effectLst/>
                          <a:latin typeface="Arial"/>
                          <a:ea typeface="Calibri"/>
                          <a:cs typeface="Times New Roman"/>
                        </a:rPr>
                        <a:t>3 029.13</a:t>
                      </a:r>
                    </a:p>
                    <a:p>
                      <a:pPr>
                        <a:lnSpc>
                          <a:spcPct val="115000"/>
                        </a:lnSpc>
                        <a:spcAft>
                          <a:spcPts val="0"/>
                        </a:spcAft>
                      </a:pPr>
                      <a:r>
                        <a:rPr lang="en-ZA" sz="1100" dirty="0" smtClean="0">
                          <a:effectLst/>
                          <a:latin typeface="Arial"/>
                          <a:ea typeface="Calibri"/>
                          <a:cs typeface="Times New Roman"/>
                        </a:rPr>
                        <a:t>This was the</a:t>
                      </a:r>
                      <a:r>
                        <a:rPr lang="en-ZA" sz="1100" baseline="0" dirty="0" smtClean="0">
                          <a:effectLst/>
                          <a:latin typeface="Arial"/>
                          <a:ea typeface="Calibri"/>
                          <a:cs typeface="Times New Roman"/>
                        </a:rPr>
                        <a:t> total amount incurred by the entity due to a Council member who did not notify the entity on time that he was not going to attend the Council meeting. In arranging travelling for the Council members, the official responsible for bookings committed an error which had financial implications that amounted to R650. This was </a:t>
                      </a:r>
                      <a:r>
                        <a:rPr lang="en-ZA" sz="1100" baseline="0" dirty="0" smtClean="0">
                          <a:effectLst/>
                          <a:latin typeface="Arial"/>
                          <a:ea typeface="Calibri"/>
                          <a:cs typeface="Times New Roman"/>
                        </a:rPr>
                        <a:t>recovered by deduction  from </a:t>
                      </a:r>
                      <a:r>
                        <a:rPr lang="en-ZA" sz="1100" baseline="0" dirty="0" smtClean="0">
                          <a:effectLst/>
                          <a:latin typeface="Arial"/>
                          <a:ea typeface="Calibri"/>
                          <a:cs typeface="Times New Roman"/>
                        </a:rPr>
                        <a:t>the official’s salary. </a:t>
                      </a:r>
                    </a:p>
                    <a:p>
                      <a:pPr>
                        <a:lnSpc>
                          <a:spcPct val="115000"/>
                        </a:lnSpc>
                        <a:spcAft>
                          <a:spcPts val="0"/>
                        </a:spcAft>
                      </a:pPr>
                      <a:endParaRPr lang="en-ZA" sz="1100" baseline="0" dirty="0" smtClean="0">
                        <a:effectLst/>
                        <a:latin typeface="Arial"/>
                        <a:ea typeface="Calibri"/>
                        <a:cs typeface="Times New Roman"/>
                      </a:endParaRPr>
                    </a:p>
                    <a:p>
                      <a:pPr>
                        <a:lnSpc>
                          <a:spcPct val="115000"/>
                        </a:lnSpc>
                        <a:spcAft>
                          <a:spcPts val="0"/>
                        </a:spcAft>
                      </a:pPr>
                      <a:r>
                        <a:rPr lang="en-ZA" sz="1100" baseline="0" dirty="0" smtClean="0">
                          <a:effectLst/>
                          <a:latin typeface="Arial"/>
                          <a:ea typeface="Calibri"/>
                          <a:cs typeface="Times New Roman"/>
                        </a:rPr>
                        <a:t>The balance which is R 2 379.13 was to be paid by the Council member involved.</a:t>
                      </a:r>
                      <a:endParaRPr lang="en-ZA"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100" dirty="0">
                          <a:effectLst/>
                          <a:latin typeface="Arial"/>
                          <a:ea typeface="Calibri"/>
                          <a:cs typeface="Times New Roman"/>
                        </a:rPr>
                        <a:t>R650.00 has been paid by the </a:t>
                      </a:r>
                      <a:r>
                        <a:rPr lang="en-ZA" sz="1100" dirty="0" smtClean="0">
                          <a:effectLst/>
                          <a:latin typeface="Arial"/>
                          <a:ea typeface="Calibri"/>
                          <a:cs typeface="Times New Roman"/>
                        </a:rPr>
                        <a:t>official.</a:t>
                      </a:r>
                    </a:p>
                    <a:p>
                      <a:pPr>
                        <a:lnSpc>
                          <a:spcPct val="115000"/>
                        </a:lnSpc>
                        <a:spcAft>
                          <a:spcPts val="0"/>
                        </a:spcAft>
                      </a:pPr>
                      <a:endParaRPr lang="en-ZA" sz="1100" dirty="0" smtClean="0">
                        <a:effectLst/>
                        <a:latin typeface="Arial"/>
                        <a:ea typeface="Calibri"/>
                        <a:cs typeface="Times New Roman"/>
                      </a:endParaRPr>
                    </a:p>
                    <a:p>
                      <a:pPr>
                        <a:lnSpc>
                          <a:spcPct val="115000"/>
                        </a:lnSpc>
                        <a:spcAft>
                          <a:spcPts val="0"/>
                        </a:spcAft>
                      </a:pPr>
                      <a:endParaRPr lang="en-ZA" sz="1100" dirty="0" smtClean="0">
                        <a:effectLst/>
                        <a:latin typeface="Arial"/>
                        <a:ea typeface="Calibri"/>
                        <a:cs typeface="Times New Roman"/>
                      </a:endParaRPr>
                    </a:p>
                    <a:p>
                      <a:pPr>
                        <a:lnSpc>
                          <a:spcPct val="115000"/>
                        </a:lnSpc>
                        <a:spcAft>
                          <a:spcPts val="0"/>
                        </a:spcAft>
                      </a:pPr>
                      <a:endParaRPr lang="en-ZA" sz="1100" dirty="0" smtClean="0">
                        <a:effectLst/>
                        <a:latin typeface="Arial"/>
                        <a:ea typeface="Calibri"/>
                        <a:cs typeface="Times New Roman"/>
                      </a:endParaRPr>
                    </a:p>
                    <a:p>
                      <a:pPr>
                        <a:lnSpc>
                          <a:spcPct val="115000"/>
                        </a:lnSpc>
                        <a:spcAft>
                          <a:spcPts val="0"/>
                        </a:spcAft>
                      </a:pPr>
                      <a:endParaRPr lang="en-ZA" sz="1100" dirty="0" smtClean="0">
                        <a:effectLst/>
                        <a:latin typeface="Arial"/>
                        <a:ea typeface="Calibri"/>
                        <a:cs typeface="Times New Roman"/>
                      </a:endParaRPr>
                    </a:p>
                    <a:p>
                      <a:pPr>
                        <a:lnSpc>
                          <a:spcPct val="115000"/>
                        </a:lnSpc>
                        <a:spcAft>
                          <a:spcPts val="0"/>
                        </a:spcAft>
                      </a:pPr>
                      <a:endParaRPr lang="en-ZA" sz="1100" dirty="0" smtClean="0">
                        <a:effectLst/>
                        <a:latin typeface="Arial"/>
                        <a:ea typeface="Calibri"/>
                        <a:cs typeface="Times New Roman"/>
                      </a:endParaRPr>
                    </a:p>
                    <a:p>
                      <a:pPr>
                        <a:lnSpc>
                          <a:spcPct val="115000"/>
                        </a:lnSpc>
                        <a:spcAft>
                          <a:spcPts val="0"/>
                        </a:spcAft>
                      </a:pPr>
                      <a:endParaRPr lang="en-ZA" sz="1100" dirty="0" smtClean="0">
                        <a:effectLst/>
                        <a:latin typeface="Arial"/>
                        <a:ea typeface="Calibri"/>
                        <a:cs typeface="Times New Roman"/>
                      </a:endParaRPr>
                    </a:p>
                    <a:p>
                      <a:pPr>
                        <a:lnSpc>
                          <a:spcPct val="115000"/>
                        </a:lnSpc>
                        <a:spcAft>
                          <a:spcPts val="0"/>
                        </a:spcAft>
                      </a:pPr>
                      <a:endParaRPr lang="en-ZA" sz="1100" dirty="0" smtClean="0">
                        <a:effectLst/>
                        <a:latin typeface="Arial"/>
                        <a:ea typeface="Calibri"/>
                        <a:cs typeface="Times New Roman"/>
                      </a:endParaRPr>
                    </a:p>
                    <a:p>
                      <a:pPr>
                        <a:lnSpc>
                          <a:spcPct val="115000"/>
                        </a:lnSpc>
                        <a:spcAft>
                          <a:spcPts val="0"/>
                        </a:spcAft>
                      </a:pPr>
                      <a:endParaRPr lang="en-ZA" sz="1100" dirty="0" smtClean="0">
                        <a:effectLst/>
                        <a:latin typeface="Arial"/>
                        <a:ea typeface="Calibri"/>
                        <a:cs typeface="Times New Roman"/>
                      </a:endParaRPr>
                    </a:p>
                    <a:p>
                      <a:pPr>
                        <a:lnSpc>
                          <a:spcPct val="115000"/>
                        </a:lnSpc>
                        <a:spcAft>
                          <a:spcPts val="0"/>
                        </a:spcAft>
                      </a:pPr>
                      <a:endParaRPr lang="en-ZA" sz="1100" dirty="0" smtClean="0">
                        <a:effectLst/>
                        <a:latin typeface="Arial"/>
                        <a:ea typeface="Calibri"/>
                        <a:cs typeface="Times New Roman"/>
                      </a:endParaRPr>
                    </a:p>
                    <a:p>
                      <a:pPr>
                        <a:lnSpc>
                          <a:spcPct val="115000"/>
                        </a:lnSpc>
                        <a:spcAft>
                          <a:spcPts val="0"/>
                        </a:spcAft>
                      </a:pPr>
                      <a:endParaRPr lang="en-ZA" sz="1100" dirty="0" smtClean="0">
                        <a:effectLst/>
                        <a:latin typeface="Arial"/>
                        <a:ea typeface="Calibri"/>
                        <a:cs typeface="Times New Roman"/>
                      </a:endParaRPr>
                    </a:p>
                    <a:p>
                      <a:pPr>
                        <a:lnSpc>
                          <a:spcPct val="115000"/>
                        </a:lnSpc>
                        <a:spcAft>
                          <a:spcPts val="0"/>
                        </a:spcAft>
                      </a:pPr>
                      <a:endParaRPr lang="en-ZA" sz="1100" dirty="0" smtClean="0">
                        <a:effectLst/>
                        <a:latin typeface="Arial"/>
                        <a:ea typeface="Calibri"/>
                        <a:cs typeface="Times New Roman"/>
                      </a:endParaRPr>
                    </a:p>
                    <a:p>
                      <a:pPr>
                        <a:lnSpc>
                          <a:spcPct val="115000"/>
                        </a:lnSpc>
                        <a:spcAft>
                          <a:spcPts val="0"/>
                        </a:spcAft>
                      </a:pPr>
                      <a:endParaRPr lang="en-ZA" sz="1100" dirty="0" smtClean="0">
                        <a:effectLst/>
                        <a:latin typeface="Arial"/>
                        <a:ea typeface="Calibri"/>
                        <a:cs typeface="Times New Roman"/>
                      </a:endParaRPr>
                    </a:p>
                    <a:p>
                      <a:pPr>
                        <a:lnSpc>
                          <a:spcPct val="115000"/>
                        </a:lnSpc>
                        <a:spcAft>
                          <a:spcPts val="0"/>
                        </a:spcAft>
                      </a:pPr>
                      <a:r>
                        <a:rPr lang="en-ZA" sz="1100" dirty="0" smtClean="0">
                          <a:effectLst/>
                          <a:latin typeface="Arial"/>
                          <a:ea typeface="Calibri"/>
                          <a:cs typeface="Times New Roman"/>
                        </a:rPr>
                        <a:t>The Councill</a:t>
                      </a:r>
                      <a:r>
                        <a:rPr lang="en-ZA" sz="1100" baseline="0" dirty="0" smtClean="0">
                          <a:effectLst/>
                          <a:latin typeface="Arial"/>
                          <a:ea typeface="Calibri"/>
                          <a:cs typeface="Times New Roman"/>
                        </a:rPr>
                        <a:t>or in</a:t>
                      </a:r>
                      <a:r>
                        <a:rPr lang="en-ZA" sz="1100" dirty="0" smtClean="0">
                          <a:effectLst/>
                          <a:latin typeface="Arial"/>
                          <a:ea typeface="Calibri"/>
                          <a:cs typeface="Times New Roman"/>
                        </a:rPr>
                        <a:t>volved has been requested  to pay the money before the end </a:t>
                      </a:r>
                      <a:r>
                        <a:rPr lang="en-ZA" sz="1100" baseline="0" dirty="0" smtClean="0">
                          <a:effectLst/>
                          <a:latin typeface="Arial"/>
                          <a:ea typeface="Calibri"/>
                          <a:cs typeface="Times New Roman"/>
                        </a:rPr>
                        <a:t> the Council’s term which is end of November.</a:t>
                      </a:r>
                      <a:endParaRPr lang="en-ZA" sz="1100" dirty="0" smtClean="0">
                        <a:effectLst/>
                        <a:latin typeface="Arial"/>
                        <a:ea typeface="Calibri"/>
                        <a:cs typeface="Times New Roman"/>
                      </a:endParaRPr>
                    </a:p>
                    <a:p>
                      <a:pPr>
                        <a:lnSpc>
                          <a:spcPct val="115000"/>
                        </a:lnSpc>
                        <a:spcAft>
                          <a:spcPts val="0"/>
                        </a:spcAft>
                      </a:pPr>
                      <a:endParaRPr lang="en-ZA" sz="1100" dirty="0" smtClean="0">
                        <a:solidFill>
                          <a:srgbClr val="FF0000"/>
                        </a:solidFill>
                        <a:effectLst/>
                        <a:latin typeface="Arial"/>
                        <a:ea typeface="Calibri"/>
                        <a:cs typeface="Times New Roman"/>
                      </a:endParaRPr>
                    </a:p>
                    <a:p>
                      <a:pPr>
                        <a:lnSpc>
                          <a:spcPct val="115000"/>
                        </a:lnSpc>
                        <a:spcAft>
                          <a:spcPts val="0"/>
                        </a:spcAft>
                      </a:pPr>
                      <a:endParaRPr lang="en-ZA" sz="1100" dirty="0" smtClean="0">
                        <a:effectLst/>
                        <a:latin typeface="Arial"/>
                        <a:ea typeface="Calibri"/>
                        <a:cs typeface="Times New Roman"/>
                      </a:endParaRPr>
                    </a:p>
                    <a:p>
                      <a:pPr>
                        <a:lnSpc>
                          <a:spcPct val="115000"/>
                        </a:lnSpc>
                        <a:spcAft>
                          <a:spcPts val="0"/>
                        </a:spcAft>
                      </a:pPr>
                      <a:endParaRPr lang="en-ZA" sz="1100" dirty="0" smtClean="0">
                        <a:effectLst/>
                        <a:latin typeface="Arial"/>
                        <a:ea typeface="Calibri"/>
                        <a:cs typeface="Times New Roman"/>
                      </a:endParaRPr>
                    </a:p>
                    <a:p>
                      <a:pPr>
                        <a:lnSpc>
                          <a:spcPct val="115000"/>
                        </a:lnSpc>
                        <a:spcAft>
                          <a:spcPts val="0"/>
                        </a:spcAft>
                      </a:pPr>
                      <a:endParaRPr lang="en-ZA"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100" dirty="0">
                          <a:effectLst/>
                          <a:latin typeface="Arial"/>
                          <a:ea typeface="Calibri"/>
                          <a:cs typeface="Times New Roman"/>
                        </a:rPr>
                        <a:t>Written </a:t>
                      </a:r>
                      <a:r>
                        <a:rPr lang="en-ZA" sz="1100" dirty="0" smtClean="0">
                          <a:effectLst/>
                          <a:latin typeface="Arial"/>
                          <a:ea typeface="Calibri"/>
                          <a:cs typeface="Times New Roman"/>
                        </a:rPr>
                        <a:t>warning</a:t>
                      </a:r>
                    </a:p>
                    <a:p>
                      <a:pPr>
                        <a:lnSpc>
                          <a:spcPct val="115000"/>
                        </a:lnSpc>
                        <a:spcAft>
                          <a:spcPts val="0"/>
                        </a:spcAft>
                      </a:pPr>
                      <a:endParaRPr lang="en-ZA" sz="1100" dirty="0" smtClean="0">
                        <a:effectLst/>
                        <a:latin typeface="Arial"/>
                        <a:ea typeface="Calibri"/>
                        <a:cs typeface="Times New Roman"/>
                      </a:endParaRPr>
                    </a:p>
                    <a:p>
                      <a:pPr>
                        <a:lnSpc>
                          <a:spcPct val="115000"/>
                        </a:lnSpc>
                        <a:spcAft>
                          <a:spcPts val="0"/>
                        </a:spcAft>
                      </a:pPr>
                      <a:endParaRPr lang="en-ZA" sz="1100" dirty="0" smtClean="0">
                        <a:effectLst/>
                        <a:latin typeface="Arial"/>
                        <a:ea typeface="Calibri"/>
                        <a:cs typeface="Times New Roman"/>
                      </a:endParaRPr>
                    </a:p>
                    <a:p>
                      <a:pPr>
                        <a:lnSpc>
                          <a:spcPct val="115000"/>
                        </a:lnSpc>
                        <a:spcAft>
                          <a:spcPts val="0"/>
                        </a:spcAft>
                      </a:pPr>
                      <a:endParaRPr lang="en-ZA" sz="1100" dirty="0" smtClean="0">
                        <a:effectLst/>
                        <a:latin typeface="Arial"/>
                        <a:ea typeface="Calibri"/>
                        <a:cs typeface="Times New Roman"/>
                      </a:endParaRPr>
                    </a:p>
                    <a:p>
                      <a:pPr>
                        <a:lnSpc>
                          <a:spcPct val="115000"/>
                        </a:lnSpc>
                        <a:spcAft>
                          <a:spcPts val="0"/>
                        </a:spcAft>
                      </a:pPr>
                      <a:endParaRPr lang="en-ZA" sz="1100" dirty="0" smtClean="0">
                        <a:effectLst/>
                        <a:latin typeface="Arial"/>
                        <a:ea typeface="Calibri"/>
                        <a:cs typeface="Times New Roman"/>
                      </a:endParaRPr>
                    </a:p>
                    <a:p>
                      <a:pPr>
                        <a:lnSpc>
                          <a:spcPct val="115000"/>
                        </a:lnSpc>
                        <a:spcAft>
                          <a:spcPts val="0"/>
                        </a:spcAft>
                      </a:pPr>
                      <a:endParaRPr lang="en-ZA" sz="1100" dirty="0" smtClean="0">
                        <a:effectLst/>
                        <a:latin typeface="Arial"/>
                        <a:ea typeface="Calibri"/>
                        <a:cs typeface="Times New Roman"/>
                      </a:endParaRPr>
                    </a:p>
                    <a:p>
                      <a:pPr>
                        <a:lnSpc>
                          <a:spcPct val="115000"/>
                        </a:lnSpc>
                        <a:spcAft>
                          <a:spcPts val="0"/>
                        </a:spcAft>
                      </a:pPr>
                      <a:endParaRPr lang="en-ZA" sz="1100" dirty="0" smtClean="0">
                        <a:effectLst/>
                        <a:latin typeface="Arial"/>
                        <a:ea typeface="Calibri"/>
                        <a:cs typeface="Times New Roman"/>
                      </a:endParaRPr>
                    </a:p>
                    <a:p>
                      <a:pPr>
                        <a:lnSpc>
                          <a:spcPct val="115000"/>
                        </a:lnSpc>
                        <a:spcAft>
                          <a:spcPts val="0"/>
                        </a:spcAft>
                      </a:pPr>
                      <a:endParaRPr lang="en-ZA" sz="1100" dirty="0" smtClean="0">
                        <a:effectLst/>
                        <a:latin typeface="Arial"/>
                        <a:ea typeface="Calibri"/>
                        <a:cs typeface="Times New Roman"/>
                      </a:endParaRPr>
                    </a:p>
                    <a:p>
                      <a:pPr>
                        <a:lnSpc>
                          <a:spcPct val="115000"/>
                        </a:lnSpc>
                        <a:spcAft>
                          <a:spcPts val="0"/>
                        </a:spcAft>
                      </a:pPr>
                      <a:endParaRPr lang="en-ZA" sz="1100" dirty="0" smtClean="0">
                        <a:effectLst/>
                        <a:latin typeface="Arial"/>
                        <a:ea typeface="Calibri"/>
                        <a:cs typeface="Times New Roman"/>
                      </a:endParaRPr>
                    </a:p>
                    <a:p>
                      <a:pPr>
                        <a:lnSpc>
                          <a:spcPct val="115000"/>
                        </a:lnSpc>
                        <a:spcAft>
                          <a:spcPts val="0"/>
                        </a:spcAft>
                      </a:pPr>
                      <a:endParaRPr lang="en-ZA" sz="1100" dirty="0" smtClean="0">
                        <a:effectLst/>
                        <a:latin typeface="Arial"/>
                        <a:ea typeface="Calibri"/>
                        <a:cs typeface="Times New Roman"/>
                      </a:endParaRPr>
                    </a:p>
                    <a:p>
                      <a:pPr>
                        <a:lnSpc>
                          <a:spcPct val="115000"/>
                        </a:lnSpc>
                        <a:spcAft>
                          <a:spcPts val="0"/>
                        </a:spcAft>
                      </a:pPr>
                      <a:endParaRPr lang="en-ZA" sz="1100" dirty="0" smtClean="0">
                        <a:effectLst/>
                        <a:latin typeface="Arial"/>
                        <a:ea typeface="Calibri"/>
                        <a:cs typeface="Times New Roman"/>
                      </a:endParaRPr>
                    </a:p>
                    <a:p>
                      <a:pPr>
                        <a:lnSpc>
                          <a:spcPct val="115000"/>
                        </a:lnSpc>
                        <a:spcAft>
                          <a:spcPts val="0"/>
                        </a:spcAft>
                      </a:pPr>
                      <a:endParaRPr lang="en-ZA" sz="1100" dirty="0" smtClean="0">
                        <a:effectLst/>
                        <a:latin typeface="Arial"/>
                        <a:ea typeface="Calibri"/>
                        <a:cs typeface="Times New Roman"/>
                      </a:endParaRPr>
                    </a:p>
                    <a:p>
                      <a:pPr>
                        <a:lnSpc>
                          <a:spcPct val="115000"/>
                        </a:lnSpc>
                        <a:spcAft>
                          <a:spcPts val="0"/>
                        </a:spcAft>
                      </a:pPr>
                      <a:endParaRPr lang="en-ZA" sz="1100" dirty="0" smtClean="0">
                        <a:effectLst/>
                        <a:latin typeface="Arial"/>
                        <a:ea typeface="Calibri"/>
                        <a:cs typeface="Times New Roman"/>
                      </a:endParaRPr>
                    </a:p>
                    <a:p>
                      <a:pPr>
                        <a:lnSpc>
                          <a:spcPct val="115000"/>
                        </a:lnSpc>
                        <a:spcAft>
                          <a:spcPts val="0"/>
                        </a:spcAft>
                      </a:pPr>
                      <a:r>
                        <a:rPr lang="en-ZA" sz="1100" dirty="0" smtClean="0">
                          <a:effectLst/>
                          <a:latin typeface="Arial"/>
                          <a:ea typeface="Calibri"/>
                          <a:cs typeface="Times New Roman"/>
                        </a:rPr>
                        <a:t>Awaiting payment</a:t>
                      </a:r>
                      <a:endParaRPr lang="en-ZA"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0276360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83687" y="146736"/>
            <a:ext cx="8239944" cy="473952"/>
          </a:xfrm>
        </p:spPr>
        <p:txBody>
          <a:bodyPr>
            <a:normAutofit fontScale="90000"/>
          </a:bodyPr>
          <a:lstStyle/>
          <a:p>
            <a:pPr lvl="0" defTabSz="457200" eaLnBrk="0" fontAlgn="base" hangingPunct="0">
              <a:spcBef>
                <a:spcPct val="20000"/>
              </a:spcBef>
              <a:spcAft>
                <a:spcPct val="0"/>
              </a:spcAft>
              <a:defRPr/>
            </a:pPr>
            <a:r>
              <a:rPr lang="en-US" sz="2400" dirty="0" smtClean="0">
                <a:solidFill>
                  <a:prstClr val="black"/>
                </a:solidFill>
                <a:latin typeface="Calibri"/>
                <a:ea typeface="MS PGothic" pitchFamily="34" charset="-128"/>
              </a:rPr>
              <a:t> </a:t>
            </a:r>
            <a:r>
              <a:rPr lang="en-ZA" sz="3400" dirty="0">
                <a:solidFill>
                  <a:prstClr val="black">
                    <a:tint val="75000"/>
                  </a:prstClr>
                </a:solidFill>
                <a:latin typeface="Calibri"/>
                <a:ea typeface="MS PGothic" pitchFamily="34" charset="-128"/>
              </a:rPr>
              <a:t/>
            </a:r>
            <a:br>
              <a:rPr lang="en-ZA" sz="3400" dirty="0">
                <a:solidFill>
                  <a:prstClr val="black">
                    <a:tint val="75000"/>
                  </a:prstClr>
                </a:solidFill>
                <a:latin typeface="Calibri"/>
                <a:ea typeface="MS PGothic" pitchFamily="34" charset="-128"/>
              </a:rPr>
            </a:br>
            <a:endParaRPr lang="en-US" dirty="0"/>
          </a:p>
        </p:txBody>
      </p:sp>
      <p:sp>
        <p:nvSpPr>
          <p:cNvPr id="7" name="Title 1"/>
          <p:cNvSpPr txBox="1">
            <a:spLocks/>
          </p:cNvSpPr>
          <p:nvPr/>
        </p:nvSpPr>
        <p:spPr>
          <a:xfrm>
            <a:off x="179512" y="116632"/>
            <a:ext cx="8784976" cy="504056"/>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endParaRPr lang="en-ZA" sz="2500" dirty="0">
              <a:solidFill>
                <a:schemeClr val="accent6">
                  <a:lumMod val="50000"/>
                </a:schemeClr>
              </a:solidFill>
              <a:latin typeface="+mj-lt"/>
              <a:cs typeface="Arial" pitchFamily="34" charset="0"/>
            </a:endParaRPr>
          </a:p>
        </p:txBody>
      </p:sp>
      <p:sp>
        <p:nvSpPr>
          <p:cNvPr id="8" name="Slide Number Placeholder 3"/>
          <p:cNvSpPr txBox="1">
            <a:spLocks/>
          </p:cNvSpPr>
          <p:nvPr/>
        </p:nvSpPr>
        <p:spPr>
          <a:xfrm>
            <a:off x="8100392" y="6237312"/>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dirty="0" smtClean="0">
                <a:latin typeface="Verdana" pitchFamily="34" charset="0"/>
                <a:ea typeface="Verdana" pitchFamily="34" charset="0"/>
                <a:cs typeface="Verdana" pitchFamily="34" charset="0"/>
              </a:rPr>
              <a:t>14</a:t>
            </a:r>
            <a:endParaRPr lang="en-ZA" sz="1200" b="1" dirty="0" smtClean="0">
              <a:latin typeface="Verdana" pitchFamily="34" charset="0"/>
              <a:ea typeface="Verdana" pitchFamily="34" charset="0"/>
              <a:cs typeface="Verdana" pitchFamily="34" charset="0"/>
            </a:endParaRPr>
          </a:p>
        </p:txBody>
      </p:sp>
      <p:sp>
        <p:nvSpPr>
          <p:cNvPr id="6" name="Title 1"/>
          <p:cNvSpPr txBox="1">
            <a:spLocks/>
          </p:cNvSpPr>
          <p:nvPr/>
        </p:nvSpPr>
        <p:spPr>
          <a:xfrm>
            <a:off x="158899" y="188640"/>
            <a:ext cx="8767972" cy="360040"/>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2400" dirty="0" smtClean="0">
                <a:solidFill>
                  <a:schemeClr val="accent6">
                    <a:lumMod val="50000"/>
                  </a:schemeClr>
                </a:solidFill>
                <a:latin typeface="+mj-lt"/>
                <a:cs typeface="Arial" pitchFamily="34" charset="0"/>
              </a:rPr>
              <a:t>FRUITLESS AND WASTEFUL EXPENDITURE 0F 2016/17</a:t>
            </a:r>
            <a:endParaRPr lang="en-ZA" sz="2400" dirty="0">
              <a:solidFill>
                <a:schemeClr val="accent6">
                  <a:lumMod val="50000"/>
                </a:schemeClr>
              </a:solidFill>
              <a:latin typeface="+mj-lt"/>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168731054"/>
              </p:ext>
            </p:extLst>
          </p:nvPr>
        </p:nvGraphicFramePr>
        <p:xfrm>
          <a:off x="431539" y="692696"/>
          <a:ext cx="8280921" cy="5460404"/>
        </p:xfrm>
        <a:graphic>
          <a:graphicData uri="http://schemas.openxmlformats.org/drawingml/2006/table">
            <a:tbl>
              <a:tblPr>
                <a:tableStyleId>{5C22544A-7EE6-4342-B048-85BDC9FD1C3A}</a:tableStyleId>
              </a:tblPr>
              <a:tblGrid>
                <a:gridCol w="2479824"/>
                <a:gridCol w="2583150"/>
                <a:gridCol w="3217947"/>
              </a:tblGrid>
              <a:tr h="648072">
                <a:tc>
                  <a:txBody>
                    <a:bodyPr/>
                    <a:lstStyle/>
                    <a:p>
                      <a:pPr algn="ctr" fontAlgn="ctr"/>
                      <a:endParaRPr lang="en-ZA" sz="1400" b="1" i="0" u="none" strike="noStrike" dirty="0">
                        <a:solidFill>
                          <a:srgbClr val="000000"/>
                        </a:solidFill>
                        <a:effectLst/>
                        <a:latin typeface="Calibri" panose="020F0502020204030204" pitchFamily="34" charset="0"/>
                      </a:endParaRPr>
                    </a:p>
                  </a:txBody>
                  <a:tcPr marL="6340" marR="6340" marT="6340" marB="0" anchor="ctr"/>
                </a:tc>
                <a:tc>
                  <a:txBody>
                    <a:bodyPr/>
                    <a:lstStyle/>
                    <a:p>
                      <a:pPr algn="ctr" fontAlgn="ctr"/>
                      <a:r>
                        <a:rPr lang="en-ZA" sz="1400" b="1" i="0" u="none" strike="noStrike" dirty="0" smtClean="0">
                          <a:solidFill>
                            <a:srgbClr val="000000"/>
                          </a:solidFill>
                          <a:effectLst/>
                          <a:latin typeface="Calibri" panose="020F0502020204030204" pitchFamily="34" charset="0"/>
                        </a:rPr>
                        <a:t>DITSONG MUSEUMS OF SOUTH AFRICA (DMSA)</a:t>
                      </a:r>
                      <a:endParaRPr lang="en-ZA" sz="1400" b="1" i="0" u="none" strike="noStrike" dirty="0">
                        <a:solidFill>
                          <a:srgbClr val="000000"/>
                        </a:solidFill>
                        <a:effectLst/>
                        <a:latin typeface="Calibri" panose="020F0502020204030204" pitchFamily="34" charset="0"/>
                      </a:endParaRPr>
                    </a:p>
                  </a:txBody>
                  <a:tcPr marL="6340" marR="6340" marT="6340" marB="0" anchor="ctr"/>
                </a:tc>
                <a:tc>
                  <a:txBody>
                    <a:bodyPr/>
                    <a:lstStyle/>
                    <a:p>
                      <a:pPr algn="l" fontAlgn="ctr"/>
                      <a:endParaRPr lang="en-ZA" sz="1400" b="1" i="0" u="none" strike="noStrike" dirty="0">
                        <a:solidFill>
                          <a:srgbClr val="000000"/>
                        </a:solidFill>
                        <a:effectLst/>
                        <a:latin typeface="Calibri" panose="020F0502020204030204" pitchFamily="34" charset="0"/>
                      </a:endParaRPr>
                    </a:p>
                  </a:txBody>
                  <a:tcPr marL="6340" marR="6340" marT="6340" marB="0" anchor="ctr"/>
                </a:tc>
              </a:tr>
              <a:tr h="648072">
                <a:tc>
                  <a:txBody>
                    <a:bodyPr/>
                    <a:lstStyle/>
                    <a:p>
                      <a:pPr>
                        <a:lnSpc>
                          <a:spcPct val="115000"/>
                        </a:lnSpc>
                        <a:spcAft>
                          <a:spcPts val="0"/>
                        </a:spcAft>
                      </a:pPr>
                      <a:r>
                        <a:rPr lang="en-ZA" sz="1100" b="1">
                          <a:effectLst/>
                          <a:latin typeface="Arial"/>
                          <a:ea typeface="Calibri"/>
                          <a:cs typeface="Times New Roman"/>
                        </a:rPr>
                        <a:t>Amount of Fruitless and Wasteful Expenditure Incurred for 2016/17 FY</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100" b="1">
                          <a:effectLst/>
                          <a:latin typeface="Arial"/>
                          <a:ea typeface="Calibri"/>
                          <a:cs typeface="Times New Roman"/>
                        </a:rPr>
                        <a:t>Action taken to recover the money</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100" b="1">
                          <a:effectLst/>
                          <a:latin typeface="Arial"/>
                          <a:ea typeface="Calibri"/>
                          <a:cs typeface="Times New Roman"/>
                        </a:rPr>
                        <a:t>Sanction imposed on officials implicated</a:t>
                      </a:r>
                      <a:endParaRPr lang="en-ZA" sz="1100">
                        <a:effectLst/>
                        <a:latin typeface="Calibri"/>
                        <a:ea typeface="Calibri"/>
                        <a:cs typeface="Times New Roman"/>
                      </a:endParaRPr>
                    </a:p>
                  </a:txBody>
                  <a:tcPr marL="68580" marR="68580" marT="0" marB="0"/>
                </a:tc>
              </a:tr>
              <a:tr h="1152128">
                <a:tc>
                  <a:txBody>
                    <a:bodyPr/>
                    <a:lstStyle/>
                    <a:p>
                      <a:pPr>
                        <a:lnSpc>
                          <a:spcPct val="115000"/>
                        </a:lnSpc>
                        <a:spcAft>
                          <a:spcPts val="0"/>
                        </a:spcAft>
                      </a:pPr>
                      <a:r>
                        <a:rPr lang="en-ZA" sz="1000">
                          <a:effectLst/>
                          <a:latin typeface="Arial"/>
                          <a:ea typeface="Calibri"/>
                          <a:cs typeface="Times New Roman"/>
                        </a:rPr>
                        <a:t>Interest and penalties on late payment of PAYE for the September 2016 return  amounting to R57 229.19</a:t>
                      </a:r>
                      <a:endParaRPr lang="en-ZA" sz="1100">
                        <a:effectLst/>
                        <a:latin typeface="Calibri"/>
                        <a:ea typeface="Calibri"/>
                        <a:cs typeface="Times New Roman"/>
                      </a:endParaRPr>
                    </a:p>
                    <a:p>
                      <a:pPr>
                        <a:lnSpc>
                          <a:spcPct val="115000"/>
                        </a:lnSpc>
                        <a:spcAft>
                          <a:spcPts val="0"/>
                        </a:spcAft>
                      </a:pPr>
                      <a:r>
                        <a:rPr lang="en-ZA" sz="1000">
                          <a:effectLst/>
                          <a:latin typeface="Arial"/>
                          <a:ea typeface="Calibri"/>
                          <a:cs typeface="Times New Roman"/>
                        </a:rPr>
                        <a:t> </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000" dirty="0">
                          <a:effectLst/>
                          <a:latin typeface="Arial"/>
                          <a:ea typeface="Calibri"/>
                          <a:cs typeface="Times New Roman"/>
                        </a:rPr>
                        <a:t>The official involved will be raised as a debtor and money recovered through a debt </a:t>
                      </a:r>
                      <a:r>
                        <a:rPr lang="en-ZA" sz="1000" dirty="0" smtClean="0">
                          <a:effectLst/>
                          <a:latin typeface="Arial"/>
                          <a:ea typeface="Calibri"/>
                          <a:cs typeface="Times New Roman"/>
                        </a:rPr>
                        <a:t>collector: The entity is in the process of appointing a debt</a:t>
                      </a:r>
                      <a:r>
                        <a:rPr lang="en-ZA" sz="1000" baseline="0" dirty="0" smtClean="0">
                          <a:effectLst/>
                          <a:latin typeface="Arial"/>
                          <a:ea typeface="Calibri"/>
                          <a:cs typeface="Times New Roman"/>
                        </a:rPr>
                        <a:t> collector by end of November 2017.</a:t>
                      </a:r>
                      <a:endParaRPr lang="en-ZA" sz="1000" dirty="0" smtClean="0">
                        <a:effectLst/>
                        <a:latin typeface="Arial"/>
                        <a:ea typeface="Calibri"/>
                        <a:cs typeface="Times New Roman"/>
                      </a:endParaRPr>
                    </a:p>
                  </a:txBody>
                  <a:tcPr marL="68580" marR="68580" marT="0" marB="0"/>
                </a:tc>
                <a:tc>
                  <a:txBody>
                    <a:bodyPr/>
                    <a:lstStyle/>
                    <a:p>
                      <a:pPr algn="ctr">
                        <a:lnSpc>
                          <a:spcPct val="115000"/>
                        </a:lnSpc>
                        <a:spcAft>
                          <a:spcPts val="0"/>
                        </a:spcAft>
                      </a:pPr>
                      <a:r>
                        <a:rPr lang="en-ZA" sz="1100" dirty="0" smtClean="0">
                          <a:solidFill>
                            <a:schemeClr val="tx1"/>
                          </a:solidFill>
                          <a:effectLst/>
                          <a:latin typeface="Calibri"/>
                          <a:ea typeface="Calibri"/>
                          <a:cs typeface="Times New Roman"/>
                        </a:rPr>
                        <a:t>The official is no longer in the employ of DMSA</a:t>
                      </a:r>
                      <a:endParaRPr lang="en-ZA" sz="1100" dirty="0">
                        <a:solidFill>
                          <a:schemeClr val="tx1"/>
                        </a:solidFill>
                        <a:effectLst/>
                        <a:latin typeface="Calibri"/>
                        <a:ea typeface="Calibri"/>
                        <a:cs typeface="Times New Roman"/>
                      </a:endParaRPr>
                    </a:p>
                  </a:txBody>
                  <a:tcPr marL="68580" marR="68580" marT="0" marB="0" anchor="ctr"/>
                </a:tc>
              </a:tr>
              <a:tr h="1512168">
                <a:tc>
                  <a:txBody>
                    <a:bodyPr/>
                    <a:lstStyle/>
                    <a:p>
                      <a:pPr>
                        <a:lnSpc>
                          <a:spcPct val="115000"/>
                        </a:lnSpc>
                        <a:spcAft>
                          <a:spcPts val="0"/>
                        </a:spcAft>
                      </a:pPr>
                      <a:r>
                        <a:rPr lang="en-ZA" sz="1000" dirty="0">
                          <a:effectLst/>
                          <a:latin typeface="Arial"/>
                          <a:ea typeface="Calibri"/>
                          <a:cs typeface="Times New Roman"/>
                        </a:rPr>
                        <a:t>Interest and penalties on late payment of UIF for the September 2016 return amounting to R 6 971.51</a:t>
                      </a:r>
                      <a:endParaRPr lang="en-ZA" sz="1100" dirty="0">
                        <a:effectLst/>
                        <a:latin typeface="Calibri"/>
                        <a:ea typeface="Calibri"/>
                        <a:cs typeface="Times New Roman"/>
                      </a:endParaRPr>
                    </a:p>
                    <a:p>
                      <a:pPr>
                        <a:lnSpc>
                          <a:spcPct val="115000"/>
                        </a:lnSpc>
                        <a:spcAft>
                          <a:spcPts val="0"/>
                        </a:spcAft>
                      </a:pPr>
                      <a:r>
                        <a:rPr lang="en-ZA" sz="1000" dirty="0">
                          <a:effectLst/>
                          <a:latin typeface="Arial"/>
                          <a:ea typeface="Calibri"/>
                          <a:cs typeface="Times New Roman"/>
                        </a:rPr>
                        <a:t> </a:t>
                      </a:r>
                      <a:endParaRPr lang="en-ZA"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000" dirty="0" smtClean="0">
                          <a:effectLst/>
                          <a:latin typeface="Arial"/>
                          <a:ea typeface="Calibri"/>
                          <a:cs typeface="Times New Roman"/>
                        </a:rPr>
                        <a:t>The official involved will be raised as a debtor and money recovered through a debt collector: The entity is in the process of appointing a debt collector by end of November 2017.</a:t>
                      </a:r>
                    </a:p>
                  </a:txBody>
                  <a:tcPr marL="68580" marR="68580" marT="0" marB="0"/>
                </a:tc>
                <a:tc>
                  <a:txBody>
                    <a:bodyPr/>
                    <a:lstStyle/>
                    <a:p>
                      <a:pPr algn="ctr">
                        <a:lnSpc>
                          <a:spcPct val="115000"/>
                        </a:lnSpc>
                        <a:spcAft>
                          <a:spcPts val="0"/>
                        </a:spcAft>
                      </a:pPr>
                      <a:r>
                        <a:rPr lang="en-ZA" sz="1100" dirty="0" smtClean="0">
                          <a:solidFill>
                            <a:schemeClr val="tx1"/>
                          </a:solidFill>
                          <a:effectLst/>
                          <a:latin typeface="+mn-lt"/>
                          <a:ea typeface="Calibri"/>
                          <a:cs typeface="Times New Roman"/>
                        </a:rPr>
                        <a:t>The official is no longer in the employ of DMSA</a:t>
                      </a:r>
                    </a:p>
                    <a:p>
                      <a:pPr algn="ctr">
                        <a:lnSpc>
                          <a:spcPct val="115000"/>
                        </a:lnSpc>
                        <a:spcAft>
                          <a:spcPts val="0"/>
                        </a:spcAft>
                      </a:pPr>
                      <a:endParaRPr lang="en-ZA" sz="1100" dirty="0">
                        <a:solidFill>
                          <a:schemeClr val="tx1"/>
                        </a:solidFill>
                        <a:effectLst/>
                        <a:latin typeface="Calibri"/>
                        <a:ea typeface="Calibri"/>
                        <a:cs typeface="Times New Roman"/>
                      </a:endParaRPr>
                    </a:p>
                  </a:txBody>
                  <a:tcPr marL="68580" marR="68580" marT="0" marB="0" anchor="ctr"/>
                </a:tc>
              </a:tr>
              <a:tr h="1499964">
                <a:tc>
                  <a:txBody>
                    <a:bodyPr/>
                    <a:lstStyle/>
                    <a:p>
                      <a:pPr>
                        <a:lnSpc>
                          <a:spcPct val="115000"/>
                        </a:lnSpc>
                        <a:spcAft>
                          <a:spcPts val="0"/>
                        </a:spcAft>
                      </a:pPr>
                      <a:endParaRPr lang="en-ZA" sz="1100" dirty="0">
                        <a:effectLst/>
                        <a:latin typeface="Calibri"/>
                        <a:ea typeface="Calibri"/>
                        <a:cs typeface="Times New Roman"/>
                      </a:endParaRPr>
                    </a:p>
                  </a:txBody>
                  <a:tcPr marL="68580" marR="68580" marT="0" marB="0"/>
                </a:tc>
                <a:tc>
                  <a:txBody>
                    <a:bodyPr/>
                    <a:lstStyle/>
                    <a:p>
                      <a:pPr>
                        <a:lnSpc>
                          <a:spcPct val="115000"/>
                        </a:lnSpc>
                        <a:spcAft>
                          <a:spcPts val="0"/>
                        </a:spcAft>
                      </a:pPr>
                      <a:endParaRPr lang="en-ZA" sz="1100" dirty="0">
                        <a:effectLst/>
                        <a:latin typeface="Calibri"/>
                        <a:ea typeface="Calibri"/>
                        <a:cs typeface="Times New Roman"/>
                      </a:endParaRPr>
                    </a:p>
                  </a:txBody>
                  <a:tcPr marL="68580" marR="68580" marT="0" marB="0"/>
                </a:tc>
                <a:tc>
                  <a:txBody>
                    <a:bodyPr/>
                    <a:lstStyle/>
                    <a:p>
                      <a:pPr algn="l">
                        <a:lnSpc>
                          <a:spcPct val="115000"/>
                        </a:lnSpc>
                        <a:spcAft>
                          <a:spcPts val="0"/>
                        </a:spcAft>
                      </a:pPr>
                      <a:endParaRPr lang="en-ZA" sz="1100" dirty="0">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4307121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83687" y="146736"/>
            <a:ext cx="8239944" cy="473952"/>
          </a:xfrm>
        </p:spPr>
        <p:txBody>
          <a:bodyPr>
            <a:normAutofit fontScale="90000"/>
          </a:bodyPr>
          <a:lstStyle/>
          <a:p>
            <a:pPr lvl="0" defTabSz="457200" eaLnBrk="0" fontAlgn="base" hangingPunct="0">
              <a:spcBef>
                <a:spcPct val="20000"/>
              </a:spcBef>
              <a:spcAft>
                <a:spcPct val="0"/>
              </a:spcAft>
              <a:defRPr/>
            </a:pPr>
            <a:r>
              <a:rPr lang="en-US" sz="2400" dirty="0" smtClean="0">
                <a:solidFill>
                  <a:prstClr val="black"/>
                </a:solidFill>
                <a:latin typeface="Calibri"/>
                <a:ea typeface="MS PGothic" pitchFamily="34" charset="-128"/>
              </a:rPr>
              <a:t> </a:t>
            </a:r>
            <a:r>
              <a:rPr lang="en-ZA" sz="3400" dirty="0">
                <a:solidFill>
                  <a:prstClr val="black">
                    <a:tint val="75000"/>
                  </a:prstClr>
                </a:solidFill>
                <a:latin typeface="Calibri"/>
                <a:ea typeface="MS PGothic" pitchFamily="34" charset="-128"/>
              </a:rPr>
              <a:t/>
            </a:r>
            <a:br>
              <a:rPr lang="en-ZA" sz="3400" dirty="0">
                <a:solidFill>
                  <a:prstClr val="black">
                    <a:tint val="75000"/>
                  </a:prstClr>
                </a:solidFill>
                <a:latin typeface="Calibri"/>
                <a:ea typeface="MS PGothic" pitchFamily="34" charset="-128"/>
              </a:rPr>
            </a:br>
            <a:endParaRPr lang="en-US" dirty="0"/>
          </a:p>
        </p:txBody>
      </p:sp>
      <p:sp>
        <p:nvSpPr>
          <p:cNvPr id="7" name="Title 1"/>
          <p:cNvSpPr txBox="1">
            <a:spLocks/>
          </p:cNvSpPr>
          <p:nvPr/>
        </p:nvSpPr>
        <p:spPr>
          <a:xfrm>
            <a:off x="179512" y="116632"/>
            <a:ext cx="8784976" cy="504056"/>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endParaRPr lang="en-ZA" sz="2500" dirty="0">
              <a:solidFill>
                <a:schemeClr val="accent6">
                  <a:lumMod val="50000"/>
                </a:schemeClr>
              </a:solidFill>
              <a:latin typeface="+mj-lt"/>
              <a:cs typeface="Arial" pitchFamily="34" charset="0"/>
            </a:endParaRPr>
          </a:p>
        </p:txBody>
      </p:sp>
      <p:sp>
        <p:nvSpPr>
          <p:cNvPr id="8" name="Slide Number Placeholder 3"/>
          <p:cNvSpPr txBox="1">
            <a:spLocks/>
          </p:cNvSpPr>
          <p:nvPr/>
        </p:nvSpPr>
        <p:spPr>
          <a:xfrm>
            <a:off x="8100392" y="6237312"/>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dirty="0" smtClean="0">
                <a:latin typeface="Verdana" pitchFamily="34" charset="0"/>
                <a:ea typeface="Verdana" pitchFamily="34" charset="0"/>
                <a:cs typeface="Verdana" pitchFamily="34" charset="0"/>
              </a:rPr>
              <a:t>15</a:t>
            </a:r>
            <a:endParaRPr lang="en-ZA" sz="1200" b="1" dirty="0" smtClean="0">
              <a:latin typeface="Verdana" pitchFamily="34" charset="0"/>
              <a:ea typeface="Verdana" pitchFamily="34" charset="0"/>
              <a:cs typeface="Verdana" pitchFamily="34" charset="0"/>
            </a:endParaRPr>
          </a:p>
        </p:txBody>
      </p:sp>
      <p:sp>
        <p:nvSpPr>
          <p:cNvPr id="6" name="Title 1"/>
          <p:cNvSpPr txBox="1">
            <a:spLocks/>
          </p:cNvSpPr>
          <p:nvPr/>
        </p:nvSpPr>
        <p:spPr>
          <a:xfrm>
            <a:off x="158899" y="188640"/>
            <a:ext cx="8767972" cy="360040"/>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2400" dirty="0" smtClean="0">
                <a:solidFill>
                  <a:schemeClr val="accent6">
                    <a:lumMod val="50000"/>
                  </a:schemeClr>
                </a:solidFill>
                <a:latin typeface="+mj-lt"/>
                <a:cs typeface="Arial" pitchFamily="34" charset="0"/>
              </a:rPr>
              <a:t>FRUITLESS AND WASTEFUL EXPENDITURE 0F 2016/17</a:t>
            </a:r>
            <a:endParaRPr lang="en-ZA" sz="2400" dirty="0">
              <a:solidFill>
                <a:schemeClr val="accent6">
                  <a:lumMod val="50000"/>
                </a:schemeClr>
              </a:solidFill>
              <a:latin typeface="+mj-lt"/>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996699194"/>
              </p:ext>
            </p:extLst>
          </p:nvPr>
        </p:nvGraphicFramePr>
        <p:xfrm>
          <a:off x="431539" y="692696"/>
          <a:ext cx="8280921" cy="5006019"/>
        </p:xfrm>
        <a:graphic>
          <a:graphicData uri="http://schemas.openxmlformats.org/drawingml/2006/table">
            <a:tbl>
              <a:tblPr>
                <a:tableStyleId>{5C22544A-7EE6-4342-B048-85BDC9FD1C3A}</a:tableStyleId>
              </a:tblPr>
              <a:tblGrid>
                <a:gridCol w="2479824"/>
                <a:gridCol w="2583150"/>
                <a:gridCol w="3217947"/>
              </a:tblGrid>
              <a:tr h="648072">
                <a:tc>
                  <a:txBody>
                    <a:bodyPr/>
                    <a:lstStyle/>
                    <a:p>
                      <a:pPr algn="ctr" fontAlgn="ctr"/>
                      <a:endParaRPr lang="en-ZA" sz="1400" b="1" i="0" u="none" strike="noStrike" dirty="0">
                        <a:solidFill>
                          <a:srgbClr val="000000"/>
                        </a:solidFill>
                        <a:effectLst/>
                        <a:latin typeface="Calibri" panose="020F0502020204030204" pitchFamily="34" charset="0"/>
                      </a:endParaRPr>
                    </a:p>
                  </a:txBody>
                  <a:tcPr marL="6340" marR="6340" marT="6340" marB="0" anchor="ctr"/>
                </a:tc>
                <a:tc>
                  <a:txBody>
                    <a:bodyPr/>
                    <a:lstStyle/>
                    <a:p>
                      <a:pPr algn="ctr" fontAlgn="ctr"/>
                      <a:r>
                        <a:rPr lang="en-ZA" sz="1400" b="1" i="0" u="none" strike="noStrike" dirty="0" smtClean="0">
                          <a:solidFill>
                            <a:srgbClr val="000000"/>
                          </a:solidFill>
                          <a:effectLst/>
                          <a:latin typeface="Calibri" panose="020F0502020204030204" pitchFamily="34" charset="0"/>
                        </a:rPr>
                        <a:t>DITSONG MUSEUMS OF SOUTH AFRICA (DMSA)</a:t>
                      </a:r>
                      <a:endParaRPr lang="en-ZA" sz="1400" b="1" i="0" u="none" strike="noStrike" dirty="0">
                        <a:solidFill>
                          <a:srgbClr val="000000"/>
                        </a:solidFill>
                        <a:effectLst/>
                        <a:latin typeface="Calibri" panose="020F0502020204030204" pitchFamily="34" charset="0"/>
                      </a:endParaRPr>
                    </a:p>
                  </a:txBody>
                  <a:tcPr marL="6340" marR="6340" marT="6340" marB="0" anchor="ctr"/>
                </a:tc>
                <a:tc>
                  <a:txBody>
                    <a:bodyPr/>
                    <a:lstStyle/>
                    <a:p>
                      <a:pPr algn="l" fontAlgn="ctr"/>
                      <a:endParaRPr lang="en-ZA" sz="1400" b="1" i="0" u="none" strike="noStrike" dirty="0">
                        <a:solidFill>
                          <a:srgbClr val="000000"/>
                        </a:solidFill>
                        <a:effectLst/>
                        <a:latin typeface="Calibri" panose="020F0502020204030204" pitchFamily="34" charset="0"/>
                      </a:endParaRPr>
                    </a:p>
                  </a:txBody>
                  <a:tcPr marL="6340" marR="6340" marT="6340" marB="0" anchor="ctr"/>
                </a:tc>
              </a:tr>
              <a:tr h="648072">
                <a:tc>
                  <a:txBody>
                    <a:bodyPr/>
                    <a:lstStyle/>
                    <a:p>
                      <a:pPr>
                        <a:lnSpc>
                          <a:spcPct val="115000"/>
                        </a:lnSpc>
                        <a:spcAft>
                          <a:spcPts val="0"/>
                        </a:spcAft>
                      </a:pPr>
                      <a:r>
                        <a:rPr lang="en-ZA" sz="1100" b="1">
                          <a:effectLst/>
                          <a:latin typeface="Arial"/>
                          <a:ea typeface="Calibri"/>
                          <a:cs typeface="Times New Roman"/>
                        </a:rPr>
                        <a:t>Amount of Fruitless and Wasteful Expenditure Incurred for 2016/17 FY</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100" b="1">
                          <a:effectLst/>
                          <a:latin typeface="Arial"/>
                          <a:ea typeface="Calibri"/>
                          <a:cs typeface="Times New Roman"/>
                        </a:rPr>
                        <a:t>Action taken to recover the money</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100" b="1">
                          <a:effectLst/>
                          <a:latin typeface="Arial"/>
                          <a:ea typeface="Calibri"/>
                          <a:cs typeface="Times New Roman"/>
                        </a:rPr>
                        <a:t>Sanction imposed on officials implicated</a:t>
                      </a:r>
                      <a:endParaRPr lang="en-ZA" sz="1100">
                        <a:effectLst/>
                        <a:latin typeface="Calibri"/>
                        <a:ea typeface="Calibri"/>
                        <a:cs typeface="Times New Roman"/>
                      </a:endParaRPr>
                    </a:p>
                  </a:txBody>
                  <a:tcPr marL="68580" marR="68580" marT="0" marB="0"/>
                </a:tc>
              </a:tr>
              <a:tr h="1080120">
                <a:tc>
                  <a:txBody>
                    <a:bodyPr/>
                    <a:lstStyle/>
                    <a:p>
                      <a:pPr>
                        <a:lnSpc>
                          <a:spcPct val="115000"/>
                        </a:lnSpc>
                        <a:spcAft>
                          <a:spcPts val="0"/>
                        </a:spcAft>
                      </a:pPr>
                      <a:r>
                        <a:rPr lang="en-ZA" sz="1000" dirty="0">
                          <a:effectLst/>
                          <a:latin typeface="Arial"/>
                          <a:ea typeface="Calibri"/>
                          <a:cs typeface="Times New Roman"/>
                        </a:rPr>
                        <a:t>Payments to </a:t>
                      </a:r>
                      <a:r>
                        <a:rPr lang="en-ZA" sz="1000" dirty="0" err="1">
                          <a:effectLst/>
                          <a:latin typeface="Arial"/>
                          <a:ea typeface="Calibri"/>
                          <a:cs typeface="Times New Roman"/>
                        </a:rPr>
                        <a:t>Nzwalethu</a:t>
                      </a:r>
                      <a:r>
                        <a:rPr lang="en-ZA" sz="1000" dirty="0">
                          <a:effectLst/>
                          <a:latin typeface="Arial"/>
                          <a:ea typeface="Calibri"/>
                          <a:cs typeface="Times New Roman"/>
                        </a:rPr>
                        <a:t> Maintenance and Projects – Palisade fencing at Willem </a:t>
                      </a:r>
                      <a:r>
                        <a:rPr lang="en-ZA" sz="1000" dirty="0" err="1">
                          <a:effectLst/>
                          <a:latin typeface="Arial"/>
                          <a:ea typeface="Calibri"/>
                          <a:cs typeface="Times New Roman"/>
                        </a:rPr>
                        <a:t>Prinsloo</a:t>
                      </a:r>
                      <a:r>
                        <a:rPr lang="en-ZA" sz="1000" dirty="0">
                          <a:effectLst/>
                          <a:latin typeface="Arial"/>
                          <a:ea typeface="Calibri"/>
                          <a:cs typeface="Times New Roman"/>
                        </a:rPr>
                        <a:t> Agricultural Museum amounting to R593 750.00.</a:t>
                      </a:r>
                      <a:endParaRPr lang="en-ZA" sz="1100" dirty="0">
                        <a:effectLst/>
                        <a:latin typeface="Calibri"/>
                        <a:ea typeface="Calibri"/>
                        <a:cs typeface="Times New Roman"/>
                      </a:endParaRPr>
                    </a:p>
                    <a:p>
                      <a:pPr>
                        <a:lnSpc>
                          <a:spcPct val="115000"/>
                        </a:lnSpc>
                        <a:spcAft>
                          <a:spcPts val="0"/>
                        </a:spcAft>
                      </a:pPr>
                      <a:r>
                        <a:rPr lang="en-ZA" sz="1000" dirty="0">
                          <a:effectLst/>
                          <a:latin typeface="Arial"/>
                          <a:ea typeface="Calibri"/>
                          <a:cs typeface="Times New Roman"/>
                        </a:rPr>
                        <a:t>These were duplicate payments outside payment schedule</a:t>
                      </a:r>
                      <a:endParaRPr lang="en-ZA" sz="1100" dirty="0">
                        <a:effectLst/>
                        <a:latin typeface="Calibri"/>
                        <a:ea typeface="Calibri"/>
                        <a:cs typeface="Times New Roman"/>
                      </a:endParaRPr>
                    </a:p>
                    <a:p>
                      <a:pPr>
                        <a:lnSpc>
                          <a:spcPct val="115000"/>
                        </a:lnSpc>
                        <a:spcAft>
                          <a:spcPts val="0"/>
                        </a:spcAft>
                      </a:pPr>
                      <a:endParaRPr lang="en-ZA"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000" smtClean="0">
                          <a:effectLst/>
                          <a:latin typeface="Arial"/>
                          <a:ea typeface="Calibri"/>
                          <a:cs typeface="Times New Roman"/>
                        </a:rPr>
                        <a:t>The official involved will be raised as a debtor and money recovered through a debt collector: The entity is in the process of appointing a debt collector by end of November 2017</a:t>
                      </a:r>
                      <a:endParaRPr lang="en-ZA" sz="1100" dirty="0">
                        <a:effectLst/>
                        <a:latin typeface="Calibri"/>
                        <a:ea typeface="Calibri"/>
                        <a:cs typeface="Times New Roman"/>
                      </a:endParaRPr>
                    </a:p>
                  </a:txBody>
                  <a:tcPr marL="68580" marR="68580" marT="0" marB="0"/>
                </a:tc>
                <a:tc>
                  <a:txBody>
                    <a:bodyPr/>
                    <a:lstStyle/>
                    <a:p>
                      <a:pPr algn="l">
                        <a:lnSpc>
                          <a:spcPct val="115000"/>
                        </a:lnSpc>
                        <a:spcAft>
                          <a:spcPts val="0"/>
                        </a:spcAft>
                      </a:pPr>
                      <a:r>
                        <a:rPr lang="en-ZA" sz="1100" dirty="0" smtClean="0">
                          <a:effectLst/>
                          <a:latin typeface="Calibri"/>
                          <a:ea typeface="Calibri"/>
                          <a:cs typeface="Times New Roman"/>
                        </a:rPr>
                        <a:t>The official</a:t>
                      </a:r>
                      <a:r>
                        <a:rPr lang="en-ZA" sz="1100" baseline="0" dirty="0" smtClean="0">
                          <a:effectLst/>
                          <a:latin typeface="Calibri"/>
                          <a:ea typeface="Calibri"/>
                          <a:cs typeface="Times New Roman"/>
                        </a:rPr>
                        <a:t> was suspended owing to various misconduct allegations against her. The DMSA scheduled disciplinary hearings which were constantly postponed. The Council resolved to  separate with the CFO at a cost of five and half months of her contract effective 31 August 2017.  The settlement does not close the on going criminal cases opened against the </a:t>
                      </a:r>
                      <a:r>
                        <a:rPr lang="en-ZA" sz="1100" baseline="0" smtClean="0">
                          <a:effectLst/>
                          <a:latin typeface="Calibri"/>
                          <a:ea typeface="Calibri"/>
                          <a:cs typeface="Times New Roman"/>
                        </a:rPr>
                        <a:t>CFO</a:t>
                      </a:r>
                      <a:r>
                        <a:rPr lang="en-ZA" sz="1100" baseline="0" smtClean="0">
                          <a:effectLst/>
                          <a:latin typeface="Calibri"/>
                          <a:ea typeface="Calibri"/>
                          <a:cs typeface="Times New Roman"/>
                        </a:rPr>
                        <a:t>.</a:t>
                      </a:r>
                    </a:p>
                    <a:p>
                      <a:pPr algn="l">
                        <a:lnSpc>
                          <a:spcPct val="115000"/>
                        </a:lnSpc>
                        <a:spcAft>
                          <a:spcPts val="0"/>
                        </a:spcAft>
                      </a:pPr>
                      <a:endParaRPr lang="en-ZA" sz="1100" dirty="0">
                        <a:effectLst/>
                        <a:latin typeface="Calibri"/>
                        <a:ea typeface="Calibri"/>
                        <a:cs typeface="Times New Roman"/>
                      </a:endParaRPr>
                    </a:p>
                  </a:txBody>
                  <a:tcPr marL="68580" marR="68580" marT="0" marB="0" anchor="ctr"/>
                </a:tc>
              </a:tr>
              <a:tr h="1986104">
                <a:tc>
                  <a:txBody>
                    <a:bodyPr/>
                    <a:lstStyle/>
                    <a:p>
                      <a:pPr>
                        <a:lnSpc>
                          <a:spcPct val="115000"/>
                        </a:lnSpc>
                        <a:spcAft>
                          <a:spcPts val="0"/>
                        </a:spcAft>
                      </a:pPr>
                      <a:r>
                        <a:rPr lang="en-ZA" sz="1000" dirty="0">
                          <a:effectLst/>
                          <a:latin typeface="Arial"/>
                          <a:ea typeface="Calibri"/>
                          <a:cs typeface="Times New Roman"/>
                        </a:rPr>
                        <a:t>Payments to Bella Casa Housing Developers – Palisade fencing at </a:t>
                      </a:r>
                      <a:r>
                        <a:rPr lang="en-ZA" sz="1000" dirty="0" err="1">
                          <a:effectLst/>
                          <a:latin typeface="Arial"/>
                          <a:ea typeface="Calibri"/>
                          <a:cs typeface="Times New Roman"/>
                        </a:rPr>
                        <a:t>Tswaing</a:t>
                      </a:r>
                      <a:r>
                        <a:rPr lang="en-ZA" sz="1000" dirty="0">
                          <a:effectLst/>
                          <a:latin typeface="Arial"/>
                          <a:ea typeface="Calibri"/>
                          <a:cs typeface="Times New Roman"/>
                        </a:rPr>
                        <a:t> Crater Museum amounting to        R561 748.36. These were duplicate payments outside payment schedule</a:t>
                      </a:r>
                      <a:endParaRPr lang="en-ZA" sz="1100" dirty="0">
                        <a:effectLst/>
                        <a:latin typeface="Calibri"/>
                        <a:ea typeface="Calibri"/>
                        <a:cs typeface="Times New Roman"/>
                      </a:endParaRPr>
                    </a:p>
                    <a:p>
                      <a:pPr>
                        <a:lnSpc>
                          <a:spcPct val="115000"/>
                        </a:lnSpc>
                        <a:spcAft>
                          <a:spcPts val="0"/>
                        </a:spcAft>
                      </a:pPr>
                      <a:r>
                        <a:rPr lang="en-ZA" sz="1000" dirty="0">
                          <a:effectLst/>
                          <a:latin typeface="Arial"/>
                          <a:ea typeface="Calibri"/>
                          <a:cs typeface="Times New Roman"/>
                        </a:rPr>
                        <a:t> </a:t>
                      </a:r>
                      <a:endParaRPr lang="en-ZA" sz="1100" dirty="0">
                        <a:effectLst/>
                        <a:latin typeface="Calibri"/>
                        <a:ea typeface="Calibri"/>
                        <a:cs typeface="Times New Roman"/>
                      </a:endParaRPr>
                    </a:p>
                    <a:p>
                      <a:pPr>
                        <a:lnSpc>
                          <a:spcPct val="115000"/>
                        </a:lnSpc>
                        <a:spcAft>
                          <a:spcPts val="0"/>
                        </a:spcAft>
                      </a:pPr>
                      <a:r>
                        <a:rPr lang="en-ZA" sz="1000" dirty="0">
                          <a:effectLst/>
                          <a:latin typeface="Arial"/>
                          <a:ea typeface="Calibri"/>
                          <a:cs typeface="Times New Roman"/>
                        </a:rPr>
                        <a:t> </a:t>
                      </a:r>
                      <a:endParaRPr lang="en-ZA"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000" dirty="0" smtClean="0">
                          <a:effectLst/>
                          <a:latin typeface="Arial"/>
                          <a:ea typeface="Calibri"/>
                          <a:cs typeface="Times New Roman"/>
                        </a:rPr>
                        <a:t>The official involved will be raised as a debtor and money recovered through a debt collector: The entity is in the process of appointing a debt collector by end of November 2017</a:t>
                      </a:r>
                      <a:endParaRPr lang="en-ZA" sz="1100" dirty="0">
                        <a:effectLst/>
                        <a:latin typeface="Calibri"/>
                        <a:ea typeface="Calibri"/>
                        <a:cs typeface="Times New Roman"/>
                      </a:endParaRPr>
                    </a:p>
                  </a:txBody>
                  <a:tcPr marL="68580" marR="68580" marT="0" marB="0"/>
                </a:tc>
                <a:tc>
                  <a:txBody>
                    <a:bodyPr/>
                    <a:lstStyle/>
                    <a:p>
                      <a:pPr algn="l">
                        <a:lnSpc>
                          <a:spcPct val="115000"/>
                        </a:lnSpc>
                        <a:spcAft>
                          <a:spcPts val="0"/>
                        </a:spcAft>
                      </a:pPr>
                      <a:r>
                        <a:rPr lang="en-ZA" sz="1100" dirty="0" smtClean="0">
                          <a:effectLst/>
                          <a:latin typeface="+mn-lt"/>
                          <a:ea typeface="Calibri"/>
                          <a:cs typeface="Times New Roman"/>
                        </a:rPr>
                        <a:t>The official was suspended owing to various misconduct allegations against her. The DMSA scheduled disciplinary hearings which were constantly postponed. The Council resolved to  separate with the CFO at a cost of five and half months of her contract effective 31 August 2017.  The settlement does not close the on going criminal cases opened against the CFO.</a:t>
                      </a:r>
                    </a:p>
                    <a:p>
                      <a:pPr algn="l">
                        <a:lnSpc>
                          <a:spcPct val="115000"/>
                        </a:lnSpc>
                        <a:spcAft>
                          <a:spcPts val="0"/>
                        </a:spcAft>
                      </a:pPr>
                      <a:endParaRPr lang="en-ZA" sz="1100" dirty="0">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2453469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83687" y="146736"/>
            <a:ext cx="8239944" cy="473952"/>
          </a:xfrm>
        </p:spPr>
        <p:txBody>
          <a:bodyPr>
            <a:normAutofit fontScale="90000"/>
          </a:bodyPr>
          <a:lstStyle/>
          <a:p>
            <a:pPr lvl="0" defTabSz="457200" eaLnBrk="0" fontAlgn="base" hangingPunct="0">
              <a:spcBef>
                <a:spcPct val="20000"/>
              </a:spcBef>
              <a:spcAft>
                <a:spcPct val="0"/>
              </a:spcAft>
              <a:defRPr/>
            </a:pPr>
            <a:r>
              <a:rPr lang="en-US" sz="2400" dirty="0" smtClean="0">
                <a:solidFill>
                  <a:prstClr val="black"/>
                </a:solidFill>
                <a:latin typeface="Calibri"/>
                <a:ea typeface="MS PGothic" pitchFamily="34" charset="-128"/>
              </a:rPr>
              <a:t> </a:t>
            </a:r>
            <a:r>
              <a:rPr lang="en-ZA" sz="3400" dirty="0">
                <a:solidFill>
                  <a:prstClr val="black">
                    <a:tint val="75000"/>
                  </a:prstClr>
                </a:solidFill>
                <a:latin typeface="Calibri"/>
                <a:ea typeface="MS PGothic" pitchFamily="34" charset="-128"/>
              </a:rPr>
              <a:t/>
            </a:r>
            <a:br>
              <a:rPr lang="en-ZA" sz="3400" dirty="0">
                <a:solidFill>
                  <a:prstClr val="black">
                    <a:tint val="75000"/>
                  </a:prstClr>
                </a:solidFill>
                <a:latin typeface="Calibri"/>
                <a:ea typeface="MS PGothic" pitchFamily="34" charset="-128"/>
              </a:rPr>
            </a:br>
            <a:endParaRPr lang="en-US" dirty="0"/>
          </a:p>
        </p:txBody>
      </p:sp>
      <p:sp>
        <p:nvSpPr>
          <p:cNvPr id="7" name="Title 1"/>
          <p:cNvSpPr txBox="1">
            <a:spLocks/>
          </p:cNvSpPr>
          <p:nvPr/>
        </p:nvSpPr>
        <p:spPr>
          <a:xfrm>
            <a:off x="179512" y="116632"/>
            <a:ext cx="8784976" cy="504056"/>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endParaRPr lang="en-ZA" sz="2500" dirty="0">
              <a:solidFill>
                <a:schemeClr val="accent6">
                  <a:lumMod val="50000"/>
                </a:schemeClr>
              </a:solidFill>
              <a:latin typeface="+mj-lt"/>
              <a:cs typeface="Arial" pitchFamily="34" charset="0"/>
            </a:endParaRPr>
          </a:p>
        </p:txBody>
      </p:sp>
      <p:sp>
        <p:nvSpPr>
          <p:cNvPr id="8" name="Slide Number Placeholder 3"/>
          <p:cNvSpPr txBox="1">
            <a:spLocks/>
          </p:cNvSpPr>
          <p:nvPr/>
        </p:nvSpPr>
        <p:spPr>
          <a:xfrm>
            <a:off x="8100392" y="6237312"/>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dirty="0" smtClean="0">
                <a:latin typeface="Verdana" pitchFamily="34" charset="0"/>
                <a:ea typeface="Verdana" pitchFamily="34" charset="0"/>
                <a:cs typeface="Verdana" pitchFamily="34" charset="0"/>
              </a:rPr>
              <a:t>16</a:t>
            </a:r>
            <a:endParaRPr lang="en-ZA" sz="1200" b="1" dirty="0" smtClean="0">
              <a:latin typeface="Verdana" pitchFamily="34" charset="0"/>
              <a:ea typeface="Verdana" pitchFamily="34" charset="0"/>
              <a:cs typeface="Verdana" pitchFamily="34" charset="0"/>
            </a:endParaRPr>
          </a:p>
        </p:txBody>
      </p:sp>
      <p:sp>
        <p:nvSpPr>
          <p:cNvPr id="6" name="Title 1"/>
          <p:cNvSpPr txBox="1">
            <a:spLocks/>
          </p:cNvSpPr>
          <p:nvPr/>
        </p:nvSpPr>
        <p:spPr>
          <a:xfrm>
            <a:off x="158899" y="188640"/>
            <a:ext cx="8767972" cy="360040"/>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2400" dirty="0" smtClean="0">
                <a:solidFill>
                  <a:schemeClr val="accent6">
                    <a:lumMod val="50000"/>
                  </a:schemeClr>
                </a:solidFill>
                <a:latin typeface="+mj-lt"/>
                <a:cs typeface="Arial" pitchFamily="34" charset="0"/>
              </a:rPr>
              <a:t>FRUITLESS AND WASTEFUL EXPENDITURE 0F 2016/17</a:t>
            </a:r>
            <a:endParaRPr lang="en-ZA" sz="2400" dirty="0">
              <a:solidFill>
                <a:schemeClr val="accent6">
                  <a:lumMod val="50000"/>
                </a:schemeClr>
              </a:solidFill>
              <a:latin typeface="+mj-lt"/>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041989604"/>
              </p:ext>
            </p:extLst>
          </p:nvPr>
        </p:nvGraphicFramePr>
        <p:xfrm>
          <a:off x="323528" y="571065"/>
          <a:ext cx="7992888" cy="5538614"/>
        </p:xfrm>
        <a:graphic>
          <a:graphicData uri="http://schemas.openxmlformats.org/drawingml/2006/table">
            <a:tbl>
              <a:tblPr>
                <a:tableStyleId>{5C22544A-7EE6-4342-B048-85BDC9FD1C3A}</a:tableStyleId>
              </a:tblPr>
              <a:tblGrid>
                <a:gridCol w="2160240"/>
                <a:gridCol w="3233640"/>
                <a:gridCol w="2599008"/>
              </a:tblGrid>
              <a:tr h="936104">
                <a:tc>
                  <a:txBody>
                    <a:bodyPr/>
                    <a:lstStyle/>
                    <a:p>
                      <a:pPr algn="ctr" fontAlgn="ctr"/>
                      <a:endParaRPr lang="en-ZA" sz="1400" b="1" i="0" u="none" strike="noStrike" dirty="0">
                        <a:solidFill>
                          <a:srgbClr val="000000"/>
                        </a:solidFill>
                        <a:effectLst/>
                        <a:latin typeface="Calibri" panose="020F0502020204030204" pitchFamily="34" charset="0"/>
                      </a:endParaRPr>
                    </a:p>
                  </a:txBody>
                  <a:tcPr marL="6340" marR="6340" marT="6340" marB="0" anchor="ctr"/>
                </a:tc>
                <a:tc>
                  <a:txBody>
                    <a:bodyPr/>
                    <a:lstStyle/>
                    <a:p>
                      <a:pPr algn="ctr" fontAlgn="ctr"/>
                      <a:r>
                        <a:rPr lang="en-ZA" sz="1400" b="1" i="0" u="none" strike="noStrike" dirty="0" smtClean="0">
                          <a:solidFill>
                            <a:srgbClr val="000000"/>
                          </a:solidFill>
                          <a:effectLst/>
                          <a:latin typeface="Calibri" panose="020F0502020204030204" pitchFamily="34" charset="0"/>
                        </a:rPr>
                        <a:t>PERFORMING</a:t>
                      </a:r>
                      <a:r>
                        <a:rPr lang="en-ZA" sz="1400" b="1" i="0" u="none" strike="noStrike" baseline="0" dirty="0" smtClean="0">
                          <a:solidFill>
                            <a:srgbClr val="000000"/>
                          </a:solidFill>
                          <a:effectLst/>
                          <a:latin typeface="Calibri" panose="020F0502020204030204" pitchFamily="34" charset="0"/>
                        </a:rPr>
                        <a:t> ARTS CENTRE OF THE FREE STATE</a:t>
                      </a:r>
                      <a:endParaRPr lang="en-ZA" sz="1400" b="1" i="0" u="none" strike="noStrike" dirty="0">
                        <a:solidFill>
                          <a:srgbClr val="000000"/>
                        </a:solidFill>
                        <a:effectLst/>
                        <a:latin typeface="Calibri" panose="020F0502020204030204" pitchFamily="34" charset="0"/>
                      </a:endParaRPr>
                    </a:p>
                  </a:txBody>
                  <a:tcPr marL="6340" marR="6340" marT="6340" marB="0" anchor="ctr"/>
                </a:tc>
                <a:tc>
                  <a:txBody>
                    <a:bodyPr/>
                    <a:lstStyle/>
                    <a:p>
                      <a:pPr algn="ctr" fontAlgn="ctr"/>
                      <a:endParaRPr lang="en-ZA" sz="1400" b="1" i="0" u="none" strike="noStrike" dirty="0">
                        <a:solidFill>
                          <a:srgbClr val="000000"/>
                        </a:solidFill>
                        <a:effectLst/>
                        <a:latin typeface="Calibri" panose="020F0502020204030204" pitchFamily="34" charset="0"/>
                      </a:endParaRPr>
                    </a:p>
                  </a:txBody>
                  <a:tcPr marL="6340" marR="6340" marT="6340" marB="0" anchor="ctr"/>
                </a:tc>
              </a:tr>
              <a:tr h="792088">
                <a:tc>
                  <a:txBody>
                    <a:bodyPr/>
                    <a:lstStyle/>
                    <a:p>
                      <a:pPr>
                        <a:lnSpc>
                          <a:spcPct val="115000"/>
                        </a:lnSpc>
                        <a:spcAft>
                          <a:spcPts val="0"/>
                        </a:spcAft>
                      </a:pPr>
                      <a:r>
                        <a:rPr lang="en-ZA" sz="1100" b="1" dirty="0">
                          <a:solidFill>
                            <a:schemeClr val="tx1"/>
                          </a:solidFill>
                          <a:effectLst/>
                          <a:latin typeface="Arial"/>
                          <a:ea typeface="Calibri"/>
                          <a:cs typeface="Times New Roman"/>
                        </a:rPr>
                        <a:t>Amount of Fruitless and Wasteful Expenditure Incurred for 2016/17 FY</a:t>
                      </a:r>
                      <a:endParaRPr lang="en-ZA" sz="1100" dirty="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en-ZA" sz="1100" b="1" dirty="0">
                          <a:solidFill>
                            <a:schemeClr val="tx1"/>
                          </a:solidFill>
                          <a:effectLst/>
                          <a:latin typeface="Arial"/>
                          <a:ea typeface="Calibri"/>
                          <a:cs typeface="Times New Roman"/>
                        </a:rPr>
                        <a:t>Action taken to recover the money</a:t>
                      </a:r>
                      <a:endParaRPr lang="en-ZA" sz="1100" dirty="0">
                        <a:solidFill>
                          <a:schemeClr val="tx1"/>
                        </a:solidFill>
                        <a:effectLst/>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ZA" sz="1100" b="1" dirty="0" smtClean="0">
                          <a:effectLst/>
                          <a:latin typeface="Arial"/>
                          <a:ea typeface="Calibri"/>
                          <a:cs typeface="Times New Roman"/>
                        </a:rPr>
                        <a:t>Sanction imposed on officials implicated</a:t>
                      </a:r>
                      <a:endParaRPr lang="en-ZA" sz="1100" dirty="0" smtClean="0">
                        <a:effectLst/>
                        <a:latin typeface="+mn-lt"/>
                        <a:ea typeface="Calibri"/>
                        <a:cs typeface="Times New Roman"/>
                      </a:endParaRPr>
                    </a:p>
                  </a:txBody>
                  <a:tcPr marL="68580" marR="68580" marT="0" marB="0"/>
                </a:tc>
              </a:tr>
              <a:tr h="1224136">
                <a:tc>
                  <a:txBody>
                    <a:bodyPr/>
                    <a:lstStyle/>
                    <a:p>
                      <a:pPr algn="l">
                        <a:lnSpc>
                          <a:spcPct val="115000"/>
                        </a:lnSpc>
                        <a:spcAft>
                          <a:spcPts val="0"/>
                        </a:spcAft>
                      </a:pPr>
                      <a:r>
                        <a:rPr lang="en-ZA" sz="1100" dirty="0" smtClean="0">
                          <a:solidFill>
                            <a:schemeClr val="tx1"/>
                          </a:solidFill>
                          <a:effectLst/>
                          <a:latin typeface="Arial" pitchFamily="34" charset="0"/>
                          <a:ea typeface="Calibri"/>
                          <a:cs typeface="Arial" pitchFamily="34" charset="0"/>
                        </a:rPr>
                        <a:t>R67</a:t>
                      </a:r>
                      <a:r>
                        <a:rPr lang="en-ZA" sz="1100" baseline="0" dirty="0" smtClean="0">
                          <a:solidFill>
                            <a:schemeClr val="tx1"/>
                          </a:solidFill>
                          <a:effectLst/>
                          <a:latin typeface="Arial" pitchFamily="34" charset="0"/>
                          <a:ea typeface="Calibri"/>
                          <a:cs typeface="Arial" pitchFamily="34" charset="0"/>
                        </a:rPr>
                        <a:t> 131.21 (Appointed Kelly Group without following SCM  processes, recruitment process and without approval  of Council</a:t>
                      </a:r>
                      <a:endParaRPr lang="en-ZA" sz="1100" dirty="0">
                        <a:solidFill>
                          <a:schemeClr val="tx1"/>
                        </a:solidFill>
                        <a:effectLst/>
                        <a:latin typeface="Arial" pitchFamily="34" charset="0"/>
                        <a:ea typeface="Calibri"/>
                        <a:cs typeface="Arial" pitchFamily="34" charset="0"/>
                      </a:endParaRPr>
                    </a:p>
                  </a:txBody>
                  <a:tcPr marL="68580" marR="68580" marT="0" marB="0"/>
                </a:tc>
                <a:tc>
                  <a:txBody>
                    <a:bodyPr/>
                    <a:lstStyle/>
                    <a:p>
                      <a:pPr>
                        <a:lnSpc>
                          <a:spcPct val="115000"/>
                        </a:lnSpc>
                        <a:spcAft>
                          <a:spcPts val="0"/>
                        </a:spcAft>
                      </a:pPr>
                      <a:r>
                        <a:rPr lang="en-ZA" sz="1100" dirty="0" smtClean="0">
                          <a:solidFill>
                            <a:schemeClr val="tx1"/>
                          </a:solidFill>
                          <a:effectLst/>
                          <a:latin typeface="Arial" pitchFamily="34" charset="0"/>
                          <a:ea typeface="Calibri"/>
                          <a:cs typeface="Arial" pitchFamily="34" charset="0"/>
                        </a:rPr>
                        <a:t>Funds</a:t>
                      </a:r>
                      <a:r>
                        <a:rPr lang="en-ZA" sz="1100" baseline="0" dirty="0" smtClean="0">
                          <a:solidFill>
                            <a:schemeClr val="tx1"/>
                          </a:solidFill>
                          <a:effectLst/>
                          <a:latin typeface="Arial" pitchFamily="34" charset="0"/>
                          <a:ea typeface="Calibri"/>
                          <a:cs typeface="Arial" pitchFamily="34" charset="0"/>
                        </a:rPr>
                        <a:t> were not</a:t>
                      </a:r>
                      <a:r>
                        <a:rPr lang="en-ZA" sz="1100" dirty="0" smtClean="0">
                          <a:solidFill>
                            <a:schemeClr val="tx1"/>
                          </a:solidFill>
                          <a:effectLst/>
                          <a:latin typeface="Arial" pitchFamily="34" charset="0"/>
                          <a:ea typeface="Calibri"/>
                          <a:cs typeface="Arial" pitchFamily="34" charset="0"/>
                        </a:rPr>
                        <a:t> recovered</a:t>
                      </a:r>
                    </a:p>
                    <a:p>
                      <a:pPr>
                        <a:lnSpc>
                          <a:spcPct val="115000"/>
                        </a:lnSpc>
                        <a:spcAft>
                          <a:spcPts val="0"/>
                        </a:spcAft>
                      </a:pPr>
                      <a:endParaRPr lang="en-ZA" sz="1100" dirty="0" smtClean="0">
                        <a:solidFill>
                          <a:schemeClr val="tx1"/>
                        </a:solidFill>
                        <a:effectLst/>
                        <a:latin typeface="Arial" pitchFamily="34" charset="0"/>
                        <a:ea typeface="Calibri"/>
                        <a:cs typeface="Arial" pitchFamily="34" charset="0"/>
                      </a:endParaRPr>
                    </a:p>
                    <a:p>
                      <a:pPr>
                        <a:lnSpc>
                          <a:spcPct val="115000"/>
                        </a:lnSpc>
                        <a:spcAft>
                          <a:spcPts val="0"/>
                        </a:spcAft>
                      </a:pPr>
                      <a:endParaRPr lang="en-ZA" sz="1100" dirty="0" smtClean="0">
                        <a:solidFill>
                          <a:schemeClr val="tx1"/>
                        </a:solidFill>
                        <a:effectLst/>
                        <a:latin typeface="Arial" pitchFamily="34" charset="0"/>
                        <a:ea typeface="Calibri"/>
                        <a:cs typeface="Arial" pitchFamily="34" charset="0"/>
                      </a:endParaRPr>
                    </a:p>
                    <a:p>
                      <a:pPr>
                        <a:lnSpc>
                          <a:spcPct val="115000"/>
                        </a:lnSpc>
                        <a:spcAft>
                          <a:spcPts val="0"/>
                        </a:spcAft>
                      </a:pPr>
                      <a:endParaRPr lang="en-ZA" sz="1100" dirty="0" smtClean="0">
                        <a:solidFill>
                          <a:schemeClr val="tx1"/>
                        </a:solidFill>
                        <a:effectLst/>
                        <a:latin typeface="Arial" pitchFamily="34" charset="0"/>
                        <a:ea typeface="Calibri"/>
                        <a:cs typeface="Arial" pitchFamily="34" charset="0"/>
                      </a:endParaRPr>
                    </a:p>
                    <a:p>
                      <a:pPr>
                        <a:lnSpc>
                          <a:spcPct val="115000"/>
                        </a:lnSpc>
                        <a:spcAft>
                          <a:spcPts val="0"/>
                        </a:spcAft>
                      </a:pPr>
                      <a:endParaRPr lang="en-ZA" sz="1100" dirty="0" smtClean="0">
                        <a:solidFill>
                          <a:schemeClr val="tx1"/>
                        </a:solidFill>
                        <a:effectLst/>
                        <a:latin typeface="Arial" pitchFamily="34" charset="0"/>
                        <a:ea typeface="Calibri"/>
                        <a:cs typeface="Arial" pitchFamily="34" charset="0"/>
                      </a:endParaRPr>
                    </a:p>
                    <a:p>
                      <a:pPr>
                        <a:lnSpc>
                          <a:spcPct val="115000"/>
                        </a:lnSpc>
                        <a:spcAft>
                          <a:spcPts val="0"/>
                        </a:spcAft>
                      </a:pPr>
                      <a:endParaRPr lang="en-ZA" sz="1100" dirty="0" smtClean="0">
                        <a:solidFill>
                          <a:schemeClr val="tx1"/>
                        </a:solidFill>
                        <a:effectLst/>
                        <a:latin typeface="Arial" pitchFamily="34" charset="0"/>
                        <a:ea typeface="Calibri"/>
                        <a:cs typeface="Arial" pitchFamily="34" charset="0"/>
                      </a:endParaRPr>
                    </a:p>
                    <a:p>
                      <a:pPr>
                        <a:lnSpc>
                          <a:spcPct val="115000"/>
                        </a:lnSpc>
                        <a:spcAft>
                          <a:spcPts val="0"/>
                        </a:spcAft>
                      </a:pPr>
                      <a:endParaRPr lang="en-ZA" sz="1100" dirty="0" smtClean="0">
                        <a:solidFill>
                          <a:schemeClr val="tx1"/>
                        </a:solidFill>
                        <a:effectLst/>
                        <a:latin typeface="Arial" pitchFamily="34" charset="0"/>
                        <a:ea typeface="Calibri"/>
                        <a:cs typeface="Arial" pitchFamily="34" charset="0"/>
                      </a:endParaRPr>
                    </a:p>
                    <a:p>
                      <a:pPr>
                        <a:lnSpc>
                          <a:spcPct val="115000"/>
                        </a:lnSpc>
                        <a:spcAft>
                          <a:spcPts val="0"/>
                        </a:spcAft>
                      </a:pPr>
                      <a:endParaRPr lang="en-ZA" sz="1100" dirty="0" smtClean="0">
                        <a:solidFill>
                          <a:schemeClr val="tx1"/>
                        </a:solidFill>
                        <a:effectLst/>
                        <a:latin typeface="Arial" pitchFamily="34" charset="0"/>
                        <a:ea typeface="Calibri"/>
                        <a:cs typeface="Arial" pitchFamily="34" charset="0"/>
                      </a:endParaRPr>
                    </a:p>
                  </a:txBody>
                  <a:tcPr marL="68580" marR="68580" marT="0" marB="0"/>
                </a:tc>
                <a:tc>
                  <a:txBody>
                    <a:bodyPr/>
                    <a:lstStyle/>
                    <a:p>
                      <a:pPr algn="l">
                        <a:lnSpc>
                          <a:spcPct val="115000"/>
                        </a:lnSpc>
                        <a:spcAft>
                          <a:spcPts val="0"/>
                        </a:spcAft>
                      </a:pPr>
                      <a:r>
                        <a:rPr lang="en-ZA" sz="1100" dirty="0" smtClean="0">
                          <a:effectLst/>
                          <a:latin typeface="Arial" pitchFamily="34" charset="0"/>
                          <a:ea typeface="Calibri"/>
                          <a:cs typeface="Arial" pitchFamily="34" charset="0"/>
                        </a:rPr>
                        <a:t>The official was dismissed </a:t>
                      </a:r>
                    </a:p>
                    <a:p>
                      <a:pPr algn="l">
                        <a:lnSpc>
                          <a:spcPct val="115000"/>
                        </a:lnSpc>
                        <a:spcAft>
                          <a:spcPts val="0"/>
                        </a:spcAft>
                      </a:pPr>
                      <a:endParaRPr lang="en-ZA" sz="1100" dirty="0" smtClean="0">
                        <a:effectLst/>
                        <a:latin typeface="Arial" pitchFamily="34" charset="0"/>
                        <a:ea typeface="Calibri"/>
                        <a:cs typeface="Arial" pitchFamily="34" charset="0"/>
                      </a:endParaRPr>
                    </a:p>
                    <a:p>
                      <a:pPr algn="l">
                        <a:lnSpc>
                          <a:spcPct val="115000"/>
                        </a:lnSpc>
                        <a:spcAft>
                          <a:spcPts val="0"/>
                        </a:spcAft>
                      </a:pPr>
                      <a:endParaRPr lang="en-ZA" sz="1100" dirty="0" smtClean="0">
                        <a:effectLst/>
                        <a:latin typeface="Arial" pitchFamily="34" charset="0"/>
                        <a:ea typeface="Calibri"/>
                        <a:cs typeface="Arial" pitchFamily="34" charset="0"/>
                      </a:endParaRPr>
                    </a:p>
                    <a:p>
                      <a:pPr algn="l">
                        <a:lnSpc>
                          <a:spcPct val="115000"/>
                        </a:lnSpc>
                        <a:spcAft>
                          <a:spcPts val="0"/>
                        </a:spcAft>
                      </a:pPr>
                      <a:endParaRPr lang="en-ZA" sz="1100" dirty="0" smtClean="0">
                        <a:effectLst/>
                        <a:latin typeface="Arial" pitchFamily="34" charset="0"/>
                        <a:ea typeface="Calibri"/>
                        <a:cs typeface="Arial" pitchFamily="34" charset="0"/>
                      </a:endParaRPr>
                    </a:p>
                    <a:p>
                      <a:pPr algn="l">
                        <a:lnSpc>
                          <a:spcPct val="115000"/>
                        </a:lnSpc>
                        <a:spcAft>
                          <a:spcPts val="0"/>
                        </a:spcAft>
                      </a:pPr>
                      <a:endParaRPr lang="en-ZA" sz="1100" dirty="0" smtClean="0">
                        <a:effectLst/>
                        <a:latin typeface="Arial" pitchFamily="34" charset="0"/>
                        <a:ea typeface="Calibri"/>
                        <a:cs typeface="Arial" pitchFamily="34" charset="0"/>
                      </a:endParaRPr>
                    </a:p>
                    <a:p>
                      <a:pPr algn="l">
                        <a:lnSpc>
                          <a:spcPct val="115000"/>
                        </a:lnSpc>
                        <a:spcAft>
                          <a:spcPts val="0"/>
                        </a:spcAft>
                      </a:pPr>
                      <a:endParaRPr lang="en-ZA" sz="1100" dirty="0" smtClean="0">
                        <a:effectLst/>
                        <a:latin typeface="Arial" pitchFamily="34" charset="0"/>
                        <a:ea typeface="Calibri"/>
                        <a:cs typeface="Arial" pitchFamily="34" charset="0"/>
                      </a:endParaRPr>
                    </a:p>
                  </a:txBody>
                  <a:tcPr marL="68580" marR="68580" marT="0" marB="0"/>
                </a:tc>
              </a:tr>
              <a:tr h="1254714">
                <a:tc>
                  <a:txBody>
                    <a:bodyPr/>
                    <a:lstStyle/>
                    <a:p>
                      <a:pPr>
                        <a:lnSpc>
                          <a:spcPct val="115000"/>
                        </a:lnSpc>
                        <a:spcAft>
                          <a:spcPts val="0"/>
                        </a:spcAft>
                      </a:pPr>
                      <a:r>
                        <a:rPr lang="en-ZA" sz="1100" dirty="0" smtClean="0">
                          <a:solidFill>
                            <a:schemeClr val="tx1"/>
                          </a:solidFill>
                          <a:effectLst/>
                          <a:latin typeface="Arial" pitchFamily="34" charset="0"/>
                          <a:ea typeface="Calibri"/>
                          <a:cs typeface="Arial" pitchFamily="34" charset="0"/>
                        </a:rPr>
                        <a:t>R3 582.24 (Flight not taken and another</a:t>
                      </a:r>
                      <a:r>
                        <a:rPr lang="en-ZA" sz="1100" baseline="0" dirty="0" smtClean="0">
                          <a:solidFill>
                            <a:schemeClr val="tx1"/>
                          </a:solidFill>
                          <a:effectLst/>
                          <a:latin typeface="Arial" pitchFamily="34" charset="0"/>
                          <a:ea typeface="Calibri"/>
                          <a:cs typeface="Arial" pitchFamily="34" charset="0"/>
                        </a:rPr>
                        <a:t> route taken)</a:t>
                      </a:r>
                      <a:endParaRPr lang="en-ZA" sz="1100" dirty="0">
                        <a:solidFill>
                          <a:schemeClr val="tx1"/>
                        </a:solidFill>
                        <a:effectLst/>
                        <a:latin typeface="Arial" pitchFamily="34" charset="0"/>
                        <a:ea typeface="Calibri"/>
                        <a:cs typeface="Arial" pitchFamily="34" charset="0"/>
                      </a:endParaRPr>
                    </a:p>
                  </a:txBody>
                  <a:tcPr marL="68580" marR="68580" marT="0" marB="0"/>
                </a:tc>
                <a:tc>
                  <a:txBody>
                    <a:bodyPr/>
                    <a:lstStyle/>
                    <a:p>
                      <a:pPr>
                        <a:lnSpc>
                          <a:spcPct val="115000"/>
                        </a:lnSpc>
                        <a:spcAft>
                          <a:spcPts val="0"/>
                        </a:spcAft>
                      </a:pPr>
                      <a:r>
                        <a:rPr lang="en-ZA" sz="1100" dirty="0" smtClean="0">
                          <a:solidFill>
                            <a:schemeClr val="tx1"/>
                          </a:solidFill>
                          <a:effectLst/>
                          <a:latin typeface="Arial" pitchFamily="34" charset="0"/>
                          <a:ea typeface="Calibri"/>
                          <a:cs typeface="Arial" pitchFamily="34" charset="0"/>
                        </a:rPr>
                        <a:t>Funds</a:t>
                      </a:r>
                      <a:r>
                        <a:rPr lang="en-ZA" sz="1100" baseline="0" dirty="0" smtClean="0">
                          <a:solidFill>
                            <a:schemeClr val="tx1"/>
                          </a:solidFill>
                          <a:effectLst/>
                          <a:latin typeface="Arial" pitchFamily="34" charset="0"/>
                          <a:ea typeface="Calibri"/>
                          <a:cs typeface="Arial" pitchFamily="34" charset="0"/>
                        </a:rPr>
                        <a:t> were not</a:t>
                      </a:r>
                      <a:r>
                        <a:rPr lang="en-ZA" sz="1100" dirty="0" smtClean="0">
                          <a:solidFill>
                            <a:schemeClr val="tx1"/>
                          </a:solidFill>
                          <a:effectLst/>
                          <a:latin typeface="Arial" pitchFamily="34" charset="0"/>
                          <a:ea typeface="Calibri"/>
                          <a:cs typeface="Arial" pitchFamily="34" charset="0"/>
                        </a:rPr>
                        <a:t> recovered</a:t>
                      </a:r>
                    </a:p>
                  </a:txBody>
                  <a:tcPr marL="68580" marR="68580" marT="0" marB="0"/>
                </a:tc>
                <a:tc>
                  <a:txBody>
                    <a:bodyPr/>
                    <a:lstStyle/>
                    <a:p>
                      <a:pPr algn="l">
                        <a:lnSpc>
                          <a:spcPct val="115000"/>
                        </a:lnSpc>
                        <a:spcAft>
                          <a:spcPts val="0"/>
                        </a:spcAft>
                      </a:pPr>
                      <a:r>
                        <a:rPr lang="en-ZA" sz="1100" smtClean="0">
                          <a:effectLst/>
                          <a:latin typeface="Arial" pitchFamily="34" charset="0"/>
                          <a:ea typeface="Calibri"/>
                          <a:cs typeface="Arial" pitchFamily="34" charset="0"/>
                        </a:rPr>
                        <a:t>The official was dismissed </a:t>
                      </a:r>
                      <a:endParaRPr lang="en-ZA" sz="1100" dirty="0" smtClean="0">
                        <a:effectLst/>
                        <a:latin typeface="Arial" pitchFamily="34" charset="0"/>
                        <a:ea typeface="Calibri"/>
                        <a:cs typeface="Arial" pitchFamily="34" charset="0"/>
                      </a:endParaRPr>
                    </a:p>
                  </a:txBody>
                  <a:tcPr marL="68580" marR="68580" marT="0" marB="0"/>
                </a:tc>
              </a:tr>
              <a:tr h="1013420">
                <a:tc>
                  <a:txBody>
                    <a:bodyPr/>
                    <a:lstStyle/>
                    <a:p>
                      <a:pPr>
                        <a:lnSpc>
                          <a:spcPct val="115000"/>
                        </a:lnSpc>
                        <a:spcAft>
                          <a:spcPts val="0"/>
                        </a:spcAft>
                      </a:pPr>
                      <a:r>
                        <a:rPr lang="en-ZA" sz="1100" baseline="0" dirty="0" smtClean="0">
                          <a:solidFill>
                            <a:schemeClr val="tx1"/>
                          </a:solidFill>
                          <a:effectLst/>
                          <a:latin typeface="Arial" pitchFamily="34" charset="0"/>
                          <a:ea typeface="Calibri"/>
                          <a:cs typeface="Arial" pitchFamily="34" charset="0"/>
                        </a:rPr>
                        <a:t>R116.71 (Not paying AG invoice in time)</a:t>
                      </a:r>
                      <a:endParaRPr lang="en-ZA" sz="1100" dirty="0">
                        <a:solidFill>
                          <a:schemeClr val="tx1"/>
                        </a:solidFill>
                        <a:effectLst/>
                        <a:latin typeface="Arial" pitchFamily="34" charset="0"/>
                        <a:ea typeface="Calibri"/>
                        <a:cs typeface="Arial" pitchFamily="34" charset="0"/>
                      </a:endParaRPr>
                    </a:p>
                  </a:txBody>
                  <a:tcPr marL="68580" marR="68580" marT="0" marB="0"/>
                </a:tc>
                <a:tc>
                  <a:txBody>
                    <a:bodyPr/>
                    <a:lstStyle/>
                    <a:p>
                      <a:pPr>
                        <a:lnSpc>
                          <a:spcPct val="115000"/>
                        </a:lnSpc>
                        <a:spcAft>
                          <a:spcPts val="0"/>
                        </a:spcAft>
                      </a:pPr>
                      <a:r>
                        <a:rPr lang="en-ZA" sz="1100" dirty="0" smtClean="0">
                          <a:solidFill>
                            <a:schemeClr val="tx1"/>
                          </a:solidFill>
                          <a:effectLst/>
                          <a:latin typeface="Arial" pitchFamily="34" charset="0"/>
                          <a:ea typeface="Calibri"/>
                          <a:cs typeface="Arial" pitchFamily="34" charset="0"/>
                        </a:rPr>
                        <a:t>Funds</a:t>
                      </a:r>
                      <a:r>
                        <a:rPr lang="en-ZA" sz="1100" baseline="0" dirty="0" smtClean="0">
                          <a:solidFill>
                            <a:schemeClr val="tx1"/>
                          </a:solidFill>
                          <a:effectLst/>
                          <a:latin typeface="Arial" pitchFamily="34" charset="0"/>
                          <a:ea typeface="Calibri"/>
                          <a:cs typeface="Arial" pitchFamily="34" charset="0"/>
                        </a:rPr>
                        <a:t> were not</a:t>
                      </a:r>
                      <a:r>
                        <a:rPr lang="en-ZA" sz="1100" dirty="0" smtClean="0">
                          <a:solidFill>
                            <a:schemeClr val="tx1"/>
                          </a:solidFill>
                          <a:effectLst/>
                          <a:latin typeface="Arial" pitchFamily="34" charset="0"/>
                          <a:ea typeface="Calibri"/>
                          <a:cs typeface="Arial" pitchFamily="34" charset="0"/>
                        </a:rPr>
                        <a:t> recovered</a:t>
                      </a:r>
                    </a:p>
                  </a:txBody>
                  <a:tcPr marL="68580" marR="68580" marT="0" marB="0"/>
                </a:tc>
                <a:tc>
                  <a:txBody>
                    <a:bodyPr/>
                    <a:lstStyle/>
                    <a:p>
                      <a:pPr algn="l">
                        <a:lnSpc>
                          <a:spcPct val="115000"/>
                        </a:lnSpc>
                        <a:spcAft>
                          <a:spcPts val="0"/>
                        </a:spcAft>
                      </a:pPr>
                      <a:r>
                        <a:rPr lang="en-ZA" sz="1100" dirty="0" smtClean="0">
                          <a:effectLst/>
                          <a:latin typeface="Arial" pitchFamily="34" charset="0"/>
                          <a:ea typeface="Calibri"/>
                          <a:cs typeface="Arial" pitchFamily="34" charset="0"/>
                        </a:rPr>
                        <a:t>The official was dismissed </a:t>
                      </a:r>
                    </a:p>
                  </a:txBody>
                  <a:tcPr marL="68580" marR="68580" marT="0" marB="0"/>
                </a:tc>
              </a:tr>
            </a:tbl>
          </a:graphicData>
        </a:graphic>
      </p:graphicFrame>
    </p:spTree>
    <p:extLst>
      <p:ext uri="{BB962C8B-B14F-4D97-AF65-F5344CB8AC3E}">
        <p14:creationId xmlns:p14="http://schemas.microsoft.com/office/powerpoint/2010/main" val="1143590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DAC SUPPORT/INTERVENTIONS</a:t>
            </a:r>
            <a:endParaRPr lang="en-ZA" dirty="0"/>
          </a:p>
        </p:txBody>
      </p:sp>
      <p:sp>
        <p:nvSpPr>
          <p:cNvPr id="3" name="Content Placeholder 2"/>
          <p:cNvSpPr>
            <a:spLocks noGrp="1"/>
          </p:cNvSpPr>
          <p:nvPr>
            <p:ph idx="1"/>
          </p:nvPr>
        </p:nvSpPr>
        <p:spPr>
          <a:xfrm>
            <a:off x="611560" y="1484784"/>
            <a:ext cx="7922840" cy="4458817"/>
          </a:xfrm>
        </p:spPr>
        <p:txBody>
          <a:bodyPr>
            <a:normAutofit fontScale="92500" lnSpcReduction="20000"/>
          </a:bodyPr>
          <a:lstStyle/>
          <a:p>
            <a:pPr algn="just"/>
            <a:r>
              <a:rPr lang="en-ZA" b="0" dirty="0">
                <a:solidFill>
                  <a:schemeClr val="tx1"/>
                </a:solidFill>
              </a:rPr>
              <a:t>The Department of Arts and Culture (DAC) has established various </a:t>
            </a:r>
            <a:r>
              <a:rPr lang="en-ZA" b="0" dirty="0" smtClean="0">
                <a:solidFill>
                  <a:schemeClr val="tx1"/>
                </a:solidFill>
              </a:rPr>
              <a:t>oversight mechanisms /interventions to assist the public entities to achieve their targets as adopted and tabled in Parliament.</a:t>
            </a:r>
          </a:p>
          <a:p>
            <a:pPr marL="0" indent="0" algn="just">
              <a:buNone/>
            </a:pPr>
            <a:endParaRPr lang="en-ZA" b="0" dirty="0" smtClean="0">
              <a:solidFill>
                <a:schemeClr val="tx1"/>
              </a:solidFill>
            </a:endParaRPr>
          </a:p>
          <a:p>
            <a:pPr algn="just"/>
            <a:r>
              <a:rPr lang="en-ZA" b="0" dirty="0" smtClean="0">
                <a:solidFill>
                  <a:schemeClr val="tx1"/>
                </a:solidFill>
              </a:rPr>
              <a:t>These interventions are important in ensuring that the </a:t>
            </a:r>
            <a:r>
              <a:rPr lang="en-ZA" b="0" dirty="0">
                <a:solidFill>
                  <a:schemeClr val="tx1"/>
                </a:solidFill>
              </a:rPr>
              <a:t>public entities are better managed and accountable through sound corporate governance and a performance management system. </a:t>
            </a:r>
            <a:endParaRPr lang="en-ZA" b="0" dirty="0" smtClean="0">
              <a:solidFill>
                <a:schemeClr val="tx1"/>
              </a:solidFill>
            </a:endParaRPr>
          </a:p>
          <a:p>
            <a:pPr marL="0" indent="0" algn="just">
              <a:buNone/>
            </a:pPr>
            <a:endParaRPr lang="en-ZA" b="0" dirty="0" smtClean="0">
              <a:solidFill>
                <a:schemeClr val="tx1"/>
              </a:solidFill>
            </a:endParaRPr>
          </a:p>
          <a:p>
            <a:pPr algn="just"/>
            <a:r>
              <a:rPr lang="en-ZA" b="0" dirty="0">
                <a:solidFill>
                  <a:schemeClr val="tx1"/>
                </a:solidFill>
              </a:rPr>
              <a:t> </a:t>
            </a:r>
            <a:r>
              <a:rPr lang="en-ZA" b="0" dirty="0" smtClean="0">
                <a:solidFill>
                  <a:schemeClr val="tx1"/>
                </a:solidFill>
              </a:rPr>
              <a:t>In line with the National </a:t>
            </a:r>
            <a:r>
              <a:rPr lang="en-ZA" b="0" dirty="0">
                <a:solidFill>
                  <a:schemeClr val="tx1"/>
                </a:solidFill>
              </a:rPr>
              <a:t>Treasury </a:t>
            </a:r>
            <a:r>
              <a:rPr lang="en-ZA" b="0" dirty="0" smtClean="0">
                <a:solidFill>
                  <a:schemeClr val="tx1"/>
                </a:solidFill>
              </a:rPr>
              <a:t>guidelines, the public entities, submit </a:t>
            </a:r>
            <a:r>
              <a:rPr lang="en-ZA" b="0" dirty="0">
                <a:solidFill>
                  <a:schemeClr val="tx1"/>
                </a:solidFill>
              </a:rPr>
              <a:t>their first and second drafts of the APPs (Annual Performance Plans) to </a:t>
            </a:r>
            <a:r>
              <a:rPr lang="en-ZA" b="0" dirty="0" smtClean="0">
                <a:solidFill>
                  <a:schemeClr val="tx1"/>
                </a:solidFill>
              </a:rPr>
              <a:t>the DAC before </a:t>
            </a:r>
            <a:r>
              <a:rPr lang="en-ZA" b="0" dirty="0">
                <a:solidFill>
                  <a:schemeClr val="tx1"/>
                </a:solidFill>
              </a:rPr>
              <a:t>the end of August and November respectively. </a:t>
            </a:r>
            <a:endParaRPr lang="en-ZA" b="0" dirty="0" smtClean="0">
              <a:solidFill>
                <a:schemeClr val="tx1"/>
              </a:solidFill>
            </a:endParaRPr>
          </a:p>
          <a:p>
            <a:pPr marL="0" indent="0" algn="just">
              <a:buNone/>
            </a:pPr>
            <a:endParaRPr lang="en-ZA" b="0" dirty="0" smtClean="0">
              <a:solidFill>
                <a:schemeClr val="tx1"/>
              </a:solidFill>
            </a:endParaRPr>
          </a:p>
          <a:p>
            <a:pPr algn="just"/>
            <a:r>
              <a:rPr lang="en-ZA" b="0" dirty="0" smtClean="0">
                <a:solidFill>
                  <a:schemeClr val="tx1"/>
                </a:solidFill>
              </a:rPr>
              <a:t>Upon receiving the APPs, the DAC analyses the draft APPs, convene meetings to </a:t>
            </a:r>
            <a:r>
              <a:rPr lang="en-ZA" b="0" dirty="0">
                <a:solidFill>
                  <a:schemeClr val="tx1"/>
                </a:solidFill>
              </a:rPr>
              <a:t>discuss their draft APPs and feedback </a:t>
            </a:r>
            <a:r>
              <a:rPr lang="en-ZA" b="0" dirty="0" smtClean="0">
                <a:solidFill>
                  <a:schemeClr val="tx1"/>
                </a:solidFill>
              </a:rPr>
              <a:t>is given </a:t>
            </a:r>
            <a:r>
              <a:rPr lang="en-ZA" b="0" dirty="0">
                <a:solidFill>
                  <a:schemeClr val="tx1"/>
                </a:solidFill>
              </a:rPr>
              <a:t>to entities for final amendments. The feedback assisted the </a:t>
            </a:r>
            <a:r>
              <a:rPr lang="en-ZA" b="0" dirty="0" smtClean="0">
                <a:solidFill>
                  <a:schemeClr val="tx1"/>
                </a:solidFill>
              </a:rPr>
              <a:t>entities </a:t>
            </a:r>
            <a:r>
              <a:rPr lang="en-ZA" b="0" dirty="0">
                <a:solidFill>
                  <a:schemeClr val="tx1"/>
                </a:solidFill>
              </a:rPr>
              <a:t>to fine tune their plans and ensure that they are aligned to government imperatives relevant to the arts, culture and heritage </a:t>
            </a:r>
            <a:r>
              <a:rPr lang="en-ZA" b="0" dirty="0" smtClean="0">
                <a:solidFill>
                  <a:schemeClr val="tx1"/>
                </a:solidFill>
              </a:rPr>
              <a:t>sector.</a:t>
            </a:r>
          </a:p>
          <a:p>
            <a:pPr marL="0" indent="0" algn="just">
              <a:buNone/>
            </a:pPr>
            <a:endParaRPr lang="en-ZA" b="0" dirty="0" smtClean="0">
              <a:solidFill>
                <a:schemeClr val="tx1"/>
              </a:solidFill>
            </a:endParaRPr>
          </a:p>
          <a:p>
            <a:pPr algn="just"/>
            <a:r>
              <a:rPr lang="en-ZA" b="0" dirty="0" smtClean="0">
                <a:solidFill>
                  <a:schemeClr val="tx1"/>
                </a:solidFill>
              </a:rPr>
              <a:t>Subsequent to tabling the final approved APPs, the Minister signs shareholder’s compacts with the Chairpersons of all the DAC public entities, the shareholder compact symbolises a performance contract between the Minister and the Council.</a:t>
            </a:r>
            <a:endParaRPr lang="en-ZA" b="0" dirty="0">
              <a:solidFill>
                <a:schemeClr val="tx1"/>
              </a:solidFill>
            </a:endParaRPr>
          </a:p>
          <a:p>
            <a:pPr algn="just"/>
            <a:endParaRPr lang="en-ZA" dirty="0"/>
          </a:p>
        </p:txBody>
      </p:sp>
      <p:sp>
        <p:nvSpPr>
          <p:cNvPr id="4" name="Slide Number Placeholder 3"/>
          <p:cNvSpPr>
            <a:spLocks noGrp="1"/>
          </p:cNvSpPr>
          <p:nvPr>
            <p:ph type="sldNum" sz="quarter" idx="4"/>
          </p:nvPr>
        </p:nvSpPr>
        <p:spPr/>
        <p:txBody>
          <a:bodyPr/>
          <a:lstStyle/>
          <a:p>
            <a:r>
              <a:rPr lang="en-ZA" sz="1400" b="1" dirty="0" smtClean="0">
                <a:solidFill>
                  <a:schemeClr val="tx1"/>
                </a:solidFill>
              </a:rPr>
              <a:t>17</a:t>
            </a:r>
          </a:p>
        </p:txBody>
      </p:sp>
    </p:spTree>
    <p:extLst>
      <p:ext uri="{BB962C8B-B14F-4D97-AF65-F5344CB8AC3E}">
        <p14:creationId xmlns:p14="http://schemas.microsoft.com/office/powerpoint/2010/main" val="1171617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dirty="0"/>
              <a:t>DAC </a:t>
            </a:r>
            <a:r>
              <a:rPr lang="en-ZA" sz="3200" dirty="0" smtClean="0"/>
              <a:t>SUPPORT/INTERVENTIONS CONT..</a:t>
            </a:r>
            <a:endParaRPr lang="en-ZA" sz="3200" dirty="0"/>
          </a:p>
        </p:txBody>
      </p:sp>
      <p:sp>
        <p:nvSpPr>
          <p:cNvPr id="3" name="Content Placeholder 2"/>
          <p:cNvSpPr>
            <a:spLocks noGrp="1"/>
          </p:cNvSpPr>
          <p:nvPr>
            <p:ph idx="1"/>
          </p:nvPr>
        </p:nvSpPr>
        <p:spPr>
          <a:xfrm>
            <a:off x="683568" y="1484784"/>
            <a:ext cx="7850832" cy="4458817"/>
          </a:xfrm>
        </p:spPr>
        <p:txBody>
          <a:bodyPr>
            <a:normAutofit lnSpcReduction="10000"/>
          </a:bodyPr>
          <a:lstStyle/>
          <a:p>
            <a:r>
              <a:rPr lang="en-ZA" b="0" dirty="0" smtClean="0">
                <a:solidFill>
                  <a:schemeClr val="tx1"/>
                </a:solidFill>
              </a:rPr>
              <a:t>The approved and tabled APPs are part of the shareholder’s compact documents</a:t>
            </a:r>
          </a:p>
          <a:p>
            <a:pPr marL="0" indent="0">
              <a:buNone/>
            </a:pPr>
            <a:endParaRPr lang="en-ZA" b="0" dirty="0" smtClean="0">
              <a:solidFill>
                <a:schemeClr val="tx1"/>
              </a:solidFill>
            </a:endParaRPr>
          </a:p>
          <a:p>
            <a:r>
              <a:rPr lang="en-US" b="0" dirty="0">
                <a:solidFill>
                  <a:schemeClr val="tx1"/>
                </a:solidFill>
              </a:rPr>
              <a:t>The Department has also developed a set of templates to ensure standardised reporting and to facilitate a consistent assessment of </a:t>
            </a:r>
            <a:r>
              <a:rPr lang="en-US" b="0" dirty="0" smtClean="0">
                <a:solidFill>
                  <a:schemeClr val="tx1"/>
                </a:solidFill>
              </a:rPr>
              <a:t>performance through the submission and analysis of the quarterly reports</a:t>
            </a:r>
          </a:p>
          <a:p>
            <a:pPr marL="0" indent="0">
              <a:buNone/>
            </a:pPr>
            <a:endParaRPr lang="en-US" b="0" dirty="0" smtClean="0">
              <a:solidFill>
                <a:schemeClr val="tx1"/>
              </a:solidFill>
            </a:endParaRPr>
          </a:p>
          <a:p>
            <a:r>
              <a:rPr lang="en-ZA" b="0" dirty="0" smtClean="0">
                <a:solidFill>
                  <a:schemeClr val="tx1"/>
                </a:solidFill>
              </a:rPr>
              <a:t>Quarterly the DAC receives  25 quarterly reports which have to adhere and comply with the agreed performance analysis framework as guided by the National Treasury</a:t>
            </a:r>
          </a:p>
          <a:p>
            <a:pPr marL="0" indent="0">
              <a:buNone/>
            </a:pPr>
            <a:endParaRPr lang="en-ZA" b="0" dirty="0" smtClean="0">
              <a:solidFill>
                <a:schemeClr val="tx1"/>
              </a:solidFill>
            </a:endParaRPr>
          </a:p>
          <a:p>
            <a:r>
              <a:rPr lang="en-ZA" b="0" dirty="0" smtClean="0">
                <a:solidFill>
                  <a:schemeClr val="tx1"/>
                </a:solidFill>
              </a:rPr>
              <a:t>The quarterly reports address both the financial and non-financial performance of </a:t>
            </a:r>
            <a:r>
              <a:rPr lang="en-ZA" b="0" dirty="0">
                <a:solidFill>
                  <a:schemeClr val="tx1"/>
                </a:solidFill>
              </a:rPr>
              <a:t>the entities, </a:t>
            </a:r>
            <a:r>
              <a:rPr lang="en-ZA" b="0" dirty="0" smtClean="0">
                <a:solidFill>
                  <a:schemeClr val="tx1"/>
                </a:solidFill>
              </a:rPr>
              <a:t>ensure alignment </a:t>
            </a:r>
            <a:r>
              <a:rPr lang="en-ZA" b="0" dirty="0">
                <a:solidFill>
                  <a:schemeClr val="tx1"/>
                </a:solidFill>
              </a:rPr>
              <a:t>of reporting against those targets presented in the Annual Performance Plan (APP) and the Shareholder’s </a:t>
            </a:r>
            <a:r>
              <a:rPr lang="en-ZA" b="0" dirty="0" smtClean="0">
                <a:solidFill>
                  <a:schemeClr val="tx1"/>
                </a:solidFill>
              </a:rPr>
              <a:t>Compact, importantly outline the entities Audit improvement plans</a:t>
            </a:r>
          </a:p>
          <a:p>
            <a:pPr marL="0" indent="0">
              <a:buNone/>
            </a:pPr>
            <a:r>
              <a:rPr lang="en-ZA" b="0" dirty="0" smtClean="0">
                <a:solidFill>
                  <a:schemeClr val="tx1"/>
                </a:solidFill>
              </a:rPr>
              <a:t> </a:t>
            </a:r>
          </a:p>
          <a:p>
            <a:r>
              <a:rPr lang="en-ZA" b="0" dirty="0" smtClean="0">
                <a:solidFill>
                  <a:schemeClr val="tx1"/>
                </a:solidFill>
              </a:rPr>
              <a:t>Upon analysing the reports, a Ministerial submission is generated with feedback letters where there are matters to be communicated with the relevant Chairpersons.</a:t>
            </a:r>
            <a:endParaRPr lang="en-ZA" b="0" dirty="0">
              <a:solidFill>
                <a:schemeClr val="tx1"/>
              </a:solidFill>
            </a:endParaRPr>
          </a:p>
        </p:txBody>
      </p:sp>
      <p:sp>
        <p:nvSpPr>
          <p:cNvPr id="4" name="Slide Number Placeholder 3"/>
          <p:cNvSpPr>
            <a:spLocks noGrp="1"/>
          </p:cNvSpPr>
          <p:nvPr>
            <p:ph type="sldNum" sz="quarter" idx="4"/>
          </p:nvPr>
        </p:nvSpPr>
        <p:spPr/>
        <p:txBody>
          <a:bodyPr/>
          <a:lstStyle/>
          <a:p>
            <a:r>
              <a:rPr lang="en-ZA" sz="1400" b="1" dirty="0" smtClean="0">
                <a:solidFill>
                  <a:schemeClr val="tx1"/>
                </a:solidFill>
              </a:rPr>
              <a:t>18</a:t>
            </a:r>
          </a:p>
        </p:txBody>
      </p:sp>
    </p:spTree>
    <p:extLst>
      <p:ext uri="{BB962C8B-B14F-4D97-AF65-F5344CB8AC3E}">
        <p14:creationId xmlns:p14="http://schemas.microsoft.com/office/powerpoint/2010/main" val="1890468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800" dirty="0"/>
              <a:t>DAC </a:t>
            </a:r>
            <a:r>
              <a:rPr lang="en-ZA" sz="2800" dirty="0" smtClean="0"/>
              <a:t>SUPPORT/INTERVENTIONS CONT..</a:t>
            </a:r>
            <a:endParaRPr lang="en-ZA" sz="2800" dirty="0"/>
          </a:p>
        </p:txBody>
      </p:sp>
      <p:sp>
        <p:nvSpPr>
          <p:cNvPr id="3" name="Content Placeholder 2"/>
          <p:cNvSpPr>
            <a:spLocks noGrp="1"/>
          </p:cNvSpPr>
          <p:nvPr>
            <p:ph idx="1"/>
          </p:nvPr>
        </p:nvSpPr>
        <p:spPr>
          <a:xfrm>
            <a:off x="611560" y="1556792"/>
            <a:ext cx="6934200" cy="4343400"/>
          </a:xfrm>
        </p:spPr>
        <p:txBody>
          <a:bodyPr/>
          <a:lstStyle/>
          <a:p>
            <a:pPr algn="just"/>
            <a:r>
              <a:rPr lang="en-ZA" b="0" dirty="0" smtClean="0">
                <a:solidFill>
                  <a:schemeClr val="tx1"/>
                </a:solidFill>
              </a:rPr>
              <a:t>The quarterly reports form part of the Monitoring and Evaluation process which will be supported by quarterly site visits to the entities to validate and verify the performance submitted </a:t>
            </a:r>
          </a:p>
          <a:p>
            <a:pPr marL="0" indent="0" algn="just">
              <a:buNone/>
            </a:pPr>
            <a:endParaRPr lang="en-ZA" b="0" dirty="0" smtClean="0">
              <a:solidFill>
                <a:schemeClr val="tx1"/>
              </a:solidFill>
            </a:endParaRPr>
          </a:p>
          <a:p>
            <a:pPr algn="just"/>
            <a:r>
              <a:rPr lang="en-ZA" b="0" dirty="0" smtClean="0">
                <a:solidFill>
                  <a:schemeClr val="tx1"/>
                </a:solidFill>
              </a:rPr>
              <a:t>The quarterly visits focus on :</a:t>
            </a:r>
          </a:p>
          <a:p>
            <a:pPr lvl="1" algn="just"/>
            <a:r>
              <a:rPr lang="en-ZA" sz="1600" b="0" dirty="0" smtClean="0">
                <a:solidFill>
                  <a:schemeClr val="tx1"/>
                </a:solidFill>
              </a:rPr>
              <a:t>The performance of the entities(financial and non- financial)</a:t>
            </a:r>
          </a:p>
          <a:p>
            <a:pPr lvl="1" algn="just"/>
            <a:r>
              <a:rPr lang="en-ZA" sz="1600" b="0" dirty="0" smtClean="0">
                <a:solidFill>
                  <a:schemeClr val="tx1"/>
                </a:solidFill>
              </a:rPr>
              <a:t>The state of governance of the entities ( constitution of Councils and all the Committees)</a:t>
            </a:r>
          </a:p>
          <a:p>
            <a:pPr lvl="1" algn="just"/>
            <a:r>
              <a:rPr lang="en-ZA" sz="1600" b="0" dirty="0" smtClean="0">
                <a:solidFill>
                  <a:schemeClr val="tx1"/>
                </a:solidFill>
              </a:rPr>
              <a:t>The relationship between the employees ( stake holder engagement between  the staff at all the levels) </a:t>
            </a:r>
          </a:p>
          <a:p>
            <a:pPr lvl="1" algn="just"/>
            <a:r>
              <a:rPr lang="en-ZA" sz="1600" b="0" dirty="0" smtClean="0">
                <a:solidFill>
                  <a:schemeClr val="tx1"/>
                </a:solidFill>
              </a:rPr>
              <a:t>The monitoring and tracking of the Audit Improvement Plan</a:t>
            </a:r>
          </a:p>
          <a:p>
            <a:pPr marL="457200" lvl="1" indent="0" algn="just">
              <a:buNone/>
            </a:pPr>
            <a:endParaRPr lang="en-ZA" sz="1600" b="0" dirty="0" smtClean="0">
              <a:solidFill>
                <a:schemeClr val="tx1"/>
              </a:solidFill>
            </a:endParaRPr>
          </a:p>
          <a:p>
            <a:pPr marL="457200" lvl="1" indent="0" algn="just">
              <a:buNone/>
            </a:pPr>
            <a:r>
              <a:rPr lang="en-ZA" sz="1600" b="0" dirty="0">
                <a:solidFill>
                  <a:schemeClr val="tx1"/>
                </a:solidFill>
              </a:rPr>
              <a:t>The DAC </a:t>
            </a:r>
            <a:r>
              <a:rPr lang="en-ZA" sz="1600" b="0" dirty="0" smtClean="0">
                <a:solidFill>
                  <a:schemeClr val="tx1"/>
                </a:solidFill>
              </a:rPr>
              <a:t>has developed </a:t>
            </a:r>
            <a:r>
              <a:rPr lang="en-ZA" sz="1600" b="0" dirty="0">
                <a:solidFill>
                  <a:schemeClr val="tx1"/>
                </a:solidFill>
              </a:rPr>
              <a:t>a Governance </a:t>
            </a:r>
            <a:r>
              <a:rPr lang="en-ZA" sz="1600" b="0" dirty="0" smtClean="0">
                <a:solidFill>
                  <a:schemeClr val="tx1"/>
                </a:solidFill>
              </a:rPr>
              <a:t>Framework for stakeholder relationship management with key stakeholders. The DAC has established the following Governance Frameworks:</a:t>
            </a:r>
          </a:p>
          <a:p>
            <a:pPr marL="457200" lvl="1" indent="0">
              <a:buNone/>
            </a:pPr>
            <a:endParaRPr lang="en-ZA" sz="1600" dirty="0">
              <a:solidFill>
                <a:schemeClr val="tx1"/>
              </a:solidFill>
            </a:endParaRPr>
          </a:p>
          <a:p>
            <a:pPr marL="457200" lvl="1" indent="0">
              <a:buNone/>
            </a:pPr>
            <a:endParaRPr lang="en-ZA" sz="1600" dirty="0" smtClean="0"/>
          </a:p>
          <a:p>
            <a:pPr marL="457200" lvl="1" indent="0">
              <a:buNone/>
            </a:pPr>
            <a:endParaRPr lang="en-ZA" dirty="0" smtClean="0"/>
          </a:p>
        </p:txBody>
      </p:sp>
      <p:sp>
        <p:nvSpPr>
          <p:cNvPr id="4" name="Slide Number Placeholder 3"/>
          <p:cNvSpPr>
            <a:spLocks noGrp="1"/>
          </p:cNvSpPr>
          <p:nvPr>
            <p:ph type="sldNum" sz="quarter" idx="4"/>
          </p:nvPr>
        </p:nvSpPr>
        <p:spPr/>
        <p:txBody>
          <a:bodyPr/>
          <a:lstStyle/>
          <a:p>
            <a:r>
              <a:rPr lang="en-ZA" sz="1400" b="1" dirty="0" smtClean="0">
                <a:solidFill>
                  <a:schemeClr val="tx1"/>
                </a:solidFill>
              </a:rPr>
              <a:t>19</a:t>
            </a:r>
          </a:p>
        </p:txBody>
      </p:sp>
    </p:spTree>
    <p:extLst>
      <p:ext uri="{BB962C8B-B14F-4D97-AF65-F5344CB8AC3E}">
        <p14:creationId xmlns:p14="http://schemas.microsoft.com/office/powerpoint/2010/main" val="1762793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710952"/>
          </a:xfrm>
        </p:spPr>
        <p:txBody>
          <a:bodyPr>
            <a:normAutofit/>
          </a:bodyPr>
          <a:lstStyle/>
          <a:p>
            <a:pPr algn="ctr"/>
            <a:r>
              <a:rPr lang="en-ZA" sz="4000" dirty="0" smtClean="0">
                <a:solidFill>
                  <a:schemeClr val="accent6">
                    <a:lumMod val="50000"/>
                  </a:schemeClr>
                </a:solidFill>
                <a:latin typeface="+mj-lt"/>
              </a:rPr>
              <a:t> </a:t>
            </a:r>
            <a:r>
              <a:rPr lang="en-ZA" sz="4000" dirty="0" smtClean="0">
                <a:latin typeface="+mj-lt"/>
              </a:rPr>
              <a:t>PRESENTATION OUTLINE </a:t>
            </a:r>
            <a:endParaRPr lang="en-ZA" sz="4000" dirty="0">
              <a:latin typeface="+mj-lt"/>
            </a:endParaRPr>
          </a:p>
        </p:txBody>
      </p:sp>
      <p:sp>
        <p:nvSpPr>
          <p:cNvPr id="3" name="Content Placeholder 2"/>
          <p:cNvSpPr>
            <a:spLocks noGrp="1"/>
          </p:cNvSpPr>
          <p:nvPr>
            <p:ph idx="1"/>
          </p:nvPr>
        </p:nvSpPr>
        <p:spPr>
          <a:xfrm>
            <a:off x="179512" y="908720"/>
            <a:ext cx="8712968" cy="4997151"/>
          </a:xfrm>
        </p:spPr>
        <p:txBody>
          <a:bodyPr>
            <a:normAutofit fontScale="92500" lnSpcReduction="10000"/>
          </a:bodyPr>
          <a:lstStyle/>
          <a:p>
            <a:pPr>
              <a:lnSpc>
                <a:spcPct val="150000"/>
              </a:lnSpc>
            </a:pPr>
            <a:r>
              <a:rPr lang="nl-NL" sz="1400" dirty="0" smtClean="0">
                <a:solidFill>
                  <a:schemeClr val="tx1"/>
                </a:solidFill>
                <a:latin typeface="+mn-lt"/>
                <a:cs typeface="Arial" panose="020B0604020202020204" pitchFamily="34" charset="0"/>
              </a:rPr>
              <a:t>BACKGROUND</a:t>
            </a:r>
          </a:p>
          <a:p>
            <a:pPr>
              <a:lnSpc>
                <a:spcPct val="150000"/>
              </a:lnSpc>
            </a:pPr>
            <a:r>
              <a:rPr lang="nl-NL" sz="1400" dirty="0" smtClean="0">
                <a:solidFill>
                  <a:schemeClr val="tx1"/>
                </a:solidFill>
                <a:latin typeface="+mn-lt"/>
                <a:cs typeface="Arial" panose="020B0604020202020204" pitchFamily="34" charset="0"/>
              </a:rPr>
              <a:t>DIE </a:t>
            </a:r>
            <a:r>
              <a:rPr lang="nl-NL" sz="1400" dirty="0">
                <a:solidFill>
                  <a:schemeClr val="tx1"/>
                </a:solidFill>
                <a:latin typeface="+mn-lt"/>
                <a:cs typeface="Arial" panose="020B0604020202020204" pitchFamily="34" charset="0"/>
              </a:rPr>
              <a:t>AFRIKAANSE TAALMUSEUM EN –MONUMENT</a:t>
            </a:r>
          </a:p>
          <a:p>
            <a:pPr>
              <a:lnSpc>
                <a:spcPct val="150000"/>
              </a:lnSpc>
            </a:pPr>
            <a:r>
              <a:rPr lang="nl-NL" sz="1400" dirty="0">
                <a:solidFill>
                  <a:schemeClr val="tx1"/>
                </a:solidFill>
                <a:latin typeface="+mn-lt"/>
                <a:cs typeface="Arial" panose="020B0604020202020204" pitchFamily="34" charset="0"/>
              </a:rPr>
              <a:t> SOUTH AFRICAN STATE THEATRE </a:t>
            </a:r>
            <a:endParaRPr lang="nl-NL" sz="1400" dirty="0" smtClean="0">
              <a:solidFill>
                <a:schemeClr val="tx1"/>
              </a:solidFill>
              <a:latin typeface="+mn-lt"/>
              <a:cs typeface="Arial" panose="020B0604020202020204" pitchFamily="34" charset="0"/>
            </a:endParaRPr>
          </a:p>
          <a:p>
            <a:pPr>
              <a:lnSpc>
                <a:spcPct val="150000"/>
              </a:lnSpc>
            </a:pPr>
            <a:r>
              <a:rPr lang="nl-NL" sz="1400" dirty="0" smtClean="0">
                <a:solidFill>
                  <a:schemeClr val="tx1"/>
                </a:solidFill>
                <a:latin typeface="+mn-lt"/>
                <a:cs typeface="Arial" panose="020B0604020202020204" pitchFamily="34" charset="0"/>
              </a:rPr>
              <a:t> MARKET THEATRE</a:t>
            </a:r>
          </a:p>
          <a:p>
            <a:pPr>
              <a:lnSpc>
                <a:spcPct val="150000"/>
              </a:lnSpc>
            </a:pPr>
            <a:r>
              <a:rPr lang="nl-NL" sz="1400" dirty="0" smtClean="0">
                <a:solidFill>
                  <a:schemeClr val="tx1"/>
                </a:solidFill>
                <a:latin typeface="+mn-lt"/>
                <a:cs typeface="Arial" panose="020B0604020202020204" pitchFamily="34" charset="0"/>
              </a:rPr>
              <a:t>NELSON MANDELA MUSEUM</a:t>
            </a:r>
          </a:p>
          <a:p>
            <a:pPr>
              <a:lnSpc>
                <a:spcPct val="150000"/>
              </a:lnSpc>
            </a:pPr>
            <a:r>
              <a:rPr lang="nl-NL" sz="1400" dirty="0" smtClean="0">
                <a:solidFill>
                  <a:schemeClr val="tx1"/>
                </a:solidFill>
                <a:latin typeface="+mn-lt"/>
                <a:cs typeface="Arial" panose="020B0604020202020204" pitchFamily="34" charset="0"/>
              </a:rPr>
              <a:t>IZIKO MUSEUMS OF SOUTH AFRICA</a:t>
            </a:r>
          </a:p>
          <a:p>
            <a:pPr>
              <a:lnSpc>
                <a:spcPct val="150000"/>
              </a:lnSpc>
            </a:pPr>
            <a:r>
              <a:rPr lang="nl-NL" sz="1400" dirty="0" smtClean="0">
                <a:solidFill>
                  <a:schemeClr val="tx1"/>
                </a:solidFill>
                <a:latin typeface="+mn-lt"/>
                <a:cs typeface="Arial" panose="020B0604020202020204" pitchFamily="34" charset="0"/>
              </a:rPr>
              <a:t>FREEDOM PARK</a:t>
            </a:r>
          </a:p>
          <a:p>
            <a:pPr>
              <a:lnSpc>
                <a:spcPct val="150000"/>
              </a:lnSpc>
            </a:pPr>
            <a:r>
              <a:rPr lang="nl-NL" sz="1400" dirty="0" smtClean="0">
                <a:solidFill>
                  <a:schemeClr val="tx1"/>
                </a:solidFill>
                <a:latin typeface="+mn-lt"/>
                <a:cs typeface="Arial" panose="020B0604020202020204" pitchFamily="34" charset="0"/>
              </a:rPr>
              <a:t>SOUTH AFRICAN HERITAGE RESOURCES AGENCY(SAHRA)</a:t>
            </a:r>
          </a:p>
          <a:p>
            <a:pPr>
              <a:lnSpc>
                <a:spcPct val="150000"/>
              </a:lnSpc>
            </a:pPr>
            <a:r>
              <a:rPr lang="nl-NL" sz="1400" dirty="0" smtClean="0">
                <a:solidFill>
                  <a:schemeClr val="tx1"/>
                </a:solidFill>
                <a:latin typeface="+mn-lt"/>
                <a:cs typeface="Arial" panose="020B0604020202020204" pitchFamily="34" charset="0"/>
              </a:rPr>
              <a:t>NATIONAL LIBRARY OF SOUTH AFRICA</a:t>
            </a:r>
          </a:p>
          <a:p>
            <a:pPr>
              <a:lnSpc>
                <a:spcPct val="150000"/>
              </a:lnSpc>
            </a:pPr>
            <a:r>
              <a:rPr lang="nl-NL" sz="1400" dirty="0" smtClean="0">
                <a:solidFill>
                  <a:schemeClr val="tx1"/>
                </a:solidFill>
                <a:latin typeface="+mn-lt"/>
                <a:cs typeface="Arial" panose="020B0604020202020204" pitchFamily="34" charset="0"/>
              </a:rPr>
              <a:t>NATIONAL ARTS COUNCIL</a:t>
            </a:r>
          </a:p>
          <a:p>
            <a:pPr>
              <a:lnSpc>
                <a:spcPct val="150000"/>
              </a:lnSpc>
            </a:pPr>
            <a:r>
              <a:rPr lang="nl-NL" sz="1400" dirty="0" smtClean="0">
                <a:solidFill>
                  <a:schemeClr val="tx1"/>
                </a:solidFill>
                <a:latin typeface="+mn-lt"/>
                <a:cs typeface="Arial" panose="020B0604020202020204" pitchFamily="34" charset="0"/>
              </a:rPr>
              <a:t>NATIONAL ENGLISH LITERARY MUSEUM(NELM)</a:t>
            </a:r>
          </a:p>
          <a:p>
            <a:pPr>
              <a:lnSpc>
                <a:spcPct val="150000"/>
              </a:lnSpc>
            </a:pPr>
            <a:r>
              <a:rPr lang="nl-NL" sz="1400" dirty="0" smtClean="0">
                <a:solidFill>
                  <a:schemeClr val="tx1"/>
                </a:solidFill>
                <a:latin typeface="+mn-lt"/>
                <a:cs typeface="Arial" panose="020B0604020202020204" pitchFamily="34" charset="0"/>
              </a:rPr>
              <a:t>DITSONG MUSEUMS OF SOUTH AFRICA</a:t>
            </a:r>
          </a:p>
          <a:p>
            <a:pPr>
              <a:lnSpc>
                <a:spcPct val="150000"/>
              </a:lnSpc>
            </a:pPr>
            <a:r>
              <a:rPr lang="nl-NL" sz="1400" dirty="0" smtClean="0">
                <a:solidFill>
                  <a:schemeClr val="tx1"/>
                </a:solidFill>
                <a:latin typeface="+mn-lt"/>
                <a:cs typeface="Arial" panose="020B0604020202020204" pitchFamily="34" charset="0"/>
              </a:rPr>
              <a:t>PERFOMING ARTS CENTRE OF THE FREE STATE (PACOFS)</a:t>
            </a:r>
          </a:p>
          <a:p>
            <a:pPr>
              <a:lnSpc>
                <a:spcPct val="150000"/>
              </a:lnSpc>
            </a:pPr>
            <a:r>
              <a:rPr lang="nl-NL" sz="1400" dirty="0" smtClean="0">
                <a:solidFill>
                  <a:schemeClr val="tx1"/>
                </a:solidFill>
                <a:latin typeface="+mn-lt"/>
                <a:cs typeface="Arial" panose="020B0604020202020204" pitchFamily="34" charset="0"/>
              </a:rPr>
              <a:t>DAC SUPPORT AND OVERSIGHT OVER THE ENTITIES TO ENSURE GOOD GOVERNANCE AND ACCOUNTABILITY FOR APPROPRIATED FUNDS</a:t>
            </a:r>
          </a:p>
          <a:p>
            <a:pPr>
              <a:lnSpc>
                <a:spcPct val="150000"/>
              </a:lnSpc>
            </a:pPr>
            <a:endParaRPr lang="nl-NL" sz="1800" dirty="0" smtClean="0">
              <a:solidFill>
                <a:schemeClr val="tx1"/>
              </a:solidFill>
              <a:latin typeface="+mn-lt"/>
              <a:cs typeface="Arial" panose="020B0604020202020204" pitchFamily="34" charset="0"/>
            </a:endParaRPr>
          </a:p>
          <a:p>
            <a:pPr>
              <a:lnSpc>
                <a:spcPct val="150000"/>
              </a:lnSpc>
            </a:pPr>
            <a:endParaRPr lang="nl-NL" sz="1800" dirty="0" smtClean="0">
              <a:solidFill>
                <a:schemeClr val="tx1"/>
              </a:solidFill>
              <a:latin typeface="+mn-lt"/>
              <a:cs typeface="Arial" panose="020B0604020202020204" pitchFamily="34" charset="0"/>
            </a:endParaRPr>
          </a:p>
          <a:p>
            <a:pPr>
              <a:lnSpc>
                <a:spcPct val="150000"/>
              </a:lnSpc>
            </a:pPr>
            <a:endParaRPr lang="nl-NL" sz="1800" dirty="0" smtClean="0">
              <a:solidFill>
                <a:schemeClr val="tx1"/>
              </a:solidFill>
              <a:latin typeface="+mn-lt"/>
              <a:cs typeface="Arial" panose="020B0604020202020204" pitchFamily="34" charset="0"/>
            </a:endParaRPr>
          </a:p>
          <a:p>
            <a:pPr>
              <a:lnSpc>
                <a:spcPct val="150000"/>
              </a:lnSpc>
            </a:pPr>
            <a:endParaRPr lang="nl-NL" sz="1800" dirty="0">
              <a:solidFill>
                <a:schemeClr val="tx1"/>
              </a:solidFill>
              <a:latin typeface="+mn-lt"/>
              <a:cs typeface="Arial" panose="020B0604020202020204" pitchFamily="34" charset="0"/>
            </a:endParaRPr>
          </a:p>
          <a:p>
            <a:pPr>
              <a:lnSpc>
                <a:spcPct val="150000"/>
              </a:lnSpc>
            </a:pPr>
            <a:endParaRPr lang="nl-NL" sz="2800" b="0" dirty="0">
              <a:solidFill>
                <a:schemeClr val="tx1"/>
              </a:solidFill>
              <a:latin typeface="+mn-lt"/>
              <a:cs typeface="Arial" panose="020B0604020202020204" pitchFamily="34" charset="0"/>
            </a:endParaRPr>
          </a:p>
          <a:p>
            <a:pPr>
              <a:lnSpc>
                <a:spcPct val="150000"/>
              </a:lnSpc>
            </a:pPr>
            <a:endParaRPr lang="nl-NL" sz="2800" b="0" dirty="0" smtClean="0">
              <a:solidFill>
                <a:schemeClr val="tx1"/>
              </a:solidFill>
              <a:latin typeface="+mn-lt"/>
              <a:cs typeface="Arial" panose="020B0604020202020204" pitchFamily="34" charset="0"/>
            </a:endParaRPr>
          </a:p>
          <a:p>
            <a:pPr>
              <a:lnSpc>
                <a:spcPct val="150000"/>
              </a:lnSpc>
            </a:pPr>
            <a:endParaRPr lang="nl-NL" sz="2800" b="0" dirty="0">
              <a:solidFill>
                <a:schemeClr val="tx1"/>
              </a:solidFill>
              <a:latin typeface="+mn-lt"/>
              <a:cs typeface="Arial" panose="020B0604020202020204" pitchFamily="34" charset="0"/>
            </a:endParaRPr>
          </a:p>
        </p:txBody>
      </p:sp>
      <p:sp>
        <p:nvSpPr>
          <p:cNvPr id="4" name="Slide Number Placeholder 3"/>
          <p:cNvSpPr>
            <a:spLocks noGrp="1"/>
          </p:cNvSpPr>
          <p:nvPr>
            <p:ph type="sldNum" sz="quarter" idx="4"/>
          </p:nvPr>
        </p:nvSpPr>
        <p:spPr>
          <a:xfrm>
            <a:off x="8100392" y="6237312"/>
            <a:ext cx="609600" cy="365125"/>
          </a:xfrm>
        </p:spPr>
        <p:txBody>
          <a:bodyPr/>
          <a:lstStyle/>
          <a:p>
            <a:r>
              <a:rPr lang="en-ZA" sz="1200" b="1" dirty="0" smtClean="0">
                <a:solidFill>
                  <a:schemeClr val="tx1"/>
                </a:solidFill>
              </a:rPr>
              <a:t>2</a:t>
            </a:r>
          </a:p>
        </p:txBody>
      </p:sp>
    </p:spTree>
    <p:extLst>
      <p:ext uri="{BB962C8B-B14F-4D97-AF65-F5344CB8AC3E}">
        <p14:creationId xmlns:p14="http://schemas.microsoft.com/office/powerpoint/2010/main" val="39469868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800" dirty="0"/>
              <a:t>DAC </a:t>
            </a:r>
            <a:r>
              <a:rPr lang="en-ZA" sz="2800" dirty="0" smtClean="0"/>
              <a:t>SUPPORT/INTERVENTIONS CONT..</a:t>
            </a:r>
            <a:endParaRPr lang="en-ZA" sz="2800" dirty="0"/>
          </a:p>
        </p:txBody>
      </p:sp>
      <p:sp>
        <p:nvSpPr>
          <p:cNvPr id="3" name="Content Placeholder 2"/>
          <p:cNvSpPr>
            <a:spLocks noGrp="1"/>
          </p:cNvSpPr>
          <p:nvPr>
            <p:ph idx="1"/>
          </p:nvPr>
        </p:nvSpPr>
        <p:spPr>
          <a:xfrm>
            <a:off x="611560" y="1556792"/>
            <a:ext cx="6934200" cy="4343400"/>
          </a:xfrm>
        </p:spPr>
        <p:txBody>
          <a:bodyPr>
            <a:normAutofit fontScale="92500" lnSpcReduction="10000"/>
          </a:bodyPr>
          <a:lstStyle/>
          <a:p>
            <a:pPr algn="just"/>
            <a:r>
              <a:rPr lang="en-ZA" dirty="0"/>
              <a:t>CHAIRPERSON’S FORUM</a:t>
            </a:r>
          </a:p>
          <a:p>
            <a:pPr algn="just"/>
            <a:r>
              <a:rPr lang="en-ZA" b="0" dirty="0">
                <a:solidFill>
                  <a:schemeClr val="tx1"/>
                </a:solidFill>
              </a:rPr>
              <a:t>This Forum is a consultative body comprising Chairpersons of Councils/Boards of the public entities reporting to the Minister of DAC. </a:t>
            </a:r>
            <a:endParaRPr lang="en-ZA" b="0" dirty="0" smtClean="0">
              <a:solidFill>
                <a:schemeClr val="tx1"/>
              </a:solidFill>
            </a:endParaRPr>
          </a:p>
          <a:p>
            <a:pPr algn="just"/>
            <a:r>
              <a:rPr lang="en-ZA" b="0" dirty="0" smtClean="0">
                <a:solidFill>
                  <a:schemeClr val="tx1"/>
                </a:solidFill>
              </a:rPr>
              <a:t>The </a:t>
            </a:r>
            <a:r>
              <a:rPr lang="en-ZA" b="0" dirty="0">
                <a:solidFill>
                  <a:schemeClr val="tx1"/>
                </a:solidFill>
              </a:rPr>
              <a:t>forum presents the Chairpersons with the opportunity to engage with the Minister in issues relating to the national priorities, government directives, challenges confronting public entities and information sharing.</a:t>
            </a:r>
          </a:p>
          <a:p>
            <a:pPr algn="just"/>
            <a:r>
              <a:rPr lang="en-ZA" b="0" dirty="0" smtClean="0">
                <a:solidFill>
                  <a:schemeClr val="tx1"/>
                </a:solidFill>
              </a:rPr>
              <a:t>It </a:t>
            </a:r>
            <a:r>
              <a:rPr lang="en-ZA" b="0" dirty="0">
                <a:solidFill>
                  <a:schemeClr val="tx1"/>
                </a:solidFill>
              </a:rPr>
              <a:t>comprises of Chairpersons of the Councils /Boards</a:t>
            </a:r>
          </a:p>
          <a:p>
            <a:pPr algn="just"/>
            <a:r>
              <a:rPr lang="en-ZA" b="0" dirty="0">
                <a:solidFill>
                  <a:schemeClr val="tx1"/>
                </a:solidFill>
              </a:rPr>
              <a:t>The Forum meets twice a year.</a:t>
            </a:r>
          </a:p>
          <a:p>
            <a:pPr algn="just"/>
            <a:r>
              <a:rPr lang="en-ZA" dirty="0"/>
              <a:t>CHIEF EXECUTIVE OFFICER’S FORUM</a:t>
            </a:r>
          </a:p>
          <a:p>
            <a:pPr algn="just"/>
            <a:r>
              <a:rPr lang="en-ZA" b="0" dirty="0">
                <a:solidFill>
                  <a:schemeClr val="tx1"/>
                </a:solidFill>
              </a:rPr>
              <a:t>The Forum is chaired by the Director-General of Arts and Culture </a:t>
            </a:r>
          </a:p>
          <a:p>
            <a:pPr algn="just"/>
            <a:r>
              <a:rPr lang="en-ZA" b="0" dirty="0">
                <a:solidFill>
                  <a:schemeClr val="tx1"/>
                </a:solidFill>
              </a:rPr>
              <a:t>The Forum comprises of all the CEO/heads of Institutions of the DAC</a:t>
            </a:r>
          </a:p>
          <a:p>
            <a:pPr algn="just"/>
            <a:r>
              <a:rPr lang="en-ZA" b="0" dirty="0">
                <a:solidFill>
                  <a:schemeClr val="tx1"/>
                </a:solidFill>
              </a:rPr>
              <a:t>The Forum meets twice a year </a:t>
            </a:r>
          </a:p>
          <a:p>
            <a:pPr algn="just"/>
            <a:r>
              <a:rPr lang="en-ZA" dirty="0"/>
              <a:t>CHIEF FINANCIAL OFFICER’S FORUM</a:t>
            </a:r>
          </a:p>
          <a:p>
            <a:pPr algn="just"/>
            <a:r>
              <a:rPr lang="en-ZA" b="0" dirty="0">
                <a:solidFill>
                  <a:schemeClr val="tx1"/>
                </a:solidFill>
              </a:rPr>
              <a:t>This is a forum of CFO’s of public entities and is chaired by the DAC CFO</a:t>
            </a:r>
          </a:p>
          <a:p>
            <a:pPr algn="just"/>
            <a:r>
              <a:rPr lang="en-ZA" b="0" dirty="0">
                <a:solidFill>
                  <a:schemeClr val="tx1"/>
                </a:solidFill>
              </a:rPr>
              <a:t>The Forum deals with issues relating to financial governance as stipulated in the Public Finance Management Act (PFMA) and National Treasury regulations (including budgeting, auditing and other compliance related)</a:t>
            </a:r>
          </a:p>
          <a:p>
            <a:pPr algn="just"/>
            <a:r>
              <a:rPr lang="en-ZA" b="0" dirty="0">
                <a:solidFill>
                  <a:schemeClr val="tx1"/>
                </a:solidFill>
              </a:rPr>
              <a:t>The Forum meets twice in a year </a:t>
            </a:r>
          </a:p>
          <a:p>
            <a:pPr algn="just"/>
            <a:endParaRPr lang="en-ZA" dirty="0" smtClean="0"/>
          </a:p>
          <a:p>
            <a:pPr marL="457200" lvl="1" indent="0">
              <a:buNone/>
            </a:pPr>
            <a:endParaRPr lang="en-ZA" dirty="0" smtClean="0"/>
          </a:p>
          <a:p>
            <a:pPr marL="457200" lvl="1" indent="0">
              <a:buNone/>
            </a:pPr>
            <a:endParaRPr lang="en-ZA" dirty="0" smtClean="0"/>
          </a:p>
        </p:txBody>
      </p:sp>
      <p:sp>
        <p:nvSpPr>
          <p:cNvPr id="4" name="Slide Number Placeholder 3"/>
          <p:cNvSpPr>
            <a:spLocks noGrp="1"/>
          </p:cNvSpPr>
          <p:nvPr>
            <p:ph type="sldNum" sz="quarter" idx="4"/>
          </p:nvPr>
        </p:nvSpPr>
        <p:spPr/>
        <p:txBody>
          <a:bodyPr/>
          <a:lstStyle/>
          <a:p>
            <a:r>
              <a:rPr lang="en-ZA" sz="1400" b="1" dirty="0" smtClean="0">
                <a:solidFill>
                  <a:schemeClr val="tx1"/>
                </a:solidFill>
              </a:rPr>
              <a:t>20</a:t>
            </a:r>
          </a:p>
        </p:txBody>
      </p:sp>
    </p:spTree>
    <p:extLst>
      <p:ext uri="{BB962C8B-B14F-4D97-AF65-F5344CB8AC3E}">
        <p14:creationId xmlns:p14="http://schemas.microsoft.com/office/powerpoint/2010/main" val="11432486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800" dirty="0"/>
              <a:t>DAC </a:t>
            </a:r>
            <a:r>
              <a:rPr lang="en-ZA" sz="2800" dirty="0" smtClean="0"/>
              <a:t>SUPPORT/INTERVENTIONS CONT..</a:t>
            </a:r>
            <a:endParaRPr lang="en-ZA" sz="2800" dirty="0"/>
          </a:p>
        </p:txBody>
      </p:sp>
      <p:sp>
        <p:nvSpPr>
          <p:cNvPr id="3" name="Content Placeholder 2"/>
          <p:cNvSpPr>
            <a:spLocks noGrp="1"/>
          </p:cNvSpPr>
          <p:nvPr>
            <p:ph idx="1"/>
          </p:nvPr>
        </p:nvSpPr>
        <p:spPr>
          <a:xfrm>
            <a:off x="611560" y="1556792"/>
            <a:ext cx="6934200" cy="4343400"/>
          </a:xfrm>
        </p:spPr>
        <p:txBody>
          <a:bodyPr>
            <a:normAutofit fontScale="92500" lnSpcReduction="10000"/>
          </a:bodyPr>
          <a:lstStyle/>
          <a:p>
            <a:pPr algn="just"/>
            <a:r>
              <a:rPr lang="en-ZA" dirty="0"/>
              <a:t>SECTOR FORUMS </a:t>
            </a:r>
          </a:p>
          <a:p>
            <a:pPr algn="just"/>
            <a:r>
              <a:rPr lang="en-ZA" b="0" dirty="0">
                <a:solidFill>
                  <a:schemeClr val="tx1"/>
                </a:solidFill>
              </a:rPr>
              <a:t>The following are the sector-specific forums </a:t>
            </a:r>
          </a:p>
          <a:p>
            <a:pPr algn="just"/>
            <a:r>
              <a:rPr lang="en-ZA" b="0" dirty="0">
                <a:solidFill>
                  <a:schemeClr val="tx1"/>
                </a:solidFill>
              </a:rPr>
              <a:t>Performing arts institutions (PAIs) chaired by CEO of State Theatre; </a:t>
            </a:r>
          </a:p>
          <a:p>
            <a:pPr algn="just"/>
            <a:r>
              <a:rPr lang="en-ZA" b="0" dirty="0">
                <a:solidFill>
                  <a:schemeClr val="tx1"/>
                </a:solidFill>
              </a:rPr>
              <a:t>Heritage Institutions/museums chaired by DDG Heritage Promotion and Preservation</a:t>
            </a:r>
          </a:p>
          <a:p>
            <a:pPr algn="just"/>
            <a:r>
              <a:rPr lang="en-ZA" b="0" dirty="0">
                <a:solidFill>
                  <a:schemeClr val="tx1"/>
                </a:solidFill>
              </a:rPr>
              <a:t>Development Agencies (DAGs) chaired by DDG Arts Culture Promotion and Development. </a:t>
            </a:r>
          </a:p>
          <a:p>
            <a:pPr algn="just"/>
            <a:r>
              <a:rPr lang="en-ZA" b="0" dirty="0">
                <a:solidFill>
                  <a:schemeClr val="tx1"/>
                </a:solidFill>
              </a:rPr>
              <a:t>The entities discuss sector-specific issues and share best practices</a:t>
            </a:r>
          </a:p>
          <a:p>
            <a:pPr algn="just"/>
            <a:r>
              <a:rPr lang="en-ZA" b="0" dirty="0">
                <a:solidFill>
                  <a:schemeClr val="tx1"/>
                </a:solidFill>
              </a:rPr>
              <a:t>The Forums meet twice in a year</a:t>
            </a:r>
          </a:p>
          <a:p>
            <a:pPr algn="just"/>
            <a:endParaRPr lang="en-ZA" dirty="0"/>
          </a:p>
          <a:p>
            <a:pPr algn="just"/>
            <a:r>
              <a:rPr lang="en-ZA" dirty="0"/>
              <a:t>BI-LATERAL ENGAGEMENTS</a:t>
            </a:r>
          </a:p>
          <a:p>
            <a:pPr algn="just"/>
            <a:r>
              <a:rPr lang="en-ZA" b="0" dirty="0">
                <a:solidFill>
                  <a:schemeClr val="tx1"/>
                </a:solidFill>
              </a:rPr>
              <a:t>These are </a:t>
            </a:r>
            <a:r>
              <a:rPr lang="en-ZA" b="0" dirty="0" err="1">
                <a:solidFill>
                  <a:schemeClr val="tx1"/>
                </a:solidFill>
              </a:rPr>
              <a:t>adhoc</a:t>
            </a:r>
            <a:r>
              <a:rPr lang="en-ZA" b="0" dirty="0">
                <a:solidFill>
                  <a:schemeClr val="tx1"/>
                </a:solidFill>
              </a:rPr>
              <a:t> meetings between the Minister and a particular public entity (preferably with the Chairperson of  the Council) to discuss issues pertaining to a particular institution </a:t>
            </a:r>
          </a:p>
          <a:p>
            <a:pPr algn="just"/>
            <a:r>
              <a:rPr lang="en-ZA" b="0" dirty="0">
                <a:solidFill>
                  <a:schemeClr val="tx1"/>
                </a:solidFill>
              </a:rPr>
              <a:t>The Director-General of Arts and Culture can also convene these bi-lateral meetings with any particular public entity if there are pressing matters to discuss</a:t>
            </a:r>
          </a:p>
          <a:p>
            <a:endParaRPr lang="en-ZA" dirty="0"/>
          </a:p>
          <a:p>
            <a:endParaRPr lang="en-ZA" dirty="0" smtClean="0"/>
          </a:p>
          <a:p>
            <a:pPr marL="457200" lvl="1" indent="0">
              <a:buNone/>
            </a:pPr>
            <a:endParaRPr lang="en-ZA" dirty="0" smtClean="0"/>
          </a:p>
          <a:p>
            <a:pPr marL="457200" lvl="1" indent="0">
              <a:buNone/>
            </a:pPr>
            <a:endParaRPr lang="en-ZA" dirty="0" smtClean="0"/>
          </a:p>
        </p:txBody>
      </p:sp>
      <p:sp>
        <p:nvSpPr>
          <p:cNvPr id="4" name="Slide Number Placeholder 3"/>
          <p:cNvSpPr>
            <a:spLocks noGrp="1"/>
          </p:cNvSpPr>
          <p:nvPr>
            <p:ph type="sldNum" sz="quarter" idx="4"/>
          </p:nvPr>
        </p:nvSpPr>
        <p:spPr/>
        <p:txBody>
          <a:bodyPr/>
          <a:lstStyle/>
          <a:p>
            <a:r>
              <a:rPr lang="en-ZA" sz="1400" b="1" dirty="0" smtClean="0">
                <a:solidFill>
                  <a:schemeClr val="tx1"/>
                </a:solidFill>
              </a:rPr>
              <a:t>21</a:t>
            </a:r>
          </a:p>
        </p:txBody>
      </p:sp>
    </p:spTree>
    <p:extLst>
      <p:ext uri="{BB962C8B-B14F-4D97-AF65-F5344CB8AC3E}">
        <p14:creationId xmlns:p14="http://schemas.microsoft.com/office/powerpoint/2010/main" val="19717583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8"/>
          <p:cNvSpPr>
            <a:spLocks noGrp="1"/>
          </p:cNvSpPr>
          <p:nvPr>
            <p:ph type="title"/>
          </p:nvPr>
        </p:nvSpPr>
        <p:spPr>
          <a:xfrm>
            <a:off x="1475656" y="2564904"/>
            <a:ext cx="5997352" cy="576064"/>
          </a:xfrm>
        </p:spPr>
        <p:txBody>
          <a:bodyPr>
            <a:normAutofit fontScale="90000"/>
          </a:bodyPr>
          <a:lstStyle/>
          <a:p>
            <a:pPr algn="ctr"/>
            <a:r>
              <a:rPr lang="en-US" sz="5400" dirty="0" smtClean="0">
                <a:latin typeface="+mj-lt"/>
              </a:rPr>
              <a:t>THANK YOU</a:t>
            </a:r>
            <a:endParaRPr lang="en-US" sz="5400" dirty="0">
              <a:latin typeface="+mj-lt"/>
            </a:endParaRPr>
          </a:p>
        </p:txBody>
      </p:sp>
      <p:sp>
        <p:nvSpPr>
          <p:cNvPr id="3" name="Slide Number Placeholder 3"/>
          <p:cNvSpPr>
            <a:spLocks noGrp="1"/>
          </p:cNvSpPr>
          <p:nvPr>
            <p:ph type="sldNum" sz="quarter" idx="4"/>
          </p:nvPr>
        </p:nvSpPr>
        <p:spPr>
          <a:xfrm>
            <a:off x="8100392" y="6237312"/>
            <a:ext cx="609600" cy="365125"/>
          </a:xfrm>
        </p:spPr>
        <p:txBody>
          <a:bodyPr/>
          <a:lstStyle/>
          <a:p>
            <a:r>
              <a:rPr lang="en-ZA" sz="1200" b="1" dirty="0" smtClean="0">
                <a:solidFill>
                  <a:schemeClr val="tx1"/>
                </a:solidFill>
              </a:rPr>
              <a:t>22</a:t>
            </a:r>
          </a:p>
        </p:txBody>
      </p:sp>
    </p:spTree>
    <p:extLst>
      <p:ext uri="{BB962C8B-B14F-4D97-AF65-F5344CB8AC3E}">
        <p14:creationId xmlns:p14="http://schemas.microsoft.com/office/powerpoint/2010/main" val="9353700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568952" cy="504056"/>
          </a:xfrm>
        </p:spPr>
        <p:txBody>
          <a:bodyPr>
            <a:noAutofit/>
          </a:bodyPr>
          <a:lstStyle/>
          <a:p>
            <a:pPr lvl="0"/>
            <a:r>
              <a:rPr lang="en-ZA" sz="3200" dirty="0" smtClean="0"/>
              <a:t>BACKGROUND</a:t>
            </a:r>
            <a:endParaRPr lang="en-ZA" sz="3200" dirty="0">
              <a:solidFill>
                <a:srgbClr val="00B0F0"/>
              </a:solidFill>
              <a:latin typeface="+mj-lt"/>
            </a:endParaRPr>
          </a:p>
        </p:txBody>
      </p:sp>
      <p:sp>
        <p:nvSpPr>
          <p:cNvPr id="3" name="Content Placeholder 2"/>
          <p:cNvSpPr>
            <a:spLocks noGrp="1"/>
          </p:cNvSpPr>
          <p:nvPr>
            <p:ph idx="1"/>
          </p:nvPr>
        </p:nvSpPr>
        <p:spPr>
          <a:xfrm>
            <a:off x="539552" y="1268760"/>
            <a:ext cx="8136904" cy="4392488"/>
          </a:xfrm>
        </p:spPr>
        <p:txBody>
          <a:bodyPr>
            <a:normAutofit/>
          </a:bodyPr>
          <a:lstStyle/>
          <a:p>
            <a:r>
              <a:rPr lang="en-ZA" sz="2000" b="0" dirty="0" smtClean="0">
                <a:solidFill>
                  <a:schemeClr val="tx1"/>
                </a:solidFill>
                <a:latin typeface="+mj-lt"/>
              </a:rPr>
              <a:t>In the 2016/176 financial year, twelve out of twenty five entities incurred fruitless and wasteful expenditure; this accounts for 48% of the entities</a:t>
            </a:r>
          </a:p>
          <a:p>
            <a:pPr marL="0" indent="0">
              <a:buNone/>
            </a:pPr>
            <a:endParaRPr lang="en-ZA" sz="2000" b="0" dirty="0" smtClean="0">
              <a:solidFill>
                <a:schemeClr val="tx1"/>
              </a:solidFill>
              <a:latin typeface="+mj-lt"/>
            </a:endParaRPr>
          </a:p>
          <a:p>
            <a:r>
              <a:rPr lang="en-ZA" sz="2000" b="0" dirty="0" smtClean="0">
                <a:solidFill>
                  <a:schemeClr val="tx1"/>
                </a:solidFill>
                <a:latin typeface="+mj-lt"/>
              </a:rPr>
              <a:t>Total amount of fruitless and wasteful expenditure incurred: </a:t>
            </a:r>
            <a:r>
              <a:rPr lang="en-ZA" sz="2000" dirty="0" smtClean="0">
                <a:solidFill>
                  <a:schemeClr val="tx1"/>
                </a:solidFill>
                <a:latin typeface="+mj-lt"/>
              </a:rPr>
              <a:t>R 1 652 390.46</a:t>
            </a:r>
          </a:p>
          <a:p>
            <a:r>
              <a:rPr lang="en-ZA" sz="2000" b="0" dirty="0" smtClean="0">
                <a:solidFill>
                  <a:schemeClr val="tx1"/>
                </a:solidFill>
                <a:latin typeface="+mj-lt"/>
              </a:rPr>
              <a:t>The Portfolio Committee instructed the Department to present a detailed report on fruitless and wasteful expenditure by entities including:</a:t>
            </a:r>
          </a:p>
          <a:p>
            <a:pPr lvl="1"/>
            <a:r>
              <a:rPr lang="en-ZA" sz="1800" b="0" dirty="0" smtClean="0">
                <a:solidFill>
                  <a:schemeClr val="tx1"/>
                </a:solidFill>
                <a:latin typeface="+mj-lt"/>
              </a:rPr>
              <a:t>Officials responsible for incurring </a:t>
            </a:r>
            <a:r>
              <a:rPr lang="en-ZA" sz="1800" b="0" dirty="0" smtClean="0">
                <a:solidFill>
                  <a:schemeClr val="tx1"/>
                </a:solidFill>
                <a:latin typeface="+mj-lt"/>
              </a:rPr>
              <a:t>fruitless and wasteful expenditure</a:t>
            </a:r>
            <a:endParaRPr lang="en-ZA" sz="1800" b="0" dirty="0" smtClean="0">
              <a:solidFill>
                <a:schemeClr val="tx1"/>
              </a:solidFill>
              <a:latin typeface="+mj-lt"/>
            </a:endParaRPr>
          </a:p>
          <a:p>
            <a:pPr lvl="1"/>
            <a:r>
              <a:rPr lang="en-ZA" sz="1800" b="0" dirty="0" smtClean="0">
                <a:solidFill>
                  <a:schemeClr val="tx1"/>
                </a:solidFill>
                <a:latin typeface="+mj-lt"/>
              </a:rPr>
              <a:t>Consequence management </a:t>
            </a:r>
            <a:r>
              <a:rPr lang="en-ZA" sz="1800" b="0" dirty="0" smtClean="0">
                <a:solidFill>
                  <a:schemeClr val="tx1"/>
                </a:solidFill>
                <a:latin typeface="+mj-lt"/>
              </a:rPr>
              <a:t>implemented in </a:t>
            </a:r>
            <a:r>
              <a:rPr lang="en-ZA" sz="1800" b="0" dirty="0" smtClean="0">
                <a:solidFill>
                  <a:schemeClr val="tx1"/>
                </a:solidFill>
                <a:latin typeface="+mj-lt"/>
              </a:rPr>
              <a:t>this regard</a:t>
            </a:r>
          </a:p>
          <a:p>
            <a:pPr lvl="1"/>
            <a:r>
              <a:rPr lang="en-ZA" sz="1800" b="0" dirty="0" smtClean="0">
                <a:solidFill>
                  <a:schemeClr val="tx1"/>
                </a:solidFill>
                <a:latin typeface="+mj-lt"/>
              </a:rPr>
              <a:t>Measures to prevent recurrence of fruitless and wasteful expenditure</a:t>
            </a:r>
            <a:endParaRPr lang="en-ZA" sz="1800" b="0" dirty="0">
              <a:solidFill>
                <a:schemeClr val="tx1"/>
              </a:solidFill>
              <a:latin typeface="+mj-lt"/>
            </a:endParaRPr>
          </a:p>
        </p:txBody>
      </p:sp>
      <p:sp>
        <p:nvSpPr>
          <p:cNvPr id="5" name="Slide Number Placeholder 2"/>
          <p:cNvSpPr>
            <a:spLocks noGrp="1"/>
          </p:cNvSpPr>
          <p:nvPr>
            <p:ph type="sldNum" sz="quarter" idx="4"/>
          </p:nvPr>
        </p:nvSpPr>
        <p:spPr/>
        <p:txBody>
          <a:bodyPr/>
          <a:lstStyle/>
          <a:p>
            <a:r>
              <a:rPr lang="en-ZA" sz="1200" b="1" dirty="0" smtClean="0">
                <a:solidFill>
                  <a:schemeClr val="tx1"/>
                </a:solidFill>
                <a:ea typeface="Verdana" pitchFamily="34" charset="0"/>
                <a:cs typeface="Verdana" pitchFamily="34" charset="0"/>
              </a:rPr>
              <a:t>3</a:t>
            </a:r>
          </a:p>
        </p:txBody>
      </p:sp>
    </p:spTree>
    <p:extLst>
      <p:ext uri="{BB962C8B-B14F-4D97-AF65-F5344CB8AC3E}">
        <p14:creationId xmlns:p14="http://schemas.microsoft.com/office/powerpoint/2010/main" val="11026091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83687" y="146736"/>
            <a:ext cx="8239944" cy="473952"/>
          </a:xfrm>
        </p:spPr>
        <p:txBody>
          <a:bodyPr>
            <a:normAutofit fontScale="90000"/>
          </a:bodyPr>
          <a:lstStyle/>
          <a:p>
            <a:pPr lvl="0" defTabSz="457200" eaLnBrk="0" fontAlgn="base" hangingPunct="0">
              <a:spcBef>
                <a:spcPct val="20000"/>
              </a:spcBef>
              <a:spcAft>
                <a:spcPct val="0"/>
              </a:spcAft>
              <a:defRPr/>
            </a:pPr>
            <a:r>
              <a:rPr lang="en-US" sz="2400" dirty="0" smtClean="0">
                <a:solidFill>
                  <a:prstClr val="black"/>
                </a:solidFill>
                <a:latin typeface="Calibri"/>
                <a:ea typeface="MS PGothic" pitchFamily="34" charset="-128"/>
              </a:rPr>
              <a:t> </a:t>
            </a:r>
            <a:r>
              <a:rPr lang="en-ZA" sz="3400" dirty="0">
                <a:solidFill>
                  <a:prstClr val="black">
                    <a:tint val="75000"/>
                  </a:prstClr>
                </a:solidFill>
                <a:latin typeface="Calibri"/>
                <a:ea typeface="MS PGothic" pitchFamily="34" charset="-128"/>
              </a:rPr>
              <a:t/>
            </a:r>
            <a:br>
              <a:rPr lang="en-ZA" sz="3400" dirty="0">
                <a:solidFill>
                  <a:prstClr val="black">
                    <a:tint val="75000"/>
                  </a:prstClr>
                </a:solidFill>
                <a:latin typeface="Calibri"/>
                <a:ea typeface="MS PGothic" pitchFamily="34" charset="-128"/>
              </a:rPr>
            </a:br>
            <a:endParaRPr lang="en-US" dirty="0"/>
          </a:p>
        </p:txBody>
      </p:sp>
      <p:sp>
        <p:nvSpPr>
          <p:cNvPr id="7" name="Title 1"/>
          <p:cNvSpPr txBox="1">
            <a:spLocks/>
          </p:cNvSpPr>
          <p:nvPr/>
        </p:nvSpPr>
        <p:spPr>
          <a:xfrm>
            <a:off x="179512" y="116632"/>
            <a:ext cx="8784976" cy="504056"/>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endParaRPr lang="en-ZA" sz="2500" dirty="0">
              <a:solidFill>
                <a:schemeClr val="accent6">
                  <a:lumMod val="50000"/>
                </a:schemeClr>
              </a:solidFill>
              <a:latin typeface="+mj-lt"/>
              <a:cs typeface="Arial" pitchFamily="34" charset="0"/>
            </a:endParaRPr>
          </a:p>
        </p:txBody>
      </p:sp>
      <p:sp>
        <p:nvSpPr>
          <p:cNvPr id="8" name="Slide Number Placeholder 3"/>
          <p:cNvSpPr txBox="1">
            <a:spLocks/>
          </p:cNvSpPr>
          <p:nvPr/>
        </p:nvSpPr>
        <p:spPr>
          <a:xfrm>
            <a:off x="8100392" y="6237312"/>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dirty="0" smtClean="0">
                <a:latin typeface="Verdana" pitchFamily="34" charset="0"/>
                <a:ea typeface="Verdana" pitchFamily="34" charset="0"/>
                <a:cs typeface="Verdana" pitchFamily="34" charset="0"/>
              </a:rPr>
              <a:t>4</a:t>
            </a:r>
            <a:endParaRPr lang="en-ZA" sz="1200" b="1" dirty="0" smtClean="0">
              <a:latin typeface="Verdana" pitchFamily="34" charset="0"/>
              <a:ea typeface="Verdana" pitchFamily="34" charset="0"/>
              <a:cs typeface="Verdana" pitchFamily="34" charset="0"/>
            </a:endParaRPr>
          </a:p>
        </p:txBody>
      </p:sp>
      <p:sp>
        <p:nvSpPr>
          <p:cNvPr id="6" name="Title 1"/>
          <p:cNvSpPr txBox="1">
            <a:spLocks/>
          </p:cNvSpPr>
          <p:nvPr/>
        </p:nvSpPr>
        <p:spPr>
          <a:xfrm>
            <a:off x="158899" y="188640"/>
            <a:ext cx="8767972" cy="360040"/>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2400" dirty="0" smtClean="0">
                <a:solidFill>
                  <a:schemeClr val="accent6">
                    <a:lumMod val="50000"/>
                  </a:schemeClr>
                </a:solidFill>
                <a:latin typeface="+mj-lt"/>
                <a:cs typeface="Arial" pitchFamily="34" charset="0"/>
              </a:rPr>
              <a:t>FRUITLESS AND WASTEFUL EXPENDITURE 0F 2016/17</a:t>
            </a:r>
            <a:endParaRPr lang="en-ZA" sz="2400" dirty="0">
              <a:solidFill>
                <a:schemeClr val="accent6">
                  <a:lumMod val="50000"/>
                </a:schemeClr>
              </a:solidFill>
              <a:latin typeface="+mj-lt"/>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948697403"/>
              </p:ext>
            </p:extLst>
          </p:nvPr>
        </p:nvGraphicFramePr>
        <p:xfrm>
          <a:off x="179512" y="908720"/>
          <a:ext cx="8747359" cy="4824536"/>
        </p:xfrm>
        <a:graphic>
          <a:graphicData uri="http://schemas.openxmlformats.org/drawingml/2006/table">
            <a:tbl>
              <a:tblPr>
                <a:tableStyleId>{5C22544A-7EE6-4342-B048-85BDC9FD1C3A}</a:tableStyleId>
              </a:tblPr>
              <a:tblGrid>
                <a:gridCol w="2182920"/>
                <a:gridCol w="3165235"/>
                <a:gridCol w="3399204"/>
              </a:tblGrid>
              <a:tr h="1271533">
                <a:tc>
                  <a:txBody>
                    <a:bodyPr/>
                    <a:lstStyle/>
                    <a:p>
                      <a:pPr algn="ctr" fontAlgn="ctr"/>
                      <a:endParaRPr lang="en-ZA" sz="1400" b="1" i="0" u="none" strike="noStrike" dirty="0">
                        <a:solidFill>
                          <a:srgbClr val="000000"/>
                        </a:solidFill>
                        <a:effectLst/>
                        <a:latin typeface="Calibri" panose="020F0502020204030204" pitchFamily="34" charset="0"/>
                      </a:endParaRPr>
                    </a:p>
                  </a:txBody>
                  <a:tcPr marL="6340" marR="6340" marT="6340" marB="0" anchor="ctr"/>
                </a:tc>
                <a:tc>
                  <a:txBody>
                    <a:bodyPr/>
                    <a:lstStyle/>
                    <a:p>
                      <a:pPr algn="ctr"/>
                      <a:endParaRPr lang="en-ZA" sz="1800" b="1" kern="1200" dirty="0" smtClean="0">
                        <a:solidFill>
                          <a:schemeClr val="dk1"/>
                        </a:solidFill>
                        <a:effectLst/>
                        <a:latin typeface="+mn-lt"/>
                        <a:ea typeface="+mn-ea"/>
                        <a:cs typeface="+mn-cs"/>
                      </a:endParaRPr>
                    </a:p>
                    <a:p>
                      <a:pPr algn="ctr"/>
                      <a:r>
                        <a:rPr lang="en-ZA" sz="1800" b="1" kern="1200" dirty="0" smtClean="0">
                          <a:solidFill>
                            <a:schemeClr val="dk1"/>
                          </a:solidFill>
                          <a:effectLst/>
                          <a:latin typeface="+mn-lt"/>
                          <a:ea typeface="+mn-ea"/>
                          <a:cs typeface="+mn-cs"/>
                        </a:rPr>
                        <a:t>DIE AFRIKAANSE TAALMUSEUM EN –MONUMENT</a:t>
                      </a:r>
                      <a:endParaRPr lang="en-ZA" sz="1800" kern="1200" dirty="0" smtClean="0">
                        <a:solidFill>
                          <a:schemeClr val="dk1"/>
                        </a:solidFill>
                        <a:effectLst/>
                        <a:latin typeface="+mn-lt"/>
                        <a:ea typeface="+mn-ea"/>
                        <a:cs typeface="+mn-cs"/>
                      </a:endParaRPr>
                    </a:p>
                    <a:p>
                      <a:pPr algn="ctr" fontAlgn="ctr"/>
                      <a:endParaRPr lang="en-ZA" sz="1400" b="1" i="0" u="none" strike="noStrike" dirty="0">
                        <a:solidFill>
                          <a:srgbClr val="000000"/>
                        </a:solidFill>
                        <a:effectLst/>
                        <a:latin typeface="Calibri" panose="020F0502020204030204" pitchFamily="34" charset="0"/>
                      </a:endParaRPr>
                    </a:p>
                  </a:txBody>
                  <a:tcPr marL="6340" marR="6340" marT="6340" marB="0" anchor="ctr"/>
                </a:tc>
                <a:tc>
                  <a:txBody>
                    <a:bodyPr/>
                    <a:lstStyle/>
                    <a:p>
                      <a:pPr algn="l" fontAlgn="ctr"/>
                      <a:endParaRPr lang="en-ZA" sz="1400" b="1" i="0" u="none" strike="noStrike" dirty="0">
                        <a:solidFill>
                          <a:srgbClr val="000000"/>
                        </a:solidFill>
                        <a:effectLst/>
                        <a:latin typeface="Calibri" panose="020F0502020204030204" pitchFamily="34" charset="0"/>
                      </a:endParaRPr>
                    </a:p>
                  </a:txBody>
                  <a:tcPr marL="6340" marR="6340" marT="6340" marB="0" anchor="ctr"/>
                </a:tc>
              </a:tr>
              <a:tr h="888707">
                <a:tc>
                  <a:txBody>
                    <a:bodyPr/>
                    <a:lstStyle/>
                    <a:p>
                      <a:pPr>
                        <a:lnSpc>
                          <a:spcPct val="115000"/>
                        </a:lnSpc>
                        <a:spcAft>
                          <a:spcPts val="0"/>
                        </a:spcAft>
                      </a:pPr>
                      <a:r>
                        <a:rPr lang="en-ZA" sz="1100" b="1" dirty="0">
                          <a:effectLst/>
                          <a:latin typeface="Arial"/>
                          <a:ea typeface="Calibri"/>
                          <a:cs typeface="Times New Roman"/>
                        </a:rPr>
                        <a:t>Amount of Fruitless and Wasteful Expenditure Incurred for 2016/17 </a:t>
                      </a:r>
                      <a:r>
                        <a:rPr lang="en-ZA" sz="1100" b="1" dirty="0" smtClean="0">
                          <a:effectLst/>
                          <a:latin typeface="Arial"/>
                          <a:ea typeface="Calibri"/>
                          <a:cs typeface="Times New Roman"/>
                        </a:rPr>
                        <a:t>FY</a:t>
                      </a:r>
                      <a:endParaRPr lang="en-ZA"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100" b="1" dirty="0">
                          <a:effectLst/>
                          <a:latin typeface="Arial"/>
                          <a:ea typeface="Calibri"/>
                          <a:cs typeface="Times New Roman"/>
                        </a:rPr>
                        <a:t>Action taken to recover the money</a:t>
                      </a:r>
                      <a:endParaRPr lang="en-ZA"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100" b="1">
                          <a:effectLst/>
                          <a:latin typeface="Arial"/>
                          <a:ea typeface="Calibri"/>
                          <a:cs typeface="Times New Roman"/>
                        </a:rPr>
                        <a:t>Sanction imposed on officials implicated</a:t>
                      </a:r>
                      <a:endParaRPr lang="en-ZA" sz="1100">
                        <a:effectLst/>
                        <a:latin typeface="Calibri"/>
                        <a:ea typeface="Calibri"/>
                        <a:cs typeface="Times New Roman"/>
                      </a:endParaRPr>
                    </a:p>
                  </a:txBody>
                  <a:tcPr marL="68580" marR="68580" marT="0" marB="0"/>
                </a:tc>
              </a:tr>
              <a:tr h="1254714">
                <a:tc>
                  <a:txBody>
                    <a:bodyPr/>
                    <a:lstStyle/>
                    <a:p>
                      <a:pPr>
                        <a:lnSpc>
                          <a:spcPct val="115000"/>
                        </a:lnSpc>
                        <a:spcAft>
                          <a:spcPts val="0"/>
                        </a:spcAft>
                      </a:pPr>
                      <a:r>
                        <a:rPr lang="en-ZA" sz="1100" dirty="0">
                          <a:effectLst/>
                          <a:latin typeface="Arial"/>
                          <a:ea typeface="Calibri"/>
                          <a:cs typeface="Times New Roman"/>
                        </a:rPr>
                        <a:t>R11 724,76 for flights booked for a CEO </a:t>
                      </a:r>
                      <a:r>
                        <a:rPr lang="en-ZA" sz="1100" dirty="0" smtClean="0">
                          <a:effectLst/>
                          <a:latin typeface="Arial"/>
                          <a:ea typeface="Calibri"/>
                          <a:cs typeface="Times New Roman"/>
                        </a:rPr>
                        <a:t>meeting </a:t>
                      </a:r>
                      <a:r>
                        <a:rPr lang="en-ZA" sz="1100" dirty="0">
                          <a:effectLst/>
                          <a:latin typeface="Arial"/>
                          <a:ea typeface="Calibri"/>
                          <a:cs typeface="Times New Roman"/>
                        </a:rPr>
                        <a:t>which was cancelled without new dates.</a:t>
                      </a:r>
                      <a:endParaRPr lang="en-ZA" sz="1100" dirty="0">
                        <a:effectLst/>
                        <a:latin typeface="Calibri"/>
                        <a:ea typeface="Calibri"/>
                        <a:cs typeface="Times New Roman"/>
                      </a:endParaRPr>
                    </a:p>
                    <a:p>
                      <a:pPr>
                        <a:lnSpc>
                          <a:spcPct val="115000"/>
                        </a:lnSpc>
                        <a:spcAft>
                          <a:spcPts val="0"/>
                        </a:spcAft>
                      </a:pPr>
                      <a:r>
                        <a:rPr lang="en-ZA" sz="1100" dirty="0">
                          <a:effectLst/>
                          <a:latin typeface="Arial"/>
                          <a:ea typeface="Calibri"/>
                          <a:cs typeface="Times New Roman"/>
                        </a:rPr>
                        <a:t> </a:t>
                      </a:r>
                      <a:endParaRPr lang="en-ZA" sz="1100" dirty="0">
                        <a:effectLst/>
                        <a:latin typeface="Calibri"/>
                        <a:ea typeface="Calibri"/>
                        <a:cs typeface="Times New Roman"/>
                      </a:endParaRPr>
                    </a:p>
                    <a:p>
                      <a:pPr>
                        <a:lnSpc>
                          <a:spcPct val="115000"/>
                        </a:lnSpc>
                        <a:spcAft>
                          <a:spcPts val="0"/>
                        </a:spcAft>
                      </a:pPr>
                      <a:r>
                        <a:rPr lang="en-ZA" sz="1100" dirty="0">
                          <a:effectLst/>
                          <a:latin typeface="Arial"/>
                          <a:ea typeface="Calibri"/>
                          <a:cs typeface="Times New Roman"/>
                        </a:rPr>
                        <a:t> </a:t>
                      </a:r>
                      <a:endParaRPr lang="en-ZA"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100" dirty="0" smtClean="0">
                          <a:effectLst/>
                          <a:latin typeface="Arial"/>
                          <a:ea typeface="Calibri"/>
                          <a:cs typeface="Times New Roman"/>
                        </a:rPr>
                        <a:t>Entity notified DAC of the fruitless expenditure</a:t>
                      </a:r>
                      <a:endParaRPr lang="en-ZA"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100" dirty="0">
                          <a:effectLst/>
                          <a:latin typeface="Arial"/>
                          <a:ea typeface="Calibri"/>
                          <a:cs typeface="Times New Roman"/>
                        </a:rPr>
                        <a:t>No sanctions imposed as the meetings were cancelled by DAC </a:t>
                      </a:r>
                      <a:r>
                        <a:rPr lang="en-ZA" sz="1100" dirty="0" smtClean="0">
                          <a:effectLst/>
                          <a:latin typeface="Arial"/>
                          <a:ea typeface="Calibri"/>
                          <a:cs typeface="Times New Roman"/>
                        </a:rPr>
                        <a:t>due to emergent</a:t>
                      </a:r>
                      <a:r>
                        <a:rPr lang="en-ZA" sz="1100" baseline="0" dirty="0" smtClean="0">
                          <a:effectLst/>
                          <a:latin typeface="Arial"/>
                          <a:ea typeface="Calibri"/>
                          <a:cs typeface="Times New Roman"/>
                        </a:rPr>
                        <a:t> priorities</a:t>
                      </a:r>
                      <a:endParaRPr lang="en-ZA" sz="1100" dirty="0">
                        <a:effectLst/>
                        <a:latin typeface="Calibri"/>
                        <a:ea typeface="Calibri"/>
                        <a:cs typeface="Times New Roman"/>
                      </a:endParaRPr>
                    </a:p>
                    <a:p>
                      <a:pPr>
                        <a:lnSpc>
                          <a:spcPct val="115000"/>
                        </a:lnSpc>
                        <a:spcAft>
                          <a:spcPts val="0"/>
                        </a:spcAft>
                      </a:pPr>
                      <a:r>
                        <a:rPr lang="en-ZA" sz="1100" dirty="0">
                          <a:effectLst/>
                          <a:latin typeface="Arial"/>
                          <a:ea typeface="Calibri"/>
                          <a:cs typeface="Times New Roman"/>
                        </a:rPr>
                        <a:t> </a:t>
                      </a:r>
                      <a:endParaRPr lang="en-ZA" sz="1100" dirty="0">
                        <a:effectLst/>
                        <a:latin typeface="Calibri"/>
                        <a:ea typeface="Calibri"/>
                        <a:cs typeface="Times New Roman"/>
                      </a:endParaRPr>
                    </a:p>
                  </a:txBody>
                  <a:tcPr marL="68580" marR="68580" marT="0" marB="0"/>
                </a:tc>
              </a:tr>
              <a:tr h="1409582">
                <a:tc>
                  <a:txBody>
                    <a:bodyPr/>
                    <a:lstStyle/>
                    <a:p>
                      <a:pPr>
                        <a:lnSpc>
                          <a:spcPct val="115000"/>
                        </a:lnSpc>
                        <a:spcAft>
                          <a:spcPts val="0"/>
                        </a:spcAft>
                      </a:pPr>
                      <a:r>
                        <a:rPr lang="en-ZA" sz="1100" dirty="0">
                          <a:effectLst/>
                          <a:latin typeface="Arial"/>
                          <a:ea typeface="Calibri"/>
                          <a:cs typeface="Times New Roman"/>
                        </a:rPr>
                        <a:t>R5 849,00 for flights booked for a CEO Forum meeting which was cancelled without new dates</a:t>
                      </a:r>
                      <a:r>
                        <a:rPr lang="en-ZA" sz="1100" dirty="0" smtClean="0">
                          <a:effectLst/>
                          <a:latin typeface="Arial"/>
                          <a:ea typeface="Calibri"/>
                          <a:cs typeface="Times New Roman"/>
                        </a:rPr>
                        <a:t>.</a:t>
                      </a:r>
                      <a:endParaRPr lang="en-ZA" sz="1100" dirty="0">
                        <a:effectLst/>
                        <a:latin typeface="Calibri"/>
                        <a:ea typeface="Calibri"/>
                        <a:cs typeface="Times New Roman"/>
                      </a:endParaRPr>
                    </a:p>
                    <a:p>
                      <a:pPr>
                        <a:lnSpc>
                          <a:spcPct val="115000"/>
                        </a:lnSpc>
                        <a:spcAft>
                          <a:spcPts val="0"/>
                        </a:spcAft>
                      </a:pPr>
                      <a:r>
                        <a:rPr lang="en-ZA" sz="1100" dirty="0">
                          <a:effectLst/>
                          <a:latin typeface="Arial"/>
                          <a:ea typeface="Calibri"/>
                          <a:cs typeface="Times New Roman"/>
                        </a:rPr>
                        <a:t> </a:t>
                      </a:r>
                      <a:endParaRPr lang="en-ZA"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100" dirty="0" smtClean="0">
                          <a:effectLst/>
                          <a:latin typeface="Arial"/>
                          <a:ea typeface="Calibri"/>
                          <a:cs typeface="Times New Roman"/>
                        </a:rPr>
                        <a:t>Entity notified DAC of the fruitless expenditure</a:t>
                      </a:r>
                      <a:endParaRPr lang="en-ZA" sz="1100" dirty="0">
                        <a:effectLst/>
                        <a:latin typeface="+mn-lt"/>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ZA" sz="1100" dirty="0" smtClean="0">
                          <a:effectLst/>
                          <a:latin typeface="Arial"/>
                          <a:ea typeface="Calibri"/>
                          <a:cs typeface="Times New Roman"/>
                        </a:rPr>
                        <a:t>No sanctions imposed as the meetings were cancelled by DAC due to emergent</a:t>
                      </a:r>
                      <a:r>
                        <a:rPr lang="en-ZA" sz="1100" baseline="0" dirty="0" smtClean="0">
                          <a:effectLst/>
                          <a:latin typeface="Arial"/>
                          <a:ea typeface="Calibri"/>
                          <a:cs typeface="Times New Roman"/>
                        </a:rPr>
                        <a:t> priorities</a:t>
                      </a:r>
                      <a:endParaRPr lang="en-ZA" sz="1100" dirty="0" smtClean="0">
                        <a:effectLst/>
                        <a:latin typeface="+mn-lt"/>
                        <a:ea typeface="Calibri"/>
                        <a:cs typeface="Times New Roman"/>
                      </a:endParaRPr>
                    </a:p>
                    <a:p>
                      <a:pPr>
                        <a:lnSpc>
                          <a:spcPct val="115000"/>
                        </a:lnSpc>
                        <a:spcAft>
                          <a:spcPts val="0"/>
                        </a:spcAft>
                      </a:pPr>
                      <a:endParaRPr lang="en-ZA" sz="1100" dirty="0">
                        <a:effectLst/>
                        <a:latin typeface="Calibri"/>
                        <a:ea typeface="Calibri"/>
                        <a:cs typeface="Times New Roman"/>
                      </a:endParaRPr>
                    </a:p>
                    <a:p>
                      <a:pPr>
                        <a:lnSpc>
                          <a:spcPct val="115000"/>
                        </a:lnSpc>
                        <a:spcAft>
                          <a:spcPts val="0"/>
                        </a:spcAft>
                      </a:pPr>
                      <a:r>
                        <a:rPr lang="en-ZA" sz="1100" dirty="0">
                          <a:effectLst/>
                          <a:latin typeface="Arial"/>
                          <a:ea typeface="Calibri"/>
                          <a:cs typeface="Times New Roman"/>
                        </a:rPr>
                        <a:t> </a:t>
                      </a:r>
                      <a:endParaRPr lang="en-ZA"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132195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83687" y="146736"/>
            <a:ext cx="8239944" cy="473952"/>
          </a:xfrm>
        </p:spPr>
        <p:txBody>
          <a:bodyPr>
            <a:normAutofit fontScale="90000"/>
          </a:bodyPr>
          <a:lstStyle/>
          <a:p>
            <a:pPr lvl="0" defTabSz="457200" eaLnBrk="0" fontAlgn="base" hangingPunct="0">
              <a:spcBef>
                <a:spcPct val="20000"/>
              </a:spcBef>
              <a:spcAft>
                <a:spcPct val="0"/>
              </a:spcAft>
              <a:defRPr/>
            </a:pPr>
            <a:r>
              <a:rPr lang="en-US" sz="2400" dirty="0" smtClean="0">
                <a:solidFill>
                  <a:prstClr val="black"/>
                </a:solidFill>
                <a:latin typeface="Calibri"/>
                <a:ea typeface="MS PGothic" pitchFamily="34" charset="-128"/>
              </a:rPr>
              <a:t> </a:t>
            </a:r>
            <a:r>
              <a:rPr lang="en-ZA" sz="3400" dirty="0">
                <a:solidFill>
                  <a:prstClr val="black">
                    <a:tint val="75000"/>
                  </a:prstClr>
                </a:solidFill>
                <a:latin typeface="Calibri"/>
                <a:ea typeface="MS PGothic" pitchFamily="34" charset="-128"/>
              </a:rPr>
              <a:t/>
            </a:r>
            <a:br>
              <a:rPr lang="en-ZA" sz="3400" dirty="0">
                <a:solidFill>
                  <a:prstClr val="black">
                    <a:tint val="75000"/>
                  </a:prstClr>
                </a:solidFill>
                <a:latin typeface="Calibri"/>
                <a:ea typeface="MS PGothic" pitchFamily="34" charset="-128"/>
              </a:rPr>
            </a:br>
            <a:endParaRPr lang="en-US" dirty="0"/>
          </a:p>
        </p:txBody>
      </p:sp>
      <p:sp>
        <p:nvSpPr>
          <p:cNvPr id="7" name="Title 1"/>
          <p:cNvSpPr txBox="1">
            <a:spLocks/>
          </p:cNvSpPr>
          <p:nvPr/>
        </p:nvSpPr>
        <p:spPr>
          <a:xfrm>
            <a:off x="179512" y="116632"/>
            <a:ext cx="8784976" cy="504056"/>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endParaRPr lang="en-ZA" sz="2500" dirty="0">
              <a:solidFill>
                <a:schemeClr val="accent6">
                  <a:lumMod val="50000"/>
                </a:schemeClr>
              </a:solidFill>
              <a:latin typeface="+mj-lt"/>
              <a:cs typeface="Arial" pitchFamily="34" charset="0"/>
            </a:endParaRPr>
          </a:p>
        </p:txBody>
      </p:sp>
      <p:sp>
        <p:nvSpPr>
          <p:cNvPr id="8" name="Slide Number Placeholder 3"/>
          <p:cNvSpPr txBox="1">
            <a:spLocks/>
          </p:cNvSpPr>
          <p:nvPr/>
        </p:nvSpPr>
        <p:spPr>
          <a:xfrm>
            <a:off x="8100392" y="6237312"/>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dirty="0" smtClean="0">
                <a:latin typeface="Verdana" pitchFamily="34" charset="0"/>
                <a:ea typeface="Verdana" pitchFamily="34" charset="0"/>
                <a:cs typeface="Verdana" pitchFamily="34" charset="0"/>
              </a:rPr>
              <a:t>5</a:t>
            </a:r>
            <a:endParaRPr lang="en-ZA" sz="1200" b="1" dirty="0" smtClean="0">
              <a:latin typeface="Verdana" pitchFamily="34" charset="0"/>
              <a:ea typeface="Verdana" pitchFamily="34" charset="0"/>
              <a:cs typeface="Verdana" pitchFamily="34" charset="0"/>
            </a:endParaRPr>
          </a:p>
        </p:txBody>
      </p:sp>
      <p:sp>
        <p:nvSpPr>
          <p:cNvPr id="6" name="Title 1"/>
          <p:cNvSpPr txBox="1">
            <a:spLocks/>
          </p:cNvSpPr>
          <p:nvPr/>
        </p:nvSpPr>
        <p:spPr>
          <a:xfrm>
            <a:off x="158899" y="188640"/>
            <a:ext cx="8767972" cy="360040"/>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2400" dirty="0" smtClean="0">
                <a:solidFill>
                  <a:schemeClr val="accent6">
                    <a:lumMod val="50000"/>
                  </a:schemeClr>
                </a:solidFill>
                <a:latin typeface="+mj-lt"/>
                <a:cs typeface="Arial" pitchFamily="34" charset="0"/>
              </a:rPr>
              <a:t>FRUITLESS AND WASTEFUL EXPENDITURE 0F 2016/17</a:t>
            </a:r>
            <a:endParaRPr lang="en-ZA" sz="2400" dirty="0">
              <a:solidFill>
                <a:schemeClr val="accent6">
                  <a:lumMod val="50000"/>
                </a:schemeClr>
              </a:solidFill>
              <a:latin typeface="+mj-lt"/>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749646858"/>
              </p:ext>
            </p:extLst>
          </p:nvPr>
        </p:nvGraphicFramePr>
        <p:xfrm>
          <a:off x="467544" y="836711"/>
          <a:ext cx="8242448" cy="4536506"/>
        </p:xfrm>
        <a:graphic>
          <a:graphicData uri="http://schemas.openxmlformats.org/drawingml/2006/table">
            <a:tbl>
              <a:tblPr>
                <a:tableStyleId>{5C22544A-7EE6-4342-B048-85BDC9FD1C3A}</a:tableStyleId>
              </a:tblPr>
              <a:tblGrid>
                <a:gridCol w="2468303"/>
                <a:gridCol w="2825013"/>
                <a:gridCol w="2949132"/>
              </a:tblGrid>
              <a:tr h="1046887">
                <a:tc>
                  <a:txBody>
                    <a:bodyPr/>
                    <a:lstStyle/>
                    <a:p>
                      <a:pPr algn="ctr" fontAlgn="ctr"/>
                      <a:endParaRPr lang="en-ZA" sz="1400" b="1" i="0" u="none" strike="noStrike" dirty="0">
                        <a:solidFill>
                          <a:srgbClr val="000000"/>
                        </a:solidFill>
                        <a:effectLst/>
                        <a:latin typeface="Calibri" panose="020F0502020204030204" pitchFamily="34" charset="0"/>
                      </a:endParaRPr>
                    </a:p>
                  </a:txBody>
                  <a:tcPr marL="6340" marR="6340" marT="6340" marB="0" anchor="ctr"/>
                </a:tc>
                <a:tc>
                  <a:txBody>
                    <a:bodyPr/>
                    <a:lstStyle/>
                    <a:p>
                      <a:pPr algn="ctr"/>
                      <a:r>
                        <a:rPr lang="en-ZA" sz="1800" b="1" kern="1200" dirty="0" smtClean="0">
                          <a:solidFill>
                            <a:schemeClr val="dk1"/>
                          </a:solidFill>
                          <a:effectLst/>
                          <a:latin typeface="+mn-lt"/>
                          <a:ea typeface="+mn-ea"/>
                          <a:cs typeface="+mn-cs"/>
                        </a:rPr>
                        <a:t> SOUTH AFRICAN STATE THEATRE </a:t>
                      </a:r>
                      <a:endParaRPr lang="en-ZA" sz="1800" kern="1200" dirty="0" smtClean="0">
                        <a:solidFill>
                          <a:schemeClr val="dk1"/>
                        </a:solidFill>
                        <a:effectLst/>
                        <a:latin typeface="+mn-lt"/>
                        <a:ea typeface="+mn-ea"/>
                        <a:cs typeface="+mn-cs"/>
                      </a:endParaRPr>
                    </a:p>
                    <a:p>
                      <a:pPr algn="ctr" fontAlgn="ctr"/>
                      <a:endParaRPr lang="en-ZA" sz="1400" b="1" i="0" u="none" strike="noStrike" dirty="0">
                        <a:solidFill>
                          <a:srgbClr val="000000"/>
                        </a:solidFill>
                        <a:effectLst/>
                        <a:latin typeface="Calibri" panose="020F0502020204030204" pitchFamily="34" charset="0"/>
                      </a:endParaRPr>
                    </a:p>
                  </a:txBody>
                  <a:tcPr marL="6340" marR="6340" marT="6340" marB="0" anchor="ctr"/>
                </a:tc>
                <a:tc>
                  <a:txBody>
                    <a:bodyPr/>
                    <a:lstStyle/>
                    <a:p>
                      <a:pPr algn="l" fontAlgn="ctr"/>
                      <a:endParaRPr lang="en-ZA" sz="1400" b="1" i="0" u="none" strike="noStrike" dirty="0">
                        <a:solidFill>
                          <a:srgbClr val="000000"/>
                        </a:solidFill>
                        <a:effectLst/>
                        <a:latin typeface="Calibri" panose="020F0502020204030204" pitchFamily="34" charset="0"/>
                      </a:endParaRPr>
                    </a:p>
                  </a:txBody>
                  <a:tcPr marL="6340" marR="6340" marT="6340" marB="0" anchor="ctr"/>
                </a:tc>
              </a:tr>
              <a:tr h="1686342">
                <a:tc>
                  <a:txBody>
                    <a:bodyPr/>
                    <a:lstStyle/>
                    <a:p>
                      <a:pPr>
                        <a:lnSpc>
                          <a:spcPct val="115000"/>
                        </a:lnSpc>
                        <a:spcAft>
                          <a:spcPts val="0"/>
                        </a:spcAft>
                      </a:pPr>
                      <a:r>
                        <a:rPr lang="en-ZA" sz="1100" b="1">
                          <a:effectLst/>
                          <a:latin typeface="Arial"/>
                          <a:ea typeface="Calibri"/>
                          <a:cs typeface="Times New Roman"/>
                        </a:rPr>
                        <a:t>Amount of Fruitless and Wasteful Expenditure Incurred for 2016/17 FY</a:t>
                      </a:r>
                      <a:endParaRPr lang="en-ZA" sz="1100">
                        <a:effectLst/>
                        <a:latin typeface="Calibri"/>
                        <a:ea typeface="Calibri"/>
                        <a:cs typeface="Times New Roman"/>
                      </a:endParaRPr>
                    </a:p>
                    <a:p>
                      <a:pPr>
                        <a:lnSpc>
                          <a:spcPct val="115000"/>
                        </a:lnSpc>
                        <a:spcAft>
                          <a:spcPts val="0"/>
                        </a:spcAft>
                      </a:pPr>
                      <a:r>
                        <a:rPr lang="en-ZA" sz="1100" b="1">
                          <a:effectLst/>
                          <a:latin typeface="Arial"/>
                          <a:ea typeface="Calibri"/>
                          <a:cs typeface="Times New Roman"/>
                        </a:rPr>
                        <a:t> </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100" b="1" dirty="0">
                          <a:effectLst/>
                          <a:latin typeface="Arial"/>
                          <a:ea typeface="Calibri"/>
                          <a:cs typeface="Times New Roman"/>
                        </a:rPr>
                        <a:t>Action taken to recover the money</a:t>
                      </a:r>
                      <a:endParaRPr lang="en-ZA"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100" b="1" dirty="0">
                          <a:effectLst/>
                          <a:latin typeface="Arial"/>
                          <a:ea typeface="Calibri"/>
                          <a:cs typeface="Times New Roman"/>
                        </a:rPr>
                        <a:t>Sanction imposed on officials implicated</a:t>
                      </a:r>
                      <a:endParaRPr lang="en-ZA" sz="1100" dirty="0">
                        <a:effectLst/>
                        <a:latin typeface="Calibri"/>
                        <a:ea typeface="Calibri"/>
                        <a:cs typeface="Times New Roman"/>
                      </a:endParaRPr>
                    </a:p>
                  </a:txBody>
                  <a:tcPr marL="68580" marR="68580" marT="0" marB="0"/>
                </a:tc>
              </a:tr>
              <a:tr h="1803277">
                <a:tc>
                  <a:txBody>
                    <a:bodyPr/>
                    <a:lstStyle/>
                    <a:p>
                      <a:pPr>
                        <a:lnSpc>
                          <a:spcPct val="115000"/>
                        </a:lnSpc>
                        <a:spcAft>
                          <a:spcPts val="0"/>
                        </a:spcAft>
                      </a:pPr>
                      <a:r>
                        <a:rPr lang="en-ZA" sz="1100" dirty="0" smtClean="0">
                          <a:solidFill>
                            <a:schemeClr val="tx1"/>
                          </a:solidFill>
                          <a:effectLst/>
                          <a:latin typeface="Arial"/>
                          <a:ea typeface="Calibri"/>
                          <a:cs typeface="Times New Roman"/>
                        </a:rPr>
                        <a:t>R 589.00</a:t>
                      </a:r>
                    </a:p>
                    <a:p>
                      <a:pPr>
                        <a:lnSpc>
                          <a:spcPct val="115000"/>
                        </a:lnSpc>
                        <a:spcAft>
                          <a:spcPts val="0"/>
                        </a:spcAft>
                      </a:pPr>
                      <a:r>
                        <a:rPr lang="en-ZA" sz="1100" dirty="0" smtClean="0">
                          <a:solidFill>
                            <a:schemeClr val="tx1"/>
                          </a:solidFill>
                          <a:effectLst/>
                          <a:latin typeface="Arial"/>
                          <a:ea typeface="Calibri"/>
                          <a:cs typeface="Times New Roman"/>
                        </a:rPr>
                        <a:t>Interest charged on late payment of the annual subscription fee of the CFO to SAICA.</a:t>
                      </a:r>
                      <a:endParaRPr lang="en-ZA" sz="1100" dirty="0">
                        <a:solidFill>
                          <a:schemeClr val="tx1"/>
                        </a:solidFill>
                        <a:effectLst/>
                        <a:latin typeface="Calibri"/>
                        <a:ea typeface="Calibri"/>
                        <a:cs typeface="Times New Roman"/>
                      </a:endParaRPr>
                    </a:p>
                    <a:p>
                      <a:pPr>
                        <a:lnSpc>
                          <a:spcPct val="115000"/>
                        </a:lnSpc>
                        <a:spcAft>
                          <a:spcPts val="0"/>
                        </a:spcAft>
                      </a:pPr>
                      <a:r>
                        <a:rPr lang="en-ZA" sz="1100" dirty="0">
                          <a:effectLst/>
                          <a:latin typeface="Arial"/>
                          <a:ea typeface="Calibri"/>
                          <a:cs typeface="Times New Roman"/>
                        </a:rPr>
                        <a:t> </a:t>
                      </a:r>
                      <a:endParaRPr lang="en-ZA"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100" dirty="0" smtClean="0">
                          <a:effectLst/>
                          <a:latin typeface="+mn-lt"/>
                          <a:ea typeface="Calibri"/>
                          <a:cs typeface="Times New Roman"/>
                        </a:rPr>
                        <a:t>The outcomes of the investigation will  inform the action(s) to be taken including the possibility of recovering  R589.00 from the official involved. </a:t>
                      </a:r>
                    </a:p>
                    <a:p>
                      <a:pPr>
                        <a:lnSpc>
                          <a:spcPct val="115000"/>
                        </a:lnSpc>
                        <a:spcAft>
                          <a:spcPts val="0"/>
                        </a:spcAft>
                      </a:pPr>
                      <a:endParaRPr lang="en-ZA"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100" dirty="0" smtClean="0">
                          <a:solidFill>
                            <a:schemeClr val="tx1"/>
                          </a:solidFill>
                          <a:effectLst/>
                          <a:latin typeface="Arial"/>
                          <a:ea typeface="Calibri"/>
                          <a:cs typeface="Times New Roman"/>
                        </a:rPr>
                        <a:t>No</a:t>
                      </a:r>
                      <a:r>
                        <a:rPr lang="en-ZA" sz="1100" baseline="0" dirty="0" smtClean="0">
                          <a:solidFill>
                            <a:schemeClr val="tx1"/>
                          </a:solidFill>
                          <a:effectLst/>
                          <a:latin typeface="Arial"/>
                          <a:ea typeface="Calibri"/>
                          <a:cs typeface="Times New Roman"/>
                        </a:rPr>
                        <a:t> sanction imposed as the official concerned is on suspension </a:t>
                      </a:r>
                    </a:p>
                    <a:p>
                      <a:pPr>
                        <a:lnSpc>
                          <a:spcPct val="115000"/>
                        </a:lnSpc>
                        <a:spcAft>
                          <a:spcPts val="0"/>
                        </a:spcAft>
                      </a:pPr>
                      <a:endParaRPr lang="en-ZA" sz="1100" baseline="0" dirty="0" smtClean="0">
                        <a:solidFill>
                          <a:srgbClr val="FF0000"/>
                        </a:solidFill>
                        <a:effectLst/>
                        <a:latin typeface="Arial"/>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922466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83687" y="146736"/>
            <a:ext cx="8239944" cy="473952"/>
          </a:xfrm>
        </p:spPr>
        <p:txBody>
          <a:bodyPr>
            <a:normAutofit fontScale="90000"/>
          </a:bodyPr>
          <a:lstStyle/>
          <a:p>
            <a:pPr lvl="0" defTabSz="457200" eaLnBrk="0" fontAlgn="base" hangingPunct="0">
              <a:spcBef>
                <a:spcPct val="20000"/>
              </a:spcBef>
              <a:spcAft>
                <a:spcPct val="0"/>
              </a:spcAft>
              <a:defRPr/>
            </a:pPr>
            <a:r>
              <a:rPr lang="en-US" sz="2400" dirty="0" smtClean="0">
                <a:solidFill>
                  <a:prstClr val="black"/>
                </a:solidFill>
                <a:latin typeface="Calibri"/>
                <a:ea typeface="MS PGothic" pitchFamily="34" charset="-128"/>
              </a:rPr>
              <a:t> </a:t>
            </a:r>
            <a:r>
              <a:rPr lang="en-ZA" sz="3400" dirty="0">
                <a:solidFill>
                  <a:prstClr val="black">
                    <a:tint val="75000"/>
                  </a:prstClr>
                </a:solidFill>
                <a:latin typeface="Calibri"/>
                <a:ea typeface="MS PGothic" pitchFamily="34" charset="-128"/>
              </a:rPr>
              <a:t/>
            </a:r>
            <a:br>
              <a:rPr lang="en-ZA" sz="3400" dirty="0">
                <a:solidFill>
                  <a:prstClr val="black">
                    <a:tint val="75000"/>
                  </a:prstClr>
                </a:solidFill>
                <a:latin typeface="Calibri"/>
                <a:ea typeface="MS PGothic" pitchFamily="34" charset="-128"/>
              </a:rPr>
            </a:br>
            <a:endParaRPr lang="en-US" dirty="0"/>
          </a:p>
        </p:txBody>
      </p:sp>
      <p:sp>
        <p:nvSpPr>
          <p:cNvPr id="7" name="Title 1"/>
          <p:cNvSpPr txBox="1">
            <a:spLocks/>
          </p:cNvSpPr>
          <p:nvPr/>
        </p:nvSpPr>
        <p:spPr>
          <a:xfrm>
            <a:off x="179512" y="116632"/>
            <a:ext cx="8784976" cy="504056"/>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endParaRPr lang="en-ZA" sz="2500" dirty="0">
              <a:solidFill>
                <a:schemeClr val="accent6">
                  <a:lumMod val="50000"/>
                </a:schemeClr>
              </a:solidFill>
              <a:latin typeface="+mj-lt"/>
              <a:cs typeface="Arial" pitchFamily="34" charset="0"/>
            </a:endParaRPr>
          </a:p>
        </p:txBody>
      </p:sp>
      <p:sp>
        <p:nvSpPr>
          <p:cNvPr id="8" name="Slide Number Placeholder 3"/>
          <p:cNvSpPr txBox="1">
            <a:spLocks/>
          </p:cNvSpPr>
          <p:nvPr/>
        </p:nvSpPr>
        <p:spPr>
          <a:xfrm>
            <a:off x="8100392" y="6237312"/>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dirty="0" smtClean="0">
                <a:latin typeface="Verdana" pitchFamily="34" charset="0"/>
                <a:ea typeface="Verdana" pitchFamily="34" charset="0"/>
                <a:cs typeface="Verdana" pitchFamily="34" charset="0"/>
              </a:rPr>
              <a:t>6</a:t>
            </a:r>
            <a:endParaRPr lang="en-ZA" sz="1200" b="1" dirty="0" smtClean="0">
              <a:latin typeface="Verdana" pitchFamily="34" charset="0"/>
              <a:ea typeface="Verdana" pitchFamily="34" charset="0"/>
              <a:cs typeface="Verdana" pitchFamily="34" charset="0"/>
            </a:endParaRPr>
          </a:p>
        </p:txBody>
      </p:sp>
      <p:sp>
        <p:nvSpPr>
          <p:cNvPr id="6" name="Title 1"/>
          <p:cNvSpPr txBox="1">
            <a:spLocks/>
          </p:cNvSpPr>
          <p:nvPr/>
        </p:nvSpPr>
        <p:spPr>
          <a:xfrm>
            <a:off x="158899" y="188640"/>
            <a:ext cx="8767972" cy="360040"/>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2400" dirty="0" smtClean="0">
                <a:solidFill>
                  <a:schemeClr val="accent6">
                    <a:lumMod val="50000"/>
                  </a:schemeClr>
                </a:solidFill>
                <a:latin typeface="+mj-lt"/>
                <a:cs typeface="Arial" pitchFamily="34" charset="0"/>
              </a:rPr>
              <a:t>FRUITLESS AND WASTEFUL EXPENDITURE 0F 2016/17</a:t>
            </a:r>
            <a:endParaRPr lang="en-ZA" sz="2400" dirty="0">
              <a:solidFill>
                <a:schemeClr val="accent6">
                  <a:lumMod val="50000"/>
                </a:schemeClr>
              </a:solidFill>
              <a:latin typeface="+mj-lt"/>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252016397"/>
              </p:ext>
            </p:extLst>
          </p:nvPr>
        </p:nvGraphicFramePr>
        <p:xfrm>
          <a:off x="395537" y="836712"/>
          <a:ext cx="8531334" cy="4805367"/>
        </p:xfrm>
        <a:graphic>
          <a:graphicData uri="http://schemas.openxmlformats.org/drawingml/2006/table">
            <a:tbl>
              <a:tblPr>
                <a:tableStyleId>{5C22544A-7EE6-4342-B048-85BDC9FD1C3A}</a:tableStyleId>
              </a:tblPr>
              <a:tblGrid>
                <a:gridCol w="2554813"/>
                <a:gridCol w="2661264"/>
                <a:gridCol w="3315257"/>
              </a:tblGrid>
              <a:tr h="977981">
                <a:tc>
                  <a:txBody>
                    <a:bodyPr/>
                    <a:lstStyle/>
                    <a:p>
                      <a:pPr algn="ctr" fontAlgn="ctr"/>
                      <a:endParaRPr lang="en-ZA" sz="1400" b="1" i="0" u="none" strike="noStrike" dirty="0">
                        <a:solidFill>
                          <a:srgbClr val="000000"/>
                        </a:solidFill>
                        <a:effectLst/>
                        <a:latin typeface="Calibri" panose="020F0502020204030204" pitchFamily="34" charset="0"/>
                      </a:endParaRPr>
                    </a:p>
                  </a:txBody>
                  <a:tcPr marL="6340" marR="6340" marT="6340" marB="0" anchor="ctr"/>
                </a:tc>
                <a:tc>
                  <a:txBody>
                    <a:bodyPr/>
                    <a:lstStyle/>
                    <a:p>
                      <a:pPr algn="ctr"/>
                      <a:r>
                        <a:rPr lang="en-ZA" sz="1800" b="1" kern="1200" dirty="0" smtClean="0">
                          <a:solidFill>
                            <a:schemeClr val="dk1"/>
                          </a:solidFill>
                          <a:effectLst/>
                          <a:latin typeface="+mn-lt"/>
                          <a:ea typeface="+mn-ea"/>
                          <a:cs typeface="+mn-cs"/>
                        </a:rPr>
                        <a:t>NELSON MANDELA MUSEUM </a:t>
                      </a:r>
                      <a:endParaRPr lang="en-ZA" sz="1800" kern="1200" dirty="0" smtClean="0">
                        <a:solidFill>
                          <a:schemeClr val="dk1"/>
                        </a:solidFill>
                        <a:effectLst/>
                        <a:latin typeface="+mn-lt"/>
                        <a:ea typeface="+mn-ea"/>
                        <a:cs typeface="+mn-cs"/>
                      </a:endParaRPr>
                    </a:p>
                    <a:p>
                      <a:pPr algn="ctr" fontAlgn="ctr"/>
                      <a:endParaRPr lang="en-ZA" sz="1400" b="1" i="0" u="none" strike="noStrike" dirty="0">
                        <a:solidFill>
                          <a:srgbClr val="000000"/>
                        </a:solidFill>
                        <a:effectLst/>
                        <a:latin typeface="Calibri" panose="020F0502020204030204" pitchFamily="34" charset="0"/>
                      </a:endParaRPr>
                    </a:p>
                  </a:txBody>
                  <a:tcPr marL="6340" marR="6340" marT="6340" marB="0" anchor="ctr"/>
                </a:tc>
                <a:tc>
                  <a:txBody>
                    <a:bodyPr/>
                    <a:lstStyle/>
                    <a:p>
                      <a:pPr algn="l" fontAlgn="ctr"/>
                      <a:endParaRPr lang="en-ZA" sz="1400" b="1" i="0" u="none" strike="noStrike" dirty="0">
                        <a:solidFill>
                          <a:srgbClr val="000000"/>
                        </a:solidFill>
                        <a:effectLst/>
                        <a:latin typeface="Calibri" panose="020F0502020204030204" pitchFamily="34" charset="0"/>
                      </a:endParaRPr>
                    </a:p>
                  </a:txBody>
                  <a:tcPr marL="6340" marR="6340" marT="6340" marB="0" anchor="ctr"/>
                </a:tc>
              </a:tr>
              <a:tr h="678203">
                <a:tc>
                  <a:txBody>
                    <a:bodyPr/>
                    <a:lstStyle/>
                    <a:p>
                      <a:pPr>
                        <a:lnSpc>
                          <a:spcPct val="115000"/>
                        </a:lnSpc>
                        <a:spcAft>
                          <a:spcPts val="0"/>
                        </a:spcAft>
                      </a:pPr>
                      <a:r>
                        <a:rPr lang="en-ZA" sz="1100" b="1">
                          <a:effectLst/>
                          <a:latin typeface="Arial"/>
                          <a:ea typeface="Calibri"/>
                          <a:cs typeface="Times New Roman"/>
                        </a:rPr>
                        <a:t>Amount of Fruitless and Wasteful Expenditure Incurred for 2016/17 FY</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100" b="1">
                          <a:effectLst/>
                          <a:latin typeface="Arial"/>
                          <a:ea typeface="Calibri"/>
                          <a:cs typeface="Times New Roman"/>
                        </a:rPr>
                        <a:t>Action taken to recover the money</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100" b="1">
                          <a:effectLst/>
                          <a:latin typeface="Arial"/>
                          <a:ea typeface="Calibri"/>
                          <a:cs typeface="Times New Roman"/>
                        </a:rPr>
                        <a:t>Sanction imposed on officials implicated</a:t>
                      </a:r>
                      <a:endParaRPr lang="en-ZA" sz="1100">
                        <a:effectLst/>
                        <a:latin typeface="Calibri"/>
                        <a:ea typeface="Calibri"/>
                        <a:cs typeface="Times New Roman"/>
                      </a:endParaRPr>
                    </a:p>
                  </a:txBody>
                  <a:tcPr marL="68580" marR="68580" marT="0" marB="0"/>
                </a:tc>
              </a:tr>
              <a:tr h="595008">
                <a:tc>
                  <a:txBody>
                    <a:bodyPr/>
                    <a:lstStyle/>
                    <a:p>
                      <a:pPr>
                        <a:lnSpc>
                          <a:spcPct val="115000"/>
                        </a:lnSpc>
                        <a:spcAft>
                          <a:spcPts val="0"/>
                        </a:spcAft>
                      </a:pPr>
                      <a:r>
                        <a:rPr lang="en-ZA" sz="1100" dirty="0">
                          <a:solidFill>
                            <a:srgbClr val="000000"/>
                          </a:solidFill>
                          <a:effectLst/>
                          <a:latin typeface="Arial"/>
                          <a:ea typeface="Calibri"/>
                          <a:cs typeface="Times New Roman"/>
                        </a:rPr>
                        <a:t>R </a:t>
                      </a:r>
                      <a:r>
                        <a:rPr lang="en-ZA" sz="1100" dirty="0" smtClean="0">
                          <a:solidFill>
                            <a:srgbClr val="000000"/>
                          </a:solidFill>
                          <a:effectLst/>
                          <a:latin typeface="Arial"/>
                          <a:ea typeface="Calibri"/>
                          <a:cs typeface="Times New Roman"/>
                        </a:rPr>
                        <a:t>5,204.10</a:t>
                      </a:r>
                    </a:p>
                    <a:p>
                      <a:pPr>
                        <a:lnSpc>
                          <a:spcPct val="115000"/>
                        </a:lnSpc>
                        <a:spcAft>
                          <a:spcPts val="0"/>
                        </a:spcAft>
                      </a:pPr>
                      <a:r>
                        <a:rPr lang="en-ZA" sz="1100" dirty="0" smtClean="0">
                          <a:solidFill>
                            <a:srgbClr val="000000"/>
                          </a:solidFill>
                          <a:effectLst/>
                          <a:latin typeface="Arial"/>
                          <a:ea typeface="Calibri"/>
                          <a:cs typeface="Times New Roman"/>
                        </a:rPr>
                        <a:t>Money charged by the Municipality for arrears,</a:t>
                      </a:r>
                      <a:r>
                        <a:rPr lang="en-ZA" sz="1100" baseline="0" dirty="0" smtClean="0">
                          <a:solidFill>
                            <a:srgbClr val="000000"/>
                          </a:solidFill>
                          <a:effectLst/>
                          <a:latin typeface="Arial"/>
                          <a:ea typeface="Calibri"/>
                          <a:cs typeface="Times New Roman"/>
                        </a:rPr>
                        <a:t> interest and penalties on late payment of vehicle licence</a:t>
                      </a:r>
                      <a:endParaRPr lang="en-ZA"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100" dirty="0" smtClean="0">
                          <a:solidFill>
                            <a:srgbClr val="000000"/>
                          </a:solidFill>
                          <a:effectLst/>
                          <a:latin typeface="Arial"/>
                          <a:ea typeface="Calibri"/>
                          <a:cs typeface="Times New Roman"/>
                        </a:rPr>
                        <a:t>Deducted from the salary of the official </a:t>
                      </a:r>
                      <a:endParaRPr lang="en-ZA" sz="1100" dirty="0">
                        <a:effectLst/>
                        <a:latin typeface="+mn-lt"/>
                        <a:ea typeface="Calibri"/>
                        <a:cs typeface="Times New Roman"/>
                      </a:endParaRPr>
                    </a:p>
                  </a:txBody>
                  <a:tcPr marL="68580" marR="68580" marT="0" marB="0"/>
                </a:tc>
                <a:tc>
                  <a:txBody>
                    <a:bodyPr/>
                    <a:lstStyle/>
                    <a:p>
                      <a:r>
                        <a:rPr lang="en-ZA" dirty="0" smtClean="0"/>
                        <a:t>-</a:t>
                      </a:r>
                      <a:endParaRPr lang="en-ZA" dirty="0"/>
                    </a:p>
                  </a:txBody>
                  <a:tcPr/>
                </a:tc>
              </a:tr>
              <a:tr h="1176880">
                <a:tc>
                  <a:txBody>
                    <a:bodyPr/>
                    <a:lstStyle/>
                    <a:p>
                      <a:pPr>
                        <a:lnSpc>
                          <a:spcPct val="115000"/>
                        </a:lnSpc>
                        <a:spcAft>
                          <a:spcPts val="0"/>
                        </a:spcAft>
                      </a:pPr>
                      <a:r>
                        <a:rPr lang="en-ZA" sz="1100" dirty="0">
                          <a:solidFill>
                            <a:schemeClr val="tx1"/>
                          </a:solidFill>
                          <a:effectLst/>
                          <a:latin typeface="Arial"/>
                          <a:ea typeface="Calibri"/>
                          <a:cs typeface="Times New Roman"/>
                        </a:rPr>
                        <a:t>R </a:t>
                      </a:r>
                      <a:r>
                        <a:rPr lang="en-ZA" sz="1100" dirty="0" smtClean="0">
                          <a:solidFill>
                            <a:schemeClr val="tx1"/>
                          </a:solidFill>
                          <a:effectLst/>
                          <a:latin typeface="Arial"/>
                          <a:ea typeface="Calibri"/>
                          <a:cs typeface="Times New Roman"/>
                        </a:rPr>
                        <a:t>763.50</a:t>
                      </a:r>
                    </a:p>
                    <a:p>
                      <a:pPr marL="0" marR="0" indent="0" algn="l" defTabSz="914400" rtl="0" eaLnBrk="1" fontAlgn="auto" latinLnBrk="0" hangingPunct="1">
                        <a:lnSpc>
                          <a:spcPct val="115000"/>
                        </a:lnSpc>
                        <a:spcBef>
                          <a:spcPts val="0"/>
                        </a:spcBef>
                        <a:spcAft>
                          <a:spcPts val="0"/>
                        </a:spcAft>
                        <a:buClrTx/>
                        <a:buSzTx/>
                        <a:buFontTx/>
                        <a:buNone/>
                        <a:tabLst/>
                        <a:defRPr/>
                      </a:pPr>
                      <a:r>
                        <a:rPr lang="en-ZA" sz="1100" dirty="0" smtClean="0">
                          <a:solidFill>
                            <a:schemeClr val="tx1"/>
                          </a:solidFill>
                          <a:effectLst/>
                          <a:latin typeface="Arial"/>
                          <a:ea typeface="Calibri"/>
                          <a:cs typeface="Times New Roman"/>
                        </a:rPr>
                        <a:t>Money charged by the Municipality for arrears,</a:t>
                      </a:r>
                      <a:r>
                        <a:rPr lang="en-ZA" sz="1100" baseline="0" dirty="0" smtClean="0">
                          <a:solidFill>
                            <a:schemeClr val="tx1"/>
                          </a:solidFill>
                          <a:effectLst/>
                          <a:latin typeface="Arial"/>
                          <a:ea typeface="Calibri"/>
                          <a:cs typeface="Times New Roman"/>
                        </a:rPr>
                        <a:t> interest and penalties on late payment of vehicle licence</a:t>
                      </a:r>
                      <a:endParaRPr lang="en-ZA" sz="1100" dirty="0" smtClean="0">
                        <a:solidFill>
                          <a:schemeClr val="tx1"/>
                        </a:solidFill>
                        <a:effectLst/>
                        <a:latin typeface="+mn-lt"/>
                        <a:ea typeface="Calibri"/>
                        <a:cs typeface="Times New Roman"/>
                      </a:endParaRPr>
                    </a:p>
                    <a:p>
                      <a:pPr>
                        <a:lnSpc>
                          <a:spcPct val="115000"/>
                        </a:lnSpc>
                        <a:spcAft>
                          <a:spcPts val="0"/>
                        </a:spcAft>
                      </a:pPr>
                      <a:endParaRPr lang="en-ZA" sz="1100" dirty="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en-ZA" sz="1100" dirty="0" smtClean="0">
                          <a:solidFill>
                            <a:srgbClr val="000000"/>
                          </a:solidFill>
                          <a:effectLst/>
                          <a:latin typeface="Arial"/>
                          <a:ea typeface="Calibri"/>
                          <a:cs typeface="Times New Roman"/>
                        </a:rPr>
                        <a:t>Deducted from the salary of the official </a:t>
                      </a:r>
                      <a:endParaRPr lang="en-ZA" sz="1100" dirty="0">
                        <a:effectLst/>
                        <a:latin typeface="+mn-lt"/>
                        <a:ea typeface="Calibri"/>
                        <a:cs typeface="Times New Roman"/>
                      </a:endParaRPr>
                    </a:p>
                  </a:txBody>
                  <a:tcPr marL="68580" marR="68580" marT="0" marB="0"/>
                </a:tc>
                <a:tc>
                  <a:txBody>
                    <a:bodyPr/>
                    <a:lstStyle/>
                    <a:p>
                      <a:pPr>
                        <a:lnSpc>
                          <a:spcPct val="115000"/>
                        </a:lnSpc>
                        <a:spcAft>
                          <a:spcPts val="0"/>
                        </a:spcAft>
                      </a:pPr>
                      <a:r>
                        <a:rPr lang="en-ZA" sz="1100" dirty="0">
                          <a:solidFill>
                            <a:schemeClr val="tx1"/>
                          </a:solidFill>
                          <a:effectLst/>
                          <a:latin typeface="Arial"/>
                          <a:ea typeface="Calibri"/>
                          <a:cs typeface="Times New Roman"/>
                        </a:rPr>
                        <a:t> </a:t>
                      </a:r>
                      <a:r>
                        <a:rPr lang="en-ZA" sz="1100" dirty="0" smtClean="0">
                          <a:solidFill>
                            <a:schemeClr val="tx1"/>
                          </a:solidFill>
                          <a:effectLst/>
                          <a:latin typeface="Arial"/>
                          <a:ea typeface="Calibri"/>
                          <a:cs typeface="Times New Roman"/>
                        </a:rPr>
                        <a:t>-</a:t>
                      </a:r>
                      <a:endParaRPr lang="en-ZA" sz="1100" dirty="0">
                        <a:solidFill>
                          <a:schemeClr val="tx1"/>
                        </a:solidFill>
                        <a:effectLst/>
                        <a:latin typeface="Calibri"/>
                        <a:ea typeface="Calibri"/>
                        <a:cs typeface="Times New Roman"/>
                      </a:endParaRPr>
                    </a:p>
                  </a:txBody>
                  <a:tcPr marL="68580" marR="68580" marT="0" marB="0"/>
                </a:tc>
              </a:tr>
              <a:tr h="1201159">
                <a:tc>
                  <a:txBody>
                    <a:bodyPr/>
                    <a:lstStyle/>
                    <a:p>
                      <a:pPr>
                        <a:lnSpc>
                          <a:spcPct val="115000"/>
                        </a:lnSpc>
                        <a:spcAft>
                          <a:spcPts val="0"/>
                        </a:spcAft>
                      </a:pPr>
                      <a:r>
                        <a:rPr lang="en-ZA" sz="1100" dirty="0">
                          <a:solidFill>
                            <a:schemeClr val="tx1"/>
                          </a:solidFill>
                          <a:effectLst/>
                          <a:latin typeface="Arial"/>
                          <a:ea typeface="Calibri"/>
                          <a:cs typeface="Times New Roman"/>
                        </a:rPr>
                        <a:t>R 11 </a:t>
                      </a:r>
                      <a:r>
                        <a:rPr lang="en-ZA" sz="1100" dirty="0" smtClean="0">
                          <a:solidFill>
                            <a:schemeClr val="tx1"/>
                          </a:solidFill>
                          <a:effectLst/>
                          <a:latin typeface="Arial"/>
                          <a:ea typeface="Calibri"/>
                          <a:cs typeface="Times New Roman"/>
                        </a:rPr>
                        <a:t>597.07</a:t>
                      </a:r>
                    </a:p>
                    <a:p>
                      <a:pPr>
                        <a:lnSpc>
                          <a:spcPct val="115000"/>
                        </a:lnSpc>
                        <a:spcAft>
                          <a:spcPts val="0"/>
                        </a:spcAft>
                      </a:pPr>
                      <a:r>
                        <a:rPr lang="en-ZA" sz="1100" dirty="0" smtClean="0">
                          <a:solidFill>
                            <a:schemeClr val="tx1"/>
                          </a:solidFill>
                          <a:effectLst/>
                          <a:latin typeface="Arial"/>
                          <a:ea typeface="Calibri"/>
                          <a:cs typeface="Times New Roman"/>
                        </a:rPr>
                        <a:t>Late submission of pension funds returns resulting in penalties and interest charges</a:t>
                      </a:r>
                      <a:endParaRPr lang="en-ZA" sz="1100" dirty="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en-ZA" sz="1100" dirty="0" smtClean="0">
                          <a:solidFill>
                            <a:schemeClr val="tx1"/>
                          </a:solidFill>
                          <a:effectLst/>
                          <a:latin typeface="Arial"/>
                          <a:ea typeface="Calibri"/>
                          <a:cs typeface="Times New Roman"/>
                        </a:rPr>
                        <a:t>Letter issued to the official informing him of the transgression and eminent</a:t>
                      </a:r>
                      <a:r>
                        <a:rPr lang="en-ZA" sz="1100" baseline="0" dirty="0" smtClean="0">
                          <a:solidFill>
                            <a:schemeClr val="tx1"/>
                          </a:solidFill>
                          <a:effectLst/>
                          <a:latin typeface="Arial"/>
                          <a:ea typeface="Calibri"/>
                          <a:cs typeface="Times New Roman"/>
                        </a:rPr>
                        <a:t> disciplinary hearing. </a:t>
                      </a: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ZA" sz="1100" dirty="0" smtClean="0">
                          <a:solidFill>
                            <a:schemeClr val="tx1"/>
                          </a:solidFill>
                          <a:effectLst/>
                          <a:latin typeface="Arial"/>
                          <a:ea typeface="Calibri"/>
                          <a:cs typeface="Times New Roman"/>
                        </a:rPr>
                        <a:t>No</a:t>
                      </a:r>
                      <a:r>
                        <a:rPr lang="en-ZA" sz="1100" baseline="0" dirty="0" smtClean="0">
                          <a:solidFill>
                            <a:schemeClr val="tx1"/>
                          </a:solidFill>
                          <a:effectLst/>
                          <a:latin typeface="Arial"/>
                          <a:ea typeface="Calibri"/>
                          <a:cs typeface="Times New Roman"/>
                        </a:rPr>
                        <a:t> sanction imposed p</a:t>
                      </a:r>
                      <a:r>
                        <a:rPr lang="en-ZA" sz="1100" dirty="0" smtClean="0">
                          <a:solidFill>
                            <a:schemeClr val="tx1"/>
                          </a:solidFill>
                          <a:effectLst/>
                          <a:latin typeface="Arial"/>
                          <a:ea typeface="Calibri"/>
                          <a:cs typeface="Times New Roman"/>
                        </a:rPr>
                        <a:t>ending the outcome of the hearing. The Disciplinary</a:t>
                      </a:r>
                      <a:r>
                        <a:rPr lang="en-ZA" sz="1100" baseline="0" dirty="0" smtClean="0">
                          <a:solidFill>
                            <a:schemeClr val="tx1"/>
                          </a:solidFill>
                          <a:effectLst/>
                          <a:latin typeface="Arial"/>
                          <a:ea typeface="Calibri"/>
                          <a:cs typeface="Times New Roman"/>
                        </a:rPr>
                        <a:t> hearing is on going.</a:t>
                      </a:r>
                      <a:endParaRPr lang="en-ZA" sz="1100" dirty="0" smtClean="0">
                        <a:solidFill>
                          <a:schemeClr val="tx1"/>
                        </a:solidFill>
                        <a:effectLst/>
                        <a:latin typeface="+mn-lt"/>
                        <a:ea typeface="Calibri"/>
                        <a:cs typeface="Times New Roman"/>
                      </a:endParaRPr>
                    </a:p>
                    <a:p>
                      <a:pPr>
                        <a:lnSpc>
                          <a:spcPct val="115000"/>
                        </a:lnSpc>
                        <a:spcAft>
                          <a:spcPts val="0"/>
                        </a:spcAft>
                      </a:pPr>
                      <a:endParaRPr lang="en-ZA" sz="1100" dirty="0">
                        <a:solidFill>
                          <a:schemeClr val="tx1"/>
                        </a:solidFill>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572493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83687" y="146736"/>
            <a:ext cx="8239944" cy="473952"/>
          </a:xfrm>
        </p:spPr>
        <p:txBody>
          <a:bodyPr>
            <a:normAutofit fontScale="90000"/>
          </a:bodyPr>
          <a:lstStyle/>
          <a:p>
            <a:pPr lvl="0" defTabSz="457200" eaLnBrk="0" fontAlgn="base" hangingPunct="0">
              <a:spcBef>
                <a:spcPct val="20000"/>
              </a:spcBef>
              <a:spcAft>
                <a:spcPct val="0"/>
              </a:spcAft>
              <a:defRPr/>
            </a:pPr>
            <a:r>
              <a:rPr lang="en-US" sz="2400" dirty="0" smtClean="0">
                <a:solidFill>
                  <a:prstClr val="black"/>
                </a:solidFill>
                <a:latin typeface="Calibri"/>
                <a:ea typeface="MS PGothic" pitchFamily="34" charset="-128"/>
              </a:rPr>
              <a:t> </a:t>
            </a:r>
            <a:r>
              <a:rPr lang="en-ZA" sz="3400" dirty="0">
                <a:solidFill>
                  <a:prstClr val="black">
                    <a:tint val="75000"/>
                  </a:prstClr>
                </a:solidFill>
                <a:latin typeface="Calibri"/>
                <a:ea typeface="MS PGothic" pitchFamily="34" charset="-128"/>
              </a:rPr>
              <a:t/>
            </a:r>
            <a:br>
              <a:rPr lang="en-ZA" sz="3400" dirty="0">
                <a:solidFill>
                  <a:prstClr val="black">
                    <a:tint val="75000"/>
                  </a:prstClr>
                </a:solidFill>
                <a:latin typeface="Calibri"/>
                <a:ea typeface="MS PGothic" pitchFamily="34" charset="-128"/>
              </a:rPr>
            </a:br>
            <a:endParaRPr lang="en-US" dirty="0"/>
          </a:p>
        </p:txBody>
      </p:sp>
      <p:sp>
        <p:nvSpPr>
          <p:cNvPr id="7" name="Title 1"/>
          <p:cNvSpPr txBox="1">
            <a:spLocks/>
          </p:cNvSpPr>
          <p:nvPr/>
        </p:nvSpPr>
        <p:spPr>
          <a:xfrm>
            <a:off x="179512" y="116632"/>
            <a:ext cx="8784976" cy="504056"/>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endParaRPr lang="en-ZA" sz="2500" dirty="0">
              <a:solidFill>
                <a:schemeClr val="accent6">
                  <a:lumMod val="50000"/>
                </a:schemeClr>
              </a:solidFill>
              <a:latin typeface="+mj-lt"/>
              <a:cs typeface="Arial" pitchFamily="34" charset="0"/>
            </a:endParaRPr>
          </a:p>
        </p:txBody>
      </p:sp>
      <p:sp>
        <p:nvSpPr>
          <p:cNvPr id="8" name="Slide Number Placeholder 3"/>
          <p:cNvSpPr txBox="1">
            <a:spLocks/>
          </p:cNvSpPr>
          <p:nvPr/>
        </p:nvSpPr>
        <p:spPr>
          <a:xfrm>
            <a:off x="8100392" y="6237312"/>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dirty="0" smtClean="0">
                <a:latin typeface="Verdana" pitchFamily="34" charset="0"/>
                <a:ea typeface="Verdana" pitchFamily="34" charset="0"/>
                <a:cs typeface="Verdana" pitchFamily="34" charset="0"/>
              </a:rPr>
              <a:t>7</a:t>
            </a:r>
            <a:endParaRPr lang="en-ZA" sz="1200" b="1" dirty="0" smtClean="0">
              <a:latin typeface="Verdana" pitchFamily="34" charset="0"/>
              <a:ea typeface="Verdana" pitchFamily="34" charset="0"/>
              <a:cs typeface="Verdana" pitchFamily="34" charset="0"/>
            </a:endParaRPr>
          </a:p>
        </p:txBody>
      </p:sp>
      <p:sp>
        <p:nvSpPr>
          <p:cNvPr id="6" name="Title 1"/>
          <p:cNvSpPr txBox="1">
            <a:spLocks/>
          </p:cNvSpPr>
          <p:nvPr/>
        </p:nvSpPr>
        <p:spPr>
          <a:xfrm>
            <a:off x="158899" y="188640"/>
            <a:ext cx="8767972" cy="360040"/>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2400" dirty="0" smtClean="0">
                <a:solidFill>
                  <a:schemeClr val="accent6">
                    <a:lumMod val="50000"/>
                  </a:schemeClr>
                </a:solidFill>
                <a:latin typeface="+mj-lt"/>
                <a:cs typeface="Arial" pitchFamily="34" charset="0"/>
              </a:rPr>
              <a:t>FRUITLESS AND WASTEFUL EXPENDITURE 0F 2016/17</a:t>
            </a:r>
            <a:endParaRPr lang="en-ZA" sz="2400" dirty="0">
              <a:solidFill>
                <a:schemeClr val="accent6">
                  <a:lumMod val="50000"/>
                </a:schemeClr>
              </a:solidFill>
              <a:latin typeface="+mj-lt"/>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810211008"/>
              </p:ext>
            </p:extLst>
          </p:nvPr>
        </p:nvGraphicFramePr>
        <p:xfrm>
          <a:off x="395537" y="836712"/>
          <a:ext cx="8424935" cy="4355647"/>
        </p:xfrm>
        <a:graphic>
          <a:graphicData uri="http://schemas.openxmlformats.org/drawingml/2006/table">
            <a:tbl>
              <a:tblPr>
                <a:tableStyleId>{5C22544A-7EE6-4342-B048-85BDC9FD1C3A}</a:tableStyleId>
              </a:tblPr>
              <a:tblGrid>
                <a:gridCol w="2376263"/>
                <a:gridCol w="3672408"/>
                <a:gridCol w="2376264"/>
              </a:tblGrid>
              <a:tr h="792089">
                <a:tc>
                  <a:txBody>
                    <a:bodyPr/>
                    <a:lstStyle/>
                    <a:p>
                      <a:pPr algn="ctr" fontAlgn="ctr"/>
                      <a:endParaRPr lang="en-ZA" sz="1400" b="1" i="0" u="none" strike="noStrike" dirty="0">
                        <a:solidFill>
                          <a:srgbClr val="000000"/>
                        </a:solidFill>
                        <a:effectLst/>
                        <a:latin typeface="Calibri" panose="020F0502020204030204" pitchFamily="34" charset="0"/>
                      </a:endParaRPr>
                    </a:p>
                  </a:txBody>
                  <a:tcPr marL="6340" marR="6340" marT="6340" marB="0" anchor="ctr"/>
                </a:tc>
                <a:tc>
                  <a:txBody>
                    <a:bodyPr/>
                    <a:lstStyle/>
                    <a:p>
                      <a:pPr algn="ctr"/>
                      <a:r>
                        <a:rPr lang="en-ZA" sz="1800" b="1" kern="1200" dirty="0" smtClean="0">
                          <a:solidFill>
                            <a:schemeClr val="dk1"/>
                          </a:solidFill>
                          <a:effectLst/>
                          <a:latin typeface="+mn-lt"/>
                          <a:ea typeface="+mn-ea"/>
                          <a:cs typeface="+mn-cs"/>
                        </a:rPr>
                        <a:t>MARKET THEATRE </a:t>
                      </a:r>
                      <a:endParaRPr lang="en-ZA" sz="1800" kern="1200" dirty="0" smtClean="0">
                        <a:solidFill>
                          <a:schemeClr val="dk1"/>
                        </a:solidFill>
                        <a:effectLst/>
                        <a:latin typeface="+mn-lt"/>
                        <a:ea typeface="+mn-ea"/>
                        <a:cs typeface="+mn-cs"/>
                      </a:endParaRPr>
                    </a:p>
                    <a:p>
                      <a:pPr algn="ctr" fontAlgn="ctr"/>
                      <a:endParaRPr lang="en-ZA" sz="1400" b="1" i="0" u="none" strike="noStrike" dirty="0">
                        <a:solidFill>
                          <a:srgbClr val="000000"/>
                        </a:solidFill>
                        <a:effectLst/>
                        <a:latin typeface="Calibri" panose="020F0502020204030204" pitchFamily="34" charset="0"/>
                      </a:endParaRPr>
                    </a:p>
                  </a:txBody>
                  <a:tcPr marL="6340" marR="6340" marT="6340" marB="0" anchor="ctr"/>
                </a:tc>
                <a:tc>
                  <a:txBody>
                    <a:bodyPr/>
                    <a:lstStyle/>
                    <a:p>
                      <a:pPr algn="l" fontAlgn="ctr"/>
                      <a:endParaRPr lang="en-ZA" sz="1400" b="1" i="0" u="none" strike="noStrike" dirty="0">
                        <a:solidFill>
                          <a:srgbClr val="000000"/>
                        </a:solidFill>
                        <a:effectLst/>
                        <a:latin typeface="Calibri" panose="020F0502020204030204" pitchFamily="34" charset="0"/>
                      </a:endParaRPr>
                    </a:p>
                  </a:txBody>
                  <a:tcPr marL="6340" marR="6340" marT="6340" marB="0" anchor="ctr"/>
                </a:tc>
              </a:tr>
              <a:tr h="1152128">
                <a:tc>
                  <a:txBody>
                    <a:bodyPr/>
                    <a:lstStyle/>
                    <a:p>
                      <a:pPr>
                        <a:lnSpc>
                          <a:spcPct val="115000"/>
                        </a:lnSpc>
                        <a:spcAft>
                          <a:spcPts val="0"/>
                        </a:spcAft>
                      </a:pPr>
                      <a:r>
                        <a:rPr lang="en-ZA" sz="1100" b="1" dirty="0">
                          <a:effectLst/>
                          <a:latin typeface="Arial"/>
                          <a:ea typeface="Calibri"/>
                          <a:cs typeface="Times New Roman"/>
                        </a:rPr>
                        <a:t>Amount of Fruitless and Wasteful Expenditure Incurred for 2016/17 FY</a:t>
                      </a:r>
                      <a:endParaRPr lang="en-ZA"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100" b="1">
                          <a:effectLst/>
                          <a:latin typeface="Arial"/>
                          <a:ea typeface="Calibri"/>
                          <a:cs typeface="Times New Roman"/>
                        </a:rPr>
                        <a:t>Action taken to recover the money</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100" b="1" dirty="0">
                          <a:effectLst/>
                          <a:latin typeface="Arial"/>
                          <a:ea typeface="Calibri"/>
                          <a:cs typeface="Times New Roman"/>
                        </a:rPr>
                        <a:t>Sanction imposed on officials implicated</a:t>
                      </a:r>
                      <a:endParaRPr lang="en-ZA" sz="1100" dirty="0">
                        <a:effectLst/>
                        <a:latin typeface="Calibri"/>
                        <a:ea typeface="Calibri"/>
                        <a:cs typeface="Times New Roman"/>
                      </a:endParaRPr>
                    </a:p>
                  </a:txBody>
                  <a:tcPr marL="68580" marR="68580" marT="0" marB="0"/>
                </a:tc>
              </a:tr>
              <a:tr h="261595">
                <a:tc>
                  <a:txBody>
                    <a:bodyPr/>
                    <a:lstStyle/>
                    <a:p>
                      <a:pPr>
                        <a:lnSpc>
                          <a:spcPct val="115000"/>
                        </a:lnSpc>
                        <a:spcAft>
                          <a:spcPts val="0"/>
                        </a:spcAft>
                      </a:pPr>
                      <a:r>
                        <a:rPr lang="en-ZA" sz="1100" dirty="0">
                          <a:solidFill>
                            <a:srgbClr val="000000"/>
                          </a:solidFill>
                          <a:effectLst/>
                          <a:latin typeface="Arial"/>
                          <a:ea typeface="Calibri"/>
                          <a:cs typeface="Times New Roman"/>
                        </a:rPr>
                        <a:t>R </a:t>
                      </a:r>
                      <a:r>
                        <a:rPr lang="en-ZA" sz="1100" dirty="0" smtClean="0">
                          <a:solidFill>
                            <a:srgbClr val="000000"/>
                          </a:solidFill>
                          <a:effectLst/>
                          <a:latin typeface="Arial"/>
                          <a:ea typeface="Calibri"/>
                          <a:cs typeface="Times New Roman"/>
                        </a:rPr>
                        <a:t>14</a:t>
                      </a:r>
                      <a:r>
                        <a:rPr lang="en-ZA" sz="1100" baseline="0" dirty="0" smtClean="0">
                          <a:solidFill>
                            <a:srgbClr val="000000"/>
                          </a:solidFill>
                          <a:effectLst/>
                          <a:latin typeface="Arial"/>
                          <a:ea typeface="Calibri"/>
                          <a:cs typeface="Times New Roman"/>
                        </a:rPr>
                        <a:t> 5</a:t>
                      </a:r>
                      <a:r>
                        <a:rPr lang="en-ZA" sz="1100" dirty="0" smtClean="0">
                          <a:solidFill>
                            <a:srgbClr val="000000"/>
                          </a:solidFill>
                          <a:effectLst/>
                          <a:latin typeface="Arial"/>
                          <a:ea typeface="Calibri"/>
                          <a:cs typeface="Times New Roman"/>
                        </a:rPr>
                        <a:t>00.00</a:t>
                      </a:r>
                    </a:p>
                    <a:p>
                      <a:pPr>
                        <a:lnSpc>
                          <a:spcPct val="115000"/>
                        </a:lnSpc>
                        <a:spcAft>
                          <a:spcPts val="0"/>
                        </a:spcAft>
                      </a:pPr>
                      <a:r>
                        <a:rPr lang="en-ZA" sz="1100" dirty="0" smtClean="0">
                          <a:solidFill>
                            <a:srgbClr val="000000"/>
                          </a:solidFill>
                          <a:effectLst/>
                          <a:latin typeface="Arial"/>
                          <a:ea typeface="Calibri"/>
                          <a:cs typeface="Times New Roman"/>
                        </a:rPr>
                        <a:t>Deposit</a:t>
                      </a:r>
                      <a:r>
                        <a:rPr lang="en-ZA" sz="1100" baseline="0" dirty="0" smtClean="0">
                          <a:solidFill>
                            <a:srgbClr val="000000"/>
                          </a:solidFill>
                          <a:effectLst/>
                          <a:latin typeface="Arial"/>
                          <a:ea typeface="Calibri"/>
                          <a:cs typeface="Times New Roman"/>
                        </a:rPr>
                        <a:t> paid to suppliers for work that was not done (Construction of steel cage in basement)</a:t>
                      </a:r>
                    </a:p>
                    <a:p>
                      <a:pPr>
                        <a:lnSpc>
                          <a:spcPct val="115000"/>
                        </a:lnSpc>
                        <a:spcAft>
                          <a:spcPts val="0"/>
                        </a:spcAft>
                      </a:pPr>
                      <a:endParaRPr lang="en-ZA" sz="1100" dirty="0" smtClean="0">
                        <a:solidFill>
                          <a:srgbClr val="000000"/>
                        </a:solidFill>
                        <a:effectLst/>
                        <a:latin typeface="Arial"/>
                        <a:ea typeface="Calibri"/>
                        <a:cs typeface="Times New Roman"/>
                      </a:endParaRPr>
                    </a:p>
                    <a:p>
                      <a:pPr>
                        <a:lnSpc>
                          <a:spcPct val="115000"/>
                        </a:lnSpc>
                        <a:spcAft>
                          <a:spcPts val="0"/>
                        </a:spcAft>
                      </a:pPr>
                      <a:endParaRPr lang="en-ZA"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100" dirty="0">
                          <a:solidFill>
                            <a:srgbClr val="000000"/>
                          </a:solidFill>
                          <a:effectLst/>
                          <a:latin typeface="Arial"/>
                          <a:ea typeface="Calibri"/>
                          <a:cs typeface="Times New Roman"/>
                        </a:rPr>
                        <a:t>Second payment was not made. </a:t>
                      </a:r>
                      <a:r>
                        <a:rPr lang="en-ZA" sz="1100" dirty="0" smtClean="0">
                          <a:solidFill>
                            <a:srgbClr val="000000"/>
                          </a:solidFill>
                          <a:effectLst/>
                          <a:latin typeface="Arial"/>
                          <a:ea typeface="Calibri"/>
                          <a:cs typeface="Times New Roman"/>
                        </a:rPr>
                        <a:t>The CFO requested Treasury to blacklist the supplier.  The blacklisting process is  still in progress. </a:t>
                      </a:r>
                    </a:p>
                    <a:p>
                      <a:pPr>
                        <a:lnSpc>
                          <a:spcPct val="115000"/>
                        </a:lnSpc>
                        <a:spcAft>
                          <a:spcPts val="0"/>
                        </a:spcAft>
                      </a:pPr>
                      <a:endParaRPr lang="en-ZA" sz="1100" dirty="0" smtClean="0">
                        <a:solidFill>
                          <a:srgbClr val="000000"/>
                        </a:solidFill>
                        <a:effectLst/>
                        <a:latin typeface="Arial"/>
                        <a:ea typeface="Calibri"/>
                        <a:cs typeface="Times New Roman"/>
                      </a:endParaRPr>
                    </a:p>
                  </a:txBody>
                  <a:tcPr marL="68580" marR="68580" marT="0" marB="0"/>
                </a:tc>
                <a:tc>
                  <a:txBody>
                    <a:bodyPr/>
                    <a:lstStyle/>
                    <a:p>
                      <a:pPr>
                        <a:lnSpc>
                          <a:spcPct val="115000"/>
                        </a:lnSpc>
                        <a:spcAft>
                          <a:spcPts val="0"/>
                        </a:spcAft>
                      </a:pPr>
                      <a:r>
                        <a:rPr lang="en-ZA" sz="1100" dirty="0" smtClean="0">
                          <a:solidFill>
                            <a:schemeClr val="tx1"/>
                          </a:solidFill>
                          <a:effectLst/>
                          <a:latin typeface="Arial"/>
                          <a:ea typeface="Calibri"/>
                          <a:cs typeface="Times New Roman"/>
                        </a:rPr>
                        <a:t>Market Theatre adopted Policy that stipulates </a:t>
                      </a:r>
                      <a:r>
                        <a:rPr lang="en-ZA" sz="1100" dirty="0">
                          <a:solidFill>
                            <a:schemeClr val="tx1"/>
                          </a:solidFill>
                          <a:effectLst/>
                          <a:latin typeface="Arial"/>
                          <a:ea typeface="Calibri"/>
                          <a:cs typeface="Times New Roman"/>
                        </a:rPr>
                        <a:t>not to pay deposits in </a:t>
                      </a:r>
                      <a:r>
                        <a:rPr lang="en-ZA" sz="1100" dirty="0" smtClean="0">
                          <a:solidFill>
                            <a:schemeClr val="tx1"/>
                          </a:solidFill>
                          <a:effectLst/>
                          <a:latin typeface="Arial"/>
                          <a:ea typeface="Calibri"/>
                          <a:cs typeface="Times New Roman"/>
                        </a:rPr>
                        <a:t>future.</a:t>
                      </a:r>
                      <a:r>
                        <a:rPr lang="en-ZA" sz="1100" baseline="0" dirty="0" smtClean="0">
                          <a:solidFill>
                            <a:schemeClr val="tx1"/>
                          </a:solidFill>
                          <a:effectLst/>
                          <a:latin typeface="Arial"/>
                          <a:ea typeface="Calibri"/>
                          <a:cs typeface="Times New Roman"/>
                        </a:rPr>
                        <a:t> The Market Theatre is constantly engaging National Treasury to blacklist the company however, this has not been done.</a:t>
                      </a:r>
                      <a:endParaRPr lang="en-ZA" sz="1100" dirty="0">
                        <a:solidFill>
                          <a:srgbClr val="FF0000"/>
                        </a:solidFill>
                        <a:effectLst/>
                        <a:latin typeface="Calibri"/>
                        <a:ea typeface="Calibri"/>
                        <a:cs typeface="Times New Roman"/>
                      </a:endParaRPr>
                    </a:p>
                  </a:txBody>
                  <a:tcPr marL="68580" marR="68580" marT="0" marB="0"/>
                </a:tc>
              </a:tr>
              <a:tr h="1254714">
                <a:tc>
                  <a:txBody>
                    <a:bodyPr/>
                    <a:lstStyle/>
                    <a:p>
                      <a:pPr algn="l" fontAlgn="t"/>
                      <a:r>
                        <a:rPr lang="en-ZA" sz="1100" b="0" i="0" u="none" strike="noStrike" dirty="0" smtClean="0">
                          <a:solidFill>
                            <a:srgbClr val="000000"/>
                          </a:solidFill>
                          <a:effectLst/>
                          <a:latin typeface="Arial"/>
                        </a:rPr>
                        <a:t>R</a:t>
                      </a:r>
                      <a:r>
                        <a:rPr lang="en-ZA" sz="1100" b="0" i="0" u="none" strike="noStrike" baseline="0" dirty="0" smtClean="0">
                          <a:solidFill>
                            <a:srgbClr val="000000"/>
                          </a:solidFill>
                          <a:effectLst/>
                          <a:latin typeface="Arial"/>
                        </a:rPr>
                        <a:t> 2</a:t>
                      </a:r>
                      <a:r>
                        <a:rPr lang="en-ZA" sz="1100" b="0" i="0" u="none" strike="noStrike" dirty="0" smtClean="0">
                          <a:solidFill>
                            <a:srgbClr val="000000"/>
                          </a:solidFill>
                          <a:effectLst/>
                          <a:latin typeface="Arial"/>
                        </a:rPr>
                        <a:t>8 227.54</a:t>
                      </a:r>
                    </a:p>
                    <a:p>
                      <a:pPr algn="l" fontAlgn="t"/>
                      <a:r>
                        <a:rPr lang="en-ZA" sz="1100" b="0" i="0" u="none" strike="noStrike" dirty="0" smtClean="0">
                          <a:solidFill>
                            <a:srgbClr val="000000"/>
                          </a:solidFill>
                          <a:effectLst/>
                          <a:latin typeface="Arial"/>
                        </a:rPr>
                        <a:t>This amount</a:t>
                      </a:r>
                      <a:r>
                        <a:rPr lang="en-ZA" sz="1100" b="0" i="0" u="none" strike="noStrike" baseline="0" dirty="0" smtClean="0">
                          <a:solidFill>
                            <a:srgbClr val="000000"/>
                          </a:solidFill>
                          <a:effectLst/>
                          <a:latin typeface="Arial"/>
                        </a:rPr>
                        <a:t> is 50% of the total amount charged to Market Theatre. Market Theatre paid d</a:t>
                      </a:r>
                      <a:r>
                        <a:rPr lang="en-ZA" sz="1100" b="0" i="0" u="none" strike="noStrike" dirty="0" smtClean="0">
                          <a:solidFill>
                            <a:srgbClr val="000000"/>
                          </a:solidFill>
                          <a:effectLst/>
                          <a:latin typeface="Arial"/>
                        </a:rPr>
                        <a:t>eposit</a:t>
                      </a:r>
                      <a:r>
                        <a:rPr lang="en-ZA" sz="1100" b="0" i="0" u="none" strike="noStrike" baseline="0" dirty="0" smtClean="0">
                          <a:solidFill>
                            <a:srgbClr val="000000"/>
                          </a:solidFill>
                          <a:effectLst/>
                          <a:latin typeface="Arial"/>
                        </a:rPr>
                        <a:t>  to suppliers but work not done(furniture purchased)</a:t>
                      </a:r>
                      <a:endParaRPr lang="en-ZA" sz="1100" b="0" i="0" u="none" strike="noStrike" dirty="0" smtClean="0">
                        <a:solidFill>
                          <a:srgbClr val="000000"/>
                        </a:solidFill>
                        <a:effectLst/>
                        <a:latin typeface="Arial"/>
                      </a:endParaRPr>
                    </a:p>
                    <a:p>
                      <a:pPr algn="l" fontAlgn="t"/>
                      <a:r>
                        <a:rPr lang="en-ZA" sz="1100" b="0" i="0" u="none" strike="noStrike" dirty="0" smtClean="0">
                          <a:solidFill>
                            <a:srgbClr val="000000"/>
                          </a:solidFill>
                          <a:effectLst/>
                          <a:latin typeface="Arial"/>
                        </a:rPr>
                        <a:t>   </a:t>
                      </a:r>
                      <a:endParaRPr lang="en-ZA" sz="1100" b="0" i="0" u="none" strike="noStrike" dirty="0">
                        <a:solidFill>
                          <a:srgbClr val="000000"/>
                        </a:solidFill>
                        <a:effectLst/>
                        <a:latin typeface="Arial"/>
                      </a:endParaRPr>
                    </a:p>
                  </a:txBody>
                  <a:tcPr marL="7620" marR="7620" marT="7620" marB="0"/>
                </a:tc>
                <a:tc>
                  <a:txBody>
                    <a:bodyPr/>
                    <a:lstStyle/>
                    <a:p>
                      <a:pPr>
                        <a:lnSpc>
                          <a:spcPct val="115000"/>
                        </a:lnSpc>
                        <a:spcAft>
                          <a:spcPts val="0"/>
                        </a:spcAft>
                      </a:pPr>
                      <a:r>
                        <a:rPr lang="en-ZA" sz="1100" dirty="0">
                          <a:solidFill>
                            <a:schemeClr val="tx1"/>
                          </a:solidFill>
                          <a:effectLst/>
                          <a:latin typeface="Arial"/>
                          <a:ea typeface="Calibri"/>
                          <a:cs typeface="Times New Roman"/>
                        </a:rPr>
                        <a:t>Second payment was not </a:t>
                      </a:r>
                      <a:r>
                        <a:rPr lang="en-ZA" sz="1100" dirty="0" smtClean="0">
                          <a:solidFill>
                            <a:schemeClr val="tx1"/>
                          </a:solidFill>
                          <a:effectLst/>
                          <a:latin typeface="Arial"/>
                          <a:ea typeface="Calibri"/>
                          <a:cs typeface="Times New Roman"/>
                        </a:rPr>
                        <a:t>made.</a:t>
                      </a:r>
                      <a:r>
                        <a:rPr lang="en-ZA" sz="1100" baseline="0" dirty="0" smtClean="0">
                          <a:solidFill>
                            <a:schemeClr val="tx1"/>
                          </a:solidFill>
                          <a:effectLst/>
                          <a:latin typeface="Arial"/>
                          <a:ea typeface="Calibri"/>
                          <a:cs typeface="Times New Roman"/>
                        </a:rPr>
                        <a:t> </a:t>
                      </a:r>
                    </a:p>
                    <a:p>
                      <a:pPr>
                        <a:lnSpc>
                          <a:spcPct val="115000"/>
                        </a:lnSpc>
                        <a:spcAft>
                          <a:spcPts val="0"/>
                        </a:spcAft>
                      </a:pPr>
                      <a:r>
                        <a:rPr lang="en-ZA" sz="1100" dirty="0" smtClean="0">
                          <a:solidFill>
                            <a:schemeClr val="tx1"/>
                          </a:solidFill>
                          <a:effectLst/>
                          <a:latin typeface="Arial"/>
                          <a:ea typeface="Calibri"/>
                          <a:cs typeface="Times New Roman"/>
                        </a:rPr>
                        <a:t>The amount is irrecoverable</a:t>
                      </a:r>
                      <a:r>
                        <a:rPr lang="en-ZA" sz="1100" baseline="0" dirty="0" smtClean="0">
                          <a:solidFill>
                            <a:schemeClr val="tx1"/>
                          </a:solidFill>
                          <a:effectLst/>
                          <a:latin typeface="Arial"/>
                          <a:ea typeface="Calibri"/>
                          <a:cs typeface="Times New Roman"/>
                        </a:rPr>
                        <a:t> because the </a:t>
                      </a:r>
                      <a:r>
                        <a:rPr lang="en-ZA" sz="1100" dirty="0" smtClean="0">
                          <a:solidFill>
                            <a:schemeClr val="tx1"/>
                          </a:solidFill>
                          <a:effectLst/>
                          <a:latin typeface="Arial"/>
                          <a:ea typeface="Calibri"/>
                          <a:cs typeface="Times New Roman"/>
                        </a:rPr>
                        <a:t>supplier </a:t>
                      </a:r>
                      <a:r>
                        <a:rPr lang="en-ZA" sz="1100" dirty="0">
                          <a:solidFill>
                            <a:schemeClr val="tx1"/>
                          </a:solidFill>
                          <a:effectLst/>
                          <a:latin typeface="Arial"/>
                          <a:ea typeface="Calibri"/>
                          <a:cs typeface="Times New Roman"/>
                        </a:rPr>
                        <a:t>is in </a:t>
                      </a:r>
                      <a:r>
                        <a:rPr lang="en-ZA" sz="1100" dirty="0" smtClean="0">
                          <a:solidFill>
                            <a:schemeClr val="tx1"/>
                          </a:solidFill>
                          <a:effectLst/>
                          <a:latin typeface="Arial"/>
                          <a:ea typeface="Calibri"/>
                          <a:cs typeface="Times New Roman"/>
                        </a:rPr>
                        <a:t>liquidation. </a:t>
                      </a:r>
                      <a:endParaRPr lang="en-ZA" sz="1100" dirty="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en-ZA" sz="1100" dirty="0" smtClean="0">
                          <a:solidFill>
                            <a:schemeClr val="tx1"/>
                          </a:solidFill>
                          <a:effectLst/>
                          <a:latin typeface="Arial" pitchFamily="34" charset="0"/>
                          <a:ea typeface="Calibri"/>
                          <a:cs typeface="Arial" pitchFamily="34" charset="0"/>
                        </a:rPr>
                        <a:t>Market Theatre is claiming the 50% from the furniture designer</a:t>
                      </a:r>
                      <a:r>
                        <a:rPr lang="en-ZA" sz="1100" baseline="0" dirty="0" smtClean="0">
                          <a:solidFill>
                            <a:schemeClr val="tx1"/>
                          </a:solidFill>
                          <a:effectLst/>
                          <a:latin typeface="Arial" pitchFamily="34" charset="0"/>
                          <a:ea typeface="Calibri"/>
                          <a:cs typeface="Arial" pitchFamily="34" charset="0"/>
                        </a:rPr>
                        <a:t>. The 50% down payment was a requirement from the supplier before delivering the furniture. </a:t>
                      </a:r>
                    </a:p>
                  </a:txBody>
                  <a:tcPr marL="68580" marR="68580" marT="0" marB="0"/>
                </a:tc>
              </a:tr>
            </a:tbl>
          </a:graphicData>
        </a:graphic>
      </p:graphicFrame>
    </p:spTree>
    <p:extLst>
      <p:ext uri="{BB962C8B-B14F-4D97-AF65-F5344CB8AC3E}">
        <p14:creationId xmlns:p14="http://schemas.microsoft.com/office/powerpoint/2010/main" val="42615493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83687" y="146736"/>
            <a:ext cx="8239944" cy="473952"/>
          </a:xfrm>
        </p:spPr>
        <p:txBody>
          <a:bodyPr>
            <a:normAutofit fontScale="90000"/>
          </a:bodyPr>
          <a:lstStyle/>
          <a:p>
            <a:pPr lvl="0" defTabSz="457200" eaLnBrk="0" fontAlgn="base" hangingPunct="0">
              <a:spcBef>
                <a:spcPct val="20000"/>
              </a:spcBef>
              <a:spcAft>
                <a:spcPct val="0"/>
              </a:spcAft>
              <a:defRPr/>
            </a:pPr>
            <a:r>
              <a:rPr lang="en-US" sz="2400" dirty="0" smtClean="0">
                <a:solidFill>
                  <a:prstClr val="black"/>
                </a:solidFill>
                <a:latin typeface="Calibri"/>
                <a:ea typeface="MS PGothic" pitchFamily="34" charset="-128"/>
              </a:rPr>
              <a:t> </a:t>
            </a:r>
            <a:r>
              <a:rPr lang="en-ZA" sz="3400" dirty="0">
                <a:solidFill>
                  <a:prstClr val="black">
                    <a:tint val="75000"/>
                  </a:prstClr>
                </a:solidFill>
                <a:latin typeface="Calibri"/>
                <a:ea typeface="MS PGothic" pitchFamily="34" charset="-128"/>
              </a:rPr>
              <a:t/>
            </a:r>
            <a:br>
              <a:rPr lang="en-ZA" sz="3400" dirty="0">
                <a:solidFill>
                  <a:prstClr val="black">
                    <a:tint val="75000"/>
                  </a:prstClr>
                </a:solidFill>
                <a:latin typeface="Calibri"/>
                <a:ea typeface="MS PGothic" pitchFamily="34" charset="-128"/>
              </a:rPr>
            </a:br>
            <a:endParaRPr lang="en-US" dirty="0"/>
          </a:p>
        </p:txBody>
      </p:sp>
      <p:sp>
        <p:nvSpPr>
          <p:cNvPr id="7" name="Title 1"/>
          <p:cNvSpPr txBox="1">
            <a:spLocks/>
          </p:cNvSpPr>
          <p:nvPr/>
        </p:nvSpPr>
        <p:spPr>
          <a:xfrm>
            <a:off x="179512" y="116632"/>
            <a:ext cx="8784976" cy="504056"/>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endParaRPr lang="en-ZA" sz="2500" dirty="0">
              <a:solidFill>
                <a:schemeClr val="accent6">
                  <a:lumMod val="50000"/>
                </a:schemeClr>
              </a:solidFill>
              <a:latin typeface="+mj-lt"/>
              <a:cs typeface="Arial" pitchFamily="34" charset="0"/>
            </a:endParaRPr>
          </a:p>
        </p:txBody>
      </p:sp>
      <p:sp>
        <p:nvSpPr>
          <p:cNvPr id="8" name="Slide Number Placeholder 3"/>
          <p:cNvSpPr txBox="1">
            <a:spLocks/>
          </p:cNvSpPr>
          <p:nvPr/>
        </p:nvSpPr>
        <p:spPr>
          <a:xfrm>
            <a:off x="8100392" y="6237312"/>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dirty="0" smtClean="0">
                <a:latin typeface="Verdana" pitchFamily="34" charset="0"/>
                <a:ea typeface="Verdana" pitchFamily="34" charset="0"/>
                <a:cs typeface="Verdana" pitchFamily="34" charset="0"/>
              </a:rPr>
              <a:t>8</a:t>
            </a:r>
            <a:endParaRPr lang="en-ZA" sz="1200" b="1" dirty="0" smtClean="0">
              <a:latin typeface="Verdana" pitchFamily="34" charset="0"/>
              <a:ea typeface="Verdana" pitchFamily="34" charset="0"/>
              <a:cs typeface="Verdana" pitchFamily="34" charset="0"/>
            </a:endParaRPr>
          </a:p>
        </p:txBody>
      </p:sp>
      <p:sp>
        <p:nvSpPr>
          <p:cNvPr id="6" name="Title 1"/>
          <p:cNvSpPr txBox="1">
            <a:spLocks/>
          </p:cNvSpPr>
          <p:nvPr/>
        </p:nvSpPr>
        <p:spPr>
          <a:xfrm>
            <a:off x="158899" y="188640"/>
            <a:ext cx="8767972" cy="360040"/>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2400" dirty="0" smtClean="0">
                <a:solidFill>
                  <a:schemeClr val="accent6">
                    <a:lumMod val="50000"/>
                  </a:schemeClr>
                </a:solidFill>
                <a:latin typeface="+mj-lt"/>
                <a:cs typeface="Arial" pitchFamily="34" charset="0"/>
              </a:rPr>
              <a:t>FRUITLESS AND WASTEFUL EXPENDITURE 0F 2016/17</a:t>
            </a:r>
            <a:endParaRPr lang="en-ZA" sz="2400" dirty="0">
              <a:solidFill>
                <a:schemeClr val="accent6">
                  <a:lumMod val="50000"/>
                </a:schemeClr>
              </a:solidFill>
              <a:latin typeface="+mj-lt"/>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884028818"/>
              </p:ext>
            </p:extLst>
          </p:nvPr>
        </p:nvGraphicFramePr>
        <p:xfrm>
          <a:off x="323527" y="908720"/>
          <a:ext cx="8500600" cy="4536504"/>
        </p:xfrm>
        <a:graphic>
          <a:graphicData uri="http://schemas.openxmlformats.org/drawingml/2006/table">
            <a:tbl>
              <a:tblPr>
                <a:tableStyleId>{5C22544A-7EE6-4342-B048-85BDC9FD1C3A}</a:tableStyleId>
              </a:tblPr>
              <a:tblGrid>
                <a:gridCol w="2545609"/>
                <a:gridCol w="2651677"/>
                <a:gridCol w="3303314"/>
              </a:tblGrid>
              <a:tr h="841496">
                <a:tc>
                  <a:txBody>
                    <a:bodyPr/>
                    <a:lstStyle/>
                    <a:p>
                      <a:pPr algn="ctr" fontAlgn="ctr"/>
                      <a:endParaRPr lang="en-ZA" sz="1400" b="1" i="0" u="none" strike="noStrike" dirty="0">
                        <a:solidFill>
                          <a:srgbClr val="000000"/>
                        </a:solidFill>
                        <a:effectLst/>
                        <a:latin typeface="Calibri" panose="020F0502020204030204" pitchFamily="34" charset="0"/>
                      </a:endParaRPr>
                    </a:p>
                  </a:txBody>
                  <a:tcPr marL="6340" marR="6340" marT="6340" marB="0" anchor="ctr"/>
                </a:tc>
                <a:tc>
                  <a:txBody>
                    <a:bodyPr/>
                    <a:lstStyle/>
                    <a:p>
                      <a:pPr algn="ctr"/>
                      <a:r>
                        <a:rPr lang="en-ZA" sz="1800" b="1" kern="1200" dirty="0" smtClean="0">
                          <a:solidFill>
                            <a:schemeClr val="dk1"/>
                          </a:solidFill>
                          <a:effectLst/>
                          <a:latin typeface="+mn-lt"/>
                          <a:ea typeface="+mn-ea"/>
                          <a:cs typeface="+mn-cs"/>
                        </a:rPr>
                        <a:t> </a:t>
                      </a:r>
                      <a:endParaRPr lang="en-ZA" sz="1800" kern="1200" dirty="0" smtClean="0">
                        <a:solidFill>
                          <a:schemeClr val="dk1"/>
                        </a:solidFill>
                        <a:effectLst/>
                        <a:latin typeface="+mn-lt"/>
                        <a:ea typeface="+mn-ea"/>
                        <a:cs typeface="+mn-cs"/>
                      </a:endParaRPr>
                    </a:p>
                    <a:p>
                      <a:pPr algn="ctr" fontAlgn="ctr"/>
                      <a:r>
                        <a:rPr lang="en-ZA" sz="1400" b="1" i="0" u="none" strike="noStrike" dirty="0" smtClean="0">
                          <a:solidFill>
                            <a:srgbClr val="000000"/>
                          </a:solidFill>
                          <a:effectLst/>
                          <a:latin typeface="Calibri" panose="020F0502020204030204" pitchFamily="34" charset="0"/>
                        </a:rPr>
                        <a:t>IZIKO MUSEUMS OF SOUTH AFRICA</a:t>
                      </a:r>
                      <a:endParaRPr lang="en-ZA" sz="1400" b="1" i="0" u="none" strike="noStrike" dirty="0">
                        <a:solidFill>
                          <a:srgbClr val="000000"/>
                        </a:solidFill>
                        <a:effectLst/>
                        <a:latin typeface="Calibri" panose="020F0502020204030204" pitchFamily="34" charset="0"/>
                      </a:endParaRPr>
                    </a:p>
                  </a:txBody>
                  <a:tcPr marL="6340" marR="6340" marT="6340" marB="0" anchor="ctr"/>
                </a:tc>
                <a:tc>
                  <a:txBody>
                    <a:bodyPr/>
                    <a:lstStyle/>
                    <a:p>
                      <a:pPr algn="l" fontAlgn="ctr"/>
                      <a:endParaRPr lang="en-ZA" sz="1400" b="1" i="0" u="none" strike="noStrike" dirty="0">
                        <a:solidFill>
                          <a:srgbClr val="000000"/>
                        </a:solidFill>
                        <a:effectLst/>
                        <a:latin typeface="Calibri" panose="020F0502020204030204" pitchFamily="34" charset="0"/>
                      </a:endParaRPr>
                    </a:p>
                  </a:txBody>
                  <a:tcPr marL="6340" marR="6340" marT="6340" marB="0" anchor="ctr"/>
                </a:tc>
              </a:tr>
              <a:tr h="1876078">
                <a:tc>
                  <a:txBody>
                    <a:bodyPr/>
                    <a:lstStyle/>
                    <a:p>
                      <a:pPr>
                        <a:lnSpc>
                          <a:spcPct val="115000"/>
                        </a:lnSpc>
                        <a:spcAft>
                          <a:spcPts val="0"/>
                        </a:spcAft>
                      </a:pPr>
                      <a:r>
                        <a:rPr lang="en-ZA" sz="1100" b="1">
                          <a:effectLst/>
                          <a:latin typeface="Arial"/>
                          <a:ea typeface="Calibri"/>
                          <a:cs typeface="Times New Roman"/>
                        </a:rPr>
                        <a:t>Amount of Fruitless and Wasteful Expenditure Incurred for 2016/17 FY</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100" b="1">
                          <a:effectLst/>
                          <a:latin typeface="Arial"/>
                          <a:ea typeface="Calibri"/>
                          <a:cs typeface="Times New Roman"/>
                        </a:rPr>
                        <a:t>Action taken to recover the money</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100" b="1">
                          <a:effectLst/>
                          <a:latin typeface="Arial"/>
                          <a:ea typeface="Calibri"/>
                          <a:cs typeface="Times New Roman"/>
                        </a:rPr>
                        <a:t>Sanction imposed on officials implicated</a:t>
                      </a:r>
                      <a:endParaRPr lang="en-ZA" sz="1100">
                        <a:effectLst/>
                        <a:latin typeface="Calibri"/>
                        <a:ea typeface="Calibri"/>
                        <a:cs typeface="Times New Roman"/>
                      </a:endParaRPr>
                    </a:p>
                  </a:txBody>
                  <a:tcPr marL="68580" marR="68580" marT="0" marB="0"/>
                </a:tc>
              </a:tr>
              <a:tr h="1818930">
                <a:tc>
                  <a:txBody>
                    <a:bodyPr/>
                    <a:lstStyle/>
                    <a:p>
                      <a:pPr algn="l">
                        <a:lnSpc>
                          <a:spcPct val="115000"/>
                        </a:lnSpc>
                        <a:spcAft>
                          <a:spcPts val="0"/>
                        </a:spcAft>
                      </a:pPr>
                      <a:r>
                        <a:rPr lang="en-ZA" sz="1100" dirty="0">
                          <a:solidFill>
                            <a:schemeClr val="tx1"/>
                          </a:solidFill>
                          <a:effectLst/>
                          <a:latin typeface="Arial"/>
                          <a:ea typeface="Calibri"/>
                          <a:cs typeface="Times New Roman"/>
                        </a:rPr>
                        <a:t>R 14 </a:t>
                      </a:r>
                      <a:r>
                        <a:rPr lang="en-ZA" sz="1100" dirty="0" smtClean="0">
                          <a:solidFill>
                            <a:schemeClr val="tx1"/>
                          </a:solidFill>
                          <a:effectLst/>
                          <a:latin typeface="Arial"/>
                          <a:ea typeface="Calibri"/>
                          <a:cs typeface="Times New Roman"/>
                        </a:rPr>
                        <a:t>454.00</a:t>
                      </a:r>
                    </a:p>
                    <a:p>
                      <a:pPr algn="l">
                        <a:lnSpc>
                          <a:spcPct val="115000"/>
                        </a:lnSpc>
                        <a:spcAft>
                          <a:spcPts val="0"/>
                        </a:spcAft>
                      </a:pPr>
                      <a:r>
                        <a:rPr lang="en-ZA" sz="1100" dirty="0" smtClean="0">
                          <a:solidFill>
                            <a:schemeClr val="tx1"/>
                          </a:solidFill>
                          <a:effectLst/>
                          <a:latin typeface="Arial"/>
                          <a:ea typeface="Calibri"/>
                          <a:cs typeface="Times New Roman"/>
                        </a:rPr>
                        <a:t>Traffic fines</a:t>
                      </a:r>
                      <a:r>
                        <a:rPr lang="en-ZA" sz="1100" baseline="0" dirty="0" smtClean="0">
                          <a:solidFill>
                            <a:schemeClr val="tx1"/>
                          </a:solidFill>
                          <a:effectLst/>
                          <a:latin typeface="Arial"/>
                          <a:ea typeface="Calibri"/>
                          <a:cs typeface="Times New Roman"/>
                        </a:rPr>
                        <a:t> and penalties </a:t>
                      </a:r>
                      <a:endParaRPr lang="en-ZA" sz="1100" dirty="0">
                        <a:solidFill>
                          <a:schemeClr val="tx1"/>
                        </a:solidFill>
                        <a:effectLst/>
                        <a:latin typeface="Calibri"/>
                        <a:ea typeface="Calibri"/>
                        <a:cs typeface="Times New Roman"/>
                      </a:endParaRPr>
                    </a:p>
                  </a:txBody>
                  <a:tcPr marL="68580" marR="68580" marT="0" marB="0"/>
                </a:tc>
                <a:tc>
                  <a:txBody>
                    <a:bodyPr/>
                    <a:lstStyle/>
                    <a:p>
                      <a:pPr algn="l">
                        <a:lnSpc>
                          <a:spcPct val="115000"/>
                        </a:lnSpc>
                        <a:spcAft>
                          <a:spcPts val="0"/>
                        </a:spcAft>
                      </a:pPr>
                      <a:r>
                        <a:rPr lang="en-ZA" sz="1100" dirty="0" err="1" smtClean="0">
                          <a:solidFill>
                            <a:schemeClr val="tx1"/>
                          </a:solidFill>
                          <a:effectLst/>
                          <a:latin typeface="Arial"/>
                          <a:ea typeface="Calibri"/>
                          <a:cs typeface="Times New Roman"/>
                        </a:rPr>
                        <a:t>Iziko</a:t>
                      </a:r>
                      <a:r>
                        <a:rPr lang="en-ZA" sz="1100" dirty="0" smtClean="0">
                          <a:solidFill>
                            <a:schemeClr val="tx1"/>
                          </a:solidFill>
                          <a:effectLst/>
                          <a:latin typeface="Arial"/>
                          <a:ea typeface="Calibri"/>
                          <a:cs typeface="Times New Roman"/>
                        </a:rPr>
                        <a:t> has not taken action as they have not conducted an</a:t>
                      </a:r>
                      <a:r>
                        <a:rPr lang="en-ZA" sz="1100" baseline="0" dirty="0" smtClean="0">
                          <a:solidFill>
                            <a:schemeClr val="tx1"/>
                          </a:solidFill>
                          <a:effectLst/>
                          <a:latin typeface="Arial"/>
                          <a:ea typeface="Calibri"/>
                          <a:cs typeface="Times New Roman"/>
                        </a:rPr>
                        <a:t> in-depth investigation as  to who  owes how much. The fines were only submitted  to </a:t>
                      </a:r>
                      <a:r>
                        <a:rPr lang="en-ZA" sz="1100" baseline="0" dirty="0" err="1" smtClean="0">
                          <a:solidFill>
                            <a:schemeClr val="tx1"/>
                          </a:solidFill>
                          <a:effectLst/>
                          <a:latin typeface="Arial"/>
                          <a:ea typeface="Calibri"/>
                          <a:cs typeface="Times New Roman"/>
                        </a:rPr>
                        <a:t>Iziko</a:t>
                      </a:r>
                      <a:r>
                        <a:rPr lang="en-ZA" sz="1100" baseline="0" dirty="0" smtClean="0">
                          <a:solidFill>
                            <a:schemeClr val="tx1"/>
                          </a:solidFill>
                          <a:effectLst/>
                          <a:latin typeface="Arial"/>
                          <a:ea typeface="Calibri"/>
                          <a:cs typeface="Times New Roman"/>
                        </a:rPr>
                        <a:t> by the fleet management company  after the audit outcome. The matter is included in the Audit improvement plan for intervention. </a:t>
                      </a:r>
                      <a:endParaRPr lang="en-ZA" sz="1100" dirty="0">
                        <a:solidFill>
                          <a:schemeClr val="tx1"/>
                        </a:solidFill>
                        <a:effectLst/>
                        <a:latin typeface="Calibri"/>
                        <a:ea typeface="Calibri"/>
                        <a:cs typeface="Times New Roman"/>
                      </a:endParaRPr>
                    </a:p>
                  </a:txBody>
                  <a:tcPr marL="68580" marR="68580" marT="0" marB="0"/>
                </a:tc>
                <a:tc>
                  <a:txBody>
                    <a:bodyPr/>
                    <a:lstStyle/>
                    <a:p>
                      <a:pPr algn="l">
                        <a:lnSpc>
                          <a:spcPct val="115000"/>
                        </a:lnSpc>
                        <a:spcAft>
                          <a:spcPts val="0"/>
                        </a:spcAft>
                      </a:pPr>
                      <a:r>
                        <a:rPr lang="en-ZA" sz="1100" dirty="0" smtClean="0">
                          <a:solidFill>
                            <a:schemeClr val="tx1"/>
                          </a:solidFill>
                          <a:effectLst/>
                          <a:latin typeface="Arial"/>
                          <a:ea typeface="Calibri"/>
                          <a:cs typeface="Times New Roman"/>
                        </a:rPr>
                        <a:t>Sanctions have not been imposed  yet as the matter is still under investigation.</a:t>
                      </a:r>
                      <a:r>
                        <a:rPr lang="en-ZA" sz="1100" baseline="0" dirty="0" smtClean="0">
                          <a:solidFill>
                            <a:schemeClr val="tx1"/>
                          </a:solidFill>
                          <a:effectLst/>
                          <a:latin typeface="Arial"/>
                          <a:ea typeface="Calibri"/>
                          <a:cs typeface="Times New Roman"/>
                        </a:rPr>
                        <a:t> </a:t>
                      </a:r>
                      <a:endParaRPr lang="en-ZA" sz="1100" dirty="0">
                        <a:solidFill>
                          <a:srgbClr val="FF0000"/>
                        </a:solidFill>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0228264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83687" y="146736"/>
            <a:ext cx="8239944" cy="473952"/>
          </a:xfrm>
        </p:spPr>
        <p:txBody>
          <a:bodyPr>
            <a:normAutofit fontScale="90000"/>
          </a:bodyPr>
          <a:lstStyle/>
          <a:p>
            <a:pPr lvl="0" defTabSz="457200" eaLnBrk="0" fontAlgn="base" hangingPunct="0">
              <a:spcBef>
                <a:spcPct val="20000"/>
              </a:spcBef>
              <a:spcAft>
                <a:spcPct val="0"/>
              </a:spcAft>
              <a:defRPr/>
            </a:pPr>
            <a:r>
              <a:rPr lang="en-US" sz="2400" dirty="0" smtClean="0">
                <a:solidFill>
                  <a:prstClr val="black"/>
                </a:solidFill>
                <a:latin typeface="Calibri"/>
                <a:ea typeface="MS PGothic" pitchFamily="34" charset="-128"/>
              </a:rPr>
              <a:t> </a:t>
            </a:r>
            <a:r>
              <a:rPr lang="en-ZA" sz="3400" dirty="0">
                <a:solidFill>
                  <a:prstClr val="black">
                    <a:tint val="75000"/>
                  </a:prstClr>
                </a:solidFill>
                <a:latin typeface="Calibri"/>
                <a:ea typeface="MS PGothic" pitchFamily="34" charset="-128"/>
              </a:rPr>
              <a:t/>
            </a:r>
            <a:br>
              <a:rPr lang="en-ZA" sz="3400" dirty="0">
                <a:solidFill>
                  <a:prstClr val="black">
                    <a:tint val="75000"/>
                  </a:prstClr>
                </a:solidFill>
                <a:latin typeface="Calibri"/>
                <a:ea typeface="MS PGothic" pitchFamily="34" charset="-128"/>
              </a:rPr>
            </a:br>
            <a:endParaRPr lang="en-US" dirty="0"/>
          </a:p>
        </p:txBody>
      </p:sp>
      <p:sp>
        <p:nvSpPr>
          <p:cNvPr id="7" name="Title 1"/>
          <p:cNvSpPr txBox="1">
            <a:spLocks/>
          </p:cNvSpPr>
          <p:nvPr/>
        </p:nvSpPr>
        <p:spPr>
          <a:xfrm>
            <a:off x="179512" y="116632"/>
            <a:ext cx="8784976" cy="504056"/>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endParaRPr lang="en-ZA" sz="2500" dirty="0">
              <a:solidFill>
                <a:schemeClr val="accent6">
                  <a:lumMod val="50000"/>
                </a:schemeClr>
              </a:solidFill>
              <a:latin typeface="+mj-lt"/>
              <a:cs typeface="Arial" pitchFamily="34" charset="0"/>
            </a:endParaRPr>
          </a:p>
        </p:txBody>
      </p:sp>
      <p:sp>
        <p:nvSpPr>
          <p:cNvPr id="8" name="Slide Number Placeholder 3"/>
          <p:cNvSpPr txBox="1">
            <a:spLocks/>
          </p:cNvSpPr>
          <p:nvPr/>
        </p:nvSpPr>
        <p:spPr>
          <a:xfrm>
            <a:off x="8100392" y="6237312"/>
            <a:ext cx="609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dirty="0" smtClean="0">
                <a:latin typeface="Verdana" pitchFamily="34" charset="0"/>
                <a:ea typeface="Verdana" pitchFamily="34" charset="0"/>
                <a:cs typeface="Verdana" pitchFamily="34" charset="0"/>
              </a:rPr>
              <a:t>9</a:t>
            </a:r>
            <a:endParaRPr lang="en-ZA" sz="1200" b="1" dirty="0" smtClean="0">
              <a:latin typeface="Verdana" pitchFamily="34" charset="0"/>
              <a:ea typeface="Verdana" pitchFamily="34" charset="0"/>
              <a:cs typeface="Verdana" pitchFamily="34" charset="0"/>
            </a:endParaRPr>
          </a:p>
        </p:txBody>
      </p:sp>
      <p:sp>
        <p:nvSpPr>
          <p:cNvPr id="6" name="Title 1"/>
          <p:cNvSpPr txBox="1">
            <a:spLocks/>
          </p:cNvSpPr>
          <p:nvPr/>
        </p:nvSpPr>
        <p:spPr>
          <a:xfrm>
            <a:off x="158899" y="188640"/>
            <a:ext cx="8767972" cy="360040"/>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pPr algn="ctr"/>
            <a:r>
              <a:rPr lang="en-ZA" sz="2400" dirty="0" smtClean="0">
                <a:solidFill>
                  <a:schemeClr val="accent6">
                    <a:lumMod val="50000"/>
                  </a:schemeClr>
                </a:solidFill>
                <a:latin typeface="+mj-lt"/>
                <a:cs typeface="Arial" pitchFamily="34" charset="0"/>
              </a:rPr>
              <a:t>FRUITLESS AND WASTEFUL EXPENDITURE 0F 2016/17</a:t>
            </a:r>
            <a:endParaRPr lang="en-ZA" sz="2400" dirty="0">
              <a:solidFill>
                <a:schemeClr val="accent6">
                  <a:lumMod val="50000"/>
                </a:schemeClr>
              </a:solidFill>
              <a:latin typeface="+mj-lt"/>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776242312"/>
              </p:ext>
            </p:extLst>
          </p:nvPr>
        </p:nvGraphicFramePr>
        <p:xfrm>
          <a:off x="378768" y="764704"/>
          <a:ext cx="8386464" cy="4740760"/>
        </p:xfrm>
        <a:graphic>
          <a:graphicData uri="http://schemas.openxmlformats.org/drawingml/2006/table">
            <a:tbl>
              <a:tblPr>
                <a:tableStyleId>{5C22544A-7EE6-4342-B048-85BDC9FD1C3A}</a:tableStyleId>
              </a:tblPr>
              <a:tblGrid>
                <a:gridCol w="2511430"/>
                <a:gridCol w="2616073"/>
                <a:gridCol w="3258961"/>
              </a:tblGrid>
              <a:tr h="784026">
                <a:tc>
                  <a:txBody>
                    <a:bodyPr/>
                    <a:lstStyle/>
                    <a:p>
                      <a:pPr algn="ctr" fontAlgn="ctr"/>
                      <a:endParaRPr lang="en-ZA" sz="1400" b="1" i="0" u="none" strike="noStrike" dirty="0">
                        <a:solidFill>
                          <a:srgbClr val="000000"/>
                        </a:solidFill>
                        <a:effectLst/>
                        <a:latin typeface="Calibri" panose="020F0502020204030204" pitchFamily="34" charset="0"/>
                      </a:endParaRPr>
                    </a:p>
                  </a:txBody>
                  <a:tcPr marL="6340" marR="6340" marT="6340" marB="0" anchor="ctr"/>
                </a:tc>
                <a:tc>
                  <a:txBody>
                    <a:bodyPr/>
                    <a:lstStyle/>
                    <a:p>
                      <a:pPr algn="ctr" fontAlgn="ctr"/>
                      <a:r>
                        <a:rPr lang="en-ZA" sz="1400" b="1" i="0" u="none" strike="noStrike" dirty="0" smtClean="0">
                          <a:solidFill>
                            <a:srgbClr val="000000"/>
                          </a:solidFill>
                          <a:effectLst/>
                          <a:latin typeface="Calibri" panose="020F0502020204030204" pitchFamily="34" charset="0"/>
                        </a:rPr>
                        <a:t>FREEDOM PARK</a:t>
                      </a:r>
                      <a:endParaRPr lang="en-ZA" sz="1400" b="1" i="0" u="none" strike="noStrike" dirty="0">
                        <a:solidFill>
                          <a:srgbClr val="000000"/>
                        </a:solidFill>
                        <a:effectLst/>
                        <a:latin typeface="Calibri" panose="020F0502020204030204" pitchFamily="34" charset="0"/>
                      </a:endParaRPr>
                    </a:p>
                  </a:txBody>
                  <a:tcPr marL="6340" marR="6340" marT="6340" marB="0" anchor="ctr"/>
                </a:tc>
                <a:tc>
                  <a:txBody>
                    <a:bodyPr/>
                    <a:lstStyle/>
                    <a:p>
                      <a:pPr algn="l" fontAlgn="ctr"/>
                      <a:endParaRPr lang="en-ZA" sz="1400" b="1" i="0" u="none" strike="noStrike" dirty="0">
                        <a:solidFill>
                          <a:srgbClr val="000000"/>
                        </a:solidFill>
                        <a:effectLst/>
                        <a:latin typeface="Calibri" panose="020F0502020204030204" pitchFamily="34" charset="0"/>
                      </a:endParaRPr>
                    </a:p>
                  </a:txBody>
                  <a:tcPr marL="6340" marR="6340" marT="6340" marB="0" anchor="ctr"/>
                </a:tc>
              </a:tr>
              <a:tr h="872158">
                <a:tc>
                  <a:txBody>
                    <a:bodyPr/>
                    <a:lstStyle/>
                    <a:p>
                      <a:pPr>
                        <a:lnSpc>
                          <a:spcPct val="115000"/>
                        </a:lnSpc>
                        <a:spcAft>
                          <a:spcPts val="0"/>
                        </a:spcAft>
                      </a:pPr>
                      <a:r>
                        <a:rPr lang="en-ZA" sz="1100" b="1">
                          <a:effectLst/>
                          <a:latin typeface="Arial"/>
                          <a:ea typeface="Calibri"/>
                          <a:cs typeface="Times New Roman"/>
                        </a:rPr>
                        <a:t>Amount of Fruitless and Wasteful Expenditure Incurred for 2016/17 FY</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100" b="1">
                          <a:effectLst/>
                          <a:latin typeface="Arial"/>
                          <a:ea typeface="Calibri"/>
                          <a:cs typeface="Times New Roman"/>
                        </a:rPr>
                        <a:t>Action taken to recover the money</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100" b="1">
                          <a:effectLst/>
                          <a:latin typeface="Arial"/>
                          <a:ea typeface="Calibri"/>
                          <a:cs typeface="Times New Roman"/>
                        </a:rPr>
                        <a:t>Sanction imposed on officials implicated</a:t>
                      </a:r>
                      <a:endParaRPr lang="en-ZA" sz="1100">
                        <a:effectLst/>
                        <a:latin typeface="Calibri"/>
                        <a:ea typeface="Calibri"/>
                        <a:cs typeface="Times New Roman"/>
                      </a:endParaRPr>
                    </a:p>
                  </a:txBody>
                  <a:tcPr marL="68580" marR="68580" marT="0" marB="0"/>
                </a:tc>
              </a:tr>
              <a:tr h="419812">
                <a:tc>
                  <a:txBody>
                    <a:bodyPr/>
                    <a:lstStyle/>
                    <a:p>
                      <a:pPr>
                        <a:lnSpc>
                          <a:spcPct val="115000"/>
                        </a:lnSpc>
                        <a:spcAft>
                          <a:spcPts val="0"/>
                        </a:spcAft>
                      </a:pPr>
                      <a:r>
                        <a:rPr lang="en-ZA" sz="1100" dirty="0">
                          <a:effectLst/>
                          <a:latin typeface="Arial"/>
                          <a:ea typeface="Calibri"/>
                          <a:cs typeface="Times New Roman"/>
                        </a:rPr>
                        <a:t> </a:t>
                      </a:r>
                      <a:r>
                        <a:rPr lang="en-ZA" sz="1100" dirty="0" smtClean="0">
                          <a:effectLst/>
                          <a:latin typeface="Arial"/>
                          <a:ea typeface="Calibri"/>
                          <a:cs typeface="Times New Roman"/>
                        </a:rPr>
                        <a:t>R 22,155.00</a:t>
                      </a:r>
                      <a:endParaRPr lang="en-ZA" sz="1100" dirty="0" smtClean="0">
                        <a:effectLst/>
                        <a:latin typeface="Calibri"/>
                        <a:ea typeface="Calibri"/>
                        <a:cs typeface="Times New Roman"/>
                      </a:endParaRPr>
                    </a:p>
                    <a:p>
                      <a:pPr>
                        <a:lnSpc>
                          <a:spcPct val="115000"/>
                        </a:lnSpc>
                        <a:spcAft>
                          <a:spcPts val="0"/>
                        </a:spcAft>
                      </a:pPr>
                      <a:r>
                        <a:rPr lang="en-ZA" sz="1100" dirty="0" smtClean="0">
                          <a:effectLst/>
                          <a:latin typeface="Arial" pitchFamily="34" charset="0"/>
                          <a:ea typeface="Calibri"/>
                          <a:cs typeface="Arial" pitchFamily="34" charset="0"/>
                        </a:rPr>
                        <a:t>Overtime was charged by a supplier</a:t>
                      </a:r>
                      <a:r>
                        <a:rPr lang="en-ZA" sz="1100" baseline="0" dirty="0" smtClean="0">
                          <a:effectLst/>
                          <a:latin typeface="Arial" pitchFamily="34" charset="0"/>
                          <a:ea typeface="Calibri"/>
                          <a:cs typeface="Arial" pitchFamily="34" charset="0"/>
                        </a:rPr>
                        <a:t> due to late request by the Freedom Park  official </a:t>
                      </a:r>
                      <a:r>
                        <a:rPr lang="en-ZA" sz="1100" dirty="0">
                          <a:effectLst/>
                          <a:latin typeface="Arial" pitchFamily="34" charset="0"/>
                          <a:ea typeface="Calibri"/>
                          <a:cs typeface="Arial" pitchFamily="34" charset="0"/>
                        </a:rPr>
                        <a:t> </a:t>
                      </a:r>
                      <a:endParaRPr lang="en-ZA" sz="1100" dirty="0" smtClean="0">
                        <a:effectLst/>
                        <a:latin typeface="Arial" pitchFamily="34" charset="0"/>
                        <a:ea typeface="Calibri"/>
                        <a:cs typeface="Arial" pitchFamily="34" charset="0"/>
                      </a:endParaRPr>
                    </a:p>
                    <a:p>
                      <a:pPr>
                        <a:lnSpc>
                          <a:spcPct val="115000"/>
                        </a:lnSpc>
                        <a:spcAft>
                          <a:spcPts val="0"/>
                        </a:spcAft>
                      </a:pPr>
                      <a:endParaRPr lang="en-ZA" sz="1100" dirty="0">
                        <a:effectLst/>
                        <a:latin typeface="Arial" pitchFamily="34" charset="0"/>
                        <a:ea typeface="Calibri"/>
                        <a:cs typeface="Arial" pitchFamily="34" charset="0"/>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ZA" sz="1100" dirty="0" smtClean="0">
                          <a:effectLst/>
                          <a:latin typeface="Arial"/>
                          <a:ea typeface="Calibri"/>
                          <a:cs typeface="Times New Roman"/>
                        </a:rPr>
                        <a:t>Disciplinary action</a:t>
                      </a:r>
                      <a:endParaRPr lang="en-ZA" sz="1100" dirty="0" smtClean="0">
                        <a:effectLst/>
                        <a:latin typeface="+mn-lt"/>
                        <a:ea typeface="Calibri"/>
                        <a:cs typeface="Times New Roman"/>
                      </a:endParaRPr>
                    </a:p>
                    <a:p>
                      <a:pPr>
                        <a:lnSpc>
                          <a:spcPct val="115000"/>
                        </a:lnSpc>
                        <a:spcAft>
                          <a:spcPts val="0"/>
                        </a:spcAft>
                      </a:pPr>
                      <a:endParaRPr lang="en-ZA" sz="1100" dirty="0">
                        <a:solidFill>
                          <a:schemeClr val="tx1"/>
                        </a:solidFill>
                        <a:effectLst/>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ZA" sz="1100" dirty="0" smtClean="0">
                          <a:solidFill>
                            <a:schemeClr val="tx1"/>
                          </a:solidFill>
                          <a:effectLst/>
                          <a:latin typeface="Arial"/>
                          <a:ea typeface="Calibri"/>
                          <a:cs typeface="Times New Roman"/>
                        </a:rPr>
                        <a:t>Deductions from the</a:t>
                      </a:r>
                      <a:r>
                        <a:rPr lang="en-ZA" sz="1100" baseline="0" dirty="0" smtClean="0">
                          <a:solidFill>
                            <a:schemeClr val="tx1"/>
                          </a:solidFill>
                          <a:effectLst/>
                          <a:latin typeface="Arial"/>
                          <a:ea typeface="Calibri"/>
                          <a:cs typeface="Times New Roman"/>
                        </a:rPr>
                        <a:t> official</a:t>
                      </a:r>
                      <a:r>
                        <a:rPr lang="en-ZA" sz="1100" dirty="0" smtClean="0">
                          <a:solidFill>
                            <a:schemeClr val="tx1"/>
                          </a:solidFill>
                          <a:effectLst/>
                          <a:latin typeface="Arial"/>
                          <a:ea typeface="Calibri"/>
                          <a:cs typeface="Times New Roman"/>
                        </a:rPr>
                        <a:t> have been effected from September 2017</a:t>
                      </a:r>
                      <a:endParaRPr lang="en-ZA" sz="1100" dirty="0" smtClean="0">
                        <a:solidFill>
                          <a:schemeClr val="tx1"/>
                        </a:solidFill>
                        <a:effectLst/>
                        <a:latin typeface="+mn-lt"/>
                        <a:ea typeface="Calibri"/>
                        <a:cs typeface="Times New Roman"/>
                      </a:endParaRPr>
                    </a:p>
                  </a:txBody>
                  <a:tcPr marL="68580" marR="68580" marT="0" marB="0"/>
                </a:tc>
              </a:tr>
              <a:tr h="1469340">
                <a:tc>
                  <a:txBody>
                    <a:bodyPr/>
                    <a:lstStyle/>
                    <a:p>
                      <a:pPr>
                        <a:lnSpc>
                          <a:spcPct val="115000"/>
                        </a:lnSpc>
                        <a:spcAft>
                          <a:spcPts val="0"/>
                        </a:spcAft>
                      </a:pPr>
                      <a:r>
                        <a:rPr lang="en-ZA" sz="1100" dirty="0">
                          <a:solidFill>
                            <a:schemeClr val="tx1"/>
                          </a:solidFill>
                          <a:effectLst/>
                          <a:latin typeface="Arial"/>
                          <a:ea typeface="Calibri"/>
                          <a:cs typeface="Times New Roman"/>
                        </a:rPr>
                        <a:t> </a:t>
                      </a:r>
                      <a:r>
                        <a:rPr lang="en-ZA" sz="1100" dirty="0" smtClean="0">
                          <a:solidFill>
                            <a:schemeClr val="tx1"/>
                          </a:solidFill>
                          <a:effectLst/>
                          <a:latin typeface="Arial"/>
                          <a:ea typeface="Calibri"/>
                          <a:cs typeface="Times New Roman"/>
                        </a:rPr>
                        <a:t>R 49,081.00</a:t>
                      </a:r>
                      <a:endParaRPr lang="en-ZA" sz="1100" dirty="0">
                        <a:solidFill>
                          <a:schemeClr val="tx1"/>
                        </a:solidFill>
                        <a:effectLst/>
                        <a:latin typeface="Calibri"/>
                        <a:ea typeface="Calibri"/>
                        <a:cs typeface="Times New Roman"/>
                      </a:endParaRPr>
                    </a:p>
                    <a:p>
                      <a:pPr>
                        <a:lnSpc>
                          <a:spcPct val="115000"/>
                        </a:lnSpc>
                        <a:spcAft>
                          <a:spcPts val="0"/>
                        </a:spcAft>
                      </a:pPr>
                      <a:r>
                        <a:rPr lang="en-ZA" sz="1100" dirty="0">
                          <a:solidFill>
                            <a:schemeClr val="tx1"/>
                          </a:solidFill>
                          <a:effectLst/>
                          <a:latin typeface="Arial"/>
                          <a:ea typeface="Calibri"/>
                          <a:cs typeface="Times New Roman"/>
                        </a:rPr>
                        <a:t> </a:t>
                      </a:r>
                      <a:r>
                        <a:rPr lang="en-ZA" sz="1100" dirty="0" smtClean="0">
                          <a:solidFill>
                            <a:schemeClr val="tx1"/>
                          </a:solidFill>
                          <a:effectLst/>
                          <a:latin typeface="Arial"/>
                          <a:ea typeface="Calibri"/>
                          <a:cs typeface="Times New Roman"/>
                        </a:rPr>
                        <a:t>Forensic investigator appointed without following SCM process</a:t>
                      </a:r>
                      <a:endParaRPr lang="en-ZA" sz="1100" dirty="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en-ZA" sz="1100" dirty="0" smtClean="0">
                          <a:solidFill>
                            <a:schemeClr val="tx1"/>
                          </a:solidFill>
                          <a:effectLst/>
                          <a:latin typeface="Arial"/>
                          <a:ea typeface="Calibri"/>
                          <a:cs typeface="Times New Roman"/>
                        </a:rPr>
                        <a:t>The previous Council of Freedom Park appointed a forensic investigator without following SCM processes. In approving the </a:t>
                      </a:r>
                      <a:r>
                        <a:rPr lang="en-ZA" sz="1100" dirty="0" err="1" smtClean="0">
                          <a:solidFill>
                            <a:schemeClr val="tx1"/>
                          </a:solidFill>
                          <a:effectLst/>
                          <a:latin typeface="Arial"/>
                          <a:ea typeface="Calibri"/>
                          <a:cs typeface="Times New Roman"/>
                        </a:rPr>
                        <a:t>condonation</a:t>
                      </a:r>
                      <a:r>
                        <a:rPr lang="en-ZA" sz="1100" dirty="0" smtClean="0">
                          <a:solidFill>
                            <a:schemeClr val="tx1"/>
                          </a:solidFill>
                          <a:effectLst/>
                          <a:latin typeface="Arial"/>
                          <a:ea typeface="Calibri"/>
                          <a:cs typeface="Times New Roman"/>
                        </a:rPr>
                        <a:t> for irregular expenditure, the National Treasury instructed the Freedom Park to classify R 49 081 of the irregular expenditure as fruitless &amp; wasteful expenditure</a:t>
                      </a:r>
                      <a:r>
                        <a:rPr lang="en-ZA" sz="1100" baseline="0" dirty="0" smtClean="0">
                          <a:solidFill>
                            <a:schemeClr val="tx1"/>
                          </a:solidFill>
                          <a:effectLst/>
                          <a:latin typeface="Arial"/>
                          <a:ea typeface="Calibri"/>
                          <a:cs typeface="Times New Roman"/>
                        </a:rPr>
                        <a:t> and consider the cost-benefit of instituting recovery procedures.</a:t>
                      </a:r>
                    </a:p>
                    <a:p>
                      <a:pPr>
                        <a:lnSpc>
                          <a:spcPct val="115000"/>
                        </a:lnSpc>
                        <a:spcAft>
                          <a:spcPts val="0"/>
                        </a:spcAft>
                      </a:pPr>
                      <a:endParaRPr lang="en-ZA" sz="1100" dirty="0">
                        <a:solidFill>
                          <a:schemeClr val="tx1"/>
                        </a:solidFill>
                        <a:effectLst/>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ZA" sz="1100" dirty="0" smtClean="0">
                          <a:solidFill>
                            <a:schemeClr val="tx1"/>
                          </a:solidFill>
                          <a:effectLst/>
                          <a:latin typeface="Arial"/>
                          <a:ea typeface="Calibri"/>
                          <a:cs typeface="Times New Roman"/>
                        </a:rPr>
                        <a:t>The current Council resolved that because most of the members of the previous Council were no longer active, the cost to recover will surpass the fruitless expenditure. The amount was written off.</a:t>
                      </a:r>
                      <a:endParaRPr lang="en-ZA" sz="1100" dirty="0" smtClean="0">
                        <a:solidFill>
                          <a:schemeClr val="tx1"/>
                        </a:solidFill>
                        <a:effectLst/>
                        <a:latin typeface="+mn-lt"/>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8298613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14223</TotalTime>
  <Words>2566</Words>
  <Application>Microsoft Office PowerPoint</Application>
  <PresentationFormat>On-screen Show (4:3)</PresentationFormat>
  <Paragraphs>395</Paragraphs>
  <Slides>22</Slides>
  <Notes>15</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FRUITLESS AND WASTEFUL EXPENDITURE:  PUBLIC ENTITIES  2016/17  </vt:lpstr>
      <vt:lpstr> PRESENTATION OUTLINE </vt:lpstr>
      <vt:lpstr>BACKGROUND</vt:lpstr>
      <vt:lpstr>  </vt:lpstr>
      <vt:lpstr>  </vt:lpstr>
      <vt:lpstr>  </vt:lpstr>
      <vt:lpstr>  </vt:lpstr>
      <vt:lpstr>  </vt:lpstr>
      <vt:lpstr>  </vt:lpstr>
      <vt:lpstr>  </vt:lpstr>
      <vt:lpstr>  </vt:lpstr>
      <vt:lpstr>  </vt:lpstr>
      <vt:lpstr>  </vt:lpstr>
      <vt:lpstr>  </vt:lpstr>
      <vt:lpstr>  </vt:lpstr>
      <vt:lpstr>  </vt:lpstr>
      <vt:lpstr>DAC SUPPORT/INTERVENTIONS</vt:lpstr>
      <vt:lpstr>DAC SUPPORT/INTERVENTIONS CONT..</vt:lpstr>
      <vt:lpstr>DAC SUPPORT/INTERVENTIONS CONT..</vt:lpstr>
      <vt:lpstr>DAC SUPPORT/INTERVENTIONS CONT..</vt:lpstr>
      <vt:lpstr>DAC SUPPORT/INTERVENTIONS CONT..</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dc:creator>
  <cp:lastModifiedBy>Lulama Ndabankulu</cp:lastModifiedBy>
  <cp:revision>894</cp:revision>
  <cp:lastPrinted>2017-11-01T12:18:47Z</cp:lastPrinted>
  <dcterms:created xsi:type="dcterms:W3CDTF">2013-11-12T11:39:42Z</dcterms:created>
  <dcterms:modified xsi:type="dcterms:W3CDTF">2017-11-14T06:05:59Z</dcterms:modified>
</cp:coreProperties>
</file>