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handoutMasterIdLst>
    <p:handoutMasterId r:id="rId58"/>
  </p:handoutMasterIdLst>
  <p:sldIdLst>
    <p:sldId id="256" r:id="rId2"/>
    <p:sldId id="257" r:id="rId3"/>
    <p:sldId id="259" r:id="rId4"/>
    <p:sldId id="325" r:id="rId5"/>
    <p:sldId id="279" r:id="rId6"/>
    <p:sldId id="342" r:id="rId7"/>
    <p:sldId id="262" r:id="rId8"/>
    <p:sldId id="260" r:id="rId9"/>
    <p:sldId id="261" r:id="rId10"/>
    <p:sldId id="322" r:id="rId11"/>
    <p:sldId id="265" r:id="rId12"/>
    <p:sldId id="266" r:id="rId13"/>
    <p:sldId id="309" r:id="rId14"/>
    <p:sldId id="310" r:id="rId15"/>
    <p:sldId id="311" r:id="rId16"/>
    <p:sldId id="312" r:id="rId17"/>
    <p:sldId id="313" r:id="rId18"/>
    <p:sldId id="314" r:id="rId19"/>
    <p:sldId id="315" r:id="rId20"/>
    <p:sldId id="316" r:id="rId21"/>
    <p:sldId id="317" r:id="rId22"/>
    <p:sldId id="318" r:id="rId23"/>
    <p:sldId id="276" r:id="rId24"/>
    <p:sldId id="344" r:id="rId25"/>
    <p:sldId id="278" r:id="rId26"/>
    <p:sldId id="343" r:id="rId27"/>
    <p:sldId id="346" r:id="rId28"/>
    <p:sldId id="345" r:id="rId29"/>
    <p:sldId id="269" r:id="rId30"/>
    <p:sldId id="272" r:id="rId31"/>
    <p:sldId id="283" r:id="rId32"/>
    <p:sldId id="319" r:id="rId33"/>
    <p:sldId id="320" r:id="rId34"/>
    <p:sldId id="321" r:id="rId35"/>
    <p:sldId id="347" r:id="rId36"/>
    <p:sldId id="351" r:id="rId37"/>
    <p:sldId id="349" r:id="rId38"/>
    <p:sldId id="350" r:id="rId39"/>
    <p:sldId id="352" r:id="rId40"/>
    <p:sldId id="338" r:id="rId41"/>
    <p:sldId id="339" r:id="rId42"/>
    <p:sldId id="340" r:id="rId43"/>
    <p:sldId id="287" r:id="rId44"/>
    <p:sldId id="335" r:id="rId45"/>
    <p:sldId id="326" r:id="rId46"/>
    <p:sldId id="327" r:id="rId47"/>
    <p:sldId id="355" r:id="rId48"/>
    <p:sldId id="328" r:id="rId49"/>
    <p:sldId id="358" r:id="rId50"/>
    <p:sldId id="359" r:id="rId51"/>
    <p:sldId id="332" r:id="rId52"/>
    <p:sldId id="333" r:id="rId53"/>
    <p:sldId id="334" r:id="rId54"/>
    <p:sldId id="341" r:id="rId55"/>
    <p:sldId id="303" r:id="rId5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plotArea>
      <c:layout/>
      <c:pieChart>
        <c:varyColors val="1"/>
        <c:dLbls/>
        <c:firstSliceAng val="0"/>
      </c:pieChart>
    </c:plotArea>
    <c:legend>
      <c:legendPos val="r"/>
      <c:layout>
        <c:manualLayout>
          <c:xMode val="edge"/>
          <c:yMode val="edge"/>
          <c:x val="7.4284339457567822E-2"/>
          <c:y val="0.87665579913927516"/>
          <c:w val="0.44238232720909892"/>
          <c:h val="0.12152908976504002"/>
        </c:manualLayout>
      </c:layout>
    </c:legend>
    <c:plotVisOnly val="1"/>
    <c:dispBlanksAs val="zero"/>
  </c:chart>
  <c:txPr>
    <a:bodyPr/>
    <a:lstStyle/>
    <a:p>
      <a:pPr>
        <a:defRPr lang="en-ZA" sz="1800" kern="1200">
          <a:solidFill>
            <a:schemeClr val="tx1"/>
          </a:solidFill>
          <a:latin typeface="Arial" charset="0"/>
          <a:ea typeface="+mn-ea"/>
          <a:cs typeface="+mn-cs"/>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latin typeface="Arial" pitchFamily="34" charset="0"/>
                <a:cs typeface="Arial" pitchFamily="34" charset="0"/>
              </a:defRPr>
            </a:pPr>
            <a:r>
              <a:rPr lang="en-US" dirty="0">
                <a:latin typeface="Arial" pitchFamily="34" charset="0"/>
                <a:cs typeface="Arial" pitchFamily="34" charset="0"/>
              </a:rPr>
              <a:t>2015/16 Annual </a:t>
            </a:r>
            <a:endParaRPr lang="en-US" dirty="0" smtClean="0">
              <a:latin typeface="Arial" pitchFamily="34" charset="0"/>
              <a:cs typeface="Arial" pitchFamily="34" charset="0"/>
            </a:endParaRPr>
          </a:p>
          <a:p>
            <a:pPr>
              <a:defRPr>
                <a:latin typeface="Arial" pitchFamily="34" charset="0"/>
                <a:cs typeface="Arial" pitchFamily="34" charset="0"/>
              </a:defRPr>
            </a:pPr>
            <a:r>
              <a:rPr lang="en-US" dirty="0" smtClean="0">
                <a:latin typeface="Arial" pitchFamily="34" charset="0"/>
                <a:cs typeface="Arial" pitchFamily="34" charset="0"/>
              </a:rPr>
              <a:t>Performance </a:t>
            </a:r>
            <a:endParaRPr lang="en-US" dirty="0">
              <a:latin typeface="Arial" pitchFamily="34" charset="0"/>
              <a:cs typeface="Arial" pitchFamily="34" charset="0"/>
            </a:endParaRPr>
          </a:p>
        </c:rich>
      </c:tx>
      <c:layout/>
    </c:title>
    <c:view3D>
      <c:rotX val="30"/>
      <c:perspective val="30"/>
    </c:view3D>
    <c:plotArea>
      <c:layout>
        <c:manualLayout>
          <c:layoutTarget val="inner"/>
          <c:xMode val="edge"/>
          <c:yMode val="edge"/>
          <c:x val="0.15954855643044624"/>
          <c:y val="0.11318299868088548"/>
          <c:w val="0.60312510936132979"/>
          <c:h val="0.83626553926734071"/>
        </c:manualLayout>
      </c:layout>
      <c:pie3DChart>
        <c:varyColors val="1"/>
        <c:ser>
          <c:idx val="0"/>
          <c:order val="0"/>
          <c:tx>
            <c:strRef>
              <c:f>Sheet1!$B$24</c:f>
              <c:strCache>
                <c:ptCount val="1"/>
                <c:pt idx="0">
                  <c:v>2015/16 Annual Performance </c:v>
                </c:pt>
              </c:strCache>
            </c:strRef>
          </c:tx>
          <c:spPr>
            <a:solidFill>
              <a:srgbClr val="FF0000"/>
            </a:solidFill>
          </c:spPr>
          <c:dPt>
            <c:idx val="0"/>
            <c:spPr>
              <a:solidFill>
                <a:srgbClr val="00B050"/>
              </a:solidFill>
            </c:spPr>
          </c:dPt>
          <c:dLbls>
            <c:dLbl>
              <c:idx val="0"/>
              <c:layout>
                <c:manualLayout>
                  <c:x val="-0.2004442257217848"/>
                  <c:y val="-0.20769114622322199"/>
                </c:manualLayout>
              </c:layout>
              <c:showVal val="1"/>
              <c:extLst>
                <c:ext xmlns:c15="http://schemas.microsoft.com/office/drawing/2012/chart" uri="{CE6537A1-D6FC-4f65-9D91-7224C49458BB}"/>
              </c:extLst>
            </c:dLbl>
            <c:dLbl>
              <c:idx val="1"/>
              <c:layout>
                <c:manualLayout>
                  <c:x val="0.16052854330708663"/>
                  <c:y val="8.0527284919450715E-2"/>
                </c:manualLayout>
              </c:layout>
              <c:showVal val="1"/>
              <c:extLst>
                <c:ext xmlns:c15="http://schemas.microsoft.com/office/drawing/2012/chart" uri="{CE6537A1-D6FC-4f65-9D91-7224C49458BB}"/>
              </c:extLst>
            </c:dLbl>
            <c:delete val="1"/>
            <c:spPr>
              <a:noFill/>
              <a:ln>
                <a:noFill/>
              </a:ln>
              <a:effectLst/>
            </c:spPr>
            <c:txPr>
              <a:bodyPr/>
              <a:lstStyle/>
              <a:p>
                <a:pPr>
                  <a:defRPr sz="1600" b="1">
                    <a:latin typeface="Arial" pitchFamily="34" charset="0"/>
                    <a:cs typeface="Arial" pitchFamily="34" charset="0"/>
                  </a:defRPr>
                </a:pPr>
                <a:endParaRPr lang="en-US"/>
              </a:p>
            </c:txPr>
            <c:extLst>
              <c:ext xmlns:c15="http://schemas.microsoft.com/office/drawing/2012/chart" uri="{CE6537A1-D6FC-4f65-9D91-7224C49458BB}"/>
            </c:extLst>
          </c:dLbls>
          <c:cat>
            <c:strRef>
              <c:f>Sheet1!$C$23:$D$23</c:f>
              <c:strCache>
                <c:ptCount val="2"/>
                <c:pt idx="0">
                  <c:v>Achieved</c:v>
                </c:pt>
                <c:pt idx="1">
                  <c:v>Not Achieved</c:v>
                </c:pt>
              </c:strCache>
            </c:strRef>
          </c:cat>
          <c:val>
            <c:numRef>
              <c:f>Sheet1!$C$24:$D$24</c:f>
              <c:numCache>
                <c:formatCode>0%</c:formatCode>
                <c:ptCount val="2"/>
                <c:pt idx="0">
                  <c:v>0.81</c:v>
                </c:pt>
                <c:pt idx="1">
                  <c:v>0.19000000000000003</c:v>
                </c:pt>
              </c:numCache>
            </c:numRef>
          </c:val>
        </c:ser>
        <c:dLbls/>
      </c:pie3DChart>
    </c:plotArea>
    <c:legend>
      <c:legendPos val="r"/>
      <c:layout>
        <c:manualLayout>
          <c:xMode val="edge"/>
          <c:yMode val="edge"/>
          <c:x val="0.20483989501312336"/>
          <c:y val="0.86326718477713671"/>
          <c:w val="0.42571566054243221"/>
          <c:h val="0.1361264630402472"/>
        </c:manualLayout>
      </c:layout>
      <c:txPr>
        <a:bodyPr/>
        <a:lstStyle/>
        <a:p>
          <a:pPr>
            <a:defRPr lang="en-ZA" sz="1600" b="1" i="0" u="none" strike="noStrike" kern="1200" baseline="0">
              <a:solidFill>
                <a:prstClr val="black"/>
              </a:solidFill>
              <a:latin typeface="Arial" pitchFamily="34" charset="0"/>
              <a:ea typeface="+mn-ea"/>
              <a:cs typeface="Arial" pitchFamily="34" charset="0"/>
            </a:defRPr>
          </a:pPr>
          <a:endParaRPr lang="en-US"/>
        </a:p>
      </c:txPr>
    </c:legend>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latin typeface="Arial" pitchFamily="34" charset="0"/>
                <a:cs typeface="Arial" pitchFamily="34" charset="0"/>
              </a:defRPr>
            </a:pPr>
            <a:r>
              <a:rPr lang="en-US" dirty="0">
                <a:latin typeface="Arial" pitchFamily="34" charset="0"/>
                <a:cs typeface="Arial" pitchFamily="34" charset="0"/>
              </a:rPr>
              <a:t>2014/15 </a:t>
            </a:r>
            <a:r>
              <a:rPr lang="en-US" dirty="0" smtClean="0">
                <a:latin typeface="Arial" pitchFamily="34" charset="0"/>
                <a:cs typeface="Arial" pitchFamily="34" charset="0"/>
              </a:rPr>
              <a:t>Annual</a:t>
            </a:r>
          </a:p>
          <a:p>
            <a:pPr>
              <a:defRPr>
                <a:latin typeface="Arial" pitchFamily="34" charset="0"/>
                <a:cs typeface="Arial" pitchFamily="34" charset="0"/>
              </a:defRPr>
            </a:pPr>
            <a:r>
              <a:rPr lang="en-US" dirty="0" smtClean="0">
                <a:latin typeface="Arial" pitchFamily="34" charset="0"/>
                <a:cs typeface="Arial" pitchFamily="34" charset="0"/>
              </a:rPr>
              <a:t> </a:t>
            </a:r>
            <a:r>
              <a:rPr lang="en-US" dirty="0">
                <a:latin typeface="Arial" pitchFamily="34" charset="0"/>
                <a:cs typeface="Arial" pitchFamily="34" charset="0"/>
              </a:rPr>
              <a:t>Performance </a:t>
            </a:r>
          </a:p>
        </c:rich>
      </c:tx>
      <c:layout>
        <c:manualLayout>
          <c:xMode val="edge"/>
          <c:yMode val="edge"/>
          <c:x val="0.31688188976377962"/>
          <c:y val="6.859409359190248E-2"/>
        </c:manualLayout>
      </c:layout>
    </c:title>
    <c:view3D>
      <c:rotX val="30"/>
      <c:perspective val="30"/>
    </c:view3D>
    <c:plotArea>
      <c:layout>
        <c:manualLayout>
          <c:layoutTarget val="inner"/>
          <c:xMode val="edge"/>
          <c:yMode val="edge"/>
          <c:x val="0.24069269466316714"/>
          <c:y val="0.21668687581891258"/>
          <c:w val="0.5891428258967627"/>
          <c:h val="0.61375191279073649"/>
        </c:manualLayout>
      </c:layout>
      <c:pie3DChart>
        <c:varyColors val="1"/>
        <c:ser>
          <c:idx val="0"/>
          <c:order val="0"/>
          <c:tx>
            <c:strRef>
              <c:f>Sheet1!$B$6</c:f>
              <c:strCache>
                <c:ptCount val="1"/>
                <c:pt idx="0">
                  <c:v>2014/15 Annual Performance </c:v>
                </c:pt>
              </c:strCache>
            </c:strRef>
          </c:tx>
          <c:dPt>
            <c:idx val="0"/>
            <c:spPr>
              <a:solidFill>
                <a:srgbClr val="00B050"/>
              </a:solidFill>
            </c:spPr>
          </c:dPt>
          <c:dPt>
            <c:idx val="1"/>
            <c:spPr>
              <a:solidFill>
                <a:srgbClr val="FF0000"/>
              </a:solidFill>
            </c:spPr>
          </c:dPt>
          <c:dLbls>
            <c:dLbl>
              <c:idx val="0"/>
              <c:layout>
                <c:manualLayout>
                  <c:x val="-0.22924321959755034"/>
                  <c:y val="-0.14309601921027429"/>
                </c:manualLayout>
              </c:layout>
              <c:showVal val="1"/>
              <c:extLst>
                <c:ext xmlns:c15="http://schemas.microsoft.com/office/drawing/2012/chart" uri="{CE6537A1-D6FC-4f65-9D91-7224C49458BB}"/>
              </c:extLst>
            </c:dLbl>
            <c:dLbl>
              <c:idx val="1"/>
              <c:layout>
                <c:manualLayout>
                  <c:x val="0.19153587051618548"/>
                  <c:y val="4.7515035339215479E-2"/>
                </c:manualLayout>
              </c:layout>
              <c:showVal val="1"/>
              <c:extLst>
                <c:ext xmlns:c15="http://schemas.microsoft.com/office/drawing/2012/chart" uri="{CE6537A1-D6FC-4f65-9D91-7224C49458BB}"/>
              </c:extLst>
            </c:dLbl>
            <c:delete val="1"/>
            <c:spPr>
              <a:noFill/>
              <a:ln>
                <a:noFill/>
              </a:ln>
              <a:effectLst/>
            </c:spPr>
            <c:txPr>
              <a:bodyPr/>
              <a:lstStyle/>
              <a:p>
                <a:pPr>
                  <a:defRPr sz="1600" b="1">
                    <a:latin typeface="Arial" pitchFamily="34" charset="0"/>
                    <a:cs typeface="Arial" pitchFamily="34" charset="0"/>
                  </a:defRPr>
                </a:pPr>
                <a:endParaRPr lang="en-US"/>
              </a:p>
            </c:txPr>
            <c:extLst>
              <c:ext xmlns:c15="http://schemas.microsoft.com/office/drawing/2012/chart" uri="{CE6537A1-D6FC-4f65-9D91-7224C49458BB}"/>
            </c:extLst>
          </c:dLbls>
          <c:cat>
            <c:strRef>
              <c:f>Sheet1!$C$5:$E$5</c:f>
              <c:strCache>
                <c:ptCount val="2"/>
                <c:pt idx="0">
                  <c:v>Achieved</c:v>
                </c:pt>
                <c:pt idx="1">
                  <c:v>Not Achieved</c:v>
                </c:pt>
              </c:strCache>
            </c:strRef>
          </c:cat>
          <c:val>
            <c:numRef>
              <c:f>Sheet1!$C$6:$E$6</c:f>
              <c:numCache>
                <c:formatCode>0%</c:formatCode>
                <c:ptCount val="3"/>
                <c:pt idx="0">
                  <c:v>0.70000000000000007</c:v>
                </c:pt>
                <c:pt idx="1">
                  <c:v>0.30000000000000004</c:v>
                </c:pt>
              </c:numCache>
            </c:numRef>
          </c:val>
        </c:ser>
        <c:dLbls/>
      </c:pie3DChart>
    </c:plotArea>
    <c:legend>
      <c:legendPos val="r"/>
      <c:layout>
        <c:manualLayout>
          <c:xMode val="edge"/>
          <c:yMode val="edge"/>
          <c:x val="0.28997265966754165"/>
          <c:y val="0.84833659323039634"/>
          <c:w val="0.3405828958880141"/>
          <c:h val="0.13248185656763894"/>
        </c:manualLayout>
      </c:layout>
      <c:txPr>
        <a:bodyPr/>
        <a:lstStyle/>
        <a:p>
          <a:pPr>
            <a:defRPr sz="1600" b="1">
              <a:latin typeface="Arial" pitchFamily="34" charset="0"/>
              <a:cs typeface="Arial" pitchFamily="34" charset="0"/>
            </a:defRPr>
          </a:pPr>
          <a:endParaRPr lang="en-US"/>
        </a:p>
      </c:txPr>
    </c:legend>
    <c:plotVisOnly val="1"/>
    <c:dispBlanksAs val="zero"/>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latin typeface="Arial" pitchFamily="34" charset="0"/>
                <a:cs typeface="Arial" pitchFamily="34" charset="0"/>
              </a:defRPr>
            </a:pPr>
            <a:r>
              <a:rPr lang="en-US" dirty="0">
                <a:latin typeface="Arial" pitchFamily="34" charset="0"/>
                <a:cs typeface="Arial" pitchFamily="34" charset="0"/>
              </a:rPr>
              <a:t>2016/17 </a:t>
            </a:r>
            <a:r>
              <a:rPr lang="en-US" dirty="0" smtClean="0">
                <a:latin typeface="Arial" pitchFamily="34" charset="0"/>
                <a:cs typeface="Arial" pitchFamily="34" charset="0"/>
              </a:rPr>
              <a:t>Annual</a:t>
            </a:r>
          </a:p>
          <a:p>
            <a:pPr>
              <a:defRPr>
                <a:latin typeface="Arial" pitchFamily="34" charset="0"/>
                <a:cs typeface="Arial" pitchFamily="34" charset="0"/>
              </a:defRPr>
            </a:pPr>
            <a:r>
              <a:rPr lang="en-US" dirty="0" smtClean="0">
                <a:latin typeface="Arial" pitchFamily="34" charset="0"/>
                <a:cs typeface="Arial" pitchFamily="34" charset="0"/>
              </a:rPr>
              <a:t> </a:t>
            </a:r>
            <a:r>
              <a:rPr lang="en-US" dirty="0">
                <a:latin typeface="Arial" pitchFamily="34" charset="0"/>
                <a:cs typeface="Arial" pitchFamily="34" charset="0"/>
              </a:rPr>
              <a:t>Performance </a:t>
            </a:r>
          </a:p>
        </c:rich>
      </c:tx>
      <c:layout/>
    </c:title>
    <c:view3D>
      <c:rotX val="30"/>
      <c:perspective val="30"/>
    </c:view3D>
    <c:plotArea>
      <c:layout>
        <c:manualLayout>
          <c:layoutTarget val="inner"/>
          <c:xMode val="edge"/>
          <c:yMode val="edge"/>
          <c:x val="0.14288188976377952"/>
          <c:y val="9.6332511330294232E-2"/>
          <c:w val="0.62256955380577439"/>
          <c:h val="0.85648612408805003"/>
        </c:manualLayout>
      </c:layout>
      <c:pie3DChart>
        <c:varyColors val="1"/>
        <c:ser>
          <c:idx val="0"/>
          <c:order val="0"/>
          <c:tx>
            <c:strRef>
              <c:f>Sheet1!$B$37</c:f>
              <c:strCache>
                <c:ptCount val="1"/>
                <c:pt idx="0">
                  <c:v>2016/17 Annual Performance </c:v>
                </c:pt>
              </c:strCache>
            </c:strRef>
          </c:tx>
          <c:dPt>
            <c:idx val="0"/>
            <c:spPr>
              <a:solidFill>
                <a:srgbClr val="00B050"/>
              </a:solidFill>
            </c:spPr>
          </c:dPt>
          <c:dPt>
            <c:idx val="1"/>
            <c:spPr>
              <a:solidFill>
                <a:srgbClr val="FF0000"/>
              </a:solidFill>
            </c:spPr>
          </c:dPt>
          <c:dLbls>
            <c:dLbl>
              <c:idx val="0"/>
              <c:layout>
                <c:manualLayout>
                  <c:x val="-0.1404864391951007"/>
                  <c:y val="-0.25616980169145531"/>
                </c:manualLayout>
              </c:layout>
              <c:showVal val="1"/>
              <c:extLst>
                <c:ext xmlns:c15="http://schemas.microsoft.com/office/drawing/2012/chart" uri="{CE6537A1-D6FC-4f65-9D91-7224C49458BB}"/>
              </c:extLst>
            </c:dLbl>
            <c:dLbl>
              <c:idx val="1"/>
              <c:layout/>
              <c:showVal val="1"/>
              <c:extLst>
                <c:ext xmlns:c15="http://schemas.microsoft.com/office/drawing/2012/chart" uri="{CE6537A1-D6FC-4f65-9D91-7224C49458BB}"/>
              </c:extLst>
            </c:dLbl>
            <c:delete val="1"/>
            <c:spPr>
              <a:noFill/>
              <a:ln>
                <a:noFill/>
              </a:ln>
              <a:effectLst/>
            </c:spPr>
            <c:txPr>
              <a:bodyPr/>
              <a:lstStyle/>
              <a:p>
                <a:pPr>
                  <a:defRPr sz="1600" b="1">
                    <a:latin typeface="Arial" pitchFamily="34" charset="0"/>
                    <a:cs typeface="Arial" pitchFamily="34" charset="0"/>
                  </a:defRPr>
                </a:pPr>
                <a:endParaRPr lang="en-US"/>
              </a:p>
            </c:txPr>
            <c:extLst>
              <c:ext xmlns:c15="http://schemas.microsoft.com/office/drawing/2012/chart" uri="{CE6537A1-D6FC-4f65-9D91-7224C49458BB}"/>
            </c:extLst>
          </c:dLbls>
          <c:cat>
            <c:strRef>
              <c:f>Sheet1!$C$36:$D$36</c:f>
              <c:strCache>
                <c:ptCount val="2"/>
                <c:pt idx="0">
                  <c:v>Achieved</c:v>
                </c:pt>
                <c:pt idx="1">
                  <c:v>Not Achieved</c:v>
                </c:pt>
              </c:strCache>
            </c:strRef>
          </c:cat>
          <c:val>
            <c:numRef>
              <c:f>Sheet1!$C$37:$D$37</c:f>
              <c:numCache>
                <c:formatCode>0%</c:formatCode>
                <c:ptCount val="2"/>
                <c:pt idx="0">
                  <c:v>0.84000000000000008</c:v>
                </c:pt>
                <c:pt idx="1">
                  <c:v>0.16</c:v>
                </c:pt>
              </c:numCache>
            </c:numRef>
          </c:val>
        </c:ser>
        <c:dLbls/>
      </c:pie3DChart>
    </c:plotArea>
    <c:legend>
      <c:legendPos val="r"/>
      <c:layout>
        <c:manualLayout>
          <c:xMode val="edge"/>
          <c:yMode val="edge"/>
          <c:x val="0.26317322834645668"/>
          <c:y val="0.86711095342711064"/>
          <c:w val="0.37849343832020999"/>
          <c:h val="0.12969700700847592"/>
        </c:manualLayout>
      </c:layout>
      <c:txPr>
        <a:bodyPr/>
        <a:lstStyle/>
        <a:p>
          <a:pPr>
            <a:defRPr sz="1600" b="1">
              <a:solidFill>
                <a:schemeClr val="tx1"/>
              </a:solidFill>
              <a:latin typeface="Arial" pitchFamily="34" charset="0"/>
              <a:cs typeface="Arial" pitchFamily="34" charset="0"/>
            </a:defRPr>
          </a:pPr>
          <a:endParaRPr lang="en-US"/>
        </a:p>
      </c:txPr>
    </c:legend>
    <c:plotVisOnly val="1"/>
    <c:dispBlanksAs val="zero"/>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2FB13CF-938B-234A-8641-BF93546E5258}" type="datetimeFigureOut">
              <a:rPr lang="en-US" smtClean="0"/>
              <a:pPr/>
              <a:t>11/16/2017</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9095C43-8536-1049-A821-D9A0380275CB}" type="slidenum">
              <a:rPr lang="en-US" smtClean="0"/>
              <a:pPr/>
              <a:t>‹#›</a:t>
            </a:fld>
            <a:endParaRPr lang="en-US"/>
          </a:p>
        </p:txBody>
      </p:sp>
    </p:spTree>
    <p:extLst>
      <p:ext uri="{BB962C8B-B14F-4D97-AF65-F5344CB8AC3E}">
        <p14:creationId xmlns:p14="http://schemas.microsoft.com/office/powerpoint/2010/main" xmlns="" val="34238435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436B6E0-EFED-DF4D-9662-6FCFC059A390}" type="datetimeFigureOut">
              <a:rPr lang="en-US" smtClean="0"/>
              <a:pPr/>
              <a:t>11/16/2017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553F363-8F83-5043-B9BF-BB3CC694F36D}" type="slidenum">
              <a:rPr lang="en-US" smtClean="0"/>
              <a:pPr/>
              <a:t>‹#›</a:t>
            </a:fld>
            <a:endParaRPr lang="en-US"/>
          </a:p>
        </p:txBody>
      </p:sp>
    </p:spTree>
    <p:extLst>
      <p:ext uri="{BB962C8B-B14F-4D97-AF65-F5344CB8AC3E}">
        <p14:creationId xmlns:p14="http://schemas.microsoft.com/office/powerpoint/2010/main" xmlns="" val="1194438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553F363-8F83-5043-B9BF-BB3CC694F36D}" type="slidenum">
              <a:rPr lang="en-US" smtClean="0"/>
              <a:pPr/>
              <a:t>30</a:t>
            </a:fld>
            <a:endParaRPr lang="en-US"/>
          </a:p>
        </p:txBody>
      </p:sp>
    </p:spTree>
    <p:extLst>
      <p:ext uri="{BB962C8B-B14F-4D97-AF65-F5344CB8AC3E}">
        <p14:creationId xmlns:p14="http://schemas.microsoft.com/office/powerpoint/2010/main" xmlns="" val="2521548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47E8E4-E661-3F49-9C64-665D59BBF981}" type="datetime1">
              <a:rPr lang="en-US" smtClean="0"/>
              <a:pPr/>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4DCD9-1F6B-0E4A-9846-41EAF1CD698E}" type="slidenum">
              <a:rPr lang="en-US" smtClean="0"/>
              <a:pPr/>
              <a:t>‹#›</a:t>
            </a:fld>
            <a:endParaRPr lang="en-US"/>
          </a:p>
        </p:txBody>
      </p:sp>
      <p:pic>
        <p:nvPicPr>
          <p:cNvPr id="9" name="Picture 8" descr="2a.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632383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F0FB0-9476-9642-9FCE-8B533A9CAA78}" type="datetime1">
              <a:rPr lang="en-US" smtClean="0"/>
              <a:pPr/>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4DCD9-1F6B-0E4A-9846-41EAF1CD698E}" type="slidenum">
              <a:rPr lang="en-US" smtClean="0"/>
              <a:pPr/>
              <a:t>‹#›</a:t>
            </a:fld>
            <a:endParaRPr lang="en-US"/>
          </a:p>
        </p:txBody>
      </p:sp>
    </p:spTree>
    <p:extLst>
      <p:ext uri="{BB962C8B-B14F-4D97-AF65-F5344CB8AC3E}">
        <p14:creationId xmlns:p14="http://schemas.microsoft.com/office/powerpoint/2010/main" xmlns="" val="2770087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17786B-5A7A-0C4B-97CF-997B3359666A}" type="datetime1">
              <a:rPr lang="en-US" smtClean="0"/>
              <a:pPr/>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4DCD9-1F6B-0E4A-9846-41EAF1CD698E}" type="slidenum">
              <a:rPr lang="en-US" smtClean="0"/>
              <a:pPr/>
              <a:t>‹#›</a:t>
            </a:fld>
            <a:endParaRPr lang="en-US"/>
          </a:p>
        </p:txBody>
      </p:sp>
    </p:spTree>
    <p:extLst>
      <p:ext uri="{BB962C8B-B14F-4D97-AF65-F5344CB8AC3E}">
        <p14:creationId xmlns:p14="http://schemas.microsoft.com/office/powerpoint/2010/main" xmlns="" val="307256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D3E5A-A26D-0642-80B4-C8784346F30D}" type="datetime1">
              <a:rPr lang="en-US" smtClean="0"/>
              <a:pPr/>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4DCD9-1F6B-0E4A-9846-41EAF1CD698E}" type="slidenum">
              <a:rPr lang="en-US" smtClean="0"/>
              <a:pPr/>
              <a:t>‹#›</a:t>
            </a:fld>
            <a:endParaRPr lang="en-US"/>
          </a:p>
        </p:txBody>
      </p:sp>
    </p:spTree>
    <p:extLst>
      <p:ext uri="{BB962C8B-B14F-4D97-AF65-F5344CB8AC3E}">
        <p14:creationId xmlns:p14="http://schemas.microsoft.com/office/powerpoint/2010/main" xmlns="" val="1434400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B48EA8-7264-1C4B-A02E-849C4C733E93}" type="datetime1">
              <a:rPr lang="en-US" smtClean="0"/>
              <a:pPr/>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4DCD9-1F6B-0E4A-9846-41EAF1CD698E}" type="slidenum">
              <a:rPr lang="en-US" smtClean="0"/>
              <a:pPr/>
              <a:t>‹#›</a:t>
            </a:fld>
            <a:endParaRPr lang="en-US"/>
          </a:p>
        </p:txBody>
      </p:sp>
    </p:spTree>
    <p:extLst>
      <p:ext uri="{BB962C8B-B14F-4D97-AF65-F5344CB8AC3E}">
        <p14:creationId xmlns:p14="http://schemas.microsoft.com/office/powerpoint/2010/main" xmlns="" val="3353808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9D5A58-A5F7-254A-8FC7-A64FC971DA91}" type="datetime1">
              <a:rPr lang="en-US" smtClean="0"/>
              <a:pPr/>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4DCD9-1F6B-0E4A-9846-41EAF1CD698E}" type="slidenum">
              <a:rPr lang="en-US" smtClean="0"/>
              <a:pPr/>
              <a:t>‹#›</a:t>
            </a:fld>
            <a:endParaRPr lang="en-US"/>
          </a:p>
        </p:txBody>
      </p:sp>
    </p:spTree>
    <p:extLst>
      <p:ext uri="{BB962C8B-B14F-4D97-AF65-F5344CB8AC3E}">
        <p14:creationId xmlns:p14="http://schemas.microsoft.com/office/powerpoint/2010/main" xmlns="" val="3855793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4E1A77-12FD-574C-A7A0-515DCAA8FA0A}" type="datetime1">
              <a:rPr lang="en-US" smtClean="0"/>
              <a:pPr/>
              <a:t>11/16/2017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14DCD9-1F6B-0E4A-9846-41EAF1CD698E}" type="slidenum">
              <a:rPr lang="en-US" smtClean="0"/>
              <a:pPr/>
              <a:t>‹#›</a:t>
            </a:fld>
            <a:endParaRPr lang="en-US"/>
          </a:p>
        </p:txBody>
      </p:sp>
    </p:spTree>
    <p:extLst>
      <p:ext uri="{BB962C8B-B14F-4D97-AF65-F5344CB8AC3E}">
        <p14:creationId xmlns:p14="http://schemas.microsoft.com/office/powerpoint/2010/main" xmlns="" val="1153037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A83F16-F5A6-1A42-8D68-C4C850555BDB}" type="datetime1">
              <a:rPr lang="en-US" smtClean="0"/>
              <a:pPr/>
              <a:t>11/16/2017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14DCD9-1F6B-0E4A-9846-41EAF1CD698E}" type="slidenum">
              <a:rPr lang="en-US" smtClean="0"/>
              <a:pPr/>
              <a:t>‹#›</a:t>
            </a:fld>
            <a:endParaRPr lang="en-US"/>
          </a:p>
        </p:txBody>
      </p:sp>
    </p:spTree>
    <p:extLst>
      <p:ext uri="{BB962C8B-B14F-4D97-AF65-F5344CB8AC3E}">
        <p14:creationId xmlns:p14="http://schemas.microsoft.com/office/powerpoint/2010/main" xmlns="" val="3787450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CEEB3C-6032-D54D-A096-D1EB0415E8D1}" type="datetime1">
              <a:rPr lang="en-US" smtClean="0"/>
              <a:pPr/>
              <a:t>11/16/2017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14DCD9-1F6B-0E4A-9846-41EAF1CD698E}" type="slidenum">
              <a:rPr lang="en-US" smtClean="0"/>
              <a:pPr/>
              <a:t>‹#›</a:t>
            </a:fld>
            <a:endParaRPr lang="en-US"/>
          </a:p>
        </p:txBody>
      </p:sp>
    </p:spTree>
    <p:extLst>
      <p:ext uri="{BB962C8B-B14F-4D97-AF65-F5344CB8AC3E}">
        <p14:creationId xmlns:p14="http://schemas.microsoft.com/office/powerpoint/2010/main" xmlns="" val="184664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F11F6D-89CD-4C4F-B14B-BD3DDE737044}" type="datetime1">
              <a:rPr lang="en-US" smtClean="0"/>
              <a:pPr/>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4DCD9-1F6B-0E4A-9846-41EAF1CD698E}" type="slidenum">
              <a:rPr lang="en-US" smtClean="0"/>
              <a:pPr/>
              <a:t>‹#›</a:t>
            </a:fld>
            <a:endParaRPr lang="en-US"/>
          </a:p>
        </p:txBody>
      </p:sp>
    </p:spTree>
    <p:extLst>
      <p:ext uri="{BB962C8B-B14F-4D97-AF65-F5344CB8AC3E}">
        <p14:creationId xmlns:p14="http://schemas.microsoft.com/office/powerpoint/2010/main" xmlns="" val="401815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CBF011-6D3D-8449-9D9B-CC6188D6E1E0}" type="datetime1">
              <a:rPr lang="en-US" smtClean="0"/>
              <a:pPr/>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4DCD9-1F6B-0E4A-9846-41EAF1CD698E}" type="slidenum">
              <a:rPr lang="en-US" smtClean="0"/>
              <a:pPr/>
              <a:t>‹#›</a:t>
            </a:fld>
            <a:endParaRPr lang="en-US"/>
          </a:p>
        </p:txBody>
      </p:sp>
    </p:spTree>
    <p:extLst>
      <p:ext uri="{BB962C8B-B14F-4D97-AF65-F5344CB8AC3E}">
        <p14:creationId xmlns:p14="http://schemas.microsoft.com/office/powerpoint/2010/main" xmlns="" val="2488318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FB369-62C2-DA4A-86DB-96B4DC13F701}" type="datetime1">
              <a:rPr lang="en-US" smtClean="0"/>
              <a:pPr/>
              <a:t>11/16/2017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4DCD9-1F6B-0E4A-9846-41EAF1CD698E}" type="slidenum">
              <a:rPr lang="en-US" smtClean="0"/>
              <a:pPr/>
              <a:t>‹#›</a:t>
            </a:fld>
            <a:endParaRPr lang="en-US"/>
          </a:p>
        </p:txBody>
      </p:sp>
      <p:pic>
        <p:nvPicPr>
          <p:cNvPr id="7" name="Picture 6" descr="2b.jpg"/>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648332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co.za/url?sa=i&amp;rct=j&amp;q=&amp;esrc=s&amp;source=images&amp;cd=&amp;cad=rja&amp;uact=8&amp;ved=0ahUKEwjFh_mkztDRAhXHthQKHWiaB3wQjRwIBw&amp;url=https://www.pinterest.com/pin/327355466647181004/&amp;psig=AFQjCNGHpklh6ejbZm9uc_BYjDvvpAmdwQ&amp;ust=1484993892269407"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za/url?sa=i&amp;rct=j&amp;q=&amp;esrc=s&amp;source=images&amp;cd=&amp;cad=rja&amp;uact=8&amp;ved=0ahUKEwicvY-55_bSAhWGPBQKHWfBCYAQjRwIBw&amp;url=http://sa-save.com/products/delivery&amp;psig=AFQjCNH4keMGO-ut4D9LTwWxmLfIw83b5w&amp;ust=149070832947084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20815858">
            <a:off x="83867" y="1523709"/>
            <a:ext cx="5615302" cy="1384995"/>
          </a:xfrm>
          <a:prstGeom prst="rect">
            <a:avLst/>
          </a:prstGeom>
        </p:spPr>
        <p:txBody>
          <a:bodyPr wrap="square">
            <a:spAutoFit/>
          </a:bodyPr>
          <a:lstStyle/>
          <a:p>
            <a:pPr algn="ctr"/>
            <a:r>
              <a:rPr lang="en-ZA"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BRIEFING TO THE SELECT COMMITTEE ON SOCIAL SERVICES </a:t>
            </a:r>
            <a:endParaRPr lang="en-US"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6" name="Rectangle 5"/>
          <p:cNvSpPr/>
          <p:nvPr/>
        </p:nvSpPr>
        <p:spPr>
          <a:xfrm rot="20908977">
            <a:off x="490816" y="3452162"/>
            <a:ext cx="6027360" cy="1754326"/>
          </a:xfrm>
          <a:prstGeom prst="rect">
            <a:avLst/>
          </a:prstGeom>
        </p:spPr>
        <p:txBody>
          <a:bodyPr wrap="square">
            <a:spAutoFit/>
          </a:bodyPr>
          <a:lstStyle/>
          <a:p>
            <a:pPr algn="ctr">
              <a:lnSpc>
                <a:spcPct val="150000"/>
              </a:lnSpc>
              <a:spcBef>
                <a:spcPct val="0"/>
              </a:spcBef>
              <a:buClrTx/>
            </a:pPr>
            <a:r>
              <a:rPr lang="en-US" altLang="en-US" sz="2400" b="1" dirty="0">
                <a:latin typeface="Arial" pitchFamily="34" charset="0"/>
                <a:cs typeface="Arial" pitchFamily="34" charset="0"/>
              </a:rPr>
              <a:t>Annual Performance Report </a:t>
            </a:r>
            <a:r>
              <a:rPr lang="en-US" altLang="en-US" sz="2400" b="1" dirty="0" smtClean="0">
                <a:latin typeface="Arial" pitchFamily="34" charset="0"/>
                <a:cs typeface="Arial" pitchFamily="34" charset="0"/>
              </a:rPr>
              <a:t>:</a:t>
            </a:r>
          </a:p>
          <a:p>
            <a:pPr algn="ctr">
              <a:lnSpc>
                <a:spcPct val="150000"/>
              </a:lnSpc>
              <a:spcBef>
                <a:spcPct val="0"/>
              </a:spcBef>
              <a:buClrTx/>
            </a:pPr>
            <a:r>
              <a:rPr lang="en-US" altLang="en-US" sz="2400" b="1" dirty="0" smtClean="0">
                <a:latin typeface="Arial" pitchFamily="34" charset="0"/>
                <a:cs typeface="Arial" pitchFamily="34" charset="0"/>
              </a:rPr>
              <a:t>2016/17 </a:t>
            </a:r>
            <a:r>
              <a:rPr lang="en-ZA" altLang="en-US" sz="2400" b="1" dirty="0" smtClean="0">
                <a:latin typeface="Arial" pitchFamily="34" charset="0"/>
                <a:cs typeface="Arial" pitchFamily="34" charset="0"/>
              </a:rPr>
              <a:t>Financial Year</a:t>
            </a:r>
            <a:endParaRPr lang="en-ZA" altLang="en-US" sz="2400" b="1" dirty="0">
              <a:latin typeface="Arial" pitchFamily="34" charset="0"/>
              <a:cs typeface="Arial" pitchFamily="34" charset="0"/>
            </a:endParaRPr>
          </a:p>
          <a:p>
            <a:pPr algn="ctr">
              <a:lnSpc>
                <a:spcPct val="150000"/>
              </a:lnSpc>
              <a:spcBef>
                <a:spcPct val="0"/>
              </a:spcBef>
              <a:buClrTx/>
            </a:pPr>
            <a:r>
              <a:rPr lang="en-ZA" altLang="en-US" sz="2400" b="1" dirty="0" smtClean="0">
                <a:latin typeface="Arial" pitchFamily="34" charset="0"/>
                <a:cs typeface="Arial" pitchFamily="34" charset="0"/>
              </a:rPr>
              <a:t>14 November 2017</a:t>
            </a:r>
            <a:endParaRPr lang="en-US" altLang="en-US" sz="2400" b="1" dirty="0">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1</a:t>
            </a:fld>
            <a:endParaRPr lang="en-US" sz="18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2683160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02013"/>
            <a:ext cx="7370618" cy="3600986"/>
          </a:xfrm>
          <a:prstGeom prst="rect">
            <a:avLst/>
          </a:prstGeom>
        </p:spPr>
        <p:txBody>
          <a:bodyPr wrap="square">
            <a:spAutoFit/>
          </a:bodyPr>
          <a:lstStyle/>
          <a:p>
            <a:pPr algn="ctr">
              <a:spcBef>
                <a:spcPct val="50000"/>
              </a:spcBef>
              <a:spcAft>
                <a:spcPts val="1800"/>
              </a:spcAft>
            </a:pPr>
            <a:r>
              <a:rPr lang="en-ZA" sz="2400" b="1" dirty="0">
                <a:solidFill>
                  <a:schemeClr val="bg1"/>
                </a:solidFill>
                <a:latin typeface="Arial" pitchFamily="34" charset="0"/>
                <a:cs typeface="Arial" pitchFamily="34" charset="0"/>
              </a:rPr>
              <a:t>HIGHLIGHTS: 2016 – 2017 (</a:t>
            </a:r>
            <a:r>
              <a:rPr lang="en-US" altLang="en-US" sz="2400" b="1" dirty="0">
                <a:solidFill>
                  <a:schemeClr val="bg1"/>
                </a:solidFill>
                <a:latin typeface="Arial" pitchFamily="34" charset="0"/>
                <a:cs typeface="Arial" pitchFamily="34" charset="0"/>
              </a:rPr>
              <a:t>Immigration Services</a:t>
            </a:r>
            <a:r>
              <a:rPr lang="en-US" altLang="en-US" sz="2400" b="1" dirty="0" smtClean="0">
                <a:solidFill>
                  <a:schemeClr val="bg1"/>
                </a:solidFill>
              </a:rPr>
              <a:t>)</a:t>
            </a:r>
          </a:p>
          <a:p>
            <a:pPr algn="ctr">
              <a:spcBef>
                <a:spcPct val="50000"/>
              </a:spcBef>
              <a:spcAft>
                <a:spcPts val="1800"/>
              </a:spcAft>
            </a:pPr>
            <a:endParaRPr lang="en-US" altLang="en-US" sz="2400" b="1" dirty="0">
              <a:solidFill>
                <a:schemeClr val="bg1"/>
              </a:solidFill>
            </a:endParaRPr>
          </a:p>
          <a:p>
            <a:pPr algn="ctr">
              <a:spcBef>
                <a:spcPct val="50000"/>
              </a:spcBef>
              <a:spcAft>
                <a:spcPts val="1800"/>
              </a:spcAft>
            </a:pPr>
            <a:r>
              <a:rPr lang="en-US" altLang="en-US" sz="2400" b="1" dirty="0" smtClean="0">
                <a:solidFill>
                  <a:schemeClr val="bg1"/>
                </a:solidFill>
              </a:rPr>
              <a:t>0 </a:t>
            </a:r>
            <a:endParaRPr lang="en-US" altLang="en-US" sz="2400" b="1" dirty="0">
              <a:solidFill>
                <a:schemeClr val="bg1"/>
              </a:solidFill>
            </a:endParaRPr>
          </a:p>
          <a:p>
            <a:pPr algn="ctr">
              <a:spcBef>
                <a:spcPct val="50000"/>
              </a:spcBef>
              <a:spcAft>
                <a:spcPts val="1800"/>
              </a:spcAft>
            </a:pPr>
            <a:endParaRPr lang="en-ZA" sz="2400" b="1" u="sng" dirty="0">
              <a:solidFill>
                <a:schemeClr val="bg1"/>
              </a:solidFill>
            </a:endParaRPr>
          </a:p>
          <a:p>
            <a:pPr algn="ctr">
              <a:spcBef>
                <a:spcPct val="50000"/>
              </a:spcBef>
              <a:spcAft>
                <a:spcPts val="1800"/>
              </a:spcAft>
            </a:pPr>
            <a:r>
              <a:rPr lang="en-US" sz="2400" b="1" u="sng" dirty="0" smtClean="0">
                <a:solidFill>
                  <a:schemeClr val="bg1"/>
                </a:solidFill>
                <a:latin typeface="Arial" charset="0"/>
                <a:cs typeface="Arial" charset="0"/>
              </a:rPr>
              <a:t>)</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10</a:t>
            </a:fld>
            <a:endParaRPr lang="en-US" sz="1800" b="1" dirty="0">
              <a:solidFill>
                <a:schemeClr val="tx1"/>
              </a:solidFill>
              <a:latin typeface="Arial" pitchFamily="34" charset="0"/>
              <a:cs typeface="Arial" pitchFamily="34" charset="0"/>
            </a:endParaRPr>
          </a:p>
        </p:txBody>
      </p:sp>
      <p:sp>
        <p:nvSpPr>
          <p:cNvPr id="6" name="Subtitle 6"/>
          <p:cNvSpPr txBox="1">
            <a:spLocks/>
          </p:cNvSpPr>
          <p:nvPr/>
        </p:nvSpPr>
        <p:spPr>
          <a:xfrm>
            <a:off x="0" y="842492"/>
            <a:ext cx="9019309" cy="5225799"/>
          </a:xfrm>
          <a:prstGeom prst="round2DiagRect">
            <a:avLst/>
          </a:prstGeom>
          <a:solidFill>
            <a:schemeClr val="accent3">
              <a:lumMod val="20000"/>
              <a:lumOff val="80000"/>
            </a:schemeClr>
          </a:solidFill>
          <a:ln w="9525" cap="flat" cmpd="sng" algn="ctr">
            <a:solidFill>
              <a:schemeClr val="accent3">
                <a:lumMod val="50000"/>
              </a:schemeClr>
            </a:solid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85000" lnSpcReduction="20000"/>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a:lnSpc>
                <a:spcPct val="150000"/>
              </a:lnSpc>
              <a:buFont typeface="Wingdings" pitchFamily="2" charset="2"/>
              <a:buChar char="q"/>
            </a:pPr>
            <a:r>
              <a:rPr lang="en-ZA" sz="1900" dirty="0" smtClean="0">
                <a:solidFill>
                  <a:schemeClr val="tx1"/>
                </a:solidFill>
                <a:latin typeface="Arial" charset="0"/>
              </a:rPr>
              <a:t>The </a:t>
            </a:r>
            <a:r>
              <a:rPr lang="en-ZA" sz="1900" dirty="0">
                <a:solidFill>
                  <a:schemeClr val="tx1"/>
                </a:solidFill>
                <a:latin typeface="Arial" charset="0"/>
              </a:rPr>
              <a:t>draft White Paper on International Migration was finalised and subsequently </a:t>
            </a:r>
            <a:r>
              <a:rPr lang="en-ZA" sz="1900" dirty="0" smtClean="0">
                <a:solidFill>
                  <a:schemeClr val="tx1"/>
                </a:solidFill>
                <a:latin typeface="Arial" charset="0"/>
              </a:rPr>
              <a:t>approved </a:t>
            </a:r>
            <a:r>
              <a:rPr lang="en-ZA" sz="1900" dirty="0">
                <a:solidFill>
                  <a:schemeClr val="tx1"/>
                </a:solidFill>
                <a:latin typeface="Arial" charset="0"/>
              </a:rPr>
              <a:t>by Cabinet</a:t>
            </a:r>
            <a:r>
              <a:rPr lang="en-ZA" sz="1900" dirty="0" smtClean="0">
                <a:solidFill>
                  <a:schemeClr val="tx1"/>
                </a:solidFill>
                <a:latin typeface="Arial" charset="0"/>
              </a:rPr>
              <a:t>.</a:t>
            </a:r>
          </a:p>
          <a:p>
            <a:pPr>
              <a:lnSpc>
                <a:spcPct val="150000"/>
              </a:lnSpc>
              <a:buFont typeface="Wingdings" pitchFamily="2" charset="2"/>
              <a:buChar char="q"/>
            </a:pPr>
            <a:r>
              <a:rPr lang="en-ZA" sz="1900" dirty="0">
                <a:solidFill>
                  <a:schemeClr val="tx1"/>
                </a:solidFill>
                <a:latin typeface="Arial" charset="0"/>
              </a:rPr>
              <a:t>During the year under review, the </a:t>
            </a:r>
            <a:r>
              <a:rPr lang="en-ZA" sz="1900" dirty="0" smtClean="0">
                <a:solidFill>
                  <a:schemeClr val="tx1"/>
                </a:solidFill>
                <a:latin typeface="Arial" charset="0"/>
              </a:rPr>
              <a:t>Department </a:t>
            </a:r>
            <a:r>
              <a:rPr lang="en-ZA" sz="1900" dirty="0">
                <a:solidFill>
                  <a:schemeClr val="tx1"/>
                </a:solidFill>
                <a:latin typeface="Arial" charset="0"/>
              </a:rPr>
              <a:t>finalised the amendments to the Refugees Act, which are aimed at improving efficiencies in the management of the entire value chain of refugees as asylum seekers.</a:t>
            </a:r>
          </a:p>
          <a:p>
            <a:pPr>
              <a:lnSpc>
                <a:spcPct val="150000"/>
              </a:lnSpc>
              <a:buFont typeface="Wingdings" pitchFamily="2" charset="2"/>
              <a:buChar char="q"/>
            </a:pPr>
            <a:r>
              <a:rPr lang="en-ZA" sz="1900" dirty="0">
                <a:solidFill>
                  <a:schemeClr val="tx1"/>
                </a:solidFill>
                <a:latin typeface="Arial" charset="0"/>
              </a:rPr>
              <a:t>The </a:t>
            </a:r>
            <a:r>
              <a:rPr lang="en-ZA" sz="1900" dirty="0" smtClean="0">
                <a:solidFill>
                  <a:schemeClr val="tx1"/>
                </a:solidFill>
                <a:latin typeface="Arial" charset="0"/>
              </a:rPr>
              <a:t>department </a:t>
            </a:r>
            <a:r>
              <a:rPr lang="en-ZA" sz="1900" dirty="0">
                <a:solidFill>
                  <a:schemeClr val="tx1"/>
                </a:solidFill>
                <a:latin typeface="Arial" charset="0"/>
              </a:rPr>
              <a:t>also approved a Lesotho Special Permit, which gave a waiver to certain requirements for the application of business, work and study visas. In this regard, a project was developed and implemented in consultation with the Lesotho government.</a:t>
            </a:r>
          </a:p>
          <a:p>
            <a:pPr>
              <a:lnSpc>
                <a:spcPct val="150000"/>
              </a:lnSpc>
              <a:buFont typeface="Wingdings" pitchFamily="2" charset="2"/>
              <a:buChar char="q"/>
            </a:pPr>
            <a:r>
              <a:rPr lang="en-ZA" sz="1900" dirty="0">
                <a:solidFill>
                  <a:schemeClr val="tx1"/>
                </a:solidFill>
                <a:latin typeface="Arial" charset="0"/>
              </a:rPr>
              <a:t>The </a:t>
            </a:r>
            <a:r>
              <a:rPr lang="en-ZA" sz="1900" dirty="0" smtClean="0">
                <a:solidFill>
                  <a:schemeClr val="tx1"/>
                </a:solidFill>
                <a:latin typeface="Arial" charset="0"/>
              </a:rPr>
              <a:t>Department </a:t>
            </a:r>
            <a:r>
              <a:rPr lang="en-ZA" sz="1900" dirty="0">
                <a:solidFill>
                  <a:schemeClr val="tx1"/>
                </a:solidFill>
                <a:latin typeface="Arial" charset="0"/>
              </a:rPr>
              <a:t>has made significant progress for the approval of a public private partnership (PPP) to upgrade the six most-important land ports, which will have major positive economic benefits, as the request for Treasury </a:t>
            </a:r>
            <a:r>
              <a:rPr lang="en-ZA" sz="1900" dirty="0" smtClean="0">
                <a:solidFill>
                  <a:schemeClr val="tx1"/>
                </a:solidFill>
                <a:latin typeface="Arial" charset="0"/>
              </a:rPr>
              <a:t>Approval.</a:t>
            </a:r>
          </a:p>
          <a:p>
            <a:pPr>
              <a:lnSpc>
                <a:spcPct val="150000"/>
              </a:lnSpc>
              <a:buFont typeface="Wingdings" pitchFamily="2" charset="2"/>
              <a:buChar char="q"/>
            </a:pPr>
            <a:r>
              <a:rPr lang="en-ZA" sz="1900" dirty="0">
                <a:solidFill>
                  <a:schemeClr val="tx1"/>
                </a:solidFill>
                <a:latin typeface="Arial" charset="0"/>
              </a:rPr>
              <a:t>A major overhaul using new technology transformed the problematic </a:t>
            </a:r>
            <a:r>
              <a:rPr lang="en-ZA" sz="1900" dirty="0" err="1">
                <a:solidFill>
                  <a:schemeClr val="tx1"/>
                </a:solidFill>
                <a:latin typeface="Arial" charset="0"/>
              </a:rPr>
              <a:t>Marabastad</a:t>
            </a:r>
            <a:r>
              <a:rPr lang="en-ZA" sz="1900" dirty="0">
                <a:solidFill>
                  <a:schemeClr val="tx1"/>
                </a:solidFill>
                <a:latin typeface="Arial" charset="0"/>
              </a:rPr>
              <a:t> Refugee Reception </a:t>
            </a:r>
            <a:r>
              <a:rPr lang="en-ZA" sz="1900" dirty="0" smtClean="0">
                <a:solidFill>
                  <a:schemeClr val="tx1"/>
                </a:solidFill>
                <a:latin typeface="Arial" charset="0"/>
              </a:rPr>
              <a:t>Office currently  known as Desmond Tutu .</a:t>
            </a:r>
            <a:endParaRPr lang="en-ZA" sz="1900" dirty="0">
              <a:solidFill>
                <a:schemeClr val="tx1"/>
              </a:solidFill>
              <a:latin typeface="Arial" charset="0"/>
            </a:endParaRPr>
          </a:p>
          <a:p>
            <a:pPr>
              <a:buFont typeface="Wingdings" pitchFamily="2" charset="2"/>
              <a:buChar char="q"/>
            </a:pPr>
            <a:endParaRPr lang="en-US" sz="1800" dirty="0">
              <a:solidFill>
                <a:schemeClr val="tx1"/>
              </a:solidFill>
              <a:latin typeface="Arial" charset="0"/>
            </a:endParaRPr>
          </a:p>
          <a:p>
            <a:pPr marL="285750" indent="-285750" defTabSz="914400">
              <a:buFont typeface="Wingdings" pitchFamily="2" charset="2"/>
              <a:buChar char="q"/>
              <a:defRPr/>
            </a:pPr>
            <a:endParaRPr lang="en-US" sz="1400" dirty="0">
              <a:solidFill>
                <a:schemeClr val="tx1"/>
              </a:solidFill>
            </a:endParaRPr>
          </a:p>
        </p:txBody>
      </p:sp>
    </p:spTree>
    <p:extLst>
      <p:ext uri="{BB962C8B-B14F-4D97-AF65-F5344CB8AC3E}">
        <p14:creationId xmlns:p14="http://schemas.microsoft.com/office/powerpoint/2010/main" xmlns="" val="2405063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830997"/>
          </a:xfrm>
          <a:prstGeom prst="rect">
            <a:avLst/>
          </a:prstGeom>
        </p:spPr>
        <p:txBody>
          <a:bodyPr wrap="square">
            <a:spAutoFit/>
          </a:bodyPr>
          <a:lstStyle/>
          <a:p>
            <a:pPr algn="ctr">
              <a:spcBef>
                <a:spcPct val="50000"/>
              </a:spcBef>
              <a:spcAft>
                <a:spcPts val="1800"/>
              </a:spcAft>
            </a:pPr>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1: ADMINISTRATION</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11</a:t>
            </a:fld>
            <a:endParaRPr lang="en-US" sz="1800" b="1" dirty="0">
              <a:solidFill>
                <a:schemeClr val="tx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182416472"/>
              </p:ext>
            </p:extLst>
          </p:nvPr>
        </p:nvGraphicFramePr>
        <p:xfrm>
          <a:off x="193964" y="803565"/>
          <a:ext cx="8811491" cy="5223161"/>
        </p:xfrm>
        <a:graphic>
          <a:graphicData uri="http://schemas.openxmlformats.org/drawingml/2006/table">
            <a:tbl>
              <a:tblPr firstRow="1" firstCol="1" bandRow="1">
                <a:tableStyleId>{F2DE63D5-997A-4646-A377-4702673A728D}</a:tableStyleId>
              </a:tblPr>
              <a:tblGrid>
                <a:gridCol w="1687908"/>
                <a:gridCol w="7123583"/>
              </a:tblGrid>
              <a:tr h="1264583">
                <a:tc rowSpan="6">
                  <a:txBody>
                    <a:bodyPr/>
                    <a:lstStyle/>
                    <a:p>
                      <a:pPr marL="0" marR="0" algn="l">
                        <a:lnSpc>
                          <a:spcPct val="115000"/>
                        </a:lnSpc>
                        <a:spcBef>
                          <a:spcPts val="0"/>
                        </a:spcBef>
                        <a:spcAft>
                          <a:spcPts val="0"/>
                        </a:spcAft>
                      </a:pPr>
                      <a:r>
                        <a:rPr lang="en-US" sz="1600" b="1" dirty="0" smtClean="0">
                          <a:solidFill>
                            <a:schemeClr val="tx1"/>
                          </a:solidFill>
                          <a:effectLst/>
                          <a:latin typeface="Arial" pitchFamily="34" charset="0"/>
                          <a:cs typeface="Arial" pitchFamily="34" charset="0"/>
                        </a:rPr>
                        <a:t>Strategic objectives</a:t>
                      </a:r>
                    </a:p>
                    <a:p>
                      <a:pPr marL="0" marR="0" algn="l">
                        <a:lnSpc>
                          <a:spcPct val="115000"/>
                        </a:lnSpc>
                        <a:spcBef>
                          <a:spcPts val="0"/>
                        </a:spcBef>
                        <a:spcAft>
                          <a:spcPts val="0"/>
                        </a:spcAft>
                      </a:pPr>
                      <a:r>
                        <a:rPr lang="en-US" sz="1600" b="1" dirty="0" smtClean="0">
                          <a:solidFill>
                            <a:schemeClr val="tx1"/>
                          </a:solidFill>
                          <a:effectLst/>
                          <a:latin typeface="Arial" pitchFamily="34" charset="0"/>
                          <a:cs typeface="Arial" pitchFamily="34" charset="0"/>
                        </a:rPr>
                        <a:t>Supported by the targets</a:t>
                      </a:r>
                    </a:p>
                    <a:p>
                      <a:pPr marL="0" marR="0" algn="l">
                        <a:lnSpc>
                          <a:spcPct val="115000"/>
                        </a:lnSpc>
                        <a:spcBef>
                          <a:spcPts val="0"/>
                        </a:spcBef>
                        <a:spcAft>
                          <a:spcPts val="0"/>
                        </a:spcAft>
                      </a:pPr>
                      <a:endParaRPr lang="en-ZA" sz="1600" b="1" dirty="0">
                        <a:effectLst/>
                        <a:latin typeface="Arial" pitchFamily="34" charset="0"/>
                        <a:ea typeface="Calibri"/>
                        <a:cs typeface="Arial" pitchFamily="34" charset="0"/>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0" i="0" u="none" strike="noStrike" kern="1200" baseline="0" dirty="0" smtClean="0">
                          <a:solidFill>
                            <a:schemeClr val="tx1"/>
                          </a:solidFill>
                          <a:latin typeface="Arial" pitchFamily="34" charset="0"/>
                          <a:ea typeface="+mn-ea"/>
                          <a:cs typeface="Arial" pitchFamily="34" charset="0"/>
                        </a:rPr>
                        <a:t>1.2: </a:t>
                      </a:r>
                      <a:r>
                        <a:rPr lang="en-US" sz="1800" b="0" kern="1200" dirty="0" smtClean="0">
                          <a:solidFill>
                            <a:schemeClr val="tx1"/>
                          </a:solidFill>
                          <a:effectLst/>
                          <a:latin typeface="Arial" pitchFamily="34" charset="0"/>
                          <a:ea typeface="Calibri"/>
                          <a:cs typeface="Arial" pitchFamily="34" charset="0"/>
                        </a:rPr>
                        <a:t>An integrated and digitised National Identity System (NIS) that is secure and contains biometric details of every person recorded on the system.</a:t>
                      </a:r>
                      <a:endParaRPr lang="en-ZA" sz="1800" b="0" kern="1200" dirty="0">
                        <a:solidFill>
                          <a:schemeClr val="tx1"/>
                        </a:solidFill>
                        <a:effectLst/>
                        <a:latin typeface="Arial" pitchFamily="34" charset="0"/>
                        <a:ea typeface="Calibri"/>
                        <a:cs typeface="Arial" pitchFamily="34" charset="0"/>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857697">
                <a:tc vMerge="1">
                  <a:txBody>
                    <a:bodyPr/>
                    <a:lstStyle/>
                    <a:p>
                      <a:endParaRPr lang="en-ZA"/>
                    </a:p>
                  </a:txBody>
                  <a:tcPr/>
                </a:tc>
                <a:tc>
                  <a:txBody>
                    <a:bodyPr/>
                    <a:lstStyle/>
                    <a:p>
                      <a:pPr marL="0" marR="0" algn="l" defTabSz="914400" rtl="0" eaLnBrk="1" latinLnBrk="0" hangingPunct="1">
                        <a:lnSpc>
                          <a:spcPct val="115000"/>
                        </a:lnSpc>
                        <a:spcBef>
                          <a:spcPts val="0"/>
                        </a:spcBef>
                        <a:spcAft>
                          <a:spcPts val="0"/>
                        </a:spcAft>
                      </a:pPr>
                      <a:r>
                        <a:rPr lang="en-ZA" sz="1800" kern="1200" dirty="0" smtClean="0">
                          <a:solidFill>
                            <a:schemeClr val="tx1"/>
                          </a:solidFill>
                          <a:effectLst/>
                          <a:latin typeface="Arial" pitchFamily="34" charset="0"/>
                          <a:ea typeface="Calibri"/>
                          <a:cs typeface="Arial" pitchFamily="34" charset="0"/>
                        </a:rPr>
                        <a:t>1.3:Ensure that systems</a:t>
                      </a:r>
                      <a:r>
                        <a:rPr lang="en-ZA" sz="1800" kern="1200" baseline="0" dirty="0" smtClean="0">
                          <a:solidFill>
                            <a:schemeClr val="tx1"/>
                          </a:solidFill>
                          <a:effectLst/>
                          <a:latin typeface="Arial" pitchFamily="34" charset="0"/>
                          <a:ea typeface="Calibri"/>
                          <a:cs typeface="Arial" pitchFamily="34" charset="0"/>
                        </a:rPr>
                        <a:t> are in place to enable the capturing of  biometric data of all travellers who enter or exit SA legally.</a:t>
                      </a:r>
                      <a:endParaRPr lang="en-ZA" sz="1800" kern="1200" dirty="0">
                        <a:solidFill>
                          <a:schemeClr val="tx1"/>
                        </a:solidFill>
                        <a:effectLst/>
                        <a:latin typeface="Arial" pitchFamily="34" charset="0"/>
                        <a:ea typeface="Calibri"/>
                        <a:cs typeface="Arial" pitchFamily="34" charset="0"/>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972232">
                <a:tc vMerge="1">
                  <a:txBody>
                    <a:bodyPr/>
                    <a:lstStyle/>
                    <a:p>
                      <a:endParaRPr lang="en-ZA"/>
                    </a:p>
                  </a:txBody>
                  <a:tcPr/>
                </a:tc>
                <a:tc>
                  <a:txBody>
                    <a:bodyPr/>
                    <a:lstStyle/>
                    <a:p>
                      <a:pPr marL="0" marR="0" algn="l" defTabSz="914400" rtl="0" eaLnBrk="1" latinLnBrk="0" hangingPunct="1">
                        <a:lnSpc>
                          <a:spcPct val="115000"/>
                        </a:lnSpc>
                        <a:spcBef>
                          <a:spcPts val="0"/>
                        </a:spcBef>
                        <a:spcAft>
                          <a:spcPts val="0"/>
                        </a:spcAft>
                      </a:pPr>
                      <a:r>
                        <a:rPr lang="en-ZA" sz="1800" kern="1200" dirty="0" smtClean="0">
                          <a:solidFill>
                            <a:schemeClr val="tx1"/>
                          </a:solidFill>
                          <a:effectLst/>
                          <a:latin typeface="Arial" pitchFamily="34" charset="0"/>
                          <a:ea typeface="Calibri"/>
                          <a:cs typeface="Arial" pitchFamily="34" charset="0"/>
                        </a:rPr>
                        <a:t>3.1: Secure, effective, efficient and accessible service delivery to citizens and immigrants.</a:t>
                      </a:r>
                      <a:endParaRPr lang="en-ZA" sz="1800" kern="1200" dirty="0">
                        <a:solidFill>
                          <a:schemeClr val="tx1"/>
                        </a:solidFill>
                        <a:effectLst/>
                        <a:latin typeface="Arial" pitchFamily="34" charset="0"/>
                        <a:ea typeface="Calibri"/>
                        <a:cs typeface="Arial" pitchFamily="34" charset="0"/>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702428">
                <a:tc vMerge="1">
                  <a:txBody>
                    <a:bodyPr/>
                    <a:lstStyle/>
                    <a:p>
                      <a:pPr marL="0" marR="0" algn="l">
                        <a:lnSpc>
                          <a:spcPct val="115000"/>
                        </a:lnSpc>
                        <a:spcBef>
                          <a:spcPts val="0"/>
                        </a:spcBef>
                        <a:spcAft>
                          <a:spcPts val="0"/>
                        </a:spcAft>
                      </a:pPr>
                      <a:endParaRPr lang="en-ZA" sz="1600" b="1" dirty="0">
                        <a:effectLst/>
                        <a:latin typeface="Arial" pitchFamily="34" charset="0"/>
                        <a:ea typeface="Calibri"/>
                        <a:cs typeface="Arial" pitchFamily="34" charset="0"/>
                      </a:endParaRPr>
                    </a:p>
                  </a:txBody>
                  <a:tcPr marL="68581" marR="68581" marT="0" marB="0"/>
                </a:tc>
                <a:tc>
                  <a:txBody>
                    <a:bodyPr/>
                    <a:lstStyle/>
                    <a:p>
                      <a:pPr marL="0" marR="0" algn="l" defTabSz="914400" rtl="0" eaLnBrk="1" latinLnBrk="0" hangingPunct="1">
                        <a:lnSpc>
                          <a:spcPct val="115000"/>
                        </a:lnSpc>
                        <a:spcBef>
                          <a:spcPts val="0"/>
                        </a:spcBef>
                        <a:spcAft>
                          <a:spcPts val="0"/>
                        </a:spcAft>
                      </a:pPr>
                      <a:r>
                        <a:rPr lang="en-US" sz="1800" kern="1200" dirty="0" smtClean="0">
                          <a:solidFill>
                            <a:schemeClr val="tx1"/>
                          </a:solidFill>
                          <a:effectLst/>
                          <a:latin typeface="Arial" pitchFamily="34" charset="0"/>
                          <a:ea typeface="Calibri"/>
                          <a:cs typeface="Arial" pitchFamily="34" charset="0"/>
                        </a:rPr>
                        <a:t>3.2 Good governance and administration.</a:t>
                      </a:r>
                      <a:endParaRPr lang="en-ZA" sz="1800" kern="1200" dirty="0">
                        <a:solidFill>
                          <a:schemeClr val="tx1"/>
                        </a:solidFill>
                        <a:effectLst/>
                        <a:latin typeface="Arial" pitchFamily="34" charset="0"/>
                        <a:ea typeface="Calibri"/>
                        <a:cs typeface="Arial" pitchFamily="34" charset="0"/>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777477">
                <a:tc vMerge="1">
                  <a:txBody>
                    <a:bodyPr/>
                    <a:lstStyle/>
                    <a:p>
                      <a:pPr marL="0" marR="0" algn="l">
                        <a:lnSpc>
                          <a:spcPct val="115000"/>
                        </a:lnSpc>
                        <a:spcBef>
                          <a:spcPts val="0"/>
                        </a:spcBef>
                        <a:spcAft>
                          <a:spcPts val="0"/>
                        </a:spcAft>
                      </a:pPr>
                      <a:endParaRPr lang="en-ZA" sz="1600" b="1" dirty="0">
                        <a:effectLst/>
                        <a:latin typeface="Arial" pitchFamily="34" charset="0"/>
                        <a:ea typeface="Calibri"/>
                        <a:cs typeface="Arial" pitchFamily="34" charset="0"/>
                      </a:endParaRPr>
                    </a:p>
                  </a:txBody>
                  <a:tcPr marL="68581" marR="68581" marT="0" marB="0"/>
                </a:tc>
                <a:tc>
                  <a:txBody>
                    <a:bodyPr/>
                    <a:lstStyle/>
                    <a:p>
                      <a:pPr marL="0" marR="0" algn="l">
                        <a:lnSpc>
                          <a:spcPct val="115000"/>
                        </a:lnSpc>
                        <a:spcBef>
                          <a:spcPts val="0"/>
                        </a:spcBef>
                        <a:spcAft>
                          <a:spcPts val="0"/>
                        </a:spcAft>
                      </a:pPr>
                      <a:r>
                        <a:rPr lang="en-US" sz="1800" kern="1200" dirty="0" smtClean="0">
                          <a:solidFill>
                            <a:schemeClr val="tx1"/>
                          </a:solidFill>
                          <a:effectLst/>
                          <a:latin typeface="Arial" pitchFamily="34" charset="0"/>
                          <a:ea typeface="Calibri"/>
                          <a:cs typeface="Arial" pitchFamily="34" charset="0"/>
                        </a:rPr>
                        <a:t>3.3 Ethical conduct and zero tolerance approach to crime, fraud and corruption.</a:t>
                      </a:r>
                      <a:endParaRPr lang="en-ZA" sz="1800" kern="1200" dirty="0">
                        <a:solidFill>
                          <a:schemeClr val="tx1"/>
                        </a:solidFill>
                        <a:effectLst/>
                        <a:latin typeface="Arial" pitchFamily="34" charset="0"/>
                        <a:ea typeface="Calibri"/>
                        <a:cs typeface="Arial" pitchFamily="34" charset="0"/>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648744">
                <a:tc vMerge="1">
                  <a:txBody>
                    <a:bodyPr/>
                    <a:lstStyle/>
                    <a:p>
                      <a:pPr marL="0" marR="0" algn="l">
                        <a:lnSpc>
                          <a:spcPct val="115000"/>
                        </a:lnSpc>
                        <a:spcBef>
                          <a:spcPts val="0"/>
                        </a:spcBef>
                        <a:spcAft>
                          <a:spcPts val="0"/>
                        </a:spcAft>
                      </a:pPr>
                      <a:endParaRPr lang="en-ZA" sz="1600" b="1" dirty="0">
                        <a:effectLst/>
                        <a:latin typeface="Arial" pitchFamily="34" charset="0"/>
                        <a:ea typeface="Calibri"/>
                        <a:cs typeface="Arial" pitchFamily="34" charset="0"/>
                      </a:endParaRPr>
                    </a:p>
                  </a:txBody>
                  <a:tcPr marL="68581" marR="68581" marT="0" marB="0"/>
                </a:tc>
                <a:tc>
                  <a:txBody>
                    <a:bodyPr/>
                    <a:lstStyle/>
                    <a:p>
                      <a:pPr marL="0" marR="0" algn="l">
                        <a:lnSpc>
                          <a:spcPct val="115000"/>
                        </a:lnSpc>
                        <a:spcBef>
                          <a:spcPts val="0"/>
                        </a:spcBef>
                        <a:spcAft>
                          <a:spcPts val="0"/>
                        </a:spcAft>
                      </a:pPr>
                      <a:r>
                        <a:rPr lang="en-US" sz="1800" kern="1200" dirty="0" smtClean="0">
                          <a:solidFill>
                            <a:schemeClr val="tx1"/>
                          </a:solidFill>
                          <a:effectLst/>
                          <a:latin typeface="Arial" pitchFamily="34" charset="0"/>
                          <a:ea typeface="Calibri"/>
                          <a:cs typeface="Arial" pitchFamily="34" charset="0"/>
                        </a:rPr>
                        <a:t>3.4 Collaboration with relevant stakeholders in support of enhanced service delivery and core business objectives.</a:t>
                      </a:r>
                      <a:endParaRPr lang="en-ZA" sz="1800" kern="1200" dirty="0">
                        <a:solidFill>
                          <a:schemeClr val="tx1"/>
                        </a:solidFill>
                        <a:effectLst/>
                        <a:latin typeface="Arial" pitchFamily="34" charset="0"/>
                        <a:ea typeface="Calibri"/>
                        <a:cs typeface="Arial" pitchFamily="34" charset="0"/>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Tree>
    <p:extLst>
      <p:ext uri="{BB962C8B-B14F-4D97-AF65-F5344CB8AC3E}">
        <p14:creationId xmlns:p14="http://schemas.microsoft.com/office/powerpoint/2010/main" xmlns="" val="618477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830997"/>
          </a:xfrm>
          <a:prstGeom prst="rect">
            <a:avLst/>
          </a:prstGeom>
        </p:spPr>
        <p:txBody>
          <a:bodyPr wrap="square">
            <a:spAutoFit/>
          </a:bodyPr>
          <a:lstStyle/>
          <a:p>
            <a:pPr algn="ctr">
              <a:spcBef>
                <a:spcPct val="50000"/>
              </a:spcBef>
              <a:spcAft>
                <a:spcPts val="1800"/>
              </a:spcAft>
            </a:pPr>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1: ADMINISTRATION</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12</a:t>
            </a:fld>
            <a:endParaRPr lang="en-US" sz="1800" b="1" dirty="0">
              <a:solidFill>
                <a:schemeClr val="tx1"/>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532350207"/>
              </p:ext>
            </p:extLst>
          </p:nvPr>
        </p:nvGraphicFramePr>
        <p:xfrm>
          <a:off x="96983" y="845128"/>
          <a:ext cx="8950036" cy="5167745"/>
        </p:xfrm>
        <a:graphic>
          <a:graphicData uri="http://schemas.openxmlformats.org/drawingml/2006/table">
            <a:tbl>
              <a:tblPr firstRow="1" bandRow="1">
                <a:tableStyleId>{F5AB1C69-6EDB-4FF4-983F-18BD219EF322}</a:tableStyleId>
              </a:tblPr>
              <a:tblGrid>
                <a:gridCol w="2796145"/>
                <a:gridCol w="2950311"/>
                <a:gridCol w="3203580"/>
              </a:tblGrid>
              <a:tr h="680412">
                <a:tc gridSpan="3">
                  <a:txBody>
                    <a:bodyPr/>
                    <a:lstStyle/>
                    <a:p>
                      <a:pPr marL="0" marR="0" algn="l" defTabSz="914400" rtl="0" eaLnBrk="1" latinLnBrk="0" hangingPunct="1">
                        <a:lnSpc>
                          <a:spcPct val="115000"/>
                        </a:lnSpc>
                        <a:spcBef>
                          <a:spcPts val="0"/>
                        </a:spcBef>
                        <a:spcAft>
                          <a:spcPts val="0"/>
                        </a:spcAft>
                      </a:pPr>
                      <a:r>
                        <a:rPr lang="en-US" sz="1600" b="1" u="sng" kern="1200" dirty="0" smtClean="0">
                          <a:solidFill>
                            <a:schemeClr val="tx1"/>
                          </a:solidFill>
                          <a:effectLst/>
                          <a:latin typeface="Arial" pitchFamily="34" charset="0"/>
                          <a:ea typeface="+mn-ea"/>
                          <a:cs typeface="Arial" pitchFamily="34" charset="0"/>
                        </a:rPr>
                        <a:t>Strategic Objective </a:t>
                      </a:r>
                      <a:r>
                        <a:rPr lang="en-US" sz="1600" b="1" u="none" kern="1200" dirty="0" smtClean="0">
                          <a:solidFill>
                            <a:schemeClr val="tx1"/>
                          </a:solidFill>
                          <a:effectLst/>
                          <a:latin typeface="Arial" pitchFamily="34" charset="0"/>
                          <a:ea typeface="+mn-ea"/>
                          <a:cs typeface="Arial" pitchFamily="34" charset="0"/>
                        </a:rPr>
                        <a:t>1.2 </a:t>
                      </a:r>
                      <a:r>
                        <a:rPr lang="en-ZA" sz="1600" b="1" u="none" kern="1200" dirty="0" smtClean="0">
                          <a:solidFill>
                            <a:schemeClr val="tx1"/>
                          </a:solidFill>
                          <a:effectLst/>
                          <a:latin typeface="Arial" pitchFamily="34" charset="0"/>
                          <a:ea typeface="+mn-ea"/>
                          <a:cs typeface="Arial" pitchFamily="34" charset="0"/>
                        </a:rPr>
                        <a:t>An integrated and digitised National Identity System (NIS) that is secure and contains biometric details of every person recorded on the system.</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ZA"/>
                    </a:p>
                  </a:txBody>
                  <a:tcPr/>
                </a:tc>
                <a:tc hMerge="1">
                  <a:txBody>
                    <a:bodyPr/>
                    <a:lstStyle/>
                    <a:p>
                      <a:endParaRPr lang="en-ZA"/>
                    </a:p>
                  </a:txBody>
                  <a:tcPr/>
                </a:tc>
              </a:tr>
              <a:tr h="562712">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4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Arial" charset="0"/>
                        </a:rPr>
                        <a:t>  Automated processes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Arial" charset="0"/>
                        </a:rPr>
                        <a:t>  BMD (2016/17).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normalizeH="0" baseline="0" dirty="0">
                        <a:ln>
                          <a:noFill/>
                        </a:ln>
                        <a:solidFill>
                          <a:schemeClr val="tx1"/>
                        </a:solidFill>
                        <a:effectLst/>
                        <a:latin typeface="Arial" charset="0"/>
                        <a:ea typeface="+mn-ea"/>
                        <a:cs typeface="Arial"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BMD processes developed onto Live Capture.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normalizeH="0" baseline="0" dirty="0" smtClean="0">
                        <a:ln>
                          <a:noFill/>
                        </a:ln>
                        <a:solidFill>
                          <a:schemeClr val="tx1"/>
                        </a:solidFill>
                        <a:effectLst/>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normalizeH="0" baseline="0" dirty="0" smtClean="0">
                        <a:ln>
                          <a:noFill/>
                        </a:ln>
                        <a:solidFill>
                          <a:schemeClr val="tx1"/>
                        </a:solidFill>
                        <a:effectLst/>
                        <a:latin typeface="Arial" charset="0"/>
                        <a:ea typeface="+mn-ea"/>
                        <a:cs typeface="Arial" charset="0"/>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r>
                        <a:rPr kumimoji="0" lang="en-ZA" sz="1400" b="0" i="0" u="none" strike="noStrike" kern="1200" cap="none" normalizeH="0" baseline="0" dirty="0" smtClean="0">
                          <a:ln>
                            <a:noFill/>
                          </a:ln>
                          <a:solidFill>
                            <a:schemeClr val="tx1"/>
                          </a:solidFill>
                          <a:effectLst/>
                          <a:latin typeface="Arial" charset="0"/>
                          <a:ea typeface="+mn-ea"/>
                          <a:cs typeface="+mn-cs"/>
                        </a:rPr>
                        <a:t>The modules have been developed and are currently under testing in the preproduction environment.</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4165">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Live Capture functionality for refugees, smart ID cards and travel documents tested</a:t>
                      </a:r>
                    </a:p>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(2016/17).</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Live Capture for refugees, smart ID cards and travel documents</a:t>
                      </a:r>
                    </a:p>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developed and tested.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normalizeH="0" baseline="0" dirty="0" smtClean="0">
                        <a:ln>
                          <a:noFill/>
                        </a:ln>
                        <a:solidFill>
                          <a:srgbClr val="00B050"/>
                        </a:solidFill>
                        <a:effectLst/>
                        <a:latin typeface="Arial" charset="0"/>
                        <a:ea typeface="+mn-ea"/>
                        <a:cs typeface="Arial" charset="0"/>
                      </a:endParaRPr>
                    </a:p>
                    <a:p>
                      <a:pPr marL="0" algn="l" defTabSz="457200" rtl="0" eaLnBrk="1" latinLnBrk="0" hangingPunct="1"/>
                      <a:endParaRPr kumimoji="0" lang="en-ZA" sz="1400" b="0" i="0" u="none" strike="noStrike" kern="1200" cap="none" normalizeH="0" baseline="0" dirty="0" smtClean="0">
                        <a:ln>
                          <a:noFill/>
                        </a:ln>
                        <a:solidFill>
                          <a:schemeClr val="tx1"/>
                        </a:solidFill>
                        <a:effectLst/>
                        <a:latin typeface="Arial" charset="0"/>
                        <a:ea typeface="+mn-ea"/>
                        <a:cs typeface="+mn-cs"/>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The modules have been developed and are currently under testing in the preproduction environment.</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51715">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E-permit prototype developed (2016/17).</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End-to-end e-permit system developed (prototype).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normalizeH="0" baseline="0" dirty="0" smtClean="0">
                        <a:ln>
                          <a:noFill/>
                        </a:ln>
                        <a:solidFill>
                          <a:srgbClr val="00B050"/>
                        </a:solidFill>
                        <a:effectLst/>
                        <a:latin typeface="Arial" charset="0"/>
                        <a:ea typeface="+mn-ea"/>
                        <a:cs typeface="Arial" charset="0"/>
                      </a:endParaRPr>
                    </a:p>
                    <a:p>
                      <a:pPr marL="0" algn="l" defTabSz="457200" rtl="0" eaLnBrk="1" latinLnBrk="0" hangingPunct="1"/>
                      <a:endParaRPr kumimoji="0" lang="en-ZA" sz="1400" b="0" i="0" u="none" strike="noStrike" kern="1200" cap="none" normalizeH="0" baseline="0" dirty="0" smtClean="0">
                        <a:ln>
                          <a:noFill/>
                        </a:ln>
                        <a:solidFill>
                          <a:schemeClr val="tx1"/>
                        </a:solidFill>
                        <a:effectLst/>
                        <a:latin typeface="Arial" charset="0"/>
                        <a:ea typeface="+mn-ea"/>
                        <a:cs typeface="+mn-cs"/>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The modules have been</a:t>
                      </a:r>
                    </a:p>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developed and are currently</a:t>
                      </a:r>
                    </a:p>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under testing in the preproduction</a:t>
                      </a:r>
                    </a:p>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environment.</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863615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830997"/>
          </a:xfrm>
          <a:prstGeom prst="rect">
            <a:avLst/>
          </a:prstGeom>
        </p:spPr>
        <p:txBody>
          <a:bodyPr wrap="square">
            <a:spAutoFit/>
          </a:bodyPr>
          <a:lstStyle/>
          <a:p>
            <a:pPr algn="ctr">
              <a:spcBef>
                <a:spcPct val="50000"/>
              </a:spcBef>
              <a:spcAft>
                <a:spcPts val="1800"/>
              </a:spcAft>
            </a:pPr>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1: ADMINISTRATION</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13</a:t>
            </a:fld>
            <a:endParaRPr lang="en-US" sz="1800" b="1" dirty="0">
              <a:solidFill>
                <a:schemeClr val="tx1"/>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823723247"/>
              </p:ext>
            </p:extLst>
          </p:nvPr>
        </p:nvGraphicFramePr>
        <p:xfrm>
          <a:off x="235527" y="845128"/>
          <a:ext cx="8645237" cy="2567860"/>
        </p:xfrm>
        <a:graphic>
          <a:graphicData uri="http://schemas.openxmlformats.org/drawingml/2006/table">
            <a:tbl>
              <a:tblPr firstRow="1" bandRow="1">
                <a:tableStyleId>{F5AB1C69-6EDB-4FF4-983F-18BD219EF322}</a:tableStyleId>
              </a:tblPr>
              <a:tblGrid>
                <a:gridCol w="2607457"/>
                <a:gridCol w="2894645"/>
                <a:gridCol w="3143135"/>
              </a:tblGrid>
              <a:tr h="680412">
                <a:tc gridSpan="3">
                  <a:txBody>
                    <a:bodyPr/>
                    <a:lstStyle/>
                    <a:p>
                      <a:pPr marL="0" marR="0" algn="l" defTabSz="914400" rtl="0" eaLnBrk="1" latinLnBrk="0" hangingPunct="1">
                        <a:lnSpc>
                          <a:spcPct val="115000"/>
                        </a:lnSpc>
                        <a:spcBef>
                          <a:spcPts val="0"/>
                        </a:spcBef>
                        <a:spcAft>
                          <a:spcPts val="0"/>
                        </a:spcAft>
                      </a:pPr>
                      <a:r>
                        <a:rPr lang="en-US" sz="1600" b="1" u="sng" kern="1200" dirty="0" smtClean="0">
                          <a:solidFill>
                            <a:schemeClr val="tx1"/>
                          </a:solidFill>
                          <a:effectLst/>
                          <a:latin typeface="Arial" pitchFamily="34" charset="0"/>
                          <a:ea typeface="+mn-ea"/>
                          <a:cs typeface="Arial" pitchFamily="34" charset="0"/>
                        </a:rPr>
                        <a:t>Strategic Objective </a:t>
                      </a:r>
                      <a:r>
                        <a:rPr lang="en-ZA" sz="1600" b="1" u="none" kern="1200" dirty="0" smtClean="0">
                          <a:solidFill>
                            <a:schemeClr val="tx1"/>
                          </a:solidFill>
                          <a:effectLst/>
                          <a:latin typeface="Arial" pitchFamily="34" charset="0"/>
                          <a:ea typeface="+mn-ea"/>
                          <a:cs typeface="Arial" pitchFamily="34" charset="0"/>
                        </a:rPr>
                        <a:t>1.3: Ensure that systems are in place to enable the capturing of biometric data of all travellers who enter or exit SA legally.</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ZA"/>
                    </a:p>
                  </a:txBody>
                  <a:tcPr/>
                </a:tc>
                <a:tc hMerge="1">
                  <a:txBody>
                    <a:bodyPr/>
                    <a:lstStyle/>
                    <a:p>
                      <a:endParaRPr lang="en-ZA"/>
                    </a:p>
                  </a:txBody>
                  <a:tcPr/>
                </a:tc>
              </a:tr>
              <a:tr h="562712">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4165">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Pilot of full biometric scope conducted at one port of entry as per signed business</a:t>
                      </a:r>
                    </a:p>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requirements (2016/17).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normalizeH="0" baseline="0" dirty="0">
                        <a:ln>
                          <a:noFill/>
                        </a:ln>
                        <a:solidFill>
                          <a:schemeClr val="tx1"/>
                        </a:solidFill>
                        <a:effectLst/>
                        <a:latin typeface="Arial" charset="0"/>
                        <a:ea typeface="+mn-ea"/>
                        <a:cs typeface="Arial"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charset="0"/>
                          <a:ea typeface="+mn-ea"/>
                          <a:cs typeface="+mn-cs"/>
                        </a:rPr>
                        <a:t>EMCS (full biometrics scope) developed and piloted at one port of entry.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normalizeH="0" baseline="0" dirty="0" smtClean="0">
                        <a:ln>
                          <a:noFill/>
                        </a:ln>
                        <a:solidFill>
                          <a:schemeClr val="tx1"/>
                        </a:solidFill>
                        <a:effectLst/>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normalizeH="0" baseline="0" dirty="0" smtClean="0">
                        <a:ln>
                          <a:noFill/>
                        </a:ln>
                        <a:solidFill>
                          <a:schemeClr val="tx1"/>
                        </a:solidFill>
                        <a:effectLst/>
                        <a:latin typeface="Arial" charset="0"/>
                        <a:ea typeface="+mn-ea"/>
                        <a:cs typeface="Arial" charset="0"/>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FF0000"/>
                          </a:solidFill>
                          <a:effectLst/>
                          <a:latin typeface="Arial" charset="0"/>
                          <a:ea typeface="+mn-ea"/>
                          <a:cs typeface="Arial" charset="0"/>
                        </a:rPr>
                        <a:t>Not Achieved</a:t>
                      </a:r>
                    </a:p>
                    <a:p>
                      <a:r>
                        <a:rPr kumimoji="0" lang="en-ZA" sz="1400" b="0" i="0" u="none" strike="noStrike" kern="1200" cap="none" normalizeH="0" baseline="0" dirty="0" smtClean="0">
                          <a:ln>
                            <a:noFill/>
                          </a:ln>
                          <a:solidFill>
                            <a:schemeClr val="tx1"/>
                          </a:solidFill>
                          <a:effectLst/>
                          <a:latin typeface="Arial" charset="0"/>
                          <a:ea typeface="+mn-ea"/>
                          <a:cs typeface="+mn-cs"/>
                        </a:rPr>
                        <a:t>The target was not achieved because of a lack of resources to develop the</a:t>
                      </a:r>
                    </a:p>
                    <a:p>
                      <a:r>
                        <a:rPr kumimoji="0" lang="en-ZA" sz="1400" b="0" i="0" u="none" strike="noStrike" kern="1200" cap="none" normalizeH="0" baseline="0" dirty="0" smtClean="0">
                          <a:ln>
                            <a:noFill/>
                          </a:ln>
                          <a:solidFill>
                            <a:schemeClr val="tx1"/>
                          </a:solidFill>
                          <a:effectLst/>
                          <a:latin typeface="Arial" charset="0"/>
                          <a:ea typeface="+mn-ea"/>
                          <a:cs typeface="+mn-cs"/>
                        </a:rPr>
                        <a:t>system in the previous financial year.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1731938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830997"/>
          </a:xfrm>
          <a:prstGeom prst="rect">
            <a:avLst/>
          </a:prstGeom>
        </p:spPr>
        <p:txBody>
          <a:bodyPr wrap="square">
            <a:spAutoFit/>
          </a:bodyPr>
          <a:lstStyle/>
          <a:p>
            <a:pPr algn="ctr">
              <a:spcBef>
                <a:spcPct val="50000"/>
              </a:spcBef>
              <a:spcAft>
                <a:spcPts val="1800"/>
              </a:spcAft>
            </a:pPr>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1: ADMINISTRATION</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14</a:t>
            </a:fld>
            <a:endParaRPr lang="en-US" sz="1800" b="1" dirty="0">
              <a:solidFill>
                <a:schemeClr val="tx1"/>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2028945"/>
              </p:ext>
            </p:extLst>
          </p:nvPr>
        </p:nvGraphicFramePr>
        <p:xfrm>
          <a:off x="96983" y="845128"/>
          <a:ext cx="8978778" cy="5214478"/>
        </p:xfrm>
        <a:graphic>
          <a:graphicData uri="http://schemas.openxmlformats.org/drawingml/2006/table">
            <a:tbl>
              <a:tblPr firstRow="1" bandRow="1">
                <a:tableStyleId>{F5AB1C69-6EDB-4FF4-983F-18BD219EF322}</a:tableStyleId>
              </a:tblPr>
              <a:tblGrid>
                <a:gridCol w="3006435"/>
                <a:gridCol w="2740021"/>
                <a:gridCol w="3232322"/>
              </a:tblGrid>
              <a:tr h="680412">
                <a:tc gridSpan="3">
                  <a:txBody>
                    <a:bodyPr/>
                    <a:lstStyle/>
                    <a:p>
                      <a:pPr marL="0" marR="0" algn="l" defTabSz="914400" rtl="0" eaLnBrk="1" latinLnBrk="0" hangingPunct="1">
                        <a:lnSpc>
                          <a:spcPct val="115000"/>
                        </a:lnSpc>
                        <a:spcBef>
                          <a:spcPts val="0"/>
                        </a:spcBef>
                        <a:spcAft>
                          <a:spcPts val="0"/>
                        </a:spcAft>
                      </a:pPr>
                      <a:r>
                        <a:rPr lang="en-US" sz="1600" b="1" u="sng" kern="1200" dirty="0" smtClean="0">
                          <a:solidFill>
                            <a:schemeClr val="tx1"/>
                          </a:solidFill>
                          <a:effectLst/>
                          <a:latin typeface="Arial" pitchFamily="34" charset="0"/>
                          <a:ea typeface="+mn-ea"/>
                          <a:cs typeface="Arial" pitchFamily="34" charset="0"/>
                        </a:rPr>
                        <a:t>Strategic Objective </a:t>
                      </a:r>
                      <a:r>
                        <a:rPr lang="en-ZA" sz="1800" b="1" i="0" u="none" strike="noStrike" kern="1200" baseline="0" dirty="0" smtClean="0">
                          <a:solidFill>
                            <a:schemeClr val="tx1"/>
                          </a:solidFill>
                          <a:latin typeface="Arial" pitchFamily="34" charset="0"/>
                          <a:ea typeface="+mn-ea"/>
                          <a:cs typeface="Arial" pitchFamily="34" charset="0"/>
                        </a:rPr>
                        <a:t>3.1: Secure, effective, efficient and accessible service delivery to citizens and immigrants</a:t>
                      </a:r>
                      <a:endParaRPr lang="en-ZA" sz="1600" b="1" u="none" kern="1200" dirty="0" smtClean="0">
                        <a:solidFill>
                          <a:schemeClr val="tx1"/>
                        </a:solidFill>
                        <a:effectLst/>
                        <a:latin typeface="Arial" pitchFamily="34" charset="0"/>
                        <a:ea typeface="+mn-ea"/>
                        <a:cs typeface="Arial" pitchFamily="34"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ZA"/>
                    </a:p>
                  </a:txBody>
                  <a:tcPr/>
                </a:tc>
                <a:tc hMerge="1">
                  <a:txBody>
                    <a:bodyPr/>
                    <a:lstStyle/>
                    <a:p>
                      <a:endParaRPr lang="en-ZA"/>
                    </a:p>
                  </a:txBody>
                  <a:tcPr/>
                </a:tc>
              </a:tr>
              <a:tr h="562712">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80229">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Number of managers (junior,</a:t>
                      </a:r>
                    </a:p>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middle and senior managers) trained in leadership and management development programmes to improve performance and professionalization.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normalizeH="0" baseline="0" dirty="0">
                        <a:ln>
                          <a:noFill/>
                        </a:ln>
                        <a:solidFill>
                          <a:schemeClr val="tx1"/>
                        </a:solidFill>
                        <a:effectLst/>
                        <a:latin typeface="Arial" charset="0"/>
                        <a:ea typeface="+mn-ea"/>
                        <a:cs typeface="Arial"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300 of managers (junior,</a:t>
                      </a:r>
                    </a:p>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middle and senior managers) trained in leadership and Management development Programmes to improve performance and professionalization.	</a:t>
                      </a:r>
                      <a:endParaRPr kumimoji="0" lang="en-ZA" sz="1400" b="0" i="0" u="none" strike="noStrike" kern="1200" cap="none" normalizeH="0" baseline="0" dirty="0" smtClean="0">
                        <a:ln>
                          <a:noFill/>
                        </a:ln>
                        <a:solidFill>
                          <a:schemeClr val="tx1"/>
                        </a:solidFill>
                        <a:effectLst/>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normalizeH="0" baseline="0" dirty="0" smtClean="0">
                        <a:ln>
                          <a:noFill/>
                        </a:ln>
                        <a:solidFill>
                          <a:srgbClr val="00B050"/>
                        </a:solidFill>
                        <a:effectLst/>
                        <a:latin typeface="Arial" charset="0"/>
                        <a:ea typeface="+mn-ea"/>
                        <a:cs typeface="Arial" charset="0"/>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US" sz="1400" b="0" i="0" u="none" strike="noStrike" kern="1200" cap="none" normalizeH="0" baseline="0" dirty="0" smtClean="0">
                          <a:ln>
                            <a:noFill/>
                          </a:ln>
                          <a:solidFill>
                            <a:schemeClr val="tx1"/>
                          </a:solidFill>
                          <a:effectLst/>
                          <a:latin typeface="Arial" charset="0"/>
                          <a:ea typeface="+mn-ea"/>
                          <a:cs typeface="+mn-cs"/>
                        </a:rPr>
                        <a:t>490 managers (195 junior; 238 middle; 57 senior)  were trained in leadership and management</a:t>
                      </a:r>
                    </a:p>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US" sz="1400" b="0" i="0" u="none" strike="noStrike" kern="1200" cap="none" normalizeH="0" baseline="0" dirty="0" smtClean="0">
                          <a:ln>
                            <a:noFill/>
                          </a:ln>
                          <a:solidFill>
                            <a:schemeClr val="tx1"/>
                          </a:solidFill>
                          <a:effectLst/>
                          <a:latin typeface="Arial" charset="0"/>
                          <a:ea typeface="+mn-ea"/>
                          <a:cs typeface="+mn-cs"/>
                        </a:rPr>
                        <a:t>Development programmes  to improve performance. </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76445">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Phased implementation of business case for repositioning the DHA as a modern, secure department: Submission to Cabinet for approval (2016/17).</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Second phase of repositioning</a:t>
                      </a:r>
                    </a:p>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completed (business case for modern, secure DHA submitted to Cabinet for approval.</a:t>
                      </a:r>
                    </a:p>
                    <a:p>
                      <a:endParaRPr kumimoji="0" lang="en-ZA" sz="1400" b="0" i="0" u="none" strike="noStrike" kern="1200" cap="none" normalizeH="0" baseline="0" dirty="0" smtClean="0">
                        <a:ln>
                          <a:noFill/>
                        </a:ln>
                        <a:solidFill>
                          <a:schemeClr val="tx1"/>
                        </a:solidFill>
                        <a:effectLst/>
                        <a:latin typeface="Arial" charset="0"/>
                        <a:ea typeface="+mn-ea"/>
                        <a:cs typeface="+mn-cs"/>
                      </a:endParaRPr>
                    </a:p>
                    <a:p>
                      <a:pPr marL="0" algn="l" defTabSz="457200" rtl="0" eaLnBrk="1" latinLnBrk="0" hangingPunct="1"/>
                      <a:endParaRPr kumimoji="0" lang="en-ZA" sz="1400" b="0" i="0" u="none" strike="noStrike" kern="1200" cap="none" normalizeH="0" baseline="0" dirty="0" smtClean="0">
                        <a:ln>
                          <a:noFill/>
                        </a:ln>
                        <a:solidFill>
                          <a:schemeClr val="tx1"/>
                        </a:solidFill>
                        <a:effectLst/>
                        <a:latin typeface="Arial" charset="0"/>
                        <a:ea typeface="+mn-ea"/>
                        <a:cs typeface="+mn-cs"/>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r>
                        <a:rPr kumimoji="0" lang="en-ZA" sz="1400" b="0" i="0" u="none" strike="noStrike" kern="1200" cap="none" normalizeH="0" baseline="0" dirty="0" smtClean="0">
                          <a:ln>
                            <a:noFill/>
                          </a:ln>
                          <a:solidFill>
                            <a:schemeClr val="tx1"/>
                          </a:solidFill>
                          <a:effectLst/>
                          <a:latin typeface="Arial" charset="0"/>
                          <a:ea typeface="+mn-ea"/>
                          <a:cs typeface="+mn-cs"/>
                        </a:rPr>
                        <a:t>Business case approved by Cabinet</a:t>
                      </a:r>
                    </a:p>
                    <a:p>
                      <a:r>
                        <a:rPr kumimoji="0" lang="en-ZA" sz="1400" b="0" i="0" u="none" strike="noStrike" kern="1200" cap="none" normalizeH="0" baseline="0" dirty="0" smtClean="0">
                          <a:ln>
                            <a:noFill/>
                          </a:ln>
                          <a:solidFill>
                            <a:schemeClr val="tx1"/>
                          </a:solidFill>
                          <a:effectLst/>
                          <a:latin typeface="Arial" charset="0"/>
                          <a:ea typeface="+mn-ea"/>
                          <a:cs typeface="+mn-cs"/>
                        </a:rPr>
                        <a:t>in March 2017.</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14024328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830997"/>
          </a:xfrm>
          <a:prstGeom prst="rect">
            <a:avLst/>
          </a:prstGeom>
        </p:spPr>
        <p:txBody>
          <a:bodyPr wrap="square">
            <a:spAutoFit/>
          </a:bodyPr>
          <a:lstStyle/>
          <a:p>
            <a:pPr algn="ctr">
              <a:spcBef>
                <a:spcPct val="50000"/>
              </a:spcBef>
              <a:spcAft>
                <a:spcPts val="1800"/>
              </a:spcAft>
            </a:pPr>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1: ADMINISTRATION</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15</a:t>
            </a:fld>
            <a:endParaRPr lang="en-US" sz="1800" b="1" dirty="0">
              <a:solidFill>
                <a:schemeClr val="tx1"/>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090633818"/>
              </p:ext>
            </p:extLst>
          </p:nvPr>
        </p:nvGraphicFramePr>
        <p:xfrm>
          <a:off x="207817" y="845128"/>
          <a:ext cx="8659091" cy="3286006"/>
        </p:xfrm>
        <a:graphic>
          <a:graphicData uri="http://schemas.openxmlformats.org/drawingml/2006/table">
            <a:tbl>
              <a:tblPr firstRow="1" bandRow="1">
                <a:tableStyleId>{F5AB1C69-6EDB-4FF4-983F-18BD219EF322}</a:tableStyleId>
              </a:tblPr>
              <a:tblGrid>
                <a:gridCol w="2760807"/>
                <a:gridCol w="2913025"/>
                <a:gridCol w="2985259"/>
              </a:tblGrid>
              <a:tr h="680412">
                <a:tc gridSpan="3">
                  <a:txBody>
                    <a:bodyPr/>
                    <a:lstStyle/>
                    <a:p>
                      <a:pPr marL="0" marR="0" algn="l" defTabSz="914400" rtl="0" eaLnBrk="1" latinLnBrk="0" hangingPunct="1">
                        <a:lnSpc>
                          <a:spcPct val="115000"/>
                        </a:lnSpc>
                        <a:spcBef>
                          <a:spcPts val="0"/>
                        </a:spcBef>
                        <a:spcAft>
                          <a:spcPts val="0"/>
                        </a:spcAft>
                      </a:pPr>
                      <a:r>
                        <a:rPr lang="en-US" sz="1800" b="1" u="sng" kern="1200" dirty="0" smtClean="0">
                          <a:solidFill>
                            <a:schemeClr val="tx1"/>
                          </a:solidFill>
                          <a:effectLst/>
                          <a:latin typeface="Arial" pitchFamily="34" charset="0"/>
                          <a:ea typeface="+mn-ea"/>
                          <a:cs typeface="Arial" pitchFamily="34" charset="0"/>
                        </a:rPr>
                        <a:t>Strategic Objective </a:t>
                      </a:r>
                      <a:r>
                        <a:rPr lang="en-ZA" sz="1800" b="1" u="none" kern="1200" dirty="0" smtClean="0">
                          <a:solidFill>
                            <a:schemeClr val="tx1"/>
                          </a:solidFill>
                          <a:effectLst/>
                          <a:latin typeface="Arial" pitchFamily="34" charset="0"/>
                          <a:ea typeface="+mn-ea"/>
                          <a:cs typeface="Arial" pitchFamily="34" charset="0"/>
                        </a:rPr>
                        <a:t>3.2: Good governance and administration</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ZA"/>
                    </a:p>
                  </a:txBody>
                  <a:tcPr/>
                </a:tc>
                <a:tc hMerge="1">
                  <a:txBody>
                    <a:bodyPr/>
                    <a:lstStyle/>
                    <a:p>
                      <a:endParaRPr lang="en-ZA"/>
                    </a:p>
                  </a:txBody>
                  <a:tcPr/>
                </a:tc>
              </a:tr>
              <a:tr h="562712">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22704">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Compliance with set deadline for</a:t>
                      </a:r>
                    </a:p>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the submission of Annual Financial Statements to the</a:t>
                      </a:r>
                    </a:p>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AGSA by 31 May annually.</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0" lang="en-ZA" sz="1400" b="0" i="0" u="none" strike="noStrike" kern="1200" cap="none" normalizeH="0" baseline="0" dirty="0" smtClean="0">
                          <a:ln>
                            <a:noFill/>
                          </a:ln>
                          <a:solidFill>
                            <a:schemeClr val="tx1"/>
                          </a:solidFill>
                          <a:effectLst/>
                          <a:latin typeface="Arial" charset="0"/>
                          <a:ea typeface="+mn-ea"/>
                          <a:cs typeface="+mn-cs"/>
                        </a:rPr>
                        <a:t>Annual Financial Statements</a:t>
                      </a:r>
                    </a:p>
                    <a:p>
                      <a:pPr algn="l"/>
                      <a:r>
                        <a:rPr kumimoji="0" lang="en-ZA" sz="1400" b="0" i="0" u="none" strike="noStrike" kern="1200" cap="none" normalizeH="0" baseline="0" dirty="0" smtClean="0">
                          <a:ln>
                            <a:noFill/>
                          </a:ln>
                          <a:solidFill>
                            <a:schemeClr val="tx1"/>
                          </a:solidFill>
                          <a:effectLst/>
                          <a:latin typeface="Arial" charset="0"/>
                          <a:ea typeface="+mn-ea"/>
                          <a:cs typeface="+mn-cs"/>
                        </a:rPr>
                        <a:t>submitted to the  AGSA by 31 May</a:t>
                      </a:r>
                    </a:p>
                    <a:p>
                      <a:pPr algn="l"/>
                      <a:r>
                        <a:rPr kumimoji="0" lang="en-ZA" sz="1400" b="0" i="0" u="none" strike="noStrike" kern="1200" cap="none" normalizeH="0" baseline="0" dirty="0" smtClean="0">
                          <a:ln>
                            <a:noFill/>
                          </a:ln>
                          <a:solidFill>
                            <a:schemeClr val="tx1"/>
                          </a:solidFill>
                          <a:effectLst/>
                          <a:latin typeface="Arial" charset="0"/>
                          <a:ea typeface="+mn-ea"/>
                          <a:cs typeface="+mn-cs"/>
                        </a:rPr>
                        <a:t>Annually.</a:t>
                      </a:r>
                    </a:p>
                    <a:p>
                      <a:pPr algn="l"/>
                      <a:endParaRPr kumimoji="0" lang="en-ZA" sz="1400" b="0" i="0" u="none" strike="noStrike" kern="1200" cap="none" normalizeH="0" baseline="0" dirty="0" smtClean="0">
                        <a:ln>
                          <a:noFill/>
                        </a:ln>
                        <a:solidFill>
                          <a:schemeClr val="tx1"/>
                        </a:solidFill>
                        <a:effectLst/>
                        <a:latin typeface="Arial" charset="0"/>
                        <a:ea typeface="+mn-ea"/>
                        <a:cs typeface="+mn-cs"/>
                      </a:endParaRPr>
                    </a:p>
                    <a:p>
                      <a:pPr algn="l"/>
                      <a:endParaRPr kumimoji="0" lang="en-ZA" sz="1400" b="0" i="0" u="none" strike="noStrike" kern="1200" cap="none" normalizeH="0" baseline="0" dirty="0" smtClean="0">
                        <a:ln>
                          <a:noFill/>
                        </a:ln>
                        <a:solidFill>
                          <a:schemeClr val="tx1"/>
                        </a:solidFill>
                        <a:effectLst/>
                        <a:latin typeface="Arial" charset="0"/>
                        <a:ea typeface="+mn-ea"/>
                        <a:cs typeface="+mn-cs"/>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pPr algn="l"/>
                      <a:r>
                        <a:rPr kumimoji="0" lang="en-ZA" sz="1400" b="0" i="0" u="none" strike="noStrike" kern="1200" cap="none" normalizeH="0" baseline="0" dirty="0" smtClean="0">
                          <a:ln>
                            <a:noFill/>
                          </a:ln>
                          <a:solidFill>
                            <a:schemeClr val="tx1"/>
                          </a:solidFill>
                          <a:effectLst/>
                          <a:latin typeface="Arial" charset="0"/>
                          <a:ea typeface="+mn-ea"/>
                          <a:cs typeface="+mn-cs"/>
                        </a:rPr>
                        <a:t>Annual Financial Statements was</a:t>
                      </a:r>
                    </a:p>
                    <a:p>
                      <a:pPr algn="l"/>
                      <a:r>
                        <a:rPr kumimoji="0" lang="en-ZA" sz="1400" b="0" i="0" u="none" strike="noStrike" kern="1200" cap="none" normalizeH="0" baseline="0" dirty="0" smtClean="0">
                          <a:ln>
                            <a:noFill/>
                          </a:ln>
                          <a:solidFill>
                            <a:schemeClr val="tx1"/>
                          </a:solidFill>
                          <a:effectLst/>
                          <a:latin typeface="Arial" charset="0"/>
                          <a:ea typeface="+mn-ea"/>
                          <a:cs typeface="+mn-cs"/>
                        </a:rPr>
                        <a:t>submitted to the  AGSA by 31 May</a:t>
                      </a:r>
                    </a:p>
                    <a:p>
                      <a:pPr algn="l"/>
                      <a:r>
                        <a:rPr kumimoji="0" lang="en-ZA" sz="1400" b="0" i="0" u="none" strike="noStrike" kern="1200" cap="none" normalizeH="0" baseline="0" dirty="0" smtClean="0">
                          <a:ln>
                            <a:noFill/>
                          </a:ln>
                          <a:solidFill>
                            <a:schemeClr val="tx1"/>
                          </a:solidFill>
                          <a:effectLst/>
                          <a:latin typeface="Arial" charset="0"/>
                          <a:ea typeface="+mn-ea"/>
                          <a:cs typeface="+mn-cs"/>
                        </a:rPr>
                        <a:t>Annually.</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129919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830997"/>
          </a:xfrm>
          <a:prstGeom prst="rect">
            <a:avLst/>
          </a:prstGeom>
        </p:spPr>
        <p:txBody>
          <a:bodyPr wrap="square">
            <a:spAutoFit/>
          </a:bodyPr>
          <a:lstStyle/>
          <a:p>
            <a:pPr algn="ctr">
              <a:spcBef>
                <a:spcPct val="50000"/>
              </a:spcBef>
              <a:spcAft>
                <a:spcPts val="1800"/>
              </a:spcAft>
            </a:pPr>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1: ADMINISTRATION</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16</a:t>
            </a:fld>
            <a:endParaRPr lang="en-US" sz="1800" b="1" dirty="0">
              <a:solidFill>
                <a:schemeClr val="tx1"/>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774757375"/>
              </p:ext>
            </p:extLst>
          </p:nvPr>
        </p:nvGraphicFramePr>
        <p:xfrm>
          <a:off x="96983" y="866081"/>
          <a:ext cx="8950036" cy="5160646"/>
        </p:xfrm>
        <a:graphic>
          <a:graphicData uri="http://schemas.openxmlformats.org/drawingml/2006/table">
            <a:tbl>
              <a:tblPr firstRow="1" bandRow="1">
                <a:tableStyleId>{F5AB1C69-6EDB-4FF4-983F-18BD219EF322}</a:tableStyleId>
              </a:tblPr>
              <a:tblGrid>
                <a:gridCol w="2796145"/>
                <a:gridCol w="2950311"/>
                <a:gridCol w="3203580"/>
              </a:tblGrid>
              <a:tr h="498763">
                <a:tc gridSpan="3">
                  <a:txBody>
                    <a:bodyPr/>
                    <a:lstStyle/>
                    <a:p>
                      <a:pPr marL="0" marR="0" algn="l" defTabSz="914400" rtl="0" eaLnBrk="1" latinLnBrk="0" hangingPunct="1">
                        <a:lnSpc>
                          <a:spcPct val="115000"/>
                        </a:lnSpc>
                        <a:spcBef>
                          <a:spcPts val="0"/>
                        </a:spcBef>
                        <a:spcAft>
                          <a:spcPts val="0"/>
                        </a:spcAft>
                      </a:pPr>
                      <a:r>
                        <a:rPr lang="en-US" sz="1800" b="1" u="sng" kern="1200" dirty="0" smtClean="0">
                          <a:solidFill>
                            <a:schemeClr val="tx1"/>
                          </a:solidFill>
                          <a:effectLst/>
                          <a:latin typeface="Arial" pitchFamily="34" charset="0"/>
                          <a:ea typeface="+mn-ea"/>
                          <a:cs typeface="Arial" pitchFamily="34" charset="0"/>
                        </a:rPr>
                        <a:t>Strategic Objective </a:t>
                      </a:r>
                      <a:r>
                        <a:rPr lang="en-ZA" sz="1800" b="1" u="none" kern="1200" dirty="0" smtClean="0">
                          <a:solidFill>
                            <a:schemeClr val="tx1"/>
                          </a:solidFill>
                          <a:effectLst/>
                          <a:latin typeface="Arial" pitchFamily="34" charset="0"/>
                          <a:ea typeface="+mn-ea"/>
                          <a:cs typeface="Arial" pitchFamily="34" charset="0"/>
                        </a:rPr>
                        <a:t>3.2: Good governance and administration.</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ZA"/>
                    </a:p>
                  </a:txBody>
                  <a:tcPr/>
                </a:tc>
                <a:tc hMerge="1">
                  <a:txBody>
                    <a:bodyPr/>
                    <a:lstStyle/>
                    <a:p>
                      <a:endParaRPr lang="en-ZA"/>
                    </a:p>
                  </a:txBody>
                  <a:tcPr/>
                </a:tc>
              </a:tr>
              <a:tr h="562712">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30515">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Compliance with set deadline for</a:t>
                      </a:r>
                    </a:p>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submission of in-year monitoring</a:t>
                      </a:r>
                    </a:p>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reports to National Treasury in respect of required format and accurate.</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charset="0"/>
                          <a:ea typeface="+mn-ea"/>
                          <a:cs typeface="+mn-cs"/>
                        </a:rPr>
                        <a:t>In-year monitoring reports submitted to National Treasury</a:t>
                      </a:r>
                    </a:p>
                    <a:p>
                      <a:r>
                        <a:rPr kumimoji="0" lang="en-ZA" sz="1400" b="0" i="0" u="none" strike="noStrike" kern="1200" cap="none" normalizeH="0" baseline="0" dirty="0" smtClean="0">
                          <a:ln>
                            <a:noFill/>
                          </a:ln>
                          <a:solidFill>
                            <a:schemeClr val="tx1"/>
                          </a:solidFill>
                          <a:effectLst/>
                          <a:latin typeface="Arial" charset="0"/>
                          <a:ea typeface="+mn-ea"/>
                          <a:cs typeface="+mn-cs"/>
                        </a:rPr>
                        <a:t>by the 15th of each month.</a:t>
                      </a:r>
                    </a:p>
                    <a:p>
                      <a:pPr marL="0" marR="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normalizeH="0" baseline="0" dirty="0" smtClean="0">
                        <a:ln>
                          <a:noFill/>
                        </a:ln>
                        <a:solidFill>
                          <a:srgbClr val="00B050"/>
                        </a:solidFill>
                        <a:effectLst/>
                        <a:latin typeface="Arial" charset="0"/>
                        <a:ea typeface="+mn-ea"/>
                        <a:cs typeface="Arial" charset="0"/>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r>
                        <a:rPr kumimoji="0" lang="en-ZA" sz="1400" b="0" i="0" u="none" strike="noStrike" kern="1200" cap="none" normalizeH="0" baseline="0" dirty="0" smtClean="0">
                          <a:ln>
                            <a:noFill/>
                          </a:ln>
                          <a:solidFill>
                            <a:schemeClr val="tx1"/>
                          </a:solidFill>
                          <a:effectLst/>
                          <a:latin typeface="Arial" charset="0"/>
                          <a:ea typeface="+mn-ea"/>
                          <a:cs typeface="+mn-cs"/>
                        </a:rPr>
                        <a:t>The reports for all quarters were</a:t>
                      </a:r>
                    </a:p>
                    <a:p>
                      <a:r>
                        <a:rPr kumimoji="0" lang="en-ZA" sz="1400" b="0" i="0" u="none" strike="noStrike" kern="1200" cap="none" normalizeH="0" baseline="0" dirty="0" smtClean="0">
                          <a:ln>
                            <a:noFill/>
                          </a:ln>
                          <a:solidFill>
                            <a:schemeClr val="tx1"/>
                          </a:solidFill>
                          <a:effectLst/>
                          <a:latin typeface="Arial" charset="0"/>
                          <a:ea typeface="+mn-ea"/>
                          <a:cs typeface="+mn-cs"/>
                        </a:rPr>
                        <a:t>submitted to National Treasury</a:t>
                      </a:r>
                    </a:p>
                    <a:p>
                      <a:r>
                        <a:rPr kumimoji="0" lang="en-ZA" sz="1400" b="0" i="0" u="none" strike="noStrike" kern="1200" cap="none" normalizeH="0" baseline="0" dirty="0" smtClean="0">
                          <a:ln>
                            <a:noFill/>
                          </a:ln>
                          <a:solidFill>
                            <a:schemeClr val="tx1"/>
                          </a:solidFill>
                          <a:effectLst/>
                          <a:latin typeface="Arial" charset="0"/>
                          <a:ea typeface="+mn-ea"/>
                          <a:cs typeface="+mn-cs"/>
                        </a:rPr>
                        <a:t>by the 15th of each month.</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61242">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Compliance with set deadline for tabling of Annual Report in</a:t>
                      </a:r>
                    </a:p>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Parliament as per PFMA.</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charset="0"/>
                          <a:ea typeface="+mn-ea"/>
                          <a:cs typeface="+mn-cs"/>
                        </a:rPr>
                        <a:t>Annual Report tabled in Parliament</a:t>
                      </a:r>
                    </a:p>
                    <a:p>
                      <a:r>
                        <a:rPr kumimoji="0" lang="en-ZA" sz="1400" b="0" i="0" u="none" strike="noStrike" kern="1200" cap="none" normalizeH="0" baseline="0" dirty="0" smtClean="0">
                          <a:ln>
                            <a:noFill/>
                          </a:ln>
                          <a:solidFill>
                            <a:schemeClr val="tx1"/>
                          </a:solidFill>
                          <a:effectLst/>
                          <a:latin typeface="Arial" charset="0"/>
                          <a:ea typeface="+mn-ea"/>
                          <a:cs typeface="+mn-cs"/>
                        </a:rPr>
                        <a:t>by 30 September annually.</a:t>
                      </a:r>
                    </a:p>
                    <a:p>
                      <a:endParaRPr kumimoji="0" lang="en-ZA" sz="1400" b="1" i="0" u="none" strike="noStrike" kern="1200" cap="none" normalizeH="0" baseline="0" dirty="0" smtClean="0">
                        <a:ln>
                          <a:noFill/>
                        </a:ln>
                        <a:solidFill>
                          <a:srgbClr val="00B050"/>
                        </a:solidFill>
                        <a:effectLst/>
                        <a:latin typeface="Arial" charset="0"/>
                        <a:ea typeface="+mn-ea"/>
                        <a:cs typeface="Arial" charset="0"/>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FF0000"/>
                          </a:solidFill>
                          <a:effectLst/>
                          <a:latin typeface="Arial" charset="0"/>
                          <a:ea typeface="+mn-ea"/>
                          <a:cs typeface="Arial" charset="0"/>
                        </a:rPr>
                        <a:t>Not Achieved</a:t>
                      </a:r>
                    </a:p>
                    <a:p>
                      <a:r>
                        <a:rPr kumimoji="0" lang="en-ZA" sz="1400" b="0" i="0" u="none" strike="noStrike" kern="1200" cap="none" normalizeH="0" baseline="0" dirty="0" smtClean="0">
                          <a:ln>
                            <a:noFill/>
                          </a:ln>
                          <a:solidFill>
                            <a:schemeClr val="tx1"/>
                          </a:solidFill>
                          <a:effectLst/>
                          <a:latin typeface="Arial" charset="0"/>
                          <a:ea typeface="+mn-ea"/>
                          <a:cs typeface="+mn-cs"/>
                        </a:rPr>
                        <a:t>Annual Report 2015/16 not submitted to Parliament by 30 September 2016.</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87236">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Number of quarterly performance</a:t>
                      </a:r>
                    </a:p>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reports verified and approved by EXCO and signed by the Director-General within 60 days after each quarter.</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charset="0"/>
                          <a:ea typeface="+mn-ea"/>
                          <a:cs typeface="+mn-cs"/>
                        </a:rPr>
                        <a:t>Three DHA 2016/17 and one DHA</a:t>
                      </a:r>
                    </a:p>
                    <a:p>
                      <a:r>
                        <a:rPr kumimoji="0" lang="en-ZA" sz="1400" b="0" i="0" u="none" strike="noStrike" kern="1200" cap="none" normalizeH="0" baseline="0" dirty="0" smtClean="0">
                          <a:ln>
                            <a:noFill/>
                          </a:ln>
                          <a:solidFill>
                            <a:schemeClr val="tx1"/>
                          </a:solidFill>
                          <a:effectLst/>
                          <a:latin typeface="Arial" charset="0"/>
                          <a:ea typeface="+mn-ea"/>
                          <a:cs typeface="+mn-cs"/>
                        </a:rPr>
                        <a:t>2015/16 quarterly performance</a:t>
                      </a:r>
                    </a:p>
                    <a:p>
                      <a:r>
                        <a:rPr kumimoji="0" lang="en-ZA" sz="1400" b="0" i="0" u="none" strike="noStrike" kern="1200" cap="none" normalizeH="0" baseline="0" dirty="0" smtClean="0">
                          <a:ln>
                            <a:noFill/>
                          </a:ln>
                          <a:solidFill>
                            <a:schemeClr val="tx1"/>
                          </a:solidFill>
                          <a:effectLst/>
                          <a:latin typeface="Arial" charset="0"/>
                          <a:ea typeface="+mn-ea"/>
                          <a:cs typeface="+mn-cs"/>
                        </a:rPr>
                        <a:t>reports verified and approved by EXCO and signed by the</a:t>
                      </a:r>
                    </a:p>
                    <a:p>
                      <a:r>
                        <a:rPr kumimoji="0" lang="en-ZA" sz="1400" b="0" i="0" u="none" strike="noStrike" kern="1200" cap="none" normalizeH="0" baseline="0" dirty="0" smtClean="0">
                          <a:ln>
                            <a:noFill/>
                          </a:ln>
                          <a:solidFill>
                            <a:schemeClr val="tx1"/>
                          </a:solidFill>
                          <a:effectLst/>
                          <a:latin typeface="Arial" charset="0"/>
                          <a:ea typeface="+mn-ea"/>
                          <a:cs typeface="+mn-cs"/>
                        </a:rPr>
                        <a:t>Director-General within 60 days after each quarter.</a:t>
                      </a:r>
                    </a:p>
                    <a:p>
                      <a:endParaRPr kumimoji="0" lang="en-ZA" sz="1400" b="0" i="0" u="none" strike="noStrike" kern="1200" cap="none" normalizeH="0" baseline="0" dirty="0" smtClean="0">
                        <a:ln>
                          <a:noFill/>
                        </a:ln>
                        <a:solidFill>
                          <a:schemeClr val="tx1"/>
                        </a:solidFill>
                        <a:effectLst/>
                        <a:latin typeface="Arial" charset="0"/>
                        <a:ea typeface="+mn-ea"/>
                        <a:cs typeface="+mn-cs"/>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r>
                        <a:rPr kumimoji="0" lang="en-ZA" sz="1400" b="0" i="0" u="none" strike="noStrike" kern="1200" cap="none" normalizeH="0" baseline="0" dirty="0" smtClean="0">
                          <a:ln>
                            <a:noFill/>
                          </a:ln>
                          <a:solidFill>
                            <a:schemeClr val="tx1"/>
                          </a:solidFill>
                          <a:effectLst/>
                          <a:latin typeface="Arial" charset="0"/>
                          <a:ea typeface="+mn-ea"/>
                          <a:cs typeface="+mn-cs"/>
                        </a:rPr>
                        <a:t>Three DHA 2016/17 and one DHA</a:t>
                      </a:r>
                    </a:p>
                    <a:p>
                      <a:r>
                        <a:rPr kumimoji="0" lang="en-ZA" sz="1400" b="0" i="0" u="none" strike="noStrike" kern="1200" cap="none" normalizeH="0" baseline="0" dirty="0" smtClean="0">
                          <a:ln>
                            <a:noFill/>
                          </a:ln>
                          <a:solidFill>
                            <a:schemeClr val="tx1"/>
                          </a:solidFill>
                          <a:effectLst/>
                          <a:latin typeface="Arial" charset="0"/>
                          <a:ea typeface="+mn-ea"/>
                          <a:cs typeface="+mn-cs"/>
                        </a:rPr>
                        <a:t>2015/16 quarterly performance</a:t>
                      </a:r>
                    </a:p>
                    <a:p>
                      <a:r>
                        <a:rPr kumimoji="0" lang="en-ZA" sz="1400" b="0" i="0" u="none" strike="noStrike" kern="1200" cap="none" normalizeH="0" baseline="0" dirty="0" smtClean="0">
                          <a:ln>
                            <a:noFill/>
                          </a:ln>
                          <a:solidFill>
                            <a:schemeClr val="tx1"/>
                          </a:solidFill>
                          <a:effectLst/>
                          <a:latin typeface="Arial" charset="0"/>
                          <a:ea typeface="+mn-ea"/>
                          <a:cs typeface="+mn-cs"/>
                        </a:rPr>
                        <a:t>reports verified and approved by EXCO and signed by the Director-General within 60 days after each quarter.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937819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830997"/>
          </a:xfrm>
          <a:prstGeom prst="rect">
            <a:avLst/>
          </a:prstGeom>
        </p:spPr>
        <p:txBody>
          <a:bodyPr wrap="square">
            <a:spAutoFit/>
          </a:bodyPr>
          <a:lstStyle/>
          <a:p>
            <a:pPr algn="ctr">
              <a:spcBef>
                <a:spcPct val="50000"/>
              </a:spcBef>
              <a:spcAft>
                <a:spcPts val="1800"/>
              </a:spcAft>
            </a:pPr>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1: ADMINISTRATION</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17</a:t>
            </a:fld>
            <a:endParaRPr lang="en-US" sz="1800" b="1" dirty="0">
              <a:solidFill>
                <a:schemeClr val="tx1"/>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806102623"/>
              </p:ext>
            </p:extLst>
          </p:nvPr>
        </p:nvGraphicFramePr>
        <p:xfrm>
          <a:off x="207818" y="872837"/>
          <a:ext cx="8659091" cy="3211325"/>
        </p:xfrm>
        <a:graphic>
          <a:graphicData uri="http://schemas.openxmlformats.org/drawingml/2006/table">
            <a:tbl>
              <a:tblPr firstRow="1" bandRow="1">
                <a:tableStyleId>{F5AB1C69-6EDB-4FF4-983F-18BD219EF322}</a:tableStyleId>
              </a:tblPr>
              <a:tblGrid>
                <a:gridCol w="2617470"/>
                <a:gridCol w="2879668"/>
                <a:gridCol w="3161953"/>
              </a:tblGrid>
              <a:tr h="539064">
                <a:tc gridSpan="3">
                  <a:txBody>
                    <a:bodyPr/>
                    <a:lstStyle/>
                    <a:p>
                      <a:pPr marL="0" marR="0" algn="l" defTabSz="914400" rtl="0" eaLnBrk="1" latinLnBrk="0" hangingPunct="1">
                        <a:lnSpc>
                          <a:spcPct val="115000"/>
                        </a:lnSpc>
                        <a:spcBef>
                          <a:spcPts val="0"/>
                        </a:spcBef>
                        <a:spcAft>
                          <a:spcPts val="0"/>
                        </a:spcAft>
                      </a:pPr>
                      <a:r>
                        <a:rPr lang="en-US" sz="1600" b="1" u="sng" kern="1200" dirty="0" smtClean="0">
                          <a:solidFill>
                            <a:schemeClr val="tx1"/>
                          </a:solidFill>
                          <a:effectLst/>
                          <a:latin typeface="Arial" pitchFamily="34" charset="0"/>
                          <a:ea typeface="+mn-ea"/>
                          <a:cs typeface="Arial" pitchFamily="34" charset="0"/>
                        </a:rPr>
                        <a:t>Strategic Objective </a:t>
                      </a:r>
                      <a:r>
                        <a:rPr lang="en-ZA" sz="1600" b="1" u="none" kern="1200" dirty="0" smtClean="0">
                          <a:solidFill>
                            <a:schemeClr val="tx1"/>
                          </a:solidFill>
                          <a:effectLst/>
                          <a:latin typeface="Arial" pitchFamily="34" charset="0"/>
                          <a:ea typeface="+mn-ea"/>
                          <a:cs typeface="Arial" pitchFamily="34" charset="0"/>
                        </a:rPr>
                        <a:t>3.2: Good governance and administration.</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ZA"/>
                    </a:p>
                  </a:txBody>
                  <a:tcPr/>
                </a:tc>
                <a:tc hMerge="1">
                  <a:txBody>
                    <a:bodyPr/>
                    <a:lstStyle/>
                    <a:p>
                      <a:endParaRPr lang="en-ZA"/>
                    </a:p>
                  </a:txBody>
                  <a:tcPr/>
                </a:tc>
              </a:tr>
              <a:tr h="562712">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78593">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Vacancy rate maintained at a set percentage or lower.</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charset="0"/>
                          <a:ea typeface="+mn-ea"/>
                          <a:cs typeface="+mn-cs"/>
                        </a:rPr>
                        <a:t>Vacancy rate maintained at 10%</a:t>
                      </a:r>
                    </a:p>
                    <a:p>
                      <a:r>
                        <a:rPr kumimoji="0" lang="en-ZA" sz="1400" b="0" i="0" u="none" strike="noStrike" kern="1200" cap="none" normalizeH="0" baseline="0" dirty="0" smtClean="0">
                          <a:ln>
                            <a:noFill/>
                          </a:ln>
                          <a:solidFill>
                            <a:schemeClr val="tx1"/>
                          </a:solidFill>
                          <a:effectLst/>
                          <a:latin typeface="Arial" charset="0"/>
                          <a:ea typeface="+mn-ea"/>
                          <a:cs typeface="+mn-cs"/>
                        </a:rPr>
                        <a:t>or below by 31 March 2017.</a:t>
                      </a:r>
                    </a:p>
                    <a:p>
                      <a:pPr marL="0" marR="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normalizeH="0" baseline="0" dirty="0" smtClean="0">
                        <a:ln>
                          <a:noFill/>
                        </a:ln>
                        <a:solidFill>
                          <a:srgbClr val="00B050"/>
                        </a:solidFill>
                        <a:effectLst/>
                        <a:latin typeface="Arial" charset="0"/>
                        <a:ea typeface="+mn-ea"/>
                        <a:cs typeface="Arial" charset="0"/>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r>
                        <a:rPr kumimoji="0" lang="en-ZA" sz="1400" b="0" i="0" u="none" strike="noStrike" kern="1200" cap="none" normalizeH="0" baseline="0" dirty="0" smtClean="0">
                          <a:ln>
                            <a:noFill/>
                          </a:ln>
                          <a:solidFill>
                            <a:schemeClr val="tx1"/>
                          </a:solidFill>
                          <a:effectLst/>
                          <a:latin typeface="Arial" charset="0"/>
                          <a:ea typeface="+mn-ea"/>
                          <a:cs typeface="+mn-cs"/>
                        </a:rPr>
                        <a:t>Vacancy rate maintained at 10%</a:t>
                      </a:r>
                    </a:p>
                    <a:p>
                      <a:r>
                        <a:rPr kumimoji="0" lang="en-ZA" sz="1400" b="0" i="0" u="none" strike="noStrike" kern="1200" cap="none" normalizeH="0" baseline="0" dirty="0" smtClean="0">
                          <a:ln>
                            <a:noFill/>
                          </a:ln>
                          <a:solidFill>
                            <a:schemeClr val="tx1"/>
                          </a:solidFill>
                          <a:effectLst/>
                          <a:latin typeface="Arial" charset="0"/>
                          <a:ea typeface="+mn-ea"/>
                          <a:cs typeface="+mn-cs"/>
                        </a:rPr>
                        <a:t>or below as at 31 March 2017 (0.6%).</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61242">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Treasury Regulation 16.4 complied with (2016/17).</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charset="0"/>
                          <a:ea typeface="+mn-ea"/>
                          <a:cs typeface="+mn-cs"/>
                        </a:rPr>
                        <a:t>Feasibility study undertaken and</a:t>
                      </a:r>
                    </a:p>
                    <a:p>
                      <a:r>
                        <a:rPr kumimoji="0" lang="en-ZA" sz="1400" b="0" i="0" u="none" strike="noStrike" kern="1200" cap="none" normalizeH="0" baseline="0" dirty="0" smtClean="0">
                          <a:ln>
                            <a:noFill/>
                          </a:ln>
                          <a:solidFill>
                            <a:schemeClr val="tx1"/>
                          </a:solidFill>
                          <a:effectLst/>
                          <a:latin typeface="Arial" charset="0"/>
                          <a:ea typeface="+mn-ea"/>
                          <a:cs typeface="+mn-cs"/>
                        </a:rPr>
                        <a:t>Treasury Approval 1 request submitted to National Treasury.</a:t>
                      </a:r>
                    </a:p>
                    <a:p>
                      <a:endParaRPr kumimoji="0" lang="en-ZA" sz="1400" b="1" i="0" u="none" strike="noStrike" kern="1200" cap="none" normalizeH="0" baseline="0" dirty="0" smtClean="0">
                        <a:ln>
                          <a:noFill/>
                        </a:ln>
                        <a:solidFill>
                          <a:srgbClr val="00B050"/>
                        </a:solidFill>
                        <a:effectLst/>
                        <a:latin typeface="Arial" charset="0"/>
                        <a:ea typeface="+mn-ea"/>
                        <a:cs typeface="Arial" charset="0"/>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r>
                        <a:rPr kumimoji="0" lang="en-ZA" sz="1400" b="0" i="0" u="none" strike="noStrike" kern="1200" cap="none" normalizeH="0" baseline="0" dirty="0" smtClean="0">
                          <a:ln>
                            <a:noFill/>
                          </a:ln>
                          <a:solidFill>
                            <a:schemeClr val="tx1"/>
                          </a:solidFill>
                          <a:effectLst/>
                          <a:latin typeface="Arial" charset="0"/>
                          <a:ea typeface="+mn-ea"/>
                          <a:cs typeface="+mn-cs"/>
                        </a:rPr>
                        <a:t>The feasibility report was submitted to</a:t>
                      </a:r>
                    </a:p>
                    <a:p>
                      <a:r>
                        <a:rPr kumimoji="0" lang="en-ZA" sz="1400" b="0" i="0" u="none" strike="noStrike" kern="1200" cap="none" normalizeH="0" baseline="0" dirty="0" smtClean="0">
                          <a:ln>
                            <a:noFill/>
                          </a:ln>
                          <a:solidFill>
                            <a:schemeClr val="tx1"/>
                          </a:solidFill>
                          <a:effectLst/>
                          <a:latin typeface="Arial" charset="0"/>
                          <a:ea typeface="+mn-ea"/>
                          <a:cs typeface="+mn-cs"/>
                        </a:rPr>
                        <a:t>National Treasury on 14 March 2017</a:t>
                      </a:r>
                    </a:p>
                    <a:p>
                      <a:r>
                        <a:rPr kumimoji="0" lang="en-ZA" sz="1400" b="0" i="0" u="none" strike="noStrike" kern="1200" cap="none" normalizeH="0" baseline="0" dirty="0" smtClean="0">
                          <a:ln>
                            <a:noFill/>
                          </a:ln>
                          <a:solidFill>
                            <a:schemeClr val="tx1"/>
                          </a:solidFill>
                          <a:effectLst/>
                          <a:latin typeface="Arial" charset="0"/>
                          <a:ea typeface="+mn-ea"/>
                          <a:cs typeface="+mn-cs"/>
                        </a:rPr>
                        <a:t>for consideration of Treasury Approval 1.</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2190617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042333" y="-415499"/>
            <a:ext cx="7370618" cy="830997"/>
          </a:xfrm>
          <a:prstGeom prst="rect">
            <a:avLst/>
          </a:prstGeom>
        </p:spPr>
        <p:txBody>
          <a:bodyPr wrap="square">
            <a:spAutoFit/>
          </a:bodyPr>
          <a:lstStyle/>
          <a:p>
            <a:pPr algn="ctr">
              <a:spcBef>
                <a:spcPct val="50000"/>
              </a:spcBef>
              <a:spcAft>
                <a:spcPts val="1800"/>
              </a:spcAft>
            </a:pPr>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1: ADMINISTRATION</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18</a:t>
            </a:fld>
            <a:endParaRPr lang="en-US" sz="1800" b="1" dirty="0">
              <a:solidFill>
                <a:schemeClr val="tx1"/>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715184228"/>
              </p:ext>
            </p:extLst>
          </p:nvPr>
        </p:nvGraphicFramePr>
        <p:xfrm>
          <a:off x="41564" y="581890"/>
          <a:ext cx="9060871" cy="5450420"/>
        </p:xfrm>
        <a:graphic>
          <a:graphicData uri="http://schemas.openxmlformats.org/drawingml/2006/table">
            <a:tbl>
              <a:tblPr firstRow="1" bandRow="1">
                <a:tableStyleId>{F5AB1C69-6EDB-4FF4-983F-18BD219EF322}</a:tableStyleId>
              </a:tblPr>
              <a:tblGrid>
                <a:gridCol w="3200400"/>
                <a:gridCol w="3117272"/>
                <a:gridCol w="2743199"/>
              </a:tblGrid>
              <a:tr h="734292">
                <a:tc gridSpan="3">
                  <a:txBody>
                    <a:bodyPr/>
                    <a:lstStyle/>
                    <a:p>
                      <a:pPr marL="0" marR="0" algn="l" defTabSz="914400" rtl="0" eaLnBrk="1" latinLnBrk="0" hangingPunct="1">
                        <a:lnSpc>
                          <a:spcPct val="115000"/>
                        </a:lnSpc>
                        <a:spcBef>
                          <a:spcPts val="0"/>
                        </a:spcBef>
                        <a:spcAft>
                          <a:spcPts val="0"/>
                        </a:spcAft>
                      </a:pPr>
                      <a:r>
                        <a:rPr lang="en-US" sz="1600" b="1" u="sng" kern="1200" dirty="0" smtClean="0">
                          <a:solidFill>
                            <a:schemeClr val="tx1"/>
                          </a:solidFill>
                          <a:effectLst/>
                          <a:latin typeface="Arial" pitchFamily="34" charset="0"/>
                          <a:ea typeface="+mn-ea"/>
                          <a:cs typeface="Arial" pitchFamily="34" charset="0"/>
                        </a:rPr>
                        <a:t>Strategic Objective </a:t>
                      </a:r>
                      <a:r>
                        <a:rPr lang="en-ZA" sz="1800" b="1" i="0" u="none" strike="noStrike" kern="1200" baseline="0" dirty="0" smtClean="0">
                          <a:solidFill>
                            <a:schemeClr val="tx1"/>
                          </a:solidFill>
                          <a:latin typeface="+mn-lt"/>
                          <a:ea typeface="+mn-ea"/>
                          <a:cs typeface="+mn-cs"/>
                        </a:rPr>
                        <a:t>3.3: Ethical conduct and a zero-tolerance approach to crime, fraud and corruption.</a:t>
                      </a:r>
                      <a:endParaRPr lang="en-ZA" sz="1600" b="1" u="none" kern="1200" dirty="0" smtClean="0">
                        <a:solidFill>
                          <a:schemeClr val="tx1"/>
                        </a:solidFill>
                        <a:effectLst/>
                        <a:latin typeface="Arial" pitchFamily="34" charset="0"/>
                        <a:ea typeface="+mn-ea"/>
                        <a:cs typeface="Arial" pitchFamily="34"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ZA"/>
                    </a:p>
                  </a:txBody>
                  <a:tcPr/>
                </a:tc>
                <a:tc hMerge="1">
                  <a:txBody>
                    <a:bodyPr/>
                    <a:lstStyle/>
                    <a:p>
                      <a:endParaRPr lang="en-ZA"/>
                    </a:p>
                  </a:txBody>
                  <a:tcPr/>
                </a:tc>
              </a:tr>
              <a:tr h="376723">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40699">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Number of awareness initiatives on ethics, fraud prevention and counter- corruption conducted.</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20 awareness initiatives on ethics, fraud prevention and counter- corruption conducted.</a:t>
                      </a: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r>
                        <a:rPr kumimoji="0" lang="en-ZA" sz="1400" b="0" i="0" u="none" strike="noStrike" kern="1200" cap="none" normalizeH="0" baseline="0" dirty="0" smtClean="0">
                          <a:ln>
                            <a:noFill/>
                          </a:ln>
                          <a:solidFill>
                            <a:schemeClr val="tx1"/>
                          </a:solidFill>
                          <a:effectLst/>
                          <a:latin typeface="Arial" charset="0"/>
                          <a:ea typeface="+mn-ea"/>
                          <a:cs typeface="+mn-cs"/>
                        </a:rPr>
                        <a:t>41 awareness interventions conducted.</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06103">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Percentage of reported cases for fraud and corruption finalised within 90 working days.</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64% reported cases for fraud and corruption finalised within 90 working days.</a:t>
                      </a:r>
                      <a:endParaRPr kumimoji="0" lang="en-ZA" sz="1400" b="1" i="0" u="none" strike="noStrike" kern="1200" cap="none" normalizeH="0" baseline="0" dirty="0" smtClean="0">
                        <a:ln>
                          <a:noFill/>
                        </a:ln>
                        <a:solidFill>
                          <a:srgbClr val="00B050"/>
                        </a:solidFill>
                        <a:effectLst/>
                        <a:latin typeface="Arial" charset="0"/>
                        <a:ea typeface="+mn-ea"/>
                        <a:cs typeface="Arial" charset="0"/>
                      </a:endParaRPr>
                    </a:p>
                    <a:p>
                      <a:endParaRPr kumimoji="0" lang="en-ZA" sz="1400" b="1" i="0" u="none" strike="noStrike" kern="1200" cap="none" normalizeH="0" baseline="0" dirty="0" smtClean="0">
                        <a:ln>
                          <a:noFill/>
                        </a:ln>
                        <a:solidFill>
                          <a:srgbClr val="00B050"/>
                        </a:solidFill>
                        <a:effectLst/>
                        <a:latin typeface="Arial" charset="0"/>
                        <a:ea typeface="+mn-ea"/>
                        <a:cs typeface="Arial" charset="0"/>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65% reported cases for fraud and corruption finalised within 90 working days.</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7307">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Number of detection reviews or security evaluations on processes conducted to identify possible vulnerabilities to fraud, corruption and security breaches in business processes (approved by Deputy Director- General: Counter Corruption and Security Services (DDG:CC&amp;SS) and reports submitted to affected business units for implementation of recommendations).</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charset="0"/>
                          <a:ea typeface="+mn-ea"/>
                          <a:cs typeface="+mn-cs"/>
                        </a:rPr>
                        <a:t>2 detection reviews or security evaluations on processes conducted to identify possible vulnerabilities to fraud, corruption and security breaches in business processes and reports submitted to affected business units for implementation of recommendations.</a:t>
                      </a: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pPr marL="0" marR="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2 detection reviews or security evaluations on processes conducted to identify possible vulnerabilities to fraud, corruption and security breaches in business processes  and reports submitted to affected business units for implementation of recommendations.</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2074513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830997"/>
          </a:xfrm>
          <a:prstGeom prst="rect">
            <a:avLst/>
          </a:prstGeom>
        </p:spPr>
        <p:txBody>
          <a:bodyPr wrap="square">
            <a:spAutoFit/>
          </a:bodyPr>
          <a:lstStyle/>
          <a:p>
            <a:pPr algn="ctr">
              <a:spcBef>
                <a:spcPct val="50000"/>
              </a:spcBef>
              <a:spcAft>
                <a:spcPts val="1800"/>
              </a:spcAft>
            </a:pPr>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1: ADMINISTRATION</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19</a:t>
            </a:fld>
            <a:endParaRPr lang="en-US" sz="1800" b="1" dirty="0">
              <a:solidFill>
                <a:schemeClr val="tx1"/>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044933577"/>
              </p:ext>
            </p:extLst>
          </p:nvPr>
        </p:nvGraphicFramePr>
        <p:xfrm>
          <a:off x="96981" y="711338"/>
          <a:ext cx="8936183" cy="5321855"/>
        </p:xfrm>
        <a:graphic>
          <a:graphicData uri="http://schemas.openxmlformats.org/drawingml/2006/table">
            <a:tbl>
              <a:tblPr firstRow="1" bandRow="1">
                <a:tableStyleId>{F5AB1C69-6EDB-4FF4-983F-18BD219EF322}</a:tableStyleId>
              </a:tblPr>
              <a:tblGrid>
                <a:gridCol w="3422074"/>
                <a:gridCol w="3020290"/>
                <a:gridCol w="2493819"/>
              </a:tblGrid>
              <a:tr h="653106">
                <a:tc gridSpan="3">
                  <a:txBody>
                    <a:bodyPr/>
                    <a:lstStyle/>
                    <a:p>
                      <a:pPr marL="0" marR="0" algn="l" defTabSz="914400" rtl="0" eaLnBrk="1" latinLnBrk="0" hangingPunct="1">
                        <a:lnSpc>
                          <a:spcPct val="115000"/>
                        </a:lnSpc>
                        <a:spcBef>
                          <a:spcPts val="0"/>
                        </a:spcBef>
                        <a:spcAft>
                          <a:spcPts val="0"/>
                        </a:spcAft>
                      </a:pPr>
                      <a:r>
                        <a:rPr lang="en-US" sz="1800" b="1" u="sng" kern="1200" dirty="0" smtClean="0">
                          <a:solidFill>
                            <a:schemeClr val="tx1"/>
                          </a:solidFill>
                          <a:effectLst/>
                          <a:latin typeface="Arial" pitchFamily="34" charset="0"/>
                          <a:ea typeface="+mn-ea"/>
                          <a:cs typeface="Arial" pitchFamily="34" charset="0"/>
                        </a:rPr>
                        <a:t>Strategic Objective </a:t>
                      </a:r>
                      <a:r>
                        <a:rPr lang="en-ZA" sz="1800" b="1" i="0" u="none" strike="noStrike" kern="1200" baseline="0" dirty="0" smtClean="0">
                          <a:solidFill>
                            <a:schemeClr val="tx1"/>
                          </a:solidFill>
                          <a:latin typeface="Arial" pitchFamily="34" charset="0"/>
                          <a:ea typeface="+mn-ea"/>
                          <a:cs typeface="Arial" pitchFamily="34" charset="0"/>
                        </a:rPr>
                        <a:t>3.3: Ethical conduct and a zero-tolerance approach to crime, fraud and corruption.</a:t>
                      </a:r>
                      <a:endParaRPr lang="en-ZA" sz="1800" b="1" u="none" kern="1200" dirty="0" smtClean="0">
                        <a:solidFill>
                          <a:schemeClr val="tx1"/>
                        </a:solidFill>
                        <a:effectLst/>
                        <a:latin typeface="Arial" pitchFamily="34" charset="0"/>
                        <a:ea typeface="+mn-ea"/>
                        <a:cs typeface="Arial" pitchFamily="34"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ZA"/>
                    </a:p>
                  </a:txBody>
                  <a:tcPr/>
                </a:tc>
                <a:tc hMerge="1">
                  <a:txBody>
                    <a:bodyPr/>
                    <a:lstStyle/>
                    <a:p>
                      <a:endParaRPr lang="en-ZA"/>
                    </a:p>
                  </a:txBody>
                  <a:tcPr/>
                </a:tc>
              </a:tr>
              <a:tr h="639006">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92772">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Number of threats and risk assessments</a:t>
                      </a:r>
                    </a:p>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(TRAs) conducted in accordance with</a:t>
                      </a:r>
                    </a:p>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the requirements of Minimum Information Security Standards (MISS) and/or Minimum Physical Security Standards (MPSS).</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90000"/>
                        </a:lnSpc>
                        <a:spcBef>
                          <a:spcPts val="0"/>
                        </a:spcBef>
                        <a:spcAft>
                          <a:spcPct val="0"/>
                        </a:spcAft>
                        <a:buClr>
                          <a:schemeClr val="bg2"/>
                        </a:buClr>
                        <a:buSzTx/>
                        <a:buFont typeface="Wingdings" pitchFamily="2" charset="2"/>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80 Threats and Risk Assessments (TRAs) conducted in accordance with the requirements of Minimum Information- (MISS) and / or Physical Security Standards (MPSS).</a:t>
                      </a:r>
                    </a:p>
                    <a:p>
                      <a:pPr marL="0" marR="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normalizeH="0" baseline="0" dirty="0" smtClean="0">
                        <a:ln>
                          <a:noFill/>
                        </a:ln>
                        <a:solidFill>
                          <a:srgbClr val="00B050"/>
                        </a:solidFill>
                        <a:effectLst/>
                        <a:latin typeface="Arial" charset="0"/>
                        <a:ea typeface="+mn-ea"/>
                        <a:cs typeface="Arial" charset="0"/>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90000"/>
                        </a:lnSpc>
                        <a:spcBef>
                          <a:spcPct val="90000"/>
                        </a:spcBef>
                        <a:spcAft>
                          <a:spcPct val="0"/>
                        </a:spcAft>
                        <a:buClr>
                          <a:srgbClr val="7D0900"/>
                        </a:buClr>
                        <a:buSzTx/>
                        <a:buFont typeface="Wingdings" pitchFamily="2" charset="2"/>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pPr marL="0" marR="0" lvl="0" indent="0" algn="l" defTabSz="914400" rtl="0" eaLnBrk="0" fontAlgn="base" latinLnBrk="0" hangingPunct="0">
                        <a:lnSpc>
                          <a:spcPct val="90000"/>
                        </a:lnSpc>
                        <a:spcBef>
                          <a:spcPct val="90000"/>
                        </a:spcBef>
                        <a:spcAft>
                          <a:spcPct val="0"/>
                        </a:spcAft>
                        <a:buClr>
                          <a:srgbClr val="7D0900"/>
                        </a:buClr>
                        <a:buSzTx/>
                        <a:buFont typeface="Wingdings" pitchFamily="2" charset="2"/>
                        <a:buNone/>
                        <a:tabLst/>
                        <a:defRPr/>
                      </a:pPr>
                      <a:r>
                        <a:rPr kumimoji="0" lang="en-ZA" sz="1400" b="0" i="0" u="none" strike="noStrike" kern="1200" cap="none" spc="0" normalizeH="0" baseline="0" noProof="0" dirty="0" smtClean="0">
                          <a:ln>
                            <a:noFill/>
                          </a:ln>
                          <a:solidFill>
                            <a:srgbClr val="000000"/>
                          </a:solidFill>
                          <a:effectLst/>
                          <a:uLnTx/>
                          <a:uFillTx/>
                          <a:latin typeface="Arial" charset="0"/>
                          <a:ea typeface="+mn-ea"/>
                          <a:cs typeface="+mn-cs"/>
                        </a:rPr>
                        <a:t>96</a:t>
                      </a: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ZA" sz="1400" b="0" i="0" u="none" strike="noStrike" kern="1200" cap="none" spc="0" normalizeH="0" baseline="0" noProof="0" dirty="0" smtClean="0">
                          <a:ln>
                            <a:noFill/>
                          </a:ln>
                          <a:solidFill>
                            <a:srgbClr val="000000"/>
                          </a:solidFill>
                          <a:effectLst/>
                          <a:uLnTx/>
                          <a:uFillTx/>
                          <a:latin typeface="Arial" charset="0"/>
                          <a:ea typeface="+mn-ea"/>
                          <a:cs typeface="+mn-cs"/>
                        </a:rPr>
                        <a:t>offices assessed and        re-assessed for Threats and risks.</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15163">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Number of vetting files finalised and referred to the SSA for evaluation.</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620 vetting fieldwork investigations finalised and referred to State Security Agency (SSA).</a:t>
                      </a:r>
                      <a:endParaRPr kumimoji="0" lang="en-US" sz="1400" b="0" i="0" u="none" strike="noStrike" kern="1200" cap="none" normalizeH="0" baseline="0" dirty="0" smtClean="0">
                        <a:ln>
                          <a:noFill/>
                        </a:ln>
                        <a:solidFill>
                          <a:schemeClr val="tx1"/>
                        </a:solidFill>
                        <a:effectLst/>
                        <a:latin typeface="Arial" charset="0"/>
                        <a:ea typeface="+mn-ea"/>
                        <a:cs typeface="+mn-cs"/>
                      </a:endParaRPr>
                    </a:p>
                    <a:p>
                      <a:endParaRPr kumimoji="0" lang="en-ZA" sz="1400" b="1" i="0" u="none" strike="noStrike" kern="1200" cap="none" normalizeH="0" baseline="0" dirty="0" smtClean="0">
                        <a:ln>
                          <a:noFill/>
                        </a:ln>
                        <a:solidFill>
                          <a:srgbClr val="00B050"/>
                        </a:solidFill>
                        <a:effectLst/>
                        <a:latin typeface="Arial" charset="0"/>
                        <a:ea typeface="+mn-ea"/>
                        <a:cs typeface="Arial" charset="0"/>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90000"/>
                        </a:lnSpc>
                        <a:spcBef>
                          <a:spcPct val="90000"/>
                        </a:spcBef>
                        <a:spcAft>
                          <a:spcPct val="0"/>
                        </a:spcAft>
                        <a:buClr>
                          <a:srgbClr val="7D0900"/>
                        </a:buClr>
                        <a:buSzTx/>
                        <a:buFont typeface="Wingdings" pitchFamily="2" charset="2"/>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pPr marL="0" marR="0" lvl="0" indent="0" algn="l" defTabSz="914400" rtl="0" eaLnBrk="0" fontAlgn="base" latinLnBrk="0" hangingPunct="0">
                        <a:lnSpc>
                          <a:spcPct val="90000"/>
                        </a:lnSpc>
                        <a:spcBef>
                          <a:spcPct val="90000"/>
                        </a:spcBef>
                        <a:spcAft>
                          <a:spcPct val="0"/>
                        </a:spcAft>
                        <a:buClr>
                          <a:srgbClr val="7D0900"/>
                        </a:buClr>
                        <a:buSzTx/>
                        <a:buFont typeface="Wingdings" pitchFamily="2" charset="2"/>
                        <a:buNone/>
                        <a:tabLst/>
                        <a:defRPr/>
                      </a:pPr>
                      <a:r>
                        <a:rPr kumimoji="0" lang="en-ZA" sz="1400" b="0" i="0" u="none" strike="noStrike" kern="1200" cap="none" spc="0" normalizeH="0" baseline="0" noProof="0" dirty="0" smtClean="0">
                          <a:ln>
                            <a:noFill/>
                          </a:ln>
                          <a:solidFill>
                            <a:srgbClr val="000000"/>
                          </a:solidFill>
                          <a:effectLst/>
                          <a:uLnTx/>
                          <a:uFillTx/>
                          <a:latin typeface="Arial" charset="0"/>
                          <a:ea typeface="+mn-ea"/>
                          <a:cs typeface="+mn-cs"/>
                        </a:rPr>
                        <a:t>732 vetting fieldwork investigations finalised and referred to State Security Agency (SSA).</a:t>
                      </a:r>
                      <a:endParaRPr kumimoji="0" lang="en-US" sz="1400" b="0" i="0" u="none" strike="noStrike" kern="1200" cap="none" spc="0" normalizeH="0" baseline="0" noProof="0" dirty="0" smtClean="0">
                        <a:ln>
                          <a:noFill/>
                        </a:ln>
                        <a:solidFill>
                          <a:srgbClr val="000000"/>
                        </a:solidFill>
                        <a:effectLst/>
                        <a:uLnTx/>
                        <a:uFillTx/>
                        <a:latin typeface="Arial" charset="0"/>
                        <a:ea typeface="+mn-ea"/>
                        <a:cs typeface="+mn-cs"/>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2365557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0" y="794511"/>
            <a:ext cx="8922327" cy="5294564"/>
          </a:xfrm>
          <a:prstGeom prst="round2DiagRect">
            <a:avLst>
              <a:gd name="adj1" fmla="val 16667"/>
              <a:gd name="adj2" fmla="val 602"/>
            </a:avLst>
          </a:prstGeom>
          <a:solidFill>
            <a:schemeClr val="accent3">
              <a:lumMod val="20000"/>
              <a:lumOff val="8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lnSpc>
                <a:spcPct val="150000"/>
              </a:lnSpc>
              <a:buFont typeface="Wingdings" pitchFamily="2" charset="2"/>
              <a:buChar char="q"/>
            </a:pPr>
            <a:r>
              <a:rPr lang="en-US" altLang="en-US" b="1" dirty="0" smtClean="0">
                <a:solidFill>
                  <a:schemeClr val="tx1"/>
                </a:solidFill>
                <a:latin typeface="Arial" pitchFamily="34" charset="0"/>
              </a:rPr>
              <a:t>  Vision</a:t>
            </a:r>
            <a:r>
              <a:rPr lang="en-US" altLang="en-US" b="1" dirty="0">
                <a:solidFill>
                  <a:schemeClr val="tx1"/>
                </a:solidFill>
                <a:latin typeface="Arial" pitchFamily="34" charset="0"/>
              </a:rPr>
              <a:t>, Mission and Value Statement. </a:t>
            </a:r>
          </a:p>
          <a:p>
            <a:pPr marL="285750" indent="-285750">
              <a:lnSpc>
                <a:spcPct val="150000"/>
              </a:lnSpc>
              <a:buFont typeface="Wingdings" pitchFamily="2" charset="2"/>
              <a:buChar char="q"/>
            </a:pPr>
            <a:r>
              <a:rPr lang="en-US" altLang="en-US" b="1" dirty="0">
                <a:solidFill>
                  <a:schemeClr val="tx1"/>
                </a:solidFill>
                <a:latin typeface="Arial" pitchFamily="34" charset="0"/>
              </a:rPr>
              <a:t>	</a:t>
            </a:r>
            <a:r>
              <a:rPr lang="en-US" altLang="en-US" b="1" dirty="0" smtClean="0">
                <a:solidFill>
                  <a:schemeClr val="tx1"/>
                </a:solidFill>
                <a:latin typeface="Arial" pitchFamily="34" charset="0"/>
              </a:rPr>
              <a:t>Supporting </a:t>
            </a:r>
            <a:r>
              <a:rPr lang="en-US" altLang="en-US" b="1" dirty="0">
                <a:solidFill>
                  <a:schemeClr val="tx1"/>
                </a:solidFill>
                <a:latin typeface="Arial" pitchFamily="34" charset="0"/>
              </a:rPr>
              <a:t>Government</a:t>
            </a:r>
            <a:r>
              <a:rPr lang="en-US" altLang="en-US" b="1" dirty="0" smtClean="0">
                <a:solidFill>
                  <a:schemeClr val="tx1"/>
                </a:solidFill>
                <a:latin typeface="Arial" pitchFamily="34" charset="0"/>
              </a:rPr>
              <a:t> Priorities. </a:t>
            </a:r>
            <a:endParaRPr lang="en-US" altLang="en-US" b="1" dirty="0">
              <a:solidFill>
                <a:schemeClr val="tx1"/>
              </a:solidFill>
              <a:latin typeface="Arial" pitchFamily="34" charset="0"/>
            </a:endParaRPr>
          </a:p>
          <a:p>
            <a:pPr marL="285750" indent="-285750">
              <a:lnSpc>
                <a:spcPct val="150000"/>
              </a:lnSpc>
              <a:buFont typeface="Wingdings" pitchFamily="2" charset="2"/>
              <a:buChar char="q"/>
            </a:pPr>
            <a:r>
              <a:rPr lang="en-US" altLang="en-US" b="1" dirty="0">
                <a:solidFill>
                  <a:schemeClr val="tx1"/>
                </a:solidFill>
                <a:latin typeface="Arial" pitchFamily="34" charset="0"/>
              </a:rPr>
              <a:t>	</a:t>
            </a:r>
            <a:r>
              <a:rPr lang="en-US" altLang="en-US" b="1" dirty="0" smtClean="0">
                <a:solidFill>
                  <a:schemeClr val="tx1"/>
                </a:solidFill>
                <a:latin typeface="Arial" pitchFamily="34" charset="0"/>
              </a:rPr>
              <a:t>DHA </a:t>
            </a:r>
            <a:r>
              <a:rPr lang="en-US" altLang="en-US" b="1" dirty="0">
                <a:solidFill>
                  <a:schemeClr val="tx1"/>
                </a:solidFill>
                <a:latin typeface="Arial" pitchFamily="34" charset="0"/>
              </a:rPr>
              <a:t>Outcomes and Strategic Objectives. </a:t>
            </a:r>
          </a:p>
          <a:p>
            <a:pPr marL="285750" indent="-285750">
              <a:lnSpc>
                <a:spcPct val="150000"/>
              </a:lnSpc>
              <a:buFont typeface="Wingdings" pitchFamily="2" charset="2"/>
              <a:buChar char="q"/>
            </a:pPr>
            <a:r>
              <a:rPr lang="en-ZA" altLang="en-US" b="1" dirty="0">
                <a:solidFill>
                  <a:schemeClr val="tx1"/>
                </a:solidFill>
                <a:latin typeface="Arial" pitchFamily="34" charset="0"/>
              </a:rPr>
              <a:t>	</a:t>
            </a:r>
            <a:r>
              <a:rPr lang="en-ZA" altLang="en-US" b="1" dirty="0" smtClean="0">
                <a:solidFill>
                  <a:schemeClr val="tx1"/>
                </a:solidFill>
                <a:latin typeface="Arial" pitchFamily="34" charset="0"/>
              </a:rPr>
              <a:t>Overview </a:t>
            </a:r>
            <a:r>
              <a:rPr lang="en-ZA" altLang="en-US" b="1" dirty="0">
                <a:solidFill>
                  <a:schemeClr val="tx1"/>
                </a:solidFill>
                <a:latin typeface="Arial" pitchFamily="34" charset="0"/>
              </a:rPr>
              <a:t>of organisational performance of the Department</a:t>
            </a:r>
            <a:r>
              <a:rPr lang="en-ZA" altLang="en-US" b="1" dirty="0" smtClean="0">
                <a:solidFill>
                  <a:schemeClr val="tx1"/>
                </a:solidFill>
                <a:latin typeface="Arial" pitchFamily="34" charset="0"/>
              </a:rPr>
              <a:t>.</a:t>
            </a:r>
            <a:endParaRPr lang="en-ZA" altLang="en-US" b="1" dirty="0">
              <a:solidFill>
                <a:schemeClr val="tx1"/>
              </a:solidFill>
              <a:latin typeface="Arial" pitchFamily="34" charset="0"/>
            </a:endParaRPr>
          </a:p>
          <a:p>
            <a:pPr marL="285750" indent="-285750">
              <a:lnSpc>
                <a:spcPct val="150000"/>
              </a:lnSpc>
              <a:buFont typeface="Wingdings" pitchFamily="2" charset="2"/>
              <a:buChar char="q"/>
            </a:pPr>
            <a:r>
              <a:rPr lang="en-ZA" altLang="en-US" b="1" dirty="0" smtClean="0">
                <a:solidFill>
                  <a:schemeClr val="tx1"/>
                </a:solidFill>
                <a:latin typeface="Arial" pitchFamily="34" charset="0"/>
              </a:rPr>
              <a:t>   Performance Per  Programme.</a:t>
            </a:r>
          </a:p>
          <a:p>
            <a:pPr marL="285750" indent="-285750">
              <a:lnSpc>
                <a:spcPct val="150000"/>
              </a:lnSpc>
              <a:buFont typeface="Wingdings" pitchFamily="2" charset="2"/>
              <a:buChar char="q"/>
            </a:pPr>
            <a:r>
              <a:rPr lang="en-ZA" altLang="en-US" b="1" dirty="0">
                <a:solidFill>
                  <a:schemeClr val="tx1"/>
                </a:solidFill>
                <a:latin typeface="Arial" pitchFamily="34" charset="0"/>
              </a:rPr>
              <a:t>	</a:t>
            </a:r>
            <a:r>
              <a:rPr lang="en-ZA" altLang="en-US" b="1" dirty="0" smtClean="0">
                <a:solidFill>
                  <a:schemeClr val="tx1"/>
                </a:solidFill>
                <a:latin typeface="Arial" pitchFamily="34" charset="0"/>
              </a:rPr>
              <a:t>Highlights</a:t>
            </a:r>
            <a:r>
              <a:rPr lang="en-ZA" altLang="en-US" b="1" dirty="0">
                <a:solidFill>
                  <a:schemeClr val="tx1"/>
                </a:solidFill>
                <a:latin typeface="Arial" pitchFamily="34" charset="0"/>
              </a:rPr>
              <a:t>: </a:t>
            </a:r>
            <a:r>
              <a:rPr lang="en-ZA" altLang="en-US" b="1" dirty="0" smtClean="0">
                <a:solidFill>
                  <a:schemeClr val="tx1"/>
                </a:solidFill>
                <a:latin typeface="Arial" pitchFamily="34" charset="0"/>
              </a:rPr>
              <a:t>2016 </a:t>
            </a:r>
            <a:r>
              <a:rPr lang="en-ZA" altLang="en-US" b="1" dirty="0">
                <a:solidFill>
                  <a:schemeClr val="tx1"/>
                </a:solidFill>
                <a:latin typeface="Arial" pitchFamily="34" charset="0"/>
              </a:rPr>
              <a:t>– </a:t>
            </a:r>
            <a:r>
              <a:rPr lang="en-ZA" altLang="en-US" b="1" dirty="0" smtClean="0">
                <a:solidFill>
                  <a:schemeClr val="tx1"/>
                </a:solidFill>
                <a:latin typeface="Arial" pitchFamily="34" charset="0"/>
              </a:rPr>
              <a:t>2017.</a:t>
            </a:r>
            <a:endParaRPr lang="en-ZA" altLang="en-US" b="1" dirty="0">
              <a:solidFill>
                <a:schemeClr val="tx1"/>
              </a:solidFill>
              <a:latin typeface="Arial" pitchFamily="34" charset="0"/>
            </a:endParaRPr>
          </a:p>
          <a:p>
            <a:pPr marL="285750" indent="-285750">
              <a:lnSpc>
                <a:spcPct val="150000"/>
              </a:lnSpc>
              <a:buFont typeface="Wingdings" pitchFamily="2" charset="2"/>
              <a:buChar char="q"/>
            </a:pPr>
            <a:r>
              <a:rPr lang="en-ZA" altLang="en-US" b="1" dirty="0">
                <a:solidFill>
                  <a:schemeClr val="tx1"/>
                </a:solidFill>
                <a:latin typeface="Arial" pitchFamily="34" charset="0"/>
              </a:rPr>
              <a:t>	</a:t>
            </a:r>
            <a:r>
              <a:rPr lang="en-ZA" altLang="en-US" b="1" dirty="0" smtClean="0">
                <a:solidFill>
                  <a:schemeClr val="tx1"/>
                </a:solidFill>
                <a:latin typeface="Arial" pitchFamily="34" charset="0"/>
              </a:rPr>
              <a:t>Strategic </a:t>
            </a:r>
            <a:r>
              <a:rPr lang="en-ZA" altLang="en-US" b="1" dirty="0">
                <a:solidFill>
                  <a:schemeClr val="tx1"/>
                </a:solidFill>
                <a:latin typeface="Arial" pitchFamily="34" charset="0"/>
              </a:rPr>
              <a:t>priorities linked to the MTEF (2015- 2019).</a:t>
            </a:r>
          </a:p>
          <a:p>
            <a:pPr marL="285750" indent="-285750">
              <a:lnSpc>
                <a:spcPct val="150000"/>
              </a:lnSpc>
              <a:buFont typeface="Wingdings" pitchFamily="2" charset="2"/>
              <a:buChar char="q"/>
            </a:pPr>
            <a:r>
              <a:rPr lang="en-ZA" altLang="en-US" b="1" dirty="0" smtClean="0">
                <a:solidFill>
                  <a:schemeClr val="tx1"/>
                </a:solidFill>
                <a:latin typeface="Arial" pitchFamily="34" charset="0"/>
              </a:rPr>
              <a:t>   Tabular</a:t>
            </a:r>
            <a:r>
              <a:rPr lang="en-US" altLang="en-US" b="1" dirty="0" smtClean="0">
                <a:solidFill>
                  <a:schemeClr val="tx1"/>
                </a:solidFill>
                <a:latin typeface="Arial" pitchFamily="34" charset="0"/>
              </a:rPr>
              <a:t> </a:t>
            </a:r>
            <a:r>
              <a:rPr lang="en-US" altLang="en-US" b="1" dirty="0">
                <a:solidFill>
                  <a:schemeClr val="tx1"/>
                </a:solidFill>
                <a:latin typeface="Arial" pitchFamily="34" charset="0"/>
              </a:rPr>
              <a:t>presentation of performance in key areas. </a:t>
            </a:r>
            <a:endParaRPr lang="en-US" altLang="en-US" b="1" dirty="0" smtClean="0">
              <a:solidFill>
                <a:schemeClr val="tx1"/>
              </a:solidFill>
              <a:latin typeface="Arial" pitchFamily="34" charset="0"/>
            </a:endParaRPr>
          </a:p>
          <a:p>
            <a:pPr marL="285750" indent="-285750">
              <a:lnSpc>
                <a:spcPct val="150000"/>
              </a:lnSpc>
              <a:buFont typeface="Wingdings" pitchFamily="2" charset="2"/>
              <a:buChar char="q"/>
            </a:pPr>
            <a:r>
              <a:rPr lang="en-ZA" altLang="en-US" b="1" dirty="0" smtClean="0">
                <a:solidFill>
                  <a:schemeClr val="tx1"/>
                </a:solidFill>
                <a:latin typeface="Arial" pitchFamily="34" charset="0"/>
              </a:rPr>
              <a:t>   Reasons </a:t>
            </a:r>
            <a:r>
              <a:rPr lang="en-ZA" altLang="en-US" b="1" dirty="0">
                <a:solidFill>
                  <a:schemeClr val="tx1"/>
                </a:solidFill>
                <a:latin typeface="Arial" pitchFamily="34" charset="0"/>
              </a:rPr>
              <a:t>for </a:t>
            </a:r>
            <a:r>
              <a:rPr lang="en-ZA" altLang="en-US" b="1" dirty="0" smtClean="0">
                <a:solidFill>
                  <a:schemeClr val="tx1"/>
                </a:solidFill>
                <a:latin typeface="Arial" pitchFamily="34" charset="0"/>
              </a:rPr>
              <a:t>non-achievement.</a:t>
            </a:r>
            <a:endParaRPr lang="en-US" altLang="en-US" b="1" dirty="0">
              <a:solidFill>
                <a:schemeClr val="tx1"/>
              </a:solidFill>
              <a:latin typeface="Arial" pitchFamily="34" charset="0"/>
            </a:endParaRPr>
          </a:p>
          <a:p>
            <a:pPr marL="285750" indent="-285750">
              <a:lnSpc>
                <a:spcPct val="150000"/>
              </a:lnSpc>
              <a:buFont typeface="Wingdings" pitchFamily="2" charset="2"/>
              <a:buChar char="q"/>
            </a:pPr>
            <a:r>
              <a:rPr lang="en-US" altLang="en-US" b="1" dirty="0" smtClean="0">
                <a:solidFill>
                  <a:schemeClr val="tx1"/>
                </a:solidFill>
                <a:latin typeface="Arial" pitchFamily="34" charset="0"/>
              </a:rPr>
              <a:t>  </a:t>
            </a:r>
            <a:r>
              <a:rPr lang="en-US" altLang="en-US" b="1" dirty="0">
                <a:solidFill>
                  <a:schemeClr val="tx1"/>
                </a:solidFill>
                <a:latin typeface="Arial" pitchFamily="34" charset="0"/>
              </a:rPr>
              <a:t>	</a:t>
            </a:r>
            <a:r>
              <a:rPr lang="en-US" altLang="en-US" b="1" dirty="0" smtClean="0">
                <a:solidFill>
                  <a:schemeClr val="tx1"/>
                </a:solidFill>
                <a:latin typeface="Arial" pitchFamily="34" charset="0"/>
              </a:rPr>
              <a:t>F</a:t>
            </a:r>
            <a:r>
              <a:rPr lang="en-ZA" altLang="en-US" b="1" dirty="0">
                <a:solidFill>
                  <a:schemeClr val="tx1"/>
                </a:solidFill>
                <a:latin typeface="Arial" pitchFamily="34" charset="0"/>
              </a:rPr>
              <a:t>inancial </a:t>
            </a:r>
            <a:r>
              <a:rPr lang="en-ZA" altLang="en-US" b="1" dirty="0" smtClean="0">
                <a:solidFill>
                  <a:schemeClr val="tx1"/>
                </a:solidFill>
                <a:latin typeface="Arial" pitchFamily="34" charset="0"/>
              </a:rPr>
              <a:t>Performance Information. </a:t>
            </a:r>
          </a:p>
          <a:p>
            <a:pPr marL="285750" indent="-285750">
              <a:lnSpc>
                <a:spcPct val="150000"/>
              </a:lnSpc>
              <a:buFont typeface="Wingdings" pitchFamily="2" charset="2"/>
              <a:buChar char="q"/>
            </a:pPr>
            <a:r>
              <a:rPr lang="en-ZA" altLang="en-US" b="1" dirty="0" smtClean="0">
                <a:solidFill>
                  <a:schemeClr val="tx1"/>
                </a:solidFill>
                <a:latin typeface="Arial" pitchFamily="34" charset="0"/>
              </a:rPr>
              <a:t>   Way Forward.</a:t>
            </a:r>
            <a:endParaRPr lang="en-ZA" altLang="en-US" b="1" dirty="0">
              <a:solidFill>
                <a:schemeClr val="tx1"/>
              </a:solidFill>
              <a:latin typeface="Arial" pitchFamily="34" charset="0"/>
            </a:endParaRPr>
          </a:p>
          <a:p>
            <a:r>
              <a:rPr lang="en-US" altLang="en-US" dirty="0" smtClean="0">
                <a:solidFill>
                  <a:schemeClr val="tx1"/>
                </a:solidFill>
                <a:latin typeface="Arial" pitchFamily="34" charset="0"/>
              </a:rPr>
              <a:t> </a:t>
            </a:r>
            <a:endParaRPr lang="en-US" altLang="en-US" dirty="0">
              <a:solidFill>
                <a:schemeClr val="tx1"/>
              </a:solidFill>
              <a:latin typeface="Arial" pitchFamily="34" charset="0"/>
            </a:endParaRPr>
          </a:p>
          <a:p>
            <a:r>
              <a:rPr lang="en-US" altLang="en-US" dirty="0">
                <a:solidFill>
                  <a:schemeClr val="tx1"/>
                </a:solidFill>
                <a:latin typeface="Arial" pitchFamily="34" charset="0"/>
              </a:rPr>
              <a:t> </a:t>
            </a:r>
            <a:endParaRPr lang="en-US" dirty="0">
              <a:solidFill>
                <a:schemeClr val="tx1"/>
              </a:solidFill>
              <a:latin typeface="Arial" pitchFamily="34" charset="0"/>
            </a:endParaRPr>
          </a:p>
        </p:txBody>
      </p:sp>
      <p:sp>
        <p:nvSpPr>
          <p:cNvPr id="4" name="TextBox 3"/>
          <p:cNvSpPr txBox="1"/>
          <p:nvPr/>
        </p:nvSpPr>
        <p:spPr>
          <a:xfrm>
            <a:off x="311284" y="1529950"/>
            <a:ext cx="8832716" cy="317651"/>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endParaRPr lang="en-US" dirty="0"/>
          </a:p>
        </p:txBody>
      </p:sp>
      <p:sp>
        <p:nvSpPr>
          <p:cNvPr id="5" name="Rectangle 4"/>
          <p:cNvSpPr/>
          <p:nvPr/>
        </p:nvSpPr>
        <p:spPr>
          <a:xfrm>
            <a:off x="3643049" y="332846"/>
            <a:ext cx="2047554" cy="461665"/>
          </a:xfrm>
          <a:prstGeom prst="rect">
            <a:avLst/>
          </a:prstGeom>
        </p:spPr>
        <p:txBody>
          <a:bodyPr wrap="square">
            <a:spAutoFit/>
          </a:bodyPr>
          <a:lstStyle/>
          <a:p>
            <a:pPr algn="ctr">
              <a:spcBef>
                <a:spcPct val="50000"/>
              </a:spcBef>
              <a:spcAft>
                <a:spcPts val="1800"/>
              </a:spcAft>
            </a:pPr>
            <a:r>
              <a:rPr lang="en-US" altLang="en-US" sz="2400" b="1" dirty="0">
                <a:solidFill>
                  <a:schemeClr val="bg1">
                    <a:lumMod val="95000"/>
                  </a:schemeClr>
                </a:solidFill>
                <a:latin typeface="Arial" pitchFamily="34" charset="0"/>
                <a:cs typeface="Arial" pitchFamily="34" charset="0"/>
              </a:rPr>
              <a:t>CONTENT</a:t>
            </a: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2</a:t>
            </a:fld>
            <a:endParaRPr lang="en-US" sz="18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3572507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830997"/>
          </a:xfrm>
          <a:prstGeom prst="rect">
            <a:avLst/>
          </a:prstGeom>
        </p:spPr>
        <p:txBody>
          <a:bodyPr wrap="square">
            <a:spAutoFit/>
          </a:bodyPr>
          <a:lstStyle/>
          <a:p>
            <a:pPr algn="ctr">
              <a:spcBef>
                <a:spcPct val="50000"/>
              </a:spcBef>
              <a:spcAft>
                <a:spcPts val="1800"/>
              </a:spcAft>
            </a:pPr>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1: ADMINISTRATION</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20</a:t>
            </a:fld>
            <a:endParaRPr lang="en-US" sz="1800" b="1" dirty="0">
              <a:solidFill>
                <a:schemeClr val="tx1"/>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521086774"/>
              </p:ext>
            </p:extLst>
          </p:nvPr>
        </p:nvGraphicFramePr>
        <p:xfrm>
          <a:off x="96981" y="711338"/>
          <a:ext cx="8936183" cy="5348268"/>
        </p:xfrm>
        <a:graphic>
          <a:graphicData uri="http://schemas.openxmlformats.org/drawingml/2006/table">
            <a:tbl>
              <a:tblPr firstRow="1" bandRow="1">
                <a:tableStyleId>{F5AB1C69-6EDB-4FF4-983F-18BD219EF322}</a:tableStyleId>
              </a:tblPr>
              <a:tblGrid>
                <a:gridCol w="2909455"/>
                <a:gridCol w="2840182"/>
                <a:gridCol w="3186546"/>
              </a:tblGrid>
              <a:tr h="653106">
                <a:tc gridSpan="3">
                  <a:txBody>
                    <a:bodyPr/>
                    <a:lstStyle/>
                    <a:p>
                      <a:pPr marL="0" marR="0" algn="l" defTabSz="914400" rtl="0" eaLnBrk="1" latinLnBrk="0" hangingPunct="1">
                        <a:lnSpc>
                          <a:spcPct val="115000"/>
                        </a:lnSpc>
                        <a:spcBef>
                          <a:spcPts val="0"/>
                        </a:spcBef>
                        <a:spcAft>
                          <a:spcPts val="0"/>
                        </a:spcAft>
                      </a:pPr>
                      <a:r>
                        <a:rPr lang="en-US" sz="1600" b="1" u="sng" kern="1200" dirty="0" smtClean="0">
                          <a:solidFill>
                            <a:schemeClr val="tx1"/>
                          </a:solidFill>
                          <a:effectLst/>
                          <a:latin typeface="Arial" pitchFamily="34" charset="0"/>
                          <a:ea typeface="+mn-ea"/>
                          <a:cs typeface="Arial" pitchFamily="34" charset="0"/>
                        </a:rPr>
                        <a:t>Strategic Objective </a:t>
                      </a:r>
                      <a:r>
                        <a:rPr lang="en-ZA" sz="1800" b="1" i="0" u="none" strike="noStrike" kern="1200" baseline="0" dirty="0" smtClean="0">
                          <a:solidFill>
                            <a:schemeClr val="tx1"/>
                          </a:solidFill>
                          <a:latin typeface="Arial" pitchFamily="34" charset="0"/>
                          <a:ea typeface="+mn-ea"/>
                          <a:cs typeface="Arial" pitchFamily="34" charset="0"/>
                        </a:rPr>
                        <a:t>3.4: Collaboration with stakeholders in support of enhanced service delivery and core business objectives.</a:t>
                      </a:r>
                      <a:endParaRPr lang="en-ZA" sz="1600" b="1" u="none" kern="1200" dirty="0" smtClean="0">
                        <a:solidFill>
                          <a:schemeClr val="tx1"/>
                        </a:solidFill>
                        <a:effectLst/>
                        <a:latin typeface="Arial" pitchFamily="34" charset="0"/>
                        <a:ea typeface="+mn-ea"/>
                        <a:cs typeface="Arial" pitchFamily="34"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ZA"/>
                    </a:p>
                  </a:txBody>
                  <a:tcPr/>
                </a:tc>
                <a:tc hMerge="1">
                  <a:txBody>
                    <a:bodyPr/>
                    <a:lstStyle/>
                    <a:p>
                      <a:endParaRPr lang="en-ZA"/>
                    </a:p>
                  </a:txBody>
                  <a:tcPr/>
                </a:tc>
              </a:tr>
              <a:tr h="425675">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92772">
                <a:tc rowSpan="3">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Compliance with set number of interventions Implemented in support of communication strategy and action plan.</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charset="0"/>
                          <a:ea typeface="+mn-ea"/>
                          <a:cs typeface="+mn-cs"/>
                        </a:rPr>
                        <a:t>Communication strategy and action plan implemented</a:t>
                      </a:r>
                    </a:p>
                    <a:p>
                      <a:r>
                        <a:rPr kumimoji="0" lang="en-ZA" sz="1400" b="0" i="0" u="none" strike="noStrike" kern="1200" cap="none" normalizeH="0" baseline="0" dirty="0" smtClean="0">
                          <a:ln>
                            <a:noFill/>
                          </a:ln>
                          <a:solidFill>
                            <a:schemeClr val="tx1"/>
                          </a:solidFill>
                          <a:effectLst/>
                          <a:latin typeface="Arial" charset="0"/>
                          <a:ea typeface="+mn-ea"/>
                          <a:cs typeface="+mn-cs"/>
                        </a:rPr>
                        <a:t>with a focus on:</a:t>
                      </a:r>
                    </a:p>
                    <a:p>
                      <a:r>
                        <a:rPr kumimoji="0" lang="en-ZA" sz="1400" b="0" i="0" u="none" strike="noStrike" kern="1200" cap="none" normalizeH="0" baseline="0" dirty="0" smtClean="0">
                          <a:ln>
                            <a:noFill/>
                          </a:ln>
                          <a:solidFill>
                            <a:schemeClr val="tx1"/>
                          </a:solidFill>
                          <a:effectLst/>
                          <a:latin typeface="Arial" charset="0"/>
                          <a:ea typeface="+mn-ea"/>
                          <a:cs typeface="+mn-cs"/>
                        </a:rPr>
                        <a:t>• Corporate communication</a:t>
                      </a:r>
                    </a:p>
                    <a:p>
                      <a:r>
                        <a:rPr kumimoji="0" lang="en-ZA" sz="1400" b="0" i="0" u="none" strike="noStrike" kern="1200" cap="none" normalizeH="0" baseline="0" dirty="0" smtClean="0">
                          <a:ln>
                            <a:noFill/>
                          </a:ln>
                          <a:solidFill>
                            <a:schemeClr val="tx1"/>
                          </a:solidFill>
                          <a:effectLst/>
                          <a:latin typeface="Arial" charset="0"/>
                          <a:ea typeface="+mn-ea"/>
                          <a:cs typeface="+mn-cs"/>
                        </a:rPr>
                        <a:t>services</a:t>
                      </a:r>
                    </a:p>
                    <a:p>
                      <a:r>
                        <a:rPr kumimoji="0" lang="en-ZA" sz="1400" b="0" i="0" u="none" strike="noStrike" kern="1200" cap="none" normalizeH="0" baseline="0" dirty="0" smtClean="0">
                          <a:ln>
                            <a:noFill/>
                          </a:ln>
                          <a:solidFill>
                            <a:schemeClr val="tx1"/>
                          </a:solidFill>
                          <a:effectLst/>
                          <a:latin typeface="Arial" charset="0"/>
                          <a:ea typeface="+mn-ea"/>
                          <a:cs typeface="+mn-cs"/>
                        </a:rPr>
                        <a:t>• Media relations</a:t>
                      </a:r>
                    </a:p>
                    <a:p>
                      <a:r>
                        <a:rPr kumimoji="0" lang="en-ZA" sz="1400" b="0" i="0" u="none" strike="noStrike" kern="1200" cap="none" normalizeH="0" baseline="0" dirty="0" smtClean="0">
                          <a:ln>
                            <a:noFill/>
                          </a:ln>
                          <a:solidFill>
                            <a:schemeClr val="tx1"/>
                          </a:solidFill>
                          <a:effectLst/>
                          <a:latin typeface="Arial" charset="0"/>
                          <a:ea typeface="+mn-ea"/>
                          <a:cs typeface="+mn-cs"/>
                        </a:rPr>
                        <a:t>• Public awareness engagements</a:t>
                      </a:r>
                    </a:p>
                    <a:p>
                      <a:r>
                        <a:rPr kumimoji="0" lang="en-ZA" sz="1400" b="0" i="0" u="none" strike="noStrike" kern="1200" cap="none" normalizeH="0" baseline="0" dirty="0" smtClean="0">
                          <a:ln>
                            <a:noFill/>
                          </a:ln>
                          <a:solidFill>
                            <a:schemeClr val="tx1"/>
                          </a:solidFill>
                          <a:effectLst/>
                          <a:latin typeface="Arial" charset="0"/>
                          <a:ea typeface="+mn-ea"/>
                          <a:cs typeface="+mn-cs"/>
                        </a:rPr>
                        <a:t> Four publications of internal newsletter, </a:t>
                      </a:r>
                      <a:r>
                        <a:rPr kumimoji="0" lang="en-ZA" sz="1400" b="0" i="0" u="none" strike="noStrike" kern="1200" cap="none" normalizeH="0" baseline="0" dirty="0" err="1" smtClean="0">
                          <a:ln>
                            <a:noFill/>
                          </a:ln>
                          <a:solidFill>
                            <a:schemeClr val="tx1"/>
                          </a:solidFill>
                          <a:effectLst/>
                          <a:latin typeface="Arial" charset="0"/>
                          <a:ea typeface="+mn-ea"/>
                          <a:cs typeface="+mn-cs"/>
                        </a:rPr>
                        <a:t>Ikhaya</a:t>
                      </a:r>
                      <a:r>
                        <a:rPr kumimoji="0" lang="en-ZA" sz="1400" b="0" i="0" u="none" strike="noStrike" kern="1200" cap="none" normalizeH="0" baseline="0" dirty="0" smtClean="0">
                          <a:ln>
                            <a:noFill/>
                          </a:ln>
                          <a:solidFill>
                            <a:schemeClr val="tx1"/>
                          </a:solidFill>
                          <a:effectLst/>
                          <a:latin typeface="Arial" charset="0"/>
                          <a:ea typeface="+mn-ea"/>
                          <a:cs typeface="+mn-cs"/>
                        </a:rPr>
                        <a:t>.</a:t>
                      </a: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90000"/>
                        </a:lnSpc>
                        <a:spcBef>
                          <a:spcPct val="90000"/>
                        </a:spcBef>
                        <a:spcAft>
                          <a:spcPct val="0"/>
                        </a:spcAft>
                        <a:buClr>
                          <a:srgbClr val="7D0900"/>
                        </a:buClr>
                        <a:buSzTx/>
                        <a:buFont typeface="Wingdings" pitchFamily="2" charset="2"/>
                        <a:buNone/>
                        <a:tabLst/>
                        <a:defRPr/>
                      </a:pPr>
                      <a:endParaRPr kumimoji="0" lang="en-ZA" sz="1400" b="0" i="0" u="none" strike="noStrike" kern="1200" cap="none" spc="0" normalizeH="0" baseline="0" noProof="0" dirty="0" smtClean="0">
                        <a:ln>
                          <a:noFill/>
                        </a:ln>
                        <a:solidFill>
                          <a:srgbClr val="000000"/>
                        </a:solidFill>
                        <a:effectLst/>
                        <a:uLnTx/>
                        <a:uFillTx/>
                        <a:latin typeface="Arial" charset="0"/>
                        <a:ea typeface="+mn-ea"/>
                        <a:cs typeface="+mn-cs"/>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18605">
                <a:tc vMerge="1">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12 media briefings.</a:t>
                      </a:r>
                    </a:p>
                    <a:p>
                      <a:endParaRPr kumimoji="0" lang="en-ZA" sz="1400" b="1" i="0" u="none" strike="noStrike" kern="1200" cap="none" normalizeH="0" baseline="0" dirty="0" smtClean="0">
                        <a:ln>
                          <a:noFill/>
                        </a:ln>
                        <a:solidFill>
                          <a:srgbClr val="00B050"/>
                        </a:solidFill>
                        <a:effectLst/>
                        <a:latin typeface="Arial" charset="0"/>
                        <a:ea typeface="+mn-ea"/>
                        <a:cs typeface="Arial" charset="0"/>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r>
                        <a:rPr kumimoji="0" lang="en-ZA" sz="1400" b="0" i="0" u="none" strike="noStrike" kern="1200" cap="none" normalizeH="0" baseline="0" dirty="0" smtClean="0">
                          <a:ln>
                            <a:noFill/>
                          </a:ln>
                          <a:solidFill>
                            <a:schemeClr val="tx1"/>
                          </a:solidFill>
                          <a:effectLst/>
                          <a:latin typeface="Arial" charset="0"/>
                          <a:ea typeface="+mn-ea"/>
                          <a:cs typeface="+mn-cs"/>
                        </a:rPr>
                        <a:t>Target achieved 42 media briefings</a:t>
                      </a:r>
                    </a:p>
                    <a:p>
                      <a:r>
                        <a:rPr kumimoji="0" lang="en-ZA" sz="1400" b="0" i="0" u="none" strike="noStrike" kern="1200" cap="none" normalizeH="0" baseline="0" dirty="0" smtClean="0">
                          <a:ln>
                            <a:noFill/>
                          </a:ln>
                          <a:solidFill>
                            <a:schemeClr val="tx1"/>
                          </a:solidFill>
                          <a:effectLst/>
                          <a:latin typeface="Arial" charset="0"/>
                          <a:ea typeface="+mn-ea"/>
                          <a:cs typeface="+mn-cs"/>
                        </a:rPr>
                        <a:t>Conducted.</a:t>
                      </a:r>
                      <a:endParaRPr kumimoji="0" lang="en-US" sz="1400" b="0" i="0" u="none" strike="noStrike" kern="1200" cap="none" normalizeH="0" baseline="0" noProof="0" dirty="0" smtClean="0">
                        <a:ln>
                          <a:noFill/>
                        </a:ln>
                        <a:solidFill>
                          <a:schemeClr val="tx1"/>
                        </a:solidFill>
                        <a:effectLst/>
                        <a:latin typeface="Arial" charset="0"/>
                        <a:ea typeface="+mn-ea"/>
                        <a:cs typeface="+mn-cs"/>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51957">
                <a:tc vMerge="1">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charset="0"/>
                          <a:ea typeface="+mn-ea"/>
                          <a:cs typeface="+mn-cs"/>
                        </a:rPr>
                        <a:t>Six ministerial </a:t>
                      </a:r>
                      <a:r>
                        <a:rPr kumimoji="0" lang="en-ZA" sz="1400" b="0" i="0" u="none" strike="noStrike" kern="1200" cap="none" normalizeH="0" baseline="0" dirty="0" err="1" smtClean="0">
                          <a:ln>
                            <a:noFill/>
                          </a:ln>
                          <a:solidFill>
                            <a:schemeClr val="tx1"/>
                          </a:solidFill>
                          <a:effectLst/>
                          <a:latin typeface="Arial" charset="0"/>
                          <a:ea typeface="+mn-ea"/>
                          <a:cs typeface="+mn-cs"/>
                        </a:rPr>
                        <a:t>izimbizo</a:t>
                      </a:r>
                      <a:r>
                        <a:rPr kumimoji="0" lang="en-ZA" sz="1400" b="0" i="0" u="none" strike="noStrike" kern="1200" cap="none" normalizeH="0" baseline="0" dirty="0" smtClean="0">
                          <a:ln>
                            <a:noFill/>
                          </a:ln>
                          <a:solidFill>
                            <a:schemeClr val="tx1"/>
                          </a:solidFill>
                          <a:effectLst/>
                          <a:latin typeface="Arial" charset="0"/>
                          <a:ea typeface="+mn-ea"/>
                          <a:cs typeface="+mn-cs"/>
                        </a:rPr>
                        <a:t> and Budget Vote communication Events.</a:t>
                      </a:r>
                    </a:p>
                    <a:p>
                      <a:endParaRPr kumimoji="0" lang="en-ZA" sz="1400" b="0" i="0" u="none" strike="noStrike" kern="1200" cap="none" normalizeH="0" baseline="0" dirty="0" smtClean="0">
                        <a:ln>
                          <a:noFill/>
                        </a:ln>
                        <a:solidFill>
                          <a:schemeClr val="tx1"/>
                        </a:solidFill>
                        <a:effectLst/>
                        <a:latin typeface="Arial" charset="0"/>
                        <a:ea typeface="+mn-ea"/>
                        <a:cs typeface="+mn-cs"/>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r>
                        <a:rPr kumimoji="0" lang="en-ZA" sz="1400" b="0" i="0" u="none" strike="noStrike" kern="1200" cap="none" normalizeH="0" baseline="0" dirty="0" smtClean="0">
                          <a:ln>
                            <a:noFill/>
                          </a:ln>
                          <a:solidFill>
                            <a:schemeClr val="tx1"/>
                          </a:solidFill>
                          <a:effectLst/>
                          <a:latin typeface="Arial" charset="0"/>
                          <a:ea typeface="+mn-ea"/>
                          <a:cs typeface="+mn-cs"/>
                        </a:rPr>
                        <a:t>Nine ministerial </a:t>
                      </a:r>
                      <a:r>
                        <a:rPr kumimoji="0" lang="en-ZA" sz="1400" b="0" i="0" u="none" strike="noStrike" kern="1200" cap="none" normalizeH="0" baseline="0" dirty="0" err="1" smtClean="0">
                          <a:ln>
                            <a:noFill/>
                          </a:ln>
                          <a:solidFill>
                            <a:schemeClr val="tx1"/>
                          </a:solidFill>
                          <a:effectLst/>
                          <a:latin typeface="Arial" charset="0"/>
                          <a:ea typeface="+mn-ea"/>
                          <a:cs typeface="+mn-cs"/>
                        </a:rPr>
                        <a:t>izimbizo</a:t>
                      </a:r>
                      <a:r>
                        <a:rPr kumimoji="0" lang="en-ZA" sz="1400" b="0" i="0" u="none" strike="noStrike" kern="1200" cap="none" normalizeH="0" baseline="0" dirty="0" smtClean="0">
                          <a:ln>
                            <a:noFill/>
                          </a:ln>
                          <a:solidFill>
                            <a:schemeClr val="tx1"/>
                          </a:solidFill>
                          <a:effectLst/>
                          <a:latin typeface="Arial" charset="0"/>
                          <a:ea typeface="+mn-ea"/>
                          <a:cs typeface="+mn-cs"/>
                        </a:rPr>
                        <a:t> organised.</a:t>
                      </a:r>
                      <a:endParaRPr kumimoji="0" lang="en-US" sz="1400" b="0" i="0" u="none" strike="noStrike" kern="1200" cap="none" normalizeH="0" baseline="0" noProof="0" dirty="0" smtClean="0">
                        <a:ln>
                          <a:noFill/>
                        </a:ln>
                        <a:solidFill>
                          <a:schemeClr val="tx1"/>
                        </a:solidFill>
                        <a:effectLst/>
                        <a:latin typeface="Arial" charset="0"/>
                        <a:ea typeface="+mn-ea"/>
                        <a:cs typeface="+mn-cs"/>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150142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830997"/>
          </a:xfrm>
          <a:prstGeom prst="rect">
            <a:avLst/>
          </a:prstGeom>
        </p:spPr>
        <p:txBody>
          <a:bodyPr wrap="square">
            <a:spAutoFit/>
          </a:bodyPr>
          <a:lstStyle/>
          <a:p>
            <a:pPr algn="ctr">
              <a:spcBef>
                <a:spcPct val="50000"/>
              </a:spcBef>
              <a:spcAft>
                <a:spcPts val="1800"/>
              </a:spcAft>
            </a:pPr>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1: ADMINISTRATION</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21</a:t>
            </a:fld>
            <a:endParaRPr lang="en-US" sz="1800" b="1" dirty="0">
              <a:solidFill>
                <a:schemeClr val="tx1"/>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537628768"/>
              </p:ext>
            </p:extLst>
          </p:nvPr>
        </p:nvGraphicFramePr>
        <p:xfrm>
          <a:off x="191069" y="711338"/>
          <a:ext cx="8703549" cy="3048075"/>
        </p:xfrm>
        <a:graphic>
          <a:graphicData uri="http://schemas.openxmlformats.org/drawingml/2006/table">
            <a:tbl>
              <a:tblPr firstRow="1" bandRow="1">
                <a:tableStyleId>{F5AB1C69-6EDB-4FF4-983F-18BD219EF322}</a:tableStyleId>
              </a:tblPr>
              <a:tblGrid>
                <a:gridCol w="2959897"/>
                <a:gridCol w="2772070"/>
                <a:gridCol w="2971582"/>
              </a:tblGrid>
              <a:tr h="653106">
                <a:tc gridSpan="3">
                  <a:txBody>
                    <a:bodyPr/>
                    <a:lstStyle/>
                    <a:p>
                      <a:pPr marL="0" marR="0" algn="l" defTabSz="914400" rtl="0" eaLnBrk="1" latinLnBrk="0" hangingPunct="1">
                        <a:lnSpc>
                          <a:spcPct val="115000"/>
                        </a:lnSpc>
                        <a:spcBef>
                          <a:spcPts val="0"/>
                        </a:spcBef>
                        <a:spcAft>
                          <a:spcPts val="0"/>
                        </a:spcAft>
                      </a:pPr>
                      <a:r>
                        <a:rPr lang="en-US" sz="1600" b="1" u="sng" kern="1200" dirty="0" smtClean="0">
                          <a:solidFill>
                            <a:schemeClr val="tx1"/>
                          </a:solidFill>
                          <a:effectLst/>
                          <a:latin typeface="Arial" pitchFamily="34" charset="0"/>
                          <a:ea typeface="+mn-ea"/>
                          <a:cs typeface="Arial" pitchFamily="34" charset="0"/>
                        </a:rPr>
                        <a:t>Strategic Objective </a:t>
                      </a:r>
                      <a:r>
                        <a:rPr lang="en-ZA" sz="1800" b="1" i="0" u="none" strike="noStrike" kern="1200" baseline="0" dirty="0" smtClean="0">
                          <a:solidFill>
                            <a:schemeClr val="tx1"/>
                          </a:solidFill>
                          <a:latin typeface="Arial" pitchFamily="34" charset="0"/>
                          <a:ea typeface="+mn-ea"/>
                          <a:cs typeface="Arial" pitchFamily="34" charset="0"/>
                        </a:rPr>
                        <a:t>3.4: Collaboration with stakeholders in support of enhanced service delivery and core business objectives.</a:t>
                      </a:r>
                      <a:endParaRPr lang="en-ZA" sz="1600" b="1" u="none" kern="1200" dirty="0" smtClean="0">
                        <a:solidFill>
                          <a:schemeClr val="tx1"/>
                        </a:solidFill>
                        <a:effectLst/>
                        <a:latin typeface="Arial" pitchFamily="34" charset="0"/>
                        <a:ea typeface="+mn-ea"/>
                        <a:cs typeface="Arial" pitchFamily="34"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ZA"/>
                    </a:p>
                  </a:txBody>
                  <a:tcPr/>
                </a:tc>
                <a:tc hMerge="1">
                  <a:txBody>
                    <a:bodyPr/>
                    <a:lstStyle/>
                    <a:p>
                      <a:endParaRPr lang="en-ZA"/>
                    </a:p>
                  </a:txBody>
                  <a:tcPr/>
                </a:tc>
              </a:tr>
              <a:tr h="425675">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90271">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Compliance with set number of interventions Implemented in support of communication strategy and action plan.</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charset="0"/>
                          <a:ea typeface="+mn-ea"/>
                          <a:cs typeface="+mn-cs"/>
                        </a:rPr>
                        <a:t>11 publications of ministerial Home Affairs Today.</a:t>
                      </a:r>
                    </a:p>
                    <a:p>
                      <a:endParaRPr kumimoji="0" lang="en-ZA" sz="1400" b="0" i="0" u="none" strike="noStrike" kern="1200" cap="none" normalizeH="0" baseline="0" dirty="0" smtClean="0">
                        <a:ln>
                          <a:noFill/>
                        </a:ln>
                        <a:solidFill>
                          <a:schemeClr val="tx1"/>
                        </a:solidFill>
                        <a:effectLst/>
                        <a:latin typeface="Arial" charset="0"/>
                        <a:ea typeface="+mn-ea"/>
                        <a:cs typeface="+mn-cs"/>
                      </a:endParaRPr>
                    </a:p>
                    <a:p>
                      <a:r>
                        <a:rPr kumimoji="0" lang="en-ZA" sz="1400" b="0" i="0" u="none" strike="noStrike" kern="1200" cap="none" normalizeH="0" baseline="0" dirty="0" smtClean="0">
                          <a:ln>
                            <a:noFill/>
                          </a:ln>
                          <a:solidFill>
                            <a:schemeClr val="tx1"/>
                          </a:solidFill>
                          <a:effectLst/>
                          <a:latin typeface="Arial" charset="0"/>
                          <a:ea typeface="+mn-ea"/>
                          <a:cs typeface="+mn-cs"/>
                        </a:rPr>
                        <a:t>Two campaigns conducted.</a:t>
                      </a:r>
                    </a:p>
                    <a:p>
                      <a:endParaRPr kumimoji="0" lang="en-ZA" sz="1400" b="1" i="0" u="none" strike="noStrike" kern="1200" cap="none" normalizeH="0" baseline="0" dirty="0" smtClean="0">
                        <a:ln>
                          <a:noFill/>
                        </a:ln>
                        <a:solidFill>
                          <a:srgbClr val="00B050"/>
                        </a:solidFill>
                        <a:effectLst/>
                        <a:latin typeface="Arial" charset="0"/>
                        <a:ea typeface="+mn-ea"/>
                        <a:cs typeface="Arial" charset="0"/>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r>
                        <a:rPr kumimoji="0" lang="en-ZA" sz="1400" b="0" i="0" u="none" strike="noStrike" kern="1200" cap="none" normalizeH="0" baseline="0" dirty="0" smtClean="0">
                          <a:ln>
                            <a:noFill/>
                          </a:ln>
                          <a:solidFill>
                            <a:schemeClr val="tx1"/>
                          </a:solidFill>
                          <a:effectLst/>
                          <a:latin typeface="Arial" charset="0"/>
                          <a:ea typeface="+mn-ea"/>
                          <a:cs typeface="+mn-cs"/>
                        </a:rPr>
                        <a:t>19 Home Affairs Today publications</a:t>
                      </a:r>
                    </a:p>
                    <a:p>
                      <a:r>
                        <a:rPr kumimoji="0" lang="en-ZA" sz="1400" b="0" i="0" u="none" strike="noStrike" kern="1200" cap="none" normalizeH="0" baseline="0" dirty="0" smtClean="0">
                          <a:ln>
                            <a:noFill/>
                          </a:ln>
                          <a:solidFill>
                            <a:schemeClr val="tx1"/>
                          </a:solidFill>
                          <a:effectLst/>
                          <a:latin typeface="Arial" charset="0"/>
                          <a:ea typeface="+mn-ea"/>
                          <a:cs typeface="+mn-cs"/>
                        </a:rPr>
                        <a:t>produced.</a:t>
                      </a:r>
                    </a:p>
                    <a:p>
                      <a:endParaRPr kumimoji="0" lang="en-ZA" sz="1400" b="0" i="0" u="none" strike="noStrike" kern="1200" cap="none" normalizeH="0" baseline="0" dirty="0" smtClean="0">
                        <a:ln>
                          <a:noFill/>
                        </a:ln>
                        <a:solidFill>
                          <a:schemeClr val="tx1"/>
                        </a:solidFill>
                        <a:effectLst/>
                        <a:latin typeface="Arial" charset="0"/>
                        <a:ea typeface="+mn-ea"/>
                        <a:cs typeface="+mn-cs"/>
                      </a:endParaRPr>
                    </a:p>
                    <a:p>
                      <a:r>
                        <a:rPr kumimoji="0" lang="en-ZA" sz="1400" b="0" i="0" u="none" strike="noStrike" kern="1200" cap="none" normalizeH="0" baseline="0" dirty="0" smtClean="0">
                          <a:ln>
                            <a:noFill/>
                          </a:ln>
                          <a:solidFill>
                            <a:schemeClr val="tx1"/>
                          </a:solidFill>
                          <a:effectLst/>
                          <a:latin typeface="Arial" charset="0"/>
                          <a:ea typeface="+mn-ea"/>
                          <a:cs typeface="+mn-cs"/>
                        </a:rPr>
                        <a:t>Two campaigns conducted.</a:t>
                      </a:r>
                      <a:endParaRPr kumimoji="0" lang="en-US" sz="1400" b="0" i="0" u="none" strike="noStrike" kern="1200" cap="none" normalizeH="0" baseline="0" noProof="0" dirty="0" smtClean="0">
                        <a:ln>
                          <a:noFill/>
                        </a:ln>
                        <a:solidFill>
                          <a:schemeClr val="tx1"/>
                        </a:solidFill>
                        <a:effectLst/>
                        <a:latin typeface="Arial" charset="0"/>
                        <a:ea typeface="+mn-ea"/>
                        <a:cs typeface="+mn-cs"/>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1233842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830997"/>
          </a:xfrm>
          <a:prstGeom prst="rect">
            <a:avLst/>
          </a:prstGeom>
        </p:spPr>
        <p:txBody>
          <a:bodyPr wrap="square">
            <a:spAutoFit/>
          </a:bodyPr>
          <a:lstStyle/>
          <a:p>
            <a:pPr algn="ctr">
              <a:spcBef>
                <a:spcPct val="50000"/>
              </a:spcBef>
              <a:spcAft>
                <a:spcPts val="1800"/>
              </a:spcAft>
            </a:pPr>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1: ADMINISTRATION</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22</a:t>
            </a:fld>
            <a:endParaRPr lang="en-US" sz="1800" b="1" dirty="0">
              <a:solidFill>
                <a:schemeClr val="tx1"/>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724210261"/>
              </p:ext>
            </p:extLst>
          </p:nvPr>
        </p:nvGraphicFramePr>
        <p:xfrm>
          <a:off x="96981" y="817418"/>
          <a:ext cx="8936183" cy="5215775"/>
        </p:xfrm>
        <a:graphic>
          <a:graphicData uri="http://schemas.openxmlformats.org/drawingml/2006/table">
            <a:tbl>
              <a:tblPr firstRow="1" bandRow="1">
                <a:tableStyleId>{F5AB1C69-6EDB-4FF4-983F-18BD219EF322}</a:tableStyleId>
              </a:tblPr>
              <a:tblGrid>
                <a:gridCol w="2909455"/>
                <a:gridCol w="2840182"/>
                <a:gridCol w="3186546"/>
              </a:tblGrid>
              <a:tr h="668834">
                <a:tc gridSpan="3">
                  <a:txBody>
                    <a:bodyPr/>
                    <a:lstStyle/>
                    <a:p>
                      <a:pPr marL="0" marR="0" algn="l" defTabSz="914400" rtl="0" eaLnBrk="1" latinLnBrk="0" hangingPunct="1">
                        <a:lnSpc>
                          <a:spcPct val="115000"/>
                        </a:lnSpc>
                        <a:spcBef>
                          <a:spcPts val="0"/>
                        </a:spcBef>
                        <a:spcAft>
                          <a:spcPts val="0"/>
                        </a:spcAft>
                      </a:pPr>
                      <a:r>
                        <a:rPr lang="en-US" sz="1600" b="1" u="sng" kern="1200" dirty="0" smtClean="0">
                          <a:solidFill>
                            <a:schemeClr val="tx1"/>
                          </a:solidFill>
                          <a:effectLst/>
                          <a:latin typeface="Arial" pitchFamily="34" charset="0"/>
                          <a:ea typeface="+mn-ea"/>
                          <a:cs typeface="Arial" pitchFamily="34" charset="0"/>
                        </a:rPr>
                        <a:t>Strategic Objective </a:t>
                      </a:r>
                      <a:r>
                        <a:rPr lang="en-ZA" sz="1800" b="1" i="0" u="none" strike="noStrike" kern="1200" baseline="0" dirty="0" smtClean="0">
                          <a:solidFill>
                            <a:schemeClr val="tx1"/>
                          </a:solidFill>
                          <a:latin typeface="Arial" pitchFamily="34" charset="0"/>
                          <a:ea typeface="+mn-ea"/>
                          <a:cs typeface="Arial" pitchFamily="34" charset="0"/>
                        </a:rPr>
                        <a:t>2.1: Refugees and asylum seekers are managed and documented efficiently.</a:t>
                      </a:r>
                      <a:endParaRPr lang="en-ZA" sz="1600" b="1" u="none" kern="1200" dirty="0" smtClean="0">
                        <a:solidFill>
                          <a:schemeClr val="tx1"/>
                        </a:solidFill>
                        <a:effectLst/>
                        <a:latin typeface="Arial" pitchFamily="34" charset="0"/>
                        <a:ea typeface="+mn-ea"/>
                        <a:cs typeface="Arial" pitchFamily="34"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ZA"/>
                    </a:p>
                  </a:txBody>
                  <a:tcPr/>
                </a:tc>
                <a:tc hMerge="1">
                  <a:txBody>
                    <a:bodyPr/>
                    <a:lstStyle/>
                    <a:p>
                      <a:endParaRPr lang="en-ZA"/>
                    </a:p>
                  </a:txBody>
                  <a:tcPr/>
                </a:tc>
              </a:tr>
              <a:tr h="425675">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15186">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Submission to Minister for approval</a:t>
                      </a:r>
                    </a:p>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of feasibility study, including financial model, for building asylum processing centres closer to the</a:t>
                      </a:r>
                    </a:p>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country’s borders.</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charset="0"/>
                          <a:ea typeface="+mn-ea"/>
                          <a:cs typeface="+mn-cs"/>
                        </a:rPr>
                        <a:t>Feasibility study, including financial model, for building</a:t>
                      </a:r>
                    </a:p>
                    <a:p>
                      <a:r>
                        <a:rPr kumimoji="0" lang="en-ZA" sz="1400" b="0" i="0" u="none" strike="noStrike" kern="1200" cap="none" normalizeH="0" baseline="0" dirty="0" smtClean="0">
                          <a:ln>
                            <a:noFill/>
                          </a:ln>
                          <a:solidFill>
                            <a:schemeClr val="tx1"/>
                          </a:solidFill>
                          <a:effectLst/>
                          <a:latin typeface="Arial" charset="0"/>
                          <a:ea typeface="+mn-ea"/>
                          <a:cs typeface="+mn-cs"/>
                        </a:rPr>
                        <a:t>asylum processing centres completed and submitted to</a:t>
                      </a:r>
                    </a:p>
                    <a:p>
                      <a:r>
                        <a:rPr kumimoji="0" lang="en-ZA" sz="1400" b="0" i="0" u="none" strike="noStrike" kern="1200" cap="none" normalizeH="0" baseline="0" dirty="0" smtClean="0">
                          <a:ln>
                            <a:noFill/>
                          </a:ln>
                          <a:solidFill>
                            <a:schemeClr val="tx1"/>
                          </a:solidFill>
                          <a:effectLst/>
                          <a:latin typeface="Arial" charset="0"/>
                          <a:ea typeface="+mn-ea"/>
                          <a:cs typeface="+mn-cs"/>
                        </a:rPr>
                        <a:t>Minister for approval.</a:t>
                      </a: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The feasibility report was submitted to the Minister and approval was</a:t>
                      </a:r>
                    </a:p>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granted on 29 March 2017.</a:t>
                      </a:r>
                      <a:endParaRPr kumimoji="0" lang="en-ZA" sz="1400" b="0" i="0" u="none" strike="noStrike" kern="1200" cap="none" normalizeH="0" baseline="0" noProof="0" dirty="0" smtClean="0">
                        <a:ln>
                          <a:noFill/>
                        </a:ln>
                        <a:solidFill>
                          <a:schemeClr val="tx1"/>
                        </a:solidFill>
                        <a:effectLst/>
                        <a:latin typeface="Arial" charset="0"/>
                        <a:ea typeface="+mn-ea"/>
                        <a:cs typeface="+mn-cs"/>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3965278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924179"/>
            <a:ext cx="8832716" cy="400110"/>
          </a:xfrm>
          <a:prstGeom prst="rect">
            <a:avLst/>
          </a:prstGeom>
          <a:noFill/>
        </p:spPr>
        <p:txBody>
          <a:bodyPr wrap="square" rtlCol="0">
            <a:spAutoFit/>
          </a:bodyPr>
          <a:lstStyle/>
          <a:p>
            <a:pPr fontAlgn="t"/>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1384995"/>
          </a:xfrm>
          <a:prstGeom prst="rect">
            <a:avLst/>
          </a:prstGeom>
        </p:spPr>
        <p:txBody>
          <a:bodyPr wrap="square">
            <a:spAutoFit/>
          </a:bodyPr>
          <a:lstStyle/>
          <a:p>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2: CITIZEN AFFAIRS</a:t>
            </a:r>
            <a:endParaRPr lang="en-ZA" sz="2400" b="1" dirty="0">
              <a:solidFill>
                <a:schemeClr val="bg1"/>
              </a:solidFill>
              <a:latin typeface="Arial" pitchFamily="34" charset="0"/>
              <a:cs typeface="Arial" pitchFamily="34" charset="0"/>
            </a:endParaRPr>
          </a:p>
          <a:p>
            <a:pPr algn="ctr">
              <a:spcBef>
                <a:spcPct val="50000"/>
              </a:spcBef>
              <a:spcAft>
                <a:spcPts val="1800"/>
              </a:spcAft>
            </a:pP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23</a:t>
            </a:fld>
            <a:endParaRPr lang="en-US" sz="1800" b="1" dirty="0">
              <a:solidFill>
                <a:schemeClr val="tx1"/>
              </a:solidFill>
              <a:latin typeface="Arial" pitchFamily="34" charset="0"/>
              <a:cs typeface="Arial" pitchFamily="34" charset="0"/>
            </a:endParaRPr>
          </a:p>
        </p:txBody>
      </p:sp>
      <p:pic>
        <p:nvPicPr>
          <p:cNvPr id="6" name="Picture 5" descr="PASSPORT.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59722" y="2155075"/>
            <a:ext cx="2393333" cy="3871651"/>
          </a:xfrm>
          <a:prstGeom prst="rect">
            <a:avLst/>
          </a:prstGeom>
        </p:spPr>
      </p:pic>
      <p:pic>
        <p:nvPicPr>
          <p:cNvPr id="8" name="Picture 7" descr="ID.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89564" y="2155075"/>
            <a:ext cx="3463636" cy="3871652"/>
          </a:xfrm>
          <a:prstGeom prst="rect">
            <a:avLst/>
          </a:prstGeom>
        </p:spPr>
      </p:pic>
      <p:pic>
        <p:nvPicPr>
          <p:cNvPr id="10" name="Picture 11" descr="cirtifcate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0111" y="2155075"/>
            <a:ext cx="3020290" cy="3871651"/>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xmlns="" val="3408179882"/>
              </p:ext>
            </p:extLst>
          </p:nvPr>
        </p:nvGraphicFramePr>
        <p:xfrm>
          <a:off x="180109" y="924179"/>
          <a:ext cx="8702651" cy="1230896"/>
        </p:xfrm>
        <a:graphic>
          <a:graphicData uri="http://schemas.openxmlformats.org/drawingml/2006/table">
            <a:tbl>
              <a:tblPr firstRow="1" firstCol="1" bandRow="1">
                <a:tableStyleId>{F2DE63D5-997A-4646-A377-4702673A728D}</a:tableStyleId>
              </a:tblPr>
              <a:tblGrid>
                <a:gridCol w="2964873"/>
                <a:gridCol w="5737778"/>
              </a:tblGrid>
              <a:tr h="1230896">
                <a:tc>
                  <a:txBody>
                    <a:bodyPr/>
                    <a:lstStyle/>
                    <a:p>
                      <a:pPr marL="0" marR="0" algn="l">
                        <a:lnSpc>
                          <a:spcPct val="115000"/>
                        </a:lnSpc>
                        <a:spcBef>
                          <a:spcPts val="0"/>
                        </a:spcBef>
                        <a:spcAft>
                          <a:spcPts val="0"/>
                        </a:spcAft>
                      </a:pPr>
                      <a:r>
                        <a:rPr lang="en-US" sz="1800" dirty="0" smtClean="0">
                          <a:solidFill>
                            <a:schemeClr val="tx1"/>
                          </a:solidFill>
                          <a:effectLst/>
                          <a:latin typeface="Arial" pitchFamily="34" charset="0"/>
                          <a:cs typeface="Arial" pitchFamily="34" charset="0"/>
                        </a:rPr>
                        <a:t>Strategic objectives</a:t>
                      </a:r>
                    </a:p>
                    <a:p>
                      <a:pPr marL="0" marR="0" algn="l">
                        <a:lnSpc>
                          <a:spcPct val="115000"/>
                        </a:lnSpc>
                        <a:spcBef>
                          <a:spcPts val="0"/>
                        </a:spcBef>
                        <a:spcAft>
                          <a:spcPts val="0"/>
                        </a:spcAft>
                      </a:pPr>
                      <a:r>
                        <a:rPr lang="en-US" sz="1800" dirty="0" smtClean="0">
                          <a:solidFill>
                            <a:schemeClr val="tx1"/>
                          </a:solidFill>
                          <a:effectLst/>
                          <a:latin typeface="Arial" pitchFamily="34" charset="0"/>
                          <a:cs typeface="Arial" pitchFamily="34" charset="0"/>
                        </a:rPr>
                        <a:t>Supported by the targets</a:t>
                      </a:r>
                      <a:endParaRPr lang="en-ZA" sz="1800" b="1" dirty="0">
                        <a:solidFill>
                          <a:schemeClr val="tx1"/>
                        </a:solidFill>
                        <a:effectLst/>
                        <a:latin typeface="Arial" pitchFamily="34" charset="0"/>
                        <a:ea typeface="Calibri"/>
                        <a:cs typeface="Arial" pitchFamily="34" charset="0"/>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1" kern="1200" dirty="0" smtClean="0">
                          <a:solidFill>
                            <a:schemeClr val="tx1"/>
                          </a:solidFill>
                          <a:latin typeface="Arial" panose="020B0604020202020204" pitchFamily="34" charset="0"/>
                          <a:ea typeface="+mn-ea"/>
                          <a:cs typeface="Arial" panose="020B0604020202020204" pitchFamily="34" charset="0"/>
                        </a:rPr>
                        <a:t>Strategic</a:t>
                      </a:r>
                      <a:r>
                        <a:rPr lang="en-US" sz="1800" b="1" kern="1200" baseline="0" dirty="0" smtClean="0">
                          <a:solidFill>
                            <a:schemeClr val="tx1"/>
                          </a:solidFill>
                          <a:latin typeface="Arial" panose="020B0604020202020204" pitchFamily="34" charset="0"/>
                          <a:ea typeface="+mn-ea"/>
                          <a:cs typeface="Arial" panose="020B0604020202020204" pitchFamily="34" charset="0"/>
                        </a:rPr>
                        <a:t> Objective </a:t>
                      </a:r>
                      <a:r>
                        <a:rPr lang="en-US" sz="1800" b="1" kern="1200" dirty="0" smtClean="0">
                          <a:solidFill>
                            <a:schemeClr val="tx1"/>
                          </a:solidFill>
                          <a:latin typeface="Arial" panose="020B0604020202020204" pitchFamily="34" charset="0"/>
                          <a:ea typeface="+mn-ea"/>
                          <a:cs typeface="Arial" panose="020B0604020202020204" pitchFamily="34" charset="0"/>
                        </a:rPr>
                        <a:t>1.1:</a:t>
                      </a:r>
                      <a:r>
                        <a:rPr lang="en-US" sz="1800" b="1" kern="1200" baseline="0" dirty="0" smtClean="0">
                          <a:solidFill>
                            <a:schemeClr val="tx1"/>
                          </a:solidFill>
                          <a:latin typeface="Arial" panose="020B0604020202020204" pitchFamily="34" charset="0"/>
                          <a:ea typeface="+mn-ea"/>
                          <a:cs typeface="Arial" panose="020B0604020202020204" pitchFamily="34" charset="0"/>
                        </a:rPr>
                        <a:t> </a:t>
                      </a:r>
                      <a:r>
                        <a:rPr lang="en-US" sz="1800" b="1" kern="1200" dirty="0" smtClean="0">
                          <a:solidFill>
                            <a:schemeClr val="tx1"/>
                          </a:solidFill>
                          <a:latin typeface="Arial" panose="020B0604020202020204" pitchFamily="34" charset="0"/>
                          <a:ea typeface="+mn-ea"/>
                          <a:cs typeface="Arial" panose="020B0604020202020204" pitchFamily="34" charset="0"/>
                        </a:rPr>
                        <a:t>All eligible citizens are issued with enabling documents relating to identity and status.</a:t>
                      </a:r>
                      <a:endParaRPr lang="en-ZA" sz="1800" b="1" kern="1200" dirty="0" smtClean="0">
                        <a:solidFill>
                          <a:schemeClr val="tx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ZA" sz="1600" b="0" kern="1200" dirty="0">
                        <a:solidFill>
                          <a:schemeClr val="tx1"/>
                        </a:solidFill>
                        <a:effectLst/>
                        <a:latin typeface="Arial" pitchFamily="34" charset="0"/>
                        <a:ea typeface="Calibri"/>
                        <a:cs typeface="Arial" pitchFamily="34" charset="0"/>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spTree>
    <p:extLst>
      <p:ext uri="{BB962C8B-B14F-4D97-AF65-F5344CB8AC3E}">
        <p14:creationId xmlns:p14="http://schemas.microsoft.com/office/powerpoint/2010/main" xmlns="" val="31611540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1384995"/>
          </a:xfrm>
          <a:prstGeom prst="rect">
            <a:avLst/>
          </a:prstGeom>
        </p:spPr>
        <p:txBody>
          <a:bodyPr wrap="square">
            <a:spAutoFit/>
          </a:bodyPr>
          <a:lstStyle/>
          <a:p>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2: CITIZEN AFFAIRS</a:t>
            </a:r>
            <a:endParaRPr lang="en-ZA" sz="2400" b="1" dirty="0">
              <a:solidFill>
                <a:schemeClr val="bg1"/>
              </a:solidFill>
              <a:latin typeface="Arial" pitchFamily="34" charset="0"/>
              <a:cs typeface="Arial" pitchFamily="34" charset="0"/>
            </a:endParaRPr>
          </a:p>
          <a:p>
            <a:pPr algn="ctr">
              <a:spcBef>
                <a:spcPct val="50000"/>
              </a:spcBef>
              <a:spcAft>
                <a:spcPts val="1800"/>
              </a:spcAft>
            </a:pP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24</a:t>
            </a:fld>
            <a:endParaRPr lang="en-US" sz="1800" b="1" dirty="0">
              <a:solidFill>
                <a:schemeClr val="tx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870047481"/>
              </p:ext>
            </p:extLst>
          </p:nvPr>
        </p:nvGraphicFramePr>
        <p:xfrm>
          <a:off x="1" y="678149"/>
          <a:ext cx="9144000" cy="2092347"/>
        </p:xfrm>
        <a:graphic>
          <a:graphicData uri="http://schemas.openxmlformats.org/drawingml/2006/table">
            <a:tbl>
              <a:tblPr firstRow="1" bandRow="1">
                <a:tableStyleId>{F5AB1C69-6EDB-4FF4-983F-18BD219EF322}</a:tableStyleId>
              </a:tblPr>
              <a:tblGrid>
                <a:gridCol w="2684759"/>
                <a:gridCol w="2662038"/>
                <a:gridCol w="3797203"/>
              </a:tblGrid>
              <a:tr h="407971">
                <a:tc gridSpan="3">
                  <a:txBody>
                    <a:bodyPr/>
                    <a:lstStyle/>
                    <a:p>
                      <a:pPr marL="0" marR="0" indent="-2686050" algn="l" defTabSz="914400" rtl="0" eaLnBrk="1" fontAlgn="auto" latinLnBrk="0" hangingPunct="1">
                        <a:lnSpc>
                          <a:spcPct val="115000"/>
                        </a:lnSpc>
                        <a:spcBef>
                          <a:spcPts val="0"/>
                        </a:spcBef>
                        <a:spcAft>
                          <a:spcPts val="0"/>
                        </a:spcAft>
                        <a:buClrTx/>
                        <a:buSzTx/>
                        <a:buFontTx/>
                        <a:buNone/>
                        <a:tabLst/>
                        <a:defRPr/>
                      </a:pPr>
                      <a:r>
                        <a:rPr lang="en-US" sz="1600" b="1" u="sng" kern="1200" dirty="0" smtClean="0">
                          <a:solidFill>
                            <a:schemeClr val="tx1"/>
                          </a:solidFill>
                          <a:effectLst/>
                          <a:latin typeface="Arial" pitchFamily="34" charset="0"/>
                          <a:ea typeface="+mn-ea"/>
                          <a:cs typeface="Arial" pitchFamily="34" charset="0"/>
                        </a:rPr>
                        <a:t>Strategic Objective </a:t>
                      </a:r>
                      <a:r>
                        <a:rPr lang="en-US" sz="1600" b="1" u="none" kern="1200" dirty="0" smtClean="0">
                          <a:solidFill>
                            <a:schemeClr val="tx1"/>
                          </a:solidFill>
                          <a:effectLst/>
                          <a:latin typeface="Arial" pitchFamily="34" charset="0"/>
                          <a:ea typeface="+mn-ea"/>
                          <a:cs typeface="Arial" pitchFamily="34" charset="0"/>
                        </a:rPr>
                        <a:t>1.1: All eligible citizens are issued with enabling documents relating to identity and status.</a:t>
                      </a:r>
                      <a:endParaRPr lang="en-ZA" sz="1600" b="1" u="none" kern="1200" dirty="0" smtClean="0">
                        <a:solidFill>
                          <a:schemeClr val="tx1"/>
                        </a:solidFill>
                        <a:effectLst/>
                        <a:latin typeface="Arial" pitchFamily="34" charset="0"/>
                        <a:ea typeface="+mn-ea"/>
                        <a:cs typeface="Arial" pitchFamily="34"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r>
              <a:tr h="540762">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4647">
                <a:tc>
                  <a:txBody>
                    <a:bodyPr/>
                    <a:lstStyle/>
                    <a:p>
                      <a:r>
                        <a:rPr kumimoji="0" lang="en-ZA" sz="1400" b="0" i="0" u="none" strike="noStrike" kern="1200" cap="none" normalizeH="0" baseline="0" dirty="0" smtClean="0">
                          <a:ln>
                            <a:noFill/>
                          </a:ln>
                          <a:solidFill>
                            <a:schemeClr val="tx1"/>
                          </a:solidFill>
                          <a:effectLst/>
                          <a:latin typeface="Arial" charset="0"/>
                          <a:ea typeface="+mn-ea"/>
                          <a:cs typeface="+mn-cs"/>
                        </a:rPr>
                        <a:t>Number of births registered within 30 calendar days.</a:t>
                      </a:r>
                    </a:p>
                  </a:txBody>
                  <a:tcPr marL="91446" marR="91446"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750 000 Births registered within 30 calendar days.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normalizeH="0" baseline="0" dirty="0" smtClean="0">
                        <a:ln>
                          <a:noFill/>
                        </a:ln>
                        <a:solidFill>
                          <a:srgbClr val="FF0000"/>
                        </a:solidFill>
                        <a:effectLst/>
                        <a:latin typeface="Arial" charset="0"/>
                        <a:ea typeface="+mn-ea"/>
                        <a:cs typeface="+mn-cs"/>
                      </a:endParaRPr>
                    </a:p>
                  </a:txBody>
                  <a:tcPr marL="91446" marR="9144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FF0000"/>
                          </a:solidFill>
                          <a:effectLst/>
                          <a:latin typeface="Arial" charset="0"/>
                          <a:ea typeface="+mn-ea"/>
                          <a:cs typeface="+mn-cs"/>
                        </a:rPr>
                        <a:t>Not Achieved</a:t>
                      </a:r>
                      <a:endParaRPr kumimoji="0" lang="en-ZA" sz="1400" b="0" i="0" u="none" strike="noStrike" kern="1200" cap="none" normalizeH="0" baseline="0" noProof="0" dirty="0" smtClean="0">
                        <a:ln>
                          <a:noFill/>
                        </a:ln>
                        <a:solidFill>
                          <a:srgbClr val="FF0000"/>
                        </a:solidFill>
                        <a:effectLst/>
                        <a:latin typeface="Arial" charset="0"/>
                        <a:ea typeface="+mn-ea"/>
                        <a:cs typeface="+mn-cs"/>
                      </a:endParaRPr>
                    </a:p>
                    <a:p>
                      <a:r>
                        <a:rPr kumimoji="0" lang="en-ZA" sz="1400" b="0" i="0" u="none" strike="noStrike" kern="1200" cap="none" normalizeH="0" baseline="0" dirty="0" smtClean="0">
                          <a:ln>
                            <a:noFill/>
                          </a:ln>
                          <a:solidFill>
                            <a:schemeClr val="tx1"/>
                          </a:solidFill>
                          <a:effectLst/>
                          <a:latin typeface="Arial" charset="0"/>
                          <a:ea typeface="+mn-ea"/>
                          <a:cs typeface="+mn-cs"/>
                        </a:rPr>
                        <a:t>745 204 births were registered within 30 calendar days during the review period.</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770497"/>
            <a:ext cx="4626591" cy="3452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26592" y="2770497"/>
            <a:ext cx="4517408" cy="34528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60854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 y="-161223"/>
            <a:ext cx="9144000" cy="2492990"/>
          </a:xfrm>
          <a:prstGeom prst="rect">
            <a:avLst/>
          </a:prstGeom>
        </p:spPr>
        <p:txBody>
          <a:bodyPr wrap="square">
            <a:spAutoFit/>
          </a:bodyPr>
          <a:lstStyle/>
          <a:p>
            <a:r>
              <a:rPr lang="en-ZA" sz="2400" b="1" dirty="0">
                <a:solidFill>
                  <a:schemeClr val="accent2">
                    <a:lumMod val="50000"/>
                  </a:schemeClr>
                </a:solidFill>
              </a:rPr>
              <a:t/>
            </a:r>
            <a:br>
              <a:rPr lang="en-ZA" sz="2400" b="1" dirty="0">
                <a:solidFill>
                  <a:schemeClr val="accent2">
                    <a:lumMod val="50000"/>
                  </a:schemeClr>
                </a:solidFill>
              </a:rPr>
            </a:br>
            <a:r>
              <a:rPr lang="en-US" sz="2000" b="1" dirty="0">
                <a:solidFill>
                  <a:schemeClr val="bg1"/>
                </a:solidFill>
                <a:latin typeface="Arial" pitchFamily="34" charset="0"/>
                <a:cs typeface="Arial" pitchFamily="34" charset="0"/>
              </a:rPr>
              <a:t>PROGRAMME 2: CITIZEN </a:t>
            </a:r>
            <a:r>
              <a:rPr lang="en-US" sz="2000" b="1" dirty="0" smtClean="0">
                <a:solidFill>
                  <a:schemeClr val="bg1"/>
                </a:solidFill>
                <a:latin typeface="Arial" pitchFamily="34" charset="0"/>
                <a:cs typeface="Arial" pitchFamily="34" charset="0"/>
              </a:rPr>
              <a:t>AFFAIRS (</a:t>
            </a:r>
            <a:r>
              <a:rPr lang="en-ZA" sz="2400" dirty="0">
                <a:solidFill>
                  <a:schemeClr val="bg1"/>
                </a:solidFill>
                <a:latin typeface="Arial" charset="0"/>
              </a:rPr>
              <a:t>Births </a:t>
            </a:r>
            <a:r>
              <a:rPr lang="en-ZA" sz="2400" dirty="0" smtClean="0">
                <a:solidFill>
                  <a:schemeClr val="bg1"/>
                </a:solidFill>
                <a:latin typeface="Arial" charset="0"/>
              </a:rPr>
              <a:t>registered within 30 days) </a:t>
            </a:r>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a:solidFill>
                <a:schemeClr val="bg1"/>
              </a:solidFill>
              <a:latin typeface="Arial" pitchFamily="34" charset="0"/>
              <a:cs typeface="Arial" pitchFamily="34" charset="0"/>
            </a:endParaRPr>
          </a:p>
          <a:p>
            <a:endParaRPr lang="en-ZA" sz="2400" b="1" dirty="0">
              <a:solidFill>
                <a:schemeClr val="bg1"/>
              </a:solidFill>
              <a:latin typeface="Arial" pitchFamily="34" charset="0"/>
              <a:cs typeface="Arial" pitchFamily="34" charset="0"/>
            </a:endParaRPr>
          </a:p>
          <a:p>
            <a:pPr algn="ctr">
              <a:spcBef>
                <a:spcPct val="50000"/>
              </a:spcBef>
              <a:spcAft>
                <a:spcPts val="1800"/>
              </a:spcAft>
            </a:pP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25</a:t>
            </a:fld>
            <a:endParaRPr lang="en-US" sz="1800" b="1" dirty="0">
              <a:solidFill>
                <a:schemeClr val="tx1"/>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681720938"/>
              </p:ext>
            </p:extLst>
          </p:nvPr>
        </p:nvGraphicFramePr>
        <p:xfrm>
          <a:off x="259307" y="708119"/>
          <a:ext cx="8639032" cy="5337839"/>
        </p:xfrm>
        <a:graphic>
          <a:graphicData uri="http://schemas.openxmlformats.org/drawingml/2006/table">
            <a:tbl>
              <a:tblPr>
                <a:tableStyleId>{5940675A-B579-460E-94D1-54222C63F5DA}</a:tableStyleId>
              </a:tblPr>
              <a:tblGrid>
                <a:gridCol w="532263"/>
                <a:gridCol w="709684"/>
                <a:gridCol w="668740"/>
                <a:gridCol w="682388"/>
                <a:gridCol w="614149"/>
                <a:gridCol w="627797"/>
                <a:gridCol w="682388"/>
                <a:gridCol w="668741"/>
                <a:gridCol w="723331"/>
                <a:gridCol w="682388"/>
                <a:gridCol w="873457"/>
                <a:gridCol w="614149"/>
                <a:gridCol w="559557"/>
              </a:tblGrid>
              <a:tr h="1044484">
                <a:tc>
                  <a:txBody>
                    <a:bodyPr/>
                    <a:lstStyle/>
                    <a:p>
                      <a:pPr algn="l" fontAlgn="t"/>
                      <a:endParaRPr lang="en-GB" sz="1200" b="1" u="none" strike="noStrike" dirty="0" smtClean="0">
                        <a:solidFill>
                          <a:schemeClr val="tx1"/>
                        </a:solidFill>
                        <a:effectLst/>
                        <a:latin typeface="Arial" pitchFamily="34" charset="0"/>
                        <a:cs typeface="Arial" pitchFamily="34" charset="0"/>
                      </a:endParaRPr>
                    </a:p>
                    <a:p>
                      <a:pPr algn="l" fontAlgn="t"/>
                      <a:r>
                        <a:rPr lang="en-GB" sz="1200" b="1" u="none" strike="noStrike" baseline="0" dirty="0" smtClean="0">
                          <a:solidFill>
                            <a:schemeClr val="tx1"/>
                          </a:solidFill>
                          <a:effectLst/>
                          <a:latin typeface="Arial" pitchFamily="34" charset="0"/>
                          <a:cs typeface="Arial" pitchFamily="34" charset="0"/>
                        </a:rPr>
                        <a:t>    </a:t>
                      </a:r>
                      <a:r>
                        <a:rPr lang="en-GB" sz="1200" b="1" u="none" strike="noStrike" dirty="0" smtClean="0">
                          <a:solidFill>
                            <a:schemeClr val="tx1"/>
                          </a:solidFill>
                          <a:effectLst/>
                          <a:latin typeface="Arial" pitchFamily="34" charset="0"/>
                          <a:cs typeface="Arial" pitchFamily="34" charset="0"/>
                        </a:rPr>
                        <a:t>Province</a:t>
                      </a:r>
                      <a:endParaRPr lang="en-GB" sz="1200" b="1" i="0" u="none" strike="noStrike" dirty="0">
                        <a:solidFill>
                          <a:schemeClr val="tx1"/>
                        </a:solidFill>
                        <a:effectLst/>
                        <a:latin typeface="Arial" pitchFamily="34" charset="0"/>
                        <a:cs typeface="Arial" pitchFamily="34" charset="0"/>
                      </a:endParaRPr>
                    </a:p>
                  </a:txBody>
                  <a:tcPr marL="0" marR="0" marT="0" marB="0" vert="vert27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t"/>
                      <a:endParaRPr lang="en-GB" sz="1200" b="1" u="none" strike="noStrike" dirty="0" smtClean="0">
                        <a:solidFill>
                          <a:schemeClr val="tx1"/>
                        </a:solidFill>
                        <a:effectLst/>
                        <a:latin typeface="Arial" pitchFamily="34" charset="0"/>
                        <a:cs typeface="Arial" pitchFamily="34" charset="0"/>
                      </a:endParaRPr>
                    </a:p>
                    <a:p>
                      <a:pPr algn="ctr" fontAlgn="t"/>
                      <a:r>
                        <a:rPr lang="en-GB" sz="1200" b="1" u="none" strike="noStrike" dirty="0" smtClean="0">
                          <a:solidFill>
                            <a:schemeClr val="tx1"/>
                          </a:solidFill>
                          <a:effectLst/>
                          <a:latin typeface="Arial" pitchFamily="34" charset="0"/>
                          <a:cs typeface="Arial" pitchFamily="34" charset="0"/>
                        </a:rPr>
                        <a:t>AT </a:t>
                      </a:r>
                    </a:p>
                    <a:p>
                      <a:pPr algn="ctr" fontAlgn="t"/>
                      <a:endParaRPr lang="en-GB" sz="1200" b="1" u="none" strike="noStrike" dirty="0" smtClean="0">
                        <a:solidFill>
                          <a:schemeClr val="tx1"/>
                        </a:solidFill>
                        <a:effectLst/>
                        <a:latin typeface="Arial" pitchFamily="34" charset="0"/>
                        <a:cs typeface="Arial" pitchFamily="34" charset="0"/>
                      </a:endParaRPr>
                    </a:p>
                    <a:p>
                      <a:pPr algn="ctr" fontAlgn="t"/>
                      <a:endParaRPr lang="en-GB" sz="1200" b="1" u="none" strike="noStrike" dirty="0" smtClean="0">
                        <a:solidFill>
                          <a:schemeClr val="tx1"/>
                        </a:solidFill>
                        <a:effectLst/>
                        <a:latin typeface="Arial" pitchFamily="34" charset="0"/>
                        <a:cs typeface="Arial" pitchFamily="34" charset="0"/>
                      </a:endParaRPr>
                    </a:p>
                    <a:p>
                      <a:pPr algn="ctr" fontAlgn="t"/>
                      <a:r>
                        <a:rPr lang="en-GB" sz="1200" b="1" i="0" u="none" strike="noStrike" dirty="0" smtClean="0">
                          <a:solidFill>
                            <a:schemeClr val="tx1"/>
                          </a:solidFill>
                          <a:effectLst/>
                          <a:latin typeface="Arial" pitchFamily="34" charset="0"/>
                          <a:cs typeface="Arial" pitchFamily="34" charset="0"/>
                        </a:rPr>
                        <a:t>2016/17</a:t>
                      </a:r>
                      <a:endParaRPr lang="en-GB" sz="1200" b="1" i="0" u="none" strike="noStrike" dirty="0">
                        <a:solidFill>
                          <a:schemeClr val="tx1"/>
                        </a:solidFill>
                        <a:effectLst/>
                        <a:latin typeface="Arial" pitchFamily="34" charset="0"/>
                        <a:cs typeface="Arial" pitchFamily="34"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t"/>
                      <a:endParaRPr lang="en-GB" sz="1200" b="1" u="none" strike="noStrike" dirty="0" smtClean="0">
                        <a:solidFill>
                          <a:schemeClr val="tx1"/>
                        </a:solidFill>
                        <a:effectLst/>
                        <a:latin typeface="Arial" pitchFamily="34" charset="0"/>
                        <a:cs typeface="Arial" pitchFamily="34" charset="0"/>
                      </a:endParaRPr>
                    </a:p>
                    <a:p>
                      <a:pPr algn="ctr" fontAlgn="t"/>
                      <a:r>
                        <a:rPr lang="en-GB" sz="1200" b="1" u="none" strike="noStrike" dirty="0" smtClean="0">
                          <a:solidFill>
                            <a:schemeClr val="tx1"/>
                          </a:solidFill>
                          <a:effectLst/>
                          <a:latin typeface="Arial" pitchFamily="34" charset="0"/>
                          <a:cs typeface="Arial" pitchFamily="34" charset="0"/>
                        </a:rPr>
                        <a:t>T</a:t>
                      </a:r>
                    </a:p>
                    <a:p>
                      <a:pPr algn="ctr" fontAlgn="t"/>
                      <a:endParaRPr lang="en-GB" sz="1200" b="1" u="none" strike="noStrike" dirty="0" smtClean="0">
                        <a:solidFill>
                          <a:schemeClr val="tx1"/>
                        </a:solidFill>
                        <a:effectLst/>
                        <a:latin typeface="Arial" pitchFamily="34" charset="0"/>
                        <a:cs typeface="Arial" pitchFamily="34" charset="0"/>
                      </a:endParaRPr>
                    </a:p>
                    <a:p>
                      <a:pPr algn="ctr" fontAlgn="t"/>
                      <a:endParaRPr lang="en-GB" sz="1200" b="1" i="0" u="none" strike="noStrike" dirty="0" smtClean="0">
                        <a:solidFill>
                          <a:schemeClr val="tx1"/>
                        </a:solidFill>
                        <a:effectLst/>
                        <a:latin typeface="Arial" pitchFamily="34" charset="0"/>
                        <a:cs typeface="Arial" pitchFamily="34" charset="0"/>
                      </a:endParaRPr>
                    </a:p>
                    <a:p>
                      <a:pPr algn="ctr" fontAlgn="t"/>
                      <a:r>
                        <a:rPr lang="en-GB" sz="1200" b="1" i="0" u="none" strike="noStrike" dirty="0" smtClean="0">
                          <a:solidFill>
                            <a:schemeClr val="tx1"/>
                          </a:solidFill>
                          <a:effectLst/>
                          <a:latin typeface="Arial" pitchFamily="34" charset="0"/>
                          <a:cs typeface="Arial" pitchFamily="34" charset="0"/>
                        </a:rPr>
                        <a:t>Q1</a:t>
                      </a:r>
                      <a:endParaRPr lang="en-GB" sz="1200" b="1" i="0" u="none" strike="noStrike" dirty="0">
                        <a:solidFill>
                          <a:schemeClr val="tx1"/>
                        </a:solidFill>
                        <a:effectLst/>
                        <a:latin typeface="Arial" pitchFamily="34" charset="0"/>
                        <a:cs typeface="Arial" pitchFamily="34" charset="0"/>
                      </a:endParaRPr>
                    </a:p>
                  </a:txBody>
                  <a:tcPr marL="0" marR="0" marT="0"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92D050"/>
                    </a:solidFill>
                  </a:tcPr>
                </a:tc>
                <a:tc>
                  <a:txBody>
                    <a:bodyPr/>
                    <a:lstStyle/>
                    <a:p>
                      <a:pPr algn="ctr" fontAlgn="t"/>
                      <a:endParaRPr lang="en-GB" sz="1200" b="1" u="none" strike="noStrike" dirty="0" smtClean="0">
                        <a:solidFill>
                          <a:schemeClr val="tx1"/>
                        </a:solidFill>
                        <a:effectLst/>
                        <a:latin typeface="Arial" pitchFamily="34" charset="0"/>
                        <a:cs typeface="Arial" pitchFamily="34" charset="0"/>
                      </a:endParaRPr>
                    </a:p>
                    <a:p>
                      <a:pPr algn="ctr" fontAlgn="t"/>
                      <a:r>
                        <a:rPr lang="en-GB" sz="1200" b="1" u="none" strike="noStrike" dirty="0" smtClean="0">
                          <a:solidFill>
                            <a:schemeClr val="tx1"/>
                          </a:solidFill>
                          <a:effectLst/>
                          <a:latin typeface="Arial" pitchFamily="34" charset="0"/>
                          <a:cs typeface="Arial" pitchFamily="34" charset="0"/>
                        </a:rPr>
                        <a:t>AP</a:t>
                      </a:r>
                    </a:p>
                    <a:p>
                      <a:pPr algn="ctr" fontAlgn="t"/>
                      <a:endParaRPr lang="en-GB" sz="1200" b="1" u="none" strike="noStrike" dirty="0" smtClean="0">
                        <a:solidFill>
                          <a:schemeClr val="tx1"/>
                        </a:solidFill>
                        <a:effectLst/>
                        <a:latin typeface="Arial" pitchFamily="34" charset="0"/>
                        <a:cs typeface="Arial" pitchFamily="34" charset="0"/>
                      </a:endParaRPr>
                    </a:p>
                    <a:p>
                      <a:pPr algn="ctr" fontAlgn="t"/>
                      <a:endParaRPr lang="en-GB" sz="1200" b="1" u="none" strike="noStrike" dirty="0" smtClean="0">
                        <a:solidFill>
                          <a:schemeClr val="tx1"/>
                        </a:solidFill>
                        <a:effectLst/>
                        <a:latin typeface="Arial" pitchFamily="34" charset="0"/>
                        <a:cs typeface="Arial" pitchFamily="34" charset="0"/>
                      </a:endParaRPr>
                    </a:p>
                    <a:p>
                      <a:pPr algn="ctr" fontAlgn="t"/>
                      <a:r>
                        <a:rPr lang="en-GB" sz="1200" b="1" u="none" strike="noStrike" dirty="0" smtClean="0">
                          <a:solidFill>
                            <a:schemeClr val="tx1"/>
                          </a:solidFill>
                          <a:effectLst/>
                          <a:latin typeface="Arial" pitchFamily="34" charset="0"/>
                          <a:cs typeface="Arial" pitchFamily="34" charset="0"/>
                        </a:rPr>
                        <a:t>Q1</a:t>
                      </a:r>
                      <a:endParaRPr lang="en-GB" sz="1200" b="1" i="0" u="none" strike="noStrike" dirty="0">
                        <a:solidFill>
                          <a:schemeClr val="tx1"/>
                        </a:solidFill>
                        <a:effectLst/>
                        <a:latin typeface="Arial" pitchFamily="34" charset="0"/>
                        <a:cs typeface="Arial" pitchFamily="34" charset="0"/>
                      </a:endParaRPr>
                    </a:p>
                  </a:txBody>
                  <a:tcPr marL="0" marR="0" marT="0" marB="0">
                    <a:lnB w="28575" cap="flat" cmpd="sng" algn="ctr">
                      <a:solidFill>
                        <a:schemeClr val="tx1"/>
                      </a:solidFill>
                      <a:prstDash val="solid"/>
                      <a:round/>
                      <a:headEnd type="none" w="med" len="med"/>
                      <a:tailEnd type="none" w="med" len="med"/>
                    </a:lnB>
                    <a:solidFill>
                      <a:srgbClr val="92D050"/>
                    </a:solidFill>
                  </a:tcPr>
                </a:tc>
                <a:tc>
                  <a:txBody>
                    <a:bodyPr/>
                    <a:lstStyle/>
                    <a:p>
                      <a:pPr algn="ctr" fontAlgn="t"/>
                      <a:endParaRPr lang="en-GB" sz="1200" b="1" u="none" strike="noStrike" dirty="0" smtClean="0">
                        <a:solidFill>
                          <a:schemeClr val="tx1"/>
                        </a:solidFill>
                        <a:effectLst/>
                        <a:latin typeface="Arial" pitchFamily="34" charset="0"/>
                        <a:cs typeface="Arial" pitchFamily="34" charset="0"/>
                      </a:endParaRPr>
                    </a:p>
                    <a:p>
                      <a:pPr algn="ctr" fontAlgn="t"/>
                      <a:r>
                        <a:rPr lang="en-GB" sz="1200" b="1" u="none" strike="noStrike" dirty="0" smtClean="0">
                          <a:solidFill>
                            <a:schemeClr val="tx1"/>
                          </a:solidFill>
                          <a:effectLst/>
                          <a:latin typeface="Arial" pitchFamily="34" charset="0"/>
                          <a:cs typeface="Arial" pitchFamily="34" charset="0"/>
                        </a:rPr>
                        <a:t>T</a:t>
                      </a:r>
                    </a:p>
                    <a:p>
                      <a:pPr algn="ctr" fontAlgn="t"/>
                      <a:endParaRPr lang="en-GB" sz="1200" b="1" u="none" strike="noStrike" dirty="0" smtClean="0">
                        <a:solidFill>
                          <a:schemeClr val="tx1"/>
                        </a:solidFill>
                        <a:effectLst/>
                        <a:latin typeface="Arial" pitchFamily="34" charset="0"/>
                        <a:cs typeface="Arial" pitchFamily="34" charset="0"/>
                      </a:endParaRPr>
                    </a:p>
                    <a:p>
                      <a:pPr algn="ctr" fontAlgn="t"/>
                      <a:endParaRPr lang="en-GB" sz="1200" b="1" i="0" u="none" strike="noStrike" dirty="0" smtClean="0">
                        <a:solidFill>
                          <a:schemeClr val="tx1"/>
                        </a:solidFill>
                        <a:effectLst/>
                        <a:latin typeface="Arial" pitchFamily="34" charset="0"/>
                        <a:cs typeface="Arial" pitchFamily="34" charset="0"/>
                      </a:endParaRPr>
                    </a:p>
                    <a:p>
                      <a:pPr algn="ctr" fontAlgn="t"/>
                      <a:r>
                        <a:rPr lang="en-GB" sz="1200" b="1" i="0" u="none" strike="noStrike" dirty="0" smtClean="0">
                          <a:solidFill>
                            <a:schemeClr val="tx1"/>
                          </a:solidFill>
                          <a:effectLst/>
                          <a:latin typeface="Arial" pitchFamily="34" charset="0"/>
                          <a:cs typeface="Arial" pitchFamily="34" charset="0"/>
                        </a:rPr>
                        <a:t>Q2</a:t>
                      </a:r>
                      <a:endParaRPr lang="en-GB" sz="1200" b="1" i="0" u="none" strike="noStrike" dirty="0">
                        <a:solidFill>
                          <a:schemeClr val="tx1"/>
                        </a:solidFill>
                        <a:effectLst/>
                        <a:latin typeface="Arial" pitchFamily="34" charset="0"/>
                        <a:cs typeface="Arial" pitchFamily="34" charset="0"/>
                      </a:endParaRPr>
                    </a:p>
                  </a:txBody>
                  <a:tcPr marL="0" marR="0" marT="0" marB="0">
                    <a:lnB w="28575" cap="flat" cmpd="sng" algn="ctr">
                      <a:solidFill>
                        <a:schemeClr val="tx1"/>
                      </a:solidFill>
                      <a:prstDash val="solid"/>
                      <a:round/>
                      <a:headEnd type="none" w="med" len="med"/>
                      <a:tailEnd type="none" w="med" len="med"/>
                    </a:lnB>
                    <a:solidFill>
                      <a:srgbClr val="92D050"/>
                    </a:solidFill>
                  </a:tcPr>
                </a:tc>
                <a:tc>
                  <a:txBody>
                    <a:bodyPr/>
                    <a:lstStyle/>
                    <a:p>
                      <a:pPr algn="ctr" fontAlgn="t"/>
                      <a:endParaRPr lang="en-GB" sz="1200" b="1" u="none" strike="noStrike" dirty="0" smtClean="0">
                        <a:solidFill>
                          <a:schemeClr val="tx1"/>
                        </a:solidFill>
                        <a:effectLst/>
                        <a:latin typeface="Arial" pitchFamily="34" charset="0"/>
                        <a:cs typeface="Arial" pitchFamily="34" charset="0"/>
                      </a:endParaRPr>
                    </a:p>
                    <a:p>
                      <a:pPr algn="ctr" fontAlgn="t"/>
                      <a:r>
                        <a:rPr lang="en-GB" sz="1200" b="1" u="none" strike="noStrike" dirty="0" smtClean="0">
                          <a:solidFill>
                            <a:schemeClr val="tx1"/>
                          </a:solidFill>
                          <a:effectLst/>
                          <a:latin typeface="Arial" pitchFamily="34" charset="0"/>
                          <a:cs typeface="Arial" pitchFamily="34" charset="0"/>
                        </a:rPr>
                        <a:t>AP</a:t>
                      </a:r>
                    </a:p>
                    <a:p>
                      <a:pPr algn="ctr" fontAlgn="t"/>
                      <a:endParaRPr lang="en-GB" sz="1200" b="1" u="none" strike="noStrike" dirty="0" smtClean="0">
                        <a:solidFill>
                          <a:schemeClr val="tx1"/>
                        </a:solidFill>
                        <a:effectLst/>
                        <a:latin typeface="Arial" pitchFamily="34" charset="0"/>
                        <a:cs typeface="Arial" pitchFamily="34" charset="0"/>
                      </a:endParaRPr>
                    </a:p>
                    <a:p>
                      <a:pPr algn="ctr" fontAlgn="t"/>
                      <a:endParaRPr lang="en-GB" sz="1200" b="1" u="none" strike="noStrike" dirty="0" smtClean="0">
                        <a:solidFill>
                          <a:schemeClr val="tx1"/>
                        </a:solidFill>
                        <a:effectLst/>
                        <a:latin typeface="Arial" pitchFamily="34" charset="0"/>
                        <a:cs typeface="Arial" pitchFamily="34" charset="0"/>
                      </a:endParaRPr>
                    </a:p>
                    <a:p>
                      <a:pPr algn="ctr" fontAlgn="t"/>
                      <a:r>
                        <a:rPr lang="en-GB" sz="1200" b="1" u="none" strike="noStrike" dirty="0" smtClean="0">
                          <a:solidFill>
                            <a:schemeClr val="tx1"/>
                          </a:solidFill>
                          <a:effectLst/>
                          <a:latin typeface="Arial" pitchFamily="34" charset="0"/>
                          <a:cs typeface="Arial" pitchFamily="34" charset="0"/>
                        </a:rPr>
                        <a:t>Q2</a:t>
                      </a:r>
                      <a:endParaRPr lang="en-GB" sz="1200" b="1" i="0" u="none" strike="noStrike" dirty="0">
                        <a:solidFill>
                          <a:schemeClr val="tx1"/>
                        </a:solidFill>
                        <a:effectLst/>
                        <a:latin typeface="Arial" pitchFamily="34" charset="0"/>
                        <a:cs typeface="Arial" pitchFamily="34" charset="0"/>
                      </a:endParaRPr>
                    </a:p>
                  </a:txBody>
                  <a:tcPr marL="0" marR="0" marT="0" marB="0">
                    <a:lnB w="28575" cap="flat" cmpd="sng" algn="ctr">
                      <a:solidFill>
                        <a:schemeClr val="tx1"/>
                      </a:solidFill>
                      <a:prstDash val="solid"/>
                      <a:round/>
                      <a:headEnd type="none" w="med" len="med"/>
                      <a:tailEnd type="none" w="med" len="med"/>
                    </a:lnB>
                    <a:solidFill>
                      <a:srgbClr val="92D050"/>
                    </a:solidFill>
                  </a:tcPr>
                </a:tc>
                <a:tc>
                  <a:txBody>
                    <a:bodyPr/>
                    <a:lstStyle/>
                    <a:p>
                      <a:pPr algn="ctr" fontAlgn="t"/>
                      <a:endParaRPr lang="en-GB" sz="1200" b="1" u="none" strike="noStrike" dirty="0" smtClean="0">
                        <a:solidFill>
                          <a:schemeClr val="tx1"/>
                        </a:solidFill>
                        <a:effectLst/>
                        <a:latin typeface="Arial" pitchFamily="34" charset="0"/>
                        <a:cs typeface="Arial" pitchFamily="34" charset="0"/>
                      </a:endParaRPr>
                    </a:p>
                    <a:p>
                      <a:pPr algn="ctr" fontAlgn="t"/>
                      <a:r>
                        <a:rPr lang="en-GB" sz="1200" b="1" u="none" strike="noStrike" dirty="0" smtClean="0">
                          <a:solidFill>
                            <a:schemeClr val="tx1"/>
                          </a:solidFill>
                          <a:effectLst/>
                          <a:latin typeface="Arial" pitchFamily="34" charset="0"/>
                          <a:cs typeface="Arial" pitchFamily="34" charset="0"/>
                        </a:rPr>
                        <a:t>T</a:t>
                      </a:r>
                    </a:p>
                    <a:p>
                      <a:pPr algn="ctr" fontAlgn="t"/>
                      <a:endParaRPr lang="en-GB" sz="1200" b="1" u="none" strike="noStrike" dirty="0" smtClean="0">
                        <a:solidFill>
                          <a:schemeClr val="tx1"/>
                        </a:solidFill>
                        <a:effectLst/>
                        <a:latin typeface="Arial" pitchFamily="34" charset="0"/>
                        <a:cs typeface="Arial" pitchFamily="34" charset="0"/>
                      </a:endParaRPr>
                    </a:p>
                    <a:p>
                      <a:pPr algn="ctr" fontAlgn="t"/>
                      <a:endParaRPr lang="en-GB" sz="1200" b="1" i="0" u="none" strike="noStrike" dirty="0" smtClean="0">
                        <a:solidFill>
                          <a:schemeClr val="tx1"/>
                        </a:solidFill>
                        <a:effectLst/>
                        <a:latin typeface="Arial" pitchFamily="34" charset="0"/>
                        <a:cs typeface="Arial" pitchFamily="34" charset="0"/>
                      </a:endParaRPr>
                    </a:p>
                    <a:p>
                      <a:pPr algn="ctr" fontAlgn="t"/>
                      <a:r>
                        <a:rPr lang="en-GB" sz="1200" b="1" i="0" u="none" strike="noStrike" dirty="0" smtClean="0">
                          <a:solidFill>
                            <a:schemeClr val="tx1"/>
                          </a:solidFill>
                          <a:effectLst/>
                          <a:latin typeface="Arial" pitchFamily="34" charset="0"/>
                          <a:cs typeface="Arial" pitchFamily="34" charset="0"/>
                        </a:rPr>
                        <a:t>Q3</a:t>
                      </a:r>
                      <a:endParaRPr lang="en-GB" sz="1200" b="1" i="0" u="none" strike="noStrike" dirty="0">
                        <a:solidFill>
                          <a:schemeClr val="tx1"/>
                        </a:solidFill>
                        <a:effectLst/>
                        <a:latin typeface="Arial" pitchFamily="34" charset="0"/>
                        <a:cs typeface="Arial" pitchFamily="34" charset="0"/>
                      </a:endParaRPr>
                    </a:p>
                  </a:txBody>
                  <a:tcPr marL="0" marR="0" marT="0" marB="0">
                    <a:lnB w="28575" cap="flat" cmpd="sng" algn="ctr">
                      <a:solidFill>
                        <a:schemeClr val="tx1"/>
                      </a:solidFill>
                      <a:prstDash val="solid"/>
                      <a:round/>
                      <a:headEnd type="none" w="med" len="med"/>
                      <a:tailEnd type="none" w="med" len="med"/>
                    </a:lnB>
                    <a:solidFill>
                      <a:srgbClr val="92D050"/>
                    </a:solidFill>
                  </a:tcPr>
                </a:tc>
                <a:tc>
                  <a:txBody>
                    <a:bodyPr/>
                    <a:lstStyle/>
                    <a:p>
                      <a:pPr algn="ctr" fontAlgn="t"/>
                      <a:endParaRPr lang="en-GB" sz="1200" b="1" u="none" strike="noStrike" dirty="0" smtClean="0">
                        <a:solidFill>
                          <a:schemeClr val="tx1"/>
                        </a:solidFill>
                        <a:effectLst/>
                        <a:latin typeface="Arial" pitchFamily="34" charset="0"/>
                        <a:cs typeface="Arial" pitchFamily="34" charset="0"/>
                      </a:endParaRPr>
                    </a:p>
                    <a:p>
                      <a:pPr algn="ctr" fontAlgn="t"/>
                      <a:r>
                        <a:rPr lang="en-GB" sz="1200" b="1" u="none" strike="noStrike" dirty="0" smtClean="0">
                          <a:solidFill>
                            <a:schemeClr val="tx1"/>
                          </a:solidFill>
                          <a:effectLst/>
                          <a:latin typeface="Arial" pitchFamily="34" charset="0"/>
                          <a:cs typeface="Arial" pitchFamily="34" charset="0"/>
                        </a:rPr>
                        <a:t>AP</a:t>
                      </a:r>
                    </a:p>
                    <a:p>
                      <a:pPr algn="ctr" fontAlgn="t"/>
                      <a:endParaRPr lang="en-GB" sz="1200" b="1" u="none" strike="noStrike" dirty="0" smtClean="0">
                        <a:solidFill>
                          <a:schemeClr val="tx1"/>
                        </a:solidFill>
                        <a:effectLst/>
                        <a:latin typeface="Arial" pitchFamily="34" charset="0"/>
                        <a:cs typeface="Arial" pitchFamily="34" charset="0"/>
                      </a:endParaRPr>
                    </a:p>
                    <a:p>
                      <a:pPr algn="ctr" fontAlgn="t"/>
                      <a:endParaRPr lang="en-GB" sz="1200" b="1" u="none" strike="noStrike" dirty="0" smtClean="0">
                        <a:solidFill>
                          <a:schemeClr val="tx1"/>
                        </a:solidFill>
                        <a:effectLst/>
                        <a:latin typeface="Arial" pitchFamily="34" charset="0"/>
                        <a:cs typeface="Arial" pitchFamily="34" charset="0"/>
                      </a:endParaRPr>
                    </a:p>
                    <a:p>
                      <a:pPr algn="ctr" fontAlgn="t"/>
                      <a:r>
                        <a:rPr lang="en-GB" sz="1200" b="1" u="none" strike="noStrike" dirty="0" smtClean="0">
                          <a:solidFill>
                            <a:schemeClr val="tx1"/>
                          </a:solidFill>
                          <a:effectLst/>
                          <a:latin typeface="Arial" pitchFamily="34" charset="0"/>
                          <a:cs typeface="Arial" pitchFamily="34" charset="0"/>
                        </a:rPr>
                        <a:t>Q3</a:t>
                      </a:r>
                      <a:endParaRPr lang="en-GB" sz="1200" b="1" i="0" u="none" strike="noStrike" dirty="0">
                        <a:solidFill>
                          <a:schemeClr val="tx1"/>
                        </a:solidFill>
                        <a:effectLst/>
                        <a:latin typeface="Arial" pitchFamily="34" charset="0"/>
                        <a:cs typeface="Arial" pitchFamily="34" charset="0"/>
                      </a:endParaRPr>
                    </a:p>
                  </a:txBody>
                  <a:tcPr marL="0" marR="0" marT="0" marB="0">
                    <a:lnB w="28575" cap="flat" cmpd="sng" algn="ctr">
                      <a:solidFill>
                        <a:schemeClr val="tx1"/>
                      </a:solidFill>
                      <a:prstDash val="solid"/>
                      <a:round/>
                      <a:headEnd type="none" w="med" len="med"/>
                      <a:tailEnd type="none" w="med" len="med"/>
                    </a:lnB>
                    <a:solidFill>
                      <a:srgbClr val="92D050"/>
                    </a:solidFill>
                  </a:tcPr>
                </a:tc>
                <a:tc>
                  <a:txBody>
                    <a:bodyPr/>
                    <a:lstStyle/>
                    <a:p>
                      <a:pPr algn="ctr" fontAlgn="t"/>
                      <a:endParaRPr lang="en-GB" sz="1200" b="1" u="none" strike="noStrike" dirty="0" smtClean="0">
                        <a:solidFill>
                          <a:schemeClr val="tx1"/>
                        </a:solidFill>
                        <a:effectLst/>
                        <a:latin typeface="Arial" pitchFamily="34" charset="0"/>
                        <a:cs typeface="Arial" pitchFamily="34" charset="0"/>
                      </a:endParaRPr>
                    </a:p>
                    <a:p>
                      <a:pPr algn="ctr" fontAlgn="t"/>
                      <a:r>
                        <a:rPr lang="en-GB" sz="1200" b="1" u="none" strike="noStrike" dirty="0" smtClean="0">
                          <a:solidFill>
                            <a:schemeClr val="tx1"/>
                          </a:solidFill>
                          <a:effectLst/>
                          <a:latin typeface="Arial" pitchFamily="34" charset="0"/>
                          <a:cs typeface="Arial" pitchFamily="34" charset="0"/>
                        </a:rPr>
                        <a:t>T</a:t>
                      </a:r>
                    </a:p>
                    <a:p>
                      <a:pPr algn="ctr" fontAlgn="t"/>
                      <a:endParaRPr lang="en-GB" sz="1200" b="1" u="none" strike="noStrike" dirty="0" smtClean="0">
                        <a:solidFill>
                          <a:schemeClr val="tx1"/>
                        </a:solidFill>
                        <a:effectLst/>
                        <a:latin typeface="Arial" pitchFamily="34" charset="0"/>
                        <a:cs typeface="Arial" pitchFamily="34" charset="0"/>
                      </a:endParaRPr>
                    </a:p>
                    <a:p>
                      <a:pPr algn="ctr" fontAlgn="t"/>
                      <a:endParaRPr lang="en-GB" sz="1200" b="1" i="0" u="none" strike="noStrike" dirty="0" smtClean="0">
                        <a:solidFill>
                          <a:schemeClr val="tx1"/>
                        </a:solidFill>
                        <a:effectLst/>
                        <a:latin typeface="Arial" pitchFamily="34" charset="0"/>
                        <a:cs typeface="Arial" pitchFamily="34" charset="0"/>
                      </a:endParaRPr>
                    </a:p>
                    <a:p>
                      <a:pPr algn="ctr" fontAlgn="t"/>
                      <a:r>
                        <a:rPr lang="en-GB" sz="1200" b="1" i="0" u="none" strike="noStrike" dirty="0" smtClean="0">
                          <a:solidFill>
                            <a:schemeClr val="tx1"/>
                          </a:solidFill>
                          <a:effectLst/>
                          <a:latin typeface="Arial" pitchFamily="34" charset="0"/>
                          <a:cs typeface="Arial" pitchFamily="34" charset="0"/>
                        </a:rPr>
                        <a:t>Q4</a:t>
                      </a:r>
                      <a:endParaRPr lang="en-GB" sz="1200" b="1" i="0" u="none" strike="noStrike" dirty="0">
                        <a:solidFill>
                          <a:schemeClr val="tx1"/>
                        </a:solidFill>
                        <a:effectLst/>
                        <a:latin typeface="Arial" pitchFamily="34" charset="0"/>
                        <a:cs typeface="Arial" pitchFamily="34" charset="0"/>
                      </a:endParaRPr>
                    </a:p>
                  </a:txBody>
                  <a:tcPr marL="0" marR="0" marT="0" marB="0">
                    <a:lnR w="381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t"/>
                      <a:endParaRPr lang="en-GB" sz="1200" b="1" u="none" strike="noStrike" dirty="0" smtClean="0">
                        <a:solidFill>
                          <a:schemeClr val="tx1"/>
                        </a:solidFill>
                        <a:effectLst/>
                        <a:latin typeface="Arial" pitchFamily="34" charset="0"/>
                        <a:cs typeface="Arial" pitchFamily="34" charset="0"/>
                      </a:endParaRPr>
                    </a:p>
                    <a:p>
                      <a:pPr algn="ctr" fontAlgn="t"/>
                      <a:r>
                        <a:rPr lang="en-GB" sz="1200" b="1" u="none" strike="noStrike" dirty="0" smtClean="0">
                          <a:solidFill>
                            <a:schemeClr val="tx1"/>
                          </a:solidFill>
                          <a:effectLst/>
                          <a:latin typeface="Arial" pitchFamily="34" charset="0"/>
                          <a:cs typeface="Arial" pitchFamily="34" charset="0"/>
                        </a:rPr>
                        <a:t>AP</a:t>
                      </a:r>
                    </a:p>
                    <a:p>
                      <a:pPr algn="ctr" fontAlgn="t"/>
                      <a:endParaRPr lang="en-GB" sz="1200" b="1" u="none" strike="noStrike" dirty="0" smtClean="0">
                        <a:solidFill>
                          <a:schemeClr val="tx1"/>
                        </a:solidFill>
                        <a:effectLst/>
                        <a:latin typeface="Arial" pitchFamily="34" charset="0"/>
                        <a:cs typeface="Arial" pitchFamily="34" charset="0"/>
                      </a:endParaRPr>
                    </a:p>
                    <a:p>
                      <a:pPr algn="ctr" fontAlgn="t"/>
                      <a:endParaRPr lang="en-GB" sz="1200" b="1" u="none" strike="noStrike" dirty="0" smtClean="0">
                        <a:solidFill>
                          <a:schemeClr val="tx1"/>
                        </a:solidFill>
                        <a:effectLst/>
                        <a:latin typeface="Arial" pitchFamily="34" charset="0"/>
                        <a:cs typeface="Arial" pitchFamily="34" charset="0"/>
                      </a:endParaRPr>
                    </a:p>
                    <a:p>
                      <a:pPr algn="ctr" fontAlgn="t"/>
                      <a:r>
                        <a:rPr lang="en-GB" sz="1200" b="1" u="none" strike="noStrike" dirty="0" smtClean="0">
                          <a:solidFill>
                            <a:schemeClr val="tx1"/>
                          </a:solidFill>
                          <a:effectLst/>
                          <a:latin typeface="Arial" pitchFamily="34" charset="0"/>
                          <a:cs typeface="Arial" pitchFamily="34" charset="0"/>
                        </a:rPr>
                        <a:t>Q4</a:t>
                      </a:r>
                      <a:endParaRPr lang="en-GB" sz="1200" b="1" i="0" u="none" strike="noStrike" dirty="0">
                        <a:solidFill>
                          <a:schemeClr val="tx1"/>
                        </a:solidFill>
                        <a:effectLst/>
                        <a:latin typeface="Arial" pitchFamily="34" charset="0"/>
                        <a:cs typeface="Arial"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t"/>
                      <a:endParaRPr lang="en-GB" sz="1200" b="1" i="0" u="none" strike="noStrike" dirty="0" smtClean="0">
                        <a:solidFill>
                          <a:srgbClr val="000000"/>
                        </a:solidFill>
                        <a:effectLst/>
                        <a:latin typeface="Arial" pitchFamily="34" charset="0"/>
                        <a:cs typeface="Arial" pitchFamily="34" charset="0"/>
                      </a:endParaRPr>
                    </a:p>
                    <a:p>
                      <a:pPr algn="ctr" fontAlgn="t"/>
                      <a:r>
                        <a:rPr lang="en-GB" sz="1200" b="1" i="0" u="none" strike="noStrike" dirty="0" smtClean="0">
                          <a:solidFill>
                            <a:srgbClr val="000000"/>
                          </a:solidFill>
                          <a:effectLst/>
                          <a:latin typeface="Arial" pitchFamily="34" charset="0"/>
                          <a:cs typeface="Arial" pitchFamily="34" charset="0"/>
                        </a:rPr>
                        <a:t>Annual</a:t>
                      </a:r>
                      <a:r>
                        <a:rPr lang="en-GB" sz="1200" b="1" i="0" u="none" strike="noStrike" baseline="0" dirty="0" smtClean="0">
                          <a:solidFill>
                            <a:srgbClr val="000000"/>
                          </a:solidFill>
                          <a:effectLst/>
                          <a:latin typeface="Arial" pitchFamily="34" charset="0"/>
                          <a:cs typeface="Arial" pitchFamily="34" charset="0"/>
                        </a:rPr>
                        <a:t> Performance </a:t>
                      </a:r>
                      <a:endParaRPr lang="en-GB" sz="1200" b="1" i="0" u="none" strike="noStrike" dirty="0">
                        <a:solidFill>
                          <a:srgbClr val="000000"/>
                        </a:solidFill>
                        <a:effectLst/>
                        <a:latin typeface="Arial" pitchFamily="34" charset="0"/>
                        <a:cs typeface="Arial" pitchFamily="34" charset="0"/>
                      </a:endParaRPr>
                    </a:p>
                  </a:txBody>
                  <a:tcPr marL="0" marR="0" marT="0" marB="0" vert="vert2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t"/>
                      <a:endParaRPr lang="en-GB" sz="1200" b="1" i="0" u="none" strike="noStrike" dirty="0" smtClean="0">
                        <a:solidFill>
                          <a:srgbClr val="000000"/>
                        </a:solidFill>
                        <a:effectLst/>
                        <a:latin typeface="Arial" pitchFamily="34" charset="0"/>
                        <a:cs typeface="Arial" pitchFamily="34" charset="0"/>
                      </a:endParaRPr>
                    </a:p>
                    <a:p>
                      <a:pPr algn="ctr" fontAlgn="t"/>
                      <a:r>
                        <a:rPr lang="en-GB" sz="1200" b="1" i="0" u="none" strike="noStrike" dirty="0" smtClean="0">
                          <a:solidFill>
                            <a:srgbClr val="000000"/>
                          </a:solidFill>
                          <a:effectLst/>
                          <a:latin typeface="Arial" pitchFamily="34" charset="0"/>
                          <a:cs typeface="Arial" pitchFamily="34" charset="0"/>
                        </a:rPr>
                        <a:t>Variance</a:t>
                      </a:r>
                      <a:endParaRPr lang="en-GB" sz="1200" b="1" i="0" u="none" strike="noStrike" dirty="0">
                        <a:solidFill>
                          <a:srgbClr val="000000"/>
                        </a:solidFill>
                        <a:effectLst/>
                        <a:latin typeface="Arial" pitchFamily="34" charset="0"/>
                        <a:cs typeface="Arial" pitchFamily="34" charset="0"/>
                      </a:endParaRPr>
                    </a:p>
                  </a:txBody>
                  <a:tcPr marL="0" marR="0" marT="0" marB="0" vert="vert27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t"/>
                      <a:endParaRPr lang="en-GB" sz="1200" b="1" i="0" u="none" strike="noStrike" dirty="0" smtClean="0">
                        <a:solidFill>
                          <a:srgbClr val="000000"/>
                        </a:solidFill>
                        <a:effectLst/>
                        <a:latin typeface="Arial" pitchFamily="34" charset="0"/>
                        <a:cs typeface="Arial" pitchFamily="34" charset="0"/>
                      </a:endParaRPr>
                    </a:p>
                    <a:p>
                      <a:pPr algn="ctr" fontAlgn="t"/>
                      <a:r>
                        <a:rPr lang="en-GB" sz="1200" b="1" i="0" u="none" strike="noStrike" dirty="0" smtClean="0">
                          <a:solidFill>
                            <a:srgbClr val="000000"/>
                          </a:solidFill>
                          <a:effectLst/>
                          <a:latin typeface="Arial" pitchFamily="34" charset="0"/>
                          <a:cs typeface="Arial" pitchFamily="34" charset="0"/>
                        </a:rPr>
                        <a:t>%</a:t>
                      </a:r>
                      <a:endParaRPr lang="en-GB" sz="1200" b="1" i="0" u="none" strike="noStrike" dirty="0">
                        <a:solidFill>
                          <a:srgbClr val="000000"/>
                        </a:solidFill>
                        <a:effectLst/>
                        <a:latin typeface="Arial" pitchFamily="34" charset="0"/>
                        <a:cs typeface="Arial" pitchFamily="34" charset="0"/>
                      </a:endParaRPr>
                    </a:p>
                  </a:txBody>
                  <a:tcPr marL="0" marR="0" marT="0" marB="0">
                    <a:lnL w="38100"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92D050"/>
                    </a:solidFill>
                  </a:tcPr>
                </a:tc>
              </a:tr>
              <a:tr h="400856">
                <a:tc>
                  <a:txBody>
                    <a:bodyPr/>
                    <a:lstStyle/>
                    <a:p>
                      <a:pPr lvl="0" algn="ctr" rtl="0" fontAlgn="ctr"/>
                      <a:r>
                        <a:rPr lang="en-US" sz="1100" b="0" i="0" u="none" strike="noStrike" dirty="0">
                          <a:solidFill>
                            <a:srgbClr val="000000"/>
                          </a:solidFill>
                          <a:effectLst/>
                          <a:latin typeface="Arial" pitchFamily="34" charset="0"/>
                          <a:cs typeface="Arial" pitchFamily="34" charset="0"/>
                        </a:rPr>
                        <a:t>EC</a:t>
                      </a:r>
                    </a:p>
                  </a:txBody>
                  <a:tcPr marL="9525" marR="9525" marT="9525"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ctr"/>
                      <a:r>
                        <a:rPr lang="en-US" sz="1100" b="1" i="0" u="none" strike="noStrike" dirty="0" smtClean="0">
                          <a:solidFill>
                            <a:srgbClr val="000000"/>
                          </a:solidFill>
                          <a:effectLst/>
                          <a:latin typeface="Arial" pitchFamily="34" charset="0"/>
                          <a:cs typeface="Arial" pitchFamily="34" charset="0"/>
                        </a:rPr>
                        <a:t>90,759</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22,069</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22,140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T w="28575"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22,454</a:t>
                      </a:r>
                      <a:endParaRPr lang="en-US" sz="1100" b="0" i="0" u="none" strike="noStrike" dirty="0">
                        <a:solidFill>
                          <a:srgbClr val="000000"/>
                        </a:solidFill>
                        <a:effectLst/>
                        <a:latin typeface="Arial" pitchFamily="34" charset="0"/>
                        <a:cs typeface="Arial" pitchFamily="34" charset="0"/>
                      </a:endParaRPr>
                    </a:p>
                  </a:txBody>
                  <a:tcPr marL="85725" marR="9525" marT="9525" marB="0" anchor="ctr">
                    <a:lnT w="28575" cap="flat" cmpd="sng" algn="ctr">
                      <a:solidFill>
                        <a:schemeClr val="tx1"/>
                      </a:solidFill>
                      <a:prstDash val="solid"/>
                      <a:round/>
                      <a:headEnd type="none" w="med" len="med"/>
                      <a:tailEnd type="none" w="med" len="med"/>
                    </a:lnT>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22,360</a:t>
                      </a:r>
                      <a:endParaRPr lang="en-US" sz="1100" b="0" i="0" u="none" strike="noStrike" dirty="0">
                        <a:solidFill>
                          <a:srgbClr val="000000"/>
                        </a:solidFill>
                        <a:effectLst/>
                        <a:latin typeface="Arial" pitchFamily="34" charset="0"/>
                        <a:cs typeface="Arial" pitchFamily="34" charset="0"/>
                      </a:endParaRPr>
                    </a:p>
                  </a:txBody>
                  <a:tcPr marL="85725" marR="9525" marT="9525" marB="0" anchor="ctr">
                    <a:lnT w="28575" cap="flat" cmpd="sng" algn="ctr">
                      <a:solidFill>
                        <a:schemeClr val="tx1"/>
                      </a:solidFill>
                      <a:prstDash val="solid"/>
                      <a:round/>
                      <a:headEnd type="none" w="med" len="med"/>
                      <a:tailEnd type="none" w="med" len="med"/>
                    </a:lnT>
                  </a:tcPr>
                </a:tc>
                <a:tc>
                  <a:txBody>
                    <a:bodyPr/>
                    <a:lstStyle/>
                    <a:p>
                      <a:pPr algn="ctr" rtl="0" fontAlgn="b"/>
                      <a:r>
                        <a:rPr lang="en-US" sz="1100" b="0" i="0" u="none" strike="noStrike" dirty="0">
                          <a:solidFill>
                            <a:srgbClr val="000000"/>
                          </a:solidFill>
                          <a:effectLst/>
                          <a:latin typeface="Arial" pitchFamily="34" charset="0"/>
                          <a:cs typeface="Arial" pitchFamily="34" charset="0"/>
                        </a:rPr>
                        <a:t>21,178</a:t>
                      </a: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fontAlgn="b"/>
                      <a:r>
                        <a:rPr lang="en-ZA" sz="1100" b="0" i="0" u="none" strike="noStrike" dirty="0" smtClean="0">
                          <a:solidFill>
                            <a:srgbClr val="000000"/>
                          </a:solidFill>
                          <a:effectLst/>
                          <a:latin typeface="Arial" pitchFamily="34" charset="0"/>
                          <a:cs typeface="Arial" pitchFamily="34" charset="0"/>
                        </a:rPr>
                        <a:t>18,883</a:t>
                      </a:r>
                      <a:endParaRPr lang="en-ZA" sz="1100" b="0" i="0" u="none" strike="noStrike" dirty="0">
                        <a:solidFill>
                          <a:srgbClr val="000000"/>
                        </a:solidFill>
                        <a:effectLst/>
                        <a:latin typeface="Arial" pitchFamily="34" charset="0"/>
                        <a:cs typeface="Arial" pitchFamily="34" charset="0"/>
                      </a:endParaRP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rtl="0" fontAlgn="ctr"/>
                      <a:r>
                        <a:rPr lang="en-US" sz="1100" b="0" i="0" u="none" strike="noStrike" dirty="0" smtClean="0">
                          <a:solidFill>
                            <a:schemeClr val="tx1"/>
                          </a:solidFill>
                          <a:effectLst/>
                          <a:latin typeface="Arial" pitchFamily="34" charset="0"/>
                          <a:cs typeface="Arial" pitchFamily="34" charset="0"/>
                        </a:rPr>
                        <a:t>25058</a:t>
                      </a:r>
                      <a:endParaRPr lang="en-US" sz="1100" b="0" i="0" u="none" strike="noStrike" dirty="0">
                        <a:solidFill>
                          <a:schemeClr val="tx1"/>
                        </a:solidFill>
                        <a:effectLst/>
                        <a:latin typeface="Arial" pitchFamily="34" charset="0"/>
                        <a:cs typeface="Arial" pitchFamily="34" charset="0"/>
                      </a:endParaRPr>
                    </a:p>
                  </a:txBody>
                  <a:tcPr marL="9525" marR="9525" marT="9525" marB="0" anchor="ctr">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0" fontAlgn="ctr"/>
                      <a:r>
                        <a:rPr lang="en-US" sz="1100" b="0" i="0" u="none" strike="noStrike" dirty="0" smtClean="0">
                          <a:solidFill>
                            <a:srgbClr val="000000"/>
                          </a:solidFill>
                          <a:effectLst/>
                          <a:latin typeface="Arial" pitchFamily="34" charset="0"/>
                          <a:cs typeface="Arial" pitchFamily="34" charset="0"/>
                        </a:rPr>
                        <a:t>22823</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0" fontAlgn="ctr"/>
                      <a:r>
                        <a:rPr lang="en-US" sz="1100" b="1" i="0" u="none" strike="noStrike" dirty="0" smtClean="0">
                          <a:solidFill>
                            <a:srgbClr val="000000"/>
                          </a:solidFill>
                          <a:effectLst/>
                          <a:latin typeface="Arial" pitchFamily="34" charset="0"/>
                          <a:cs typeface="Arial" pitchFamily="34" charset="0"/>
                        </a:rPr>
                        <a:t>86206</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0" fontAlgn="ctr"/>
                      <a:r>
                        <a:rPr lang="en-US" sz="1100" b="0" i="0" u="none" strike="noStrike" dirty="0" smtClean="0">
                          <a:solidFill>
                            <a:srgbClr val="000000"/>
                          </a:solidFill>
                          <a:effectLst/>
                          <a:latin typeface="Arial" pitchFamily="34" charset="0"/>
                          <a:cs typeface="Arial" pitchFamily="34" charset="0"/>
                        </a:rPr>
                        <a:t>-4553</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0" fontAlgn="ctr"/>
                      <a:r>
                        <a:rPr lang="en-US" sz="1100" b="0" i="0" u="none" strike="noStrike" dirty="0" smtClean="0">
                          <a:solidFill>
                            <a:srgbClr val="000000"/>
                          </a:solidFill>
                          <a:effectLst/>
                          <a:latin typeface="Arial" pitchFamily="34" charset="0"/>
                          <a:cs typeface="Arial" pitchFamily="34" charset="0"/>
                        </a:rPr>
                        <a:t>95%</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r>
              <a:tr h="320685">
                <a:tc>
                  <a:txBody>
                    <a:bodyPr/>
                    <a:lstStyle/>
                    <a:p>
                      <a:pPr lvl="0" algn="ctr" rtl="0" fontAlgn="ctr"/>
                      <a:r>
                        <a:rPr lang="en-US" sz="1100" b="0" i="0" u="none" strike="noStrike" dirty="0">
                          <a:solidFill>
                            <a:srgbClr val="000000"/>
                          </a:solidFill>
                          <a:effectLst/>
                          <a:latin typeface="Arial" pitchFamily="34" charset="0"/>
                          <a:cs typeface="Arial" pitchFamily="34" charset="0"/>
                        </a:rPr>
                        <a:t>FS</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ctr"/>
                      <a:r>
                        <a:rPr lang="en-US" sz="1100" b="1" i="0" u="none" strike="noStrike" dirty="0" smtClean="0">
                          <a:solidFill>
                            <a:srgbClr val="000000"/>
                          </a:solidFill>
                          <a:effectLst/>
                          <a:latin typeface="Arial" pitchFamily="34" charset="0"/>
                          <a:cs typeface="Arial" pitchFamily="34" charset="0"/>
                        </a:rPr>
                        <a:t>45,388</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11,104</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10,365</a:t>
                      </a:r>
                      <a:endParaRPr lang="en-US" sz="1100" b="0" i="0" u="none" strike="noStrike" dirty="0">
                        <a:solidFill>
                          <a:srgbClr val="000000"/>
                        </a:solidFill>
                        <a:effectLst/>
                        <a:latin typeface="Arial" pitchFamily="34" charset="0"/>
                        <a:cs typeface="Arial" pitchFamily="34" charset="0"/>
                      </a:endParaRPr>
                    </a:p>
                  </a:txBody>
                  <a:tcPr marL="9525" marR="9525" marT="9525" marB="0" anchor="ctr">
                    <a:solidFill>
                      <a:schemeClr val="bg1"/>
                    </a:solidFill>
                  </a:tcPr>
                </a:tc>
                <a:tc>
                  <a:txBody>
                    <a:bodyPr/>
                    <a:lstStyle/>
                    <a:p>
                      <a:pPr algn="ctr" fontAlgn="ctr"/>
                      <a:r>
                        <a:rPr lang="en-US" sz="1100" b="0" i="0" u="none" strike="noStrike" kern="1200" dirty="0" smtClean="0">
                          <a:solidFill>
                            <a:srgbClr val="000000"/>
                          </a:solidFill>
                          <a:effectLst/>
                          <a:latin typeface="Arial" pitchFamily="34" charset="0"/>
                          <a:ea typeface="+mn-ea"/>
                          <a:cs typeface="Arial" pitchFamily="34" charset="0"/>
                        </a:rPr>
                        <a:t>11,528</a:t>
                      </a:r>
                      <a:endParaRPr lang="en-US" sz="1100" b="0" i="0" u="none" strike="noStrike" kern="1200" dirty="0">
                        <a:solidFill>
                          <a:srgbClr val="000000"/>
                        </a:solidFill>
                        <a:effectLst/>
                        <a:latin typeface="Arial" pitchFamily="34" charset="0"/>
                        <a:ea typeface="+mn-ea"/>
                        <a:cs typeface="Arial" pitchFamily="34" charset="0"/>
                      </a:endParaRPr>
                    </a:p>
                  </a:txBody>
                  <a:tcPr marL="85725" marR="9525" marT="9525" marB="0" anchor="ctr"/>
                </a:tc>
                <a:tc>
                  <a:txBody>
                    <a:bodyPr/>
                    <a:lstStyle/>
                    <a:p>
                      <a:pPr marL="0" algn="ctr" defTabSz="914400" rtl="0" eaLnBrk="1" fontAlgn="ctr" latinLnBrk="0" hangingPunct="1"/>
                      <a:r>
                        <a:rPr lang="en-US" sz="1100" b="0" i="0" u="none" strike="noStrike" kern="1200" dirty="0" smtClean="0">
                          <a:solidFill>
                            <a:srgbClr val="000000"/>
                          </a:solidFill>
                          <a:effectLst/>
                          <a:latin typeface="Arial" pitchFamily="34" charset="0"/>
                          <a:ea typeface="+mn-ea"/>
                          <a:cs typeface="Arial" pitchFamily="34" charset="0"/>
                        </a:rPr>
                        <a:t>10,807</a:t>
                      </a:r>
                      <a:endParaRPr lang="en-US" sz="1100" b="0" i="0" u="none" strike="noStrike" kern="1200" dirty="0">
                        <a:solidFill>
                          <a:srgbClr val="000000"/>
                        </a:solidFill>
                        <a:effectLst/>
                        <a:latin typeface="Arial" pitchFamily="34" charset="0"/>
                        <a:ea typeface="+mn-ea"/>
                        <a:cs typeface="Arial" pitchFamily="34" charset="0"/>
                      </a:endParaRPr>
                    </a:p>
                  </a:txBody>
                  <a:tcPr marL="85725" marR="9525" marT="9525" marB="0" anchor="ctr"/>
                </a:tc>
                <a:tc>
                  <a:txBody>
                    <a:bodyPr/>
                    <a:lstStyle/>
                    <a:p>
                      <a:pPr algn="ctr" rtl="0" fontAlgn="b"/>
                      <a:r>
                        <a:rPr lang="en-US" sz="1100" b="0" i="0" u="none" strike="noStrike" dirty="0">
                          <a:solidFill>
                            <a:srgbClr val="000000"/>
                          </a:solidFill>
                          <a:effectLst/>
                          <a:latin typeface="Arial" pitchFamily="34" charset="0"/>
                          <a:cs typeface="Arial" pitchFamily="34" charset="0"/>
                        </a:rPr>
                        <a:t>10,546</a:t>
                      </a:r>
                    </a:p>
                  </a:txBody>
                  <a:tcPr marL="9525" marR="9525" marT="9525" marB="0" anchor="ctr"/>
                </a:tc>
                <a:tc>
                  <a:txBody>
                    <a:bodyPr/>
                    <a:lstStyle/>
                    <a:p>
                      <a:pPr algn="ctr" fontAlgn="b"/>
                      <a:r>
                        <a:rPr lang="en-ZA" sz="1100" b="0" i="0" u="none" strike="noStrike" dirty="0" smtClean="0">
                          <a:solidFill>
                            <a:srgbClr val="000000"/>
                          </a:solidFill>
                          <a:effectLst/>
                          <a:latin typeface="Arial" pitchFamily="34" charset="0"/>
                          <a:cs typeface="Arial" pitchFamily="34" charset="0"/>
                        </a:rPr>
                        <a:t>9,843</a:t>
                      </a:r>
                      <a:endParaRPr lang="en-ZA"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100" b="0" i="0" u="none" strike="noStrike" dirty="0" smtClean="0">
                          <a:solidFill>
                            <a:schemeClr val="tx1"/>
                          </a:solidFill>
                          <a:effectLst/>
                          <a:latin typeface="Arial" pitchFamily="34" charset="0"/>
                          <a:cs typeface="Arial" pitchFamily="34" charset="0"/>
                        </a:rPr>
                        <a:t>12210</a:t>
                      </a:r>
                      <a:endParaRPr lang="en-US" sz="1100" b="0" i="0" u="none" strike="noStrike" dirty="0">
                        <a:solidFill>
                          <a:schemeClr val="tx1"/>
                        </a:solidFill>
                        <a:effectLst/>
                        <a:latin typeface="Arial" pitchFamily="34" charset="0"/>
                        <a:cs typeface="Arial" pitchFamily="34" charset="0"/>
                      </a:endParaRPr>
                    </a:p>
                  </a:txBody>
                  <a:tcPr marL="9525" marR="9525" marT="9525" marB="0" anchor="ctr">
                    <a:lnR w="38100"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dirty="0" smtClean="0">
                          <a:solidFill>
                            <a:srgbClr val="000000"/>
                          </a:solidFill>
                          <a:effectLst/>
                          <a:latin typeface="Arial" pitchFamily="34" charset="0"/>
                          <a:cs typeface="Arial" pitchFamily="34" charset="0"/>
                        </a:rPr>
                        <a:t>11327</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rtl="0" fontAlgn="ctr"/>
                      <a:r>
                        <a:rPr lang="en-US" sz="1100" b="1" i="0" u="none" strike="noStrike" dirty="0" smtClean="0">
                          <a:solidFill>
                            <a:srgbClr val="000000"/>
                          </a:solidFill>
                          <a:effectLst/>
                          <a:latin typeface="Arial" pitchFamily="34" charset="0"/>
                          <a:cs typeface="Arial" pitchFamily="34" charset="0"/>
                        </a:rPr>
                        <a:t>42342</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dirty="0" smtClean="0">
                          <a:solidFill>
                            <a:srgbClr val="000000"/>
                          </a:solidFill>
                          <a:effectLst/>
                          <a:latin typeface="Arial" pitchFamily="34" charset="0"/>
                          <a:cs typeface="Arial" pitchFamily="34" charset="0"/>
                        </a:rPr>
                        <a:t>-3046</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dirty="0" smtClean="0">
                          <a:solidFill>
                            <a:srgbClr val="000000"/>
                          </a:solidFill>
                          <a:effectLst/>
                          <a:latin typeface="Arial" pitchFamily="34" charset="0"/>
                          <a:cs typeface="Arial" pitchFamily="34" charset="0"/>
                        </a:rPr>
                        <a:t>93%</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tcPr>
                </a:tc>
              </a:tr>
              <a:tr h="320685">
                <a:tc>
                  <a:txBody>
                    <a:bodyPr/>
                    <a:lstStyle/>
                    <a:p>
                      <a:pPr lvl="0" algn="ctr" rtl="0" fontAlgn="ctr"/>
                      <a:r>
                        <a:rPr lang="en-US" sz="1100" b="0" i="0" u="none" strike="noStrike" dirty="0">
                          <a:solidFill>
                            <a:srgbClr val="000000"/>
                          </a:solidFill>
                          <a:effectLst/>
                          <a:latin typeface="Arial" pitchFamily="34" charset="0"/>
                          <a:cs typeface="Arial" pitchFamily="34" charset="0"/>
                        </a:rPr>
                        <a:t>GP</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ctr"/>
                      <a:r>
                        <a:rPr lang="en-US" sz="1100" b="1" i="0" u="none" strike="noStrike" dirty="0" smtClean="0">
                          <a:solidFill>
                            <a:srgbClr val="000000"/>
                          </a:solidFill>
                          <a:effectLst/>
                          <a:latin typeface="Arial" pitchFamily="34" charset="0"/>
                          <a:cs typeface="Arial" pitchFamily="34" charset="0"/>
                        </a:rPr>
                        <a:t>172,892</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43,452</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44,409</a:t>
                      </a:r>
                    </a:p>
                  </a:txBody>
                  <a:tcPr marL="9525" marR="9525" marT="9525" marB="0" anchor="ctr">
                    <a:solidFill>
                      <a:schemeClr val="bg1"/>
                    </a:solidFill>
                  </a:tcPr>
                </a:tc>
                <a:tc>
                  <a:txBody>
                    <a:bodyPr/>
                    <a:lstStyle/>
                    <a:p>
                      <a:pPr algn="ctr" fontAlgn="ctr"/>
                      <a:r>
                        <a:rPr lang="en-US" sz="1100" b="0" i="0" u="none" strike="noStrike" kern="1200" dirty="0" smtClean="0">
                          <a:solidFill>
                            <a:srgbClr val="000000"/>
                          </a:solidFill>
                          <a:effectLst/>
                          <a:latin typeface="Arial" pitchFamily="34" charset="0"/>
                          <a:ea typeface="+mn-ea"/>
                          <a:cs typeface="Arial" pitchFamily="34" charset="0"/>
                        </a:rPr>
                        <a:t>42,711</a:t>
                      </a:r>
                      <a:endParaRPr lang="en-US" sz="1100" b="0" i="0" u="none" strike="noStrike" kern="1200" dirty="0">
                        <a:solidFill>
                          <a:srgbClr val="000000"/>
                        </a:solidFill>
                        <a:effectLst/>
                        <a:latin typeface="Arial" pitchFamily="34" charset="0"/>
                        <a:ea typeface="+mn-ea"/>
                        <a:cs typeface="Arial" pitchFamily="34" charset="0"/>
                      </a:endParaRPr>
                    </a:p>
                  </a:txBody>
                  <a:tcPr marL="85725" marR="9525" marT="9525" marB="0" anchor="ctr"/>
                </a:tc>
                <a:tc>
                  <a:txBody>
                    <a:bodyPr/>
                    <a:lstStyle/>
                    <a:p>
                      <a:pPr algn="ctr" fontAlgn="ctr"/>
                      <a:r>
                        <a:rPr lang="en-US" sz="1100" b="0" i="0" u="none" strike="noStrike" dirty="0" smtClean="0">
                          <a:solidFill>
                            <a:srgbClr val="000000"/>
                          </a:solidFill>
                          <a:effectLst/>
                          <a:latin typeface="Arial" pitchFamily="34" charset="0"/>
                          <a:cs typeface="Arial" pitchFamily="34" charset="0"/>
                        </a:rPr>
                        <a:t>43,842</a:t>
                      </a:r>
                      <a:endParaRPr lang="en-US" sz="1100" b="0" i="0" u="none" strike="noStrike" dirty="0">
                        <a:solidFill>
                          <a:srgbClr val="000000"/>
                        </a:solidFill>
                        <a:effectLst/>
                        <a:latin typeface="Arial" pitchFamily="34" charset="0"/>
                        <a:cs typeface="Arial" pitchFamily="34" charset="0"/>
                      </a:endParaRPr>
                    </a:p>
                  </a:txBody>
                  <a:tcPr marL="85725" marR="9525" marT="9525" marB="0" anchor="ctr"/>
                </a:tc>
                <a:tc>
                  <a:txBody>
                    <a:bodyPr/>
                    <a:lstStyle/>
                    <a:p>
                      <a:pPr algn="ctr" rtl="0" fontAlgn="b"/>
                      <a:r>
                        <a:rPr lang="en-US" sz="1100" b="0" i="0" u="none" strike="noStrike" dirty="0">
                          <a:solidFill>
                            <a:srgbClr val="000000"/>
                          </a:solidFill>
                          <a:effectLst/>
                          <a:latin typeface="Arial" pitchFamily="34" charset="0"/>
                          <a:cs typeface="Arial" pitchFamily="34" charset="0"/>
                        </a:rPr>
                        <a:t>41,509</a:t>
                      </a:r>
                    </a:p>
                  </a:txBody>
                  <a:tcPr marL="9525" marR="9525" marT="9525" marB="0" anchor="ctr"/>
                </a:tc>
                <a:tc>
                  <a:txBody>
                    <a:bodyPr/>
                    <a:lstStyle/>
                    <a:p>
                      <a:pPr algn="ctr" fontAlgn="b"/>
                      <a:r>
                        <a:rPr lang="en-ZA" sz="1100" b="0" i="0" u="none" strike="noStrike" dirty="0" smtClean="0">
                          <a:solidFill>
                            <a:srgbClr val="000000"/>
                          </a:solidFill>
                          <a:effectLst/>
                          <a:latin typeface="Arial" pitchFamily="34" charset="0"/>
                          <a:cs typeface="Arial" pitchFamily="34" charset="0"/>
                        </a:rPr>
                        <a:t>39,982</a:t>
                      </a:r>
                      <a:endParaRPr lang="en-ZA"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100" b="0" i="0" u="none" strike="noStrike" dirty="0" smtClean="0">
                          <a:solidFill>
                            <a:schemeClr val="tx1"/>
                          </a:solidFill>
                          <a:effectLst/>
                          <a:latin typeface="Arial" pitchFamily="34" charset="0"/>
                          <a:cs typeface="Arial" pitchFamily="34" charset="0"/>
                        </a:rPr>
                        <a:t>45218</a:t>
                      </a:r>
                      <a:endParaRPr lang="en-US" sz="1100" b="0" i="0" u="none" strike="noStrike" dirty="0">
                        <a:solidFill>
                          <a:schemeClr val="tx1"/>
                        </a:solidFill>
                        <a:effectLst/>
                        <a:latin typeface="Arial" pitchFamily="34" charset="0"/>
                        <a:cs typeface="Arial" pitchFamily="34" charset="0"/>
                      </a:endParaRPr>
                    </a:p>
                  </a:txBody>
                  <a:tcPr marL="9525" marR="9525" marT="9525" marB="0" anchor="ctr">
                    <a:lnR w="38100"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dirty="0" smtClean="0">
                          <a:solidFill>
                            <a:srgbClr val="000000"/>
                          </a:solidFill>
                          <a:effectLst/>
                          <a:latin typeface="Arial" pitchFamily="34" charset="0"/>
                          <a:cs typeface="Arial" pitchFamily="34" charset="0"/>
                        </a:rPr>
                        <a:t>45516</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rtl="0" fontAlgn="ctr"/>
                      <a:r>
                        <a:rPr lang="en-US" sz="1100" b="1" i="0" u="none" strike="noStrike" dirty="0" smtClean="0">
                          <a:solidFill>
                            <a:srgbClr val="000000"/>
                          </a:solidFill>
                          <a:effectLst/>
                          <a:latin typeface="Arial" pitchFamily="34" charset="0"/>
                          <a:cs typeface="Arial" pitchFamily="34" charset="0"/>
                        </a:rPr>
                        <a:t>173750</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dirty="0" smtClean="0">
                          <a:solidFill>
                            <a:srgbClr val="000000"/>
                          </a:solidFill>
                          <a:effectLst/>
                          <a:latin typeface="Arial" pitchFamily="34" charset="0"/>
                          <a:cs typeface="Arial" pitchFamily="34" charset="0"/>
                        </a:rPr>
                        <a:t>858</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dirty="0" smtClean="0">
                          <a:solidFill>
                            <a:srgbClr val="000000"/>
                          </a:solidFill>
                          <a:effectLst/>
                          <a:latin typeface="Arial" pitchFamily="34" charset="0"/>
                          <a:cs typeface="Arial" pitchFamily="34" charset="0"/>
                        </a:rPr>
                        <a:t>100%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tcPr>
                </a:tc>
              </a:tr>
              <a:tr h="320685">
                <a:tc>
                  <a:txBody>
                    <a:bodyPr/>
                    <a:lstStyle/>
                    <a:p>
                      <a:pPr lvl="0" algn="ctr" rtl="0" fontAlgn="ctr"/>
                      <a:r>
                        <a:rPr lang="en-US" sz="1100" b="0" i="0" u="none" strike="noStrike" dirty="0">
                          <a:solidFill>
                            <a:srgbClr val="000000"/>
                          </a:solidFill>
                          <a:effectLst/>
                          <a:latin typeface="Arial" pitchFamily="34" charset="0"/>
                          <a:cs typeface="Arial" pitchFamily="34" charset="0"/>
                        </a:rPr>
                        <a:t>KZN</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ctr"/>
                      <a:r>
                        <a:rPr lang="en-US" sz="1100" b="1" i="0" u="none" strike="noStrike" dirty="0" smtClean="0">
                          <a:solidFill>
                            <a:srgbClr val="000000"/>
                          </a:solidFill>
                          <a:effectLst/>
                          <a:latin typeface="Arial" pitchFamily="34" charset="0"/>
                          <a:cs typeface="Arial" pitchFamily="34" charset="0"/>
                        </a:rPr>
                        <a:t>128,756</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32,037</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33,588</a:t>
                      </a:r>
                      <a:endParaRPr lang="en-US" sz="1100" b="0" i="0" u="none" strike="noStrike" dirty="0">
                        <a:solidFill>
                          <a:srgbClr val="000000"/>
                        </a:solidFill>
                        <a:effectLst/>
                        <a:latin typeface="Arial" pitchFamily="34" charset="0"/>
                        <a:cs typeface="Arial" pitchFamily="34" charset="0"/>
                      </a:endParaRPr>
                    </a:p>
                  </a:txBody>
                  <a:tcPr marL="9525" marR="9525" marT="9525" marB="0" anchor="ctr">
                    <a:solidFill>
                      <a:schemeClr val="bg1"/>
                    </a:solidFill>
                  </a:tcPr>
                </a:tc>
                <a:tc>
                  <a:txBody>
                    <a:bodyPr/>
                    <a:lstStyle/>
                    <a:p>
                      <a:pPr algn="ctr" fontAlgn="ctr"/>
                      <a:r>
                        <a:rPr lang="en-US" sz="1100" b="0" i="0" u="none" strike="noStrike" kern="1200" dirty="0" smtClean="0">
                          <a:solidFill>
                            <a:srgbClr val="000000"/>
                          </a:solidFill>
                          <a:effectLst/>
                          <a:latin typeface="Arial" pitchFamily="34" charset="0"/>
                          <a:ea typeface="+mn-ea"/>
                          <a:cs typeface="Arial" pitchFamily="34" charset="0"/>
                        </a:rPr>
                        <a:t>31,974</a:t>
                      </a:r>
                      <a:endParaRPr lang="en-US" sz="1100" b="0" i="0" u="none" strike="noStrike" kern="1200" dirty="0">
                        <a:solidFill>
                          <a:srgbClr val="000000"/>
                        </a:solidFill>
                        <a:effectLst/>
                        <a:latin typeface="Arial" pitchFamily="34" charset="0"/>
                        <a:ea typeface="+mn-ea"/>
                        <a:cs typeface="Arial" pitchFamily="34" charset="0"/>
                      </a:endParaRPr>
                    </a:p>
                  </a:txBody>
                  <a:tcPr marL="85725" marR="9525" marT="9525" marB="0" anchor="ctr"/>
                </a:tc>
                <a:tc>
                  <a:txBody>
                    <a:bodyPr/>
                    <a:lstStyle/>
                    <a:p>
                      <a:pPr algn="ctr" fontAlgn="ctr"/>
                      <a:r>
                        <a:rPr lang="en-US" sz="1100" b="0" i="0" u="none" strike="noStrike" dirty="0" smtClean="0">
                          <a:solidFill>
                            <a:srgbClr val="000000"/>
                          </a:solidFill>
                          <a:effectLst/>
                          <a:latin typeface="Arial" pitchFamily="34" charset="0"/>
                          <a:cs typeface="Arial" pitchFamily="34" charset="0"/>
                        </a:rPr>
                        <a:t>32,786</a:t>
                      </a:r>
                      <a:endParaRPr lang="en-US" sz="1100" b="0" i="0" u="none" strike="noStrike" dirty="0">
                        <a:solidFill>
                          <a:srgbClr val="000000"/>
                        </a:solidFill>
                        <a:effectLst/>
                        <a:latin typeface="Arial" pitchFamily="34" charset="0"/>
                        <a:cs typeface="Arial" pitchFamily="34" charset="0"/>
                      </a:endParaRPr>
                    </a:p>
                  </a:txBody>
                  <a:tcPr marL="85725" marR="9525" marT="9525" marB="0" anchor="ctr"/>
                </a:tc>
                <a:tc>
                  <a:txBody>
                    <a:bodyPr/>
                    <a:lstStyle/>
                    <a:p>
                      <a:pPr algn="ctr" rtl="0" fontAlgn="b"/>
                      <a:r>
                        <a:rPr lang="en-US" sz="1100" b="0" i="0" u="none" strike="noStrike" dirty="0">
                          <a:solidFill>
                            <a:srgbClr val="000000"/>
                          </a:solidFill>
                          <a:effectLst/>
                          <a:latin typeface="Arial" pitchFamily="34" charset="0"/>
                          <a:cs typeface="Arial" pitchFamily="34" charset="0"/>
                        </a:rPr>
                        <a:t>30,275</a:t>
                      </a:r>
                    </a:p>
                  </a:txBody>
                  <a:tcPr marL="9525" marR="9525" marT="9525" marB="0" anchor="ctr"/>
                </a:tc>
                <a:tc>
                  <a:txBody>
                    <a:bodyPr/>
                    <a:lstStyle/>
                    <a:p>
                      <a:pPr algn="ctr" fontAlgn="b"/>
                      <a:r>
                        <a:rPr lang="en-ZA" sz="1100" b="0" i="0" u="none" strike="noStrike" dirty="0" smtClean="0">
                          <a:solidFill>
                            <a:srgbClr val="000000"/>
                          </a:solidFill>
                          <a:effectLst/>
                          <a:latin typeface="Arial" pitchFamily="34" charset="0"/>
                          <a:cs typeface="Arial" pitchFamily="34" charset="0"/>
                        </a:rPr>
                        <a:t>28,408</a:t>
                      </a:r>
                      <a:endParaRPr lang="en-ZA"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100" b="0" i="0" u="none" strike="noStrike" dirty="0" smtClean="0">
                          <a:solidFill>
                            <a:schemeClr val="tx1"/>
                          </a:solidFill>
                          <a:effectLst/>
                          <a:latin typeface="Arial" pitchFamily="34" charset="0"/>
                          <a:cs typeface="Arial" pitchFamily="34" charset="0"/>
                        </a:rPr>
                        <a:t>34471</a:t>
                      </a:r>
                      <a:endParaRPr lang="en-US" sz="1100" b="0" i="0" u="none" strike="noStrike" dirty="0">
                        <a:solidFill>
                          <a:schemeClr val="tx1"/>
                        </a:solidFill>
                        <a:effectLst/>
                        <a:latin typeface="Arial" pitchFamily="34" charset="0"/>
                        <a:cs typeface="Arial" pitchFamily="34" charset="0"/>
                      </a:endParaRPr>
                    </a:p>
                  </a:txBody>
                  <a:tcPr marL="9525" marR="9525" marT="9525" marB="0" anchor="ctr">
                    <a:lnR w="38100"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dirty="0" smtClean="0">
                          <a:solidFill>
                            <a:srgbClr val="000000"/>
                          </a:solidFill>
                          <a:effectLst/>
                          <a:latin typeface="Arial" pitchFamily="34" charset="0"/>
                          <a:cs typeface="Arial" pitchFamily="34" charset="0"/>
                        </a:rPr>
                        <a:t>33576</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rtl="0" fontAlgn="ctr"/>
                      <a:r>
                        <a:rPr lang="en-US" sz="1100" b="1" i="0" u="none" strike="noStrike" dirty="0" smtClean="0">
                          <a:solidFill>
                            <a:srgbClr val="000000"/>
                          </a:solidFill>
                          <a:effectLst/>
                          <a:latin typeface="Arial" pitchFamily="34" charset="0"/>
                          <a:cs typeface="Arial" pitchFamily="34" charset="0"/>
                        </a:rPr>
                        <a:t>128358</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dirty="0" smtClean="0">
                          <a:solidFill>
                            <a:srgbClr val="000000"/>
                          </a:solidFill>
                          <a:effectLst/>
                          <a:latin typeface="Arial" pitchFamily="34" charset="0"/>
                          <a:cs typeface="Arial" pitchFamily="34" charset="0"/>
                        </a:rPr>
                        <a:t>-398</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dirty="0" smtClean="0">
                          <a:solidFill>
                            <a:srgbClr val="000000"/>
                          </a:solidFill>
                          <a:effectLst/>
                          <a:latin typeface="Arial" pitchFamily="34" charset="0"/>
                          <a:cs typeface="Arial" pitchFamily="34" charset="0"/>
                        </a:rPr>
                        <a:t>99%</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tcPr>
                </a:tc>
              </a:tr>
              <a:tr h="320685">
                <a:tc>
                  <a:txBody>
                    <a:bodyPr/>
                    <a:lstStyle/>
                    <a:p>
                      <a:pPr lvl="0" algn="ctr" rtl="0" fontAlgn="ctr"/>
                      <a:r>
                        <a:rPr lang="en-US" sz="1100" b="0" i="0" u="none" strike="noStrike" dirty="0">
                          <a:solidFill>
                            <a:srgbClr val="000000"/>
                          </a:solidFill>
                          <a:effectLst/>
                          <a:latin typeface="Arial" pitchFamily="34" charset="0"/>
                          <a:cs typeface="Arial" pitchFamily="34" charset="0"/>
                        </a:rPr>
                        <a:t>LP</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ctr"/>
                      <a:r>
                        <a:rPr lang="en-US" sz="1100" b="1" i="0" u="none" strike="noStrike" dirty="0" smtClean="0">
                          <a:solidFill>
                            <a:srgbClr val="000000"/>
                          </a:solidFill>
                          <a:effectLst/>
                          <a:latin typeface="Arial" pitchFamily="34" charset="0"/>
                          <a:cs typeface="Arial" pitchFamily="34" charset="0"/>
                        </a:rPr>
                        <a:t>99,828</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24,129</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25,549</a:t>
                      </a:r>
                      <a:endParaRPr lang="en-US" sz="1100" b="0" i="0" u="none" strike="noStrike" dirty="0">
                        <a:solidFill>
                          <a:srgbClr val="000000"/>
                        </a:solidFill>
                        <a:effectLst/>
                        <a:latin typeface="Arial" pitchFamily="34" charset="0"/>
                        <a:cs typeface="Arial" pitchFamily="34" charset="0"/>
                      </a:endParaRPr>
                    </a:p>
                  </a:txBody>
                  <a:tcPr marL="9525" marR="9525" marT="9525" marB="0" anchor="ctr">
                    <a:solidFill>
                      <a:schemeClr val="bg1"/>
                    </a:solidFill>
                  </a:tcPr>
                </a:tc>
                <a:tc>
                  <a:txBody>
                    <a:bodyPr/>
                    <a:lstStyle/>
                    <a:p>
                      <a:pPr algn="ctr" fontAlgn="ctr"/>
                      <a:r>
                        <a:rPr lang="en-US" sz="1100" b="0" i="0" u="none" strike="noStrike" kern="1200" dirty="0" smtClean="0">
                          <a:solidFill>
                            <a:srgbClr val="000000"/>
                          </a:solidFill>
                          <a:effectLst/>
                          <a:latin typeface="Arial" pitchFamily="34" charset="0"/>
                          <a:ea typeface="+mn-ea"/>
                          <a:cs typeface="Arial" pitchFamily="34" charset="0"/>
                        </a:rPr>
                        <a:t>24,301</a:t>
                      </a:r>
                      <a:endParaRPr lang="en-US" sz="1100" b="0" i="0" u="none" strike="noStrike" kern="1200" dirty="0">
                        <a:solidFill>
                          <a:srgbClr val="000000"/>
                        </a:solidFill>
                        <a:effectLst/>
                        <a:latin typeface="Arial" pitchFamily="34" charset="0"/>
                        <a:ea typeface="+mn-ea"/>
                        <a:cs typeface="Arial" pitchFamily="34" charset="0"/>
                      </a:endParaRPr>
                    </a:p>
                  </a:txBody>
                  <a:tcPr marL="85725" marR="9525" marT="9525" marB="0" anchor="ctr"/>
                </a:tc>
                <a:tc>
                  <a:txBody>
                    <a:bodyPr/>
                    <a:lstStyle/>
                    <a:p>
                      <a:pPr algn="ctr" fontAlgn="ctr"/>
                      <a:r>
                        <a:rPr lang="en-US" sz="1100" b="0" i="0" u="none" strike="noStrike" dirty="0" smtClean="0">
                          <a:solidFill>
                            <a:srgbClr val="000000"/>
                          </a:solidFill>
                          <a:effectLst/>
                          <a:latin typeface="Arial" pitchFamily="34" charset="0"/>
                          <a:cs typeface="Arial" pitchFamily="34" charset="0"/>
                        </a:rPr>
                        <a:t>25,359</a:t>
                      </a:r>
                      <a:endParaRPr lang="en-US" sz="1100" b="0" i="0" u="none" strike="noStrike" dirty="0">
                        <a:solidFill>
                          <a:srgbClr val="000000"/>
                        </a:solidFill>
                        <a:effectLst/>
                        <a:latin typeface="Arial" pitchFamily="34" charset="0"/>
                        <a:cs typeface="Arial" pitchFamily="34" charset="0"/>
                      </a:endParaRPr>
                    </a:p>
                  </a:txBody>
                  <a:tcPr marL="85725" marR="9525" marT="9525" marB="0" anchor="ctr"/>
                </a:tc>
                <a:tc>
                  <a:txBody>
                    <a:bodyPr/>
                    <a:lstStyle/>
                    <a:p>
                      <a:pPr algn="ctr" rtl="0" fontAlgn="b"/>
                      <a:r>
                        <a:rPr lang="en-US" sz="1100" b="0" i="0" u="none" strike="noStrike" dirty="0">
                          <a:solidFill>
                            <a:srgbClr val="000000"/>
                          </a:solidFill>
                          <a:effectLst/>
                          <a:latin typeface="Arial" pitchFamily="34" charset="0"/>
                          <a:cs typeface="Arial" pitchFamily="34" charset="0"/>
                        </a:rPr>
                        <a:t>22,893</a:t>
                      </a:r>
                    </a:p>
                  </a:txBody>
                  <a:tcPr marL="9525" marR="9525" marT="9525" marB="0" anchor="ctr"/>
                </a:tc>
                <a:tc>
                  <a:txBody>
                    <a:bodyPr/>
                    <a:lstStyle/>
                    <a:p>
                      <a:pPr algn="ctr" fontAlgn="b"/>
                      <a:r>
                        <a:rPr lang="en-ZA" sz="1100" b="0" i="0" u="none" strike="noStrike" dirty="0" smtClean="0">
                          <a:solidFill>
                            <a:srgbClr val="000000"/>
                          </a:solidFill>
                          <a:effectLst/>
                          <a:latin typeface="Arial" pitchFamily="34" charset="0"/>
                          <a:cs typeface="Arial" pitchFamily="34" charset="0"/>
                        </a:rPr>
                        <a:t>22,207</a:t>
                      </a:r>
                      <a:endParaRPr lang="en-ZA"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100" b="0" i="0" u="none" strike="noStrike" dirty="0" smtClean="0">
                          <a:solidFill>
                            <a:schemeClr val="tx1"/>
                          </a:solidFill>
                          <a:effectLst/>
                          <a:latin typeface="Arial" pitchFamily="34" charset="0"/>
                          <a:cs typeface="Arial" pitchFamily="34" charset="0"/>
                        </a:rPr>
                        <a:t>28506</a:t>
                      </a:r>
                      <a:endParaRPr lang="en-US" sz="1100" b="0" i="0" u="none" strike="noStrike" dirty="0">
                        <a:solidFill>
                          <a:schemeClr val="tx1"/>
                        </a:solidFill>
                        <a:effectLst/>
                        <a:latin typeface="Arial" pitchFamily="34" charset="0"/>
                        <a:cs typeface="Arial" pitchFamily="34" charset="0"/>
                      </a:endParaRPr>
                    </a:p>
                  </a:txBody>
                  <a:tcPr marL="9525" marR="9525" marT="9525" marB="0" anchor="ctr">
                    <a:lnR w="38100"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dirty="0" smtClean="0">
                          <a:solidFill>
                            <a:srgbClr val="000000"/>
                          </a:solidFill>
                          <a:effectLst/>
                          <a:latin typeface="Arial" pitchFamily="34" charset="0"/>
                          <a:cs typeface="Arial" pitchFamily="34" charset="0"/>
                        </a:rPr>
                        <a:t>27872</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rtl="0" fontAlgn="ctr"/>
                      <a:r>
                        <a:rPr lang="en-US" sz="1100" b="1" i="0" u="none" strike="noStrike" dirty="0" smtClean="0">
                          <a:solidFill>
                            <a:srgbClr val="000000"/>
                          </a:solidFill>
                          <a:effectLst/>
                          <a:latin typeface="Arial" pitchFamily="34" charset="0"/>
                          <a:cs typeface="Arial" pitchFamily="34" charset="0"/>
                        </a:rPr>
                        <a:t>100987</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dirty="0" smtClean="0">
                          <a:solidFill>
                            <a:srgbClr val="000000"/>
                          </a:solidFill>
                          <a:effectLst/>
                          <a:latin typeface="Arial" pitchFamily="34" charset="0"/>
                          <a:cs typeface="Arial" pitchFamily="34" charset="0"/>
                        </a:rPr>
                        <a:t>1159</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dirty="0" smtClean="0">
                          <a:solidFill>
                            <a:srgbClr val="000000"/>
                          </a:solidFill>
                          <a:effectLst/>
                          <a:latin typeface="Arial" pitchFamily="34" charset="0"/>
                          <a:cs typeface="Arial" pitchFamily="34" charset="0"/>
                        </a:rPr>
                        <a:t>101%</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tcPr>
                </a:tc>
              </a:tr>
              <a:tr h="394958">
                <a:tc>
                  <a:txBody>
                    <a:bodyPr/>
                    <a:lstStyle/>
                    <a:p>
                      <a:pPr lvl="0" algn="ctr" rtl="0" fontAlgn="ctr"/>
                      <a:r>
                        <a:rPr lang="en-US" sz="1100" b="0" i="0" u="none" strike="noStrike" dirty="0">
                          <a:solidFill>
                            <a:srgbClr val="000000"/>
                          </a:solidFill>
                          <a:effectLst/>
                          <a:latin typeface="Arial" pitchFamily="34" charset="0"/>
                          <a:cs typeface="Arial" pitchFamily="34" charset="0"/>
                        </a:rPr>
                        <a:t>MP</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ctr"/>
                      <a:r>
                        <a:rPr lang="en-US" sz="1100" b="1" i="0" u="none" strike="noStrike" dirty="0" smtClean="0">
                          <a:solidFill>
                            <a:srgbClr val="000000"/>
                          </a:solidFill>
                          <a:effectLst/>
                          <a:latin typeface="Arial" pitchFamily="34" charset="0"/>
                          <a:cs typeface="Arial" pitchFamily="34" charset="0"/>
                        </a:rPr>
                        <a:t>62,256</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15,205</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15,579</a:t>
                      </a:r>
                      <a:endParaRPr lang="en-US" sz="1100" b="0" i="0" u="none" strike="noStrike" dirty="0">
                        <a:solidFill>
                          <a:srgbClr val="000000"/>
                        </a:solidFill>
                        <a:effectLst/>
                        <a:latin typeface="Arial" pitchFamily="34" charset="0"/>
                        <a:cs typeface="Arial" pitchFamily="34" charset="0"/>
                      </a:endParaRPr>
                    </a:p>
                  </a:txBody>
                  <a:tcPr marL="9525" marR="9525" marT="9525" marB="0" anchor="ctr">
                    <a:solidFill>
                      <a:schemeClr val="bg1"/>
                    </a:solidFill>
                  </a:tcPr>
                </a:tc>
                <a:tc>
                  <a:txBody>
                    <a:bodyPr/>
                    <a:lstStyle/>
                    <a:p>
                      <a:pPr algn="ctr" fontAlgn="ctr"/>
                      <a:r>
                        <a:rPr lang="en-US" sz="1100" b="0" i="0" u="none" strike="noStrike" kern="1200" dirty="0" smtClean="0">
                          <a:solidFill>
                            <a:srgbClr val="000000"/>
                          </a:solidFill>
                          <a:effectLst/>
                          <a:latin typeface="Arial" pitchFamily="34" charset="0"/>
                          <a:ea typeface="+mn-ea"/>
                          <a:cs typeface="Arial" pitchFamily="34" charset="0"/>
                        </a:rPr>
                        <a:t>15,655</a:t>
                      </a:r>
                      <a:endParaRPr lang="en-US" sz="1100" b="0" i="0" u="none" strike="noStrike" kern="1200" dirty="0">
                        <a:solidFill>
                          <a:srgbClr val="000000"/>
                        </a:solidFill>
                        <a:effectLst/>
                        <a:latin typeface="Arial" pitchFamily="34" charset="0"/>
                        <a:ea typeface="+mn-ea"/>
                        <a:cs typeface="Arial" pitchFamily="34" charset="0"/>
                      </a:endParaRPr>
                    </a:p>
                  </a:txBody>
                  <a:tcPr marL="85725" marR="9525" marT="9525" marB="0" anchor="ctr"/>
                </a:tc>
                <a:tc>
                  <a:txBody>
                    <a:bodyPr/>
                    <a:lstStyle/>
                    <a:p>
                      <a:pPr algn="ctr" fontAlgn="ctr"/>
                      <a:r>
                        <a:rPr lang="en-US" sz="1100" b="0" i="0" u="none" strike="noStrike" dirty="0" smtClean="0">
                          <a:solidFill>
                            <a:srgbClr val="000000"/>
                          </a:solidFill>
                          <a:effectLst/>
                          <a:latin typeface="Arial" pitchFamily="34" charset="0"/>
                          <a:cs typeface="Arial" pitchFamily="34" charset="0"/>
                        </a:rPr>
                        <a:t>15,270</a:t>
                      </a:r>
                      <a:endParaRPr lang="en-US" sz="1100" b="0" i="0" u="none" strike="noStrike" dirty="0">
                        <a:solidFill>
                          <a:srgbClr val="000000"/>
                        </a:solidFill>
                        <a:effectLst/>
                        <a:latin typeface="Arial" pitchFamily="34" charset="0"/>
                        <a:cs typeface="Arial" pitchFamily="34" charset="0"/>
                      </a:endParaRPr>
                    </a:p>
                  </a:txBody>
                  <a:tcPr marL="85725" marR="9525" marT="9525" marB="0" anchor="ctr"/>
                </a:tc>
                <a:tc>
                  <a:txBody>
                    <a:bodyPr/>
                    <a:lstStyle/>
                    <a:p>
                      <a:pPr algn="ctr" rtl="0" fontAlgn="b"/>
                      <a:r>
                        <a:rPr lang="en-US" sz="1100" b="0" i="0" u="none" strike="noStrike" dirty="0">
                          <a:solidFill>
                            <a:srgbClr val="000000"/>
                          </a:solidFill>
                          <a:effectLst/>
                          <a:latin typeface="Arial" pitchFamily="34" charset="0"/>
                          <a:cs typeface="Arial" pitchFamily="34" charset="0"/>
                        </a:rPr>
                        <a:t>14,405</a:t>
                      </a:r>
                    </a:p>
                  </a:txBody>
                  <a:tcPr marL="9525" marR="9525" marT="9525" marB="0" anchor="ctr"/>
                </a:tc>
                <a:tc>
                  <a:txBody>
                    <a:bodyPr/>
                    <a:lstStyle/>
                    <a:p>
                      <a:pPr algn="ctr" fontAlgn="b"/>
                      <a:r>
                        <a:rPr lang="en-ZA" sz="1100" b="0" i="0" u="none" strike="noStrike" dirty="0" smtClean="0">
                          <a:solidFill>
                            <a:srgbClr val="000000"/>
                          </a:solidFill>
                          <a:effectLst/>
                          <a:latin typeface="Arial" pitchFamily="34" charset="0"/>
                          <a:cs typeface="Arial" pitchFamily="34" charset="0"/>
                        </a:rPr>
                        <a:t>13,577</a:t>
                      </a:r>
                      <a:endParaRPr lang="en-ZA"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100" b="0" i="0" u="none" strike="noStrike" dirty="0" smtClean="0">
                          <a:solidFill>
                            <a:schemeClr val="tx1"/>
                          </a:solidFill>
                          <a:effectLst/>
                          <a:latin typeface="Arial" pitchFamily="34" charset="0"/>
                          <a:cs typeface="Arial" pitchFamily="34" charset="0"/>
                        </a:rPr>
                        <a:t>16991</a:t>
                      </a:r>
                      <a:endParaRPr lang="en-US" sz="1100" b="0" i="0" u="none" strike="noStrike" dirty="0">
                        <a:solidFill>
                          <a:schemeClr val="tx1"/>
                        </a:solidFill>
                        <a:effectLst/>
                        <a:latin typeface="Arial" pitchFamily="34" charset="0"/>
                        <a:cs typeface="Arial" pitchFamily="34" charset="0"/>
                      </a:endParaRPr>
                    </a:p>
                  </a:txBody>
                  <a:tcPr marL="9525" marR="9525" marT="9525" marB="0" anchor="ctr">
                    <a:lnR w="38100"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dirty="0" smtClean="0">
                          <a:solidFill>
                            <a:srgbClr val="000000"/>
                          </a:solidFill>
                          <a:effectLst/>
                          <a:latin typeface="Arial" pitchFamily="34" charset="0"/>
                          <a:cs typeface="Arial" pitchFamily="34" charset="0"/>
                        </a:rPr>
                        <a:t>15912</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rtl="0" fontAlgn="ctr"/>
                      <a:r>
                        <a:rPr lang="en-US" sz="1100" b="1" i="0" u="none" strike="noStrike" dirty="0" smtClean="0">
                          <a:solidFill>
                            <a:srgbClr val="000000"/>
                          </a:solidFill>
                          <a:effectLst/>
                          <a:latin typeface="Arial" pitchFamily="34" charset="0"/>
                          <a:cs typeface="Arial" pitchFamily="34" charset="0"/>
                        </a:rPr>
                        <a:t>60338</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dirty="0" smtClean="0">
                          <a:solidFill>
                            <a:srgbClr val="000000"/>
                          </a:solidFill>
                          <a:effectLst/>
                          <a:latin typeface="Arial" pitchFamily="34" charset="0"/>
                          <a:cs typeface="Arial" pitchFamily="34" charset="0"/>
                        </a:rPr>
                        <a:t>-1918</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dirty="0" smtClean="0">
                          <a:solidFill>
                            <a:srgbClr val="000000"/>
                          </a:solidFill>
                          <a:effectLst/>
                          <a:latin typeface="Arial" pitchFamily="34" charset="0"/>
                          <a:cs typeface="Arial" pitchFamily="34" charset="0"/>
                        </a:rPr>
                        <a:t>97%</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tcPr>
                </a:tc>
              </a:tr>
              <a:tr h="326582">
                <a:tc>
                  <a:txBody>
                    <a:bodyPr/>
                    <a:lstStyle/>
                    <a:p>
                      <a:pPr lvl="0" algn="ctr" rtl="0" fontAlgn="ctr"/>
                      <a:r>
                        <a:rPr lang="en-US" sz="1100" b="0" i="0" u="none" strike="noStrike" dirty="0">
                          <a:solidFill>
                            <a:srgbClr val="000000"/>
                          </a:solidFill>
                          <a:effectLst/>
                          <a:latin typeface="Arial" pitchFamily="34" charset="0"/>
                          <a:cs typeface="Arial" pitchFamily="34" charset="0"/>
                        </a:rPr>
                        <a:t>NW</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rtl="0" fontAlgn="b"/>
                      <a:r>
                        <a:rPr lang="en-US" sz="1100" b="1" i="0" u="none" strike="noStrike" dirty="0" smtClean="0">
                          <a:solidFill>
                            <a:srgbClr val="000000"/>
                          </a:solidFill>
                          <a:effectLst/>
                          <a:latin typeface="Arial" pitchFamily="34" charset="0"/>
                          <a:cs typeface="Arial" pitchFamily="34" charset="0"/>
                        </a:rPr>
                        <a:t>46,653</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dirty="0" smtClean="0">
                          <a:solidFill>
                            <a:srgbClr val="000000"/>
                          </a:solidFill>
                          <a:effectLst/>
                          <a:latin typeface="Arial" pitchFamily="34" charset="0"/>
                          <a:cs typeface="Arial" pitchFamily="34" charset="0"/>
                        </a:rPr>
                        <a:t>11,791</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12,614</a:t>
                      </a:r>
                      <a:endParaRPr lang="en-US" sz="1100" b="0" i="0" u="none" strike="noStrike" dirty="0">
                        <a:solidFill>
                          <a:srgbClr val="000000"/>
                        </a:solidFill>
                        <a:effectLst/>
                        <a:latin typeface="Arial" pitchFamily="34" charset="0"/>
                        <a:cs typeface="Arial" pitchFamily="34" charset="0"/>
                      </a:endParaRPr>
                    </a:p>
                  </a:txBody>
                  <a:tcPr marL="9525" marR="9525" marT="9525" marB="0" anchor="ctr">
                    <a:solidFill>
                      <a:schemeClr val="bg1"/>
                    </a:solidFill>
                  </a:tcPr>
                </a:tc>
                <a:tc>
                  <a:txBody>
                    <a:bodyPr/>
                    <a:lstStyle/>
                    <a:p>
                      <a:pPr algn="ctr" fontAlgn="ctr"/>
                      <a:r>
                        <a:rPr lang="en-US" sz="1100" b="0" i="0" u="none" strike="noStrike" kern="1200" dirty="0" smtClean="0">
                          <a:solidFill>
                            <a:srgbClr val="000000"/>
                          </a:solidFill>
                          <a:effectLst/>
                          <a:latin typeface="Arial" pitchFamily="34" charset="0"/>
                          <a:ea typeface="+mn-ea"/>
                          <a:cs typeface="Arial" pitchFamily="34" charset="0"/>
                        </a:rPr>
                        <a:t>11,667</a:t>
                      </a:r>
                      <a:endParaRPr lang="en-US" sz="1100" b="0" i="0" u="none" strike="noStrike" kern="1200" dirty="0">
                        <a:solidFill>
                          <a:srgbClr val="000000"/>
                        </a:solidFill>
                        <a:effectLst/>
                        <a:latin typeface="Arial" pitchFamily="34" charset="0"/>
                        <a:ea typeface="+mn-ea"/>
                        <a:cs typeface="Arial" pitchFamily="34" charset="0"/>
                      </a:endParaRPr>
                    </a:p>
                  </a:txBody>
                  <a:tcPr marL="85725" marR="9525" marT="9525" marB="0" anchor="ctr"/>
                </a:tc>
                <a:tc>
                  <a:txBody>
                    <a:bodyPr/>
                    <a:lstStyle/>
                    <a:p>
                      <a:pPr algn="ctr" fontAlgn="ctr"/>
                      <a:r>
                        <a:rPr lang="en-US" sz="1100" b="0" i="0" u="none" strike="noStrike" dirty="0" smtClean="0">
                          <a:solidFill>
                            <a:srgbClr val="000000"/>
                          </a:solidFill>
                          <a:effectLst/>
                          <a:latin typeface="Arial" pitchFamily="34" charset="0"/>
                          <a:cs typeface="Arial" pitchFamily="34" charset="0"/>
                        </a:rPr>
                        <a:t>12,728</a:t>
                      </a:r>
                      <a:endParaRPr lang="en-US" sz="1100" b="0" i="0" u="none" strike="noStrike" dirty="0">
                        <a:solidFill>
                          <a:srgbClr val="000000"/>
                        </a:solidFill>
                        <a:effectLst/>
                        <a:latin typeface="Arial" pitchFamily="34" charset="0"/>
                        <a:cs typeface="Arial" pitchFamily="34" charset="0"/>
                      </a:endParaRPr>
                    </a:p>
                  </a:txBody>
                  <a:tcPr marL="85725" marR="9525" marT="9525" marB="0" anchor="ctr"/>
                </a:tc>
                <a:tc>
                  <a:txBody>
                    <a:bodyPr/>
                    <a:lstStyle/>
                    <a:p>
                      <a:pPr algn="ctr" rtl="0" fontAlgn="b"/>
                      <a:r>
                        <a:rPr lang="en-US" sz="1100" b="0" i="0" u="none" strike="noStrike" dirty="0">
                          <a:solidFill>
                            <a:srgbClr val="000000"/>
                          </a:solidFill>
                          <a:effectLst/>
                          <a:latin typeface="Arial" pitchFamily="34" charset="0"/>
                          <a:cs typeface="Arial" pitchFamily="34" charset="0"/>
                        </a:rPr>
                        <a:t>11,117</a:t>
                      </a:r>
                    </a:p>
                  </a:txBody>
                  <a:tcPr marL="9525" marR="9525" marT="9525" marB="0" anchor="ctr"/>
                </a:tc>
                <a:tc>
                  <a:txBody>
                    <a:bodyPr/>
                    <a:lstStyle/>
                    <a:p>
                      <a:pPr algn="ctr" fontAlgn="b"/>
                      <a:r>
                        <a:rPr lang="en-ZA" sz="1100" b="0" i="0" u="none" strike="noStrike" dirty="0" smtClean="0">
                          <a:solidFill>
                            <a:schemeClr val="tx1"/>
                          </a:solidFill>
                          <a:effectLst/>
                          <a:latin typeface="Arial" pitchFamily="34" charset="0"/>
                          <a:cs typeface="Arial" pitchFamily="34" charset="0"/>
                        </a:rPr>
                        <a:t>11,672</a:t>
                      </a:r>
                      <a:endParaRPr lang="en-ZA" sz="1100" b="0" i="0" u="none" strike="noStrike" dirty="0">
                        <a:solidFill>
                          <a:schemeClr val="tx1"/>
                        </a:solidFill>
                        <a:effectLst/>
                        <a:latin typeface="Arial" pitchFamily="34" charset="0"/>
                        <a:cs typeface="Arial" pitchFamily="34" charset="0"/>
                      </a:endParaRPr>
                    </a:p>
                  </a:txBody>
                  <a:tcPr marL="9525" marR="9525" marT="9525" marB="0" anchor="ctr"/>
                </a:tc>
                <a:tc>
                  <a:txBody>
                    <a:bodyPr/>
                    <a:lstStyle/>
                    <a:p>
                      <a:pPr algn="ctr" rtl="0" fontAlgn="ctr"/>
                      <a:r>
                        <a:rPr lang="en-US" sz="1100" b="0" i="0" u="none" strike="noStrike" dirty="0" smtClean="0">
                          <a:solidFill>
                            <a:schemeClr val="tx1"/>
                          </a:solidFill>
                          <a:effectLst/>
                          <a:latin typeface="Arial" pitchFamily="34" charset="0"/>
                          <a:cs typeface="Arial" pitchFamily="34" charset="0"/>
                        </a:rPr>
                        <a:t>12078</a:t>
                      </a:r>
                      <a:endParaRPr lang="en-US" sz="1100" b="0" i="0" u="none" strike="noStrike" dirty="0">
                        <a:solidFill>
                          <a:schemeClr val="tx1"/>
                        </a:solidFill>
                        <a:effectLst/>
                        <a:latin typeface="Arial" pitchFamily="34" charset="0"/>
                        <a:cs typeface="Arial" pitchFamily="34" charset="0"/>
                      </a:endParaRPr>
                    </a:p>
                  </a:txBody>
                  <a:tcPr marL="9525" marR="9525" marT="9525" marB="0" anchor="ctr">
                    <a:lnR w="38100"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dirty="0" smtClean="0">
                          <a:solidFill>
                            <a:srgbClr val="000000"/>
                          </a:solidFill>
                          <a:effectLst/>
                          <a:latin typeface="Arial" pitchFamily="34" charset="0"/>
                          <a:cs typeface="Arial" pitchFamily="34" charset="0"/>
                        </a:rPr>
                        <a:t>13090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rtl="0" fontAlgn="ctr"/>
                      <a:r>
                        <a:rPr lang="en-US" sz="1100" b="1" i="0" u="none" strike="noStrike" dirty="0" smtClean="0">
                          <a:solidFill>
                            <a:srgbClr val="000000"/>
                          </a:solidFill>
                          <a:effectLst/>
                          <a:latin typeface="Arial" pitchFamily="34" charset="0"/>
                          <a:cs typeface="Arial" pitchFamily="34" charset="0"/>
                        </a:rPr>
                        <a:t>50104</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dirty="0" smtClean="0">
                          <a:solidFill>
                            <a:srgbClr val="000000"/>
                          </a:solidFill>
                          <a:effectLst/>
                          <a:latin typeface="Arial" pitchFamily="34" charset="0"/>
                          <a:cs typeface="Arial" pitchFamily="34" charset="0"/>
                        </a:rPr>
                        <a:t>3451</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dirty="0" smtClean="0">
                          <a:solidFill>
                            <a:srgbClr val="000000"/>
                          </a:solidFill>
                          <a:effectLst/>
                          <a:latin typeface="Arial" pitchFamily="34" charset="0"/>
                          <a:cs typeface="Arial" pitchFamily="34" charset="0"/>
                        </a:rPr>
                        <a:t>107%</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tcPr>
                </a:tc>
              </a:tr>
              <a:tr h="320685">
                <a:tc>
                  <a:txBody>
                    <a:bodyPr/>
                    <a:lstStyle/>
                    <a:p>
                      <a:pPr lvl="0" algn="ctr" rtl="0" fontAlgn="ctr"/>
                      <a:r>
                        <a:rPr lang="en-US" sz="1100" b="0" i="0" u="none" strike="noStrike" dirty="0">
                          <a:solidFill>
                            <a:srgbClr val="000000"/>
                          </a:solidFill>
                          <a:effectLst/>
                          <a:latin typeface="Arial" pitchFamily="34" charset="0"/>
                          <a:cs typeface="Arial" pitchFamily="34" charset="0"/>
                        </a:rPr>
                        <a:t>NC</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ctr"/>
                      <a:r>
                        <a:rPr lang="en-US" sz="1100" b="1" i="0" u="none" strike="noStrike" dirty="0" smtClean="0">
                          <a:solidFill>
                            <a:srgbClr val="000000"/>
                          </a:solidFill>
                          <a:effectLst/>
                          <a:latin typeface="Arial" pitchFamily="34" charset="0"/>
                          <a:cs typeface="Arial" pitchFamily="34" charset="0"/>
                        </a:rPr>
                        <a:t>22,577</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5,725</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5,551</a:t>
                      </a:r>
                      <a:endParaRPr lang="en-US" sz="1100" b="0" i="0" u="none" strike="noStrike" dirty="0">
                        <a:solidFill>
                          <a:srgbClr val="000000"/>
                        </a:solidFill>
                        <a:effectLst/>
                        <a:latin typeface="Arial" pitchFamily="34" charset="0"/>
                        <a:cs typeface="Arial" pitchFamily="34" charset="0"/>
                      </a:endParaRPr>
                    </a:p>
                  </a:txBody>
                  <a:tcPr marL="9525" marR="9525" marT="9525" marB="0" anchor="ctr">
                    <a:solidFill>
                      <a:schemeClr val="bg1"/>
                    </a:solidFill>
                  </a:tcPr>
                </a:tc>
                <a:tc>
                  <a:txBody>
                    <a:bodyPr/>
                    <a:lstStyle/>
                    <a:p>
                      <a:pPr algn="ctr" fontAlgn="ctr"/>
                      <a:r>
                        <a:rPr lang="en-US" sz="1100" b="0" i="0" u="none" strike="noStrike" kern="1200" dirty="0" smtClean="0">
                          <a:solidFill>
                            <a:srgbClr val="000000"/>
                          </a:solidFill>
                          <a:effectLst/>
                          <a:latin typeface="Arial" pitchFamily="34" charset="0"/>
                          <a:ea typeface="+mn-ea"/>
                          <a:cs typeface="Arial" pitchFamily="34" charset="0"/>
                        </a:rPr>
                        <a:t>5,625</a:t>
                      </a:r>
                      <a:endParaRPr lang="en-US" sz="1100" b="0" i="0" u="none" strike="noStrike" kern="1200" dirty="0">
                        <a:solidFill>
                          <a:srgbClr val="000000"/>
                        </a:solidFill>
                        <a:effectLst/>
                        <a:latin typeface="Arial" pitchFamily="34" charset="0"/>
                        <a:ea typeface="+mn-ea"/>
                        <a:cs typeface="Arial" pitchFamily="34" charset="0"/>
                      </a:endParaRPr>
                    </a:p>
                  </a:txBody>
                  <a:tcPr marL="85725" marR="9525" marT="9525" marB="0" anchor="ctr"/>
                </a:tc>
                <a:tc>
                  <a:txBody>
                    <a:bodyPr/>
                    <a:lstStyle/>
                    <a:p>
                      <a:pPr algn="ctr" fontAlgn="ctr"/>
                      <a:r>
                        <a:rPr lang="en-US" sz="1100" b="0" i="0" u="none" strike="noStrike" kern="1200" dirty="0" smtClean="0">
                          <a:solidFill>
                            <a:srgbClr val="000000"/>
                          </a:solidFill>
                          <a:effectLst/>
                          <a:latin typeface="Arial" pitchFamily="34" charset="0"/>
                          <a:ea typeface="+mn-ea"/>
                          <a:cs typeface="Arial" pitchFamily="34" charset="0"/>
                        </a:rPr>
                        <a:t>5,171</a:t>
                      </a:r>
                      <a:endParaRPr lang="en-US" sz="1100" b="0" i="0" u="none" strike="noStrike" kern="1200" dirty="0">
                        <a:solidFill>
                          <a:srgbClr val="000000"/>
                        </a:solidFill>
                        <a:effectLst/>
                        <a:latin typeface="Arial" pitchFamily="34" charset="0"/>
                        <a:ea typeface="+mn-ea"/>
                        <a:cs typeface="Arial" pitchFamily="34" charset="0"/>
                      </a:endParaRPr>
                    </a:p>
                  </a:txBody>
                  <a:tcPr marL="85725" marR="9525" marT="9525" marB="0" anchor="ctr"/>
                </a:tc>
                <a:tc>
                  <a:txBody>
                    <a:bodyPr/>
                    <a:lstStyle/>
                    <a:p>
                      <a:pPr algn="ctr" rtl="0" fontAlgn="b"/>
                      <a:r>
                        <a:rPr lang="en-US" sz="1100" b="0" i="0" u="none" strike="noStrike" dirty="0">
                          <a:solidFill>
                            <a:srgbClr val="000000"/>
                          </a:solidFill>
                          <a:effectLst/>
                          <a:latin typeface="Arial" pitchFamily="34" charset="0"/>
                          <a:cs typeface="Arial" pitchFamily="34" charset="0"/>
                        </a:rPr>
                        <a:t>5,360</a:t>
                      </a:r>
                    </a:p>
                  </a:txBody>
                  <a:tcPr marL="9525" marR="9525" marT="9525" marB="0" anchor="ctr"/>
                </a:tc>
                <a:tc>
                  <a:txBody>
                    <a:bodyPr/>
                    <a:lstStyle/>
                    <a:p>
                      <a:pPr algn="ctr" fontAlgn="b"/>
                      <a:r>
                        <a:rPr lang="en-ZA" sz="1100" b="0" i="0" u="none" strike="noStrike" dirty="0" smtClean="0">
                          <a:solidFill>
                            <a:srgbClr val="000000"/>
                          </a:solidFill>
                          <a:effectLst/>
                          <a:latin typeface="Arial" pitchFamily="34" charset="0"/>
                          <a:cs typeface="Arial" pitchFamily="34" charset="0"/>
                        </a:rPr>
                        <a:t>4,695</a:t>
                      </a:r>
                      <a:endParaRPr lang="en-ZA"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100" b="0" i="0" u="none" strike="noStrike" dirty="0" smtClean="0">
                          <a:solidFill>
                            <a:schemeClr val="tx1"/>
                          </a:solidFill>
                          <a:effectLst/>
                          <a:latin typeface="Arial" pitchFamily="34" charset="0"/>
                          <a:cs typeface="Arial" pitchFamily="34" charset="0"/>
                        </a:rPr>
                        <a:t>5867</a:t>
                      </a:r>
                      <a:endParaRPr lang="en-US" sz="1100" b="0" i="0" u="none" strike="noStrike" dirty="0">
                        <a:solidFill>
                          <a:schemeClr val="tx1"/>
                        </a:solidFill>
                        <a:effectLst/>
                        <a:latin typeface="Arial" pitchFamily="34" charset="0"/>
                        <a:cs typeface="Arial" pitchFamily="34" charset="0"/>
                      </a:endParaRPr>
                    </a:p>
                  </a:txBody>
                  <a:tcPr marL="9525" marR="9525" marT="9525" marB="0" anchor="ctr">
                    <a:lnR w="38100"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dirty="0" smtClean="0">
                          <a:solidFill>
                            <a:srgbClr val="000000"/>
                          </a:solidFill>
                          <a:effectLst/>
                          <a:latin typeface="Arial" pitchFamily="34" charset="0"/>
                          <a:cs typeface="Arial" pitchFamily="34" charset="0"/>
                        </a:rPr>
                        <a:t>5729</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rtl="0" fontAlgn="ctr"/>
                      <a:r>
                        <a:rPr lang="en-US" sz="1100" b="1" i="0" u="none" strike="noStrike" dirty="0" smtClean="0">
                          <a:solidFill>
                            <a:srgbClr val="000000"/>
                          </a:solidFill>
                          <a:effectLst/>
                          <a:latin typeface="Arial" pitchFamily="34" charset="0"/>
                          <a:cs typeface="Arial" pitchFamily="34" charset="0"/>
                        </a:rPr>
                        <a:t>21146</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dirty="0" smtClean="0">
                          <a:solidFill>
                            <a:srgbClr val="000000"/>
                          </a:solidFill>
                          <a:effectLst/>
                          <a:latin typeface="Arial" pitchFamily="34" charset="0"/>
                          <a:cs typeface="Arial" pitchFamily="34" charset="0"/>
                        </a:rPr>
                        <a:t>-1431</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rtl="0" fontAlgn="ctr"/>
                      <a:r>
                        <a:rPr lang="en-US" sz="1100" b="0" i="0" u="none" strike="noStrike" dirty="0" smtClean="0">
                          <a:solidFill>
                            <a:srgbClr val="000000"/>
                          </a:solidFill>
                          <a:effectLst/>
                          <a:latin typeface="Arial" pitchFamily="34" charset="0"/>
                          <a:cs typeface="Arial" pitchFamily="34" charset="0"/>
                        </a:rPr>
                        <a:t>94%</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tcPr>
                </a:tc>
              </a:tr>
              <a:tr h="678866">
                <a:tc>
                  <a:txBody>
                    <a:bodyPr/>
                    <a:lstStyle/>
                    <a:p>
                      <a:pPr lvl="0" algn="ctr" rtl="0" fontAlgn="ctr"/>
                      <a:r>
                        <a:rPr lang="en-US" sz="1100" b="0" i="0" u="none" strike="noStrike" dirty="0">
                          <a:solidFill>
                            <a:srgbClr val="000000"/>
                          </a:solidFill>
                          <a:effectLst/>
                          <a:latin typeface="Arial" pitchFamily="34" charset="0"/>
                          <a:cs typeface="Arial" pitchFamily="34" charset="0"/>
                        </a:rPr>
                        <a:t>WC</a:t>
                      </a:r>
                    </a:p>
                  </a:txBody>
                  <a:tcPr marL="9525" marR="9525" marT="9525"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smtClean="0">
                          <a:solidFill>
                            <a:srgbClr val="000000"/>
                          </a:solidFill>
                          <a:effectLst/>
                          <a:latin typeface="Arial" pitchFamily="34" charset="0"/>
                          <a:cs typeface="Arial" pitchFamily="34" charset="0"/>
                        </a:rPr>
                        <a:t>80,891</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20,133</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20,645</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B w="28575" cap="flat" cmpd="sng" algn="ctr">
                      <a:solidFill>
                        <a:schemeClr val="tx1"/>
                      </a:solidFill>
                      <a:prstDash val="solid"/>
                      <a:round/>
                      <a:headEnd type="none" w="med" len="med"/>
                      <a:tailEnd type="none" w="med" len="med"/>
                    </a:lnB>
                    <a:solidFill>
                      <a:schemeClr val="bg1"/>
                    </a:solidFill>
                  </a:tcPr>
                </a:tc>
                <a:tc>
                  <a:txBody>
                    <a:bodyPr/>
                    <a:lstStyle/>
                    <a:p>
                      <a:pPr algn="ctr"/>
                      <a:r>
                        <a:rPr lang="en-ZA" sz="1100" dirty="0" smtClean="0">
                          <a:latin typeface="Arial" pitchFamily="34" charset="0"/>
                          <a:cs typeface="Arial" pitchFamily="34" charset="0"/>
                        </a:rPr>
                        <a:t>   19,958</a:t>
                      </a:r>
                      <a:endParaRPr lang="en-ZA" sz="1100" dirty="0">
                        <a:latin typeface="Arial" pitchFamily="34" charset="0"/>
                        <a:cs typeface="Arial" pitchFamily="34" charset="0"/>
                      </a:endParaRPr>
                    </a:p>
                  </a:txBody>
                  <a:tcPr marL="85725" marR="9525" marT="9525" marB="0" anchor="ctr">
                    <a:lnB w="28575" cap="flat" cmpd="sng" algn="ctr">
                      <a:solidFill>
                        <a:schemeClr val="tx1"/>
                      </a:solidFill>
                      <a:prstDash val="solid"/>
                      <a:round/>
                      <a:headEnd type="none" w="med" len="med"/>
                      <a:tailEnd type="none" w="med" len="med"/>
                    </a:lnB>
                  </a:tcPr>
                </a:tc>
                <a:tc>
                  <a:txBody>
                    <a:bodyPr/>
                    <a:lstStyle/>
                    <a:p>
                      <a:pPr algn="ctr"/>
                      <a:r>
                        <a:rPr lang="en-ZA" sz="1100" dirty="0" smtClean="0">
                          <a:latin typeface="Arial" pitchFamily="34" charset="0"/>
                          <a:cs typeface="Arial" pitchFamily="34" charset="0"/>
                        </a:rPr>
                        <a:t>19,915</a:t>
                      </a:r>
                      <a:endParaRPr lang="en-ZA" sz="1100" dirty="0">
                        <a:latin typeface="Arial" pitchFamily="34" charset="0"/>
                        <a:cs typeface="Arial" pitchFamily="34" charset="0"/>
                      </a:endParaRPr>
                    </a:p>
                  </a:txBody>
                  <a:tcPr marL="85725" marR="9525" marT="9525" marB="0" anchor="ctr">
                    <a:lnB w="28575" cap="flat" cmpd="sng" algn="ctr">
                      <a:solidFill>
                        <a:schemeClr val="tx1"/>
                      </a:solidFill>
                      <a:prstDash val="solid"/>
                      <a:round/>
                      <a:headEnd type="none" w="med" len="med"/>
                      <a:tailEnd type="none" w="med" len="med"/>
                    </a:lnB>
                  </a:tcPr>
                </a:tc>
                <a:tc>
                  <a:txBody>
                    <a:bodyPr/>
                    <a:lstStyle/>
                    <a:p>
                      <a:pPr algn="ctr" rtl="0" fontAlgn="b"/>
                      <a:r>
                        <a:rPr lang="en-US" sz="1100" b="0" i="0" u="none" strike="noStrike" dirty="0">
                          <a:solidFill>
                            <a:srgbClr val="000000"/>
                          </a:solidFill>
                          <a:effectLst/>
                          <a:latin typeface="Arial" pitchFamily="34" charset="0"/>
                          <a:cs typeface="Arial" pitchFamily="34" charset="0"/>
                        </a:rPr>
                        <a:t>20,405</a:t>
                      </a:r>
                    </a:p>
                  </a:txBody>
                  <a:tcPr marL="9525" marR="9525" marT="9525" marB="0" anchor="ctr">
                    <a:lnB w="28575" cap="flat" cmpd="sng" algn="ctr">
                      <a:solidFill>
                        <a:schemeClr val="tx1"/>
                      </a:solidFill>
                      <a:prstDash val="solid"/>
                      <a:round/>
                      <a:headEnd type="none" w="med" len="med"/>
                      <a:tailEnd type="none" w="med" len="med"/>
                    </a:lnB>
                  </a:tcPr>
                </a:tc>
                <a:tc>
                  <a:txBody>
                    <a:bodyPr/>
                    <a:lstStyle/>
                    <a:p>
                      <a:pPr algn="ctr" fontAlgn="b"/>
                      <a:r>
                        <a:rPr lang="en-ZA" sz="1100" b="0" i="0" u="none" strike="noStrike" dirty="0" smtClean="0">
                          <a:solidFill>
                            <a:srgbClr val="000000"/>
                          </a:solidFill>
                          <a:effectLst/>
                          <a:latin typeface="Arial" pitchFamily="34" charset="0"/>
                          <a:cs typeface="Arial" pitchFamily="34" charset="0"/>
                        </a:rPr>
                        <a:t>18,698</a:t>
                      </a:r>
                      <a:endParaRPr lang="en-ZA" sz="1100" b="0" i="0" u="none" strike="noStrike" dirty="0">
                        <a:solidFill>
                          <a:srgbClr val="000000"/>
                        </a:solidFill>
                        <a:effectLst/>
                        <a:latin typeface="Arial" pitchFamily="34" charset="0"/>
                        <a:cs typeface="Arial" pitchFamily="34" charset="0"/>
                      </a:endParaRPr>
                    </a:p>
                  </a:txBody>
                  <a:tcPr marL="9525" marR="9525" marT="9525" marB="0" anchor="ctr">
                    <a:lnB w="28575" cap="flat" cmpd="sng" algn="ctr">
                      <a:solidFill>
                        <a:schemeClr val="tx1"/>
                      </a:solidFill>
                      <a:prstDash val="solid"/>
                      <a:round/>
                      <a:headEnd type="none" w="med" len="med"/>
                      <a:tailEnd type="none" w="med" len="med"/>
                    </a:lnB>
                  </a:tcPr>
                </a:tc>
                <a:tc>
                  <a:txBody>
                    <a:bodyPr/>
                    <a:lstStyle/>
                    <a:p>
                      <a:pPr algn="ctr" rtl="0" fontAlgn="ctr"/>
                      <a:r>
                        <a:rPr lang="en-US" sz="1100" b="0" i="0" u="none" strike="noStrike" dirty="0" smtClean="0">
                          <a:solidFill>
                            <a:schemeClr val="tx1"/>
                          </a:solidFill>
                          <a:effectLst/>
                          <a:latin typeface="Arial" pitchFamily="34" charset="0"/>
                          <a:cs typeface="Arial" pitchFamily="34" charset="0"/>
                        </a:rPr>
                        <a:t>20395</a:t>
                      </a:r>
                      <a:endParaRPr lang="en-US" sz="1100" b="0" i="0" u="none" strike="noStrike" dirty="0">
                        <a:solidFill>
                          <a:schemeClr val="tx1"/>
                        </a:solidFill>
                        <a:effectLst/>
                        <a:latin typeface="Arial" pitchFamily="34" charset="0"/>
                        <a:cs typeface="Arial" pitchFamily="34" charset="0"/>
                      </a:endParaRPr>
                    </a:p>
                  </a:txBody>
                  <a:tcPr marL="9525" marR="9525" marT="9525" marB="0" anchor="ctr">
                    <a:lnR w="381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ctr"/>
                      <a:r>
                        <a:rPr lang="en-US" sz="1100" b="0" i="0" u="none" strike="noStrike" dirty="0" smtClean="0">
                          <a:solidFill>
                            <a:srgbClr val="000000"/>
                          </a:solidFill>
                          <a:effectLst/>
                          <a:latin typeface="Arial" pitchFamily="34" charset="0"/>
                          <a:cs typeface="Arial" pitchFamily="34" charset="0"/>
                        </a:rPr>
                        <a:t>22715</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ctr"/>
                      <a:r>
                        <a:rPr lang="en-US" sz="1100" b="1" i="0" u="none" strike="noStrike" dirty="0" smtClean="0">
                          <a:solidFill>
                            <a:srgbClr val="000000"/>
                          </a:solidFill>
                          <a:effectLst/>
                          <a:latin typeface="Arial" pitchFamily="34" charset="0"/>
                          <a:cs typeface="Arial" pitchFamily="34" charset="0"/>
                        </a:rPr>
                        <a:t>81973</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ctr"/>
                      <a:r>
                        <a:rPr lang="en-US" sz="1100" b="0" i="0" u="none" strike="noStrike" dirty="0" smtClean="0">
                          <a:solidFill>
                            <a:srgbClr val="000000"/>
                          </a:solidFill>
                          <a:effectLst/>
                          <a:latin typeface="Arial" pitchFamily="34" charset="0"/>
                          <a:cs typeface="Arial" pitchFamily="34" charset="0"/>
                        </a:rPr>
                        <a:t>1082</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ctr"/>
                      <a:r>
                        <a:rPr lang="en-US" sz="1100" b="0" i="0" u="none" strike="noStrike" dirty="0" smtClean="0">
                          <a:solidFill>
                            <a:srgbClr val="000000"/>
                          </a:solidFill>
                          <a:effectLst/>
                          <a:latin typeface="Arial" pitchFamily="34" charset="0"/>
                          <a:cs typeface="Arial" pitchFamily="34" charset="0"/>
                        </a:rPr>
                        <a:t>101%</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r>
              <a:tr h="888668">
                <a:tc>
                  <a:txBody>
                    <a:bodyPr/>
                    <a:lstStyle/>
                    <a:p>
                      <a:pPr algn="l" rtl="0" fontAlgn="b"/>
                      <a:r>
                        <a:rPr lang="en-US" sz="1100" b="1" i="0" u="none" strike="noStrike" dirty="0">
                          <a:solidFill>
                            <a:srgbClr val="000000"/>
                          </a:solidFill>
                          <a:effectLst/>
                          <a:latin typeface="Arial" pitchFamily="34" charset="0"/>
                          <a:cs typeface="Arial" pitchFamily="34" charset="0"/>
                        </a:rPr>
                        <a:t>TOTAL</a:t>
                      </a:r>
                    </a:p>
                  </a:txBody>
                  <a:tcPr marL="9525" marR="9525" marT="9525"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algn="ctr" fontAlgn="ctr"/>
                      <a:r>
                        <a:rPr lang="en-US" sz="1100" b="1" i="0" u="none" strike="noStrike" dirty="0" smtClean="0">
                          <a:solidFill>
                            <a:srgbClr val="000000"/>
                          </a:solidFill>
                          <a:effectLst/>
                          <a:latin typeface="Arial" pitchFamily="34" charset="0"/>
                          <a:cs typeface="Arial" pitchFamily="34" charset="0"/>
                        </a:rPr>
                        <a:t>750,000</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algn="ctr" fontAlgn="ctr"/>
                      <a:r>
                        <a:rPr lang="en-US" sz="1100" b="1" i="0" u="none" strike="noStrike" dirty="0" smtClean="0">
                          <a:solidFill>
                            <a:srgbClr val="000000"/>
                          </a:solidFill>
                          <a:effectLst/>
                          <a:latin typeface="Arial" pitchFamily="34" charset="0"/>
                          <a:cs typeface="Arial" pitchFamily="34" charset="0"/>
                        </a:rPr>
                        <a:t>185,645</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rgbClr val="92D050"/>
                    </a:solidFill>
                  </a:tcPr>
                </a:tc>
                <a:tc>
                  <a:txBody>
                    <a:bodyPr/>
                    <a:lstStyle/>
                    <a:p>
                      <a:pPr algn="ctr" fontAlgn="ctr"/>
                      <a:r>
                        <a:rPr lang="en-US" sz="1100" b="1" i="0" u="none" strike="noStrike" dirty="0" smtClean="0">
                          <a:solidFill>
                            <a:srgbClr val="000000"/>
                          </a:solidFill>
                          <a:effectLst/>
                          <a:latin typeface="Arial" pitchFamily="34" charset="0"/>
                          <a:cs typeface="Arial" pitchFamily="34" charset="0"/>
                        </a:rPr>
                        <a:t>190,440</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T w="28575" cap="flat" cmpd="sng" algn="ctr">
                      <a:solidFill>
                        <a:schemeClr val="tx1"/>
                      </a:solidFill>
                      <a:prstDash val="solid"/>
                      <a:round/>
                      <a:headEnd type="none" w="med" len="med"/>
                      <a:tailEnd type="none" w="med" len="med"/>
                    </a:lnT>
                    <a:solidFill>
                      <a:srgbClr val="92D050"/>
                    </a:solidFill>
                  </a:tcPr>
                </a:tc>
                <a:tc>
                  <a:txBody>
                    <a:bodyPr/>
                    <a:lstStyle/>
                    <a:p>
                      <a:pPr algn="ctr" fontAlgn="b"/>
                      <a:r>
                        <a:rPr lang="en-ZA" sz="1100" b="1" i="0" u="none" strike="noStrike" dirty="0" smtClean="0">
                          <a:solidFill>
                            <a:srgbClr val="000000"/>
                          </a:solidFill>
                          <a:effectLst/>
                          <a:latin typeface="Arial" pitchFamily="34" charset="0"/>
                          <a:cs typeface="Arial" pitchFamily="34" charset="0"/>
                        </a:rPr>
                        <a:t>185,873</a:t>
                      </a:r>
                      <a:endParaRPr lang="en-ZA" sz="1100" b="1" i="0" u="none" strike="noStrike" dirty="0">
                        <a:solidFill>
                          <a:srgbClr val="000000"/>
                        </a:solidFill>
                        <a:effectLst/>
                        <a:latin typeface="Arial" pitchFamily="34" charset="0"/>
                        <a:cs typeface="Arial" pitchFamily="34" charset="0"/>
                      </a:endParaRPr>
                    </a:p>
                  </a:txBody>
                  <a:tcPr marL="9525" marR="9525" marT="9525" marB="0" anchor="ctr">
                    <a:lnT w="28575" cap="flat" cmpd="sng" algn="ctr">
                      <a:solidFill>
                        <a:schemeClr val="tx1"/>
                      </a:solidFill>
                      <a:prstDash val="solid"/>
                      <a:round/>
                      <a:headEnd type="none" w="med" len="med"/>
                      <a:tailEnd type="none" w="med" len="med"/>
                    </a:lnT>
                    <a:solidFill>
                      <a:srgbClr val="92D050"/>
                    </a:solidFill>
                  </a:tcPr>
                </a:tc>
                <a:tc>
                  <a:txBody>
                    <a:bodyPr/>
                    <a:lstStyle/>
                    <a:p>
                      <a:pPr algn="ctr" fontAlgn="b"/>
                      <a:r>
                        <a:rPr lang="en-ZA" sz="1100" b="1" i="0" u="none" strike="noStrike" dirty="0" smtClean="0">
                          <a:solidFill>
                            <a:srgbClr val="000000"/>
                          </a:solidFill>
                          <a:effectLst/>
                          <a:latin typeface="Arial" pitchFamily="34" charset="0"/>
                          <a:cs typeface="Arial" pitchFamily="34" charset="0"/>
                        </a:rPr>
                        <a:t>188,238</a:t>
                      </a:r>
                      <a:endParaRPr lang="en-ZA" sz="1100" b="1" i="0" u="none" strike="noStrike" dirty="0">
                        <a:solidFill>
                          <a:srgbClr val="000000"/>
                        </a:solidFill>
                        <a:effectLst/>
                        <a:latin typeface="Arial" pitchFamily="34" charset="0"/>
                        <a:cs typeface="Arial" pitchFamily="34" charset="0"/>
                      </a:endParaRPr>
                    </a:p>
                  </a:txBody>
                  <a:tcPr marL="9525" marR="9525" marT="9525" marB="0" anchor="ctr">
                    <a:lnT w="28575" cap="flat" cmpd="sng" algn="ctr">
                      <a:solidFill>
                        <a:schemeClr val="tx1"/>
                      </a:solidFill>
                      <a:prstDash val="solid"/>
                      <a:round/>
                      <a:headEnd type="none" w="med" len="med"/>
                      <a:tailEnd type="none" w="med" len="med"/>
                    </a:lnT>
                    <a:solidFill>
                      <a:srgbClr val="92D050"/>
                    </a:solidFill>
                  </a:tcPr>
                </a:tc>
                <a:tc>
                  <a:txBody>
                    <a:bodyPr/>
                    <a:lstStyle/>
                    <a:p>
                      <a:pPr algn="ctr" fontAlgn="ctr"/>
                      <a:r>
                        <a:rPr lang="en-US" sz="1100" b="1" i="0" u="none" strike="noStrike" dirty="0">
                          <a:solidFill>
                            <a:srgbClr val="000000"/>
                          </a:solidFill>
                          <a:effectLst/>
                          <a:latin typeface="Arial" pitchFamily="34" charset="0"/>
                          <a:cs typeface="Arial" pitchFamily="34" charset="0"/>
                        </a:rPr>
                        <a:t>177,688</a:t>
                      </a:r>
                    </a:p>
                  </a:txBody>
                  <a:tcPr marL="9525" marR="9525" marT="9525" marB="0" anchor="ctr">
                    <a:lnT w="28575" cap="flat" cmpd="sng" algn="ctr">
                      <a:solidFill>
                        <a:schemeClr val="tx1"/>
                      </a:solidFill>
                      <a:prstDash val="solid"/>
                      <a:round/>
                      <a:headEnd type="none" w="med" len="med"/>
                      <a:tailEnd type="none" w="med" len="med"/>
                    </a:lnT>
                    <a:solidFill>
                      <a:srgbClr val="92D050"/>
                    </a:solidFill>
                  </a:tcPr>
                </a:tc>
                <a:tc>
                  <a:txBody>
                    <a:bodyPr/>
                    <a:lstStyle/>
                    <a:p>
                      <a:pPr algn="ctr" fontAlgn="ctr"/>
                      <a:endParaRPr lang="en-US" sz="1100" b="1" i="0" u="none" strike="noStrike" dirty="0" smtClean="0">
                        <a:solidFill>
                          <a:srgbClr val="000000"/>
                        </a:solidFill>
                        <a:effectLst/>
                        <a:latin typeface="Arial" pitchFamily="34" charset="0"/>
                        <a:cs typeface="Arial" pitchFamily="34" charset="0"/>
                      </a:endParaRPr>
                    </a:p>
                    <a:p>
                      <a:pPr algn="ctr" fontAlgn="ctr"/>
                      <a:endParaRPr lang="en-US" sz="1100" b="1" i="0" u="none" strike="noStrike" dirty="0" smtClean="0">
                        <a:solidFill>
                          <a:srgbClr val="000000"/>
                        </a:solidFill>
                        <a:effectLst/>
                        <a:latin typeface="Arial" pitchFamily="34" charset="0"/>
                        <a:cs typeface="Arial" pitchFamily="34" charset="0"/>
                      </a:endParaRPr>
                    </a:p>
                    <a:p>
                      <a:pPr algn="ctr" fontAlgn="ctr"/>
                      <a:r>
                        <a:rPr lang="en-US" sz="1100" b="1" i="0" u="none" strike="noStrike" dirty="0" smtClean="0">
                          <a:solidFill>
                            <a:srgbClr val="000000"/>
                          </a:solidFill>
                          <a:effectLst/>
                          <a:latin typeface="Arial" pitchFamily="34" charset="0"/>
                          <a:cs typeface="Arial" pitchFamily="34" charset="0"/>
                        </a:rPr>
                        <a:t>167,965</a:t>
                      </a:r>
                      <a:endParaRPr lang="en-US" sz="1100" b="1" i="0" u="none" strike="noStrike" dirty="0" smtClean="0">
                        <a:solidFill>
                          <a:schemeClr val="tx1"/>
                        </a:solidFill>
                        <a:effectLst/>
                        <a:latin typeface="Arial" pitchFamily="34" charset="0"/>
                        <a:cs typeface="Arial"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ZA" sz="1100" b="1" i="0" u="none" strike="noStrike" dirty="0" smtClean="0">
                        <a:solidFill>
                          <a:schemeClr val="tx1">
                            <a:lumMod val="95000"/>
                            <a:lumOff val="5000"/>
                          </a:schemeClr>
                        </a:solidFill>
                        <a:effectLst/>
                        <a:latin typeface="Arial" pitchFamily="34" charset="0"/>
                        <a:cs typeface="Arial" pitchFamily="34" charset="0"/>
                      </a:endParaRPr>
                    </a:p>
                    <a:p>
                      <a:pPr algn="ctr" fontAlgn="ctr"/>
                      <a:endParaRPr lang="en-US" sz="1100" b="1" i="0" u="none" strike="noStrike" dirty="0">
                        <a:solidFill>
                          <a:srgbClr val="000000"/>
                        </a:solidFill>
                        <a:effectLst/>
                        <a:latin typeface="Arial" pitchFamily="34" charset="0"/>
                        <a:cs typeface="Arial" pitchFamily="34" charset="0"/>
                      </a:endParaRPr>
                    </a:p>
                  </a:txBody>
                  <a:tcPr marL="9525" marR="9525" marT="9525" marB="0" anchor="ctr">
                    <a:lnT w="28575" cap="flat" cmpd="sng" algn="ctr">
                      <a:solidFill>
                        <a:schemeClr val="tx1"/>
                      </a:solidFill>
                      <a:prstDash val="solid"/>
                      <a:round/>
                      <a:headEnd type="none" w="med" len="med"/>
                      <a:tailEnd type="none" w="med" len="med"/>
                    </a:lnT>
                    <a:solidFill>
                      <a:srgbClr val="92D050"/>
                    </a:solidFill>
                  </a:tcPr>
                </a:tc>
                <a:tc>
                  <a:txBody>
                    <a:bodyPr/>
                    <a:lstStyle/>
                    <a:p>
                      <a:pPr algn="ctr" rtl="0" fontAlgn="ctr"/>
                      <a:r>
                        <a:rPr lang="en-US" sz="1100" b="1" i="0" u="none" strike="noStrike" dirty="0" smtClean="0">
                          <a:solidFill>
                            <a:srgbClr val="000000"/>
                          </a:solidFill>
                          <a:effectLst/>
                          <a:latin typeface="Arial" pitchFamily="34" charset="0"/>
                          <a:cs typeface="Arial" pitchFamily="34" charset="0"/>
                        </a:rPr>
                        <a:t>200794</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algn="ctr" rtl="0" fontAlgn="ctr"/>
                      <a:r>
                        <a:rPr lang="en-US" sz="1100" b="1" i="0" u="none" strike="noStrike" dirty="0" smtClean="0">
                          <a:solidFill>
                            <a:srgbClr val="000000"/>
                          </a:solidFill>
                          <a:effectLst/>
                          <a:latin typeface="Arial" pitchFamily="34" charset="0"/>
                          <a:cs typeface="Arial" pitchFamily="34" charset="0"/>
                        </a:rPr>
                        <a:t>198560</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algn="ctr" rtl="0" fontAlgn="ctr"/>
                      <a:r>
                        <a:rPr lang="en-US" sz="1100" b="1" i="0" u="none" strike="noStrike" dirty="0" smtClean="0">
                          <a:solidFill>
                            <a:srgbClr val="000000"/>
                          </a:solidFill>
                          <a:effectLst/>
                          <a:latin typeface="Arial" pitchFamily="34" charset="0"/>
                          <a:cs typeface="Arial" pitchFamily="34" charset="0"/>
                        </a:rPr>
                        <a:t>745204</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algn="ctr" rtl="0" fontAlgn="ctr"/>
                      <a:r>
                        <a:rPr lang="en-US" sz="1100" b="1" i="0" u="none" strike="noStrike" dirty="0" smtClean="0">
                          <a:solidFill>
                            <a:srgbClr val="000000"/>
                          </a:solidFill>
                          <a:effectLst/>
                          <a:latin typeface="Arial" pitchFamily="34" charset="0"/>
                          <a:cs typeface="Arial" pitchFamily="34" charset="0"/>
                        </a:rPr>
                        <a:t>-4796</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algn="ctr" rtl="0" fontAlgn="ctr"/>
                      <a:r>
                        <a:rPr lang="en-US" sz="1100" b="1" i="0" u="none" strike="noStrike" dirty="0" smtClean="0">
                          <a:solidFill>
                            <a:srgbClr val="000000"/>
                          </a:solidFill>
                          <a:effectLst/>
                          <a:latin typeface="Arial" pitchFamily="34" charset="0"/>
                          <a:cs typeface="Arial" pitchFamily="34" charset="0"/>
                        </a:rPr>
                        <a:t>99%</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rgbClr val="92D050"/>
                    </a:solidFill>
                  </a:tcPr>
                </a:tc>
              </a:tr>
            </a:tbl>
          </a:graphicData>
        </a:graphic>
      </p:graphicFrame>
    </p:spTree>
    <p:extLst>
      <p:ext uri="{BB962C8B-B14F-4D97-AF65-F5344CB8AC3E}">
        <p14:creationId xmlns:p14="http://schemas.microsoft.com/office/powerpoint/2010/main" xmlns="" val="3582448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1384995"/>
          </a:xfrm>
          <a:prstGeom prst="rect">
            <a:avLst/>
          </a:prstGeom>
        </p:spPr>
        <p:txBody>
          <a:bodyPr wrap="square">
            <a:spAutoFit/>
          </a:bodyPr>
          <a:lstStyle/>
          <a:p>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2: CITIZEN AFFAIRS</a:t>
            </a:r>
            <a:endParaRPr lang="en-ZA" sz="2400" b="1" dirty="0">
              <a:solidFill>
                <a:schemeClr val="bg1"/>
              </a:solidFill>
              <a:latin typeface="Arial" pitchFamily="34" charset="0"/>
              <a:cs typeface="Arial" pitchFamily="34" charset="0"/>
            </a:endParaRPr>
          </a:p>
          <a:p>
            <a:pPr algn="ctr">
              <a:spcBef>
                <a:spcPct val="50000"/>
              </a:spcBef>
              <a:spcAft>
                <a:spcPts val="1800"/>
              </a:spcAft>
            </a:pP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26</a:t>
            </a:fld>
            <a:endParaRPr lang="en-US" sz="1800" b="1" dirty="0">
              <a:solidFill>
                <a:schemeClr val="tx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071494020"/>
              </p:ext>
            </p:extLst>
          </p:nvPr>
        </p:nvGraphicFramePr>
        <p:xfrm>
          <a:off x="13648" y="776934"/>
          <a:ext cx="9130352" cy="2133290"/>
        </p:xfrm>
        <a:graphic>
          <a:graphicData uri="http://schemas.openxmlformats.org/drawingml/2006/table">
            <a:tbl>
              <a:tblPr firstRow="1" bandRow="1">
                <a:tableStyleId>{F5AB1C69-6EDB-4FF4-983F-18BD219EF322}</a:tableStyleId>
              </a:tblPr>
              <a:tblGrid>
                <a:gridCol w="2761609"/>
                <a:gridCol w="2641871"/>
                <a:gridCol w="3726872"/>
              </a:tblGrid>
              <a:tr h="407971">
                <a:tc gridSpan="3">
                  <a:txBody>
                    <a:bodyPr/>
                    <a:lstStyle/>
                    <a:p>
                      <a:pPr marL="0" marR="0" indent="-2686050" algn="l" defTabSz="914400" rtl="0" eaLnBrk="1" fontAlgn="auto" latinLnBrk="0" hangingPunct="1">
                        <a:lnSpc>
                          <a:spcPct val="115000"/>
                        </a:lnSpc>
                        <a:spcBef>
                          <a:spcPts val="0"/>
                        </a:spcBef>
                        <a:spcAft>
                          <a:spcPts val="0"/>
                        </a:spcAft>
                        <a:buClrTx/>
                        <a:buSzTx/>
                        <a:buFontTx/>
                        <a:buNone/>
                        <a:tabLst/>
                        <a:defRPr/>
                      </a:pPr>
                      <a:r>
                        <a:rPr lang="en-US" sz="1600" b="1" u="sng" kern="1200" dirty="0" smtClean="0">
                          <a:solidFill>
                            <a:schemeClr val="tx1"/>
                          </a:solidFill>
                          <a:effectLst/>
                          <a:latin typeface="Arial" pitchFamily="34" charset="0"/>
                          <a:ea typeface="+mn-ea"/>
                          <a:cs typeface="Arial" pitchFamily="34" charset="0"/>
                        </a:rPr>
                        <a:t>Strategic Objective </a:t>
                      </a:r>
                      <a:r>
                        <a:rPr lang="en-US" sz="1600" b="1" u="none" kern="1200" dirty="0" smtClean="0">
                          <a:solidFill>
                            <a:schemeClr val="tx1"/>
                          </a:solidFill>
                          <a:effectLst/>
                          <a:latin typeface="Arial" pitchFamily="34" charset="0"/>
                          <a:ea typeface="+mn-ea"/>
                          <a:cs typeface="Arial" pitchFamily="34" charset="0"/>
                        </a:rPr>
                        <a:t>1.1: All eligible citizens are issued with enabling documents relating to identity and status.</a:t>
                      </a:r>
                      <a:endParaRPr lang="en-ZA" sz="1600" b="1" u="none" kern="1200" dirty="0" smtClean="0">
                        <a:solidFill>
                          <a:schemeClr val="tx1"/>
                        </a:solidFill>
                        <a:effectLst/>
                        <a:latin typeface="Arial" pitchFamily="34" charset="0"/>
                        <a:ea typeface="+mn-ea"/>
                        <a:cs typeface="Arial" pitchFamily="34"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r>
              <a:tr h="540762">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5590">
                <a:tc>
                  <a:txBody>
                    <a:bodyPr/>
                    <a:lstStyle/>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Number of smart ID cards issued to citizens 16 years of</a:t>
                      </a:r>
                    </a:p>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age and over.</a:t>
                      </a:r>
                    </a:p>
                  </a:txBody>
                  <a:tcPr marL="91446" marR="91446"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2.2 million smart ID cards issued to citizens 16 years of age and above.</a:t>
                      </a:r>
                    </a:p>
                  </a:txBody>
                  <a:tcPr marL="91446" marR="9144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mn-cs"/>
                        </a:rPr>
                        <a:t>Achieved</a:t>
                      </a:r>
                      <a:endParaRPr kumimoji="0" lang="en-ZA" sz="1400" b="0" i="0" u="none" strike="noStrike" kern="1200" cap="none" normalizeH="0" baseline="0" noProof="0" dirty="0" smtClean="0">
                        <a:ln>
                          <a:noFill/>
                        </a:ln>
                        <a:solidFill>
                          <a:srgbClr val="00B050"/>
                        </a:solidFill>
                        <a:effectLst/>
                        <a:latin typeface="Arial"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2 698 181 ID Smart cards were issued to citizens 16 years of age and above</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910224"/>
            <a:ext cx="9157647" cy="3108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310457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0" y="-161223"/>
            <a:ext cx="9144000" cy="1384995"/>
          </a:xfrm>
          <a:prstGeom prst="rect">
            <a:avLst/>
          </a:prstGeom>
        </p:spPr>
        <p:txBody>
          <a:bodyPr wrap="square">
            <a:spAutoFit/>
          </a:bodyPr>
          <a:lstStyle/>
          <a:p>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2: CITIZEN </a:t>
            </a:r>
            <a:r>
              <a:rPr lang="en-US" sz="2400" b="1" dirty="0" smtClean="0">
                <a:solidFill>
                  <a:schemeClr val="bg1"/>
                </a:solidFill>
                <a:latin typeface="Arial" pitchFamily="34" charset="0"/>
                <a:cs typeface="Arial" pitchFamily="34" charset="0"/>
              </a:rPr>
              <a:t>AFFAIRS (</a:t>
            </a:r>
            <a:r>
              <a:rPr lang="en-ZA" sz="2400" dirty="0">
                <a:solidFill>
                  <a:schemeClr val="bg1"/>
                </a:solidFill>
                <a:latin typeface="Arial" charset="0"/>
              </a:rPr>
              <a:t>2.2 million smart ID cards </a:t>
            </a:r>
            <a:r>
              <a:rPr lang="en-ZA" sz="2400" dirty="0" smtClean="0">
                <a:solidFill>
                  <a:schemeClr val="bg1"/>
                </a:solidFill>
                <a:latin typeface="Arial" charset="0"/>
              </a:rPr>
              <a:t>)</a:t>
            </a:r>
            <a:endParaRPr lang="en-ZA" sz="2400" b="1" dirty="0">
              <a:solidFill>
                <a:schemeClr val="bg1"/>
              </a:solidFill>
              <a:latin typeface="Arial" pitchFamily="34" charset="0"/>
              <a:cs typeface="Arial" pitchFamily="34" charset="0"/>
            </a:endParaRPr>
          </a:p>
          <a:p>
            <a:pPr algn="ctr">
              <a:spcBef>
                <a:spcPct val="50000"/>
              </a:spcBef>
              <a:spcAft>
                <a:spcPts val="1800"/>
              </a:spcAft>
            </a:pP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27</a:t>
            </a:fld>
            <a:endParaRPr lang="en-US" sz="1800" b="1" dirty="0">
              <a:solidFill>
                <a:schemeClr val="tx1"/>
              </a:solidFill>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096416184"/>
              </p:ext>
            </p:extLst>
          </p:nvPr>
        </p:nvGraphicFramePr>
        <p:xfrm>
          <a:off x="228597" y="873457"/>
          <a:ext cx="8683391" cy="5158853"/>
        </p:xfrm>
        <a:graphic>
          <a:graphicData uri="http://schemas.openxmlformats.org/drawingml/2006/table">
            <a:tbl>
              <a:tblPr>
                <a:tableStyleId>{5940675A-B579-460E-94D1-54222C63F5DA}</a:tableStyleId>
              </a:tblPr>
              <a:tblGrid>
                <a:gridCol w="590269"/>
                <a:gridCol w="818865"/>
                <a:gridCol w="655093"/>
                <a:gridCol w="696036"/>
                <a:gridCol w="655092"/>
                <a:gridCol w="750627"/>
                <a:gridCol w="682388"/>
                <a:gridCol w="627797"/>
                <a:gridCol w="655093"/>
                <a:gridCol w="723331"/>
                <a:gridCol w="655093"/>
                <a:gridCol w="559558"/>
                <a:gridCol w="614149"/>
              </a:tblGrid>
              <a:tr h="1337480">
                <a:tc>
                  <a:txBody>
                    <a:bodyPr/>
                    <a:lstStyle/>
                    <a:p>
                      <a:pPr algn="ctr" fontAlgn="t"/>
                      <a:endParaRPr lang="en-GB" sz="1200" b="1" u="none" strike="noStrike" dirty="0" smtClean="0">
                        <a:effectLst/>
                        <a:latin typeface="Arial" pitchFamily="34" charset="0"/>
                        <a:cs typeface="Arial" pitchFamily="34" charset="0"/>
                      </a:endParaRPr>
                    </a:p>
                    <a:p>
                      <a:pPr algn="ctr" fontAlgn="t"/>
                      <a:endParaRPr lang="en-GB" sz="1200" b="1" u="none" strike="noStrike" dirty="0" smtClean="0">
                        <a:effectLst/>
                        <a:latin typeface="Arial" pitchFamily="34" charset="0"/>
                        <a:cs typeface="Arial" pitchFamily="34" charset="0"/>
                      </a:endParaRPr>
                    </a:p>
                    <a:p>
                      <a:pPr algn="ctr" fontAlgn="t"/>
                      <a:r>
                        <a:rPr lang="en-GB" sz="1200" b="1" u="none" strike="noStrike" dirty="0" smtClean="0">
                          <a:effectLst/>
                          <a:latin typeface="Arial" pitchFamily="34" charset="0"/>
                          <a:cs typeface="Arial" pitchFamily="34" charset="0"/>
                        </a:rPr>
                        <a:t>Province</a:t>
                      </a:r>
                      <a:endParaRPr lang="en-GB" sz="1200" b="1" i="0" u="none" strike="noStrike" dirty="0">
                        <a:solidFill>
                          <a:srgbClr val="000000"/>
                        </a:solidFill>
                        <a:effectLst/>
                        <a:latin typeface="Arial" pitchFamily="34" charset="0"/>
                        <a:cs typeface="Arial" pitchFamily="34" charset="0"/>
                      </a:endParaRPr>
                    </a:p>
                  </a:txBody>
                  <a:tcPr marL="9525" marR="9525" marT="9526" marB="0" vert="vert27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t"/>
                      <a:endParaRPr lang="en-GB" sz="1200" b="1" u="none" strike="noStrike" dirty="0" smtClean="0">
                        <a:effectLst/>
                        <a:latin typeface="Arial" pitchFamily="34" charset="0"/>
                        <a:cs typeface="Arial" pitchFamily="34" charset="0"/>
                      </a:endParaRPr>
                    </a:p>
                    <a:p>
                      <a:pPr algn="ctr" fontAlgn="t"/>
                      <a:r>
                        <a:rPr lang="en-GB" sz="1200" b="1" u="none" strike="noStrike" dirty="0" smtClean="0">
                          <a:effectLst/>
                          <a:latin typeface="Arial" pitchFamily="34" charset="0"/>
                          <a:cs typeface="Arial" pitchFamily="34" charset="0"/>
                        </a:rPr>
                        <a:t>Provincial </a:t>
                      </a:r>
                      <a:r>
                        <a:rPr lang="en-GB" sz="1200" b="1" u="none" strike="noStrike" dirty="0">
                          <a:effectLst/>
                          <a:latin typeface="Arial" pitchFamily="34" charset="0"/>
                          <a:cs typeface="Arial" pitchFamily="34" charset="0"/>
                        </a:rPr>
                        <a:t>contribution to the APP target </a:t>
                      </a:r>
                      <a:r>
                        <a:rPr lang="en-GB" sz="1200" b="1" u="none" strike="noStrike" dirty="0" smtClean="0">
                          <a:effectLst/>
                          <a:latin typeface="Arial" pitchFamily="34" charset="0"/>
                          <a:cs typeface="Arial" pitchFamily="34" charset="0"/>
                        </a:rPr>
                        <a:t>               </a:t>
                      </a:r>
                      <a:endParaRPr lang="en-GB" sz="1200" b="1" i="0" u="none" strike="noStrike" dirty="0">
                        <a:solidFill>
                          <a:srgbClr val="000000"/>
                        </a:solidFill>
                        <a:effectLst/>
                        <a:latin typeface="Arial" pitchFamily="34" charset="0"/>
                        <a:cs typeface="Arial" pitchFamily="34" charset="0"/>
                      </a:endParaRPr>
                    </a:p>
                  </a:txBody>
                  <a:tcPr marL="9525" marR="9525" marT="9526" marB="0" vert="vert27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t"/>
                      <a:endParaRPr lang="en-GB" sz="1200" b="1" u="none" strike="noStrike" dirty="0" smtClean="0">
                        <a:solidFill>
                          <a:schemeClr val="tx1"/>
                        </a:solidFill>
                        <a:effectLst/>
                        <a:latin typeface="Arial" pitchFamily="34" charset="0"/>
                        <a:cs typeface="Arial" pitchFamily="34" charset="0"/>
                      </a:endParaRPr>
                    </a:p>
                    <a:p>
                      <a:pPr algn="ctr" fontAlgn="t"/>
                      <a:r>
                        <a:rPr lang="en-GB" sz="1200" b="1" u="none" strike="noStrike" dirty="0" smtClean="0">
                          <a:solidFill>
                            <a:schemeClr val="tx1"/>
                          </a:solidFill>
                          <a:effectLst/>
                          <a:latin typeface="Arial" pitchFamily="34" charset="0"/>
                          <a:cs typeface="Arial" pitchFamily="34" charset="0"/>
                        </a:rPr>
                        <a:t>T</a:t>
                      </a:r>
                    </a:p>
                    <a:p>
                      <a:pPr algn="ctr" fontAlgn="t"/>
                      <a:endParaRPr lang="en-GB" sz="1200" b="1" u="none" strike="noStrike" dirty="0" smtClean="0">
                        <a:solidFill>
                          <a:schemeClr val="tx1"/>
                        </a:solidFill>
                        <a:effectLst/>
                        <a:latin typeface="Arial" pitchFamily="34" charset="0"/>
                        <a:cs typeface="Arial" pitchFamily="34" charset="0"/>
                      </a:endParaRPr>
                    </a:p>
                    <a:p>
                      <a:pPr algn="ctr" fontAlgn="t"/>
                      <a:endParaRPr lang="en-GB" sz="1200" b="1" i="0" u="none" strike="noStrike" dirty="0" smtClean="0">
                        <a:solidFill>
                          <a:schemeClr val="tx1"/>
                        </a:solidFill>
                        <a:effectLst/>
                        <a:latin typeface="Arial" pitchFamily="34" charset="0"/>
                        <a:cs typeface="Arial" pitchFamily="34" charset="0"/>
                      </a:endParaRPr>
                    </a:p>
                    <a:p>
                      <a:pPr algn="ctr" fontAlgn="t"/>
                      <a:endParaRPr lang="en-GB" sz="1200" b="1" i="0" u="none" strike="noStrike" dirty="0" smtClean="0">
                        <a:solidFill>
                          <a:schemeClr val="tx1"/>
                        </a:solidFill>
                        <a:effectLst/>
                        <a:latin typeface="Arial" pitchFamily="34" charset="0"/>
                        <a:cs typeface="Arial" pitchFamily="34" charset="0"/>
                      </a:endParaRPr>
                    </a:p>
                    <a:p>
                      <a:pPr algn="ctr" fontAlgn="t"/>
                      <a:r>
                        <a:rPr lang="en-GB" sz="1200" b="1" i="0" u="none" strike="noStrike" dirty="0" smtClean="0">
                          <a:solidFill>
                            <a:schemeClr val="tx1"/>
                          </a:solidFill>
                          <a:effectLst/>
                          <a:latin typeface="Arial" pitchFamily="34" charset="0"/>
                          <a:cs typeface="Arial" pitchFamily="34" charset="0"/>
                        </a:rPr>
                        <a:t>Q1</a:t>
                      </a:r>
                      <a:endParaRPr lang="en-GB" sz="1200" b="1" i="0" u="none" strike="noStrike" dirty="0">
                        <a:solidFill>
                          <a:schemeClr val="tx1"/>
                        </a:solidFill>
                        <a:effectLst/>
                        <a:latin typeface="Arial" pitchFamily="34" charset="0"/>
                        <a:cs typeface="Arial" pitchFamily="34" charset="0"/>
                      </a:endParaRPr>
                    </a:p>
                  </a:txBody>
                  <a:tcPr marL="0" marR="0" marT="0"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92D050"/>
                    </a:solidFill>
                  </a:tcPr>
                </a:tc>
                <a:tc>
                  <a:txBody>
                    <a:bodyPr/>
                    <a:lstStyle/>
                    <a:p>
                      <a:pPr algn="ctr" fontAlgn="t"/>
                      <a:endParaRPr lang="en-GB" sz="1200" b="1" u="none" strike="noStrike" dirty="0" smtClean="0">
                        <a:solidFill>
                          <a:schemeClr val="tx1"/>
                        </a:solidFill>
                        <a:effectLst/>
                        <a:latin typeface="Arial" pitchFamily="34" charset="0"/>
                        <a:cs typeface="Arial" pitchFamily="34" charset="0"/>
                      </a:endParaRPr>
                    </a:p>
                    <a:p>
                      <a:pPr algn="ctr" fontAlgn="t"/>
                      <a:r>
                        <a:rPr lang="en-GB" sz="1200" b="1" u="none" strike="noStrike" dirty="0" smtClean="0">
                          <a:solidFill>
                            <a:schemeClr val="tx1"/>
                          </a:solidFill>
                          <a:effectLst/>
                          <a:latin typeface="Arial" pitchFamily="34" charset="0"/>
                          <a:cs typeface="Arial" pitchFamily="34" charset="0"/>
                        </a:rPr>
                        <a:t>AP</a:t>
                      </a:r>
                    </a:p>
                    <a:p>
                      <a:pPr algn="ctr" fontAlgn="t"/>
                      <a:endParaRPr lang="en-GB" sz="1200" b="1" u="none" strike="noStrike" dirty="0" smtClean="0">
                        <a:solidFill>
                          <a:schemeClr val="tx1"/>
                        </a:solidFill>
                        <a:effectLst/>
                        <a:latin typeface="Arial" pitchFamily="34" charset="0"/>
                        <a:cs typeface="Arial" pitchFamily="34" charset="0"/>
                      </a:endParaRPr>
                    </a:p>
                    <a:p>
                      <a:pPr algn="ctr" fontAlgn="t"/>
                      <a:endParaRPr lang="en-GB" sz="1200" b="1" u="none" strike="noStrike" dirty="0" smtClean="0">
                        <a:solidFill>
                          <a:schemeClr val="tx1"/>
                        </a:solidFill>
                        <a:effectLst/>
                        <a:latin typeface="Arial" pitchFamily="34" charset="0"/>
                        <a:cs typeface="Arial" pitchFamily="34" charset="0"/>
                      </a:endParaRPr>
                    </a:p>
                    <a:p>
                      <a:pPr algn="ctr" fontAlgn="t"/>
                      <a:endParaRPr lang="en-GB" sz="1200" b="1" u="none" strike="noStrike" dirty="0" smtClean="0">
                        <a:solidFill>
                          <a:schemeClr val="tx1"/>
                        </a:solidFill>
                        <a:effectLst/>
                        <a:latin typeface="Arial" pitchFamily="34" charset="0"/>
                        <a:cs typeface="Arial" pitchFamily="34" charset="0"/>
                      </a:endParaRPr>
                    </a:p>
                    <a:p>
                      <a:pPr algn="ctr" fontAlgn="t"/>
                      <a:r>
                        <a:rPr lang="en-GB" sz="1200" b="1" u="none" strike="noStrike" dirty="0" smtClean="0">
                          <a:solidFill>
                            <a:schemeClr val="tx1"/>
                          </a:solidFill>
                          <a:effectLst/>
                          <a:latin typeface="Arial" pitchFamily="34" charset="0"/>
                          <a:cs typeface="Arial" pitchFamily="34" charset="0"/>
                        </a:rPr>
                        <a:t>Q1</a:t>
                      </a:r>
                      <a:endParaRPr lang="en-GB" sz="1200" b="1" i="0" u="none" strike="noStrike" dirty="0">
                        <a:solidFill>
                          <a:schemeClr val="tx1"/>
                        </a:solidFill>
                        <a:effectLst/>
                        <a:latin typeface="Arial" pitchFamily="34" charset="0"/>
                        <a:cs typeface="Arial" pitchFamily="34" charset="0"/>
                      </a:endParaRPr>
                    </a:p>
                  </a:txBody>
                  <a:tcPr marL="0" marR="0" marT="0" marB="0">
                    <a:lnB w="28575" cap="flat" cmpd="sng" algn="ctr">
                      <a:solidFill>
                        <a:schemeClr val="tx1"/>
                      </a:solidFill>
                      <a:prstDash val="solid"/>
                      <a:round/>
                      <a:headEnd type="none" w="med" len="med"/>
                      <a:tailEnd type="none" w="med" len="med"/>
                    </a:lnB>
                    <a:solidFill>
                      <a:srgbClr val="92D050"/>
                    </a:solidFill>
                  </a:tcPr>
                </a:tc>
                <a:tc>
                  <a:txBody>
                    <a:bodyPr/>
                    <a:lstStyle/>
                    <a:p>
                      <a:pPr algn="ctr" fontAlgn="t"/>
                      <a:endParaRPr lang="en-GB" sz="1200" b="1" u="none" strike="noStrike" dirty="0" smtClean="0">
                        <a:solidFill>
                          <a:schemeClr val="tx1"/>
                        </a:solidFill>
                        <a:effectLst/>
                        <a:latin typeface="Arial" pitchFamily="34" charset="0"/>
                        <a:cs typeface="Arial" pitchFamily="34" charset="0"/>
                      </a:endParaRPr>
                    </a:p>
                    <a:p>
                      <a:pPr algn="ctr" fontAlgn="t"/>
                      <a:r>
                        <a:rPr lang="en-GB" sz="1200" b="1" u="none" strike="noStrike" dirty="0" smtClean="0">
                          <a:solidFill>
                            <a:schemeClr val="tx1"/>
                          </a:solidFill>
                          <a:effectLst/>
                          <a:latin typeface="Arial" pitchFamily="34" charset="0"/>
                          <a:cs typeface="Arial" pitchFamily="34" charset="0"/>
                        </a:rPr>
                        <a:t>T</a:t>
                      </a:r>
                    </a:p>
                    <a:p>
                      <a:pPr algn="ctr" fontAlgn="t"/>
                      <a:endParaRPr lang="en-GB" sz="1200" b="1" u="none" strike="noStrike" dirty="0" smtClean="0">
                        <a:solidFill>
                          <a:schemeClr val="tx1"/>
                        </a:solidFill>
                        <a:effectLst/>
                        <a:latin typeface="Arial" pitchFamily="34" charset="0"/>
                        <a:cs typeface="Arial" pitchFamily="34" charset="0"/>
                      </a:endParaRPr>
                    </a:p>
                    <a:p>
                      <a:pPr algn="ctr" fontAlgn="t"/>
                      <a:endParaRPr lang="en-GB" sz="1200" b="1" i="0" u="none" strike="noStrike" dirty="0" smtClean="0">
                        <a:solidFill>
                          <a:schemeClr val="tx1"/>
                        </a:solidFill>
                        <a:effectLst/>
                        <a:latin typeface="Arial" pitchFamily="34" charset="0"/>
                        <a:cs typeface="Arial" pitchFamily="34" charset="0"/>
                      </a:endParaRPr>
                    </a:p>
                    <a:p>
                      <a:pPr algn="ctr" fontAlgn="t"/>
                      <a:endParaRPr lang="en-GB" sz="1200" b="1" i="0" u="none" strike="noStrike" dirty="0" smtClean="0">
                        <a:solidFill>
                          <a:schemeClr val="tx1"/>
                        </a:solidFill>
                        <a:effectLst/>
                        <a:latin typeface="Arial" pitchFamily="34" charset="0"/>
                        <a:cs typeface="Arial" pitchFamily="34" charset="0"/>
                      </a:endParaRPr>
                    </a:p>
                    <a:p>
                      <a:pPr algn="ctr" fontAlgn="t"/>
                      <a:r>
                        <a:rPr lang="en-GB" sz="1200" b="1" i="0" u="none" strike="noStrike" dirty="0" smtClean="0">
                          <a:solidFill>
                            <a:schemeClr val="tx1"/>
                          </a:solidFill>
                          <a:effectLst/>
                          <a:latin typeface="Arial" pitchFamily="34" charset="0"/>
                          <a:cs typeface="Arial" pitchFamily="34" charset="0"/>
                        </a:rPr>
                        <a:t>Q2</a:t>
                      </a:r>
                      <a:endParaRPr lang="en-GB" sz="1200" b="1" i="0" u="none" strike="noStrike" dirty="0">
                        <a:solidFill>
                          <a:schemeClr val="tx1"/>
                        </a:solidFill>
                        <a:effectLst/>
                        <a:latin typeface="Arial" pitchFamily="34" charset="0"/>
                        <a:cs typeface="Arial" pitchFamily="34" charset="0"/>
                      </a:endParaRPr>
                    </a:p>
                  </a:txBody>
                  <a:tcPr marL="0" marR="0" marT="0" marB="0">
                    <a:lnB w="28575" cap="flat" cmpd="sng" algn="ctr">
                      <a:solidFill>
                        <a:schemeClr val="tx1"/>
                      </a:solidFill>
                      <a:prstDash val="solid"/>
                      <a:round/>
                      <a:headEnd type="none" w="med" len="med"/>
                      <a:tailEnd type="none" w="med" len="med"/>
                    </a:lnB>
                    <a:solidFill>
                      <a:srgbClr val="92D050"/>
                    </a:solidFill>
                  </a:tcPr>
                </a:tc>
                <a:tc>
                  <a:txBody>
                    <a:bodyPr/>
                    <a:lstStyle/>
                    <a:p>
                      <a:pPr algn="ctr" fontAlgn="t"/>
                      <a:endParaRPr lang="en-GB" sz="1200" b="1" u="none" strike="noStrike" dirty="0" smtClean="0">
                        <a:solidFill>
                          <a:schemeClr val="tx1"/>
                        </a:solidFill>
                        <a:effectLst/>
                        <a:latin typeface="Arial" pitchFamily="34" charset="0"/>
                        <a:cs typeface="Arial" pitchFamily="34" charset="0"/>
                      </a:endParaRPr>
                    </a:p>
                    <a:p>
                      <a:pPr algn="ctr" fontAlgn="t"/>
                      <a:r>
                        <a:rPr lang="en-GB" sz="1200" b="1" u="none" strike="noStrike" dirty="0" smtClean="0">
                          <a:solidFill>
                            <a:schemeClr val="tx1"/>
                          </a:solidFill>
                          <a:effectLst/>
                          <a:latin typeface="Arial" pitchFamily="34" charset="0"/>
                          <a:cs typeface="Arial" pitchFamily="34" charset="0"/>
                        </a:rPr>
                        <a:t>AP</a:t>
                      </a:r>
                    </a:p>
                    <a:p>
                      <a:pPr algn="ctr" fontAlgn="t"/>
                      <a:endParaRPr lang="en-GB" sz="1200" b="1" u="none" strike="noStrike" dirty="0" smtClean="0">
                        <a:solidFill>
                          <a:schemeClr val="tx1"/>
                        </a:solidFill>
                        <a:effectLst/>
                        <a:latin typeface="Arial" pitchFamily="34" charset="0"/>
                        <a:cs typeface="Arial" pitchFamily="34" charset="0"/>
                      </a:endParaRPr>
                    </a:p>
                    <a:p>
                      <a:pPr algn="ctr" fontAlgn="t"/>
                      <a:endParaRPr lang="en-GB" sz="1200" b="1" u="none" strike="noStrike" dirty="0" smtClean="0">
                        <a:solidFill>
                          <a:schemeClr val="tx1"/>
                        </a:solidFill>
                        <a:effectLst/>
                        <a:latin typeface="Arial" pitchFamily="34" charset="0"/>
                        <a:cs typeface="Arial" pitchFamily="34" charset="0"/>
                      </a:endParaRPr>
                    </a:p>
                    <a:p>
                      <a:pPr algn="ctr" fontAlgn="t"/>
                      <a:endParaRPr lang="en-GB" sz="1200" b="1" u="none" strike="noStrike" dirty="0" smtClean="0">
                        <a:solidFill>
                          <a:schemeClr val="tx1"/>
                        </a:solidFill>
                        <a:effectLst/>
                        <a:latin typeface="Arial" pitchFamily="34" charset="0"/>
                        <a:cs typeface="Arial" pitchFamily="34" charset="0"/>
                      </a:endParaRPr>
                    </a:p>
                    <a:p>
                      <a:pPr algn="ctr" fontAlgn="t"/>
                      <a:r>
                        <a:rPr lang="en-GB" sz="1200" b="1" u="none" strike="noStrike" dirty="0" smtClean="0">
                          <a:solidFill>
                            <a:schemeClr val="tx1"/>
                          </a:solidFill>
                          <a:effectLst/>
                          <a:latin typeface="Arial" pitchFamily="34" charset="0"/>
                          <a:cs typeface="Arial" pitchFamily="34" charset="0"/>
                        </a:rPr>
                        <a:t>Q2</a:t>
                      </a:r>
                      <a:endParaRPr lang="en-GB" sz="1200" b="1" i="0" u="none" strike="noStrike" dirty="0">
                        <a:solidFill>
                          <a:schemeClr val="tx1"/>
                        </a:solidFill>
                        <a:effectLst/>
                        <a:latin typeface="Arial" pitchFamily="34" charset="0"/>
                        <a:cs typeface="Arial" pitchFamily="34" charset="0"/>
                      </a:endParaRPr>
                    </a:p>
                  </a:txBody>
                  <a:tcPr marL="0" marR="0" marT="0" marB="0">
                    <a:lnB w="28575" cap="flat" cmpd="sng" algn="ctr">
                      <a:solidFill>
                        <a:schemeClr val="tx1"/>
                      </a:solidFill>
                      <a:prstDash val="solid"/>
                      <a:round/>
                      <a:headEnd type="none" w="med" len="med"/>
                      <a:tailEnd type="none" w="med" len="med"/>
                    </a:lnB>
                    <a:solidFill>
                      <a:srgbClr val="92D050"/>
                    </a:solidFill>
                  </a:tcPr>
                </a:tc>
                <a:tc>
                  <a:txBody>
                    <a:bodyPr/>
                    <a:lstStyle/>
                    <a:p>
                      <a:pPr algn="ctr" fontAlgn="t"/>
                      <a:endParaRPr lang="en-GB" sz="1200" b="1" u="none" strike="noStrike" dirty="0" smtClean="0">
                        <a:solidFill>
                          <a:schemeClr val="tx1"/>
                        </a:solidFill>
                        <a:effectLst/>
                        <a:latin typeface="Arial" pitchFamily="34" charset="0"/>
                        <a:cs typeface="Arial" pitchFamily="34" charset="0"/>
                      </a:endParaRPr>
                    </a:p>
                    <a:p>
                      <a:pPr algn="ctr" fontAlgn="t"/>
                      <a:r>
                        <a:rPr lang="en-GB" sz="1200" b="1" u="none" strike="noStrike" dirty="0" smtClean="0">
                          <a:solidFill>
                            <a:schemeClr val="tx1"/>
                          </a:solidFill>
                          <a:effectLst/>
                          <a:latin typeface="Arial" pitchFamily="34" charset="0"/>
                          <a:cs typeface="Arial" pitchFamily="34" charset="0"/>
                        </a:rPr>
                        <a:t>T</a:t>
                      </a:r>
                    </a:p>
                    <a:p>
                      <a:pPr algn="ctr" fontAlgn="t"/>
                      <a:endParaRPr lang="en-GB" sz="1200" b="1" u="none" strike="noStrike" dirty="0" smtClean="0">
                        <a:solidFill>
                          <a:schemeClr val="tx1"/>
                        </a:solidFill>
                        <a:effectLst/>
                        <a:latin typeface="Arial" pitchFamily="34" charset="0"/>
                        <a:cs typeface="Arial" pitchFamily="34" charset="0"/>
                      </a:endParaRPr>
                    </a:p>
                    <a:p>
                      <a:pPr algn="ctr" fontAlgn="t"/>
                      <a:endParaRPr lang="en-GB" sz="1200" b="1" u="none" strike="noStrike" dirty="0" smtClean="0">
                        <a:solidFill>
                          <a:schemeClr val="tx1"/>
                        </a:solidFill>
                        <a:effectLst/>
                        <a:latin typeface="Arial" pitchFamily="34" charset="0"/>
                        <a:cs typeface="Arial" pitchFamily="34" charset="0"/>
                      </a:endParaRPr>
                    </a:p>
                    <a:p>
                      <a:pPr algn="ctr" fontAlgn="t"/>
                      <a:endParaRPr lang="en-GB" sz="1200" b="1" u="none" strike="noStrike" dirty="0" smtClean="0">
                        <a:solidFill>
                          <a:schemeClr val="tx1"/>
                        </a:solidFill>
                        <a:effectLst/>
                        <a:latin typeface="Arial" pitchFamily="34" charset="0"/>
                        <a:cs typeface="Arial" pitchFamily="34" charset="0"/>
                      </a:endParaRPr>
                    </a:p>
                    <a:p>
                      <a:pPr algn="ctr" fontAlgn="t"/>
                      <a:r>
                        <a:rPr lang="en-GB" sz="1200" b="1" u="none" strike="noStrike" dirty="0" smtClean="0">
                          <a:solidFill>
                            <a:schemeClr val="tx1"/>
                          </a:solidFill>
                          <a:effectLst/>
                          <a:latin typeface="Arial" pitchFamily="34" charset="0"/>
                          <a:cs typeface="Arial" pitchFamily="34" charset="0"/>
                        </a:rPr>
                        <a:t>Q3</a:t>
                      </a:r>
                      <a:endParaRPr lang="en-GB" sz="1200" b="1" i="0" u="none" strike="noStrike" dirty="0">
                        <a:solidFill>
                          <a:schemeClr val="tx1"/>
                        </a:solidFill>
                        <a:effectLst/>
                        <a:latin typeface="Arial" pitchFamily="34" charset="0"/>
                        <a:cs typeface="Arial" pitchFamily="34" charset="0"/>
                      </a:endParaRPr>
                    </a:p>
                  </a:txBody>
                  <a:tcPr marL="0" marR="0" marT="0" marB="0">
                    <a:lnB w="28575" cap="flat" cmpd="sng" algn="ctr">
                      <a:solidFill>
                        <a:schemeClr val="tx1"/>
                      </a:solidFill>
                      <a:prstDash val="solid"/>
                      <a:round/>
                      <a:headEnd type="none" w="med" len="med"/>
                      <a:tailEnd type="none" w="med" len="med"/>
                    </a:lnB>
                    <a:solidFill>
                      <a:srgbClr val="92D050"/>
                    </a:solidFill>
                  </a:tcPr>
                </a:tc>
                <a:tc>
                  <a:txBody>
                    <a:bodyPr/>
                    <a:lstStyle/>
                    <a:p>
                      <a:pPr algn="ctr" fontAlgn="t"/>
                      <a:endParaRPr lang="en-GB" sz="1200" b="1" i="0" u="none" strike="noStrike" dirty="0" smtClean="0">
                        <a:solidFill>
                          <a:schemeClr val="tx1"/>
                        </a:solidFill>
                        <a:effectLst/>
                        <a:latin typeface="Arial" pitchFamily="34" charset="0"/>
                        <a:cs typeface="Arial" pitchFamily="34" charset="0"/>
                      </a:endParaRPr>
                    </a:p>
                    <a:p>
                      <a:pPr algn="ctr" fontAlgn="t"/>
                      <a:r>
                        <a:rPr lang="en-GB" sz="1200" b="1" i="0" u="none" strike="noStrike" dirty="0" smtClean="0">
                          <a:solidFill>
                            <a:schemeClr val="tx1"/>
                          </a:solidFill>
                          <a:effectLst/>
                          <a:latin typeface="Arial" pitchFamily="34" charset="0"/>
                          <a:cs typeface="Arial" pitchFamily="34" charset="0"/>
                        </a:rPr>
                        <a:t>AP</a:t>
                      </a:r>
                    </a:p>
                    <a:p>
                      <a:pPr algn="ctr" fontAlgn="t"/>
                      <a:endParaRPr lang="en-GB" sz="1200" b="1" i="0" u="none" strike="noStrike" dirty="0" smtClean="0">
                        <a:solidFill>
                          <a:schemeClr val="tx1"/>
                        </a:solidFill>
                        <a:effectLst/>
                        <a:latin typeface="Arial" pitchFamily="34" charset="0"/>
                        <a:cs typeface="Arial" pitchFamily="34" charset="0"/>
                      </a:endParaRPr>
                    </a:p>
                    <a:p>
                      <a:pPr algn="ctr" fontAlgn="t"/>
                      <a:endParaRPr lang="en-GB" sz="1200" b="1" i="0" u="none" strike="noStrike" dirty="0" smtClean="0">
                        <a:solidFill>
                          <a:schemeClr val="tx1"/>
                        </a:solidFill>
                        <a:effectLst/>
                        <a:latin typeface="Arial" pitchFamily="34" charset="0"/>
                        <a:cs typeface="Arial" pitchFamily="34" charset="0"/>
                      </a:endParaRPr>
                    </a:p>
                    <a:p>
                      <a:pPr algn="ctr" fontAlgn="t"/>
                      <a:endParaRPr lang="en-GB" sz="1200" b="1" i="0" u="none" strike="noStrike" dirty="0" smtClean="0">
                        <a:solidFill>
                          <a:schemeClr val="tx1"/>
                        </a:solidFill>
                        <a:effectLst/>
                        <a:latin typeface="Arial" pitchFamily="34" charset="0"/>
                        <a:cs typeface="Arial" pitchFamily="34" charset="0"/>
                      </a:endParaRPr>
                    </a:p>
                    <a:p>
                      <a:pPr algn="ctr" fontAlgn="t"/>
                      <a:r>
                        <a:rPr lang="en-GB" sz="1200" b="1" i="0" u="none" strike="noStrike" dirty="0" smtClean="0">
                          <a:solidFill>
                            <a:schemeClr val="tx1"/>
                          </a:solidFill>
                          <a:effectLst/>
                          <a:latin typeface="Arial" pitchFamily="34" charset="0"/>
                          <a:cs typeface="Arial" pitchFamily="34" charset="0"/>
                        </a:rPr>
                        <a:t>Q3</a:t>
                      </a:r>
                      <a:endParaRPr lang="en-GB" sz="1200" b="1" i="0" u="none" strike="noStrike" dirty="0">
                        <a:solidFill>
                          <a:schemeClr val="tx1"/>
                        </a:solidFill>
                        <a:effectLst/>
                        <a:latin typeface="Arial" pitchFamily="34" charset="0"/>
                        <a:cs typeface="Arial" pitchFamily="34" charset="0"/>
                      </a:endParaRPr>
                    </a:p>
                  </a:txBody>
                  <a:tcPr marL="0" marR="0" marT="0" marB="0">
                    <a:lnB w="28575" cap="flat" cmpd="sng" algn="ctr">
                      <a:solidFill>
                        <a:schemeClr val="tx1"/>
                      </a:solidFill>
                      <a:prstDash val="solid"/>
                      <a:round/>
                      <a:headEnd type="none" w="med" len="med"/>
                      <a:tailEnd type="none" w="med" len="med"/>
                    </a:lnB>
                    <a:solidFill>
                      <a:srgbClr val="92D050"/>
                    </a:solidFill>
                  </a:tcPr>
                </a:tc>
                <a:tc>
                  <a:txBody>
                    <a:bodyPr/>
                    <a:lstStyle/>
                    <a:p>
                      <a:pPr algn="ctr" fontAlgn="t"/>
                      <a:endParaRPr lang="en-GB" sz="1200" b="1" u="none" strike="noStrike" dirty="0" smtClean="0">
                        <a:solidFill>
                          <a:schemeClr val="tx1"/>
                        </a:solidFill>
                        <a:effectLst/>
                        <a:latin typeface="Arial" pitchFamily="34" charset="0"/>
                        <a:cs typeface="Arial" pitchFamily="34" charset="0"/>
                      </a:endParaRPr>
                    </a:p>
                    <a:p>
                      <a:pPr algn="ctr" fontAlgn="t"/>
                      <a:r>
                        <a:rPr lang="en-GB" sz="1200" b="1" u="none" strike="noStrike" dirty="0" smtClean="0">
                          <a:solidFill>
                            <a:schemeClr val="tx1"/>
                          </a:solidFill>
                          <a:effectLst/>
                          <a:latin typeface="Arial" pitchFamily="34" charset="0"/>
                          <a:cs typeface="Arial" pitchFamily="34" charset="0"/>
                        </a:rPr>
                        <a:t>T</a:t>
                      </a:r>
                    </a:p>
                    <a:p>
                      <a:pPr algn="ctr" fontAlgn="t"/>
                      <a:endParaRPr lang="en-GB" sz="1200" b="1" u="none" strike="noStrike" dirty="0" smtClean="0">
                        <a:solidFill>
                          <a:schemeClr val="tx1"/>
                        </a:solidFill>
                        <a:effectLst/>
                        <a:latin typeface="Arial" pitchFamily="34" charset="0"/>
                        <a:cs typeface="Arial" pitchFamily="34" charset="0"/>
                      </a:endParaRPr>
                    </a:p>
                    <a:p>
                      <a:pPr algn="ctr" fontAlgn="t"/>
                      <a:endParaRPr lang="en-GB" sz="1200" b="1" i="0" u="none" strike="noStrike" dirty="0" smtClean="0">
                        <a:solidFill>
                          <a:schemeClr val="tx1"/>
                        </a:solidFill>
                        <a:effectLst/>
                        <a:latin typeface="Arial" pitchFamily="34" charset="0"/>
                        <a:cs typeface="Arial" pitchFamily="34" charset="0"/>
                      </a:endParaRPr>
                    </a:p>
                    <a:p>
                      <a:pPr algn="ctr" fontAlgn="t"/>
                      <a:endParaRPr lang="en-GB" sz="1200" b="1" i="0" u="none" strike="noStrike" dirty="0" smtClean="0">
                        <a:solidFill>
                          <a:schemeClr val="tx1"/>
                        </a:solidFill>
                        <a:effectLst/>
                        <a:latin typeface="Arial" pitchFamily="34" charset="0"/>
                        <a:cs typeface="Arial" pitchFamily="34" charset="0"/>
                      </a:endParaRPr>
                    </a:p>
                    <a:p>
                      <a:pPr algn="ctr" fontAlgn="t"/>
                      <a:r>
                        <a:rPr lang="en-GB" sz="1200" b="1" i="0" u="none" strike="noStrike" dirty="0" smtClean="0">
                          <a:solidFill>
                            <a:schemeClr val="tx1"/>
                          </a:solidFill>
                          <a:effectLst/>
                          <a:latin typeface="Arial" pitchFamily="34" charset="0"/>
                          <a:cs typeface="Arial" pitchFamily="34" charset="0"/>
                        </a:rPr>
                        <a:t>Q4</a:t>
                      </a:r>
                      <a:endParaRPr lang="en-GB" sz="1200" b="1" i="0" u="none" strike="noStrike" dirty="0">
                        <a:solidFill>
                          <a:schemeClr val="tx1"/>
                        </a:solidFill>
                        <a:effectLst/>
                        <a:latin typeface="Arial" pitchFamily="34" charset="0"/>
                        <a:cs typeface="Arial" pitchFamily="34" charset="0"/>
                      </a:endParaRPr>
                    </a:p>
                  </a:txBody>
                  <a:tcPr marL="0" marR="0" marT="0" marB="0">
                    <a:lnB w="28575" cap="flat" cmpd="sng" algn="ctr">
                      <a:solidFill>
                        <a:schemeClr val="tx1"/>
                      </a:solidFill>
                      <a:prstDash val="solid"/>
                      <a:round/>
                      <a:headEnd type="none" w="med" len="med"/>
                      <a:tailEnd type="none" w="med" len="med"/>
                    </a:lnB>
                    <a:solidFill>
                      <a:srgbClr val="92D050"/>
                    </a:solidFill>
                  </a:tcPr>
                </a:tc>
                <a:tc>
                  <a:txBody>
                    <a:bodyPr/>
                    <a:lstStyle/>
                    <a:p>
                      <a:pPr algn="ctr" fontAlgn="t"/>
                      <a:endParaRPr lang="en-GB" sz="1200" b="1" u="none" strike="noStrike" dirty="0" smtClean="0">
                        <a:solidFill>
                          <a:schemeClr val="tx1"/>
                        </a:solidFill>
                        <a:effectLst/>
                        <a:latin typeface="Arial" pitchFamily="34" charset="0"/>
                        <a:cs typeface="Arial" pitchFamily="34" charset="0"/>
                      </a:endParaRPr>
                    </a:p>
                    <a:p>
                      <a:pPr algn="ctr" fontAlgn="t"/>
                      <a:r>
                        <a:rPr lang="en-GB" sz="1200" b="1" u="none" strike="noStrike" dirty="0" smtClean="0">
                          <a:solidFill>
                            <a:schemeClr val="tx1"/>
                          </a:solidFill>
                          <a:effectLst/>
                          <a:latin typeface="Arial" pitchFamily="34" charset="0"/>
                          <a:cs typeface="Arial" pitchFamily="34" charset="0"/>
                        </a:rPr>
                        <a:t>AP</a:t>
                      </a:r>
                    </a:p>
                    <a:p>
                      <a:pPr algn="ctr" fontAlgn="t"/>
                      <a:endParaRPr lang="en-GB" sz="1200" b="1" u="none" strike="noStrike" dirty="0" smtClean="0">
                        <a:solidFill>
                          <a:schemeClr val="tx1"/>
                        </a:solidFill>
                        <a:effectLst/>
                        <a:latin typeface="Arial" pitchFamily="34" charset="0"/>
                        <a:cs typeface="Arial" pitchFamily="34" charset="0"/>
                      </a:endParaRPr>
                    </a:p>
                    <a:p>
                      <a:pPr algn="ctr" fontAlgn="t"/>
                      <a:endParaRPr lang="en-GB" sz="1200" b="1" u="none" strike="noStrike" dirty="0" smtClean="0">
                        <a:solidFill>
                          <a:schemeClr val="tx1"/>
                        </a:solidFill>
                        <a:effectLst/>
                        <a:latin typeface="Arial" pitchFamily="34" charset="0"/>
                        <a:cs typeface="Arial" pitchFamily="34" charset="0"/>
                      </a:endParaRPr>
                    </a:p>
                    <a:p>
                      <a:pPr algn="ctr" fontAlgn="t"/>
                      <a:endParaRPr lang="en-GB" sz="1200" b="1" u="none" strike="noStrike" dirty="0" smtClean="0">
                        <a:solidFill>
                          <a:schemeClr val="tx1"/>
                        </a:solidFill>
                        <a:effectLst/>
                        <a:latin typeface="Arial" pitchFamily="34" charset="0"/>
                        <a:cs typeface="Arial" pitchFamily="34" charset="0"/>
                      </a:endParaRPr>
                    </a:p>
                    <a:p>
                      <a:pPr algn="ctr" fontAlgn="t"/>
                      <a:r>
                        <a:rPr lang="en-GB" sz="1200" b="1" u="none" strike="noStrike" dirty="0" smtClean="0">
                          <a:solidFill>
                            <a:schemeClr val="tx1"/>
                          </a:solidFill>
                          <a:effectLst/>
                          <a:latin typeface="Arial" pitchFamily="34" charset="0"/>
                          <a:cs typeface="Arial" pitchFamily="34" charset="0"/>
                        </a:rPr>
                        <a:t>Q4</a:t>
                      </a:r>
                      <a:endParaRPr lang="en-GB" sz="1200" b="1" i="0" u="none" strike="noStrike" dirty="0">
                        <a:solidFill>
                          <a:schemeClr val="tx1"/>
                        </a:solidFill>
                        <a:effectLst/>
                        <a:latin typeface="Arial" pitchFamily="34" charset="0"/>
                        <a:cs typeface="Arial" pitchFamily="34" charset="0"/>
                      </a:endParaRPr>
                    </a:p>
                  </a:txBody>
                  <a:tcPr marL="0" marR="0" marT="0" marB="0">
                    <a:lnB w="28575" cap="flat" cmpd="sng" algn="ctr">
                      <a:solidFill>
                        <a:schemeClr val="tx1"/>
                      </a:solidFill>
                      <a:prstDash val="solid"/>
                      <a:round/>
                      <a:headEnd type="none" w="med" len="med"/>
                      <a:tailEnd type="none" w="med" len="med"/>
                    </a:lnB>
                    <a:solidFill>
                      <a:srgbClr val="92D050"/>
                    </a:solidFill>
                  </a:tcPr>
                </a:tc>
                <a:tc>
                  <a:txBody>
                    <a:bodyPr/>
                    <a:lstStyle/>
                    <a:p>
                      <a:pPr algn="ctr" fontAlgn="t"/>
                      <a:endParaRPr lang="en-GB" sz="1200" b="1" i="0" u="none" strike="noStrike" dirty="0" smtClean="0">
                        <a:solidFill>
                          <a:srgbClr val="000000"/>
                        </a:solidFill>
                        <a:effectLst/>
                        <a:latin typeface="Arial" pitchFamily="34" charset="0"/>
                        <a:cs typeface="Arial" pitchFamily="34" charset="0"/>
                      </a:endParaRPr>
                    </a:p>
                    <a:p>
                      <a:pPr algn="ctr" fontAlgn="t"/>
                      <a:r>
                        <a:rPr lang="en-GB" sz="1200" b="1" i="0" u="none" strike="noStrike" dirty="0" smtClean="0">
                          <a:solidFill>
                            <a:srgbClr val="000000"/>
                          </a:solidFill>
                          <a:effectLst/>
                          <a:latin typeface="Arial" pitchFamily="34" charset="0"/>
                          <a:cs typeface="Arial" pitchFamily="34" charset="0"/>
                        </a:rPr>
                        <a:t>Annual</a:t>
                      </a:r>
                      <a:r>
                        <a:rPr lang="en-GB" sz="1200" b="1" i="0" u="none" strike="noStrike" baseline="0" dirty="0" smtClean="0">
                          <a:solidFill>
                            <a:srgbClr val="000000"/>
                          </a:solidFill>
                          <a:effectLst/>
                          <a:latin typeface="Arial" pitchFamily="34" charset="0"/>
                          <a:cs typeface="Arial" pitchFamily="34" charset="0"/>
                        </a:rPr>
                        <a:t> </a:t>
                      </a:r>
                    </a:p>
                    <a:p>
                      <a:pPr algn="ctr" fontAlgn="t"/>
                      <a:r>
                        <a:rPr lang="en-GB" sz="1200" b="1" i="0" u="none" strike="noStrike" baseline="0" dirty="0" smtClean="0">
                          <a:solidFill>
                            <a:srgbClr val="000000"/>
                          </a:solidFill>
                          <a:effectLst/>
                          <a:latin typeface="Arial" pitchFamily="34" charset="0"/>
                          <a:cs typeface="Arial" pitchFamily="34" charset="0"/>
                        </a:rPr>
                        <a:t>Performance </a:t>
                      </a:r>
                      <a:endParaRPr lang="en-GB" sz="1200" b="1" i="0" u="none" strike="noStrike" dirty="0">
                        <a:solidFill>
                          <a:srgbClr val="000000"/>
                        </a:solidFill>
                        <a:effectLst/>
                        <a:latin typeface="Arial" pitchFamily="34" charset="0"/>
                        <a:cs typeface="Arial" pitchFamily="34" charset="0"/>
                      </a:endParaRPr>
                    </a:p>
                  </a:txBody>
                  <a:tcPr marL="0" marR="0" marT="0" marB="0" vert="vert270">
                    <a:lnB w="28575" cap="flat" cmpd="sng" algn="ctr">
                      <a:solidFill>
                        <a:schemeClr val="tx1"/>
                      </a:solidFill>
                      <a:prstDash val="solid"/>
                      <a:round/>
                      <a:headEnd type="none" w="med" len="med"/>
                      <a:tailEnd type="none" w="med" len="med"/>
                    </a:lnB>
                    <a:solidFill>
                      <a:srgbClr val="92D050"/>
                    </a:solidFill>
                  </a:tcPr>
                </a:tc>
                <a:tc>
                  <a:txBody>
                    <a:bodyPr/>
                    <a:lstStyle/>
                    <a:p>
                      <a:pPr algn="ctr" fontAlgn="t"/>
                      <a:r>
                        <a:rPr lang="en-GB" sz="1200" b="1" i="0" u="none" strike="noStrike" dirty="0" smtClean="0">
                          <a:solidFill>
                            <a:srgbClr val="000000"/>
                          </a:solidFill>
                          <a:effectLst/>
                          <a:latin typeface="Arial" pitchFamily="34" charset="0"/>
                          <a:cs typeface="Arial" pitchFamily="34" charset="0"/>
                        </a:rPr>
                        <a:t> </a:t>
                      </a:r>
                    </a:p>
                    <a:p>
                      <a:pPr algn="ctr" fontAlgn="t"/>
                      <a:r>
                        <a:rPr lang="en-GB" sz="1200" b="1" i="0" u="none" strike="noStrike" dirty="0" smtClean="0">
                          <a:solidFill>
                            <a:srgbClr val="000000"/>
                          </a:solidFill>
                          <a:effectLst/>
                          <a:latin typeface="Arial" pitchFamily="34" charset="0"/>
                          <a:cs typeface="Arial" pitchFamily="34" charset="0"/>
                        </a:rPr>
                        <a:t>Annual Variance</a:t>
                      </a:r>
                      <a:endParaRPr lang="en-GB" sz="1200" b="1" i="0" u="none" strike="noStrike" dirty="0">
                        <a:solidFill>
                          <a:srgbClr val="000000"/>
                        </a:solidFill>
                        <a:effectLst/>
                        <a:latin typeface="Arial" pitchFamily="34" charset="0"/>
                        <a:cs typeface="Arial" pitchFamily="34" charset="0"/>
                      </a:endParaRPr>
                    </a:p>
                  </a:txBody>
                  <a:tcPr marL="0" marR="0" marT="0" marB="0" vert="vert270">
                    <a:lnR w="381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t"/>
                      <a:endParaRPr lang="en-GB" sz="1200" b="1" i="0" u="none" strike="noStrike" dirty="0" smtClean="0">
                        <a:solidFill>
                          <a:srgbClr val="000000"/>
                        </a:solidFill>
                        <a:effectLst/>
                        <a:latin typeface="Arial" pitchFamily="34" charset="0"/>
                        <a:cs typeface="Arial" pitchFamily="34" charset="0"/>
                      </a:endParaRPr>
                    </a:p>
                    <a:p>
                      <a:pPr algn="ctr" fontAlgn="t"/>
                      <a:endParaRPr lang="en-GB" sz="1200" b="1" i="0" u="none" strike="noStrike" dirty="0" smtClean="0">
                        <a:solidFill>
                          <a:srgbClr val="000000"/>
                        </a:solidFill>
                        <a:effectLst/>
                        <a:latin typeface="Arial" pitchFamily="34" charset="0"/>
                        <a:cs typeface="Arial" pitchFamily="34" charset="0"/>
                      </a:endParaRPr>
                    </a:p>
                    <a:p>
                      <a:pPr algn="ctr" fontAlgn="t"/>
                      <a:r>
                        <a:rPr lang="en-GB" sz="1200" b="1" i="0" u="none" strike="noStrike" dirty="0" smtClean="0">
                          <a:solidFill>
                            <a:srgbClr val="000000"/>
                          </a:solidFill>
                          <a:effectLst/>
                          <a:latin typeface="Arial" pitchFamily="34" charset="0"/>
                          <a:cs typeface="Arial" pitchFamily="34" charset="0"/>
                        </a:rPr>
                        <a:t>%</a:t>
                      </a:r>
                      <a:endParaRPr lang="en-GB" sz="1200" b="1" i="0" u="none" strike="noStrike" dirty="0">
                        <a:solidFill>
                          <a:srgbClr val="000000"/>
                        </a:solidFill>
                        <a:effectLst/>
                        <a:latin typeface="Arial" pitchFamily="34" charset="0"/>
                        <a:cs typeface="Arial" pitchFamily="34" charset="0"/>
                      </a:endParaRP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r>
              <a:tr h="255823">
                <a:tc>
                  <a:txBody>
                    <a:bodyPr/>
                    <a:lstStyle/>
                    <a:p>
                      <a:pPr algn="ctr" rtl="0" fontAlgn="ctr"/>
                      <a:r>
                        <a:rPr lang="en-US" sz="1000" b="1" i="0" u="none" strike="noStrike" dirty="0">
                          <a:solidFill>
                            <a:srgbClr val="000000"/>
                          </a:solidFill>
                          <a:effectLst/>
                          <a:latin typeface="Arial" pitchFamily="34" charset="0"/>
                          <a:cs typeface="Arial" pitchFamily="34" charset="0"/>
                        </a:rPr>
                        <a:t>EC</a:t>
                      </a:r>
                    </a:p>
                  </a:txBody>
                  <a:tcPr marL="9525" marR="9525" marT="9525"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261,499</a:t>
                      </a:r>
                      <a:endParaRPr lang="en-US" sz="10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59,440</a:t>
                      </a:r>
                      <a:endParaRPr lang="en-US" sz="10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77,276</a:t>
                      </a:r>
                      <a:endParaRPr lang="en-US" sz="1000" b="0" i="0" u="none" strike="noStrike" dirty="0">
                        <a:solidFill>
                          <a:srgbClr val="000000"/>
                        </a:solidFill>
                        <a:effectLst/>
                        <a:latin typeface="Arial" pitchFamily="34" charset="0"/>
                        <a:cs typeface="Arial" pitchFamily="34" charset="0"/>
                      </a:endParaRP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65,360</a:t>
                      </a:r>
                      <a:endParaRPr lang="en-US" sz="1000" b="0" i="0" u="none" strike="noStrike" dirty="0">
                        <a:solidFill>
                          <a:srgbClr val="000000"/>
                        </a:solidFill>
                        <a:effectLst/>
                        <a:latin typeface="Arial" pitchFamily="34" charset="0"/>
                        <a:cs typeface="Arial" pitchFamily="34" charset="0"/>
                      </a:endParaRPr>
                    </a:p>
                  </a:txBody>
                  <a:tcPr marL="85725" marR="9525" marT="9525" marB="0" anchor="ctr">
                    <a:lnT w="28575" cap="flat" cmpd="sng" algn="ctr">
                      <a:solidFill>
                        <a:schemeClr val="tx1"/>
                      </a:solidFill>
                      <a:prstDash val="solid"/>
                      <a:round/>
                      <a:headEnd type="none" w="med" len="med"/>
                      <a:tailEnd type="none" w="med" len="med"/>
                    </a:lnT>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61,917</a:t>
                      </a:r>
                      <a:endParaRPr lang="en-US" sz="1000" b="0" i="0" u="none" strike="noStrike" dirty="0">
                        <a:solidFill>
                          <a:srgbClr val="000000"/>
                        </a:solidFill>
                        <a:effectLst/>
                        <a:latin typeface="Arial" pitchFamily="34" charset="0"/>
                        <a:cs typeface="Arial" pitchFamily="34" charset="0"/>
                      </a:endParaRPr>
                    </a:p>
                  </a:txBody>
                  <a:tcPr marL="85725" marR="9525" marT="9525" marB="0" anchor="ctr">
                    <a:lnT w="28575" cap="flat" cmpd="sng" algn="ctr">
                      <a:solidFill>
                        <a:schemeClr val="tx1"/>
                      </a:solidFill>
                      <a:prstDash val="solid"/>
                      <a:round/>
                      <a:headEnd type="none" w="med" len="med"/>
                      <a:tailEnd type="none" w="med" len="med"/>
                    </a:lnT>
                  </a:tcPr>
                </a:tc>
                <a:tc>
                  <a:txBody>
                    <a:bodyPr/>
                    <a:lstStyle/>
                    <a:p>
                      <a:pPr algn="ctr" rtl="0" fontAlgn="b"/>
                      <a:r>
                        <a:rPr lang="en-US" sz="1000" b="0" i="0" u="none" strike="noStrike" dirty="0">
                          <a:solidFill>
                            <a:srgbClr val="000000"/>
                          </a:solidFill>
                          <a:effectLst/>
                          <a:latin typeface="Arial" pitchFamily="34" charset="0"/>
                          <a:cs typeface="Arial" pitchFamily="34" charset="0"/>
                        </a:rPr>
                        <a:t>71,339 </a:t>
                      </a:r>
                    </a:p>
                  </a:txBody>
                  <a:tcPr marL="9525" marR="9525" marT="9525" marB="0" anchor="b">
                    <a:lnT w="28575" cap="flat" cmpd="sng" algn="ctr">
                      <a:solidFill>
                        <a:schemeClr val="tx1"/>
                      </a:solidFill>
                      <a:prstDash val="solid"/>
                      <a:round/>
                      <a:headEnd type="none" w="med" len="med"/>
                      <a:tailEnd type="none" w="med" len="med"/>
                    </a:lnT>
                  </a:tcPr>
                </a:tc>
                <a:tc>
                  <a:txBody>
                    <a:bodyPr/>
                    <a:lstStyle/>
                    <a:p>
                      <a:pPr algn="ctr" rtl="0" fontAlgn="b"/>
                      <a:r>
                        <a:rPr lang="en-US" sz="1000" b="0" i="0" u="none" strike="noStrike" dirty="0">
                          <a:solidFill>
                            <a:srgbClr val="000000"/>
                          </a:solidFill>
                          <a:effectLst/>
                          <a:latin typeface="Arial" pitchFamily="34" charset="0"/>
                          <a:cs typeface="Arial" pitchFamily="34" charset="0"/>
                        </a:rPr>
                        <a:t>56,092 </a:t>
                      </a:r>
                    </a:p>
                  </a:txBody>
                  <a:tcPr marL="9525" marR="9525" marT="9525" marB="0" anchor="b">
                    <a:lnT w="28575" cap="flat" cmpd="sng" algn="ctr">
                      <a:solidFill>
                        <a:schemeClr val="tx1"/>
                      </a:solidFill>
                      <a:prstDash val="solid"/>
                      <a:round/>
                      <a:headEnd type="none" w="med" len="med"/>
                      <a:tailEnd type="none" w="med" len="med"/>
                    </a:lnT>
                  </a:tcPr>
                </a:tc>
                <a:tc>
                  <a:txBody>
                    <a:bodyPr/>
                    <a:lstStyle/>
                    <a:p>
                      <a:pPr algn="ctr" rtl="0" fontAlgn="ctr"/>
                      <a:r>
                        <a:rPr lang="en-US" sz="1000" b="0" i="0" u="none" strike="noStrike" dirty="0" smtClean="0">
                          <a:solidFill>
                            <a:srgbClr val="000000"/>
                          </a:solidFill>
                          <a:effectLst/>
                          <a:latin typeface="Arial" pitchFamily="34" charset="0"/>
                          <a:cs typeface="Arial" pitchFamily="34" charset="0"/>
                        </a:rPr>
                        <a:t>65360</a:t>
                      </a:r>
                      <a:endParaRPr lang="en-US" sz="1000" b="0" i="0" u="none" strike="noStrike" dirty="0">
                        <a:solidFill>
                          <a:srgbClr val="000000"/>
                        </a:solidFill>
                        <a:effectLst/>
                        <a:latin typeface="Arial" pitchFamily="34" charset="0"/>
                        <a:cs typeface="Arial" pitchFamily="34" charset="0"/>
                      </a:endParaRP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70208</a:t>
                      </a:r>
                      <a:endParaRPr lang="en-US" sz="1000" b="0" i="0" u="none" strike="noStrike" dirty="0">
                        <a:solidFill>
                          <a:srgbClr val="000000"/>
                        </a:solidFill>
                        <a:effectLst/>
                        <a:latin typeface="Arial" pitchFamily="34" charset="0"/>
                        <a:cs typeface="Arial" pitchFamily="34" charset="0"/>
                      </a:endParaRP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265493</a:t>
                      </a:r>
                      <a:endParaRPr lang="en-US" sz="1000" b="0" i="0" u="none" strike="noStrike" dirty="0">
                        <a:solidFill>
                          <a:srgbClr val="000000"/>
                        </a:solidFill>
                        <a:effectLst/>
                        <a:latin typeface="Arial" pitchFamily="34" charset="0"/>
                        <a:cs typeface="Arial" pitchFamily="34" charset="0"/>
                      </a:endParaRP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fontAlgn="ctr"/>
                      <a:r>
                        <a:rPr lang="en-US" sz="1000" b="0" i="0" u="none" strike="noStrike" dirty="0" smtClean="0">
                          <a:solidFill>
                            <a:schemeClr val="tx1"/>
                          </a:solidFill>
                          <a:effectLst/>
                          <a:latin typeface="Arial" pitchFamily="34" charset="0"/>
                          <a:cs typeface="Arial" pitchFamily="34" charset="0"/>
                        </a:rPr>
                        <a:t>3994</a:t>
                      </a:r>
                      <a:endParaRPr lang="en-US" sz="1000" b="0" i="0" u="none" strike="noStrike" dirty="0">
                        <a:solidFill>
                          <a:schemeClr val="tx1"/>
                        </a:solidFill>
                        <a:effectLst/>
                        <a:latin typeface="Arial" pitchFamily="34" charset="0"/>
                        <a:cs typeface="Arial" pitchFamily="34" charset="0"/>
                      </a:endParaRPr>
                    </a:p>
                  </a:txBody>
                  <a:tcPr marL="9525" marR="9525" marT="9525" marB="0" anchor="ctr">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0" fontAlgn="ctr"/>
                      <a:r>
                        <a:rPr lang="en-US" sz="1000" b="0" i="0" u="none" strike="noStrike" dirty="0" smtClean="0">
                          <a:solidFill>
                            <a:schemeClr val="tx1"/>
                          </a:solidFill>
                          <a:effectLst/>
                          <a:latin typeface="Arial" pitchFamily="34" charset="0"/>
                          <a:cs typeface="Arial" pitchFamily="34" charset="0"/>
                        </a:rPr>
                        <a:t>102%</a:t>
                      </a:r>
                      <a:endParaRPr lang="en-US" sz="1000" b="0" i="0" u="none" strike="noStrike" dirty="0">
                        <a:solidFill>
                          <a:schemeClr val="tx1"/>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r>
              <a:tr h="255823">
                <a:tc>
                  <a:txBody>
                    <a:bodyPr/>
                    <a:lstStyle/>
                    <a:p>
                      <a:pPr algn="ctr" rtl="0" fontAlgn="ctr"/>
                      <a:r>
                        <a:rPr lang="en-US" sz="1000" b="1" i="0" u="none" strike="noStrike" dirty="0">
                          <a:solidFill>
                            <a:srgbClr val="000000"/>
                          </a:solidFill>
                          <a:effectLst/>
                          <a:latin typeface="Arial" pitchFamily="34" charset="0"/>
                          <a:cs typeface="Arial" pitchFamily="34" charset="0"/>
                        </a:rPr>
                        <a:t>FS</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113,695</a:t>
                      </a:r>
                      <a:endParaRPr lang="en-US" sz="10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25,865</a:t>
                      </a:r>
                      <a:endParaRPr lang="en-US" sz="10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35,972</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28,375</a:t>
                      </a:r>
                      <a:endParaRPr lang="en-US" sz="1000" b="0" i="0" u="none" strike="noStrike" dirty="0">
                        <a:solidFill>
                          <a:srgbClr val="000000"/>
                        </a:solidFill>
                        <a:effectLst/>
                        <a:latin typeface="Arial" pitchFamily="34" charset="0"/>
                        <a:cs typeface="Arial" pitchFamily="34" charset="0"/>
                      </a:endParaRPr>
                    </a:p>
                  </a:txBody>
                  <a:tcPr marL="857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30,861</a:t>
                      </a:r>
                      <a:endParaRPr lang="en-US" sz="1000" b="0" i="0" u="none" strike="noStrike" dirty="0">
                        <a:solidFill>
                          <a:srgbClr val="000000"/>
                        </a:solidFill>
                        <a:effectLst/>
                        <a:latin typeface="Arial" pitchFamily="34" charset="0"/>
                        <a:cs typeface="Arial" pitchFamily="34" charset="0"/>
                      </a:endParaRPr>
                    </a:p>
                  </a:txBody>
                  <a:tcPr marL="85725" marR="9525" marT="9525" marB="0" anchor="ctr"/>
                </a:tc>
                <a:tc>
                  <a:txBody>
                    <a:bodyPr/>
                    <a:lstStyle/>
                    <a:p>
                      <a:pPr algn="ctr" rtl="0" fontAlgn="b"/>
                      <a:r>
                        <a:rPr lang="en-US" sz="1000" b="0" i="0" u="none" strike="noStrike" dirty="0">
                          <a:solidFill>
                            <a:srgbClr val="000000"/>
                          </a:solidFill>
                          <a:effectLst/>
                          <a:latin typeface="Arial" pitchFamily="34" charset="0"/>
                          <a:cs typeface="Arial" pitchFamily="34" charset="0"/>
                        </a:rPr>
                        <a:t>31,080 </a:t>
                      </a:r>
                    </a:p>
                  </a:txBody>
                  <a:tcPr marL="9525" marR="9525" marT="9525" marB="0" anchor="b"/>
                </a:tc>
                <a:tc>
                  <a:txBody>
                    <a:bodyPr/>
                    <a:lstStyle/>
                    <a:p>
                      <a:pPr algn="ctr" rtl="0" fontAlgn="b"/>
                      <a:r>
                        <a:rPr lang="en-US" sz="1000" b="0" i="0" u="none" strike="noStrike" dirty="0">
                          <a:solidFill>
                            <a:srgbClr val="000000"/>
                          </a:solidFill>
                          <a:effectLst/>
                          <a:latin typeface="Arial" pitchFamily="34" charset="0"/>
                          <a:cs typeface="Arial" pitchFamily="34" charset="0"/>
                        </a:rPr>
                        <a:t>27,019 </a:t>
                      </a:r>
                    </a:p>
                  </a:txBody>
                  <a:tcPr marL="9525" marR="9525" marT="9525" marB="0" anchor="b"/>
                </a:tc>
                <a:tc>
                  <a:txBody>
                    <a:bodyPr/>
                    <a:lstStyle/>
                    <a:p>
                      <a:pPr algn="ctr" rtl="0" fontAlgn="ctr"/>
                      <a:r>
                        <a:rPr lang="en-US" sz="1000" b="0" i="0" u="none" strike="noStrike" dirty="0" smtClean="0">
                          <a:solidFill>
                            <a:srgbClr val="000000"/>
                          </a:solidFill>
                          <a:effectLst/>
                          <a:latin typeface="Arial" pitchFamily="34" charset="0"/>
                          <a:cs typeface="Arial" pitchFamily="34" charset="0"/>
                        </a:rPr>
                        <a:t>28375</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35967</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129819</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000" b="0" i="0" u="none" strike="noStrike" dirty="0" smtClean="0">
                          <a:solidFill>
                            <a:schemeClr val="tx1"/>
                          </a:solidFill>
                          <a:effectLst/>
                          <a:latin typeface="Arial" pitchFamily="34" charset="0"/>
                          <a:cs typeface="Arial" pitchFamily="34" charset="0"/>
                        </a:rPr>
                        <a:t>16124</a:t>
                      </a:r>
                      <a:endParaRPr lang="en-US" sz="1000" b="0" i="0" u="none" strike="noStrike" dirty="0">
                        <a:solidFill>
                          <a:schemeClr val="tx1"/>
                        </a:solidFill>
                        <a:effectLst/>
                        <a:latin typeface="Arial" pitchFamily="34" charset="0"/>
                        <a:cs typeface="Arial" pitchFamily="34" charset="0"/>
                      </a:endParaRPr>
                    </a:p>
                  </a:txBody>
                  <a:tcPr marL="9525" marR="9525" marT="9525" marB="0" anchor="ctr">
                    <a:lnR w="38100" cap="flat" cmpd="sng" algn="ctr">
                      <a:solidFill>
                        <a:schemeClr val="tx1"/>
                      </a:solidFill>
                      <a:prstDash val="solid"/>
                      <a:round/>
                      <a:headEnd type="none" w="med" len="med"/>
                      <a:tailEnd type="none" w="med" len="med"/>
                    </a:lnR>
                  </a:tcPr>
                </a:tc>
                <a:tc>
                  <a:txBody>
                    <a:bodyPr/>
                    <a:lstStyle/>
                    <a:p>
                      <a:pPr algn="ctr" rtl="0" fontAlgn="ctr"/>
                      <a:r>
                        <a:rPr lang="en-US" sz="1000" b="0" i="0" u="none" strike="noStrike" dirty="0" smtClean="0">
                          <a:solidFill>
                            <a:schemeClr val="tx1"/>
                          </a:solidFill>
                          <a:effectLst/>
                          <a:latin typeface="Arial" pitchFamily="34" charset="0"/>
                          <a:cs typeface="Arial" pitchFamily="34" charset="0"/>
                        </a:rPr>
                        <a:t>114%</a:t>
                      </a:r>
                      <a:endParaRPr lang="en-US" sz="1000" b="0" i="0" u="none" strike="noStrike" dirty="0">
                        <a:solidFill>
                          <a:schemeClr val="tx1"/>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55823">
                <a:tc>
                  <a:txBody>
                    <a:bodyPr/>
                    <a:lstStyle/>
                    <a:p>
                      <a:pPr algn="ctr" rtl="0" fontAlgn="ctr"/>
                      <a:r>
                        <a:rPr lang="en-US" sz="1000" b="1" i="0" u="none" strike="noStrike" dirty="0">
                          <a:solidFill>
                            <a:srgbClr val="000000"/>
                          </a:solidFill>
                          <a:effectLst/>
                          <a:latin typeface="Arial" pitchFamily="34" charset="0"/>
                          <a:cs typeface="Arial" pitchFamily="34" charset="0"/>
                        </a:rPr>
                        <a:t>GP</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659,432</a:t>
                      </a:r>
                      <a:endParaRPr lang="en-US" sz="10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149,895</a:t>
                      </a:r>
                      <a:endParaRPr lang="en-US" sz="10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173,531</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164,830</a:t>
                      </a:r>
                      <a:endParaRPr lang="en-US" sz="1000" b="0" i="0" u="none" strike="noStrike" dirty="0">
                        <a:solidFill>
                          <a:srgbClr val="000000"/>
                        </a:solidFill>
                        <a:effectLst/>
                        <a:latin typeface="Arial" pitchFamily="34" charset="0"/>
                        <a:cs typeface="Arial" pitchFamily="34" charset="0"/>
                      </a:endParaRPr>
                    </a:p>
                  </a:txBody>
                  <a:tcPr marL="857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159,934</a:t>
                      </a:r>
                      <a:endParaRPr lang="en-US" sz="1000" b="0" i="0" u="none" strike="noStrike" dirty="0">
                        <a:solidFill>
                          <a:srgbClr val="000000"/>
                        </a:solidFill>
                        <a:effectLst/>
                        <a:latin typeface="Arial" pitchFamily="34" charset="0"/>
                        <a:cs typeface="Arial" pitchFamily="34" charset="0"/>
                      </a:endParaRPr>
                    </a:p>
                  </a:txBody>
                  <a:tcPr marL="85725" marR="9525" marT="9525" marB="0" anchor="ctr"/>
                </a:tc>
                <a:tc>
                  <a:txBody>
                    <a:bodyPr/>
                    <a:lstStyle/>
                    <a:p>
                      <a:pPr algn="ctr" rtl="0" fontAlgn="b"/>
                      <a:r>
                        <a:rPr lang="en-US" sz="1000" b="0" i="0" u="none" strike="noStrike" dirty="0">
                          <a:solidFill>
                            <a:srgbClr val="000000"/>
                          </a:solidFill>
                          <a:effectLst/>
                          <a:latin typeface="Arial" pitchFamily="34" charset="0"/>
                          <a:cs typeface="Arial" pitchFamily="34" charset="0"/>
                        </a:rPr>
                        <a:t>179,877 </a:t>
                      </a:r>
                    </a:p>
                  </a:txBody>
                  <a:tcPr marL="9525" marR="9525" marT="9525" marB="0" anchor="b"/>
                </a:tc>
                <a:tc>
                  <a:txBody>
                    <a:bodyPr/>
                    <a:lstStyle/>
                    <a:p>
                      <a:pPr algn="ctr" rtl="0" fontAlgn="b"/>
                      <a:r>
                        <a:rPr lang="en-US" sz="1000" b="0" i="0" u="none" strike="noStrike" dirty="0">
                          <a:solidFill>
                            <a:srgbClr val="000000"/>
                          </a:solidFill>
                          <a:effectLst/>
                          <a:latin typeface="Arial" pitchFamily="34" charset="0"/>
                          <a:cs typeface="Arial" pitchFamily="34" charset="0"/>
                        </a:rPr>
                        <a:t>141,131 </a:t>
                      </a:r>
                    </a:p>
                  </a:txBody>
                  <a:tcPr marL="9525" marR="9525" marT="9525" marB="0" anchor="b"/>
                </a:tc>
                <a:tc>
                  <a:txBody>
                    <a:bodyPr/>
                    <a:lstStyle/>
                    <a:p>
                      <a:pPr algn="ctr" rtl="0" fontAlgn="ctr"/>
                      <a:r>
                        <a:rPr lang="en-US" sz="1000" b="0" i="0" u="none" strike="noStrike" dirty="0" smtClean="0">
                          <a:solidFill>
                            <a:srgbClr val="000000"/>
                          </a:solidFill>
                          <a:effectLst/>
                          <a:latin typeface="Arial" pitchFamily="34" charset="0"/>
                          <a:cs typeface="Arial" pitchFamily="34" charset="0"/>
                        </a:rPr>
                        <a:t>164830</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186017</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660613</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000" b="0" i="0" u="none" strike="noStrike" dirty="0" smtClean="0">
                          <a:solidFill>
                            <a:schemeClr val="tx1"/>
                          </a:solidFill>
                          <a:effectLst/>
                          <a:latin typeface="Arial" pitchFamily="34" charset="0"/>
                          <a:cs typeface="Arial" pitchFamily="34" charset="0"/>
                        </a:rPr>
                        <a:t>1181</a:t>
                      </a:r>
                      <a:endParaRPr lang="en-US" sz="1000" b="0" i="0" u="none" strike="noStrike" dirty="0">
                        <a:solidFill>
                          <a:schemeClr val="tx1"/>
                        </a:solidFill>
                        <a:effectLst/>
                        <a:latin typeface="Arial" pitchFamily="34" charset="0"/>
                        <a:cs typeface="Arial" pitchFamily="34" charset="0"/>
                      </a:endParaRPr>
                    </a:p>
                  </a:txBody>
                  <a:tcPr marL="9525" marR="9525" marT="9525" marB="0" anchor="ctr">
                    <a:lnR w="38100" cap="flat" cmpd="sng" algn="ctr">
                      <a:solidFill>
                        <a:schemeClr val="tx1"/>
                      </a:solidFill>
                      <a:prstDash val="solid"/>
                      <a:round/>
                      <a:headEnd type="none" w="med" len="med"/>
                      <a:tailEnd type="none" w="med" len="med"/>
                    </a:lnR>
                  </a:tcPr>
                </a:tc>
                <a:tc>
                  <a:txBody>
                    <a:bodyPr/>
                    <a:lstStyle/>
                    <a:p>
                      <a:pPr algn="ctr" rtl="0" fontAlgn="ctr"/>
                      <a:r>
                        <a:rPr lang="en-US" sz="1000" b="0" i="0" u="none" strike="noStrike" dirty="0" smtClean="0">
                          <a:solidFill>
                            <a:schemeClr val="tx1"/>
                          </a:solidFill>
                          <a:effectLst/>
                          <a:latin typeface="Arial" pitchFamily="34" charset="0"/>
                          <a:cs typeface="Arial" pitchFamily="34" charset="0"/>
                        </a:rPr>
                        <a:t>100%</a:t>
                      </a:r>
                      <a:endParaRPr lang="en-US" sz="1000" b="0" i="0" u="none" strike="noStrike" dirty="0">
                        <a:solidFill>
                          <a:schemeClr val="tx1"/>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55823">
                <a:tc>
                  <a:txBody>
                    <a:bodyPr/>
                    <a:lstStyle/>
                    <a:p>
                      <a:pPr algn="ctr" rtl="0" fontAlgn="ctr"/>
                      <a:r>
                        <a:rPr lang="en-US" sz="1000" b="1" i="0" u="none" strike="noStrike" dirty="0">
                          <a:solidFill>
                            <a:srgbClr val="000000"/>
                          </a:solidFill>
                          <a:effectLst/>
                          <a:latin typeface="Arial" pitchFamily="34" charset="0"/>
                          <a:cs typeface="Arial" pitchFamily="34" charset="0"/>
                        </a:rPr>
                        <a:t>KZN</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301,292</a:t>
                      </a:r>
                      <a:endParaRPr lang="en-US" sz="10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68,475</a:t>
                      </a:r>
                      <a:endParaRPr lang="en-US" sz="10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122,317</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75,320</a:t>
                      </a:r>
                      <a:endParaRPr lang="en-US" sz="1000" b="0" i="0" u="none" strike="noStrike" dirty="0">
                        <a:solidFill>
                          <a:srgbClr val="000000"/>
                        </a:solidFill>
                        <a:effectLst/>
                        <a:latin typeface="Arial" pitchFamily="34" charset="0"/>
                        <a:cs typeface="Arial" pitchFamily="34" charset="0"/>
                      </a:endParaRPr>
                    </a:p>
                  </a:txBody>
                  <a:tcPr marL="857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104,856</a:t>
                      </a:r>
                      <a:endParaRPr lang="en-US" sz="1000" b="0" i="0" u="none" strike="noStrike" dirty="0">
                        <a:solidFill>
                          <a:srgbClr val="000000"/>
                        </a:solidFill>
                        <a:effectLst/>
                        <a:latin typeface="Arial" pitchFamily="34" charset="0"/>
                        <a:cs typeface="Arial" pitchFamily="34" charset="0"/>
                      </a:endParaRPr>
                    </a:p>
                  </a:txBody>
                  <a:tcPr marL="85725" marR="9525" marT="9525" marB="0" anchor="ctr"/>
                </a:tc>
                <a:tc>
                  <a:txBody>
                    <a:bodyPr/>
                    <a:lstStyle/>
                    <a:p>
                      <a:pPr algn="ctr" rtl="0" fontAlgn="b"/>
                      <a:r>
                        <a:rPr lang="en-US" sz="1000" b="0" i="0" u="none" strike="noStrike" dirty="0">
                          <a:solidFill>
                            <a:srgbClr val="000000"/>
                          </a:solidFill>
                          <a:effectLst/>
                          <a:latin typeface="Arial" pitchFamily="34" charset="0"/>
                          <a:cs typeface="Arial" pitchFamily="34" charset="0"/>
                        </a:rPr>
                        <a:t>82,177 </a:t>
                      </a:r>
                    </a:p>
                  </a:txBody>
                  <a:tcPr marL="9525" marR="9525" marT="9525" marB="0" anchor="b"/>
                </a:tc>
                <a:tc>
                  <a:txBody>
                    <a:bodyPr/>
                    <a:lstStyle/>
                    <a:p>
                      <a:pPr algn="ctr" rtl="0" fontAlgn="b"/>
                      <a:r>
                        <a:rPr lang="en-US" sz="1000" b="0" i="0" u="none" strike="noStrike" dirty="0">
                          <a:solidFill>
                            <a:srgbClr val="000000"/>
                          </a:solidFill>
                          <a:effectLst/>
                          <a:latin typeface="Arial" pitchFamily="34" charset="0"/>
                          <a:cs typeface="Arial" pitchFamily="34" charset="0"/>
                        </a:rPr>
                        <a:t>95,107 </a:t>
                      </a:r>
                    </a:p>
                  </a:txBody>
                  <a:tcPr marL="9525" marR="9525" marT="9525" marB="0" anchor="b"/>
                </a:tc>
                <a:tc>
                  <a:txBody>
                    <a:bodyPr/>
                    <a:lstStyle/>
                    <a:p>
                      <a:pPr algn="ctr" rtl="0" fontAlgn="ctr"/>
                      <a:r>
                        <a:rPr lang="en-US" sz="1000" b="0" i="0" u="none" strike="noStrike" dirty="0" smtClean="0">
                          <a:solidFill>
                            <a:srgbClr val="000000"/>
                          </a:solidFill>
                          <a:effectLst/>
                          <a:latin typeface="Arial" pitchFamily="34" charset="0"/>
                          <a:cs typeface="Arial" pitchFamily="34" charset="0"/>
                        </a:rPr>
                        <a:t>75320</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126416</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448696</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000" b="0" i="0" u="none" strike="noStrike" dirty="0" smtClean="0">
                          <a:solidFill>
                            <a:schemeClr val="tx1"/>
                          </a:solidFill>
                          <a:effectLst/>
                          <a:latin typeface="Arial" pitchFamily="34" charset="0"/>
                          <a:cs typeface="Arial" pitchFamily="34" charset="0"/>
                        </a:rPr>
                        <a:t>147404</a:t>
                      </a:r>
                      <a:endParaRPr lang="en-US" sz="1000" b="0" i="0" u="none" strike="noStrike" dirty="0">
                        <a:solidFill>
                          <a:schemeClr val="tx1"/>
                        </a:solidFill>
                        <a:effectLst/>
                        <a:latin typeface="Arial" pitchFamily="34" charset="0"/>
                        <a:cs typeface="Arial" pitchFamily="34" charset="0"/>
                      </a:endParaRPr>
                    </a:p>
                  </a:txBody>
                  <a:tcPr marL="9525" marR="9525" marT="9525" marB="0" anchor="ctr">
                    <a:lnR w="38100" cap="flat" cmpd="sng" algn="ctr">
                      <a:solidFill>
                        <a:schemeClr val="tx1"/>
                      </a:solidFill>
                      <a:prstDash val="solid"/>
                      <a:round/>
                      <a:headEnd type="none" w="med" len="med"/>
                      <a:tailEnd type="none" w="med" len="med"/>
                    </a:lnR>
                  </a:tcPr>
                </a:tc>
                <a:tc>
                  <a:txBody>
                    <a:bodyPr/>
                    <a:lstStyle/>
                    <a:p>
                      <a:pPr algn="ctr" rtl="0" fontAlgn="ctr"/>
                      <a:r>
                        <a:rPr lang="en-US" sz="1000" b="0" i="0" u="none" strike="noStrike" dirty="0" smtClean="0">
                          <a:solidFill>
                            <a:schemeClr val="tx1"/>
                          </a:solidFill>
                          <a:effectLst/>
                          <a:latin typeface="Arial" pitchFamily="34" charset="0"/>
                          <a:cs typeface="Arial" pitchFamily="34" charset="0"/>
                        </a:rPr>
                        <a:t>149%</a:t>
                      </a:r>
                      <a:endParaRPr lang="en-US" sz="1000" b="0" i="0" u="none" strike="noStrike" dirty="0">
                        <a:solidFill>
                          <a:schemeClr val="tx1"/>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55823">
                <a:tc>
                  <a:txBody>
                    <a:bodyPr/>
                    <a:lstStyle/>
                    <a:p>
                      <a:pPr algn="ctr" rtl="0" fontAlgn="ctr"/>
                      <a:r>
                        <a:rPr lang="en-US" sz="1000" b="1" i="0" u="none" strike="noStrike" dirty="0">
                          <a:solidFill>
                            <a:srgbClr val="000000"/>
                          </a:solidFill>
                          <a:effectLst/>
                          <a:latin typeface="Arial" pitchFamily="34" charset="0"/>
                          <a:cs typeface="Arial" pitchFamily="34" charset="0"/>
                        </a:rPr>
                        <a:t>LP</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204,651</a:t>
                      </a:r>
                      <a:endParaRPr lang="en-US" sz="10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46,525</a:t>
                      </a:r>
                      <a:endParaRPr lang="en-US" sz="10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82,947</a:t>
                      </a:r>
                      <a:endParaRPr lang="en-US" sz="1000" b="0" i="0" u="none" strike="noStrike" dirty="0">
                        <a:solidFill>
                          <a:srgbClr val="000000"/>
                        </a:solidFill>
                        <a:effectLst/>
                        <a:latin typeface="Arial" pitchFamily="34" charset="0"/>
                        <a:cs typeface="Arial"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51,150</a:t>
                      </a:r>
                      <a:endParaRPr lang="en-US" sz="1000" b="0" i="0" u="none" strike="noStrike" dirty="0">
                        <a:solidFill>
                          <a:srgbClr val="000000"/>
                        </a:solidFill>
                        <a:effectLst/>
                        <a:latin typeface="Arial" pitchFamily="34" charset="0"/>
                        <a:cs typeface="Arial" pitchFamily="34" charset="0"/>
                      </a:endParaRPr>
                    </a:p>
                  </a:txBody>
                  <a:tcPr marL="857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67,722</a:t>
                      </a:r>
                      <a:endParaRPr lang="en-US" sz="1000" b="0" i="0" u="none" strike="noStrike" dirty="0">
                        <a:solidFill>
                          <a:srgbClr val="000000"/>
                        </a:solidFill>
                        <a:effectLst/>
                        <a:latin typeface="Arial" pitchFamily="34" charset="0"/>
                        <a:cs typeface="Arial" pitchFamily="34" charset="0"/>
                      </a:endParaRPr>
                    </a:p>
                  </a:txBody>
                  <a:tcPr marL="85725" marR="9525" marT="9525" marB="0" anchor="ctr"/>
                </a:tc>
                <a:tc>
                  <a:txBody>
                    <a:bodyPr/>
                    <a:lstStyle/>
                    <a:p>
                      <a:pPr algn="ctr" rtl="0" fontAlgn="b"/>
                      <a:r>
                        <a:rPr lang="en-US" sz="1000" b="0" i="0" u="none" strike="noStrike" dirty="0">
                          <a:solidFill>
                            <a:srgbClr val="000000"/>
                          </a:solidFill>
                          <a:effectLst/>
                          <a:latin typeface="Arial" pitchFamily="34" charset="0"/>
                          <a:cs typeface="Arial" pitchFamily="34" charset="0"/>
                        </a:rPr>
                        <a:t>55,826 </a:t>
                      </a:r>
                    </a:p>
                  </a:txBody>
                  <a:tcPr marL="9525" marR="9525" marT="9525" marB="0" anchor="b"/>
                </a:tc>
                <a:tc>
                  <a:txBody>
                    <a:bodyPr/>
                    <a:lstStyle/>
                    <a:p>
                      <a:pPr algn="ctr" rtl="0" fontAlgn="b"/>
                      <a:r>
                        <a:rPr lang="en-US" sz="1000" b="0" i="0" u="none" strike="noStrike" dirty="0">
                          <a:solidFill>
                            <a:srgbClr val="000000"/>
                          </a:solidFill>
                          <a:effectLst/>
                          <a:latin typeface="Arial" pitchFamily="34" charset="0"/>
                          <a:cs typeface="Arial" pitchFamily="34" charset="0"/>
                        </a:rPr>
                        <a:t>61,389 </a:t>
                      </a:r>
                    </a:p>
                  </a:txBody>
                  <a:tcPr marL="9525" marR="9525" marT="9525" marB="0" anchor="b"/>
                </a:tc>
                <a:tc>
                  <a:txBody>
                    <a:bodyPr/>
                    <a:lstStyle/>
                    <a:p>
                      <a:pPr algn="ctr" rtl="0" fontAlgn="ctr"/>
                      <a:r>
                        <a:rPr lang="en-US" sz="1000" b="0" i="0" u="none" strike="noStrike" dirty="0" smtClean="0">
                          <a:solidFill>
                            <a:srgbClr val="000000"/>
                          </a:solidFill>
                          <a:effectLst/>
                          <a:latin typeface="Arial" pitchFamily="34" charset="0"/>
                          <a:cs typeface="Arial" pitchFamily="34" charset="0"/>
                        </a:rPr>
                        <a:t>51150</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81034</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293092</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000" b="0" i="0" u="none" strike="noStrike" dirty="0" smtClean="0">
                          <a:solidFill>
                            <a:schemeClr val="tx1"/>
                          </a:solidFill>
                          <a:effectLst/>
                          <a:latin typeface="Arial" pitchFamily="34" charset="0"/>
                          <a:cs typeface="Arial" pitchFamily="34" charset="0"/>
                        </a:rPr>
                        <a:t>88441</a:t>
                      </a:r>
                      <a:endParaRPr lang="en-US" sz="1000" b="0" i="0" u="none" strike="noStrike" dirty="0">
                        <a:solidFill>
                          <a:schemeClr val="tx1"/>
                        </a:solidFill>
                        <a:effectLst/>
                        <a:latin typeface="Arial" pitchFamily="34" charset="0"/>
                        <a:cs typeface="Arial" pitchFamily="34" charset="0"/>
                      </a:endParaRPr>
                    </a:p>
                  </a:txBody>
                  <a:tcPr marL="9525" marR="9525" marT="9525" marB="0" anchor="ctr">
                    <a:lnR w="38100" cap="flat" cmpd="sng" algn="ctr">
                      <a:solidFill>
                        <a:schemeClr val="tx1"/>
                      </a:solidFill>
                      <a:prstDash val="solid"/>
                      <a:round/>
                      <a:headEnd type="none" w="med" len="med"/>
                      <a:tailEnd type="none" w="med" len="med"/>
                    </a:lnR>
                  </a:tcPr>
                </a:tc>
                <a:tc>
                  <a:txBody>
                    <a:bodyPr/>
                    <a:lstStyle/>
                    <a:p>
                      <a:pPr algn="ctr" rtl="0" fontAlgn="ctr"/>
                      <a:r>
                        <a:rPr lang="en-US" sz="1000" b="0" i="0" u="none" strike="noStrike" dirty="0" smtClean="0">
                          <a:solidFill>
                            <a:schemeClr val="tx1"/>
                          </a:solidFill>
                          <a:effectLst/>
                          <a:latin typeface="Arial" pitchFamily="34" charset="0"/>
                          <a:cs typeface="Arial" pitchFamily="34" charset="0"/>
                        </a:rPr>
                        <a:t>143%</a:t>
                      </a:r>
                      <a:endParaRPr lang="en-US" sz="1000" b="0" i="0" u="none" strike="noStrike" dirty="0">
                        <a:solidFill>
                          <a:schemeClr val="tx1"/>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55823">
                <a:tc>
                  <a:txBody>
                    <a:bodyPr/>
                    <a:lstStyle/>
                    <a:p>
                      <a:pPr algn="ctr" rtl="0" fontAlgn="ctr"/>
                      <a:r>
                        <a:rPr lang="en-US" sz="1000" b="1" i="0" u="none" strike="noStrike" dirty="0">
                          <a:solidFill>
                            <a:srgbClr val="000000"/>
                          </a:solidFill>
                          <a:effectLst/>
                          <a:latin typeface="Arial" pitchFamily="34" charset="0"/>
                          <a:cs typeface="Arial" pitchFamily="34" charset="0"/>
                        </a:rPr>
                        <a:t>MP</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167,597</a:t>
                      </a:r>
                      <a:endParaRPr lang="en-US" sz="10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39,640</a:t>
                      </a:r>
                      <a:endParaRPr lang="en-US" sz="10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52,006</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39,890</a:t>
                      </a:r>
                      <a:endParaRPr lang="en-US" sz="1000" b="0" i="0" u="none" strike="noStrike" dirty="0">
                        <a:solidFill>
                          <a:srgbClr val="000000"/>
                        </a:solidFill>
                        <a:effectLst/>
                        <a:latin typeface="Arial" pitchFamily="34" charset="0"/>
                        <a:cs typeface="Arial" pitchFamily="34" charset="0"/>
                      </a:endParaRPr>
                    </a:p>
                  </a:txBody>
                  <a:tcPr marL="857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46,877</a:t>
                      </a:r>
                      <a:endParaRPr lang="en-US" sz="1000" b="0" i="0" u="none" strike="noStrike" dirty="0">
                        <a:solidFill>
                          <a:srgbClr val="000000"/>
                        </a:solidFill>
                        <a:effectLst/>
                        <a:latin typeface="Arial" pitchFamily="34" charset="0"/>
                        <a:cs typeface="Arial" pitchFamily="34" charset="0"/>
                      </a:endParaRPr>
                    </a:p>
                  </a:txBody>
                  <a:tcPr marL="85725" marR="9525" marT="9525" marB="0" anchor="ctr"/>
                </a:tc>
                <a:tc>
                  <a:txBody>
                    <a:bodyPr/>
                    <a:lstStyle/>
                    <a:p>
                      <a:pPr algn="ctr" rtl="0" fontAlgn="b"/>
                      <a:r>
                        <a:rPr lang="en-US" sz="1000" b="0" i="0" u="none" strike="noStrike" dirty="0">
                          <a:solidFill>
                            <a:srgbClr val="000000"/>
                          </a:solidFill>
                          <a:effectLst/>
                          <a:latin typeface="Arial" pitchFamily="34" charset="0"/>
                          <a:cs typeface="Arial" pitchFamily="34" charset="0"/>
                        </a:rPr>
                        <a:t>48,177 </a:t>
                      </a:r>
                    </a:p>
                  </a:txBody>
                  <a:tcPr marL="9525" marR="9525" marT="9525" marB="0" anchor="b"/>
                </a:tc>
                <a:tc>
                  <a:txBody>
                    <a:bodyPr/>
                    <a:lstStyle/>
                    <a:p>
                      <a:pPr algn="ctr" rtl="0" fontAlgn="b"/>
                      <a:r>
                        <a:rPr lang="en-US" sz="1000" b="0" i="0" u="none" strike="noStrike" dirty="0">
                          <a:solidFill>
                            <a:srgbClr val="000000"/>
                          </a:solidFill>
                          <a:effectLst/>
                          <a:latin typeface="Arial" pitchFamily="34" charset="0"/>
                          <a:cs typeface="Arial" pitchFamily="34" charset="0"/>
                        </a:rPr>
                        <a:t>42,368 </a:t>
                      </a:r>
                    </a:p>
                  </a:txBody>
                  <a:tcPr marL="9525" marR="9525" marT="9525" marB="0" anchor="b"/>
                </a:tc>
                <a:tc>
                  <a:txBody>
                    <a:bodyPr/>
                    <a:lstStyle/>
                    <a:p>
                      <a:pPr algn="ctr" rtl="0" fontAlgn="ctr"/>
                      <a:r>
                        <a:rPr lang="en-US" sz="1000" b="0" i="0" u="none" strike="noStrike" dirty="0" smtClean="0">
                          <a:solidFill>
                            <a:srgbClr val="000000"/>
                          </a:solidFill>
                          <a:effectLst/>
                          <a:latin typeface="Arial" pitchFamily="34" charset="0"/>
                          <a:cs typeface="Arial" pitchFamily="34" charset="0"/>
                        </a:rPr>
                        <a:t>39890</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54625</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195876</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000" b="0" i="0" u="none" strike="noStrike" dirty="0" smtClean="0">
                          <a:solidFill>
                            <a:schemeClr val="tx1"/>
                          </a:solidFill>
                          <a:effectLst/>
                          <a:latin typeface="Arial" pitchFamily="34" charset="0"/>
                          <a:cs typeface="Arial" pitchFamily="34" charset="0"/>
                        </a:rPr>
                        <a:t>28279</a:t>
                      </a:r>
                      <a:endParaRPr lang="en-US" sz="1000" b="0" i="0" u="none" strike="noStrike" dirty="0">
                        <a:solidFill>
                          <a:schemeClr val="tx1"/>
                        </a:solidFill>
                        <a:effectLst/>
                        <a:latin typeface="Arial" pitchFamily="34" charset="0"/>
                        <a:cs typeface="Arial" pitchFamily="34" charset="0"/>
                      </a:endParaRPr>
                    </a:p>
                  </a:txBody>
                  <a:tcPr marL="9525" marR="9525" marT="9525" marB="0" anchor="ctr">
                    <a:lnR w="38100" cap="flat" cmpd="sng" algn="ctr">
                      <a:solidFill>
                        <a:schemeClr val="tx1"/>
                      </a:solidFill>
                      <a:prstDash val="solid"/>
                      <a:round/>
                      <a:headEnd type="none" w="med" len="med"/>
                      <a:tailEnd type="none" w="med" len="med"/>
                    </a:lnR>
                  </a:tcPr>
                </a:tc>
                <a:tc>
                  <a:txBody>
                    <a:bodyPr/>
                    <a:lstStyle/>
                    <a:p>
                      <a:pPr algn="ctr" rtl="0" fontAlgn="ctr"/>
                      <a:r>
                        <a:rPr lang="en-US" sz="1000" b="0" i="0" u="none" strike="noStrike" dirty="0" smtClean="0">
                          <a:solidFill>
                            <a:schemeClr val="tx1"/>
                          </a:solidFill>
                          <a:effectLst/>
                          <a:latin typeface="Arial" pitchFamily="34" charset="0"/>
                          <a:cs typeface="Arial" pitchFamily="34" charset="0"/>
                        </a:rPr>
                        <a:t>117%</a:t>
                      </a:r>
                      <a:endParaRPr lang="en-US" sz="1000" b="0" i="0" u="none" strike="noStrike" dirty="0">
                        <a:solidFill>
                          <a:schemeClr val="tx1"/>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17405">
                <a:tc>
                  <a:txBody>
                    <a:bodyPr/>
                    <a:lstStyle/>
                    <a:p>
                      <a:pPr algn="ctr" rtl="0" fontAlgn="ctr"/>
                      <a:r>
                        <a:rPr lang="en-US" sz="1000" b="1" i="0" u="none" strike="noStrike" dirty="0">
                          <a:solidFill>
                            <a:srgbClr val="000000"/>
                          </a:solidFill>
                          <a:effectLst/>
                          <a:latin typeface="Arial" pitchFamily="34" charset="0"/>
                          <a:cs typeface="Arial" pitchFamily="34" charset="0"/>
                        </a:rPr>
                        <a:t>NW</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rtl="0" fontAlgn="b"/>
                      <a:r>
                        <a:rPr lang="en-US" sz="1000" b="0" i="0" u="none" strike="noStrike" dirty="0" smtClean="0">
                          <a:solidFill>
                            <a:srgbClr val="000000"/>
                          </a:solidFill>
                          <a:effectLst/>
                          <a:latin typeface="Arial" pitchFamily="34" charset="0"/>
                          <a:cs typeface="Arial" pitchFamily="34" charset="0"/>
                        </a:rPr>
                        <a:t>176,227</a:t>
                      </a:r>
                      <a:endParaRPr lang="en-US" sz="10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rtl="0" fontAlgn="ctr"/>
                      <a:r>
                        <a:rPr lang="en-US" sz="1000" b="0" i="0" u="none" strike="noStrike" dirty="0" smtClean="0">
                          <a:solidFill>
                            <a:srgbClr val="000000"/>
                          </a:solidFill>
                          <a:effectLst/>
                          <a:latin typeface="Arial" pitchFamily="34" charset="0"/>
                          <a:cs typeface="Arial" pitchFamily="34" charset="0"/>
                        </a:rPr>
                        <a:t>40,040</a:t>
                      </a:r>
                      <a:endParaRPr lang="en-US" sz="10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51,622</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44,080</a:t>
                      </a:r>
                      <a:endParaRPr lang="en-US" sz="1000" b="0" i="0" u="none" strike="noStrike" dirty="0">
                        <a:solidFill>
                          <a:srgbClr val="000000"/>
                        </a:solidFill>
                        <a:effectLst/>
                        <a:latin typeface="Arial" pitchFamily="34" charset="0"/>
                        <a:cs typeface="Arial" pitchFamily="34" charset="0"/>
                      </a:endParaRPr>
                    </a:p>
                  </a:txBody>
                  <a:tcPr marL="857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45,978</a:t>
                      </a:r>
                      <a:endParaRPr lang="en-US" sz="1000" b="0" i="0" u="none" strike="noStrike" dirty="0">
                        <a:solidFill>
                          <a:srgbClr val="000000"/>
                        </a:solidFill>
                        <a:effectLst/>
                        <a:latin typeface="Arial" pitchFamily="34" charset="0"/>
                        <a:cs typeface="Arial" pitchFamily="34" charset="0"/>
                      </a:endParaRPr>
                    </a:p>
                  </a:txBody>
                  <a:tcPr marL="85725" marR="9525" marT="9525" marB="0" anchor="ctr"/>
                </a:tc>
                <a:tc>
                  <a:txBody>
                    <a:bodyPr/>
                    <a:lstStyle/>
                    <a:p>
                      <a:pPr algn="ctr" rtl="0" fontAlgn="b"/>
                      <a:r>
                        <a:rPr lang="en-US" sz="1000" b="0" i="0" u="none" strike="noStrike" dirty="0">
                          <a:solidFill>
                            <a:srgbClr val="000000"/>
                          </a:solidFill>
                          <a:effectLst/>
                          <a:latin typeface="Arial" pitchFamily="34" charset="0"/>
                          <a:cs typeface="Arial" pitchFamily="34" charset="0"/>
                        </a:rPr>
                        <a:t>48,027 </a:t>
                      </a:r>
                    </a:p>
                  </a:txBody>
                  <a:tcPr marL="9525" marR="9525" marT="9525" marB="0" anchor="ctr"/>
                </a:tc>
                <a:tc>
                  <a:txBody>
                    <a:bodyPr/>
                    <a:lstStyle/>
                    <a:p>
                      <a:pPr algn="ctr" rtl="0" fontAlgn="b"/>
                      <a:r>
                        <a:rPr lang="en-US" sz="1000" b="0" i="0" u="none" strike="noStrike" dirty="0">
                          <a:solidFill>
                            <a:srgbClr val="000000"/>
                          </a:solidFill>
                          <a:effectLst/>
                          <a:latin typeface="Arial" pitchFamily="34" charset="0"/>
                          <a:cs typeface="Arial" pitchFamily="34" charset="0"/>
                        </a:rPr>
                        <a:t>51,838 </a:t>
                      </a:r>
                    </a:p>
                  </a:txBody>
                  <a:tcPr marL="9525" marR="9525" marT="9525" marB="0" anchor="ctr"/>
                </a:tc>
                <a:tc>
                  <a:txBody>
                    <a:bodyPr/>
                    <a:lstStyle/>
                    <a:p>
                      <a:pPr algn="ctr" rtl="0" fontAlgn="ctr"/>
                      <a:r>
                        <a:rPr lang="en-US" sz="1000" b="0" i="0" u="none" strike="noStrike" dirty="0" smtClean="0">
                          <a:solidFill>
                            <a:srgbClr val="000000"/>
                          </a:solidFill>
                          <a:effectLst/>
                          <a:latin typeface="Arial" pitchFamily="34" charset="0"/>
                          <a:cs typeface="Arial" pitchFamily="34" charset="0"/>
                        </a:rPr>
                        <a:t>44080</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74573</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224011</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000" b="0" i="0" u="none" strike="noStrike" dirty="0" smtClean="0">
                          <a:solidFill>
                            <a:schemeClr val="tx1"/>
                          </a:solidFill>
                          <a:effectLst/>
                          <a:latin typeface="Arial" pitchFamily="34" charset="0"/>
                          <a:cs typeface="Arial" pitchFamily="34" charset="0"/>
                        </a:rPr>
                        <a:t>47784</a:t>
                      </a:r>
                      <a:endParaRPr lang="en-US" sz="1000" b="0" i="0" u="none" strike="noStrike" dirty="0">
                        <a:solidFill>
                          <a:schemeClr val="tx1"/>
                        </a:solidFill>
                        <a:effectLst/>
                        <a:latin typeface="Arial" pitchFamily="34" charset="0"/>
                        <a:cs typeface="Arial" pitchFamily="34" charset="0"/>
                      </a:endParaRPr>
                    </a:p>
                  </a:txBody>
                  <a:tcPr marL="9525" marR="9525" marT="9525" marB="0" anchor="ctr">
                    <a:lnR w="38100" cap="flat" cmpd="sng" algn="ctr">
                      <a:solidFill>
                        <a:schemeClr val="tx1"/>
                      </a:solidFill>
                      <a:prstDash val="solid"/>
                      <a:round/>
                      <a:headEnd type="none" w="med" len="med"/>
                      <a:tailEnd type="none" w="med" len="med"/>
                    </a:lnR>
                  </a:tcPr>
                </a:tc>
                <a:tc>
                  <a:txBody>
                    <a:bodyPr/>
                    <a:lstStyle/>
                    <a:p>
                      <a:pPr algn="ctr" rtl="0" fontAlgn="ctr"/>
                      <a:r>
                        <a:rPr lang="en-US" sz="1000" b="0" i="0" u="none" strike="noStrike" dirty="0" smtClean="0">
                          <a:solidFill>
                            <a:schemeClr val="tx1"/>
                          </a:solidFill>
                          <a:effectLst/>
                          <a:latin typeface="Arial" pitchFamily="34" charset="0"/>
                          <a:cs typeface="Arial" pitchFamily="34" charset="0"/>
                        </a:rPr>
                        <a:t>127%</a:t>
                      </a:r>
                      <a:endParaRPr lang="en-US" sz="1000" b="0" i="0" u="none" strike="noStrike" dirty="0">
                        <a:solidFill>
                          <a:schemeClr val="tx1"/>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55823">
                <a:tc>
                  <a:txBody>
                    <a:bodyPr/>
                    <a:lstStyle/>
                    <a:p>
                      <a:pPr algn="ctr" rtl="0" fontAlgn="ctr"/>
                      <a:r>
                        <a:rPr lang="en-US" sz="1000" b="1" i="0" u="none" strike="noStrike" dirty="0">
                          <a:solidFill>
                            <a:srgbClr val="000000"/>
                          </a:solidFill>
                          <a:effectLst/>
                          <a:latin typeface="Arial" pitchFamily="34" charset="0"/>
                          <a:cs typeface="Arial" pitchFamily="34" charset="0"/>
                        </a:rPr>
                        <a:t>NC</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96,641</a:t>
                      </a:r>
                      <a:endParaRPr lang="en-US" sz="10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21,960</a:t>
                      </a:r>
                      <a:endParaRPr lang="en-US" sz="10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23,625</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24,160</a:t>
                      </a:r>
                      <a:endParaRPr lang="en-US" sz="1000" b="0" i="0" u="none" strike="noStrike" dirty="0">
                        <a:solidFill>
                          <a:srgbClr val="000000"/>
                        </a:solidFill>
                        <a:effectLst/>
                        <a:latin typeface="Arial" pitchFamily="34" charset="0"/>
                        <a:cs typeface="Arial" pitchFamily="34" charset="0"/>
                      </a:endParaRPr>
                    </a:p>
                  </a:txBody>
                  <a:tcPr marL="857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20,277</a:t>
                      </a:r>
                      <a:endParaRPr lang="en-US" sz="1000" b="0" i="0" u="none" strike="noStrike" dirty="0">
                        <a:solidFill>
                          <a:srgbClr val="000000"/>
                        </a:solidFill>
                        <a:effectLst/>
                        <a:latin typeface="Arial" pitchFamily="34" charset="0"/>
                        <a:cs typeface="Arial" pitchFamily="34" charset="0"/>
                      </a:endParaRPr>
                    </a:p>
                  </a:txBody>
                  <a:tcPr marL="85725" marR="9525" marT="9525" marB="0" anchor="ctr"/>
                </a:tc>
                <a:tc>
                  <a:txBody>
                    <a:bodyPr/>
                    <a:lstStyle/>
                    <a:p>
                      <a:pPr algn="ctr" fontAlgn="ctr"/>
                      <a:r>
                        <a:rPr lang="en-US" sz="1000" b="0" i="0" u="none" strike="noStrike" dirty="0">
                          <a:solidFill>
                            <a:srgbClr val="000000"/>
                          </a:solidFill>
                          <a:effectLst/>
                          <a:latin typeface="Arial" pitchFamily="34" charset="0"/>
                          <a:cs typeface="Arial" pitchFamily="34" charset="0"/>
                        </a:rPr>
                        <a:t>26,361 </a:t>
                      </a:r>
                    </a:p>
                  </a:txBody>
                  <a:tcPr marL="9525" marR="9525" marT="9525" marB="0" anchor="ctr"/>
                </a:tc>
                <a:tc>
                  <a:txBody>
                    <a:bodyPr/>
                    <a:lstStyle/>
                    <a:p>
                      <a:pPr algn="ctr" fontAlgn="ctr"/>
                      <a:r>
                        <a:rPr lang="en-US" sz="1000" b="0" i="0" u="none" strike="noStrike" dirty="0">
                          <a:solidFill>
                            <a:srgbClr val="000000"/>
                          </a:solidFill>
                          <a:effectLst/>
                          <a:latin typeface="Arial" pitchFamily="34" charset="0"/>
                          <a:cs typeface="Arial" pitchFamily="34" charset="0"/>
                        </a:rPr>
                        <a:t>18,779 </a:t>
                      </a:r>
                    </a:p>
                  </a:txBody>
                  <a:tcPr marL="9525" marR="9525" marT="9525" marB="0" anchor="ctr"/>
                </a:tc>
                <a:tc>
                  <a:txBody>
                    <a:bodyPr/>
                    <a:lstStyle/>
                    <a:p>
                      <a:pPr algn="ctr" rtl="0" fontAlgn="ctr"/>
                      <a:r>
                        <a:rPr lang="en-US" sz="1000" b="0" i="0" u="none" strike="noStrike" dirty="0" smtClean="0">
                          <a:solidFill>
                            <a:srgbClr val="000000"/>
                          </a:solidFill>
                          <a:effectLst/>
                          <a:latin typeface="Arial" pitchFamily="34" charset="0"/>
                          <a:cs typeface="Arial" pitchFamily="34" charset="0"/>
                        </a:rPr>
                        <a:t>24160</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24432</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87113</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000" b="0" i="0" u="none" strike="noStrike" dirty="0" smtClean="0">
                          <a:solidFill>
                            <a:srgbClr val="FF0000"/>
                          </a:solidFill>
                          <a:effectLst/>
                          <a:latin typeface="Arial" pitchFamily="34" charset="0"/>
                          <a:cs typeface="Arial" pitchFamily="34" charset="0"/>
                        </a:rPr>
                        <a:t>-9528</a:t>
                      </a:r>
                      <a:endParaRPr lang="en-US" sz="1000" b="0" i="0" u="none" strike="noStrike" dirty="0">
                        <a:solidFill>
                          <a:srgbClr val="FF0000"/>
                        </a:solidFill>
                        <a:effectLst/>
                        <a:latin typeface="Arial" pitchFamily="34" charset="0"/>
                        <a:cs typeface="Arial" pitchFamily="34" charset="0"/>
                      </a:endParaRPr>
                    </a:p>
                  </a:txBody>
                  <a:tcPr marL="9525" marR="9525" marT="9525" marB="0" anchor="ctr">
                    <a:lnR w="38100" cap="flat" cmpd="sng" algn="ctr">
                      <a:solidFill>
                        <a:schemeClr val="tx1"/>
                      </a:solidFill>
                      <a:prstDash val="solid"/>
                      <a:round/>
                      <a:headEnd type="none" w="med" len="med"/>
                      <a:tailEnd type="none" w="med" len="med"/>
                    </a:lnR>
                  </a:tcPr>
                </a:tc>
                <a:tc>
                  <a:txBody>
                    <a:bodyPr/>
                    <a:lstStyle/>
                    <a:p>
                      <a:pPr algn="ctr" rtl="0" fontAlgn="ctr"/>
                      <a:r>
                        <a:rPr lang="en-US" sz="1000" b="0" i="0" u="none" strike="noStrike" dirty="0" smtClean="0">
                          <a:solidFill>
                            <a:schemeClr val="tx1"/>
                          </a:solidFill>
                          <a:effectLst/>
                          <a:latin typeface="Arial" pitchFamily="34" charset="0"/>
                          <a:cs typeface="Arial" pitchFamily="34" charset="0"/>
                        </a:rPr>
                        <a:t>90%</a:t>
                      </a:r>
                      <a:endParaRPr lang="en-US" sz="1000" b="0" i="0" u="none" strike="noStrike" dirty="0">
                        <a:solidFill>
                          <a:schemeClr val="tx1"/>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55823">
                <a:tc>
                  <a:txBody>
                    <a:bodyPr/>
                    <a:lstStyle/>
                    <a:p>
                      <a:pPr algn="ctr" rtl="0" fontAlgn="ctr"/>
                      <a:r>
                        <a:rPr lang="en-US" sz="1000" b="1" i="0" u="none" strike="noStrike" dirty="0">
                          <a:solidFill>
                            <a:srgbClr val="000000"/>
                          </a:solidFill>
                          <a:effectLst/>
                          <a:latin typeface="Arial" pitchFamily="34" charset="0"/>
                          <a:cs typeface="Arial" pitchFamily="34" charset="0"/>
                        </a:rPr>
                        <a:t>WC</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218,966</a:t>
                      </a:r>
                      <a:endParaRPr lang="en-US" sz="10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48,160</a:t>
                      </a:r>
                      <a:endParaRPr lang="en-US" sz="10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93,089</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56,835</a:t>
                      </a:r>
                      <a:endParaRPr lang="en-US" sz="1000" b="0" i="0" u="none" strike="noStrike" dirty="0">
                        <a:solidFill>
                          <a:srgbClr val="000000"/>
                        </a:solidFill>
                        <a:effectLst/>
                        <a:latin typeface="Arial" pitchFamily="34" charset="0"/>
                        <a:cs typeface="Arial" pitchFamily="34" charset="0"/>
                      </a:endParaRPr>
                    </a:p>
                  </a:txBody>
                  <a:tcPr marL="857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82,340</a:t>
                      </a:r>
                      <a:endParaRPr lang="en-US" sz="1000" b="0" i="0" u="none" strike="noStrike" dirty="0">
                        <a:solidFill>
                          <a:srgbClr val="000000"/>
                        </a:solidFill>
                        <a:effectLst/>
                        <a:latin typeface="Arial" pitchFamily="34" charset="0"/>
                        <a:cs typeface="Arial" pitchFamily="34" charset="0"/>
                      </a:endParaRPr>
                    </a:p>
                  </a:txBody>
                  <a:tcPr marL="85725" marR="9525" marT="9525" marB="0" anchor="ctr"/>
                </a:tc>
                <a:tc>
                  <a:txBody>
                    <a:bodyPr/>
                    <a:lstStyle/>
                    <a:p>
                      <a:pPr algn="ctr" rtl="0" fontAlgn="b"/>
                      <a:r>
                        <a:rPr lang="en-US" sz="1000" b="0" i="0" u="none" strike="noStrike" dirty="0">
                          <a:solidFill>
                            <a:srgbClr val="000000"/>
                          </a:solidFill>
                          <a:effectLst/>
                          <a:latin typeface="Arial" pitchFamily="34" charset="0"/>
                          <a:cs typeface="Arial" pitchFamily="34" charset="0"/>
                        </a:rPr>
                        <a:t>57,136 </a:t>
                      </a:r>
                    </a:p>
                  </a:txBody>
                  <a:tcPr marL="9525" marR="9525" marT="9525" marB="0" anchor="b"/>
                </a:tc>
                <a:tc>
                  <a:txBody>
                    <a:bodyPr/>
                    <a:lstStyle/>
                    <a:p>
                      <a:pPr algn="ctr" rtl="0" fontAlgn="b"/>
                      <a:r>
                        <a:rPr lang="en-US" sz="1000" b="0" i="0" u="none" strike="noStrike" dirty="0">
                          <a:solidFill>
                            <a:srgbClr val="000000"/>
                          </a:solidFill>
                          <a:effectLst/>
                          <a:latin typeface="Arial" pitchFamily="34" charset="0"/>
                          <a:cs typeface="Arial" pitchFamily="34" charset="0"/>
                        </a:rPr>
                        <a:t>75,367 </a:t>
                      </a:r>
                    </a:p>
                  </a:txBody>
                  <a:tcPr marL="9525" marR="9525" marT="9525" marB="0" anchor="b"/>
                </a:tc>
                <a:tc>
                  <a:txBody>
                    <a:bodyPr/>
                    <a:lstStyle/>
                    <a:p>
                      <a:pPr algn="ctr" rtl="0" fontAlgn="ctr"/>
                      <a:r>
                        <a:rPr lang="en-US" sz="1000" b="0" i="0" u="none" strike="noStrike" dirty="0" smtClean="0">
                          <a:solidFill>
                            <a:srgbClr val="000000"/>
                          </a:solidFill>
                          <a:effectLst/>
                          <a:latin typeface="Arial" pitchFamily="34" charset="0"/>
                          <a:cs typeface="Arial" pitchFamily="34" charset="0"/>
                        </a:rPr>
                        <a:t>56835</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94441</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345237</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126271</a:t>
                      </a:r>
                      <a:endParaRPr lang="en-US" sz="1000" b="0" i="0" u="none" strike="noStrike" dirty="0">
                        <a:solidFill>
                          <a:srgbClr val="000000"/>
                        </a:solidFill>
                        <a:effectLst/>
                        <a:latin typeface="Arial" pitchFamily="34" charset="0"/>
                        <a:cs typeface="Arial" pitchFamily="34" charset="0"/>
                      </a:endParaRPr>
                    </a:p>
                  </a:txBody>
                  <a:tcPr marL="9525" marR="9525" marT="9525" marB="0" anchor="ctr">
                    <a:lnR w="38100" cap="flat" cmpd="sng" algn="ctr">
                      <a:solidFill>
                        <a:schemeClr val="tx1"/>
                      </a:solidFill>
                      <a:prstDash val="solid"/>
                      <a:round/>
                      <a:headEnd type="none" w="med" len="med"/>
                      <a:tailEnd type="none" w="med" len="med"/>
                    </a:lnR>
                  </a:tcPr>
                </a:tc>
                <a:tc>
                  <a:txBody>
                    <a:bodyPr/>
                    <a:lstStyle/>
                    <a:p>
                      <a:pPr algn="ctr" rtl="0" fontAlgn="ctr"/>
                      <a:r>
                        <a:rPr lang="en-US" sz="1000" b="0" i="0" u="none" strike="noStrike" dirty="0" smtClean="0">
                          <a:solidFill>
                            <a:schemeClr val="tx1"/>
                          </a:solidFill>
                          <a:effectLst/>
                          <a:latin typeface="Arial" pitchFamily="34" charset="0"/>
                          <a:cs typeface="Arial" pitchFamily="34" charset="0"/>
                        </a:rPr>
                        <a:t>158%</a:t>
                      </a:r>
                      <a:endParaRPr lang="en-US" sz="1000" b="0" i="0" u="none" strike="noStrike" dirty="0">
                        <a:solidFill>
                          <a:schemeClr val="tx1"/>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86965">
                <a:tc>
                  <a:txBody>
                    <a:bodyPr/>
                    <a:lstStyle/>
                    <a:p>
                      <a:pPr algn="ctr" rtl="0" fontAlgn="ctr"/>
                      <a:r>
                        <a:rPr lang="en-US" sz="1000" b="1" i="0" u="none" strike="noStrike" dirty="0">
                          <a:solidFill>
                            <a:srgbClr val="000000"/>
                          </a:solidFill>
                          <a:effectLst/>
                          <a:latin typeface="Arial" pitchFamily="34" charset="0"/>
                          <a:cs typeface="Arial" pitchFamily="34" charset="0"/>
                        </a:rPr>
                        <a:t>GP BANKS</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Arial" pitchFamily="34" charset="0"/>
                          <a:cs typeface="Arial" pitchFamily="34" charset="0"/>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en-US" sz="1000" b="0" i="0" u="none" strike="noStrike" dirty="0">
                          <a:solidFill>
                            <a:srgbClr val="000000"/>
                          </a:solidFill>
                          <a:effectLst/>
                          <a:latin typeface="Arial" pitchFamily="34" charset="0"/>
                          <a:cs typeface="Arial" pitchFamily="34" charset="0"/>
                        </a:rPr>
                        <a:t>0</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6,631</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0</a:t>
                      </a:r>
                      <a:endParaRPr lang="en-US" sz="1000" b="0" i="0" u="none" strike="noStrike" dirty="0">
                        <a:solidFill>
                          <a:srgbClr val="000000"/>
                        </a:solidFill>
                        <a:effectLst/>
                        <a:latin typeface="Arial" pitchFamily="34" charset="0"/>
                        <a:cs typeface="Arial" pitchFamily="34" charset="0"/>
                      </a:endParaRPr>
                    </a:p>
                  </a:txBody>
                  <a:tcPr marL="857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9949</a:t>
                      </a:r>
                      <a:endParaRPr lang="en-US" sz="1000" b="0" i="0" u="none" strike="noStrike" dirty="0">
                        <a:solidFill>
                          <a:srgbClr val="000000"/>
                        </a:solidFill>
                        <a:effectLst/>
                        <a:latin typeface="Arial" pitchFamily="34" charset="0"/>
                        <a:cs typeface="Arial" pitchFamily="34" charset="0"/>
                      </a:endParaRPr>
                    </a:p>
                  </a:txBody>
                  <a:tcPr marL="85725" marR="9525" marT="9525" marB="0" anchor="ctr"/>
                </a:tc>
                <a:tc>
                  <a:txBody>
                    <a:bodyPr/>
                    <a:lstStyle/>
                    <a:p>
                      <a:pPr algn="ctr" fontAlgn="ctr"/>
                      <a:r>
                        <a:rPr lang="en-US" sz="1000" b="0" i="0" u="none" strike="noStrike" dirty="0">
                          <a:solidFill>
                            <a:srgbClr val="000000"/>
                          </a:solidFill>
                          <a:effectLst/>
                          <a:latin typeface="Arial" pitchFamily="34" charset="0"/>
                          <a:cs typeface="Arial" pitchFamily="34" charset="0"/>
                        </a:rPr>
                        <a:t> </a:t>
                      </a:r>
                      <a:r>
                        <a:rPr lang="en-US" sz="1000" b="0" i="0" u="none" strike="noStrike" dirty="0" smtClean="0">
                          <a:solidFill>
                            <a:srgbClr val="000000"/>
                          </a:solidFill>
                          <a:effectLst/>
                          <a:latin typeface="Arial" pitchFamily="34" charset="0"/>
                          <a:cs typeface="Arial" pitchFamily="34" charset="0"/>
                        </a:rPr>
                        <a:t>0</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000" b="0" i="0" u="none" strike="noStrike" dirty="0">
                          <a:solidFill>
                            <a:srgbClr val="000000"/>
                          </a:solidFill>
                          <a:effectLst/>
                          <a:latin typeface="Arial" pitchFamily="34" charset="0"/>
                          <a:cs typeface="Arial" pitchFamily="34" charset="0"/>
                        </a:rPr>
                        <a:t>13,182 </a:t>
                      </a:r>
                    </a:p>
                  </a:txBody>
                  <a:tcPr marL="9525" marR="9525" marT="9525" marB="0" anchor="ctr"/>
                </a:tc>
                <a:tc>
                  <a:txBody>
                    <a:bodyPr/>
                    <a:lstStyle/>
                    <a:p>
                      <a:pPr algn="ctr" rtl="0" fontAlgn="ctr"/>
                      <a:r>
                        <a:rPr lang="en-US" sz="1000" b="0" i="0" u="none" strike="noStrike" dirty="0" smtClean="0">
                          <a:solidFill>
                            <a:srgbClr val="000000"/>
                          </a:solidFill>
                          <a:effectLst/>
                          <a:latin typeface="Arial" pitchFamily="34" charset="0"/>
                          <a:cs typeface="Arial" pitchFamily="34" charset="0"/>
                        </a:rPr>
                        <a:t>0</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16559</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46321</a:t>
                      </a:r>
                      <a:endParaRPr lang="en-US" sz="10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Arial" pitchFamily="34" charset="0"/>
                          <a:cs typeface="Arial" pitchFamily="34" charset="0"/>
                        </a:rPr>
                        <a:t>0</a:t>
                      </a:r>
                      <a:endParaRPr lang="en-US" sz="1000" b="0" i="0" u="none" strike="noStrike" dirty="0">
                        <a:solidFill>
                          <a:srgbClr val="000000"/>
                        </a:solidFill>
                        <a:effectLst/>
                        <a:latin typeface="Arial" pitchFamily="34" charset="0"/>
                        <a:cs typeface="Arial" pitchFamily="34" charset="0"/>
                      </a:endParaRPr>
                    </a:p>
                  </a:txBody>
                  <a:tcPr marL="9525" marR="9525" marT="9525" marB="0" anchor="ctr">
                    <a:lnR w="38100" cap="flat" cmpd="sng" algn="ctr">
                      <a:solidFill>
                        <a:schemeClr val="tx1"/>
                      </a:solidFill>
                      <a:prstDash val="solid"/>
                      <a:round/>
                      <a:headEnd type="none" w="med" len="med"/>
                      <a:tailEnd type="none" w="med" len="med"/>
                    </a:lnR>
                  </a:tcPr>
                </a:tc>
                <a:tc>
                  <a:txBody>
                    <a:bodyPr/>
                    <a:lstStyle/>
                    <a:p>
                      <a:pPr algn="ctr" rtl="0" fontAlgn="ctr"/>
                      <a:r>
                        <a:rPr lang="en-US" sz="1000" b="0" i="0" u="none" strike="noStrike" dirty="0" smtClean="0">
                          <a:solidFill>
                            <a:srgbClr val="000000"/>
                          </a:solidFill>
                          <a:effectLst/>
                          <a:latin typeface="Arial" pitchFamily="34" charset="0"/>
                          <a:cs typeface="Arial" pitchFamily="34" charset="0"/>
                        </a:rPr>
                        <a:t>-</a:t>
                      </a:r>
                      <a:endParaRPr lang="en-US" sz="1000" b="0"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86965">
                <a:tc>
                  <a:txBody>
                    <a:bodyPr/>
                    <a:lstStyle/>
                    <a:p>
                      <a:pPr algn="ctr" rtl="0" fontAlgn="ctr"/>
                      <a:r>
                        <a:rPr lang="en-US" sz="1000" b="1" i="0" u="none" strike="noStrike" dirty="0">
                          <a:solidFill>
                            <a:srgbClr val="000000"/>
                          </a:solidFill>
                          <a:effectLst/>
                          <a:latin typeface="Arial" pitchFamily="34" charset="0"/>
                          <a:cs typeface="Arial" pitchFamily="34" charset="0"/>
                        </a:rPr>
                        <a:t>WC BANKS</a:t>
                      </a:r>
                    </a:p>
                  </a:txBody>
                  <a:tcPr marL="9525" marR="9525" marT="9525"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itchFamily="34" charset="0"/>
                          <a:cs typeface="Arial" pitchFamily="34" charset="0"/>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itchFamily="34" charset="0"/>
                          <a:cs typeface="Arial" pitchFamily="34" charset="0"/>
                        </a:rPr>
                        <a:t>0</a:t>
                      </a:r>
                    </a:p>
                  </a:txBody>
                  <a:tcPr marL="9525" marR="9525" marT="9525"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itchFamily="34" charset="0"/>
                          <a:cs typeface="Arial" pitchFamily="34" charset="0"/>
                        </a:rPr>
                        <a:t>162</a:t>
                      </a:r>
                    </a:p>
                  </a:txBody>
                  <a:tcPr marL="9525" marR="9525" marT="9525" marB="0" anchor="ctr">
                    <a:lnB w="28575" cap="flat" cmpd="sng" algn="ctr">
                      <a:solidFill>
                        <a:schemeClr val="tx1"/>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0</a:t>
                      </a:r>
                      <a:endParaRPr lang="en-US" sz="1000" b="0" i="0" u="none" strike="noStrike" dirty="0">
                        <a:solidFill>
                          <a:srgbClr val="000000"/>
                        </a:solidFill>
                        <a:effectLst/>
                        <a:latin typeface="Arial" pitchFamily="34" charset="0"/>
                        <a:cs typeface="Arial" pitchFamily="34" charset="0"/>
                      </a:endParaRPr>
                    </a:p>
                  </a:txBody>
                  <a:tcPr marL="85725" marR="9525" marT="9525" marB="0" anchor="ctr">
                    <a:lnB w="28575" cap="flat" cmpd="sng" algn="ctr">
                      <a:solidFill>
                        <a:schemeClr val="tx1"/>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304</a:t>
                      </a:r>
                      <a:endParaRPr lang="en-US" sz="1000" b="0" i="0" u="none" strike="noStrike" dirty="0">
                        <a:solidFill>
                          <a:srgbClr val="000000"/>
                        </a:solidFill>
                        <a:effectLst/>
                        <a:latin typeface="Arial" pitchFamily="34" charset="0"/>
                        <a:cs typeface="Arial" pitchFamily="34" charset="0"/>
                      </a:endParaRPr>
                    </a:p>
                  </a:txBody>
                  <a:tcPr marL="85725" marR="9525" marT="9525" marB="0" anchor="ctr">
                    <a:lnB w="28575" cap="flat" cmpd="sng" algn="ctr">
                      <a:solidFill>
                        <a:schemeClr val="tx1"/>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itchFamily="34" charset="0"/>
                          <a:cs typeface="Arial" pitchFamily="34" charset="0"/>
                        </a:rPr>
                        <a:t> </a:t>
                      </a:r>
                      <a:r>
                        <a:rPr lang="en-US" sz="1000" b="0" i="0" u="none" strike="noStrike" dirty="0" smtClean="0">
                          <a:solidFill>
                            <a:srgbClr val="000000"/>
                          </a:solidFill>
                          <a:effectLst/>
                          <a:latin typeface="Arial" pitchFamily="34" charset="0"/>
                          <a:cs typeface="Arial" pitchFamily="34" charset="0"/>
                        </a:rPr>
                        <a:t>0</a:t>
                      </a:r>
                      <a:endParaRPr lang="en-US" sz="1000" b="0" i="0" u="none" strike="noStrike" dirty="0">
                        <a:solidFill>
                          <a:srgbClr val="000000"/>
                        </a:solidFill>
                        <a:effectLst/>
                        <a:latin typeface="Arial" pitchFamily="34" charset="0"/>
                        <a:cs typeface="Arial" pitchFamily="34" charset="0"/>
                      </a:endParaRPr>
                    </a:p>
                  </a:txBody>
                  <a:tcPr marL="9525" marR="9525" marT="9525" marB="0" anchor="ctr">
                    <a:lnB w="28575" cap="flat" cmpd="sng" algn="ctr">
                      <a:solidFill>
                        <a:schemeClr val="tx1"/>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Arial" pitchFamily="34" charset="0"/>
                          <a:cs typeface="Arial" pitchFamily="34" charset="0"/>
                        </a:rPr>
                        <a:t>459 </a:t>
                      </a:r>
                    </a:p>
                  </a:txBody>
                  <a:tcPr marL="9525" marR="9525" marT="9525" marB="0" anchor="ctr">
                    <a:lnB w="28575" cap="flat" cmpd="sng" algn="ctr">
                      <a:solidFill>
                        <a:schemeClr val="tx1"/>
                      </a:solidFill>
                      <a:prstDash val="solid"/>
                      <a:round/>
                      <a:headEnd type="none" w="med" len="med"/>
                      <a:tailEnd type="none" w="med" len="med"/>
                    </a:lnB>
                  </a:tcPr>
                </a:tc>
                <a:tc>
                  <a:txBody>
                    <a:bodyPr/>
                    <a:lstStyle/>
                    <a:p>
                      <a:pPr algn="ctr" rtl="0" fontAlgn="ctr"/>
                      <a:r>
                        <a:rPr lang="en-US" sz="1000" b="0" i="0" u="none" strike="noStrike" dirty="0" smtClean="0">
                          <a:solidFill>
                            <a:srgbClr val="000000"/>
                          </a:solidFill>
                          <a:effectLst/>
                          <a:latin typeface="Arial" pitchFamily="34" charset="0"/>
                          <a:cs typeface="Arial" pitchFamily="34" charset="0"/>
                        </a:rPr>
                        <a:t>0</a:t>
                      </a:r>
                      <a:endParaRPr lang="en-US" sz="1000" b="0" i="0" u="none" strike="noStrike" dirty="0">
                        <a:solidFill>
                          <a:srgbClr val="000000"/>
                        </a:solidFill>
                        <a:effectLst/>
                        <a:latin typeface="Arial" pitchFamily="34" charset="0"/>
                        <a:cs typeface="Arial" pitchFamily="34" charset="0"/>
                      </a:endParaRPr>
                    </a:p>
                  </a:txBody>
                  <a:tcPr marL="9525" marR="9525" marT="9525" marB="0" anchor="ctr">
                    <a:lnB w="28575" cap="flat" cmpd="sng" algn="ctr">
                      <a:solidFill>
                        <a:schemeClr val="tx1"/>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985</a:t>
                      </a:r>
                      <a:endParaRPr lang="en-US" sz="1000" b="0" i="0" u="none" strike="noStrike" dirty="0">
                        <a:solidFill>
                          <a:srgbClr val="000000"/>
                        </a:solidFill>
                        <a:effectLst/>
                        <a:latin typeface="Arial" pitchFamily="34" charset="0"/>
                        <a:cs typeface="Arial" pitchFamily="34" charset="0"/>
                      </a:endParaRPr>
                    </a:p>
                  </a:txBody>
                  <a:tcPr marL="9525" marR="9525" marT="9525" marB="0" anchor="ctr">
                    <a:lnB w="28575" cap="flat" cmpd="sng" algn="ctr">
                      <a:solidFill>
                        <a:schemeClr val="tx1"/>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1910</a:t>
                      </a:r>
                      <a:endParaRPr lang="en-US" sz="1000" b="0" i="0" u="none" strike="noStrike" dirty="0">
                        <a:solidFill>
                          <a:srgbClr val="000000"/>
                        </a:solidFill>
                        <a:effectLst/>
                        <a:latin typeface="Arial" pitchFamily="34" charset="0"/>
                        <a:cs typeface="Arial" pitchFamily="34" charset="0"/>
                      </a:endParaRPr>
                    </a:p>
                  </a:txBody>
                  <a:tcPr marL="9525" marR="9525" marT="9525" marB="0" anchor="ctr">
                    <a:lnB w="28575" cap="flat" cmpd="sng" algn="ctr">
                      <a:solidFill>
                        <a:schemeClr val="tx1"/>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effectLst/>
                          <a:latin typeface="Arial" pitchFamily="34" charset="0"/>
                          <a:cs typeface="Arial" pitchFamily="34" charset="0"/>
                        </a:rPr>
                        <a:t>0</a:t>
                      </a:r>
                      <a:endParaRPr lang="en-US" sz="1000" b="0" i="0" u="none" strike="noStrike" dirty="0">
                        <a:solidFill>
                          <a:srgbClr val="000000"/>
                        </a:solidFill>
                        <a:effectLst/>
                        <a:latin typeface="Arial" pitchFamily="34" charset="0"/>
                        <a:cs typeface="Arial" pitchFamily="34" charset="0"/>
                      </a:endParaRPr>
                    </a:p>
                  </a:txBody>
                  <a:tcPr marL="9525" marR="9525" marT="9525" marB="0" anchor="ctr">
                    <a:lnR w="381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ctr"/>
                      <a:r>
                        <a:rPr lang="en-US" sz="1000" b="0" i="0" u="none" strike="noStrike" dirty="0" smtClean="0">
                          <a:solidFill>
                            <a:srgbClr val="000000"/>
                          </a:solidFill>
                          <a:effectLst/>
                          <a:latin typeface="Arial" pitchFamily="34" charset="0"/>
                          <a:cs typeface="Arial" pitchFamily="34" charset="0"/>
                        </a:rPr>
                        <a:t>-</a:t>
                      </a:r>
                      <a:endParaRPr lang="en-US" sz="1000" b="0"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r h="683454">
                <a:tc>
                  <a:txBody>
                    <a:bodyPr/>
                    <a:lstStyle/>
                    <a:p>
                      <a:pPr algn="l" rtl="0" fontAlgn="b"/>
                      <a:r>
                        <a:rPr lang="en-US" sz="1200" b="1" i="0" u="none" strike="noStrike" dirty="0">
                          <a:solidFill>
                            <a:srgbClr val="000000"/>
                          </a:solidFill>
                          <a:effectLst/>
                          <a:latin typeface="Arial" pitchFamily="34" charset="0"/>
                          <a:cs typeface="Arial" pitchFamily="34" charset="0"/>
                        </a:rPr>
                        <a:t>TOTAL</a:t>
                      </a:r>
                    </a:p>
                  </a:txBody>
                  <a:tcPr marL="9525" marR="9525" marT="9525"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algn="ctr" fontAlgn="ctr"/>
                      <a:r>
                        <a:rPr lang="en-US" sz="1000" b="1" i="0" u="none" strike="noStrike" dirty="0" smtClean="0">
                          <a:solidFill>
                            <a:srgbClr val="000000"/>
                          </a:solidFill>
                          <a:effectLst/>
                          <a:latin typeface="Arial" pitchFamily="34" charset="0"/>
                          <a:cs typeface="Arial" pitchFamily="34" charset="0"/>
                        </a:rPr>
                        <a:t>2,200,000</a:t>
                      </a:r>
                      <a:endParaRPr lang="en-US" sz="1000" b="1"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algn="ctr" fontAlgn="ctr"/>
                      <a:r>
                        <a:rPr lang="en-US" sz="1000" b="1" i="0" u="none" strike="noStrike" dirty="0" smtClean="0">
                          <a:solidFill>
                            <a:srgbClr val="000000"/>
                          </a:solidFill>
                          <a:effectLst/>
                          <a:latin typeface="Arial" pitchFamily="34" charset="0"/>
                          <a:cs typeface="Arial" pitchFamily="34" charset="0"/>
                        </a:rPr>
                        <a:t>500,000</a:t>
                      </a:r>
                      <a:endParaRPr lang="en-US" sz="1000" b="1"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rgbClr val="92D050"/>
                    </a:solidFill>
                  </a:tcPr>
                </a:tc>
                <a:tc>
                  <a:txBody>
                    <a:bodyPr/>
                    <a:lstStyle/>
                    <a:p>
                      <a:pPr algn="ctr" fontAlgn="ctr"/>
                      <a:r>
                        <a:rPr lang="en-US" sz="1000" b="1" i="0" u="none" strike="noStrike" dirty="0" smtClean="0">
                          <a:solidFill>
                            <a:srgbClr val="000000"/>
                          </a:solidFill>
                          <a:effectLst/>
                          <a:latin typeface="Arial" pitchFamily="34" charset="0"/>
                          <a:cs typeface="Arial" pitchFamily="34" charset="0"/>
                        </a:rPr>
                        <a:t>719,178</a:t>
                      </a:r>
                      <a:endParaRPr lang="en-US" sz="1000" b="1" i="0" u="none" strike="noStrike" dirty="0">
                        <a:solidFill>
                          <a:srgbClr val="000000"/>
                        </a:solidFill>
                        <a:effectLst/>
                        <a:latin typeface="Arial" pitchFamily="34" charset="0"/>
                        <a:cs typeface="Arial" pitchFamily="34" charset="0"/>
                      </a:endParaRPr>
                    </a:p>
                  </a:txBody>
                  <a:tcPr marL="9525" marR="9525" marT="9525" marB="0" anchor="ctr">
                    <a:lnT w="28575" cap="flat" cmpd="sng" algn="ctr">
                      <a:solidFill>
                        <a:schemeClr val="tx1"/>
                      </a:solidFill>
                      <a:prstDash val="solid"/>
                      <a:round/>
                      <a:headEnd type="none" w="med" len="med"/>
                      <a:tailEnd type="none" w="med" len="med"/>
                    </a:lnT>
                    <a:solidFill>
                      <a:srgbClr val="92D050"/>
                    </a:solidFill>
                  </a:tcPr>
                </a:tc>
                <a:tc>
                  <a:txBody>
                    <a:bodyPr/>
                    <a:lstStyle/>
                    <a:p>
                      <a:pPr algn="ctr" fontAlgn="ctr"/>
                      <a:r>
                        <a:rPr lang="en-US" sz="1000" b="1" i="0" u="none" strike="noStrike" dirty="0" smtClean="0">
                          <a:solidFill>
                            <a:srgbClr val="000000"/>
                          </a:solidFill>
                          <a:effectLst/>
                          <a:latin typeface="Arial" pitchFamily="34" charset="0"/>
                          <a:cs typeface="Arial" pitchFamily="34" charset="0"/>
                        </a:rPr>
                        <a:t>550,000</a:t>
                      </a:r>
                      <a:endParaRPr lang="en-US" sz="1000" b="1" i="0" u="none" strike="noStrike" dirty="0">
                        <a:solidFill>
                          <a:srgbClr val="000000"/>
                        </a:solidFill>
                        <a:effectLst/>
                        <a:latin typeface="Arial" pitchFamily="34" charset="0"/>
                        <a:cs typeface="Arial" pitchFamily="34" charset="0"/>
                      </a:endParaRPr>
                    </a:p>
                  </a:txBody>
                  <a:tcPr marL="9525" marR="9525" marT="9525" marB="0" anchor="ctr">
                    <a:lnT w="28575" cap="flat" cmpd="sng" algn="ctr">
                      <a:solidFill>
                        <a:schemeClr val="tx1"/>
                      </a:solidFill>
                      <a:prstDash val="solid"/>
                      <a:round/>
                      <a:headEnd type="none" w="med" len="med"/>
                      <a:tailEnd type="none" w="med" len="med"/>
                    </a:lnT>
                    <a:solidFill>
                      <a:srgbClr val="92D050"/>
                    </a:solidFill>
                  </a:tcPr>
                </a:tc>
                <a:tc>
                  <a:txBody>
                    <a:bodyPr/>
                    <a:lstStyle/>
                    <a:p>
                      <a:pPr algn="ctr" fontAlgn="b"/>
                      <a:r>
                        <a:rPr lang="en-ZA" sz="1000" b="1" i="0" u="none" strike="noStrike" dirty="0" smtClean="0">
                          <a:solidFill>
                            <a:srgbClr val="000000"/>
                          </a:solidFill>
                          <a:effectLst/>
                          <a:latin typeface="Arial" pitchFamily="34" charset="0"/>
                          <a:cs typeface="Arial" pitchFamily="34" charset="0"/>
                        </a:rPr>
                        <a:t>631,015</a:t>
                      </a:r>
                      <a:endParaRPr lang="en-ZA" sz="1000" b="1" i="0" u="none" strike="noStrike" dirty="0">
                        <a:solidFill>
                          <a:srgbClr val="000000"/>
                        </a:solidFill>
                        <a:effectLst/>
                        <a:latin typeface="Arial" pitchFamily="34" charset="0"/>
                        <a:cs typeface="Arial" pitchFamily="34" charset="0"/>
                      </a:endParaRPr>
                    </a:p>
                  </a:txBody>
                  <a:tcPr marL="9525" marR="9525" marT="9525" marB="0" anchor="ctr">
                    <a:lnT w="28575" cap="flat" cmpd="sng" algn="ctr">
                      <a:solidFill>
                        <a:schemeClr val="tx1"/>
                      </a:solidFill>
                      <a:prstDash val="solid"/>
                      <a:round/>
                      <a:headEnd type="none" w="med" len="med"/>
                      <a:tailEnd type="none" w="med" len="med"/>
                    </a:lnT>
                    <a:solidFill>
                      <a:srgbClr val="92D050"/>
                    </a:solidFill>
                  </a:tcPr>
                </a:tc>
                <a:tc>
                  <a:txBody>
                    <a:bodyPr/>
                    <a:lstStyle/>
                    <a:p>
                      <a:pPr algn="ctr" rtl="0" fontAlgn="ctr"/>
                      <a:r>
                        <a:rPr lang="en-US" sz="1000" b="1" i="0" u="none" strike="noStrike" dirty="0">
                          <a:solidFill>
                            <a:srgbClr val="000000"/>
                          </a:solidFill>
                          <a:effectLst/>
                          <a:latin typeface="Arial" pitchFamily="34" charset="0"/>
                          <a:cs typeface="Arial" pitchFamily="34" charset="0"/>
                        </a:rPr>
                        <a:t>600,000 </a:t>
                      </a:r>
                    </a:p>
                  </a:txBody>
                  <a:tcPr marL="9525" marR="9525" marT="9525" marB="0" anchor="ctr">
                    <a:lnT w="28575" cap="flat" cmpd="sng" algn="ctr">
                      <a:solidFill>
                        <a:schemeClr val="tx1"/>
                      </a:solidFill>
                      <a:prstDash val="solid"/>
                      <a:round/>
                      <a:headEnd type="none" w="med" len="med"/>
                      <a:tailEnd type="none" w="med" len="med"/>
                    </a:lnT>
                    <a:solidFill>
                      <a:srgbClr val="92D050"/>
                    </a:solidFill>
                  </a:tcPr>
                </a:tc>
                <a:tc>
                  <a:txBody>
                    <a:bodyPr/>
                    <a:lstStyle/>
                    <a:p>
                      <a:pPr algn="ctr" rtl="0" fontAlgn="ctr"/>
                      <a:r>
                        <a:rPr lang="en-US" sz="1000" b="1" i="0" u="none" strike="noStrike" dirty="0">
                          <a:solidFill>
                            <a:srgbClr val="000000"/>
                          </a:solidFill>
                          <a:effectLst/>
                          <a:latin typeface="Arial" pitchFamily="34" charset="0"/>
                          <a:cs typeface="Arial" pitchFamily="34" charset="0"/>
                        </a:rPr>
                        <a:t>582,731 </a:t>
                      </a:r>
                    </a:p>
                  </a:txBody>
                  <a:tcPr marL="9525" marR="9525" marT="9525" marB="0" anchor="ctr">
                    <a:lnT w="28575" cap="flat" cmpd="sng" algn="ctr">
                      <a:solidFill>
                        <a:schemeClr val="tx1"/>
                      </a:solidFill>
                      <a:prstDash val="solid"/>
                      <a:round/>
                      <a:headEnd type="none" w="med" len="med"/>
                      <a:tailEnd type="none" w="med" len="med"/>
                    </a:lnT>
                    <a:solidFill>
                      <a:srgbClr val="92D050"/>
                    </a:solidFill>
                  </a:tcPr>
                </a:tc>
                <a:tc>
                  <a:txBody>
                    <a:bodyPr/>
                    <a:lstStyle/>
                    <a:p>
                      <a:pPr algn="ctr" rtl="0" fontAlgn="ctr"/>
                      <a:r>
                        <a:rPr lang="en-US" sz="1000" b="1" i="0" u="none" strike="noStrike" dirty="0" smtClean="0">
                          <a:solidFill>
                            <a:srgbClr val="000000"/>
                          </a:solidFill>
                          <a:effectLst/>
                          <a:latin typeface="Arial" pitchFamily="34" charset="0"/>
                          <a:cs typeface="Arial" pitchFamily="34" charset="0"/>
                        </a:rPr>
                        <a:t>550000</a:t>
                      </a:r>
                      <a:endParaRPr lang="en-US" sz="1000" b="1" i="0" u="none" strike="noStrike" dirty="0">
                        <a:solidFill>
                          <a:srgbClr val="000000"/>
                        </a:solidFill>
                        <a:effectLst/>
                        <a:latin typeface="Arial" pitchFamily="34" charset="0"/>
                        <a:cs typeface="Arial" pitchFamily="34" charset="0"/>
                      </a:endParaRPr>
                    </a:p>
                  </a:txBody>
                  <a:tcPr marL="9525" marR="9525" marT="9525" marB="0" anchor="ctr">
                    <a:lnT w="28575" cap="flat" cmpd="sng" algn="ctr">
                      <a:solidFill>
                        <a:schemeClr val="tx1"/>
                      </a:solidFill>
                      <a:prstDash val="solid"/>
                      <a:round/>
                      <a:headEnd type="none" w="med" len="med"/>
                      <a:tailEnd type="none" w="med" len="med"/>
                    </a:lnT>
                    <a:solidFill>
                      <a:srgbClr val="92D050"/>
                    </a:solidFill>
                  </a:tcPr>
                </a:tc>
                <a:tc>
                  <a:txBody>
                    <a:bodyPr/>
                    <a:lstStyle/>
                    <a:p>
                      <a:pPr algn="ctr" fontAlgn="ctr"/>
                      <a:r>
                        <a:rPr lang="en-US" sz="1000" b="1" i="0" u="none" strike="noStrike" dirty="0" smtClean="0">
                          <a:solidFill>
                            <a:srgbClr val="000000"/>
                          </a:solidFill>
                          <a:effectLst/>
                          <a:latin typeface="Arial" pitchFamily="34" charset="0"/>
                          <a:cs typeface="Arial" pitchFamily="34" charset="0"/>
                        </a:rPr>
                        <a:t>765257</a:t>
                      </a:r>
                      <a:endParaRPr lang="en-US" sz="1000" b="1" i="0" u="none" strike="noStrike" dirty="0">
                        <a:solidFill>
                          <a:srgbClr val="000000"/>
                        </a:solidFill>
                        <a:effectLst/>
                        <a:latin typeface="Arial" pitchFamily="34" charset="0"/>
                        <a:cs typeface="Arial" pitchFamily="34" charset="0"/>
                      </a:endParaRPr>
                    </a:p>
                  </a:txBody>
                  <a:tcPr marL="9525" marR="9525" marT="9525" marB="0" anchor="ctr">
                    <a:lnT w="28575" cap="flat" cmpd="sng" algn="ctr">
                      <a:solidFill>
                        <a:schemeClr val="tx1"/>
                      </a:solidFill>
                      <a:prstDash val="solid"/>
                      <a:round/>
                      <a:headEnd type="none" w="med" len="med"/>
                      <a:tailEnd type="none" w="med" len="med"/>
                    </a:lnT>
                    <a:solidFill>
                      <a:srgbClr val="92D050"/>
                    </a:solidFill>
                  </a:tcPr>
                </a:tc>
                <a:tc>
                  <a:txBody>
                    <a:bodyPr/>
                    <a:lstStyle/>
                    <a:p>
                      <a:pPr algn="ctr" fontAlgn="ctr"/>
                      <a:r>
                        <a:rPr lang="en-US" sz="1000" b="1" i="0" u="none" strike="noStrike" dirty="0" smtClean="0">
                          <a:solidFill>
                            <a:srgbClr val="000000"/>
                          </a:solidFill>
                          <a:effectLst/>
                          <a:latin typeface="Arial" pitchFamily="34" charset="0"/>
                          <a:cs typeface="Arial" pitchFamily="34" charset="0"/>
                        </a:rPr>
                        <a:t>2698181</a:t>
                      </a:r>
                      <a:endParaRPr lang="en-US" sz="1000" b="1" i="0" u="none" strike="noStrike" dirty="0">
                        <a:solidFill>
                          <a:srgbClr val="000000"/>
                        </a:solidFill>
                        <a:effectLst/>
                        <a:latin typeface="Arial" pitchFamily="34" charset="0"/>
                        <a:cs typeface="Arial" pitchFamily="34" charset="0"/>
                      </a:endParaRPr>
                    </a:p>
                  </a:txBody>
                  <a:tcPr marL="9525" marR="9525" marT="9525" marB="0" anchor="ctr">
                    <a:lnT w="28575" cap="flat" cmpd="sng" algn="ctr">
                      <a:solidFill>
                        <a:schemeClr val="tx1"/>
                      </a:solidFill>
                      <a:prstDash val="solid"/>
                      <a:round/>
                      <a:headEnd type="none" w="med" len="med"/>
                      <a:tailEnd type="none" w="med" len="med"/>
                    </a:lnT>
                    <a:solidFill>
                      <a:srgbClr val="92D050"/>
                    </a:solidFill>
                  </a:tcPr>
                </a:tc>
                <a:tc>
                  <a:txBody>
                    <a:bodyPr/>
                    <a:lstStyle/>
                    <a:p>
                      <a:pPr algn="ctr" fontAlgn="ctr"/>
                      <a:r>
                        <a:rPr lang="en-US" sz="1000" b="1" i="0" u="none" strike="noStrike" dirty="0" smtClean="0">
                          <a:solidFill>
                            <a:srgbClr val="000000"/>
                          </a:solidFill>
                          <a:effectLst/>
                          <a:latin typeface="Arial" pitchFamily="34" charset="0"/>
                          <a:cs typeface="Arial" pitchFamily="34" charset="0"/>
                        </a:rPr>
                        <a:t>498181</a:t>
                      </a:r>
                      <a:endParaRPr lang="en-US" sz="1000" b="1" i="0" u="none" strike="noStrike" dirty="0">
                        <a:solidFill>
                          <a:srgbClr val="000000"/>
                        </a:solidFill>
                        <a:effectLst/>
                        <a:latin typeface="Arial" pitchFamily="34" charset="0"/>
                        <a:cs typeface="Arial" pitchFamily="34" charset="0"/>
                      </a:endParaRPr>
                    </a:p>
                  </a:txBody>
                  <a:tcPr marL="9525" marR="9525" marT="9525" marB="0" anchor="ctr">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algn="ctr" rtl="0" fontAlgn="ctr"/>
                      <a:r>
                        <a:rPr lang="en-US" sz="1000" b="1" i="0" u="none" strike="noStrike" dirty="0" smtClean="0">
                          <a:solidFill>
                            <a:srgbClr val="000000"/>
                          </a:solidFill>
                          <a:effectLst/>
                          <a:latin typeface="Arial" pitchFamily="34" charset="0"/>
                          <a:cs typeface="Arial" pitchFamily="34" charset="0"/>
                        </a:rPr>
                        <a:t>123%</a:t>
                      </a:r>
                      <a:endParaRPr lang="en-US" sz="1000" b="1"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r>
            </a:tbl>
          </a:graphicData>
        </a:graphic>
      </p:graphicFrame>
    </p:spTree>
    <p:extLst>
      <p:ext uri="{BB962C8B-B14F-4D97-AF65-F5344CB8AC3E}">
        <p14:creationId xmlns:p14="http://schemas.microsoft.com/office/powerpoint/2010/main" xmlns="" val="20199596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1384995"/>
          </a:xfrm>
          <a:prstGeom prst="rect">
            <a:avLst/>
          </a:prstGeom>
        </p:spPr>
        <p:txBody>
          <a:bodyPr wrap="square">
            <a:spAutoFit/>
          </a:bodyPr>
          <a:lstStyle/>
          <a:p>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2: CITIZEN AFFAIRS</a:t>
            </a:r>
            <a:endParaRPr lang="en-ZA" sz="2400" b="1" dirty="0">
              <a:solidFill>
                <a:schemeClr val="bg1"/>
              </a:solidFill>
              <a:latin typeface="Arial" pitchFamily="34" charset="0"/>
              <a:cs typeface="Arial" pitchFamily="34" charset="0"/>
            </a:endParaRPr>
          </a:p>
          <a:p>
            <a:pPr algn="ctr">
              <a:spcBef>
                <a:spcPct val="50000"/>
              </a:spcBef>
              <a:spcAft>
                <a:spcPts val="1800"/>
              </a:spcAft>
            </a:pP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28</a:t>
            </a:fld>
            <a:endParaRPr lang="en-US" sz="1800" b="1" dirty="0">
              <a:solidFill>
                <a:schemeClr val="tx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368962188"/>
              </p:ext>
            </p:extLst>
          </p:nvPr>
        </p:nvGraphicFramePr>
        <p:xfrm>
          <a:off x="69273" y="678149"/>
          <a:ext cx="9033163" cy="5455505"/>
        </p:xfrm>
        <a:graphic>
          <a:graphicData uri="http://schemas.openxmlformats.org/drawingml/2006/table">
            <a:tbl>
              <a:tblPr firstRow="1" bandRow="1">
                <a:tableStyleId>{F5AB1C69-6EDB-4FF4-983F-18BD219EF322}</a:tableStyleId>
              </a:tblPr>
              <a:tblGrid>
                <a:gridCol w="2664420"/>
                <a:gridCol w="2641871"/>
                <a:gridCol w="3726872"/>
              </a:tblGrid>
              <a:tr h="407971">
                <a:tc gridSpan="3">
                  <a:txBody>
                    <a:bodyPr/>
                    <a:lstStyle/>
                    <a:p>
                      <a:pPr marL="0" marR="0" indent="-2686050" algn="l" defTabSz="914400" rtl="0" eaLnBrk="1" fontAlgn="auto" latinLnBrk="0" hangingPunct="1">
                        <a:lnSpc>
                          <a:spcPct val="115000"/>
                        </a:lnSpc>
                        <a:spcBef>
                          <a:spcPts val="0"/>
                        </a:spcBef>
                        <a:spcAft>
                          <a:spcPts val="0"/>
                        </a:spcAft>
                        <a:buClrTx/>
                        <a:buSzTx/>
                        <a:buFontTx/>
                        <a:buNone/>
                        <a:tabLst/>
                        <a:defRPr/>
                      </a:pPr>
                      <a:r>
                        <a:rPr lang="en-US" sz="1600" b="1" u="sng" kern="1200" dirty="0" smtClean="0">
                          <a:solidFill>
                            <a:schemeClr val="tx1"/>
                          </a:solidFill>
                          <a:effectLst/>
                          <a:latin typeface="Arial" pitchFamily="34" charset="0"/>
                          <a:ea typeface="+mn-ea"/>
                          <a:cs typeface="Arial" pitchFamily="34" charset="0"/>
                        </a:rPr>
                        <a:t>Strategic Objective </a:t>
                      </a:r>
                      <a:r>
                        <a:rPr lang="en-US" sz="1600" b="1" u="none" kern="1200" dirty="0" smtClean="0">
                          <a:solidFill>
                            <a:schemeClr val="tx1"/>
                          </a:solidFill>
                          <a:effectLst/>
                          <a:latin typeface="Arial" pitchFamily="34" charset="0"/>
                          <a:ea typeface="+mn-ea"/>
                          <a:cs typeface="Arial" pitchFamily="34" charset="0"/>
                        </a:rPr>
                        <a:t>1.1: All eligible citizens are issued with enabling documents relating to identity and status.</a:t>
                      </a:r>
                      <a:endParaRPr lang="en-ZA" sz="1600" b="1" u="none" kern="1200" dirty="0" smtClean="0">
                        <a:solidFill>
                          <a:schemeClr val="tx1"/>
                        </a:solidFill>
                        <a:effectLst/>
                        <a:latin typeface="Arial" pitchFamily="34" charset="0"/>
                        <a:ea typeface="+mn-ea"/>
                        <a:cs typeface="Arial" pitchFamily="34"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r>
              <a:tr h="540762">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1521">
                <a:tc>
                  <a:txBody>
                    <a:bodyPr/>
                    <a:lstStyle/>
                    <a:p>
                      <a:r>
                        <a:rPr kumimoji="0" lang="en-ZA" sz="1400" b="0" i="0" u="none" strike="noStrike" kern="1200" cap="none" normalizeH="0" baseline="0" dirty="0" smtClean="0">
                          <a:ln>
                            <a:noFill/>
                          </a:ln>
                          <a:solidFill>
                            <a:schemeClr val="tx1"/>
                          </a:solidFill>
                          <a:effectLst/>
                          <a:latin typeface="Arial" charset="0"/>
                          <a:ea typeface="+mn-ea"/>
                          <a:cs typeface="+mn-cs"/>
                        </a:rPr>
                        <a:t>Number of births registered within 30 calendar days.</a:t>
                      </a:r>
                    </a:p>
                  </a:txBody>
                  <a:tcPr marL="91446" marR="91446"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750 000 Births registered within 30 calendar days.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normalizeH="0" baseline="0" dirty="0" smtClean="0">
                        <a:ln>
                          <a:noFill/>
                        </a:ln>
                        <a:solidFill>
                          <a:srgbClr val="FF0000"/>
                        </a:solidFill>
                        <a:effectLst/>
                        <a:latin typeface="Arial" charset="0"/>
                        <a:ea typeface="+mn-ea"/>
                        <a:cs typeface="+mn-cs"/>
                      </a:endParaRPr>
                    </a:p>
                  </a:txBody>
                  <a:tcPr marL="91446" marR="9144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FF0000"/>
                          </a:solidFill>
                          <a:effectLst/>
                          <a:latin typeface="Arial" charset="0"/>
                          <a:ea typeface="+mn-ea"/>
                          <a:cs typeface="+mn-cs"/>
                        </a:rPr>
                        <a:t>Not Achieved</a:t>
                      </a:r>
                      <a:endParaRPr kumimoji="0" lang="en-ZA" sz="1400" b="0" i="0" u="none" strike="noStrike" kern="1200" cap="none" normalizeH="0" baseline="0" noProof="0" dirty="0" smtClean="0">
                        <a:ln>
                          <a:noFill/>
                        </a:ln>
                        <a:solidFill>
                          <a:srgbClr val="FF0000"/>
                        </a:solidFill>
                        <a:effectLst/>
                        <a:latin typeface="Arial" charset="0"/>
                        <a:ea typeface="+mn-ea"/>
                        <a:cs typeface="+mn-cs"/>
                      </a:endParaRPr>
                    </a:p>
                    <a:p>
                      <a:r>
                        <a:rPr kumimoji="0" lang="en-ZA" sz="1400" b="0" i="0" u="none" strike="noStrike" kern="1200" cap="none" normalizeH="0" baseline="0" dirty="0" smtClean="0">
                          <a:ln>
                            <a:noFill/>
                          </a:ln>
                          <a:solidFill>
                            <a:schemeClr val="tx1"/>
                          </a:solidFill>
                          <a:effectLst/>
                          <a:latin typeface="Arial" charset="0"/>
                          <a:ea typeface="+mn-ea"/>
                          <a:cs typeface="+mn-cs"/>
                        </a:rPr>
                        <a:t>745 204 births were registered within 30 calendar days during the review period.</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05178">
                <a:tc>
                  <a:txBody>
                    <a:bodyPr/>
                    <a:lstStyle/>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Number of smart ID cards issued to citizens 16 years of</a:t>
                      </a:r>
                    </a:p>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age and over.</a:t>
                      </a:r>
                    </a:p>
                  </a:txBody>
                  <a:tcPr marL="91446" marR="91446"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2.2 million smart ID cards issued to citizens 16 years of age and above.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normalizeH="0" baseline="0" dirty="0" smtClean="0">
                        <a:ln>
                          <a:noFill/>
                        </a:ln>
                        <a:solidFill>
                          <a:schemeClr val="tx1"/>
                        </a:solidFill>
                        <a:effectLst/>
                        <a:latin typeface="Arial"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normalizeH="0" baseline="0" noProof="0" dirty="0" smtClean="0">
                        <a:ln>
                          <a:noFill/>
                        </a:ln>
                        <a:solidFill>
                          <a:srgbClr val="00B050"/>
                        </a:solidFill>
                        <a:effectLst/>
                        <a:latin typeface="Arial" charset="0"/>
                        <a:ea typeface="+mn-ea"/>
                        <a:cs typeface="+mn-cs"/>
                      </a:endParaRPr>
                    </a:p>
                  </a:txBody>
                  <a:tcPr marL="91446" marR="9144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mn-cs"/>
                        </a:rPr>
                        <a:t>Achieved</a:t>
                      </a:r>
                      <a:endParaRPr kumimoji="0" lang="en-ZA" sz="1400" b="0" i="0" u="none" strike="noStrike" kern="1200" cap="none" normalizeH="0" baseline="0" noProof="0" dirty="0" smtClean="0">
                        <a:ln>
                          <a:noFill/>
                        </a:ln>
                        <a:solidFill>
                          <a:srgbClr val="00B050"/>
                        </a:solidFill>
                        <a:effectLst/>
                        <a:latin typeface="Arial"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2 698 181 ID Smart cards were issued to citizens 16 years of age and above.</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78072">
                <a:tc>
                  <a:txBody>
                    <a:bodyPr/>
                    <a:lstStyle/>
                    <a:p>
                      <a:r>
                        <a:rPr kumimoji="0" lang="en-ZA" sz="1400" b="0" i="0" u="none" strike="noStrike" kern="1200" cap="none" normalizeH="0" baseline="0" dirty="0" smtClean="0">
                          <a:ln>
                            <a:noFill/>
                          </a:ln>
                          <a:solidFill>
                            <a:schemeClr val="tx1"/>
                          </a:solidFill>
                          <a:effectLst/>
                          <a:latin typeface="Arial" charset="0"/>
                          <a:ea typeface="+mn-ea"/>
                          <a:cs typeface="+mn-cs"/>
                        </a:rPr>
                        <a:t>Percentage of IDs (first issues) issued within 54 working days for applications collected and processed within the RSA (from date of receipt of application until ID is scanned at the office of application).</a:t>
                      </a:r>
                    </a:p>
                  </a:txBody>
                  <a:tcPr marL="91446" marR="91446"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normalizeH="0" baseline="0" dirty="0" smtClean="0">
                          <a:ln>
                            <a:noFill/>
                          </a:ln>
                          <a:solidFill>
                            <a:schemeClr val="tx1"/>
                          </a:solidFill>
                          <a:effectLst/>
                          <a:latin typeface="Arial" charset="0"/>
                          <a:ea typeface="+mn-ea"/>
                          <a:cs typeface="+mn-cs"/>
                        </a:rPr>
                        <a:t>90%</a:t>
                      </a:r>
                      <a:r>
                        <a:rPr kumimoji="0" lang="en-ZA" sz="1400" b="0" i="0" u="none" strike="noStrike" kern="1200" cap="none" normalizeH="0" baseline="0" dirty="0" smtClean="0">
                          <a:ln>
                            <a:noFill/>
                          </a:ln>
                          <a:solidFill>
                            <a:schemeClr val="tx1"/>
                          </a:solidFill>
                          <a:effectLst/>
                          <a:latin typeface="Arial" charset="0"/>
                          <a:ea typeface="+mn-ea"/>
                          <a:cs typeface="+mn-cs"/>
                        </a:rPr>
                        <a:t>IDs (First issues) issued within 54 working days for applications collected and processed within the RSA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normalizeH="0" baseline="0" dirty="0" smtClean="0">
                        <a:ln>
                          <a:noFill/>
                        </a:ln>
                        <a:solidFill>
                          <a:srgbClr val="00B050"/>
                        </a:solidFill>
                        <a:effectLst/>
                        <a:latin typeface="Arial" charset="0"/>
                        <a:ea typeface="+mn-ea"/>
                        <a:cs typeface="+mn-cs"/>
                      </a:endParaRPr>
                    </a:p>
                  </a:txBody>
                  <a:tcPr marL="91446" marR="9144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mn-cs"/>
                        </a:rPr>
                        <a:t>Achieved</a:t>
                      </a:r>
                      <a:endParaRPr kumimoji="0" lang="en-ZA" sz="1400" b="0" i="0" u="none" strike="noStrike" kern="1200" cap="none" normalizeH="0" baseline="0" noProof="0" dirty="0" smtClean="0">
                        <a:ln>
                          <a:noFill/>
                        </a:ln>
                        <a:solidFill>
                          <a:srgbClr val="00B050"/>
                        </a:solidFill>
                        <a:effectLst/>
                        <a:latin typeface="Arial" charset="0"/>
                        <a:ea typeface="+mn-ea"/>
                        <a:cs typeface="+mn-cs"/>
                      </a:endParaRPr>
                    </a:p>
                    <a:p>
                      <a:r>
                        <a:rPr kumimoji="0" lang="en-ZA" sz="1400" b="0" i="0" u="none" strike="noStrike" kern="1200" cap="none" normalizeH="0" baseline="0" dirty="0" smtClean="0">
                          <a:ln>
                            <a:noFill/>
                          </a:ln>
                          <a:solidFill>
                            <a:schemeClr val="tx1"/>
                          </a:solidFill>
                          <a:effectLst/>
                          <a:latin typeface="Arial" charset="0"/>
                          <a:ea typeface="+mn-ea"/>
                          <a:cs typeface="+mn-cs"/>
                        </a:rPr>
                        <a:t>96.65%</a:t>
                      </a:r>
                      <a:r>
                        <a:rPr kumimoji="0" lang="en-US" sz="1400" b="0" i="0" u="none" strike="noStrike" kern="1200" cap="none" normalizeH="0" baseline="0" dirty="0" smtClean="0">
                          <a:ln>
                            <a:noFill/>
                          </a:ln>
                          <a:solidFill>
                            <a:schemeClr val="tx1"/>
                          </a:solidFill>
                          <a:effectLst/>
                          <a:latin typeface="Arial" charset="0"/>
                          <a:ea typeface="+mn-ea"/>
                          <a:cs typeface="+mn-cs"/>
                        </a:rPr>
                        <a:t>of IDs (First Issues) were issued within 54 working days (RSA applications only)</a:t>
                      </a:r>
                    </a:p>
                    <a:p>
                      <a:endParaRPr kumimoji="0" lang="en-US" sz="1400" b="0" i="0" u="none" strike="noStrike" kern="1200" cap="none" normalizeH="0" baseline="0" dirty="0" smtClean="0">
                        <a:ln>
                          <a:noFill/>
                        </a:ln>
                        <a:solidFill>
                          <a:schemeClr val="tx1"/>
                        </a:solidFill>
                        <a:effectLst/>
                        <a:latin typeface="Arial" charset="0"/>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164 606 </a:t>
                      </a:r>
                      <a:r>
                        <a:rPr kumimoji="0" lang="en-US" sz="1400" b="0" i="0" u="none" strike="noStrike" kern="1200" cap="none" normalizeH="0" baseline="0" dirty="0" smtClean="0">
                          <a:ln>
                            <a:noFill/>
                          </a:ln>
                          <a:solidFill>
                            <a:schemeClr val="tx1"/>
                          </a:solidFill>
                          <a:effectLst/>
                          <a:latin typeface="Arial" charset="0"/>
                          <a:ea typeface="+mn-ea"/>
                          <a:cs typeface="+mn-cs"/>
                        </a:rPr>
                        <a:t>IDs (First Issue) were issued within 54 working days and 7 474 above. The total number of IDs (First Issues) issued during the review period was 170 318.</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3234382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1384995"/>
          </a:xfrm>
          <a:prstGeom prst="rect">
            <a:avLst/>
          </a:prstGeom>
        </p:spPr>
        <p:txBody>
          <a:bodyPr wrap="square">
            <a:spAutoFit/>
          </a:bodyPr>
          <a:lstStyle/>
          <a:p>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2: CITIZEN AFFAIRS</a:t>
            </a:r>
            <a:endParaRPr lang="en-ZA" sz="2400" b="1" dirty="0">
              <a:solidFill>
                <a:schemeClr val="bg1"/>
              </a:solidFill>
              <a:latin typeface="Arial" pitchFamily="34" charset="0"/>
              <a:cs typeface="Arial" pitchFamily="34" charset="0"/>
            </a:endParaRPr>
          </a:p>
          <a:p>
            <a:pPr algn="ctr">
              <a:spcBef>
                <a:spcPct val="50000"/>
              </a:spcBef>
              <a:spcAft>
                <a:spcPts val="1800"/>
              </a:spcAft>
            </a:pP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29</a:t>
            </a:fld>
            <a:endParaRPr lang="en-US" sz="1800" b="1" dirty="0">
              <a:solidFill>
                <a:schemeClr val="tx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717695152"/>
              </p:ext>
            </p:extLst>
          </p:nvPr>
        </p:nvGraphicFramePr>
        <p:xfrm>
          <a:off x="55419" y="748145"/>
          <a:ext cx="9033163" cy="5302458"/>
        </p:xfrm>
        <a:graphic>
          <a:graphicData uri="http://schemas.openxmlformats.org/drawingml/2006/table">
            <a:tbl>
              <a:tblPr firstRow="1" bandRow="1">
                <a:tableStyleId>{F5AB1C69-6EDB-4FF4-983F-18BD219EF322}</a:tableStyleId>
              </a:tblPr>
              <a:tblGrid>
                <a:gridCol w="2660072"/>
                <a:gridCol w="2909454"/>
                <a:gridCol w="3463637"/>
              </a:tblGrid>
              <a:tr h="469243">
                <a:tc gridSpan="3">
                  <a:txBody>
                    <a:bodyPr/>
                    <a:lstStyle/>
                    <a:p>
                      <a:pPr marL="0" marR="0" indent="-2686050" algn="l" defTabSz="914400" rtl="0" eaLnBrk="1" fontAlgn="auto" latinLnBrk="0" hangingPunct="1">
                        <a:lnSpc>
                          <a:spcPct val="115000"/>
                        </a:lnSpc>
                        <a:spcBef>
                          <a:spcPts val="0"/>
                        </a:spcBef>
                        <a:spcAft>
                          <a:spcPts val="0"/>
                        </a:spcAft>
                        <a:buClrTx/>
                        <a:buSzTx/>
                        <a:buFontTx/>
                        <a:buNone/>
                        <a:tabLst/>
                        <a:defRPr/>
                      </a:pPr>
                      <a:r>
                        <a:rPr lang="en-US" sz="1600" b="1" u="sng" kern="1200" dirty="0" smtClean="0">
                          <a:solidFill>
                            <a:schemeClr val="tx1"/>
                          </a:solidFill>
                          <a:effectLst/>
                          <a:latin typeface="Arial" pitchFamily="34" charset="0"/>
                          <a:ea typeface="+mn-ea"/>
                          <a:cs typeface="Arial" pitchFamily="34" charset="0"/>
                        </a:rPr>
                        <a:t>Strategic Objective </a:t>
                      </a:r>
                      <a:r>
                        <a:rPr lang="en-US" sz="1600" b="1" u="none" kern="1200" dirty="0" smtClean="0">
                          <a:solidFill>
                            <a:schemeClr val="tx1"/>
                          </a:solidFill>
                          <a:effectLst/>
                          <a:latin typeface="Arial" pitchFamily="34" charset="0"/>
                          <a:ea typeface="+mn-ea"/>
                          <a:cs typeface="Arial" pitchFamily="34" charset="0"/>
                        </a:rPr>
                        <a:t>1.1: All eligible citizens are issued with enabling documents relating to identity and status.</a:t>
                      </a:r>
                      <a:endParaRPr lang="en-ZA" sz="1600" b="1" u="none" kern="1200" dirty="0" smtClean="0">
                        <a:solidFill>
                          <a:schemeClr val="tx1"/>
                        </a:solidFill>
                        <a:effectLst/>
                        <a:latin typeface="Arial" pitchFamily="34" charset="0"/>
                        <a:ea typeface="+mn-ea"/>
                        <a:cs typeface="Arial" pitchFamily="34"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r>
              <a:tr h="390595">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04202">
                <a:tc>
                  <a:txBody>
                    <a:bodyPr/>
                    <a:lstStyle/>
                    <a:p>
                      <a:r>
                        <a:rPr kumimoji="0" lang="en-ZA" sz="1400" b="0" i="0" u="none" strike="noStrike" kern="1200" cap="none" normalizeH="0" baseline="0" dirty="0" smtClean="0">
                          <a:ln>
                            <a:noFill/>
                          </a:ln>
                          <a:solidFill>
                            <a:schemeClr val="tx1"/>
                          </a:solidFill>
                          <a:effectLst/>
                          <a:latin typeface="Arial" charset="0"/>
                          <a:ea typeface="+mn-ea"/>
                          <a:cs typeface="+mn-cs"/>
                        </a:rPr>
                        <a:t>Percentage of IDs (re-issues) issued within 47 working days for applications collected and</a:t>
                      </a:r>
                    </a:p>
                    <a:p>
                      <a:r>
                        <a:rPr kumimoji="0" lang="en-ZA" sz="1400" b="0" i="0" u="none" strike="noStrike" kern="1200" cap="none" normalizeH="0" baseline="0" dirty="0" smtClean="0">
                          <a:ln>
                            <a:noFill/>
                          </a:ln>
                          <a:solidFill>
                            <a:schemeClr val="tx1"/>
                          </a:solidFill>
                          <a:effectLst/>
                          <a:latin typeface="Arial" charset="0"/>
                          <a:ea typeface="+mn-ea"/>
                          <a:cs typeface="+mn-cs"/>
                        </a:rPr>
                        <a:t>processed within the RSA (from date of receipt of application until ID is scanned at office of application).</a:t>
                      </a:r>
                    </a:p>
                  </a:txBody>
                  <a:tcPr marL="91446" marR="91446"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US" sz="1400" b="0" i="0" u="none" strike="noStrike" kern="1200" cap="none" normalizeH="0" baseline="0" dirty="0" smtClean="0">
                          <a:ln>
                            <a:noFill/>
                          </a:ln>
                          <a:solidFill>
                            <a:schemeClr val="tx1"/>
                          </a:solidFill>
                          <a:effectLst/>
                          <a:latin typeface="Arial" charset="0"/>
                          <a:ea typeface="+mn-ea"/>
                          <a:cs typeface="+mn-cs"/>
                        </a:rPr>
                        <a:t>95% </a:t>
                      </a:r>
                      <a:r>
                        <a:rPr kumimoji="0" lang="en-ZA" sz="1400" b="0" i="0" u="none" strike="noStrike" kern="1200" cap="none" normalizeH="0" baseline="0" dirty="0" smtClean="0">
                          <a:ln>
                            <a:noFill/>
                          </a:ln>
                          <a:solidFill>
                            <a:schemeClr val="tx1"/>
                          </a:solidFill>
                          <a:effectLst/>
                          <a:latin typeface="Arial" charset="0"/>
                          <a:ea typeface="+mn-ea"/>
                          <a:cs typeface="+mn-cs"/>
                        </a:rPr>
                        <a:t>of IDs (Re-issues) issued within 47 working days for applications collected and processed within the RSA (from date of receipt of application until ID is scanned at office of application.</a:t>
                      </a:r>
                    </a:p>
                  </a:txBody>
                  <a:tcPr marL="91446" marR="9144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mn-cs"/>
                        </a:rPr>
                        <a:t>Achieved</a:t>
                      </a:r>
                      <a:endParaRPr kumimoji="0" lang="en-ZA" sz="1400" b="0" i="0" u="none" strike="noStrike" kern="1200" cap="none" normalizeH="0" baseline="0" noProof="0" dirty="0" smtClean="0">
                        <a:ln>
                          <a:noFill/>
                        </a:ln>
                        <a:solidFill>
                          <a:srgbClr val="00B050"/>
                        </a:solidFill>
                        <a:effectLst/>
                        <a:latin typeface="Arial" charset="0"/>
                        <a:ea typeface="+mn-ea"/>
                        <a:cs typeface="+mn-cs"/>
                      </a:endParaRPr>
                    </a:p>
                    <a:p>
                      <a:r>
                        <a:rPr kumimoji="0" lang="en-ZA" sz="1400" b="0" i="0" u="none" strike="noStrike" kern="1200" cap="none" normalizeH="0" baseline="0" dirty="0" smtClean="0">
                          <a:ln>
                            <a:noFill/>
                          </a:ln>
                          <a:solidFill>
                            <a:schemeClr val="tx1"/>
                          </a:solidFill>
                          <a:effectLst/>
                          <a:latin typeface="Arial" charset="0"/>
                          <a:ea typeface="+mn-ea"/>
                          <a:cs typeface="+mn-cs"/>
                        </a:rPr>
                        <a:t>97.26% of IDs (reissues) were issued</a:t>
                      </a:r>
                    </a:p>
                    <a:p>
                      <a:r>
                        <a:rPr kumimoji="0" lang="en-ZA" sz="1400" b="0" i="0" u="none" strike="noStrike" kern="1200" cap="none" normalizeH="0" baseline="0" dirty="0" smtClean="0">
                          <a:ln>
                            <a:noFill/>
                          </a:ln>
                          <a:solidFill>
                            <a:schemeClr val="tx1"/>
                          </a:solidFill>
                          <a:effectLst/>
                          <a:latin typeface="Arial" charset="0"/>
                          <a:ea typeface="+mn-ea"/>
                          <a:cs typeface="+mn-cs"/>
                        </a:rPr>
                        <a:t>within 47 working days 153 586 IDs (reissues) were issued within 47 working</a:t>
                      </a:r>
                    </a:p>
                    <a:p>
                      <a:r>
                        <a:rPr kumimoji="0" lang="en-ZA" sz="1400" b="0" i="0" u="none" strike="noStrike" kern="1200" cap="none" normalizeH="0" baseline="0" dirty="0" smtClean="0">
                          <a:ln>
                            <a:noFill/>
                          </a:ln>
                          <a:solidFill>
                            <a:schemeClr val="tx1"/>
                          </a:solidFill>
                          <a:effectLst/>
                          <a:latin typeface="Arial" charset="0"/>
                          <a:ea typeface="+mn-ea"/>
                          <a:cs typeface="+mn-cs"/>
                        </a:rPr>
                        <a:t>days and 4 324 above 157 910 IDs (reissues) were issued during the period</a:t>
                      </a:r>
                    </a:p>
                    <a:p>
                      <a:r>
                        <a:rPr kumimoji="0" lang="en-ZA" sz="1400" b="0" i="0" u="none" strike="noStrike" kern="1200" cap="none" normalizeH="0" baseline="0" dirty="0" smtClean="0">
                          <a:ln>
                            <a:noFill/>
                          </a:ln>
                          <a:solidFill>
                            <a:schemeClr val="tx1"/>
                          </a:solidFill>
                          <a:effectLst/>
                          <a:latin typeface="Arial" charset="0"/>
                          <a:ea typeface="+mn-ea"/>
                          <a:cs typeface="+mn-cs"/>
                        </a:rPr>
                        <a:t>under review.</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77260">
                <a:tc>
                  <a:txBody>
                    <a:bodyPr/>
                    <a:lstStyle/>
                    <a:p>
                      <a:r>
                        <a:rPr kumimoji="0" lang="en-ZA" sz="1400" b="0" i="0" u="none" strike="noStrike" kern="1200" cap="none" normalizeH="0" baseline="0" dirty="0" smtClean="0">
                          <a:ln>
                            <a:noFill/>
                          </a:ln>
                          <a:solidFill>
                            <a:schemeClr val="tx1"/>
                          </a:solidFill>
                          <a:effectLst/>
                          <a:latin typeface="Arial" charset="0"/>
                          <a:ea typeface="+mn-ea"/>
                          <a:cs typeface="+mn-cs"/>
                        </a:rPr>
                        <a:t>Percentage of machine-readable passports (new Live Capture system) issued within 13 working days for applications collected and processed within the RSA (from date of receipt of application until passport is scanned at office of application).</a:t>
                      </a:r>
                    </a:p>
                  </a:txBody>
                  <a:tcPr marL="91446" marR="91446"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90% of machine readable passports (new live capture system) issued within 13 working days for applications collected and processed within the RSA (from date of receipt of application until passport is scanned at office of application.</a:t>
                      </a:r>
                      <a:endParaRPr kumimoji="0" lang="en-US" sz="1400" b="0" i="0" u="none" strike="noStrike" kern="1200" cap="none" normalizeH="0" baseline="0" dirty="0" smtClean="0">
                        <a:ln>
                          <a:noFill/>
                        </a:ln>
                        <a:solidFill>
                          <a:schemeClr val="tx1"/>
                        </a:solidFill>
                        <a:effectLst/>
                        <a:latin typeface="Arial" charset="0"/>
                        <a:ea typeface="+mn-ea"/>
                        <a:cs typeface="+mn-cs"/>
                      </a:endParaRPr>
                    </a:p>
                  </a:txBody>
                  <a:tcPr marL="91446" marR="9144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mn-cs"/>
                        </a:rPr>
                        <a:t>Achieved</a:t>
                      </a:r>
                      <a:endParaRPr kumimoji="0" lang="en-ZA" sz="1400" b="0" i="0" u="none" strike="noStrike" kern="1200" cap="none" normalizeH="0" baseline="0" noProof="0" dirty="0" smtClean="0">
                        <a:ln>
                          <a:noFill/>
                        </a:ln>
                        <a:solidFill>
                          <a:srgbClr val="00B050"/>
                        </a:solidFill>
                        <a:effectLst/>
                        <a:latin typeface="Arial" charset="0"/>
                        <a:ea typeface="+mn-ea"/>
                        <a:cs typeface="+mn-cs"/>
                      </a:endParaRPr>
                    </a:p>
                    <a:p>
                      <a:r>
                        <a:rPr kumimoji="0" lang="en-US" sz="1400" b="0" i="0" u="none" strike="noStrike" kern="1200" cap="none" normalizeH="0" baseline="0" dirty="0" smtClean="0">
                          <a:ln>
                            <a:noFill/>
                          </a:ln>
                          <a:solidFill>
                            <a:schemeClr val="tx1"/>
                          </a:solidFill>
                          <a:effectLst/>
                          <a:latin typeface="Arial" charset="0"/>
                          <a:ea typeface="+mn-ea"/>
                          <a:cs typeface="+mn-cs"/>
                        </a:rPr>
                        <a:t>95,42% of machine readable passports (MRP)  (new live capture system) were issued within 13 working days.</a:t>
                      </a:r>
                    </a:p>
                    <a:p>
                      <a:r>
                        <a:rPr kumimoji="0" lang="en-US" sz="1400" b="0" i="0" u="none" strike="noStrike" kern="1200" cap="none" normalizeH="0" baseline="0" dirty="0" smtClean="0">
                          <a:ln>
                            <a:noFill/>
                          </a:ln>
                          <a:solidFill>
                            <a:schemeClr val="tx1"/>
                          </a:solidFill>
                          <a:effectLst/>
                          <a:latin typeface="Arial" charset="0"/>
                          <a:ea typeface="+mn-ea"/>
                          <a:cs typeface="+mn-cs"/>
                        </a:rPr>
                        <a:t>  </a:t>
                      </a:r>
                    </a:p>
                    <a:p>
                      <a:r>
                        <a:rPr kumimoji="0" lang="en-US" sz="1400" b="0" i="0" u="none" strike="noStrike" kern="1200" cap="none" normalizeH="0" baseline="0" dirty="0" smtClean="0">
                          <a:ln>
                            <a:noFill/>
                          </a:ln>
                          <a:solidFill>
                            <a:schemeClr val="tx1"/>
                          </a:solidFill>
                          <a:effectLst/>
                          <a:latin typeface="Arial" charset="0"/>
                          <a:ea typeface="+mn-ea"/>
                          <a:cs typeface="+mn-cs"/>
                        </a:rPr>
                        <a:t>740 259 MRPs (new live capture process) were issued within 13 working days and </a:t>
                      </a:r>
                    </a:p>
                    <a:p>
                      <a:r>
                        <a:rPr kumimoji="0" lang="en-US" sz="1400" b="0" i="0" u="none" strike="noStrike" kern="1200" cap="none" normalizeH="0" baseline="0" dirty="0" smtClean="0">
                          <a:ln>
                            <a:noFill/>
                          </a:ln>
                          <a:solidFill>
                            <a:schemeClr val="tx1"/>
                          </a:solidFill>
                          <a:effectLst/>
                          <a:latin typeface="Arial" charset="0"/>
                          <a:ea typeface="+mn-ea"/>
                          <a:cs typeface="+mn-cs"/>
                        </a:rPr>
                        <a:t>35 547 above. The total number of MRPs issued during the review period was </a:t>
                      </a:r>
                    </a:p>
                    <a:p>
                      <a:r>
                        <a:rPr kumimoji="0" lang="en-US" sz="1400" b="0" i="0" u="none" strike="noStrike" kern="1200" cap="none" normalizeH="0" baseline="0" dirty="0" smtClean="0">
                          <a:ln>
                            <a:noFill/>
                          </a:ln>
                          <a:solidFill>
                            <a:schemeClr val="tx1"/>
                          </a:solidFill>
                          <a:effectLst/>
                          <a:latin typeface="Arial" charset="0"/>
                          <a:ea typeface="+mn-ea"/>
                          <a:cs typeface="+mn-cs"/>
                        </a:rPr>
                        <a:t>775 806.</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2342091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152399" y="692727"/>
            <a:ext cx="8686801" cy="5347855"/>
          </a:xfrm>
          <a:prstGeom prst="round2DiagRect">
            <a:avLst>
              <a:gd name="adj1" fmla="val 16667"/>
              <a:gd name="adj2" fmla="val 602"/>
            </a:avLst>
          </a:prstGeom>
          <a:solidFill>
            <a:schemeClr val="accent3">
              <a:lumMod val="60000"/>
              <a:lumOff val="4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311284" y="1529950"/>
            <a:ext cx="8832716" cy="317651"/>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endParaRPr lang="en-US" dirty="0"/>
          </a:p>
        </p:txBody>
      </p:sp>
      <p:sp>
        <p:nvSpPr>
          <p:cNvPr id="5" name="Rectangle 4"/>
          <p:cNvSpPr/>
          <p:nvPr/>
        </p:nvSpPr>
        <p:spPr>
          <a:xfrm>
            <a:off x="1741271" y="28046"/>
            <a:ext cx="5255273" cy="461665"/>
          </a:xfrm>
          <a:prstGeom prst="rect">
            <a:avLst/>
          </a:prstGeom>
        </p:spPr>
        <p:txBody>
          <a:bodyPr wrap="square">
            <a:spAutoFit/>
          </a:bodyPr>
          <a:lstStyle/>
          <a:p>
            <a:r>
              <a:rPr lang="en-US" sz="2400" b="1" dirty="0" smtClean="0">
                <a:solidFill>
                  <a:schemeClr val="bg1"/>
                </a:solidFill>
                <a:latin typeface="Arial"/>
                <a:cs typeface="Arial"/>
              </a:rPr>
              <a:t>VISION</a:t>
            </a:r>
            <a:r>
              <a:rPr lang="en-US" sz="2400" b="1" dirty="0">
                <a:solidFill>
                  <a:schemeClr val="bg1"/>
                </a:solidFill>
                <a:latin typeface="Arial"/>
                <a:cs typeface="Arial"/>
              </a:rPr>
              <a:t>, MISSION AND VALUES</a:t>
            </a: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rPr>
              <a:pPr/>
              <a:t>3</a:t>
            </a:fld>
            <a:endParaRPr lang="en-US" sz="1800" b="1" dirty="0">
              <a:solidFill>
                <a:schemeClr val="tx1"/>
              </a:solidFill>
            </a:endParaRPr>
          </a:p>
        </p:txBody>
      </p:sp>
      <p:sp>
        <p:nvSpPr>
          <p:cNvPr id="8" name="Subtitle 6"/>
          <p:cNvSpPr txBox="1">
            <a:spLocks/>
          </p:cNvSpPr>
          <p:nvPr/>
        </p:nvSpPr>
        <p:spPr>
          <a:xfrm>
            <a:off x="6094512" y="1202102"/>
            <a:ext cx="2592288" cy="4536504"/>
          </a:xfrm>
          <a:prstGeom prst="round2DiagRect">
            <a:avLst/>
          </a:prstGeom>
          <a:solidFill>
            <a:schemeClr val="accent3">
              <a:lumMod val="20000"/>
              <a:lumOff val="80000"/>
            </a:schemeClr>
          </a:solidFill>
          <a:ln w="9525" cap="flat" cmpd="sng" algn="ctr">
            <a:solidFill>
              <a:schemeClr val="accent3">
                <a:lumMod val="50000"/>
              </a:schemeClr>
            </a:solidFill>
            <a:prstDash val="solid"/>
          </a:ln>
        </p:spPr>
        <p:style>
          <a:lnRef idx="1">
            <a:schemeClr val="accent1"/>
          </a:lnRef>
          <a:fillRef idx="3">
            <a:schemeClr val="accent1"/>
          </a:fillRef>
          <a:effectRef idx="2">
            <a:schemeClr val="accent1"/>
          </a:effectRef>
          <a:fontRef idx="minor">
            <a:schemeClr val="lt1"/>
          </a:fontRef>
        </p:style>
        <p:txBody>
          <a:bodyPr tIns="0" rtlCol="0" anchor="ctr">
            <a:normAutofit fontScale="92500" lnSpcReduction="10000"/>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lt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lt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lt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lt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lt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lt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lt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lt1"/>
                </a:solidFill>
                <a:latin typeface="+mn-lt"/>
                <a:ea typeface="+mn-ea"/>
                <a:cs typeface="+mn-cs"/>
              </a:defRPr>
            </a:lvl9pPr>
            <a:extLst/>
          </a:lstStyle>
          <a:p>
            <a:pPr algn="ctr"/>
            <a:r>
              <a:rPr lang="en-ZA" sz="1800" b="1" i="1" u="sng" dirty="0">
                <a:solidFill>
                  <a:schemeClr val="tx1"/>
                </a:solidFill>
                <a:latin typeface="Arial" pitchFamily="34" charset="0"/>
                <a:cs typeface="Arial" pitchFamily="34" charset="0"/>
              </a:rPr>
              <a:t>Value </a:t>
            </a:r>
            <a:r>
              <a:rPr lang="en-ZA" sz="1800" b="1" u="sng" dirty="0">
                <a:solidFill>
                  <a:schemeClr val="tx1"/>
                </a:solidFill>
                <a:latin typeface="Arial" pitchFamily="34" charset="0"/>
                <a:cs typeface="Arial" pitchFamily="34" charset="0"/>
              </a:rPr>
              <a:t>Statement</a:t>
            </a:r>
          </a:p>
          <a:p>
            <a:pPr algn="just"/>
            <a:r>
              <a:rPr lang="en-US" sz="1800" dirty="0">
                <a:solidFill>
                  <a:schemeClr val="tx1"/>
                </a:solidFill>
                <a:latin typeface="Arial" pitchFamily="34" charset="0"/>
                <a:cs typeface="Arial" pitchFamily="34" charset="0"/>
              </a:rPr>
              <a:t>The Department of Home Affairs is committed to being:</a:t>
            </a:r>
          </a:p>
          <a:p>
            <a:pPr marL="285750" indent="-285750">
              <a:buClrTx/>
              <a:buFont typeface="Wingdings" pitchFamily="2" charset="2"/>
              <a:buChar char="Ø"/>
            </a:pPr>
            <a:r>
              <a:rPr lang="en-ZA" sz="1800" dirty="0">
                <a:solidFill>
                  <a:schemeClr val="tx1"/>
                </a:solidFill>
                <a:latin typeface="Arial" pitchFamily="34" charset="0"/>
                <a:cs typeface="Arial" pitchFamily="34" charset="0"/>
              </a:rPr>
              <a:t>People-centred and caring;</a:t>
            </a:r>
          </a:p>
          <a:p>
            <a:pPr marL="285750" indent="-285750">
              <a:buClrTx/>
              <a:buFont typeface="Wingdings" pitchFamily="2" charset="2"/>
              <a:buChar char="Ø"/>
            </a:pPr>
            <a:r>
              <a:rPr lang="en-ZA" sz="1800" dirty="0">
                <a:solidFill>
                  <a:schemeClr val="tx1"/>
                </a:solidFill>
                <a:latin typeface="Arial" pitchFamily="34" charset="0"/>
                <a:cs typeface="Arial" pitchFamily="34" charset="0"/>
              </a:rPr>
              <a:t>Patriotic;</a:t>
            </a:r>
          </a:p>
          <a:p>
            <a:pPr marL="285750" indent="-285750">
              <a:buClrTx/>
              <a:buFont typeface="Wingdings" pitchFamily="2" charset="2"/>
              <a:buChar char="Ø"/>
            </a:pPr>
            <a:r>
              <a:rPr lang="en-ZA" sz="1800" dirty="0">
                <a:solidFill>
                  <a:schemeClr val="tx1"/>
                </a:solidFill>
                <a:latin typeface="Arial" pitchFamily="34" charset="0"/>
                <a:cs typeface="Arial" pitchFamily="34" charset="0"/>
              </a:rPr>
              <a:t>Professional and having integrity;</a:t>
            </a:r>
          </a:p>
          <a:p>
            <a:pPr marL="285750" indent="-285750">
              <a:buClrTx/>
              <a:buFont typeface="Wingdings" pitchFamily="2" charset="2"/>
              <a:buChar char="Ø"/>
            </a:pPr>
            <a:r>
              <a:rPr lang="en-ZA" sz="1800" dirty="0">
                <a:solidFill>
                  <a:schemeClr val="tx1"/>
                </a:solidFill>
                <a:latin typeface="Arial" pitchFamily="34" charset="0"/>
                <a:cs typeface="Arial" pitchFamily="34" charset="0"/>
              </a:rPr>
              <a:t>Corruption free and ethical;</a:t>
            </a:r>
          </a:p>
          <a:p>
            <a:pPr marL="285750" indent="-285750">
              <a:buClrTx/>
              <a:buFont typeface="Wingdings" pitchFamily="2" charset="2"/>
              <a:buChar char="Ø"/>
            </a:pPr>
            <a:r>
              <a:rPr lang="en-ZA" sz="1800" dirty="0">
                <a:solidFill>
                  <a:schemeClr val="tx1"/>
                </a:solidFill>
                <a:latin typeface="Arial" pitchFamily="34" charset="0"/>
                <a:cs typeface="Arial" pitchFamily="34" charset="0"/>
              </a:rPr>
              <a:t>Efficient and innovative;</a:t>
            </a:r>
          </a:p>
          <a:p>
            <a:pPr marL="285750" indent="-285750">
              <a:buClrTx/>
              <a:buFont typeface="Wingdings" pitchFamily="2" charset="2"/>
              <a:buChar char="Ø"/>
            </a:pPr>
            <a:r>
              <a:rPr lang="en-ZA" sz="1800" dirty="0">
                <a:solidFill>
                  <a:schemeClr val="tx1"/>
                </a:solidFill>
                <a:latin typeface="Arial" pitchFamily="34" charset="0"/>
                <a:cs typeface="Arial" pitchFamily="34" charset="0"/>
              </a:rPr>
              <a:t>Disciplined and security </a:t>
            </a:r>
            <a:r>
              <a:rPr lang="en-ZA" sz="1800" dirty="0" smtClean="0">
                <a:solidFill>
                  <a:schemeClr val="tx1"/>
                </a:solidFill>
                <a:latin typeface="Arial" pitchFamily="34" charset="0"/>
                <a:cs typeface="Arial" pitchFamily="34" charset="0"/>
              </a:rPr>
              <a:t>conscious.</a:t>
            </a:r>
            <a:endParaRPr lang="en-ZA" altLang="en-US" sz="1800" dirty="0">
              <a:solidFill>
                <a:schemeClr val="tx1"/>
              </a:solidFill>
              <a:latin typeface="Arial" pitchFamily="34" charset="0"/>
              <a:cs typeface="Arial" pitchFamily="34" charset="0"/>
            </a:endParaRPr>
          </a:p>
        </p:txBody>
      </p:sp>
      <p:sp>
        <p:nvSpPr>
          <p:cNvPr id="9" name="Subtitle 6"/>
          <p:cNvSpPr txBox="1">
            <a:spLocks/>
          </p:cNvSpPr>
          <p:nvPr/>
        </p:nvSpPr>
        <p:spPr>
          <a:xfrm>
            <a:off x="3235659" y="1850174"/>
            <a:ext cx="2520280" cy="3888432"/>
          </a:xfrm>
          <a:prstGeom prst="round2DiagRect">
            <a:avLst/>
          </a:prstGeom>
          <a:solidFill>
            <a:schemeClr val="accent3">
              <a:lumMod val="20000"/>
              <a:lumOff val="80000"/>
            </a:schemeClr>
          </a:solidFill>
          <a:ln w="9525" cap="flat" cmpd="sng" algn="ctr">
            <a:solidFill>
              <a:schemeClr val="accent3">
                <a:lumMod val="50000"/>
              </a:schemeClr>
            </a:solidFill>
            <a:prstDash val="solid"/>
          </a:ln>
        </p:spPr>
        <p:style>
          <a:lnRef idx="1">
            <a:schemeClr val="accent1"/>
          </a:lnRef>
          <a:fillRef idx="3">
            <a:schemeClr val="accent1"/>
          </a:fillRef>
          <a:effectRef idx="2">
            <a:schemeClr val="accent1"/>
          </a:effectRef>
          <a:fontRef idx="minor">
            <a:schemeClr val="lt1"/>
          </a:fontRef>
        </p:style>
        <p:txBody>
          <a:bodyPr tIns="0" rtlCol="0" anchor="ctr">
            <a:normAutofit lnSpcReduction="10000"/>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lt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lt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lt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lt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lt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lt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lt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lt1"/>
                </a:solidFill>
                <a:latin typeface="+mn-lt"/>
                <a:ea typeface="+mn-ea"/>
                <a:cs typeface="+mn-cs"/>
              </a:defRPr>
            </a:lvl9pPr>
            <a:extLst/>
          </a:lstStyle>
          <a:p>
            <a:pPr algn="ctr">
              <a:defRPr/>
            </a:pPr>
            <a:r>
              <a:rPr lang="en-US" sz="1800" b="1" u="sng" dirty="0">
                <a:solidFill>
                  <a:schemeClr val="tx1"/>
                </a:solidFill>
                <a:latin typeface="Arial" pitchFamily="34" charset="0"/>
                <a:cs typeface="Arial" pitchFamily="34" charset="0"/>
              </a:rPr>
              <a:t>MISSION</a:t>
            </a:r>
          </a:p>
          <a:p>
            <a:pPr>
              <a:defRPr/>
            </a:pPr>
            <a:r>
              <a:rPr lang="en-US" sz="1800" dirty="0">
                <a:solidFill>
                  <a:schemeClr val="tx1"/>
                </a:solidFill>
                <a:latin typeface="Arial" pitchFamily="34" charset="0"/>
                <a:cs typeface="Arial" pitchFamily="34" charset="0"/>
              </a:rPr>
              <a:t>The efficient determination and safeguarding of the identity and status of citizens and the </a:t>
            </a:r>
            <a:r>
              <a:rPr lang="en-US" sz="1800" dirty="0" smtClean="0">
                <a:solidFill>
                  <a:schemeClr val="tx1"/>
                </a:solidFill>
                <a:latin typeface="Arial" pitchFamily="34" charset="0"/>
                <a:cs typeface="Arial" pitchFamily="34" charset="0"/>
              </a:rPr>
              <a:t>management </a:t>
            </a:r>
            <a:r>
              <a:rPr lang="en-US" sz="1800" dirty="0">
                <a:solidFill>
                  <a:schemeClr val="tx1"/>
                </a:solidFill>
                <a:latin typeface="Arial" pitchFamily="34" charset="0"/>
                <a:cs typeface="Arial" pitchFamily="34" charset="0"/>
              </a:rPr>
              <a:t>of immigration to ensure security, promote development and fulfill our international </a:t>
            </a:r>
            <a:r>
              <a:rPr lang="en-US" sz="1800" dirty="0" smtClean="0">
                <a:solidFill>
                  <a:schemeClr val="tx1"/>
                </a:solidFill>
                <a:latin typeface="Arial" pitchFamily="34" charset="0"/>
                <a:cs typeface="Arial" pitchFamily="34" charset="0"/>
              </a:rPr>
              <a:t>obligations.</a:t>
            </a:r>
            <a:endParaRPr lang="en-ZA" altLang="en-US" sz="1800" dirty="0">
              <a:solidFill>
                <a:schemeClr val="tx1"/>
              </a:solidFill>
              <a:latin typeface="Arial" pitchFamily="34" charset="0"/>
              <a:cs typeface="Arial" pitchFamily="34" charset="0"/>
            </a:endParaRPr>
          </a:p>
        </p:txBody>
      </p:sp>
      <p:sp>
        <p:nvSpPr>
          <p:cNvPr id="10" name="Subtitle 6"/>
          <p:cNvSpPr txBox="1">
            <a:spLocks/>
          </p:cNvSpPr>
          <p:nvPr/>
        </p:nvSpPr>
        <p:spPr>
          <a:xfrm>
            <a:off x="589143" y="2950185"/>
            <a:ext cx="2304256" cy="2788421"/>
          </a:xfrm>
          <a:prstGeom prst="round2DiagRect">
            <a:avLst/>
          </a:prstGeom>
          <a:solidFill>
            <a:schemeClr val="accent3">
              <a:lumMod val="20000"/>
              <a:lumOff val="80000"/>
            </a:schemeClr>
          </a:solidFill>
          <a:ln w="9525" cap="flat" cmpd="sng" algn="ctr">
            <a:solidFill>
              <a:schemeClr val="accent3">
                <a:lumMod val="50000"/>
              </a:schemeClr>
            </a:solidFill>
            <a:prstDash val="solid"/>
          </a:ln>
        </p:spPr>
        <p:style>
          <a:lnRef idx="1">
            <a:schemeClr val="accent1"/>
          </a:lnRef>
          <a:fillRef idx="3">
            <a:schemeClr val="accent1"/>
          </a:fillRef>
          <a:effectRef idx="2">
            <a:schemeClr val="accent1"/>
          </a:effectRef>
          <a:fontRef idx="minor">
            <a:schemeClr val="lt1"/>
          </a:fontRef>
        </p:style>
        <p:txBody>
          <a:bodyPr vert="horz" lIns="91440" tIns="0" rIns="91440" bIns="45720" rtlCol="0" anchor="ctr">
            <a:normAutofit/>
          </a:bodyPr>
          <a:lstStyle>
            <a:lvl1pPr marL="27432" indent="0" algn="l" defTabSz="457200"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defTabSz="457200" rtl="0" eaLnBrk="1" latinLnBrk="0" hangingPunct="1">
              <a:lnSpc>
                <a:spcPct val="100000"/>
              </a:lnSpc>
              <a:spcBef>
                <a:spcPts val="550"/>
              </a:spcBef>
              <a:buClr>
                <a:schemeClr val="accent1"/>
              </a:buClr>
              <a:buFont typeface="Verdana"/>
              <a:buNone/>
              <a:defRPr kumimoji="0" sz="2800" kern="1200">
                <a:solidFill>
                  <a:schemeClr val="lt1"/>
                </a:solidFill>
                <a:latin typeface="+mn-lt"/>
                <a:ea typeface="+mn-ea"/>
                <a:cs typeface="+mn-cs"/>
              </a:defRPr>
            </a:lvl2pPr>
            <a:lvl3pPr marL="914400" indent="0" algn="ctr" defTabSz="457200" rtl="0" eaLnBrk="1" latinLnBrk="0" hangingPunct="1">
              <a:lnSpc>
                <a:spcPct val="100000"/>
              </a:lnSpc>
              <a:spcBef>
                <a:spcPct val="20000"/>
              </a:spcBef>
              <a:buClr>
                <a:schemeClr val="accent2"/>
              </a:buClr>
              <a:buFont typeface="Wingdings 2"/>
              <a:buNone/>
              <a:defRPr kumimoji="0" sz="2400" kern="1200">
                <a:solidFill>
                  <a:schemeClr val="lt1"/>
                </a:solidFill>
                <a:latin typeface="+mn-lt"/>
                <a:ea typeface="+mn-ea"/>
                <a:cs typeface="+mn-cs"/>
              </a:defRPr>
            </a:lvl3pPr>
            <a:lvl4pPr marL="1371600" indent="0" algn="ctr" defTabSz="457200" rtl="0" eaLnBrk="1" latinLnBrk="0" hangingPunct="1">
              <a:lnSpc>
                <a:spcPct val="100000"/>
              </a:lnSpc>
              <a:spcBef>
                <a:spcPct val="20000"/>
              </a:spcBef>
              <a:buClr>
                <a:schemeClr val="accent3"/>
              </a:buClr>
              <a:buFont typeface="Wingdings 2"/>
              <a:buNone/>
              <a:defRPr kumimoji="0" sz="2000" kern="1200">
                <a:solidFill>
                  <a:schemeClr val="lt1"/>
                </a:solidFill>
                <a:latin typeface="+mn-lt"/>
                <a:ea typeface="+mn-ea"/>
                <a:cs typeface="+mn-cs"/>
              </a:defRPr>
            </a:lvl4pPr>
            <a:lvl5pPr marL="1828800" indent="0" algn="ctr" defTabSz="457200" rtl="0" eaLnBrk="1" latinLnBrk="0" hangingPunct="1">
              <a:lnSpc>
                <a:spcPct val="100000"/>
              </a:lnSpc>
              <a:spcBef>
                <a:spcPct val="20000"/>
              </a:spcBef>
              <a:buClr>
                <a:schemeClr val="accent4"/>
              </a:buClr>
              <a:buFont typeface="Wingdings 2"/>
              <a:buNone/>
              <a:defRPr kumimoji="0" sz="2000" kern="1200">
                <a:solidFill>
                  <a:schemeClr val="lt1"/>
                </a:solidFill>
                <a:latin typeface="+mn-lt"/>
                <a:ea typeface="+mn-ea"/>
                <a:cs typeface="+mn-cs"/>
              </a:defRPr>
            </a:lvl5pPr>
            <a:lvl6pPr marL="2286000" indent="0" algn="ctr" defTabSz="457200" rtl="0" eaLnBrk="1" latinLnBrk="0" hangingPunct="1">
              <a:lnSpc>
                <a:spcPct val="100000"/>
              </a:lnSpc>
              <a:spcBef>
                <a:spcPct val="20000"/>
              </a:spcBef>
              <a:buClr>
                <a:schemeClr val="accent5"/>
              </a:buClr>
              <a:buFont typeface="Wingdings 2"/>
              <a:buNone/>
              <a:defRPr kumimoji="0" sz="2000" kern="1200">
                <a:solidFill>
                  <a:schemeClr val="lt1"/>
                </a:solidFill>
                <a:latin typeface="+mn-lt"/>
                <a:ea typeface="+mn-ea"/>
                <a:cs typeface="+mn-cs"/>
              </a:defRPr>
            </a:lvl6pPr>
            <a:lvl7pPr marL="2743200" indent="0" algn="ctr" defTabSz="457200" rtl="0" eaLnBrk="1" latinLnBrk="0" hangingPunct="1">
              <a:lnSpc>
                <a:spcPct val="100000"/>
              </a:lnSpc>
              <a:spcBef>
                <a:spcPct val="20000"/>
              </a:spcBef>
              <a:buClr>
                <a:schemeClr val="accent6"/>
              </a:buClr>
              <a:buFont typeface="Wingdings 2"/>
              <a:buNone/>
              <a:defRPr kumimoji="0" sz="2000" kern="1200">
                <a:solidFill>
                  <a:schemeClr val="lt1"/>
                </a:solidFill>
                <a:latin typeface="+mn-lt"/>
                <a:ea typeface="+mn-ea"/>
                <a:cs typeface="+mn-cs"/>
              </a:defRPr>
            </a:lvl7pPr>
            <a:lvl8pPr marL="3200400" indent="0" algn="ctr" defTabSz="457200" rtl="0" eaLnBrk="1" latinLnBrk="0" hangingPunct="1">
              <a:lnSpc>
                <a:spcPct val="100000"/>
              </a:lnSpc>
              <a:spcBef>
                <a:spcPct val="20000"/>
              </a:spcBef>
              <a:buClr>
                <a:schemeClr val="accent6"/>
              </a:buClr>
              <a:buFont typeface="Wingdings 2"/>
              <a:buNone/>
              <a:defRPr kumimoji="0" sz="2000" kern="1200">
                <a:solidFill>
                  <a:schemeClr val="lt1"/>
                </a:solidFill>
                <a:latin typeface="+mn-lt"/>
                <a:ea typeface="+mn-ea"/>
                <a:cs typeface="+mn-cs"/>
              </a:defRPr>
            </a:lvl8pPr>
            <a:lvl9pPr marL="3657600" indent="0" algn="ctr" defTabSz="457200" rtl="0" eaLnBrk="1" latinLnBrk="0" hangingPunct="1">
              <a:lnSpc>
                <a:spcPct val="100000"/>
              </a:lnSpc>
              <a:spcBef>
                <a:spcPct val="20000"/>
              </a:spcBef>
              <a:buClr>
                <a:schemeClr val="accent6"/>
              </a:buClr>
              <a:buFont typeface="Wingdings 2"/>
              <a:buNone/>
              <a:defRPr kumimoji="0" sz="2000" kern="1200">
                <a:solidFill>
                  <a:schemeClr val="lt1"/>
                </a:solidFill>
                <a:latin typeface="+mn-lt"/>
                <a:ea typeface="+mn-ea"/>
                <a:cs typeface="+mn-cs"/>
              </a:defRPr>
            </a:lvl9pPr>
          </a:lstStyle>
          <a:p>
            <a:pPr algn="ctr">
              <a:defRPr/>
            </a:pPr>
            <a:r>
              <a:rPr lang="en-US" sz="1800" b="1" u="sng" dirty="0" smtClean="0">
                <a:solidFill>
                  <a:schemeClr val="tx1"/>
                </a:solidFill>
                <a:latin typeface="Arial" pitchFamily="34" charset="0"/>
                <a:cs typeface="Arial" pitchFamily="34" charset="0"/>
              </a:rPr>
              <a:t>VISION</a:t>
            </a:r>
          </a:p>
          <a:p>
            <a:pPr>
              <a:defRPr/>
            </a:pPr>
            <a:r>
              <a:rPr lang="en-US" sz="1800" dirty="0" smtClean="0">
                <a:solidFill>
                  <a:schemeClr val="tx1"/>
                </a:solidFill>
                <a:latin typeface="Arial" pitchFamily="34" charset="0"/>
                <a:cs typeface="Arial" pitchFamily="34" charset="0"/>
              </a:rPr>
              <a:t>A safe, secure South Africa where all of its people are proud of, and value, their identity and citizenship.</a:t>
            </a:r>
            <a:endParaRPr lang="en-ZA" altLang="en-US" sz="1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30687441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1384995"/>
          </a:xfrm>
          <a:prstGeom prst="rect">
            <a:avLst/>
          </a:prstGeom>
        </p:spPr>
        <p:txBody>
          <a:bodyPr wrap="square">
            <a:spAutoFit/>
          </a:bodyPr>
          <a:lstStyle/>
          <a:p>
            <a:endParaRPr lang="en-US" sz="2400" b="1" dirty="0" smtClean="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PROGRAMME </a:t>
            </a:r>
            <a:r>
              <a:rPr lang="en-US" sz="2400" b="1" dirty="0">
                <a:solidFill>
                  <a:schemeClr val="bg1"/>
                </a:solidFill>
                <a:latin typeface="Arial" pitchFamily="34" charset="0"/>
                <a:cs typeface="Arial" pitchFamily="34" charset="0"/>
              </a:rPr>
              <a:t>3: IMMIGRATION AFFAIRS</a:t>
            </a:r>
            <a:endParaRPr lang="en-ZA" sz="2400" b="1" dirty="0">
              <a:solidFill>
                <a:schemeClr val="bg1"/>
              </a:solidFill>
              <a:latin typeface="Arial" pitchFamily="34" charset="0"/>
              <a:cs typeface="Arial" pitchFamily="34" charset="0"/>
            </a:endParaRPr>
          </a:p>
          <a:p>
            <a:pPr algn="ctr">
              <a:spcBef>
                <a:spcPct val="50000"/>
              </a:spcBef>
              <a:spcAft>
                <a:spcPts val="1800"/>
              </a:spcAft>
            </a:pP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30</a:t>
            </a:fld>
            <a:endParaRPr lang="en-US" sz="1800" b="1" dirty="0">
              <a:solidFill>
                <a:schemeClr val="tx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31587255"/>
              </p:ext>
            </p:extLst>
          </p:nvPr>
        </p:nvGraphicFramePr>
        <p:xfrm>
          <a:off x="0" y="740470"/>
          <a:ext cx="9144000" cy="1921682"/>
        </p:xfrm>
        <a:graphic>
          <a:graphicData uri="http://schemas.openxmlformats.org/drawingml/2006/table">
            <a:tbl>
              <a:tblPr firstRow="1" firstCol="1" bandRow="1">
                <a:tableStyleId>{F2DE63D5-997A-4646-A377-4702673A728D}</a:tableStyleId>
              </a:tblPr>
              <a:tblGrid>
                <a:gridCol w="1683954"/>
                <a:gridCol w="7460046"/>
              </a:tblGrid>
              <a:tr h="652939">
                <a:tc rowSpan="3">
                  <a:txBody>
                    <a:bodyPr/>
                    <a:lstStyle/>
                    <a:p>
                      <a:pPr marL="0" marR="0" algn="l">
                        <a:lnSpc>
                          <a:spcPct val="115000"/>
                        </a:lnSpc>
                        <a:spcBef>
                          <a:spcPts val="0"/>
                        </a:spcBef>
                        <a:spcAft>
                          <a:spcPts val="0"/>
                        </a:spcAft>
                      </a:pPr>
                      <a:r>
                        <a:rPr lang="en-US" sz="1800" dirty="0" smtClean="0">
                          <a:solidFill>
                            <a:schemeClr val="tx1"/>
                          </a:solidFill>
                          <a:effectLst/>
                          <a:latin typeface="Arial" pitchFamily="34" charset="0"/>
                          <a:cs typeface="Arial" pitchFamily="34" charset="0"/>
                        </a:rPr>
                        <a:t>Strategic objectives</a:t>
                      </a:r>
                    </a:p>
                    <a:p>
                      <a:pPr marL="0" marR="0" algn="l">
                        <a:lnSpc>
                          <a:spcPct val="115000"/>
                        </a:lnSpc>
                        <a:spcBef>
                          <a:spcPts val="0"/>
                        </a:spcBef>
                        <a:spcAft>
                          <a:spcPts val="0"/>
                        </a:spcAft>
                      </a:pPr>
                      <a:r>
                        <a:rPr lang="en-US" sz="1800" dirty="0" smtClean="0">
                          <a:solidFill>
                            <a:schemeClr val="tx1"/>
                          </a:solidFill>
                          <a:effectLst/>
                          <a:latin typeface="Arial" pitchFamily="34" charset="0"/>
                          <a:cs typeface="Arial" pitchFamily="34" charset="0"/>
                        </a:rPr>
                        <a:t>supported by the targets</a:t>
                      </a:r>
                      <a:endParaRPr lang="en-ZA" sz="1800" b="1" dirty="0">
                        <a:solidFill>
                          <a:schemeClr val="tx1"/>
                        </a:solidFill>
                        <a:effectLst/>
                        <a:latin typeface="Arial" pitchFamily="34" charset="0"/>
                        <a:ea typeface="Calibri"/>
                        <a:cs typeface="Arial" pitchFamily="34" charset="0"/>
                      </a:endParaRPr>
                    </a:p>
                  </a:txBody>
                  <a:tcPr marL="68581" marR="68581"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800" b="1" kern="1200" dirty="0" smtClean="0">
                          <a:solidFill>
                            <a:schemeClr val="tx1"/>
                          </a:solidFill>
                          <a:latin typeface="Arial" panose="020B0604020202020204" pitchFamily="34" charset="0"/>
                          <a:ea typeface="+mn-ea"/>
                          <a:cs typeface="Arial" panose="020B0604020202020204" pitchFamily="34" charset="0"/>
                        </a:rPr>
                        <a:t>2.1 Refugees and asylum seekers are managed and documented efficiently.</a:t>
                      </a:r>
                    </a:p>
                  </a:txBody>
                  <a:tcPr marL="68581" marR="68581" marT="0" marB="0">
                    <a:solidFill>
                      <a:schemeClr val="accent3">
                        <a:lumMod val="20000"/>
                        <a:lumOff val="80000"/>
                      </a:schemeClr>
                    </a:solidFill>
                  </a:tcPr>
                </a:tc>
              </a:tr>
              <a:tr h="600501">
                <a:tc vMerge="1">
                  <a:txBody>
                    <a:bodyPr/>
                    <a:lstStyle/>
                    <a:p>
                      <a:pPr marL="0" marR="0" algn="ctr">
                        <a:lnSpc>
                          <a:spcPct val="115000"/>
                        </a:lnSpc>
                        <a:spcBef>
                          <a:spcPts val="0"/>
                        </a:spcBef>
                        <a:spcAft>
                          <a:spcPts val="0"/>
                        </a:spcAft>
                      </a:pPr>
                      <a:endParaRPr lang="en-ZA"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800" b="1" kern="1200" dirty="0" smtClean="0">
                          <a:solidFill>
                            <a:schemeClr val="tx1"/>
                          </a:solidFill>
                          <a:latin typeface="Arial" panose="020B0604020202020204" pitchFamily="34" charset="0"/>
                          <a:ea typeface="+mn-ea"/>
                          <a:cs typeface="Arial" panose="020B0604020202020204" pitchFamily="34" charset="0"/>
                        </a:rPr>
                        <a:t>2.2 Movement of persons in and out of the country managed according to a risk-based.</a:t>
                      </a:r>
                    </a:p>
                  </a:txBody>
                  <a:tcPr marL="68581" marR="68581" marT="0" marB="0">
                    <a:solidFill>
                      <a:schemeClr val="accent3">
                        <a:lumMod val="40000"/>
                        <a:lumOff val="60000"/>
                      </a:schemeClr>
                    </a:solidFill>
                  </a:tcPr>
                </a:tc>
              </a:tr>
              <a:tr h="637807">
                <a:tc vMerge="1">
                  <a:txBody>
                    <a:bodyPr/>
                    <a:lstStyle/>
                    <a:p>
                      <a:pPr marL="0" marR="0" algn="ctr">
                        <a:lnSpc>
                          <a:spcPct val="115000"/>
                        </a:lnSpc>
                        <a:spcBef>
                          <a:spcPts val="0"/>
                        </a:spcBef>
                        <a:spcAft>
                          <a:spcPts val="0"/>
                        </a:spcAft>
                      </a:pPr>
                      <a:endParaRPr lang="en-ZA"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800" b="1" kern="1200" dirty="0" smtClean="0">
                          <a:solidFill>
                            <a:schemeClr val="tx1"/>
                          </a:solidFill>
                          <a:latin typeface="Arial" panose="020B0604020202020204" pitchFamily="34" charset="0"/>
                          <a:ea typeface="+mn-ea"/>
                          <a:cs typeface="Arial" panose="020B0604020202020204" pitchFamily="34" charset="0"/>
                        </a:rPr>
                        <a:t>2.3 Enabling documents issued to foreigners efficiently and securely.</a:t>
                      </a:r>
                    </a:p>
                  </a:txBody>
                  <a:tcPr marL="68581" marR="68581" marT="0" marB="0">
                    <a:solidFill>
                      <a:schemeClr val="accent3">
                        <a:lumMod val="60000"/>
                        <a:lumOff val="40000"/>
                      </a:schemeClr>
                    </a:solidFill>
                  </a:tcPr>
                </a:tc>
              </a:tr>
            </a:tbl>
          </a:graphicData>
        </a:graphic>
      </p:graphicFrame>
      <p:sp>
        <p:nvSpPr>
          <p:cNvPr id="3" name="AutoShape 6" descr="Image result for ort airpo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6" name="AutoShape 8" descr="Image result for ort airpo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9232" name="Picture 16" descr="Image result for musina beitbridg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79819" y="2662152"/>
            <a:ext cx="4364181" cy="3396643"/>
          </a:xfrm>
          <a:prstGeom prst="rect">
            <a:avLst/>
          </a:prstGeom>
          <a:noFill/>
          <a:extLst>
            <a:ext uri="{909E8E84-426E-40DD-AFC4-6F175D3DCCD1}">
              <a14:hiddenFill xmlns:a14="http://schemas.microsoft.com/office/drawing/2010/main" xmlns="">
                <a:solidFill>
                  <a:srgbClr val="FFFFFF"/>
                </a:solidFill>
              </a14:hiddenFill>
            </a:ext>
          </a:extLst>
        </p:spPr>
      </p:pic>
      <p:pic>
        <p:nvPicPr>
          <p:cNvPr id="9234" name="Picture 18" descr="Image result for musina beitbridg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 y="2662152"/>
            <a:ext cx="4779819" cy="33602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752725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1384995"/>
          </a:xfrm>
          <a:prstGeom prst="rect">
            <a:avLst/>
          </a:prstGeom>
        </p:spPr>
        <p:txBody>
          <a:bodyPr wrap="square">
            <a:spAutoFit/>
          </a:bodyPr>
          <a:lstStyle/>
          <a:p>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3: IMMIGRATION AFFAIRS</a:t>
            </a:r>
            <a:endParaRPr lang="en-ZA" sz="2400" b="1" dirty="0">
              <a:solidFill>
                <a:schemeClr val="bg1"/>
              </a:solidFill>
              <a:latin typeface="Arial" pitchFamily="34" charset="0"/>
              <a:cs typeface="Arial" pitchFamily="34" charset="0"/>
            </a:endParaRPr>
          </a:p>
          <a:p>
            <a:pPr algn="ctr">
              <a:spcBef>
                <a:spcPct val="50000"/>
              </a:spcBef>
              <a:spcAft>
                <a:spcPts val="1800"/>
              </a:spcAft>
            </a:pP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31</a:t>
            </a:fld>
            <a:endParaRPr lang="en-US" sz="1800" b="1" dirty="0">
              <a:solidFill>
                <a:schemeClr val="tx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92620172"/>
              </p:ext>
            </p:extLst>
          </p:nvPr>
        </p:nvGraphicFramePr>
        <p:xfrm>
          <a:off x="96982" y="852055"/>
          <a:ext cx="8908473" cy="5212403"/>
        </p:xfrm>
        <a:graphic>
          <a:graphicData uri="http://schemas.openxmlformats.org/drawingml/2006/table">
            <a:tbl>
              <a:tblPr firstRow="1" bandRow="1">
                <a:tableStyleId>{F5AB1C69-6EDB-4FF4-983F-18BD219EF322}</a:tableStyleId>
              </a:tblPr>
              <a:tblGrid>
                <a:gridCol w="2216727"/>
                <a:gridCol w="2175164"/>
                <a:gridCol w="4516582"/>
              </a:tblGrid>
              <a:tr h="271059">
                <a:tc gridSpan="3">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b="1" u="none" kern="1200" dirty="0" smtClean="0">
                          <a:solidFill>
                            <a:schemeClr val="tx1"/>
                          </a:solidFill>
                          <a:effectLst/>
                          <a:latin typeface="Arial" pitchFamily="34" charset="0"/>
                          <a:ea typeface="+mn-ea"/>
                          <a:cs typeface="Arial" pitchFamily="34" charset="0"/>
                        </a:rPr>
                        <a:t>Strategic Objective </a:t>
                      </a:r>
                      <a:r>
                        <a:rPr lang="en-ZA" sz="1600" b="1" kern="1200" dirty="0" smtClean="0">
                          <a:solidFill>
                            <a:schemeClr val="tx1"/>
                          </a:solidFill>
                          <a:latin typeface="Arial" panose="020B0604020202020204" pitchFamily="34" charset="0"/>
                          <a:ea typeface="+mn-ea"/>
                          <a:cs typeface="Arial" panose="020B0604020202020204" pitchFamily="34" charset="0"/>
                        </a:rPr>
                        <a:t>2.2 Movement of persons in and out of the country managed according to a risk-based.</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r>
              <a:tr h="343702">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4703">
                <a:tc>
                  <a:txBody>
                    <a:bodyPr/>
                    <a:lstStyle/>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Ministry- approved project plan for BMA launch implemented</a:t>
                      </a: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(2016/17).	</a:t>
                      </a:r>
                    </a:p>
                    <a:p>
                      <a:pPr marL="0" marR="0" lvl="0" indent="0" algn="l" defTabSz="457200" rtl="0" eaLnBrk="1" fontAlgn="base" latinLnBrk="0" hangingPunct="1">
                        <a:lnSpc>
                          <a:spcPct val="150000"/>
                        </a:lnSpc>
                        <a:spcBef>
                          <a:spcPts val="0"/>
                        </a:spcBef>
                        <a:spcAft>
                          <a:spcPct val="0"/>
                        </a:spcAft>
                        <a:buClr>
                          <a:schemeClr val="bg2"/>
                        </a:buClr>
                        <a:buSzTx/>
                        <a:buFont typeface="Wingdings" pitchFamily="2" charset="2"/>
                        <a:buNone/>
                        <a:tabLst/>
                        <a:defRPr/>
                      </a:pPr>
                      <a:endParaRPr kumimoji="0" lang="en-US"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91446" marR="91446"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BMA launched.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	</a:t>
                      </a:r>
                    </a:p>
                  </a:txBody>
                  <a:tcPr marL="91446" marR="9144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FF0000"/>
                          </a:solidFill>
                          <a:effectLst/>
                          <a:latin typeface="Arial" panose="020B0604020202020204" pitchFamily="34" charset="0"/>
                          <a:ea typeface="+mn-ea"/>
                          <a:cs typeface="Arial" panose="020B0604020202020204" pitchFamily="34" charset="0"/>
                        </a:rPr>
                        <a:t>Not Achieved</a:t>
                      </a:r>
                      <a:endParaRPr kumimoji="0" lang="en-ZA" sz="1400" b="1" i="0" u="none" strike="noStrike" kern="1200" cap="none" normalizeH="0" baseline="0" noProof="0" dirty="0" smtClean="0">
                        <a:ln>
                          <a:noFill/>
                        </a:ln>
                        <a:solidFill>
                          <a:srgbClr val="FF0000"/>
                        </a:solidFill>
                        <a:effectLst/>
                        <a:latin typeface="Arial" panose="020B0604020202020204" pitchFamily="34" charset="0"/>
                        <a:ea typeface="+mn-ea"/>
                        <a:cs typeface="Arial" panose="020B0604020202020204" pitchFamily="34" charset="0"/>
                      </a:endParaRPr>
                    </a:p>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The BMA could not be launched as enabling legislation as the BMA is not in place .The NEDLAC</a:t>
                      </a:r>
                    </a:p>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consultative process on the BMA Bill took longer than expected Government spent six months in NEDLAC negotiations between November 2015 and May 2016 Since then, the Bill has been in Parliament.</a:t>
                      </a:r>
                    </a:p>
                    <a:p>
                      <a:pPr marL="0" algn="l" defTabSz="457200" rtl="0" eaLnBrk="1" latinLnBrk="0" hangingPunct="1"/>
                      <a:endParaRPr kumimoji="0" lang="en-ZA" sz="1400" b="0" i="0" u="none" strike="noStrike" kern="1200" cap="none" normalizeH="0" baseline="0" dirty="0" smtClean="0">
                        <a:ln>
                          <a:noFill/>
                        </a:ln>
                        <a:solidFill>
                          <a:schemeClr val="tx1"/>
                        </a:solidFill>
                        <a:effectLst/>
                        <a:latin typeface="Arial" charset="0"/>
                        <a:ea typeface="+mn-ea"/>
                        <a:cs typeface="+mn-cs"/>
                      </a:endParaRPr>
                    </a:p>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The Portfolio Committee on Home Affairs adopted the BMA Bill, 2016, in March 2017. The National Assembly debate on the Bill is planned for 11 May 2017. Should National Assembly adopt the Bill, it will be referred to the NCOP for consideration and then it will be returned to National Assembly for final adoption and enactment The BMA can only be launched after the BMA Bill, 2016,is enacted.</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15320260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1384995"/>
          </a:xfrm>
          <a:prstGeom prst="rect">
            <a:avLst/>
          </a:prstGeom>
        </p:spPr>
        <p:txBody>
          <a:bodyPr wrap="square">
            <a:spAutoFit/>
          </a:bodyPr>
          <a:lstStyle/>
          <a:p>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3: IMMIGRATION AFFAIRS</a:t>
            </a:r>
            <a:endParaRPr lang="en-ZA" sz="2400" b="1" dirty="0">
              <a:solidFill>
                <a:schemeClr val="bg1"/>
              </a:solidFill>
              <a:latin typeface="Arial" pitchFamily="34" charset="0"/>
              <a:cs typeface="Arial" pitchFamily="34" charset="0"/>
            </a:endParaRPr>
          </a:p>
          <a:p>
            <a:pPr algn="ctr">
              <a:spcBef>
                <a:spcPct val="50000"/>
              </a:spcBef>
              <a:spcAft>
                <a:spcPts val="1800"/>
              </a:spcAft>
            </a:pP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32</a:t>
            </a:fld>
            <a:endParaRPr lang="en-US" sz="1800" b="1" dirty="0">
              <a:solidFill>
                <a:schemeClr val="tx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019689731"/>
              </p:ext>
            </p:extLst>
          </p:nvPr>
        </p:nvGraphicFramePr>
        <p:xfrm>
          <a:off x="110837" y="694170"/>
          <a:ext cx="8950037" cy="5363343"/>
        </p:xfrm>
        <a:graphic>
          <a:graphicData uri="http://schemas.openxmlformats.org/drawingml/2006/table">
            <a:tbl>
              <a:tblPr firstRow="1" bandRow="1">
                <a:tableStyleId>{F5AB1C69-6EDB-4FF4-983F-18BD219EF322}</a:tableStyleId>
              </a:tblPr>
              <a:tblGrid>
                <a:gridCol w="2764582"/>
                <a:gridCol w="2831760"/>
                <a:gridCol w="3353695"/>
              </a:tblGrid>
              <a:tr h="271059">
                <a:tc gridSpan="3">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1" i="0" u="sng" strike="noStrike" kern="1200" baseline="0" dirty="0" smtClean="0">
                          <a:solidFill>
                            <a:schemeClr val="tx1"/>
                          </a:solidFill>
                          <a:latin typeface="Arial" pitchFamily="34" charset="0"/>
                          <a:ea typeface="+mn-ea"/>
                          <a:cs typeface="Arial" pitchFamily="34" charset="0"/>
                        </a:rPr>
                        <a:t>Strategic Objective </a:t>
                      </a:r>
                      <a:r>
                        <a:rPr lang="en-ZA" sz="1400" b="1" i="0" kern="1200" dirty="0" smtClean="0">
                          <a:solidFill>
                            <a:schemeClr val="tx1"/>
                          </a:solidFill>
                          <a:latin typeface="Arial" panose="020B0604020202020204" pitchFamily="34" charset="0"/>
                          <a:ea typeface="+mn-ea"/>
                          <a:cs typeface="Arial" panose="020B0604020202020204" pitchFamily="34" charset="0"/>
                        </a:rPr>
                        <a:t>2.2 Movement of persons in and out of the country managed according to a risk-based.</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r>
              <a:tr h="343702">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44139">
                <a:tc>
                  <a:txBody>
                    <a:bodyPr/>
                    <a:lstStyle/>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IBMS approved by Minister for implementation in outer years (2016/17</a:t>
                      </a:r>
                      <a:r>
                        <a:rPr lang="en-ZA" sz="1800" b="0" i="0" u="none" strike="noStrike" kern="1200" baseline="0" dirty="0" smtClean="0">
                          <a:solidFill>
                            <a:schemeClr val="dk1"/>
                          </a:solidFill>
                          <a:latin typeface="+mn-lt"/>
                          <a:ea typeface="+mn-ea"/>
                          <a:cs typeface="+mn-cs"/>
                        </a:rPr>
                        <a:t>)</a:t>
                      </a:r>
                      <a:r>
                        <a:rPr lang="en-ZA" sz="1800" b="0" i="0" u="none" strike="noStrike" kern="1200" baseline="0" dirty="0" smtClean="0">
                          <a:solidFill>
                            <a:schemeClr val="dk1"/>
                          </a:solidFill>
                          <a:latin typeface="Arial" pitchFamily="34" charset="0"/>
                          <a:ea typeface="+mn-ea"/>
                          <a:cs typeface="Arial" pitchFamily="34" charset="0"/>
                        </a:rPr>
                        <a:t>.</a:t>
                      </a:r>
                      <a:endParaRPr kumimoji="0" lang="en-US"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91446" marR="91446"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IBMS (over-arching strategy) approved by Minister.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	</a:t>
                      </a:r>
                    </a:p>
                  </a:txBody>
                  <a:tcPr marL="91446" marR="9144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panose="020B0604020202020204" pitchFamily="34" charset="0"/>
                          <a:ea typeface="+mn-ea"/>
                          <a:cs typeface="Arial" panose="020B0604020202020204" pitchFamily="34" charset="0"/>
                        </a:rPr>
                        <a:t>Achieved</a:t>
                      </a:r>
                      <a:endParaRPr kumimoji="0" lang="en-ZA" sz="1400" b="1" i="0" u="none" strike="noStrike" kern="1200" cap="none" normalizeH="0" baseline="0" noProof="0" dirty="0" smtClean="0">
                        <a:ln>
                          <a:noFill/>
                        </a:ln>
                        <a:solidFill>
                          <a:srgbClr val="00B050"/>
                        </a:solidFill>
                        <a:effectLst/>
                        <a:latin typeface="Arial" panose="020B0604020202020204" pitchFamily="34" charset="0"/>
                        <a:ea typeface="+mn-ea"/>
                        <a:cs typeface="Arial" panose="020B0604020202020204" pitchFamily="34" charset="0"/>
                      </a:endParaRP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The IBMS was approved by the Minister in March 2017 .The IBMS will be incrementally implemented in the 2017/18 financial year.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63753">
                <a:tc>
                  <a:txBody>
                    <a:bodyPr/>
                    <a:lstStyle/>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Submission of White Paper to Cabinet for approval (2016/17).</a:t>
                      </a:r>
                      <a:endParaRPr kumimoji="0" lang="en-US"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91446" marR="91446"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White Paper on International</a:t>
                      </a: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Migration submitted to Cabinet</a:t>
                      </a: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for approval.</a:t>
                      </a:r>
                    </a:p>
                    <a:p>
                      <a:endParaRPr kumimoji="0" lang="en-ZA" sz="1400" b="0" i="0" u="none" strike="noStrike" kern="1200" cap="none" normalizeH="0" baseline="0" noProof="0" dirty="0" smtClean="0">
                        <a:ln>
                          <a:noFill/>
                        </a:ln>
                        <a:solidFill>
                          <a:schemeClr val="tx1"/>
                        </a:solidFill>
                        <a:effectLst/>
                        <a:latin typeface="Arial" panose="020B0604020202020204" pitchFamily="34" charset="0"/>
                        <a:ea typeface="+mn-ea"/>
                        <a:cs typeface="Arial" panose="020B0604020202020204" pitchFamily="34" charset="0"/>
                      </a:endParaRPr>
                    </a:p>
                  </a:txBody>
                  <a:tcPr marL="91446" marR="9144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panose="020B0604020202020204" pitchFamily="34" charset="0"/>
                          <a:ea typeface="+mn-ea"/>
                          <a:cs typeface="Arial" panose="020B0604020202020204" pitchFamily="34" charset="0"/>
                        </a:rPr>
                        <a:t>Achieved</a:t>
                      </a:r>
                      <a:endParaRPr kumimoji="0" lang="en-ZA" sz="1400" b="1" i="0" u="none" strike="noStrike" kern="1200" cap="none" normalizeH="0" baseline="0" noProof="0" dirty="0" smtClean="0">
                        <a:ln>
                          <a:noFill/>
                        </a:ln>
                        <a:solidFill>
                          <a:srgbClr val="00B050"/>
                        </a:solidFill>
                        <a:effectLst/>
                        <a:latin typeface="Arial" panose="020B0604020202020204" pitchFamily="34" charset="0"/>
                        <a:ea typeface="+mn-ea"/>
                        <a:cs typeface="Arial" panose="020B0604020202020204" pitchFamily="34" charset="0"/>
                      </a:endParaRP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The White Paper was approved by Cabinet on 29 March 2017.</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37855">
                <a:tc>
                  <a:txBody>
                    <a:bodyPr/>
                    <a:lstStyle/>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Number of selected ports of entry with either improved</a:t>
                      </a: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residential or improved office</a:t>
                      </a: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accommodation or both as per set standard.</a:t>
                      </a:r>
                      <a:endParaRPr kumimoji="0" lang="en-US"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91446" marR="91446"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15 selected ports of entry with either improved residential or improved office accommodation or both as per set standard.</a:t>
                      </a:r>
                      <a:endParaRPr kumimoji="0" lang="en-US"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normalizeH="0" baseline="0" dirty="0" smtClean="0">
                        <a:ln>
                          <a:noFill/>
                        </a:ln>
                        <a:solidFill>
                          <a:srgbClr val="FF0000"/>
                        </a:solidFill>
                        <a:effectLst/>
                        <a:latin typeface="Arial" panose="020B0604020202020204" pitchFamily="34" charset="0"/>
                        <a:ea typeface="+mn-ea"/>
                        <a:cs typeface="Arial" panose="020B0604020202020204" pitchFamily="34" charset="0"/>
                      </a:endParaRPr>
                    </a:p>
                  </a:txBody>
                  <a:tcPr marL="91446" marR="9144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FF0000"/>
                          </a:solidFill>
                          <a:effectLst/>
                          <a:latin typeface="Arial" panose="020B0604020202020204" pitchFamily="34" charset="0"/>
                          <a:ea typeface="+mn-ea"/>
                          <a:cs typeface="Arial" panose="020B0604020202020204" pitchFamily="34" charset="0"/>
                        </a:rPr>
                        <a:t>Not Achieved</a:t>
                      </a:r>
                      <a:endParaRPr kumimoji="0" lang="en-ZA" sz="1400" b="1" i="0" u="none" strike="noStrike" kern="1200" cap="none" normalizeH="0" baseline="0" noProof="0" dirty="0" smtClean="0">
                        <a:ln>
                          <a:noFill/>
                        </a:ln>
                        <a:solidFill>
                          <a:srgbClr val="FF0000"/>
                        </a:solidFill>
                        <a:effectLst/>
                        <a:latin typeface="Arial" panose="020B0604020202020204" pitchFamily="34" charset="0"/>
                        <a:ea typeface="+mn-ea"/>
                        <a:cs typeface="Arial" panose="020B0604020202020204" pitchFamily="34" charset="0"/>
                      </a:endParaRP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12 out of 15 selected ports of entry have been improved with either residential or office accommodation or both as per set standards.</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27739089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1384995"/>
          </a:xfrm>
          <a:prstGeom prst="rect">
            <a:avLst/>
          </a:prstGeom>
        </p:spPr>
        <p:txBody>
          <a:bodyPr wrap="square">
            <a:spAutoFit/>
          </a:bodyPr>
          <a:lstStyle/>
          <a:p>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3: IMMIGRATION AFFAIRS</a:t>
            </a:r>
            <a:endParaRPr lang="en-ZA" sz="2400" b="1" dirty="0">
              <a:solidFill>
                <a:schemeClr val="bg1"/>
              </a:solidFill>
              <a:latin typeface="Arial" pitchFamily="34" charset="0"/>
              <a:cs typeface="Arial" pitchFamily="34" charset="0"/>
            </a:endParaRPr>
          </a:p>
          <a:p>
            <a:pPr algn="ctr">
              <a:spcBef>
                <a:spcPct val="50000"/>
              </a:spcBef>
              <a:spcAft>
                <a:spcPts val="1800"/>
              </a:spcAft>
            </a:pP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33</a:t>
            </a:fld>
            <a:endParaRPr lang="en-US" sz="1800" b="1" dirty="0">
              <a:solidFill>
                <a:schemeClr val="tx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203467619"/>
              </p:ext>
            </p:extLst>
          </p:nvPr>
        </p:nvGraphicFramePr>
        <p:xfrm>
          <a:off x="110837" y="694170"/>
          <a:ext cx="8950037" cy="5332557"/>
        </p:xfrm>
        <a:graphic>
          <a:graphicData uri="http://schemas.openxmlformats.org/drawingml/2006/table">
            <a:tbl>
              <a:tblPr firstRow="1" bandRow="1">
                <a:tableStyleId>{F5AB1C69-6EDB-4FF4-983F-18BD219EF322}</a:tableStyleId>
              </a:tblPr>
              <a:tblGrid>
                <a:gridCol w="3103418"/>
                <a:gridCol w="2743200"/>
                <a:gridCol w="3103419"/>
              </a:tblGrid>
              <a:tr h="271059">
                <a:tc gridSpan="3">
                  <a:txBody>
                    <a:bodyPr/>
                    <a:lstStyle/>
                    <a:p>
                      <a:pPr marL="2686050" marR="0" indent="-268605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mn-ea"/>
                          <a:cs typeface="+mn-cs"/>
                        </a:rPr>
                        <a:t>Strategic Objective </a:t>
                      </a:r>
                      <a:r>
                        <a:rPr kumimoji="0" lang="en-ZA" sz="1400" b="1" i="0" u="none" strike="noStrike" kern="1200" cap="none" normalizeH="0" baseline="0" dirty="0" smtClean="0">
                          <a:ln>
                            <a:noFill/>
                          </a:ln>
                          <a:solidFill>
                            <a:schemeClr val="tx1"/>
                          </a:solidFill>
                          <a:effectLst/>
                          <a:latin typeface="Arial" charset="0"/>
                          <a:ea typeface="+mn-ea"/>
                          <a:cs typeface="+mn-cs"/>
                        </a:rPr>
                        <a:t>2.3: Enabling documents issued to foreigners efficiently and securely.</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r>
              <a:tr h="343702">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44139">
                <a:tc>
                  <a:txBody>
                    <a:bodyPr/>
                    <a:lstStyle/>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Percentage of permanent residence applications adjudicated within eight months for applications collected within the RSA (from date of receipt of application until outcome is scanned at VFS centre – office of application) (Above applications refer to critical skills (section 27b), general work (section 26a) and business (section 27c) only).</a:t>
                      </a:r>
                      <a:endParaRPr kumimoji="0" lang="en-US"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91446" marR="91446"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85% of permanent residence</a:t>
                      </a: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Applications adjudicated within</a:t>
                      </a: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eight months for applications</a:t>
                      </a: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collected within the RSA.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	</a:t>
                      </a:r>
                    </a:p>
                  </a:txBody>
                  <a:tcPr marL="91446" marR="9144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panose="020B0604020202020204" pitchFamily="34" charset="0"/>
                          <a:ea typeface="+mn-ea"/>
                          <a:cs typeface="Arial" panose="020B0604020202020204" pitchFamily="34" charset="0"/>
                        </a:rPr>
                        <a:t>Achieved</a:t>
                      </a:r>
                      <a:endParaRPr kumimoji="0" lang="en-ZA" sz="1400" b="1" i="0" u="none" strike="noStrike" kern="1200" cap="none" normalizeH="0" baseline="0" noProof="0" dirty="0" smtClean="0">
                        <a:ln>
                          <a:noFill/>
                        </a:ln>
                        <a:solidFill>
                          <a:srgbClr val="00B050"/>
                        </a:solidFill>
                        <a:effectLst/>
                        <a:latin typeface="Arial" panose="020B0604020202020204" pitchFamily="34" charset="0"/>
                        <a:ea typeface="+mn-ea"/>
                        <a:cs typeface="Arial" panose="020B0604020202020204" pitchFamily="34" charset="0"/>
                      </a:endParaRPr>
                    </a:p>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98% (5 271 out of 5 374) of permanent residence applications were adjudicated within eight months for applications collected within the RSA.</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67297">
                <a:tc>
                  <a:txBody>
                    <a:bodyPr/>
                    <a:lstStyle/>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Percentage of business and general work visas adjudicated within eight weeks for applications processed within the RSA (from date of receipt of application until outcome is scanned at VFS centre - office of</a:t>
                      </a: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application).</a:t>
                      </a:r>
                      <a:endParaRPr kumimoji="0" lang="en-US"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91446" marR="91446"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80% of business and general work visas adjudicated within eight weeks for applications processed within the RSA. </a:t>
                      </a:r>
                      <a:endParaRPr kumimoji="0" lang="en-ZA" sz="1400" b="0" i="0" u="none" strike="noStrike" kern="1200" cap="none" normalizeH="0" baseline="0" noProof="0" dirty="0" smtClean="0">
                        <a:ln>
                          <a:noFill/>
                        </a:ln>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normalizeH="0" baseline="0" dirty="0" smtClean="0">
                        <a:ln>
                          <a:noFill/>
                        </a:ln>
                        <a:solidFill>
                          <a:srgbClr val="00B050"/>
                        </a:solidFill>
                        <a:effectLst/>
                        <a:latin typeface="Arial" panose="020B0604020202020204" pitchFamily="34" charset="0"/>
                        <a:ea typeface="+mn-ea"/>
                        <a:cs typeface="Arial" panose="020B0604020202020204" pitchFamily="34" charset="0"/>
                      </a:endParaRPr>
                    </a:p>
                  </a:txBody>
                  <a:tcPr marL="91446" marR="9144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panose="020B0604020202020204" pitchFamily="34" charset="0"/>
                          <a:ea typeface="+mn-ea"/>
                          <a:cs typeface="Arial" panose="020B0604020202020204" pitchFamily="34" charset="0"/>
                        </a:rPr>
                        <a:t>Achieved</a:t>
                      </a:r>
                      <a:endParaRPr kumimoji="0" lang="en-ZA" sz="1400" b="1" i="0" u="none" strike="noStrike" kern="1200" cap="none" normalizeH="0" baseline="0" noProof="0" dirty="0" smtClean="0">
                        <a:ln>
                          <a:noFill/>
                        </a:ln>
                        <a:solidFill>
                          <a:srgbClr val="00B050"/>
                        </a:solidFill>
                        <a:effectLst/>
                        <a:latin typeface="Arial" panose="020B0604020202020204" pitchFamily="34" charset="0"/>
                        <a:ea typeface="+mn-ea"/>
                        <a:cs typeface="Arial" panose="020B0604020202020204" pitchFamily="34" charset="0"/>
                      </a:endParaRP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97% (2 007 out of 2 062) of business and general work visas were adjudicated within eight weeks</a:t>
                      </a: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for applications processed within the</a:t>
                      </a: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RSA.</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9218678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1384995"/>
          </a:xfrm>
          <a:prstGeom prst="rect">
            <a:avLst/>
          </a:prstGeom>
        </p:spPr>
        <p:txBody>
          <a:bodyPr wrap="square">
            <a:spAutoFit/>
          </a:bodyPr>
          <a:lstStyle/>
          <a:p>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3: IMMIGRATION AFFAIRS</a:t>
            </a:r>
            <a:endParaRPr lang="en-ZA" sz="2400" b="1" dirty="0">
              <a:solidFill>
                <a:schemeClr val="bg1"/>
              </a:solidFill>
              <a:latin typeface="Arial" pitchFamily="34" charset="0"/>
              <a:cs typeface="Arial" pitchFamily="34" charset="0"/>
            </a:endParaRPr>
          </a:p>
          <a:p>
            <a:pPr algn="ctr">
              <a:spcBef>
                <a:spcPct val="50000"/>
              </a:spcBef>
              <a:spcAft>
                <a:spcPts val="1800"/>
              </a:spcAft>
            </a:pP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34</a:t>
            </a:fld>
            <a:endParaRPr lang="en-US" sz="1800" b="1" dirty="0">
              <a:solidFill>
                <a:schemeClr val="tx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12685022"/>
              </p:ext>
            </p:extLst>
          </p:nvPr>
        </p:nvGraphicFramePr>
        <p:xfrm>
          <a:off x="235527" y="694170"/>
          <a:ext cx="8659091" cy="5332557"/>
        </p:xfrm>
        <a:graphic>
          <a:graphicData uri="http://schemas.openxmlformats.org/drawingml/2006/table">
            <a:tbl>
              <a:tblPr firstRow="1" bandRow="1">
                <a:tableStyleId>{F5AB1C69-6EDB-4FF4-983F-18BD219EF322}</a:tableStyleId>
              </a:tblPr>
              <a:tblGrid>
                <a:gridCol w="2812473"/>
                <a:gridCol w="3131127"/>
                <a:gridCol w="2715491"/>
              </a:tblGrid>
              <a:tr h="635866">
                <a:tc gridSpan="3">
                  <a:txBody>
                    <a:bodyPr/>
                    <a:lstStyle/>
                    <a:p>
                      <a:pPr marL="2686050" marR="0" indent="-268605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mn-ea"/>
                          <a:cs typeface="+mn-cs"/>
                        </a:rPr>
                        <a:t>Strategic Objective </a:t>
                      </a:r>
                      <a:r>
                        <a:rPr kumimoji="0" lang="en-ZA" sz="1400" b="1" i="0" u="none" strike="noStrike" kern="1200" cap="none" normalizeH="0" baseline="0" dirty="0" smtClean="0">
                          <a:ln>
                            <a:noFill/>
                          </a:ln>
                          <a:solidFill>
                            <a:schemeClr val="tx1"/>
                          </a:solidFill>
                          <a:effectLst/>
                          <a:latin typeface="Arial" charset="0"/>
                          <a:ea typeface="+mn-ea"/>
                          <a:cs typeface="+mn-cs"/>
                        </a:rPr>
                        <a:t>2.3: Enabling documents issued to foreigners efficiently and securely.</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r>
              <a:tr h="678873">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87675">
                <a:tc>
                  <a:txBody>
                    <a:bodyPr/>
                    <a:lstStyle/>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Percentage of critical skills visas adjudicated within four weeks</a:t>
                      </a: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for applications processed within the RSA (from date of receipt of application until outcome is scanned at VFS centre - office of application).</a:t>
                      </a:r>
                      <a:endParaRPr kumimoji="0" lang="en-US"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91446" marR="91446"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75% of critical skills visas adjudicated within four weeks</a:t>
                      </a: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for applications processed within the RSA.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	</a:t>
                      </a:r>
                    </a:p>
                  </a:txBody>
                  <a:tcPr marL="91446" marR="9144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panose="020B0604020202020204" pitchFamily="34" charset="0"/>
                          <a:ea typeface="+mn-ea"/>
                          <a:cs typeface="Arial" panose="020B0604020202020204" pitchFamily="34" charset="0"/>
                        </a:rPr>
                        <a:t>Achieved</a:t>
                      </a:r>
                      <a:endParaRPr kumimoji="0" lang="en-ZA" sz="1400" b="1" i="0" u="none" strike="noStrike" kern="1200" cap="none" normalizeH="0" baseline="0" noProof="0" dirty="0" smtClean="0">
                        <a:ln>
                          <a:noFill/>
                        </a:ln>
                        <a:solidFill>
                          <a:srgbClr val="00B050"/>
                        </a:solidFill>
                        <a:effectLst/>
                        <a:latin typeface="Arial" panose="020B0604020202020204" pitchFamily="34" charset="0"/>
                        <a:ea typeface="+mn-ea"/>
                        <a:cs typeface="Arial" panose="020B0604020202020204" pitchFamily="34" charset="0"/>
                      </a:endParaRP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94% (5 951 out of 6 314) of critical skills visas were adjudicated within four weeks for applications processed within the RSA.</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30143">
                <a:tc>
                  <a:txBody>
                    <a:bodyPr/>
                    <a:lstStyle/>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Number of DHA premium visa and permit service centres opened for clients registered with the Corporate Accounts Unit (CAU).</a:t>
                      </a:r>
                      <a:endParaRPr kumimoji="0" lang="en-US"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91446" marR="91446"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2 DHA premium visa and permit service centres opened for</a:t>
                      </a: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clients registered with the Corporate Accounts Unit (CAU).</a:t>
                      </a:r>
                      <a:endParaRPr kumimoji="0" lang="en-US"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91446" marR="9144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panose="020B0604020202020204" pitchFamily="34" charset="0"/>
                          <a:ea typeface="+mn-ea"/>
                          <a:cs typeface="Arial" panose="020B0604020202020204" pitchFamily="34" charset="0"/>
                        </a:rPr>
                        <a:t>Achieved</a:t>
                      </a:r>
                      <a:endParaRPr kumimoji="0" lang="en-ZA" sz="1400" b="1" i="0" u="none" strike="noStrike" kern="1200" cap="none" normalizeH="0" baseline="0" noProof="0" dirty="0" smtClean="0">
                        <a:ln>
                          <a:noFill/>
                        </a:ln>
                        <a:solidFill>
                          <a:srgbClr val="00B050"/>
                        </a:solidFill>
                        <a:effectLst/>
                        <a:latin typeface="Arial" panose="020B0604020202020204" pitchFamily="34" charset="0"/>
                        <a:ea typeface="+mn-ea"/>
                        <a:cs typeface="Arial" panose="020B0604020202020204" pitchFamily="34" charset="0"/>
                      </a:endParaRP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2 DHA premium visa and permit</a:t>
                      </a: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service centres opened for clients registered with the CAU (KwaZulu-Natal and Eastern Cape).</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20329609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35</a:t>
            </a:fld>
            <a:endParaRPr lang="en-US" sz="1800" b="1" dirty="0">
              <a:solidFill>
                <a:schemeClr val="tx1"/>
              </a:solidFill>
              <a:latin typeface="Arial" pitchFamily="34" charset="0"/>
              <a:cs typeface="Arial" pitchFamily="34" charset="0"/>
            </a:endParaRPr>
          </a:p>
        </p:txBody>
      </p:sp>
      <p:sp>
        <p:nvSpPr>
          <p:cNvPr id="2" name="Rectangle 1"/>
          <p:cNvSpPr/>
          <p:nvPr/>
        </p:nvSpPr>
        <p:spPr>
          <a:xfrm>
            <a:off x="163774" y="153875"/>
            <a:ext cx="8734566" cy="707886"/>
          </a:xfrm>
          <a:prstGeom prst="rect">
            <a:avLst/>
          </a:prstGeom>
        </p:spPr>
        <p:txBody>
          <a:bodyPr wrap="square">
            <a:spAutoFit/>
          </a:bodyPr>
          <a:lstStyle/>
          <a:p>
            <a:r>
              <a:rPr lang="en-US" altLang="en-US" sz="2000" b="1" dirty="0">
                <a:solidFill>
                  <a:schemeClr val="bg1"/>
                </a:solidFill>
                <a:latin typeface="Arial" pitchFamily="34" charset="0"/>
                <a:cs typeface="Arial" pitchFamily="34" charset="0"/>
              </a:rPr>
              <a:t>Provincial target : </a:t>
            </a:r>
            <a:r>
              <a:rPr lang="en-US" altLang="en-US" sz="2000" b="1" dirty="0" smtClean="0">
                <a:solidFill>
                  <a:schemeClr val="bg1"/>
                </a:solidFill>
                <a:latin typeface="Arial" pitchFamily="34" charset="0"/>
                <a:cs typeface="Arial" pitchFamily="34" charset="0"/>
              </a:rPr>
              <a:t>100</a:t>
            </a:r>
            <a:r>
              <a:rPr lang="en-US" altLang="en-US" sz="2000" b="1" dirty="0">
                <a:solidFill>
                  <a:schemeClr val="bg1"/>
                </a:solidFill>
                <a:latin typeface="Arial" pitchFamily="34" charset="0"/>
                <a:cs typeface="Arial" pitchFamily="34" charset="0"/>
              </a:rPr>
              <a:t>% </a:t>
            </a:r>
            <a:r>
              <a:rPr lang="en-US" altLang="en-US" sz="2000" b="1" dirty="0" smtClean="0">
                <a:solidFill>
                  <a:schemeClr val="bg1"/>
                </a:solidFill>
                <a:latin typeface="Arial" pitchFamily="34" charset="0"/>
                <a:cs typeface="Arial" pitchFamily="34" charset="0"/>
              </a:rPr>
              <a:t>of </a:t>
            </a:r>
            <a:r>
              <a:rPr lang="en-US" altLang="en-US" sz="2000" b="1" dirty="0">
                <a:solidFill>
                  <a:schemeClr val="bg1"/>
                </a:solidFill>
                <a:latin typeface="Arial" pitchFamily="34" charset="0"/>
                <a:cs typeface="Arial" pitchFamily="34" charset="0"/>
              </a:rPr>
              <a:t>detected employers in contravention of the Immigration Act (Act 13 of 2002) charged </a:t>
            </a:r>
            <a:endParaRPr lang="en-ZA" sz="2000" dirty="0">
              <a:solidFill>
                <a:schemeClr val="bg1"/>
              </a:solidFill>
            </a:endParaRPr>
          </a:p>
        </p:txBody>
      </p:sp>
      <p:sp>
        <p:nvSpPr>
          <p:cNvPr id="10" name="Title 1"/>
          <p:cNvSpPr txBox="1">
            <a:spLocks/>
          </p:cNvSpPr>
          <p:nvPr/>
        </p:nvSpPr>
        <p:spPr bwMode="auto">
          <a:xfrm>
            <a:off x="4888173" y="6090964"/>
            <a:ext cx="2665863" cy="668415"/>
          </a:xfrm>
          <a:prstGeom prst="rect">
            <a:avLst/>
          </a:prstGeom>
          <a:solidFill>
            <a:schemeClr val="bg2"/>
          </a:solidFill>
          <a:ln w="9525">
            <a:solidFill>
              <a:srgbClr val="000000"/>
            </a:solidFill>
            <a:miter lim="800000"/>
            <a:headEnd/>
            <a:tailEnd/>
          </a:ln>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nSpc>
                <a:spcPct val="90000"/>
              </a:lnSpc>
              <a:buClr>
                <a:schemeClr val="bg2"/>
              </a:buClr>
              <a:defRPr/>
            </a:pPr>
            <a:r>
              <a:rPr lang="en-US" altLang="en-US" sz="800" b="1" dirty="0" smtClean="0">
                <a:solidFill>
                  <a:srgbClr val="FF0000"/>
                </a:solidFill>
              </a:rPr>
              <a:t>AT       – Annual Target                            </a:t>
            </a:r>
          </a:p>
          <a:p>
            <a:pPr>
              <a:lnSpc>
                <a:spcPct val="90000"/>
              </a:lnSpc>
              <a:buClr>
                <a:schemeClr val="bg2"/>
              </a:buClr>
              <a:defRPr/>
            </a:pPr>
            <a:r>
              <a:rPr lang="en-US" altLang="en-US" sz="800" b="1" dirty="0" smtClean="0">
                <a:solidFill>
                  <a:srgbClr val="FF0000"/>
                </a:solidFill>
              </a:rPr>
              <a:t>T          – Target</a:t>
            </a:r>
          </a:p>
          <a:p>
            <a:pPr>
              <a:lnSpc>
                <a:spcPct val="90000"/>
              </a:lnSpc>
              <a:buClr>
                <a:schemeClr val="bg2"/>
              </a:buClr>
              <a:defRPr/>
            </a:pPr>
            <a:r>
              <a:rPr lang="en-US" altLang="en-US" sz="800" b="1" dirty="0" smtClean="0">
                <a:solidFill>
                  <a:srgbClr val="FF0000"/>
                </a:solidFill>
              </a:rPr>
              <a:t>D &amp; C  – Detected and Charged (actual number)</a:t>
            </a:r>
          </a:p>
          <a:p>
            <a:pPr>
              <a:lnSpc>
                <a:spcPct val="90000"/>
              </a:lnSpc>
              <a:buClr>
                <a:schemeClr val="bg2"/>
              </a:buClr>
              <a:defRPr/>
            </a:pPr>
            <a:r>
              <a:rPr lang="en-US" altLang="en-US" sz="800" b="1" dirty="0" smtClean="0">
                <a:solidFill>
                  <a:srgbClr val="FF0000"/>
                </a:solidFill>
              </a:rPr>
              <a:t>AP       – Actual Performance</a:t>
            </a:r>
          </a:p>
          <a:p>
            <a:pPr>
              <a:lnSpc>
                <a:spcPct val="90000"/>
              </a:lnSpc>
              <a:buClr>
                <a:schemeClr val="bg2"/>
              </a:buClr>
              <a:defRPr/>
            </a:pPr>
            <a:endParaRPr lang="en-US" altLang="en-US" sz="1000" dirty="0" smtClean="0">
              <a:solidFill>
                <a:srgbClr val="FF0000"/>
              </a:solidFill>
            </a:endParaRPr>
          </a:p>
          <a:p>
            <a:pPr marL="285750" indent="-285750">
              <a:lnSpc>
                <a:spcPct val="90000"/>
              </a:lnSpc>
              <a:buClr>
                <a:schemeClr val="bg2"/>
              </a:buClr>
              <a:buFont typeface="Arial" pitchFamily="34" charset="0"/>
              <a:buChar char="•"/>
              <a:defRPr/>
            </a:pPr>
            <a:endParaRPr lang="en-US" altLang="en-US" dirty="0" smtClean="0">
              <a:solidFill>
                <a:srgbClr val="FF0000"/>
              </a:solidFill>
            </a:endParaRPr>
          </a:p>
          <a:p>
            <a:pPr marL="285750" indent="-285750">
              <a:lnSpc>
                <a:spcPct val="90000"/>
              </a:lnSpc>
              <a:buClr>
                <a:schemeClr val="bg2"/>
              </a:buClr>
              <a:buFont typeface="Arial" pitchFamily="34" charset="0"/>
              <a:buChar char="•"/>
              <a:defRPr/>
            </a:pPr>
            <a:endParaRPr lang="en-US" altLang="en-US" b="1" dirty="0" smtClean="0">
              <a:solidFill>
                <a:srgbClr val="FF0000"/>
              </a:solidFill>
            </a:endParaRPr>
          </a:p>
          <a:p>
            <a:pPr marL="285750" indent="-285750">
              <a:lnSpc>
                <a:spcPct val="90000"/>
              </a:lnSpc>
              <a:buClr>
                <a:schemeClr val="bg2"/>
              </a:buClr>
              <a:buFont typeface="Arial" pitchFamily="34" charset="0"/>
              <a:buChar char="•"/>
              <a:defRPr/>
            </a:pPr>
            <a:endParaRPr lang="en-US" altLang="en-US" b="1" dirty="0" smtClean="0">
              <a:solidFill>
                <a:srgbClr val="C00000"/>
              </a:solidFill>
            </a:endParaRPr>
          </a:p>
          <a:p>
            <a:pPr marL="285750" indent="-285750">
              <a:lnSpc>
                <a:spcPct val="90000"/>
              </a:lnSpc>
              <a:buClr>
                <a:schemeClr val="bg2"/>
              </a:buClr>
              <a:buFont typeface="Arial" pitchFamily="34" charset="0"/>
              <a:buChar char="•"/>
              <a:defRPr/>
            </a:pPr>
            <a:endParaRPr lang="en-US" altLang="en-US" b="1"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593786662"/>
              </p:ext>
            </p:extLst>
          </p:nvPr>
        </p:nvGraphicFramePr>
        <p:xfrm>
          <a:off x="232011" y="859809"/>
          <a:ext cx="8639034" cy="5186149"/>
        </p:xfrm>
        <a:graphic>
          <a:graphicData uri="http://schemas.openxmlformats.org/drawingml/2006/table">
            <a:tbl>
              <a:tblPr>
                <a:tableStyleId>{5940675A-B579-460E-94D1-54222C63F5DA}</a:tableStyleId>
              </a:tblPr>
              <a:tblGrid>
                <a:gridCol w="516290"/>
                <a:gridCol w="844192"/>
                <a:gridCol w="823161"/>
                <a:gridCol w="709683"/>
                <a:gridCol w="723332"/>
                <a:gridCol w="723331"/>
                <a:gridCol w="736979"/>
                <a:gridCol w="791570"/>
                <a:gridCol w="791570"/>
                <a:gridCol w="641445"/>
                <a:gridCol w="736978"/>
                <a:gridCol w="600503"/>
              </a:tblGrid>
              <a:tr h="996287">
                <a:tc>
                  <a:txBody>
                    <a:bodyPr/>
                    <a:lstStyle/>
                    <a:p>
                      <a:pPr algn="l" fontAlgn="b"/>
                      <a:endParaRPr lang="en-GB" sz="1100" b="1" u="none" strike="noStrike" dirty="0" smtClean="0">
                        <a:effectLst/>
                        <a:latin typeface="Arial" pitchFamily="34" charset="0"/>
                        <a:cs typeface="Arial" pitchFamily="34" charset="0"/>
                      </a:endParaRPr>
                    </a:p>
                    <a:p>
                      <a:pPr algn="l" fontAlgn="b"/>
                      <a:r>
                        <a:rPr lang="en-GB" sz="1100" b="1" u="none" strike="noStrike" dirty="0" smtClean="0">
                          <a:effectLst/>
                          <a:latin typeface="Arial" pitchFamily="34" charset="0"/>
                          <a:cs typeface="Arial" pitchFamily="34" charset="0"/>
                        </a:rPr>
                        <a:t>    </a:t>
                      </a:r>
                      <a:r>
                        <a:rPr lang="en-GB" sz="1200" b="1" u="none" strike="noStrike" dirty="0" smtClean="0">
                          <a:effectLst/>
                          <a:latin typeface="Arial" pitchFamily="34" charset="0"/>
                          <a:cs typeface="Arial" pitchFamily="34" charset="0"/>
                        </a:rPr>
                        <a:t>Province</a:t>
                      </a:r>
                      <a:endParaRPr lang="en-GB" sz="1200" b="1" i="0" u="none" strike="noStrike" dirty="0">
                        <a:solidFill>
                          <a:srgbClr val="000000"/>
                        </a:solidFill>
                        <a:effectLst/>
                        <a:latin typeface="Arial" pitchFamily="34" charset="0"/>
                        <a:cs typeface="Arial" pitchFamily="34" charset="0"/>
                      </a:endParaRPr>
                    </a:p>
                  </a:txBody>
                  <a:tcPr marL="9525" marR="9525" marT="9529" marB="0" vert="vert27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200" b="1" u="none" strike="noStrike" dirty="0" smtClean="0">
                        <a:effectLst/>
                        <a:latin typeface="Arial" pitchFamily="34" charset="0"/>
                        <a:cs typeface="Arial" pitchFamily="34" charset="0"/>
                      </a:endParaRPr>
                    </a:p>
                    <a:p>
                      <a:pPr algn="ctr" fontAlgn="b"/>
                      <a:r>
                        <a:rPr lang="en-GB" sz="1200" b="1" u="none" strike="noStrike" dirty="0" smtClean="0">
                          <a:effectLst/>
                          <a:latin typeface="Arial" pitchFamily="34" charset="0"/>
                          <a:cs typeface="Arial" pitchFamily="34" charset="0"/>
                        </a:rPr>
                        <a:t>AT</a:t>
                      </a:r>
                    </a:p>
                    <a:p>
                      <a:pPr algn="ctr" fontAlgn="b"/>
                      <a:endParaRPr lang="en-GB" sz="1200" b="1" i="0" u="none" strike="noStrike" dirty="0" smtClean="0">
                        <a:solidFill>
                          <a:srgbClr val="000000"/>
                        </a:solidFill>
                        <a:effectLst/>
                        <a:latin typeface="Arial" pitchFamily="34" charset="0"/>
                        <a:cs typeface="Arial" pitchFamily="34" charset="0"/>
                      </a:endParaRPr>
                    </a:p>
                    <a:p>
                      <a:pPr algn="ctr" fontAlgn="b"/>
                      <a:endParaRPr lang="en-GB" sz="1200" b="1" i="0" u="none" strike="noStrike" dirty="0" smtClean="0">
                        <a:solidFill>
                          <a:srgbClr val="000000"/>
                        </a:solidFill>
                        <a:effectLst/>
                        <a:latin typeface="Arial" pitchFamily="34" charset="0"/>
                        <a:cs typeface="Arial" pitchFamily="34" charset="0"/>
                      </a:endParaRPr>
                    </a:p>
                    <a:p>
                      <a:pPr algn="ctr" fontAlgn="b"/>
                      <a:r>
                        <a:rPr lang="en-GB" sz="1200" b="1" i="0" u="none" strike="noStrike" dirty="0" smtClean="0">
                          <a:solidFill>
                            <a:srgbClr val="000000"/>
                          </a:solidFill>
                          <a:effectLst/>
                          <a:latin typeface="Arial" pitchFamily="34" charset="0"/>
                          <a:cs typeface="Arial" pitchFamily="34" charset="0"/>
                        </a:rPr>
                        <a:t>2016/17</a:t>
                      </a:r>
                      <a:endParaRPr lang="en-GB" sz="1200" b="1" i="0" u="none" strike="noStrike" dirty="0">
                        <a:solidFill>
                          <a:srgbClr val="000000"/>
                        </a:solidFill>
                        <a:effectLst/>
                        <a:latin typeface="Arial" pitchFamily="34" charset="0"/>
                        <a:cs typeface="Arial" pitchFamily="34" charset="0"/>
                      </a:endParaRPr>
                    </a:p>
                  </a:txBody>
                  <a:tcPr marL="9525" marR="9525" marT="9529"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200" b="1" u="none" strike="noStrike" dirty="0" smtClean="0">
                        <a:effectLst/>
                        <a:latin typeface="Arial" pitchFamily="34" charset="0"/>
                        <a:cs typeface="Arial" pitchFamily="34" charset="0"/>
                      </a:endParaRPr>
                    </a:p>
                    <a:p>
                      <a:pPr algn="ctr" fontAlgn="b"/>
                      <a:r>
                        <a:rPr lang="en-GB" sz="1200" b="1" u="none" strike="noStrike" dirty="0" smtClean="0">
                          <a:effectLst/>
                          <a:latin typeface="Arial" pitchFamily="34" charset="0"/>
                          <a:cs typeface="Arial" pitchFamily="34" charset="0"/>
                        </a:rPr>
                        <a:t>T</a:t>
                      </a:r>
                    </a:p>
                    <a:p>
                      <a:pPr algn="ctr" fontAlgn="b"/>
                      <a:endParaRPr lang="en-GB" sz="1200" b="1" u="none" strike="noStrike" dirty="0" smtClean="0">
                        <a:effectLst/>
                        <a:latin typeface="Arial" pitchFamily="34" charset="0"/>
                        <a:cs typeface="Arial" pitchFamily="34" charset="0"/>
                      </a:endParaRPr>
                    </a:p>
                    <a:p>
                      <a:pPr algn="ctr" fontAlgn="b"/>
                      <a:endParaRPr lang="en-GB" sz="1200" b="1" u="none" strike="noStrike" dirty="0" smtClean="0">
                        <a:effectLst/>
                        <a:latin typeface="Arial" pitchFamily="34" charset="0"/>
                        <a:cs typeface="Arial" pitchFamily="34" charset="0"/>
                      </a:endParaRPr>
                    </a:p>
                    <a:p>
                      <a:pPr algn="ctr" fontAlgn="b"/>
                      <a:r>
                        <a:rPr lang="en-GB" sz="1200" b="1" u="none" strike="noStrike" dirty="0" smtClean="0">
                          <a:effectLst/>
                          <a:latin typeface="Arial" pitchFamily="34" charset="0"/>
                          <a:cs typeface="Arial" pitchFamily="34" charset="0"/>
                        </a:rPr>
                        <a:t>Q1</a:t>
                      </a:r>
                      <a:endParaRPr lang="en-GB" sz="1200" b="1" i="0" u="none" strike="noStrike" dirty="0">
                        <a:solidFill>
                          <a:srgbClr val="000000"/>
                        </a:solidFill>
                        <a:effectLst/>
                        <a:latin typeface="Arial" pitchFamily="34" charset="0"/>
                        <a:cs typeface="Arial" pitchFamily="34" charset="0"/>
                      </a:endParaRPr>
                    </a:p>
                  </a:txBody>
                  <a:tcPr marL="9525" marR="9525" marT="9529"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200" b="1" u="none" strike="noStrike" dirty="0" smtClean="0">
                        <a:effectLst/>
                        <a:latin typeface="Arial" pitchFamily="34" charset="0"/>
                        <a:cs typeface="Arial" pitchFamily="34" charset="0"/>
                      </a:endParaRPr>
                    </a:p>
                    <a:p>
                      <a:pPr algn="ctr" fontAlgn="b"/>
                      <a:r>
                        <a:rPr lang="en-GB" sz="1200" b="1" u="none" strike="noStrike" dirty="0" smtClean="0">
                          <a:effectLst/>
                          <a:latin typeface="Arial" pitchFamily="34" charset="0"/>
                          <a:cs typeface="Arial" pitchFamily="34" charset="0"/>
                        </a:rPr>
                        <a:t>D &amp; C</a:t>
                      </a:r>
                    </a:p>
                    <a:p>
                      <a:pPr algn="ctr" fontAlgn="b"/>
                      <a:endParaRPr lang="en-GB" sz="1200" b="1" u="none" strike="noStrike" dirty="0" smtClean="0">
                        <a:effectLst/>
                        <a:latin typeface="Arial" pitchFamily="34" charset="0"/>
                        <a:cs typeface="Arial" pitchFamily="34" charset="0"/>
                      </a:endParaRPr>
                    </a:p>
                    <a:p>
                      <a:pPr algn="ctr" fontAlgn="b"/>
                      <a:endParaRPr lang="en-GB" sz="1200" b="1" u="none" strike="noStrike" dirty="0" smtClean="0">
                        <a:effectLst/>
                        <a:latin typeface="Arial" pitchFamily="34" charset="0"/>
                        <a:cs typeface="Arial" pitchFamily="34" charset="0"/>
                      </a:endParaRPr>
                    </a:p>
                    <a:p>
                      <a:pPr algn="ctr" fontAlgn="b"/>
                      <a:r>
                        <a:rPr lang="en-GB" sz="1200" b="1" u="none" strike="noStrike" dirty="0" smtClean="0">
                          <a:effectLst/>
                          <a:latin typeface="Arial" pitchFamily="34" charset="0"/>
                          <a:cs typeface="Arial" pitchFamily="34" charset="0"/>
                        </a:rPr>
                        <a:t>Q1</a:t>
                      </a:r>
                      <a:endParaRPr lang="en-GB" sz="1200" b="1" i="0" u="none" strike="noStrike" dirty="0">
                        <a:solidFill>
                          <a:srgbClr val="000000"/>
                        </a:solidFill>
                        <a:effectLst/>
                        <a:latin typeface="Arial" pitchFamily="34" charset="0"/>
                        <a:cs typeface="Arial" pitchFamily="34" charset="0"/>
                      </a:endParaRPr>
                    </a:p>
                  </a:txBody>
                  <a:tcPr marL="9525" marR="9525" marT="9529" marB="0">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200" b="1" u="none" strike="noStrike" dirty="0" smtClean="0">
                        <a:effectLst/>
                        <a:latin typeface="Arial" pitchFamily="34" charset="0"/>
                        <a:cs typeface="Arial" pitchFamily="34" charset="0"/>
                      </a:endParaRPr>
                    </a:p>
                    <a:p>
                      <a:pPr algn="ctr" fontAlgn="b"/>
                      <a:r>
                        <a:rPr lang="en-GB" sz="1200" b="1" u="none" strike="noStrike" dirty="0" smtClean="0">
                          <a:effectLst/>
                          <a:latin typeface="Arial" pitchFamily="34" charset="0"/>
                          <a:cs typeface="Arial" pitchFamily="34" charset="0"/>
                        </a:rPr>
                        <a:t>T</a:t>
                      </a:r>
                    </a:p>
                    <a:p>
                      <a:pPr algn="ctr" fontAlgn="b"/>
                      <a:endParaRPr lang="en-GB" sz="1200" b="1" u="none" strike="noStrike" dirty="0" smtClean="0">
                        <a:effectLst/>
                        <a:latin typeface="Arial" pitchFamily="34" charset="0"/>
                        <a:cs typeface="Arial" pitchFamily="34" charset="0"/>
                      </a:endParaRPr>
                    </a:p>
                    <a:p>
                      <a:pPr algn="ctr" fontAlgn="b"/>
                      <a:endParaRPr lang="en-GB" sz="1200" b="1" u="none" strike="noStrike" dirty="0" smtClean="0">
                        <a:effectLst/>
                        <a:latin typeface="Arial" pitchFamily="34" charset="0"/>
                        <a:cs typeface="Arial" pitchFamily="34" charset="0"/>
                      </a:endParaRPr>
                    </a:p>
                    <a:p>
                      <a:pPr algn="ctr" fontAlgn="b"/>
                      <a:r>
                        <a:rPr lang="en-GB" sz="1200" b="1" u="none" strike="noStrike" dirty="0" smtClean="0">
                          <a:effectLst/>
                          <a:latin typeface="Arial" pitchFamily="34" charset="0"/>
                          <a:cs typeface="Arial" pitchFamily="34" charset="0"/>
                        </a:rPr>
                        <a:t>Q2</a:t>
                      </a:r>
                      <a:endParaRPr lang="en-GB" sz="1200" b="1" i="0" u="none" strike="noStrike" dirty="0">
                        <a:solidFill>
                          <a:srgbClr val="000000"/>
                        </a:solidFill>
                        <a:effectLst/>
                        <a:latin typeface="Arial" pitchFamily="34" charset="0"/>
                        <a:cs typeface="Arial" pitchFamily="34" charset="0"/>
                      </a:endParaRPr>
                    </a:p>
                  </a:txBody>
                  <a:tcPr marL="9525" marR="9525" marT="95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200" b="1" u="none" strike="noStrike" dirty="0" smtClean="0">
                        <a:effectLst/>
                        <a:latin typeface="Arial" pitchFamily="34" charset="0"/>
                        <a:cs typeface="Arial" pitchFamily="34" charset="0"/>
                      </a:endParaRPr>
                    </a:p>
                    <a:p>
                      <a:pPr algn="ctr" fontAlgn="b"/>
                      <a:r>
                        <a:rPr lang="en-GB" sz="1200" b="1" u="none" strike="noStrike" dirty="0" smtClean="0">
                          <a:effectLst/>
                          <a:latin typeface="Arial" pitchFamily="34" charset="0"/>
                          <a:cs typeface="Arial" pitchFamily="34" charset="0"/>
                        </a:rPr>
                        <a:t>D &amp; C</a:t>
                      </a:r>
                    </a:p>
                    <a:p>
                      <a:pPr algn="ctr" fontAlgn="b"/>
                      <a:endParaRPr lang="en-GB" sz="1200" b="1" u="none" strike="noStrike" dirty="0" smtClean="0">
                        <a:effectLst/>
                        <a:latin typeface="Arial" pitchFamily="34" charset="0"/>
                        <a:cs typeface="Arial" pitchFamily="34" charset="0"/>
                      </a:endParaRPr>
                    </a:p>
                    <a:p>
                      <a:pPr algn="ctr" fontAlgn="b"/>
                      <a:endParaRPr lang="en-GB" sz="1200" b="1" u="none" strike="noStrike" dirty="0" smtClean="0">
                        <a:effectLst/>
                        <a:latin typeface="Arial" pitchFamily="34" charset="0"/>
                        <a:cs typeface="Arial" pitchFamily="34" charset="0"/>
                      </a:endParaRPr>
                    </a:p>
                    <a:p>
                      <a:pPr algn="ctr" fontAlgn="b"/>
                      <a:r>
                        <a:rPr lang="en-GB" sz="1200" b="1" u="none" strike="noStrike" dirty="0" smtClean="0">
                          <a:effectLst/>
                          <a:latin typeface="Arial" pitchFamily="34" charset="0"/>
                          <a:cs typeface="Arial" pitchFamily="34" charset="0"/>
                        </a:rPr>
                        <a:t>Q2</a:t>
                      </a:r>
                      <a:endParaRPr lang="en-GB" sz="1200" b="1" i="0" u="none" strike="noStrike" dirty="0">
                        <a:solidFill>
                          <a:srgbClr val="000000"/>
                        </a:solidFill>
                        <a:effectLst/>
                        <a:latin typeface="Arial" pitchFamily="34" charset="0"/>
                        <a:cs typeface="Arial" pitchFamily="34" charset="0"/>
                      </a:endParaRPr>
                    </a:p>
                  </a:txBody>
                  <a:tcPr marL="9525" marR="9525" marT="95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200" b="1" u="none" strike="noStrike" dirty="0" smtClean="0">
                        <a:effectLst/>
                        <a:latin typeface="Arial" pitchFamily="34" charset="0"/>
                        <a:cs typeface="Arial" pitchFamily="34" charset="0"/>
                      </a:endParaRPr>
                    </a:p>
                    <a:p>
                      <a:pPr algn="ctr" fontAlgn="b"/>
                      <a:r>
                        <a:rPr lang="en-GB" sz="1200" b="1" u="none" strike="noStrike" dirty="0" smtClean="0">
                          <a:effectLst/>
                          <a:latin typeface="Arial" pitchFamily="34" charset="0"/>
                          <a:cs typeface="Arial" pitchFamily="34" charset="0"/>
                        </a:rPr>
                        <a:t>T</a:t>
                      </a:r>
                    </a:p>
                    <a:p>
                      <a:pPr algn="ctr" fontAlgn="b"/>
                      <a:endParaRPr lang="en-GB" sz="1200" b="1" u="none" strike="noStrike" dirty="0" smtClean="0">
                        <a:effectLst/>
                        <a:latin typeface="Arial" pitchFamily="34" charset="0"/>
                        <a:cs typeface="Arial" pitchFamily="34" charset="0"/>
                      </a:endParaRPr>
                    </a:p>
                    <a:p>
                      <a:pPr algn="ctr" fontAlgn="b"/>
                      <a:endParaRPr lang="en-GB" sz="1200" b="1" u="none" strike="noStrike" dirty="0" smtClean="0">
                        <a:effectLst/>
                        <a:latin typeface="Arial" pitchFamily="34" charset="0"/>
                        <a:cs typeface="Arial" pitchFamily="34" charset="0"/>
                      </a:endParaRPr>
                    </a:p>
                    <a:p>
                      <a:pPr algn="ctr" fontAlgn="b"/>
                      <a:r>
                        <a:rPr lang="en-GB" sz="1200" b="1" u="none" strike="noStrike" dirty="0" smtClean="0">
                          <a:effectLst/>
                          <a:latin typeface="Arial" pitchFamily="34" charset="0"/>
                          <a:cs typeface="Arial" pitchFamily="34" charset="0"/>
                        </a:rPr>
                        <a:t>Q3</a:t>
                      </a:r>
                      <a:endParaRPr lang="en-GB" sz="1200" b="1" i="0" u="none" strike="noStrike" dirty="0">
                        <a:solidFill>
                          <a:srgbClr val="000000"/>
                        </a:solidFill>
                        <a:effectLst/>
                        <a:latin typeface="Arial" pitchFamily="34" charset="0"/>
                        <a:cs typeface="Arial" pitchFamily="34" charset="0"/>
                      </a:endParaRPr>
                    </a:p>
                  </a:txBody>
                  <a:tcPr marL="9525" marR="9525" marT="95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200" b="1" u="none" strike="noStrike" dirty="0" smtClean="0">
                        <a:effectLst/>
                        <a:latin typeface="Arial" pitchFamily="34" charset="0"/>
                        <a:cs typeface="Arial" pitchFamily="34" charset="0"/>
                      </a:endParaRPr>
                    </a:p>
                    <a:p>
                      <a:pPr algn="ctr" fontAlgn="b"/>
                      <a:r>
                        <a:rPr lang="en-GB" sz="1200" b="1" u="none" strike="noStrike" dirty="0" smtClean="0">
                          <a:effectLst/>
                          <a:latin typeface="Arial" pitchFamily="34" charset="0"/>
                          <a:cs typeface="Arial" pitchFamily="34" charset="0"/>
                        </a:rPr>
                        <a:t>D &amp; C</a:t>
                      </a:r>
                    </a:p>
                    <a:p>
                      <a:pPr algn="ctr" fontAlgn="b"/>
                      <a:endParaRPr lang="en-GB" sz="1200" b="1" u="none" strike="noStrike" dirty="0" smtClean="0">
                        <a:effectLst/>
                        <a:latin typeface="Arial" pitchFamily="34" charset="0"/>
                        <a:cs typeface="Arial" pitchFamily="34" charset="0"/>
                      </a:endParaRPr>
                    </a:p>
                    <a:p>
                      <a:pPr algn="ctr" fontAlgn="b"/>
                      <a:endParaRPr lang="en-GB" sz="1200" b="1" u="none" strike="noStrike" dirty="0" smtClean="0">
                        <a:effectLst/>
                        <a:latin typeface="Arial" pitchFamily="34" charset="0"/>
                        <a:cs typeface="Arial" pitchFamily="34" charset="0"/>
                      </a:endParaRPr>
                    </a:p>
                    <a:p>
                      <a:pPr algn="ctr" fontAlgn="b"/>
                      <a:r>
                        <a:rPr lang="en-GB" sz="1200" b="1" u="none" strike="noStrike" dirty="0" smtClean="0">
                          <a:effectLst/>
                          <a:latin typeface="Arial" pitchFamily="34" charset="0"/>
                          <a:cs typeface="Arial" pitchFamily="34" charset="0"/>
                        </a:rPr>
                        <a:t>Q3</a:t>
                      </a:r>
                      <a:endParaRPr lang="en-GB" sz="1200" b="1" i="0" u="none" strike="noStrike" dirty="0">
                        <a:solidFill>
                          <a:srgbClr val="000000"/>
                        </a:solidFill>
                        <a:effectLst/>
                        <a:latin typeface="Arial" pitchFamily="34" charset="0"/>
                        <a:cs typeface="Arial" pitchFamily="34" charset="0"/>
                      </a:endParaRPr>
                    </a:p>
                  </a:txBody>
                  <a:tcPr marL="9525" marR="9525" marT="95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200" b="1" u="none" strike="noStrike" dirty="0" smtClean="0">
                        <a:effectLst/>
                        <a:latin typeface="Arial" pitchFamily="34" charset="0"/>
                        <a:cs typeface="Arial" pitchFamily="34" charset="0"/>
                      </a:endParaRPr>
                    </a:p>
                    <a:p>
                      <a:pPr algn="ctr" fontAlgn="b"/>
                      <a:r>
                        <a:rPr lang="en-GB" sz="1200" b="1" u="none" strike="noStrike" dirty="0" smtClean="0">
                          <a:effectLst/>
                          <a:latin typeface="Arial" pitchFamily="34" charset="0"/>
                          <a:cs typeface="Arial" pitchFamily="34" charset="0"/>
                        </a:rPr>
                        <a:t>T</a:t>
                      </a:r>
                    </a:p>
                    <a:p>
                      <a:pPr algn="ctr" fontAlgn="b"/>
                      <a:endParaRPr lang="en-GB" sz="1200" b="1" u="none" strike="noStrike" dirty="0" smtClean="0">
                        <a:effectLst/>
                        <a:latin typeface="Arial" pitchFamily="34" charset="0"/>
                        <a:cs typeface="Arial" pitchFamily="34" charset="0"/>
                      </a:endParaRPr>
                    </a:p>
                    <a:p>
                      <a:pPr algn="ctr" fontAlgn="b"/>
                      <a:endParaRPr lang="en-GB" sz="1200" b="1" u="none" strike="noStrike" dirty="0" smtClean="0">
                        <a:effectLst/>
                        <a:latin typeface="Arial" pitchFamily="34" charset="0"/>
                        <a:cs typeface="Arial" pitchFamily="34" charset="0"/>
                      </a:endParaRPr>
                    </a:p>
                    <a:p>
                      <a:pPr algn="ctr" fontAlgn="b"/>
                      <a:r>
                        <a:rPr lang="en-GB" sz="1200" b="1" u="none" strike="noStrike" dirty="0" smtClean="0">
                          <a:effectLst/>
                          <a:latin typeface="Arial" pitchFamily="34" charset="0"/>
                          <a:cs typeface="Arial" pitchFamily="34" charset="0"/>
                        </a:rPr>
                        <a:t>Q4</a:t>
                      </a:r>
                      <a:endParaRPr lang="en-GB" sz="1200" b="1" i="0" u="none" strike="noStrike" dirty="0">
                        <a:solidFill>
                          <a:srgbClr val="000000"/>
                        </a:solidFill>
                        <a:effectLst/>
                        <a:latin typeface="Arial" pitchFamily="34" charset="0"/>
                        <a:cs typeface="Arial" pitchFamily="34" charset="0"/>
                      </a:endParaRPr>
                    </a:p>
                  </a:txBody>
                  <a:tcPr marL="9525" marR="9525" marT="95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200" b="1" u="none" strike="noStrike" dirty="0" smtClean="0">
                        <a:effectLst/>
                        <a:latin typeface="Arial" pitchFamily="34" charset="0"/>
                        <a:cs typeface="Arial" pitchFamily="34" charset="0"/>
                      </a:endParaRPr>
                    </a:p>
                    <a:p>
                      <a:pPr algn="ctr" fontAlgn="b"/>
                      <a:r>
                        <a:rPr lang="en-GB" sz="1200" b="1" u="none" strike="noStrike" dirty="0" smtClean="0">
                          <a:effectLst/>
                          <a:latin typeface="Arial" pitchFamily="34" charset="0"/>
                          <a:cs typeface="Arial" pitchFamily="34" charset="0"/>
                        </a:rPr>
                        <a:t>D &amp; C</a:t>
                      </a:r>
                    </a:p>
                    <a:p>
                      <a:pPr algn="ctr" fontAlgn="b"/>
                      <a:endParaRPr lang="en-GB" sz="1200" b="1" u="none" strike="noStrike" dirty="0" smtClean="0">
                        <a:effectLst/>
                        <a:latin typeface="Arial" pitchFamily="34" charset="0"/>
                        <a:cs typeface="Arial" pitchFamily="34" charset="0"/>
                      </a:endParaRPr>
                    </a:p>
                    <a:p>
                      <a:pPr algn="ctr" fontAlgn="b"/>
                      <a:endParaRPr lang="en-GB" sz="1200" b="1" u="none" strike="noStrike" dirty="0" smtClean="0">
                        <a:effectLst/>
                        <a:latin typeface="Arial" pitchFamily="34" charset="0"/>
                        <a:cs typeface="Arial" pitchFamily="34" charset="0"/>
                      </a:endParaRPr>
                    </a:p>
                    <a:p>
                      <a:pPr algn="ctr" fontAlgn="b"/>
                      <a:r>
                        <a:rPr lang="en-GB" sz="1200" b="1" u="none" strike="noStrike" dirty="0" smtClean="0">
                          <a:effectLst/>
                          <a:latin typeface="Arial" pitchFamily="34" charset="0"/>
                          <a:cs typeface="Arial" pitchFamily="34" charset="0"/>
                        </a:rPr>
                        <a:t>Q4</a:t>
                      </a:r>
                      <a:endParaRPr lang="en-GB" sz="1200" b="1" i="0" u="none" strike="noStrike" dirty="0">
                        <a:solidFill>
                          <a:srgbClr val="000000"/>
                        </a:solidFill>
                        <a:effectLst/>
                        <a:latin typeface="Arial" pitchFamily="34" charset="0"/>
                        <a:cs typeface="Arial" pitchFamily="34" charset="0"/>
                      </a:endParaRPr>
                    </a:p>
                  </a:txBody>
                  <a:tcPr marL="9525" marR="9525" marT="95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t"/>
                      <a:endParaRPr lang="en-GB" sz="1200" b="1" i="0" u="none" strike="noStrike" dirty="0" smtClean="0">
                        <a:solidFill>
                          <a:srgbClr val="000000"/>
                        </a:solidFill>
                        <a:effectLst/>
                        <a:latin typeface="Arial" pitchFamily="34" charset="0"/>
                        <a:cs typeface="Arial" pitchFamily="34" charset="0"/>
                      </a:endParaRPr>
                    </a:p>
                    <a:p>
                      <a:pPr algn="ctr" fontAlgn="t"/>
                      <a:r>
                        <a:rPr lang="en-GB" sz="1200" b="1" i="0" u="none" strike="noStrike" dirty="0" smtClean="0">
                          <a:solidFill>
                            <a:srgbClr val="000000"/>
                          </a:solidFill>
                          <a:effectLst/>
                          <a:latin typeface="Arial" pitchFamily="34" charset="0"/>
                          <a:cs typeface="Arial" pitchFamily="34" charset="0"/>
                        </a:rPr>
                        <a:t>Annual Performance</a:t>
                      </a:r>
                      <a:endParaRPr lang="en-GB" sz="1200" b="1" i="0" u="none" strike="noStrike" dirty="0">
                        <a:solidFill>
                          <a:srgbClr val="000000"/>
                        </a:solidFill>
                        <a:effectLst/>
                        <a:latin typeface="Arial" pitchFamily="34" charset="0"/>
                        <a:cs typeface="Arial" pitchFamily="34" charset="0"/>
                      </a:endParaRPr>
                    </a:p>
                  </a:txBody>
                  <a:tcPr marL="0" marR="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t"/>
                      <a:endParaRPr lang="en-GB" sz="1200" b="1" i="0" u="none" strike="noStrike" dirty="0" smtClean="0">
                        <a:solidFill>
                          <a:srgbClr val="000000"/>
                        </a:solidFill>
                        <a:effectLst/>
                        <a:latin typeface="Arial" pitchFamily="34" charset="0"/>
                        <a:cs typeface="Arial" pitchFamily="34" charset="0"/>
                      </a:endParaRPr>
                    </a:p>
                    <a:p>
                      <a:pPr marL="0" algn="ctr" defTabSz="914400" rtl="0" eaLnBrk="1" fontAlgn="b" latinLnBrk="0" hangingPunct="1"/>
                      <a:r>
                        <a:rPr lang="en-GB" sz="1200" b="1" i="0" u="none" strike="noStrike" kern="1200" dirty="0" smtClean="0">
                          <a:solidFill>
                            <a:schemeClr val="tx1"/>
                          </a:solidFill>
                          <a:effectLst/>
                          <a:latin typeface="Arial" pitchFamily="34" charset="0"/>
                          <a:ea typeface="+mn-ea"/>
                          <a:cs typeface="Arial" pitchFamily="34" charset="0"/>
                        </a:rPr>
                        <a:t>Percentage</a:t>
                      </a:r>
                      <a:endParaRPr lang="en-GB" sz="1200" b="1" i="0" u="none" strike="noStrike" kern="1200" dirty="0">
                        <a:solidFill>
                          <a:schemeClr val="tx1"/>
                        </a:solidFill>
                        <a:effectLst/>
                        <a:latin typeface="Arial" pitchFamily="34" charset="0"/>
                        <a:ea typeface="+mn-ea"/>
                        <a:cs typeface="Arial" pitchFamily="34" charset="0"/>
                      </a:endParaRPr>
                    </a:p>
                  </a:txBody>
                  <a:tcPr marL="0" marR="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r>
              <a:tr h="477672">
                <a:tc>
                  <a:txBody>
                    <a:bodyPr/>
                    <a:lstStyle/>
                    <a:p>
                      <a:pPr algn="ctr" fontAlgn="b"/>
                      <a:r>
                        <a:rPr lang="en-GB" sz="1100" b="1" u="none" strike="noStrike" dirty="0">
                          <a:solidFill>
                            <a:schemeClr val="tx1"/>
                          </a:solidFill>
                          <a:effectLst/>
                          <a:latin typeface="Arial" pitchFamily="34" charset="0"/>
                          <a:cs typeface="Arial" pitchFamily="34" charset="0"/>
                        </a:rPr>
                        <a:t>EC</a:t>
                      </a:r>
                      <a:endParaRPr lang="en-GB" sz="1100" b="1" i="0" u="none" strike="noStrike" dirty="0">
                        <a:solidFill>
                          <a:schemeClr val="tx1"/>
                        </a:solidFill>
                        <a:effectLst/>
                        <a:latin typeface="Arial" pitchFamily="34" charset="0"/>
                        <a:cs typeface="Arial" pitchFamily="34" charset="0"/>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18</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12</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12</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16</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58</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r>
              <a:tr h="341193">
                <a:tc>
                  <a:txBody>
                    <a:bodyPr/>
                    <a:lstStyle/>
                    <a:p>
                      <a:pPr algn="ctr" fontAlgn="b"/>
                      <a:r>
                        <a:rPr lang="en-GB" sz="1100" b="1" u="none" strike="noStrike" dirty="0">
                          <a:solidFill>
                            <a:schemeClr val="tx1"/>
                          </a:solidFill>
                          <a:effectLst/>
                          <a:latin typeface="Arial" pitchFamily="34" charset="0"/>
                          <a:cs typeface="Arial" pitchFamily="34" charset="0"/>
                        </a:rPr>
                        <a:t>FS</a:t>
                      </a:r>
                      <a:endParaRPr lang="en-GB" sz="1100" b="1" i="0" u="none" strike="noStrike" dirty="0">
                        <a:solidFill>
                          <a:schemeClr val="tx1"/>
                        </a:solidFill>
                        <a:effectLst/>
                        <a:latin typeface="Arial" pitchFamily="34" charset="0"/>
                        <a:cs typeface="Arial" pitchFamily="34"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28575"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18</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24</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62</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395785">
                <a:tc>
                  <a:txBody>
                    <a:bodyPr/>
                    <a:lstStyle/>
                    <a:p>
                      <a:pPr algn="ctr" fontAlgn="b"/>
                      <a:r>
                        <a:rPr lang="en-GB" sz="1100" b="1" u="none" strike="noStrike" dirty="0">
                          <a:solidFill>
                            <a:schemeClr val="tx1"/>
                          </a:solidFill>
                          <a:effectLst/>
                          <a:latin typeface="Arial" pitchFamily="34" charset="0"/>
                          <a:cs typeface="Arial" pitchFamily="34" charset="0"/>
                        </a:rPr>
                        <a:t>GP</a:t>
                      </a:r>
                      <a:endParaRPr lang="en-GB" sz="1100" b="1" i="0" u="none" strike="noStrike" dirty="0">
                        <a:solidFill>
                          <a:schemeClr val="tx1"/>
                        </a:solidFill>
                        <a:effectLst/>
                        <a:latin typeface="Arial" pitchFamily="34" charset="0"/>
                        <a:cs typeface="Arial" pitchFamily="34"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28575"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17</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60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235</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121</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433</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36728">
                <a:tc>
                  <a:txBody>
                    <a:bodyPr/>
                    <a:lstStyle/>
                    <a:p>
                      <a:pPr algn="ctr" fontAlgn="b"/>
                      <a:r>
                        <a:rPr lang="en-GB" sz="1100" b="1" u="none" strike="noStrike" dirty="0">
                          <a:solidFill>
                            <a:schemeClr val="tx1"/>
                          </a:solidFill>
                          <a:effectLst/>
                          <a:latin typeface="Arial" pitchFamily="34" charset="0"/>
                          <a:cs typeface="Arial" pitchFamily="34" charset="0"/>
                        </a:rPr>
                        <a:t>KZN</a:t>
                      </a:r>
                      <a:endParaRPr lang="en-GB" sz="1100" b="1" i="0" u="none" strike="noStrike" dirty="0">
                        <a:solidFill>
                          <a:schemeClr val="tx1"/>
                        </a:solidFill>
                        <a:effectLst/>
                        <a:latin typeface="Arial" pitchFamily="34" charset="0"/>
                        <a:cs typeface="Arial" pitchFamily="34"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28575"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12</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15</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57</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15</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99</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50377">
                <a:tc>
                  <a:txBody>
                    <a:bodyPr/>
                    <a:lstStyle/>
                    <a:p>
                      <a:pPr algn="ctr" fontAlgn="b"/>
                      <a:r>
                        <a:rPr lang="en-GB" sz="1100" b="1" u="none" strike="noStrike" dirty="0">
                          <a:solidFill>
                            <a:schemeClr val="tx1"/>
                          </a:solidFill>
                          <a:effectLst/>
                          <a:latin typeface="Arial" pitchFamily="34" charset="0"/>
                          <a:cs typeface="Arial" pitchFamily="34" charset="0"/>
                        </a:rPr>
                        <a:t>LP</a:t>
                      </a:r>
                      <a:endParaRPr lang="en-GB" sz="1100" b="1" i="0" u="none" strike="noStrike" dirty="0">
                        <a:solidFill>
                          <a:schemeClr val="tx1"/>
                        </a:solidFill>
                        <a:effectLst/>
                        <a:latin typeface="Arial" pitchFamily="34" charset="0"/>
                        <a:cs typeface="Arial" pitchFamily="34"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28575"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24</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33</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28</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20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105</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23080">
                <a:tc>
                  <a:txBody>
                    <a:bodyPr/>
                    <a:lstStyle/>
                    <a:p>
                      <a:pPr algn="ctr" fontAlgn="b"/>
                      <a:r>
                        <a:rPr lang="en-GB" sz="1100" b="1" u="none" strike="noStrike" dirty="0">
                          <a:solidFill>
                            <a:schemeClr val="tx1"/>
                          </a:solidFill>
                          <a:effectLst/>
                          <a:latin typeface="Arial" pitchFamily="34" charset="0"/>
                          <a:cs typeface="Arial" pitchFamily="34" charset="0"/>
                        </a:rPr>
                        <a:t>MP</a:t>
                      </a:r>
                      <a:endParaRPr lang="en-GB" sz="1100" b="1" i="0" u="none" strike="noStrike" dirty="0">
                        <a:solidFill>
                          <a:schemeClr val="tx1"/>
                        </a:solidFill>
                        <a:effectLst/>
                        <a:latin typeface="Arial" pitchFamily="34" charset="0"/>
                        <a:cs typeface="Arial" pitchFamily="34"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28575"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12</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12</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8</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15</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47</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50376">
                <a:tc>
                  <a:txBody>
                    <a:bodyPr/>
                    <a:lstStyle/>
                    <a:p>
                      <a:pPr algn="ctr" fontAlgn="b"/>
                      <a:r>
                        <a:rPr lang="en-GB" sz="1100" b="1" u="none" strike="noStrike" dirty="0">
                          <a:solidFill>
                            <a:schemeClr val="tx1"/>
                          </a:solidFill>
                          <a:effectLst/>
                          <a:latin typeface="Arial" pitchFamily="34" charset="0"/>
                          <a:cs typeface="Arial" pitchFamily="34" charset="0"/>
                        </a:rPr>
                        <a:t>NC</a:t>
                      </a:r>
                      <a:endParaRPr lang="en-GB" sz="1100" b="1" i="0" u="none" strike="noStrike" dirty="0">
                        <a:solidFill>
                          <a:schemeClr val="tx1"/>
                        </a:solidFill>
                        <a:effectLst/>
                        <a:latin typeface="Arial" pitchFamily="34" charset="0"/>
                        <a:cs typeface="Arial" pitchFamily="34"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28575"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21</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5</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12</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10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48</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87056">
                <a:tc>
                  <a:txBody>
                    <a:bodyPr/>
                    <a:lstStyle/>
                    <a:p>
                      <a:pPr algn="ctr" fontAlgn="b"/>
                      <a:r>
                        <a:rPr lang="en-GB" sz="1100" b="1" u="none" strike="noStrike" dirty="0">
                          <a:solidFill>
                            <a:schemeClr val="tx1"/>
                          </a:solidFill>
                          <a:effectLst/>
                          <a:latin typeface="Arial" pitchFamily="34" charset="0"/>
                          <a:cs typeface="Arial" pitchFamily="34" charset="0"/>
                        </a:rPr>
                        <a:t>NW</a:t>
                      </a:r>
                      <a:endParaRPr lang="en-GB" sz="1100" b="1" i="0" u="none" strike="noStrike" dirty="0">
                        <a:solidFill>
                          <a:schemeClr val="tx1"/>
                        </a:solidFill>
                        <a:effectLst/>
                        <a:latin typeface="Arial" pitchFamily="34" charset="0"/>
                        <a:cs typeface="Arial" pitchFamily="34"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28575"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24</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31</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33</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24</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112</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87056">
                <a:tc>
                  <a:txBody>
                    <a:bodyPr/>
                    <a:lstStyle/>
                    <a:p>
                      <a:pPr algn="ctr" fontAlgn="b"/>
                      <a:r>
                        <a:rPr lang="en-GB" sz="1100" b="1" u="none" strike="noStrike" dirty="0">
                          <a:solidFill>
                            <a:schemeClr val="tx1"/>
                          </a:solidFill>
                          <a:effectLst/>
                          <a:latin typeface="Arial" pitchFamily="34" charset="0"/>
                          <a:cs typeface="Arial" pitchFamily="34" charset="0"/>
                        </a:rPr>
                        <a:t>WC</a:t>
                      </a:r>
                      <a:endParaRPr lang="en-GB" sz="1100" b="1" i="0" u="none" strike="noStrike" dirty="0">
                        <a:solidFill>
                          <a:schemeClr val="tx1"/>
                        </a:solidFill>
                        <a:effectLst/>
                        <a:latin typeface="Arial" pitchFamily="34" charset="0"/>
                        <a:cs typeface="Arial" pitchFamily="34" charset="0"/>
                      </a:endParaRPr>
                    </a:p>
                  </a:txBody>
                  <a:tcPr marL="0" marR="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13</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8</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11</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6</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Arial" pitchFamily="34" charset="0"/>
                          <a:cs typeface="Arial" pitchFamily="34" charset="0"/>
                        </a:rPr>
                        <a:t>40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ZA" sz="1100" b="0" i="0" u="none" strike="noStrike" kern="1200" dirty="0" smtClean="0">
                          <a:solidFill>
                            <a:schemeClr val="tx1"/>
                          </a:solidFill>
                          <a:effectLst/>
                          <a:latin typeface="Arial" pitchFamily="34" charset="0"/>
                          <a:ea typeface="+mn-ea"/>
                          <a:cs typeface="Arial" pitchFamily="34" charset="0"/>
                        </a:rPr>
                        <a:t>100%</a:t>
                      </a:r>
                      <a:endParaRPr lang="en-ZA" sz="1100" b="0"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r h="440539">
                <a:tc>
                  <a:txBody>
                    <a:bodyPr/>
                    <a:lstStyle/>
                    <a:p>
                      <a:pPr algn="ctr" fontAlgn="b"/>
                      <a:r>
                        <a:rPr lang="en-GB" sz="1100" b="1" u="none" strike="noStrike" dirty="0" smtClean="0">
                          <a:effectLst/>
                          <a:latin typeface="Arial" pitchFamily="34" charset="0"/>
                          <a:cs typeface="Arial" pitchFamily="34" charset="0"/>
                        </a:rPr>
                        <a:t>TOTAL</a:t>
                      </a:r>
                      <a:endParaRPr lang="en-GB" sz="1100" b="1" i="0" u="none" strike="noStrike" dirty="0">
                        <a:solidFill>
                          <a:srgbClr val="000000"/>
                        </a:solidFill>
                        <a:effectLst/>
                        <a:latin typeface="Arial" pitchFamily="34" charset="0"/>
                        <a:cs typeface="Arial" pitchFamily="34" charset="0"/>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marL="0" algn="ctr" defTabSz="914400" rtl="0" eaLnBrk="1" fontAlgn="b" latinLnBrk="0" hangingPunct="1"/>
                      <a:r>
                        <a:rPr lang="en-ZA" sz="1100" b="1" i="0" u="none" strike="noStrike" kern="1200" dirty="0" smtClean="0">
                          <a:solidFill>
                            <a:schemeClr val="tx1"/>
                          </a:solidFill>
                          <a:effectLst/>
                          <a:latin typeface="Arial" pitchFamily="34" charset="0"/>
                          <a:ea typeface="+mn-ea"/>
                          <a:cs typeface="Arial" pitchFamily="34" charset="0"/>
                        </a:rPr>
                        <a:t>100%</a:t>
                      </a:r>
                      <a:endParaRPr lang="en-ZA" sz="1100" b="1" i="0" u="none" strike="noStrike" kern="1200" dirty="0">
                        <a:solidFill>
                          <a:schemeClr val="tx1"/>
                        </a:solidFill>
                        <a:effectLst/>
                        <a:latin typeface="Arial" pitchFamily="34" charset="0"/>
                        <a:ea typeface="+mn-ea"/>
                        <a:cs typeface="Arial" pitchFamily="34" charset="0"/>
                      </a:endParaRPr>
                    </a:p>
                  </a:txBody>
                  <a:tcPr marL="9524" marR="9524" marT="9526"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marL="0" algn="ctr" defTabSz="914400" rtl="0" eaLnBrk="1" fontAlgn="b" latinLnBrk="0" hangingPunct="1"/>
                      <a:r>
                        <a:rPr lang="en-ZA" sz="1100" b="1" i="0" u="none" strike="noStrike" kern="1200" dirty="0" smtClean="0">
                          <a:solidFill>
                            <a:schemeClr val="tx1"/>
                          </a:solidFill>
                          <a:effectLst/>
                          <a:latin typeface="Arial" pitchFamily="34" charset="0"/>
                          <a:ea typeface="+mn-ea"/>
                          <a:cs typeface="Arial" pitchFamily="34" charset="0"/>
                        </a:rPr>
                        <a:t>100%</a:t>
                      </a:r>
                      <a:endParaRPr lang="en-ZA" sz="1100" b="1" i="0" u="none" strike="noStrike" kern="1200" dirty="0">
                        <a:solidFill>
                          <a:schemeClr val="tx1"/>
                        </a:solidFill>
                        <a:effectLst/>
                        <a:latin typeface="Arial" pitchFamily="34" charset="0"/>
                        <a:ea typeface="+mn-ea"/>
                        <a:cs typeface="Arial" pitchFamily="34" charset="0"/>
                      </a:endParaRPr>
                    </a:p>
                  </a:txBody>
                  <a:tcPr marL="9524" marR="9524" marT="9526"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rgbClr val="92D050"/>
                    </a:solidFill>
                  </a:tcPr>
                </a:tc>
                <a:tc>
                  <a:txBody>
                    <a:bodyPr/>
                    <a:lstStyle/>
                    <a:p>
                      <a:pPr marL="0" algn="ctr" defTabSz="914400" rtl="0" eaLnBrk="1" fontAlgn="b" latinLnBrk="0" hangingPunct="1"/>
                      <a:r>
                        <a:rPr lang="en-ZA" sz="1100" b="1" i="0" u="none" strike="noStrike" kern="1200" dirty="0" smtClean="0">
                          <a:solidFill>
                            <a:schemeClr val="tx1"/>
                          </a:solidFill>
                          <a:effectLst/>
                          <a:latin typeface="Arial" pitchFamily="34" charset="0"/>
                          <a:ea typeface="+mn-ea"/>
                          <a:cs typeface="Arial" pitchFamily="34" charset="0"/>
                        </a:rPr>
                        <a:t>151</a:t>
                      </a:r>
                      <a:endParaRPr lang="en-ZA" sz="1100" b="1" i="0" u="none" strike="noStrike" kern="1200" dirty="0">
                        <a:solidFill>
                          <a:schemeClr val="tx1"/>
                        </a:solidFill>
                        <a:effectLst/>
                        <a:latin typeface="Arial" pitchFamily="34" charset="0"/>
                        <a:ea typeface="+mn-ea"/>
                        <a:cs typeface="Arial" pitchFamily="34" charset="0"/>
                      </a:endParaRPr>
                    </a:p>
                  </a:txBody>
                  <a:tcPr marL="9524" marR="9524" marT="9526" marB="0"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marL="0" algn="ctr" defTabSz="914400" rtl="0" eaLnBrk="1" fontAlgn="b" latinLnBrk="0" hangingPunct="1"/>
                      <a:r>
                        <a:rPr lang="en-ZA" sz="1100" b="1" i="0" u="none" strike="noStrike" kern="1200" dirty="0" smtClean="0">
                          <a:solidFill>
                            <a:schemeClr val="tx1"/>
                          </a:solidFill>
                          <a:effectLst/>
                          <a:latin typeface="Arial" pitchFamily="34" charset="0"/>
                          <a:ea typeface="+mn-ea"/>
                          <a:cs typeface="Arial" pitchFamily="34" charset="0"/>
                        </a:rPr>
                        <a:t>100%</a:t>
                      </a:r>
                      <a:endParaRPr lang="en-ZA" sz="1100" b="1"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marL="0" algn="ctr" defTabSz="914400" rtl="0" eaLnBrk="1" fontAlgn="b" latinLnBrk="0" hangingPunct="1"/>
                      <a:r>
                        <a:rPr lang="en-ZA" sz="1100" b="1" i="0" u="none" strike="noStrike" kern="1200" dirty="0" smtClean="0">
                          <a:solidFill>
                            <a:schemeClr val="tx1"/>
                          </a:solidFill>
                          <a:effectLst/>
                          <a:latin typeface="Arial" pitchFamily="34" charset="0"/>
                          <a:ea typeface="+mn-ea"/>
                          <a:cs typeface="Arial" pitchFamily="34" charset="0"/>
                        </a:rPr>
                        <a:t>194</a:t>
                      </a:r>
                      <a:endParaRPr lang="en-ZA" sz="1100" b="1"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marL="0" algn="ctr" defTabSz="914400" rtl="0" eaLnBrk="1" fontAlgn="b" latinLnBrk="0" hangingPunct="1"/>
                      <a:r>
                        <a:rPr lang="en-ZA" sz="1100" b="1" i="0" u="none" strike="noStrike" kern="1200" dirty="0" smtClean="0">
                          <a:solidFill>
                            <a:schemeClr val="tx1"/>
                          </a:solidFill>
                          <a:effectLst/>
                          <a:latin typeface="Arial" pitchFamily="34" charset="0"/>
                          <a:ea typeface="+mn-ea"/>
                          <a:cs typeface="Arial" pitchFamily="34" charset="0"/>
                        </a:rPr>
                        <a:t>100%</a:t>
                      </a:r>
                      <a:endParaRPr lang="en-ZA" sz="1100" b="1"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marL="0" algn="ctr" defTabSz="914400" rtl="0" eaLnBrk="1" fontAlgn="b" latinLnBrk="0" hangingPunct="1"/>
                      <a:r>
                        <a:rPr lang="en-ZA" sz="1100" b="1" i="0" u="none" strike="noStrike" kern="1200" dirty="0" smtClean="0">
                          <a:solidFill>
                            <a:schemeClr val="tx1"/>
                          </a:solidFill>
                          <a:effectLst/>
                          <a:latin typeface="Arial" pitchFamily="34" charset="0"/>
                          <a:ea typeface="+mn-ea"/>
                          <a:cs typeface="Arial" pitchFamily="34" charset="0"/>
                        </a:rPr>
                        <a:t>406</a:t>
                      </a:r>
                      <a:endParaRPr lang="en-ZA" sz="1100" b="1"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marL="0" algn="ctr" defTabSz="914400" rtl="0" eaLnBrk="1" fontAlgn="b" latinLnBrk="0" hangingPunct="1"/>
                      <a:r>
                        <a:rPr lang="en-ZA" sz="1100" b="1" i="0" u="none" strike="noStrike" kern="1200" dirty="0" smtClean="0">
                          <a:solidFill>
                            <a:schemeClr val="tx1"/>
                          </a:solidFill>
                          <a:effectLst/>
                          <a:latin typeface="Arial" pitchFamily="34" charset="0"/>
                          <a:ea typeface="+mn-ea"/>
                          <a:cs typeface="Arial" pitchFamily="34" charset="0"/>
                        </a:rPr>
                        <a:t>100%</a:t>
                      </a:r>
                      <a:endParaRPr lang="en-ZA" sz="1100" b="1"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algn="ctr" fontAlgn="ctr"/>
                      <a:r>
                        <a:rPr lang="en-US" sz="1100" b="1" i="0" u="none" strike="noStrike" dirty="0" smtClean="0">
                          <a:solidFill>
                            <a:srgbClr val="000000"/>
                          </a:solidFill>
                          <a:effectLst/>
                          <a:latin typeface="Arial" pitchFamily="34" charset="0"/>
                          <a:cs typeface="Arial" pitchFamily="34" charset="0"/>
                        </a:rPr>
                        <a:t>251</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algn="ctr" fontAlgn="ctr"/>
                      <a:r>
                        <a:rPr lang="en-US" sz="1100" b="1" i="0" u="none" strike="noStrike" dirty="0" smtClean="0">
                          <a:solidFill>
                            <a:srgbClr val="000000"/>
                          </a:solidFill>
                          <a:effectLst/>
                          <a:latin typeface="Arial" pitchFamily="34" charset="0"/>
                          <a:cs typeface="Arial" pitchFamily="34" charset="0"/>
                        </a:rPr>
                        <a:t>1004</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marL="0" algn="ctr" defTabSz="914400" rtl="0" eaLnBrk="1" fontAlgn="b" latinLnBrk="0" hangingPunct="1"/>
                      <a:r>
                        <a:rPr lang="en-ZA" sz="1100" b="1" i="0" u="none" strike="noStrike" kern="1200" dirty="0" smtClean="0">
                          <a:solidFill>
                            <a:schemeClr val="tx1"/>
                          </a:solidFill>
                          <a:effectLst/>
                          <a:latin typeface="Arial" pitchFamily="34" charset="0"/>
                          <a:ea typeface="+mn-ea"/>
                          <a:cs typeface="Arial" pitchFamily="34" charset="0"/>
                        </a:rPr>
                        <a:t>100%</a:t>
                      </a:r>
                      <a:endParaRPr lang="en-ZA" sz="1100" b="1" i="0" u="none" strike="noStrike" kern="1200" dirty="0">
                        <a:solidFill>
                          <a:schemeClr val="tx1"/>
                        </a:solidFill>
                        <a:effectLst/>
                        <a:latin typeface="Arial" pitchFamily="34" charset="0"/>
                        <a:ea typeface="+mn-ea"/>
                        <a:cs typeface="Arial"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r>
            </a:tbl>
          </a:graphicData>
        </a:graphic>
      </p:graphicFrame>
    </p:spTree>
    <p:extLst>
      <p:ext uri="{BB962C8B-B14F-4D97-AF65-F5344CB8AC3E}">
        <p14:creationId xmlns:p14="http://schemas.microsoft.com/office/powerpoint/2010/main" xmlns="" val="9864026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36</a:t>
            </a:fld>
            <a:endParaRPr lang="en-US" sz="1800" b="1" dirty="0">
              <a:solidFill>
                <a:schemeClr val="tx1"/>
              </a:solidFill>
              <a:latin typeface="Arial" pitchFamily="34" charset="0"/>
              <a:cs typeface="Arial" pitchFamily="34" charset="0"/>
            </a:endParaRPr>
          </a:p>
        </p:txBody>
      </p:sp>
      <p:sp>
        <p:nvSpPr>
          <p:cNvPr id="2" name="Rectangle 1"/>
          <p:cNvSpPr/>
          <p:nvPr/>
        </p:nvSpPr>
        <p:spPr>
          <a:xfrm>
            <a:off x="154335" y="17397"/>
            <a:ext cx="8532465" cy="707886"/>
          </a:xfrm>
          <a:prstGeom prst="rect">
            <a:avLst/>
          </a:prstGeom>
        </p:spPr>
        <p:txBody>
          <a:bodyPr wrap="square">
            <a:spAutoFit/>
          </a:bodyPr>
          <a:lstStyle/>
          <a:p>
            <a:r>
              <a:rPr lang="en-US" altLang="en-US" sz="2000" b="1" dirty="0">
                <a:solidFill>
                  <a:schemeClr val="bg1"/>
                </a:solidFill>
                <a:latin typeface="Arial" pitchFamily="34" charset="0"/>
                <a:cs typeface="Arial" pitchFamily="34" charset="0"/>
              </a:rPr>
              <a:t>Provincial Target </a:t>
            </a:r>
            <a:r>
              <a:rPr lang="en-US" altLang="en-US" sz="2000" b="1" dirty="0" smtClean="0">
                <a:solidFill>
                  <a:schemeClr val="bg1"/>
                </a:solidFill>
                <a:latin typeface="Arial" pitchFamily="34" charset="0"/>
                <a:cs typeface="Arial" pitchFamily="34" charset="0"/>
              </a:rPr>
              <a:t>:100</a:t>
            </a:r>
            <a:r>
              <a:rPr lang="en-US" altLang="en-US" sz="2000" b="1" dirty="0">
                <a:solidFill>
                  <a:schemeClr val="bg1"/>
                </a:solidFill>
                <a:latin typeface="Arial" pitchFamily="34" charset="0"/>
                <a:cs typeface="Arial" pitchFamily="34" charset="0"/>
              </a:rPr>
              <a:t>% </a:t>
            </a:r>
            <a:r>
              <a:rPr lang="en-US" altLang="en-US" sz="2000" b="1" dirty="0" smtClean="0">
                <a:solidFill>
                  <a:schemeClr val="bg1"/>
                </a:solidFill>
                <a:latin typeface="Arial" pitchFamily="34" charset="0"/>
                <a:cs typeface="Arial" pitchFamily="34" charset="0"/>
              </a:rPr>
              <a:t>of </a:t>
            </a:r>
            <a:r>
              <a:rPr lang="en-US" altLang="en-US" sz="2000" b="1" dirty="0">
                <a:solidFill>
                  <a:schemeClr val="bg1"/>
                </a:solidFill>
                <a:latin typeface="Arial" pitchFamily="34" charset="0"/>
                <a:cs typeface="Arial" pitchFamily="34" charset="0"/>
              </a:rPr>
              <a:t>detected transgressors in contravention of the Immigration Act (Act 13 of 2002) charged </a:t>
            </a:r>
            <a:endParaRPr lang="en-ZA" sz="2000" dirty="0">
              <a:solidFill>
                <a:schemeClr val="bg1"/>
              </a:solidFill>
            </a:endParaRPr>
          </a:p>
        </p:txBody>
      </p:sp>
      <p:sp>
        <p:nvSpPr>
          <p:cNvPr id="5" name="TextBox 4"/>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8" name="Title 1"/>
          <p:cNvSpPr txBox="1">
            <a:spLocks/>
          </p:cNvSpPr>
          <p:nvPr/>
        </p:nvSpPr>
        <p:spPr bwMode="auto">
          <a:xfrm>
            <a:off x="4983707" y="6059606"/>
            <a:ext cx="2514600" cy="737188"/>
          </a:xfrm>
          <a:prstGeom prst="rect">
            <a:avLst/>
          </a:prstGeom>
          <a:solidFill>
            <a:schemeClr val="bg2"/>
          </a:solidFill>
          <a:ln w="9525">
            <a:solidFill>
              <a:srgbClr val="000000"/>
            </a:solidFill>
            <a:miter lim="800000"/>
            <a:headEnd/>
            <a:tailEnd/>
          </a:ln>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nSpc>
                <a:spcPct val="90000"/>
              </a:lnSpc>
              <a:buClr>
                <a:schemeClr val="bg2"/>
              </a:buClr>
              <a:defRPr/>
            </a:pPr>
            <a:r>
              <a:rPr lang="en-US" altLang="en-US" sz="800" b="1" dirty="0" smtClean="0">
                <a:solidFill>
                  <a:srgbClr val="FF0000"/>
                </a:solidFill>
              </a:rPr>
              <a:t>AT       – Annual Target                            </a:t>
            </a:r>
          </a:p>
          <a:p>
            <a:pPr>
              <a:lnSpc>
                <a:spcPct val="90000"/>
              </a:lnSpc>
              <a:buClr>
                <a:schemeClr val="bg2"/>
              </a:buClr>
              <a:defRPr/>
            </a:pPr>
            <a:r>
              <a:rPr lang="en-US" altLang="en-US" sz="800" b="1" dirty="0" smtClean="0">
                <a:solidFill>
                  <a:srgbClr val="FF0000"/>
                </a:solidFill>
              </a:rPr>
              <a:t>T          – Target</a:t>
            </a:r>
          </a:p>
          <a:p>
            <a:pPr>
              <a:lnSpc>
                <a:spcPct val="90000"/>
              </a:lnSpc>
              <a:buClr>
                <a:schemeClr val="bg2"/>
              </a:buClr>
              <a:defRPr/>
            </a:pPr>
            <a:r>
              <a:rPr lang="en-US" altLang="en-US" sz="800" b="1" dirty="0" smtClean="0">
                <a:solidFill>
                  <a:srgbClr val="FF0000"/>
                </a:solidFill>
              </a:rPr>
              <a:t>D &amp; C  – Detected and Charged (actual number)</a:t>
            </a:r>
          </a:p>
          <a:p>
            <a:pPr>
              <a:lnSpc>
                <a:spcPct val="90000"/>
              </a:lnSpc>
              <a:buClr>
                <a:schemeClr val="bg2"/>
              </a:buClr>
              <a:defRPr/>
            </a:pPr>
            <a:r>
              <a:rPr lang="en-US" altLang="en-US" sz="800" b="1" dirty="0" smtClean="0">
                <a:solidFill>
                  <a:srgbClr val="FF0000"/>
                </a:solidFill>
              </a:rPr>
              <a:t>AP       – Actual Performance</a:t>
            </a:r>
          </a:p>
          <a:p>
            <a:pPr>
              <a:lnSpc>
                <a:spcPct val="90000"/>
              </a:lnSpc>
              <a:buClr>
                <a:schemeClr val="bg2"/>
              </a:buClr>
              <a:defRPr/>
            </a:pPr>
            <a:endParaRPr lang="en-US" altLang="en-US" sz="1000" dirty="0" smtClean="0">
              <a:solidFill>
                <a:srgbClr val="FF0000"/>
              </a:solidFill>
            </a:endParaRPr>
          </a:p>
          <a:p>
            <a:pPr marL="285750" indent="-285750">
              <a:lnSpc>
                <a:spcPct val="90000"/>
              </a:lnSpc>
              <a:buClr>
                <a:schemeClr val="bg2"/>
              </a:buClr>
              <a:buFont typeface="Arial" pitchFamily="34" charset="0"/>
              <a:buChar char="•"/>
              <a:defRPr/>
            </a:pPr>
            <a:endParaRPr lang="en-US" altLang="en-US" dirty="0" smtClean="0">
              <a:solidFill>
                <a:srgbClr val="FF0000"/>
              </a:solidFill>
            </a:endParaRPr>
          </a:p>
          <a:p>
            <a:pPr marL="285750" indent="-285750">
              <a:lnSpc>
                <a:spcPct val="90000"/>
              </a:lnSpc>
              <a:buClr>
                <a:schemeClr val="bg2"/>
              </a:buClr>
              <a:buFont typeface="Arial" pitchFamily="34" charset="0"/>
              <a:buChar char="•"/>
              <a:defRPr/>
            </a:pPr>
            <a:endParaRPr lang="en-US" altLang="en-US" b="1" dirty="0" smtClean="0">
              <a:solidFill>
                <a:srgbClr val="FF0000"/>
              </a:solidFill>
            </a:endParaRPr>
          </a:p>
          <a:p>
            <a:pPr marL="285750" indent="-285750">
              <a:lnSpc>
                <a:spcPct val="90000"/>
              </a:lnSpc>
              <a:buClr>
                <a:schemeClr val="bg2"/>
              </a:buClr>
              <a:buFont typeface="Arial" pitchFamily="34" charset="0"/>
              <a:buChar char="•"/>
              <a:defRPr/>
            </a:pPr>
            <a:endParaRPr lang="en-US" altLang="en-US" b="1" dirty="0" smtClean="0">
              <a:solidFill>
                <a:srgbClr val="C00000"/>
              </a:solidFill>
            </a:endParaRPr>
          </a:p>
          <a:p>
            <a:pPr marL="285750" indent="-285750">
              <a:lnSpc>
                <a:spcPct val="90000"/>
              </a:lnSpc>
              <a:buClr>
                <a:schemeClr val="bg2"/>
              </a:buClr>
              <a:buFont typeface="Arial" pitchFamily="34" charset="0"/>
              <a:buChar char="•"/>
              <a:defRPr/>
            </a:pPr>
            <a:endParaRPr lang="en-US" altLang="en-US" b="1" dirty="0">
              <a:solidFill>
                <a:srgbClr val="C0000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xmlns="" val="2714949426"/>
              </p:ext>
            </p:extLst>
          </p:nvPr>
        </p:nvGraphicFramePr>
        <p:xfrm>
          <a:off x="0" y="978406"/>
          <a:ext cx="8839193" cy="4505599"/>
        </p:xfrm>
        <a:graphic>
          <a:graphicData uri="http://schemas.openxmlformats.org/drawingml/2006/table">
            <a:tbl>
              <a:tblPr>
                <a:tableStyleId>{5940675A-B579-460E-94D1-54222C63F5DA}</a:tableStyleId>
              </a:tblPr>
              <a:tblGrid>
                <a:gridCol w="720047"/>
                <a:gridCol w="720047"/>
                <a:gridCol w="720047"/>
                <a:gridCol w="720047"/>
                <a:gridCol w="720047"/>
                <a:gridCol w="720047"/>
                <a:gridCol w="720047"/>
                <a:gridCol w="720047"/>
                <a:gridCol w="720047"/>
                <a:gridCol w="720047"/>
                <a:gridCol w="844188"/>
                <a:gridCol w="794535"/>
              </a:tblGrid>
              <a:tr h="990602">
                <a:tc>
                  <a:txBody>
                    <a:bodyPr/>
                    <a:lstStyle/>
                    <a:p>
                      <a:pPr algn="l" fontAlgn="b"/>
                      <a:endParaRPr lang="en-GB" sz="1100" b="1" u="none" strike="noStrike" dirty="0" smtClean="0">
                        <a:effectLst/>
                        <a:latin typeface="Arial Narrow" pitchFamily="34" charset="0"/>
                        <a:cs typeface="Arial" pitchFamily="34" charset="0"/>
                      </a:endParaRPr>
                    </a:p>
                    <a:p>
                      <a:pPr algn="l" fontAlgn="b"/>
                      <a:r>
                        <a:rPr lang="en-GB" sz="1100" b="1" u="none" strike="noStrike" dirty="0" smtClean="0">
                          <a:effectLst/>
                          <a:latin typeface="Arial Narrow" pitchFamily="34" charset="0"/>
                          <a:cs typeface="Arial" pitchFamily="34" charset="0"/>
                        </a:rPr>
                        <a:t>Province</a:t>
                      </a:r>
                      <a:endParaRPr lang="en-GB" sz="1100" b="1" i="0" u="none" strike="noStrike" dirty="0">
                        <a:solidFill>
                          <a:srgbClr val="000000"/>
                        </a:solidFill>
                        <a:effectLst/>
                        <a:latin typeface="Arial Narrow" pitchFamily="34" charset="0"/>
                        <a:cs typeface="Arial" pitchFamily="34" charset="0"/>
                      </a:endParaRPr>
                    </a:p>
                  </a:txBody>
                  <a:tcPr marL="9525" marR="9525" marT="9529"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100" b="1" u="none" strike="noStrike" dirty="0" smtClean="0">
                        <a:effectLst/>
                        <a:latin typeface="Arial Narrow" pitchFamily="34" charset="0"/>
                        <a:cs typeface="Arial" pitchFamily="34" charset="0"/>
                      </a:endParaRPr>
                    </a:p>
                    <a:p>
                      <a:pPr algn="ctr" fontAlgn="b"/>
                      <a:r>
                        <a:rPr lang="en-GB" sz="1100" b="1" u="none" strike="noStrike" dirty="0" smtClean="0">
                          <a:effectLst/>
                          <a:latin typeface="Arial Narrow" pitchFamily="34" charset="0"/>
                          <a:cs typeface="Arial" pitchFamily="34" charset="0"/>
                        </a:rPr>
                        <a:t>AT</a:t>
                      </a:r>
                    </a:p>
                    <a:p>
                      <a:pPr algn="ctr" fontAlgn="b"/>
                      <a:endParaRPr lang="en-GB" sz="1100" b="1" i="0" u="none" strike="noStrike" dirty="0" smtClean="0">
                        <a:solidFill>
                          <a:srgbClr val="000000"/>
                        </a:solidFill>
                        <a:effectLst/>
                        <a:latin typeface="Arial Narrow" pitchFamily="34" charset="0"/>
                        <a:cs typeface="Arial" pitchFamily="34" charset="0"/>
                      </a:endParaRPr>
                    </a:p>
                    <a:p>
                      <a:pPr algn="ctr" fontAlgn="b"/>
                      <a:endParaRPr lang="en-GB" sz="1100" b="1" i="0" u="none" strike="noStrike" dirty="0" smtClean="0">
                        <a:solidFill>
                          <a:srgbClr val="000000"/>
                        </a:solidFill>
                        <a:effectLst/>
                        <a:latin typeface="Arial Narrow" pitchFamily="34" charset="0"/>
                        <a:cs typeface="Arial" pitchFamily="34" charset="0"/>
                      </a:endParaRPr>
                    </a:p>
                    <a:p>
                      <a:pPr algn="ctr" fontAlgn="b"/>
                      <a:endParaRPr lang="en-GB" sz="1100" b="1" i="0" u="none" strike="noStrike" dirty="0" smtClean="0">
                        <a:solidFill>
                          <a:srgbClr val="000000"/>
                        </a:solidFill>
                        <a:effectLst/>
                        <a:latin typeface="Arial Narrow" pitchFamily="34" charset="0"/>
                        <a:cs typeface="Arial" pitchFamily="34" charset="0"/>
                      </a:endParaRPr>
                    </a:p>
                    <a:p>
                      <a:pPr algn="ctr" fontAlgn="b"/>
                      <a:r>
                        <a:rPr lang="en-GB" sz="1100" b="1" i="0" u="none" strike="noStrike" dirty="0" smtClean="0">
                          <a:solidFill>
                            <a:srgbClr val="000000"/>
                          </a:solidFill>
                          <a:effectLst/>
                          <a:latin typeface="Arial Narrow" pitchFamily="34" charset="0"/>
                          <a:cs typeface="Arial" pitchFamily="34" charset="0"/>
                        </a:rPr>
                        <a:t>2016/17</a:t>
                      </a:r>
                      <a:endParaRPr lang="en-GB" sz="1100" b="1" i="0" u="none" strike="noStrike" dirty="0">
                        <a:solidFill>
                          <a:srgbClr val="000000"/>
                        </a:solidFill>
                        <a:effectLst/>
                        <a:latin typeface="Arial Narrow" pitchFamily="34" charset="0"/>
                        <a:cs typeface="Arial" pitchFamily="34" charset="0"/>
                      </a:endParaRPr>
                    </a:p>
                  </a:txBody>
                  <a:tcPr marL="9525" marR="9525" marT="9529"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100" b="1" u="none" strike="noStrike" dirty="0" smtClean="0">
                        <a:effectLst/>
                        <a:latin typeface="Arial Narrow" pitchFamily="34" charset="0"/>
                        <a:cs typeface="Arial" pitchFamily="34" charset="0"/>
                      </a:endParaRPr>
                    </a:p>
                    <a:p>
                      <a:pPr algn="ctr" fontAlgn="b"/>
                      <a:r>
                        <a:rPr lang="en-GB" sz="1100" b="1" u="none" strike="noStrike" dirty="0" smtClean="0">
                          <a:effectLst/>
                          <a:latin typeface="Arial Narrow" pitchFamily="34" charset="0"/>
                          <a:cs typeface="Arial" pitchFamily="34" charset="0"/>
                        </a:rPr>
                        <a:t>T</a:t>
                      </a:r>
                    </a:p>
                    <a:p>
                      <a:pPr algn="ctr" fontAlgn="b"/>
                      <a:endParaRPr lang="en-GB" sz="1100" b="1" u="none" strike="noStrike" dirty="0" smtClean="0">
                        <a:effectLst/>
                        <a:latin typeface="Arial Narrow" pitchFamily="34" charset="0"/>
                        <a:cs typeface="Arial" pitchFamily="34" charset="0"/>
                      </a:endParaRPr>
                    </a:p>
                    <a:p>
                      <a:pPr algn="ctr" fontAlgn="b"/>
                      <a:endParaRPr lang="en-GB" sz="1100" b="1" u="none" strike="noStrike" dirty="0" smtClean="0">
                        <a:effectLst/>
                        <a:latin typeface="Arial Narrow" pitchFamily="34" charset="0"/>
                        <a:cs typeface="Arial" pitchFamily="34" charset="0"/>
                      </a:endParaRPr>
                    </a:p>
                    <a:p>
                      <a:pPr algn="ctr" fontAlgn="b"/>
                      <a:endParaRPr lang="en-GB" sz="1100" b="1" u="none" strike="noStrike" dirty="0" smtClean="0">
                        <a:effectLst/>
                        <a:latin typeface="Arial Narrow" pitchFamily="34" charset="0"/>
                        <a:cs typeface="Arial" pitchFamily="34" charset="0"/>
                      </a:endParaRPr>
                    </a:p>
                    <a:p>
                      <a:pPr algn="ctr" fontAlgn="b"/>
                      <a:r>
                        <a:rPr lang="en-GB" sz="1100" b="1" u="none" strike="noStrike" dirty="0" smtClean="0">
                          <a:effectLst/>
                          <a:latin typeface="Arial Narrow" pitchFamily="34" charset="0"/>
                          <a:cs typeface="Arial" pitchFamily="34" charset="0"/>
                        </a:rPr>
                        <a:t>Q1</a:t>
                      </a:r>
                      <a:endParaRPr lang="en-GB" sz="1100" b="1" i="0" u="none" strike="noStrike" dirty="0">
                        <a:solidFill>
                          <a:srgbClr val="000000"/>
                        </a:solidFill>
                        <a:effectLst/>
                        <a:latin typeface="Arial Narrow" pitchFamily="34" charset="0"/>
                        <a:cs typeface="Arial" pitchFamily="34" charset="0"/>
                      </a:endParaRPr>
                    </a:p>
                  </a:txBody>
                  <a:tcPr marL="9525" marR="9525" marT="9529"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100" b="1" u="none" strike="noStrike" dirty="0" smtClean="0">
                        <a:effectLst/>
                        <a:latin typeface="Arial Narrow" pitchFamily="34" charset="0"/>
                        <a:cs typeface="Arial" pitchFamily="34" charset="0"/>
                      </a:endParaRPr>
                    </a:p>
                    <a:p>
                      <a:pPr algn="ctr" fontAlgn="b"/>
                      <a:r>
                        <a:rPr lang="en-GB" sz="1100" b="1" u="none" strike="noStrike" dirty="0" smtClean="0">
                          <a:effectLst/>
                          <a:latin typeface="Arial Narrow" pitchFamily="34" charset="0"/>
                          <a:cs typeface="Arial" pitchFamily="34" charset="0"/>
                        </a:rPr>
                        <a:t>D &amp; C</a:t>
                      </a:r>
                    </a:p>
                    <a:p>
                      <a:pPr algn="ctr" fontAlgn="b"/>
                      <a:endParaRPr lang="en-GB" sz="1100" b="1" u="none" strike="noStrike" dirty="0" smtClean="0">
                        <a:effectLst/>
                        <a:latin typeface="Arial Narrow" pitchFamily="34" charset="0"/>
                        <a:cs typeface="Arial" pitchFamily="34" charset="0"/>
                      </a:endParaRPr>
                    </a:p>
                    <a:p>
                      <a:pPr algn="ctr" fontAlgn="b"/>
                      <a:endParaRPr lang="en-GB" sz="1100" b="1" u="none" strike="noStrike" dirty="0" smtClean="0">
                        <a:effectLst/>
                        <a:latin typeface="Arial Narrow" pitchFamily="34" charset="0"/>
                        <a:cs typeface="Arial" pitchFamily="34" charset="0"/>
                      </a:endParaRPr>
                    </a:p>
                    <a:p>
                      <a:pPr algn="ctr" fontAlgn="b"/>
                      <a:endParaRPr lang="en-GB" sz="1100" b="1" u="none" strike="noStrike" dirty="0" smtClean="0">
                        <a:effectLst/>
                        <a:latin typeface="Arial Narrow" pitchFamily="34" charset="0"/>
                        <a:cs typeface="Arial" pitchFamily="34" charset="0"/>
                      </a:endParaRPr>
                    </a:p>
                    <a:p>
                      <a:pPr algn="ctr" fontAlgn="b"/>
                      <a:r>
                        <a:rPr lang="en-GB" sz="1100" b="1" u="none" strike="noStrike" dirty="0" smtClean="0">
                          <a:effectLst/>
                          <a:latin typeface="Arial Narrow" pitchFamily="34" charset="0"/>
                          <a:cs typeface="Arial" pitchFamily="34" charset="0"/>
                        </a:rPr>
                        <a:t>Q1</a:t>
                      </a:r>
                      <a:endParaRPr lang="en-GB" sz="1100" b="1" i="0" u="none" strike="noStrike" dirty="0">
                        <a:solidFill>
                          <a:srgbClr val="000000"/>
                        </a:solidFill>
                        <a:effectLst/>
                        <a:latin typeface="Arial Narrow" pitchFamily="34" charset="0"/>
                        <a:cs typeface="Arial" pitchFamily="34" charset="0"/>
                      </a:endParaRPr>
                    </a:p>
                  </a:txBody>
                  <a:tcPr marL="9525" marR="9525" marT="9529" marB="0">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100" b="1" u="none" strike="noStrike" dirty="0" smtClean="0">
                        <a:effectLst/>
                        <a:latin typeface="Arial Narrow" pitchFamily="34" charset="0"/>
                        <a:cs typeface="Arial" pitchFamily="34" charset="0"/>
                      </a:endParaRPr>
                    </a:p>
                    <a:p>
                      <a:pPr algn="ctr" fontAlgn="b"/>
                      <a:r>
                        <a:rPr lang="en-GB" sz="1100" b="1" u="none" strike="noStrike" dirty="0" smtClean="0">
                          <a:effectLst/>
                          <a:latin typeface="Arial Narrow" pitchFamily="34" charset="0"/>
                          <a:cs typeface="Arial" pitchFamily="34" charset="0"/>
                        </a:rPr>
                        <a:t>T</a:t>
                      </a:r>
                    </a:p>
                    <a:p>
                      <a:pPr algn="ctr" fontAlgn="b"/>
                      <a:endParaRPr lang="en-GB" sz="1100" b="1" u="none" strike="noStrike" dirty="0" smtClean="0">
                        <a:effectLst/>
                        <a:latin typeface="Arial Narrow" pitchFamily="34" charset="0"/>
                        <a:cs typeface="Arial" pitchFamily="34" charset="0"/>
                      </a:endParaRPr>
                    </a:p>
                    <a:p>
                      <a:pPr algn="ctr" fontAlgn="b"/>
                      <a:endParaRPr lang="en-GB" sz="1100" b="1" u="none" strike="noStrike" dirty="0" smtClean="0">
                        <a:effectLst/>
                        <a:latin typeface="Arial Narrow" pitchFamily="34" charset="0"/>
                        <a:cs typeface="Arial" pitchFamily="34" charset="0"/>
                      </a:endParaRPr>
                    </a:p>
                    <a:p>
                      <a:pPr algn="ctr" fontAlgn="b"/>
                      <a:endParaRPr lang="en-GB" sz="1100" b="1" u="none" strike="noStrike" dirty="0" smtClean="0">
                        <a:effectLst/>
                        <a:latin typeface="Arial Narrow" pitchFamily="34" charset="0"/>
                        <a:cs typeface="Arial" pitchFamily="34" charset="0"/>
                      </a:endParaRPr>
                    </a:p>
                    <a:p>
                      <a:pPr algn="ctr" fontAlgn="b"/>
                      <a:r>
                        <a:rPr lang="en-GB" sz="1100" b="1" u="none" strike="noStrike" dirty="0" smtClean="0">
                          <a:effectLst/>
                          <a:latin typeface="Arial Narrow" pitchFamily="34" charset="0"/>
                          <a:cs typeface="Arial" pitchFamily="34" charset="0"/>
                        </a:rPr>
                        <a:t>Q2</a:t>
                      </a:r>
                      <a:endParaRPr lang="en-GB" sz="1100" b="1" i="0" u="none" strike="noStrike" dirty="0">
                        <a:solidFill>
                          <a:srgbClr val="000000"/>
                        </a:solidFill>
                        <a:effectLst/>
                        <a:latin typeface="Arial Narrow" pitchFamily="34" charset="0"/>
                        <a:cs typeface="Arial" pitchFamily="34" charset="0"/>
                      </a:endParaRPr>
                    </a:p>
                  </a:txBody>
                  <a:tcPr marL="9525" marR="9525" marT="95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100" b="1" u="none" strike="noStrike" dirty="0" smtClean="0">
                        <a:effectLst/>
                        <a:latin typeface="Arial Narrow" pitchFamily="34" charset="0"/>
                        <a:cs typeface="Arial" pitchFamily="34" charset="0"/>
                      </a:endParaRPr>
                    </a:p>
                    <a:p>
                      <a:pPr algn="ctr" fontAlgn="b"/>
                      <a:r>
                        <a:rPr lang="en-GB" sz="1100" b="1" u="none" strike="noStrike" dirty="0" smtClean="0">
                          <a:effectLst/>
                          <a:latin typeface="Arial Narrow" pitchFamily="34" charset="0"/>
                          <a:cs typeface="Arial" pitchFamily="34" charset="0"/>
                        </a:rPr>
                        <a:t>D &amp; C</a:t>
                      </a:r>
                    </a:p>
                    <a:p>
                      <a:pPr algn="ctr" fontAlgn="b"/>
                      <a:endParaRPr lang="en-GB" sz="1100" b="1" u="none" strike="noStrike" dirty="0" smtClean="0">
                        <a:effectLst/>
                        <a:latin typeface="Arial Narrow" pitchFamily="34" charset="0"/>
                        <a:cs typeface="Arial" pitchFamily="34" charset="0"/>
                      </a:endParaRPr>
                    </a:p>
                    <a:p>
                      <a:pPr algn="ctr" fontAlgn="b"/>
                      <a:endParaRPr lang="en-GB" sz="1100" b="1" u="none" strike="noStrike" dirty="0" smtClean="0">
                        <a:effectLst/>
                        <a:latin typeface="Arial Narrow" pitchFamily="34" charset="0"/>
                        <a:cs typeface="Arial" pitchFamily="34" charset="0"/>
                      </a:endParaRPr>
                    </a:p>
                    <a:p>
                      <a:pPr algn="ctr" fontAlgn="b"/>
                      <a:endParaRPr lang="en-GB" sz="1100" b="1" u="none" strike="noStrike" dirty="0" smtClean="0">
                        <a:effectLst/>
                        <a:latin typeface="Arial Narrow" pitchFamily="34" charset="0"/>
                        <a:cs typeface="Arial" pitchFamily="34" charset="0"/>
                      </a:endParaRPr>
                    </a:p>
                    <a:p>
                      <a:pPr algn="ctr" fontAlgn="b"/>
                      <a:r>
                        <a:rPr lang="en-GB" sz="1100" b="1" u="none" strike="noStrike" dirty="0" smtClean="0">
                          <a:effectLst/>
                          <a:latin typeface="Arial Narrow" pitchFamily="34" charset="0"/>
                          <a:cs typeface="Arial" pitchFamily="34" charset="0"/>
                        </a:rPr>
                        <a:t>Q2</a:t>
                      </a:r>
                      <a:endParaRPr lang="en-GB" sz="1100" b="1" i="0" u="none" strike="noStrike" dirty="0">
                        <a:solidFill>
                          <a:srgbClr val="000000"/>
                        </a:solidFill>
                        <a:effectLst/>
                        <a:latin typeface="Arial Narrow" pitchFamily="34" charset="0"/>
                        <a:cs typeface="Arial" pitchFamily="34" charset="0"/>
                      </a:endParaRPr>
                    </a:p>
                  </a:txBody>
                  <a:tcPr marL="9525" marR="9525" marT="95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100" b="1" u="none" strike="noStrike" dirty="0" smtClean="0">
                        <a:effectLst/>
                        <a:latin typeface="Arial Narrow" pitchFamily="34" charset="0"/>
                        <a:cs typeface="Arial" pitchFamily="34" charset="0"/>
                      </a:endParaRPr>
                    </a:p>
                    <a:p>
                      <a:pPr algn="ctr" fontAlgn="b"/>
                      <a:r>
                        <a:rPr lang="en-GB" sz="1100" b="1" u="none" strike="noStrike" dirty="0" smtClean="0">
                          <a:effectLst/>
                          <a:latin typeface="Arial Narrow" pitchFamily="34" charset="0"/>
                          <a:cs typeface="Arial" pitchFamily="34" charset="0"/>
                        </a:rPr>
                        <a:t>T</a:t>
                      </a:r>
                    </a:p>
                    <a:p>
                      <a:pPr algn="ctr" fontAlgn="b"/>
                      <a:endParaRPr lang="en-GB" sz="1100" b="1" u="none" strike="noStrike" dirty="0" smtClean="0">
                        <a:effectLst/>
                        <a:latin typeface="Arial Narrow" pitchFamily="34" charset="0"/>
                        <a:cs typeface="Arial" pitchFamily="34" charset="0"/>
                      </a:endParaRPr>
                    </a:p>
                    <a:p>
                      <a:pPr algn="ctr" fontAlgn="b"/>
                      <a:endParaRPr lang="en-GB" sz="1100" b="1" u="none" strike="noStrike" dirty="0" smtClean="0">
                        <a:effectLst/>
                        <a:latin typeface="Arial Narrow" pitchFamily="34" charset="0"/>
                        <a:cs typeface="Arial" pitchFamily="34" charset="0"/>
                      </a:endParaRPr>
                    </a:p>
                    <a:p>
                      <a:pPr algn="ctr" fontAlgn="b"/>
                      <a:endParaRPr lang="en-GB" sz="1100" b="1" u="none" strike="noStrike" dirty="0" smtClean="0">
                        <a:effectLst/>
                        <a:latin typeface="Arial Narrow" pitchFamily="34" charset="0"/>
                        <a:cs typeface="Arial" pitchFamily="34" charset="0"/>
                      </a:endParaRPr>
                    </a:p>
                    <a:p>
                      <a:pPr algn="ctr" fontAlgn="b"/>
                      <a:r>
                        <a:rPr lang="en-GB" sz="1100" b="1" u="none" strike="noStrike" dirty="0" smtClean="0">
                          <a:effectLst/>
                          <a:latin typeface="Arial Narrow" pitchFamily="34" charset="0"/>
                          <a:cs typeface="Arial" pitchFamily="34" charset="0"/>
                        </a:rPr>
                        <a:t>Q3</a:t>
                      </a:r>
                      <a:endParaRPr lang="en-GB" sz="1100" b="1" i="0" u="none" strike="noStrike" dirty="0">
                        <a:solidFill>
                          <a:srgbClr val="000000"/>
                        </a:solidFill>
                        <a:effectLst/>
                        <a:latin typeface="Arial Narrow" pitchFamily="34" charset="0"/>
                        <a:cs typeface="Arial" pitchFamily="34" charset="0"/>
                      </a:endParaRPr>
                    </a:p>
                  </a:txBody>
                  <a:tcPr marL="9525" marR="9525" marT="95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100" b="1" u="none" strike="noStrike" dirty="0" smtClean="0">
                        <a:effectLst/>
                        <a:latin typeface="Arial Narrow" pitchFamily="34" charset="0"/>
                        <a:cs typeface="Arial" pitchFamily="34" charset="0"/>
                      </a:endParaRPr>
                    </a:p>
                    <a:p>
                      <a:pPr algn="ctr" fontAlgn="b"/>
                      <a:r>
                        <a:rPr lang="en-GB" sz="1100" b="1" u="none" strike="noStrike" dirty="0" smtClean="0">
                          <a:effectLst/>
                          <a:latin typeface="Arial Narrow" pitchFamily="34" charset="0"/>
                          <a:cs typeface="Arial" pitchFamily="34" charset="0"/>
                        </a:rPr>
                        <a:t>D &amp; C</a:t>
                      </a:r>
                    </a:p>
                    <a:p>
                      <a:pPr algn="ctr" fontAlgn="b"/>
                      <a:endParaRPr lang="en-GB" sz="1100" b="1" u="none" strike="noStrike" dirty="0" smtClean="0">
                        <a:effectLst/>
                        <a:latin typeface="Arial Narrow" pitchFamily="34" charset="0"/>
                        <a:cs typeface="Arial" pitchFamily="34" charset="0"/>
                      </a:endParaRPr>
                    </a:p>
                    <a:p>
                      <a:pPr algn="ctr" fontAlgn="b"/>
                      <a:endParaRPr lang="en-GB" sz="1100" b="1" u="none" strike="noStrike" dirty="0" smtClean="0">
                        <a:effectLst/>
                        <a:latin typeface="Arial Narrow" pitchFamily="34" charset="0"/>
                        <a:cs typeface="Arial" pitchFamily="34" charset="0"/>
                      </a:endParaRPr>
                    </a:p>
                    <a:p>
                      <a:pPr algn="ctr" fontAlgn="b"/>
                      <a:endParaRPr lang="en-GB" sz="1100" b="1" u="none" strike="noStrike" dirty="0" smtClean="0">
                        <a:effectLst/>
                        <a:latin typeface="Arial Narrow" pitchFamily="34" charset="0"/>
                        <a:cs typeface="Arial" pitchFamily="34" charset="0"/>
                      </a:endParaRPr>
                    </a:p>
                    <a:p>
                      <a:pPr algn="ctr" fontAlgn="b"/>
                      <a:r>
                        <a:rPr lang="en-GB" sz="1100" b="1" u="none" strike="noStrike" dirty="0" smtClean="0">
                          <a:effectLst/>
                          <a:latin typeface="Arial Narrow" pitchFamily="34" charset="0"/>
                          <a:cs typeface="Arial" pitchFamily="34" charset="0"/>
                        </a:rPr>
                        <a:t>Q3</a:t>
                      </a:r>
                      <a:endParaRPr lang="en-GB" sz="1100" b="1" i="0" u="none" strike="noStrike" dirty="0">
                        <a:solidFill>
                          <a:srgbClr val="000000"/>
                        </a:solidFill>
                        <a:effectLst/>
                        <a:latin typeface="Arial Narrow" pitchFamily="34" charset="0"/>
                        <a:cs typeface="Arial" pitchFamily="34" charset="0"/>
                      </a:endParaRPr>
                    </a:p>
                  </a:txBody>
                  <a:tcPr marL="9525" marR="9525" marT="95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100" b="1" u="none" strike="noStrike" dirty="0" smtClean="0">
                        <a:effectLst/>
                        <a:latin typeface="Arial Narrow" pitchFamily="34" charset="0"/>
                        <a:cs typeface="Arial" pitchFamily="34" charset="0"/>
                      </a:endParaRPr>
                    </a:p>
                    <a:p>
                      <a:pPr algn="ctr" fontAlgn="b"/>
                      <a:r>
                        <a:rPr lang="en-GB" sz="1100" b="1" u="none" strike="noStrike" dirty="0" smtClean="0">
                          <a:effectLst/>
                          <a:latin typeface="Arial Narrow" pitchFamily="34" charset="0"/>
                          <a:cs typeface="Arial" pitchFamily="34" charset="0"/>
                        </a:rPr>
                        <a:t>T</a:t>
                      </a:r>
                    </a:p>
                    <a:p>
                      <a:pPr algn="ctr" fontAlgn="b"/>
                      <a:endParaRPr lang="en-GB" sz="1100" b="1" u="none" strike="noStrike" dirty="0" smtClean="0">
                        <a:effectLst/>
                        <a:latin typeface="Arial Narrow" pitchFamily="34" charset="0"/>
                        <a:cs typeface="Arial" pitchFamily="34" charset="0"/>
                      </a:endParaRPr>
                    </a:p>
                    <a:p>
                      <a:pPr algn="ctr" fontAlgn="b"/>
                      <a:endParaRPr lang="en-GB" sz="1100" b="1" u="none" strike="noStrike" dirty="0" smtClean="0">
                        <a:effectLst/>
                        <a:latin typeface="Arial Narrow" pitchFamily="34" charset="0"/>
                        <a:cs typeface="Arial" pitchFamily="34" charset="0"/>
                      </a:endParaRPr>
                    </a:p>
                    <a:p>
                      <a:pPr algn="ctr" fontAlgn="b"/>
                      <a:endParaRPr lang="en-GB" sz="1100" b="1" u="none" strike="noStrike" dirty="0" smtClean="0">
                        <a:effectLst/>
                        <a:latin typeface="Arial Narrow" pitchFamily="34" charset="0"/>
                        <a:cs typeface="Arial" pitchFamily="34" charset="0"/>
                      </a:endParaRPr>
                    </a:p>
                    <a:p>
                      <a:pPr algn="ctr" fontAlgn="b"/>
                      <a:r>
                        <a:rPr lang="en-GB" sz="1100" b="1" u="none" strike="noStrike" dirty="0" smtClean="0">
                          <a:effectLst/>
                          <a:latin typeface="Arial Narrow" pitchFamily="34" charset="0"/>
                          <a:cs typeface="Arial" pitchFamily="34" charset="0"/>
                        </a:rPr>
                        <a:t>Q4</a:t>
                      </a:r>
                      <a:endParaRPr lang="en-GB" sz="1100" b="1" i="0" u="none" strike="noStrike" dirty="0">
                        <a:solidFill>
                          <a:srgbClr val="000000"/>
                        </a:solidFill>
                        <a:effectLst/>
                        <a:latin typeface="Arial Narrow" pitchFamily="34" charset="0"/>
                        <a:cs typeface="Arial" pitchFamily="34" charset="0"/>
                      </a:endParaRPr>
                    </a:p>
                  </a:txBody>
                  <a:tcPr marL="9525" marR="9525" marT="95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100" b="1" u="none" strike="noStrike" dirty="0" smtClean="0">
                        <a:effectLst/>
                        <a:latin typeface="Arial Narrow" pitchFamily="34" charset="0"/>
                        <a:cs typeface="Arial" pitchFamily="34" charset="0"/>
                      </a:endParaRPr>
                    </a:p>
                    <a:p>
                      <a:pPr algn="ctr" fontAlgn="b"/>
                      <a:r>
                        <a:rPr lang="en-GB" sz="1100" b="1" u="none" strike="noStrike" dirty="0" smtClean="0">
                          <a:effectLst/>
                          <a:latin typeface="Arial Narrow" pitchFamily="34" charset="0"/>
                          <a:cs typeface="Arial" pitchFamily="34" charset="0"/>
                        </a:rPr>
                        <a:t>D &amp; C</a:t>
                      </a:r>
                    </a:p>
                    <a:p>
                      <a:pPr algn="ctr" fontAlgn="b"/>
                      <a:endParaRPr lang="en-GB" sz="1100" b="1" u="none" strike="noStrike" dirty="0" smtClean="0">
                        <a:effectLst/>
                        <a:latin typeface="Arial Narrow" pitchFamily="34" charset="0"/>
                        <a:cs typeface="Arial" pitchFamily="34" charset="0"/>
                      </a:endParaRPr>
                    </a:p>
                    <a:p>
                      <a:pPr algn="ctr" fontAlgn="b"/>
                      <a:endParaRPr lang="en-GB" sz="1100" b="1" u="none" strike="noStrike" dirty="0" smtClean="0">
                        <a:effectLst/>
                        <a:latin typeface="Arial Narrow" pitchFamily="34" charset="0"/>
                        <a:cs typeface="Arial" pitchFamily="34" charset="0"/>
                      </a:endParaRPr>
                    </a:p>
                    <a:p>
                      <a:pPr algn="ctr" fontAlgn="b"/>
                      <a:endParaRPr lang="en-GB" sz="1100" b="1" u="none" strike="noStrike" dirty="0" smtClean="0">
                        <a:effectLst/>
                        <a:latin typeface="Arial Narrow" pitchFamily="34" charset="0"/>
                        <a:cs typeface="Arial" pitchFamily="34" charset="0"/>
                      </a:endParaRPr>
                    </a:p>
                    <a:p>
                      <a:pPr algn="ctr" fontAlgn="b"/>
                      <a:r>
                        <a:rPr lang="en-GB" sz="1100" b="1" u="none" strike="noStrike" dirty="0" smtClean="0">
                          <a:effectLst/>
                          <a:latin typeface="Arial Narrow" pitchFamily="34" charset="0"/>
                          <a:cs typeface="Arial" pitchFamily="34" charset="0"/>
                        </a:rPr>
                        <a:t>Q4</a:t>
                      </a:r>
                      <a:endParaRPr lang="en-GB" sz="1100" b="1" i="0" u="none" strike="noStrike" dirty="0">
                        <a:solidFill>
                          <a:srgbClr val="000000"/>
                        </a:solidFill>
                        <a:effectLst/>
                        <a:latin typeface="Arial Narrow" pitchFamily="34" charset="0"/>
                        <a:cs typeface="Arial" pitchFamily="34" charset="0"/>
                      </a:endParaRPr>
                    </a:p>
                  </a:txBody>
                  <a:tcPr marL="9525" marR="9525" marT="95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t"/>
                      <a:r>
                        <a:rPr lang="en-GB" sz="1100" b="1" i="0" u="none" strike="noStrike" dirty="0" smtClean="0">
                          <a:solidFill>
                            <a:srgbClr val="000000"/>
                          </a:solidFill>
                          <a:effectLst/>
                          <a:latin typeface="Arial Narrow" pitchFamily="34" charset="0"/>
                          <a:cs typeface="Arial" pitchFamily="34" charset="0"/>
                        </a:rPr>
                        <a:t>Annual Performance</a:t>
                      </a:r>
                      <a:endParaRPr lang="en-GB" sz="1100" b="1" i="0" u="none" strike="noStrike" dirty="0">
                        <a:solidFill>
                          <a:srgbClr val="000000"/>
                        </a:solidFill>
                        <a:effectLst/>
                        <a:latin typeface="Arial Narrow"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t"/>
                      <a:r>
                        <a:rPr lang="en-GB" sz="1100" b="1" i="0" u="none" strike="noStrike" dirty="0" smtClean="0">
                          <a:solidFill>
                            <a:srgbClr val="000000"/>
                          </a:solidFill>
                          <a:effectLst/>
                          <a:latin typeface="Arial Narrow" pitchFamily="34" charset="0"/>
                          <a:cs typeface="Arial" pitchFamily="34" charset="0"/>
                        </a:rPr>
                        <a:t>Percentage</a:t>
                      </a:r>
                      <a:endParaRPr lang="en-GB" sz="1100" b="1" i="0" u="none" strike="noStrike" dirty="0">
                        <a:solidFill>
                          <a:srgbClr val="000000"/>
                        </a:solidFill>
                        <a:effectLst/>
                        <a:latin typeface="Arial Narrow"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92D050"/>
                    </a:solidFill>
                  </a:tcPr>
                </a:tc>
              </a:tr>
              <a:tr h="349023">
                <a:tc>
                  <a:txBody>
                    <a:bodyPr/>
                    <a:lstStyle/>
                    <a:p>
                      <a:pPr algn="ctr" fontAlgn="b"/>
                      <a:r>
                        <a:rPr lang="en-GB" sz="1100" b="1" u="none" strike="noStrike" dirty="0" smtClean="0">
                          <a:solidFill>
                            <a:schemeClr val="tx1"/>
                          </a:solidFill>
                          <a:effectLst/>
                          <a:latin typeface="Arial Narrow" pitchFamily="34" charset="0"/>
                          <a:cs typeface="Arial" pitchFamily="34" charset="0"/>
                        </a:rPr>
                        <a:t>EC</a:t>
                      </a:r>
                      <a:endParaRPr lang="en-GB" sz="1100" b="1" i="0" u="none" strike="noStrike" dirty="0">
                        <a:solidFill>
                          <a:schemeClr val="tx1"/>
                        </a:solidFill>
                        <a:effectLst/>
                        <a:latin typeface="Arial Narrow" pitchFamily="34" charset="0"/>
                        <a:cs typeface="Arial" pitchFamily="34" charset="0"/>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endParaRPr lang="en-GB" sz="1100" b="0"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endParaRPr lang="en-GB" sz="1100" b="0"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196</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411</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5</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ctr"/>
                      <a:r>
                        <a:rPr lang="en-US" sz="1100" b="0" i="0" u="none" strike="noStrike" dirty="0" smtClean="0">
                          <a:solidFill>
                            <a:srgbClr val="000000"/>
                          </a:solidFill>
                          <a:effectLst/>
                          <a:latin typeface="Arial Narrow"/>
                        </a:rPr>
                        <a:t>185</a:t>
                      </a:r>
                      <a:endParaRPr lang="en-US" sz="11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ctr"/>
                      <a:r>
                        <a:rPr lang="en-US" sz="1100" b="0" i="0" u="none" strike="noStrike" dirty="0" smtClean="0">
                          <a:solidFill>
                            <a:srgbClr val="000000"/>
                          </a:solidFill>
                          <a:effectLst/>
                          <a:latin typeface="Arial Narrow"/>
                        </a:rPr>
                        <a:t>797</a:t>
                      </a:r>
                      <a:endParaRPr lang="en-US" sz="11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r>
              <a:tr h="349023">
                <a:tc>
                  <a:txBody>
                    <a:bodyPr/>
                    <a:lstStyle/>
                    <a:p>
                      <a:pPr algn="ctr" fontAlgn="b"/>
                      <a:r>
                        <a:rPr lang="en-GB" sz="1100" b="1" u="none" strike="noStrike" dirty="0" smtClean="0">
                          <a:solidFill>
                            <a:schemeClr val="tx1"/>
                          </a:solidFill>
                          <a:effectLst/>
                          <a:latin typeface="Arial Narrow" pitchFamily="34" charset="0"/>
                          <a:cs typeface="Arial" pitchFamily="34" charset="0"/>
                        </a:rPr>
                        <a:t>FS</a:t>
                      </a:r>
                      <a:endParaRPr lang="en-GB" sz="1100" b="1" i="0" u="none" strike="noStrike" dirty="0">
                        <a:solidFill>
                          <a:schemeClr val="tx1"/>
                        </a:solidFill>
                        <a:effectLst/>
                        <a:latin typeface="Arial Narrow" pitchFamily="34" charset="0"/>
                        <a:cs typeface="Arial" pitchFamily="34"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endParaRPr lang="en-GB" sz="1100" b="0"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endParaRPr lang="en-GB" sz="1100" b="0"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270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962</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145</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sz="1100" b="0" i="0" u="none" strike="noStrike" dirty="0" smtClean="0">
                          <a:solidFill>
                            <a:srgbClr val="000000"/>
                          </a:solidFill>
                          <a:effectLst/>
                          <a:latin typeface="Arial Narrow"/>
                        </a:rPr>
                        <a:t>183</a:t>
                      </a:r>
                      <a:endParaRPr lang="en-US" sz="11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sz="1100" b="0" i="0" u="none" strike="noStrike" dirty="0" smtClean="0">
                          <a:solidFill>
                            <a:srgbClr val="000000"/>
                          </a:solidFill>
                          <a:effectLst/>
                          <a:latin typeface="Arial Narrow"/>
                        </a:rPr>
                        <a:t>1560</a:t>
                      </a:r>
                      <a:endParaRPr lang="en-US" sz="11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solidFill>
                      <a:schemeClr val="bg1"/>
                    </a:solidFill>
                  </a:tcPr>
                </a:tc>
              </a:tr>
              <a:tr h="349023">
                <a:tc>
                  <a:txBody>
                    <a:bodyPr/>
                    <a:lstStyle/>
                    <a:p>
                      <a:pPr algn="ctr" fontAlgn="b"/>
                      <a:r>
                        <a:rPr lang="en-GB" sz="1100" b="1" u="none" strike="noStrike" dirty="0" smtClean="0">
                          <a:solidFill>
                            <a:schemeClr val="tx1"/>
                          </a:solidFill>
                          <a:effectLst/>
                          <a:latin typeface="Arial Narrow" pitchFamily="34" charset="0"/>
                          <a:cs typeface="Arial" pitchFamily="34" charset="0"/>
                        </a:rPr>
                        <a:t>GP</a:t>
                      </a:r>
                      <a:endParaRPr lang="en-GB" sz="1100" b="1" i="0" u="none" strike="noStrike" dirty="0">
                        <a:solidFill>
                          <a:schemeClr val="tx1"/>
                        </a:solidFill>
                        <a:effectLst/>
                        <a:latin typeface="Arial Narrow" pitchFamily="34" charset="0"/>
                        <a:cs typeface="Arial" pitchFamily="34"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endParaRPr lang="en-GB" sz="1100" b="0"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endParaRPr lang="en-GB" sz="1100" b="0"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2373</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1959</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1,519</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Narrow"/>
                        </a:rPr>
                        <a:t>2426</a:t>
                      </a:r>
                      <a:endParaRPr lang="en-US" sz="11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Narrow"/>
                        </a:rPr>
                        <a:t>8277</a:t>
                      </a:r>
                      <a:endParaRPr lang="en-US" sz="11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tcPr>
                </a:tc>
              </a:tr>
              <a:tr h="349023">
                <a:tc>
                  <a:txBody>
                    <a:bodyPr/>
                    <a:lstStyle/>
                    <a:p>
                      <a:pPr algn="ctr" fontAlgn="b"/>
                      <a:r>
                        <a:rPr lang="en-GB" sz="1100" b="1" u="none" strike="noStrike" dirty="0" smtClean="0">
                          <a:solidFill>
                            <a:schemeClr val="tx1"/>
                          </a:solidFill>
                          <a:effectLst/>
                          <a:latin typeface="Arial Narrow" pitchFamily="34" charset="0"/>
                          <a:cs typeface="Arial" pitchFamily="34" charset="0"/>
                        </a:rPr>
                        <a:t>KZN</a:t>
                      </a:r>
                      <a:endParaRPr lang="en-GB" sz="1100" b="1" i="0" u="none" strike="noStrike" dirty="0">
                        <a:solidFill>
                          <a:schemeClr val="tx1"/>
                        </a:solidFill>
                        <a:effectLst/>
                        <a:latin typeface="Arial Narrow" pitchFamily="34" charset="0"/>
                        <a:cs typeface="Arial" pitchFamily="34"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endParaRPr lang="en-GB" sz="1100" b="0"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endParaRPr lang="en-GB" sz="1100" b="0"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248</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317</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414</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Narrow"/>
                        </a:rPr>
                        <a:t>181</a:t>
                      </a:r>
                      <a:endParaRPr lang="en-US" sz="11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Narrow"/>
                        </a:rPr>
                        <a:t>1160</a:t>
                      </a:r>
                      <a:endParaRPr lang="en-US" sz="11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tcPr>
                </a:tc>
              </a:tr>
              <a:tr h="349023">
                <a:tc>
                  <a:txBody>
                    <a:bodyPr/>
                    <a:lstStyle/>
                    <a:p>
                      <a:pPr algn="ctr" fontAlgn="b"/>
                      <a:r>
                        <a:rPr lang="en-GB" sz="1100" b="1" u="none" strike="noStrike" dirty="0" smtClean="0">
                          <a:solidFill>
                            <a:schemeClr val="tx1"/>
                          </a:solidFill>
                          <a:effectLst/>
                          <a:latin typeface="Arial Narrow" pitchFamily="34" charset="0"/>
                          <a:cs typeface="Arial" pitchFamily="34" charset="0"/>
                        </a:rPr>
                        <a:t>LP</a:t>
                      </a:r>
                      <a:endParaRPr lang="en-GB" sz="1100" b="1" i="0" u="none" strike="noStrike" dirty="0">
                        <a:solidFill>
                          <a:schemeClr val="tx1"/>
                        </a:solidFill>
                        <a:effectLst/>
                        <a:latin typeface="Arial Narrow" pitchFamily="34" charset="0"/>
                        <a:cs typeface="Arial" pitchFamily="34"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endParaRPr lang="en-GB" sz="1100" b="0"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endParaRPr lang="en-GB" sz="1100" b="0"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1393</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1921</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1,858</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Narrow"/>
                        </a:rPr>
                        <a:t>1700</a:t>
                      </a:r>
                      <a:endParaRPr lang="en-US" sz="11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Narrow"/>
                        </a:rPr>
                        <a:t>6872</a:t>
                      </a:r>
                      <a:endParaRPr lang="en-US" sz="11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tcPr>
                </a:tc>
              </a:tr>
              <a:tr h="349023">
                <a:tc>
                  <a:txBody>
                    <a:bodyPr/>
                    <a:lstStyle/>
                    <a:p>
                      <a:pPr algn="ctr" fontAlgn="b"/>
                      <a:r>
                        <a:rPr lang="en-GB" sz="1100" b="1" u="none" strike="noStrike" dirty="0" smtClean="0">
                          <a:solidFill>
                            <a:schemeClr val="tx1"/>
                          </a:solidFill>
                          <a:effectLst/>
                          <a:latin typeface="Arial Narrow" pitchFamily="34" charset="0"/>
                          <a:cs typeface="Arial" pitchFamily="34" charset="0"/>
                        </a:rPr>
                        <a:t>MP</a:t>
                      </a:r>
                      <a:endParaRPr lang="en-GB" sz="1100" b="1" i="0" u="none" strike="noStrike" dirty="0">
                        <a:solidFill>
                          <a:schemeClr val="tx1"/>
                        </a:solidFill>
                        <a:effectLst/>
                        <a:latin typeface="Arial Narrow" pitchFamily="34" charset="0"/>
                        <a:cs typeface="Arial" pitchFamily="34"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endParaRPr lang="en-GB" sz="1100" b="0"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endParaRPr lang="en-GB" sz="1100" b="0"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247</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476</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461</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Narrow"/>
                        </a:rPr>
                        <a:t>409</a:t>
                      </a:r>
                      <a:endParaRPr lang="en-US" sz="11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Narrow"/>
                        </a:rPr>
                        <a:t>1593</a:t>
                      </a:r>
                      <a:endParaRPr lang="en-US" sz="11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tcPr>
                </a:tc>
              </a:tr>
              <a:tr h="349023">
                <a:tc>
                  <a:txBody>
                    <a:bodyPr/>
                    <a:lstStyle/>
                    <a:p>
                      <a:pPr algn="ctr" fontAlgn="b"/>
                      <a:r>
                        <a:rPr lang="en-GB" sz="1100" b="1" u="none" strike="noStrike" dirty="0" smtClean="0">
                          <a:solidFill>
                            <a:schemeClr val="tx1"/>
                          </a:solidFill>
                          <a:effectLst/>
                          <a:latin typeface="Arial Narrow" pitchFamily="34" charset="0"/>
                          <a:cs typeface="Arial" pitchFamily="34" charset="0"/>
                        </a:rPr>
                        <a:t>NC</a:t>
                      </a:r>
                      <a:endParaRPr lang="en-GB" sz="1100" b="1" i="0" u="none" strike="noStrike" dirty="0">
                        <a:solidFill>
                          <a:schemeClr val="tx1"/>
                        </a:solidFill>
                        <a:effectLst/>
                        <a:latin typeface="Arial Narrow" pitchFamily="34" charset="0"/>
                        <a:cs typeface="Arial" pitchFamily="34"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endParaRPr lang="en-GB" sz="1100" b="0"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endParaRPr lang="en-GB" sz="1100" b="0"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211</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270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202</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Narrow"/>
                        </a:rPr>
                        <a:t>247</a:t>
                      </a:r>
                      <a:endParaRPr lang="en-US" sz="11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Narrow"/>
                        </a:rPr>
                        <a:t>930</a:t>
                      </a:r>
                      <a:endParaRPr lang="en-US" sz="11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tcPr>
                </a:tc>
              </a:tr>
              <a:tr h="349023">
                <a:tc>
                  <a:txBody>
                    <a:bodyPr/>
                    <a:lstStyle/>
                    <a:p>
                      <a:pPr algn="ctr" fontAlgn="b"/>
                      <a:r>
                        <a:rPr lang="en-GB" sz="1100" b="1" u="none" strike="noStrike" dirty="0" smtClean="0">
                          <a:solidFill>
                            <a:schemeClr val="tx1"/>
                          </a:solidFill>
                          <a:effectLst/>
                          <a:latin typeface="Arial Narrow" pitchFamily="34" charset="0"/>
                          <a:cs typeface="Arial" pitchFamily="34" charset="0"/>
                        </a:rPr>
                        <a:t>NW</a:t>
                      </a:r>
                      <a:endParaRPr lang="en-GB" sz="1100" b="1" i="0" u="none" strike="noStrike" dirty="0">
                        <a:solidFill>
                          <a:schemeClr val="tx1"/>
                        </a:solidFill>
                        <a:effectLst/>
                        <a:latin typeface="Arial Narrow" pitchFamily="34" charset="0"/>
                        <a:cs typeface="Arial" pitchFamily="34"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endParaRPr lang="en-GB" sz="1100" b="0"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endParaRPr lang="en-GB" sz="1100" b="0"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700</a:t>
                      </a:r>
                    </a:p>
                  </a:txBody>
                  <a:tcPr marL="9525" marR="9525" marT="9524"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605</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383</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Narrow"/>
                        </a:rPr>
                        <a:t>398</a:t>
                      </a:r>
                      <a:endParaRPr lang="en-US" sz="11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Narrow"/>
                        </a:rPr>
                        <a:t>2086</a:t>
                      </a:r>
                      <a:endParaRPr lang="en-US" sz="11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tcPr>
                </a:tc>
              </a:tr>
              <a:tr h="349023">
                <a:tc>
                  <a:txBody>
                    <a:bodyPr/>
                    <a:lstStyle/>
                    <a:p>
                      <a:pPr algn="ctr" fontAlgn="b"/>
                      <a:r>
                        <a:rPr lang="en-GB" sz="1100" b="1" u="none" strike="noStrike" dirty="0" smtClean="0">
                          <a:solidFill>
                            <a:schemeClr val="tx1"/>
                          </a:solidFill>
                          <a:effectLst/>
                          <a:latin typeface="Arial Narrow" pitchFamily="34" charset="0"/>
                          <a:cs typeface="Arial" pitchFamily="34" charset="0"/>
                        </a:rPr>
                        <a:t>WC</a:t>
                      </a:r>
                      <a:endParaRPr lang="en-GB" sz="1100" b="1" i="0" u="none" strike="noStrike" dirty="0">
                        <a:solidFill>
                          <a:schemeClr val="tx1"/>
                        </a:solidFill>
                        <a:effectLst/>
                        <a:latin typeface="Arial Narrow" pitchFamily="34" charset="0"/>
                        <a:cs typeface="Arial" pitchFamily="34" charset="0"/>
                      </a:endParaRPr>
                    </a:p>
                  </a:txBody>
                  <a:tcPr marL="0" marR="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endParaRPr lang="en-GB" sz="1100" b="0"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endParaRPr lang="en-GB" sz="1100" b="0"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135</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156</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225</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Arial Narrow"/>
                        </a:rPr>
                        <a:t>294</a:t>
                      </a:r>
                      <a:endParaRPr lang="en-US" sz="11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Arial Narrow"/>
                        </a:rPr>
                        <a:t>810</a:t>
                      </a:r>
                      <a:endParaRPr lang="en-US" sz="11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smtClean="0">
                          <a:solidFill>
                            <a:schemeClr val="tx1"/>
                          </a:solidFill>
                          <a:effectLst/>
                          <a:latin typeface="Arial Narrow" pitchFamily="34" charset="0"/>
                          <a:ea typeface="+mn-ea"/>
                          <a:cs typeface="Arial" pitchFamily="34" charset="0"/>
                        </a:rPr>
                        <a:t>100%</a:t>
                      </a:r>
                      <a:endParaRPr lang="en-US" sz="1100" b="0"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r>
              <a:tr h="349023">
                <a:tc>
                  <a:txBody>
                    <a:bodyPr/>
                    <a:lstStyle/>
                    <a:p>
                      <a:pPr algn="l" fontAlgn="b"/>
                      <a:r>
                        <a:rPr lang="en-GB" sz="1100" b="1" u="none" strike="noStrike" dirty="0" smtClean="0">
                          <a:solidFill>
                            <a:schemeClr val="tx1"/>
                          </a:solidFill>
                          <a:effectLst/>
                          <a:latin typeface="Arial Narrow" pitchFamily="34" charset="0"/>
                          <a:cs typeface="Arial" pitchFamily="34" charset="0"/>
                        </a:rPr>
                        <a:t>TOTAL</a:t>
                      </a:r>
                      <a:endParaRPr lang="en-GB" sz="1100" b="1" i="0" u="none" strike="noStrike" dirty="0">
                        <a:solidFill>
                          <a:schemeClr val="tx1"/>
                        </a:solidFill>
                        <a:effectLst/>
                        <a:latin typeface="Arial Narrow" pitchFamily="34" charset="0"/>
                        <a:cs typeface="Arial" pitchFamily="34" charset="0"/>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algn="ctr" fontAlgn="b"/>
                      <a:r>
                        <a:rPr lang="en-GB" sz="1100" b="1" i="0" u="none" strike="noStrike" dirty="0" smtClean="0">
                          <a:solidFill>
                            <a:schemeClr val="tx1"/>
                          </a:solidFill>
                          <a:effectLst/>
                          <a:latin typeface="Arial Narrow" pitchFamily="34" charset="0"/>
                          <a:cs typeface="Arial" pitchFamily="34" charset="0"/>
                        </a:rPr>
                        <a:t>100%</a:t>
                      </a:r>
                      <a:endParaRPr lang="en-GB" sz="1100" b="1"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algn="ctr" fontAlgn="b"/>
                      <a:r>
                        <a:rPr lang="en-GB" sz="1100" b="1" i="0" u="none" strike="noStrike" dirty="0" smtClean="0">
                          <a:solidFill>
                            <a:schemeClr val="tx1"/>
                          </a:solidFill>
                          <a:effectLst/>
                          <a:latin typeface="Arial Narrow" pitchFamily="34" charset="0"/>
                          <a:cs typeface="Arial" pitchFamily="34" charset="0"/>
                        </a:rPr>
                        <a:t>100%</a:t>
                      </a:r>
                      <a:endParaRPr lang="en-GB" sz="1100" b="1"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rgbClr val="92D050"/>
                    </a:solidFill>
                  </a:tcPr>
                </a:tc>
                <a:tc>
                  <a:txBody>
                    <a:bodyPr/>
                    <a:lstStyle/>
                    <a:p>
                      <a:pPr marL="0" algn="ctr" defTabSz="914400" rtl="0" eaLnBrk="1" fontAlgn="b" latinLnBrk="0" hangingPunct="1"/>
                      <a:r>
                        <a:rPr lang="en-US" sz="1100" b="1" i="0" u="none" strike="noStrike" kern="1200" dirty="0" smtClean="0">
                          <a:solidFill>
                            <a:schemeClr val="tx1"/>
                          </a:solidFill>
                          <a:effectLst/>
                          <a:latin typeface="Arial Narrow" pitchFamily="34" charset="0"/>
                          <a:ea typeface="+mn-ea"/>
                          <a:cs typeface="Arial" pitchFamily="34" charset="0"/>
                        </a:rPr>
                        <a:t>5773</a:t>
                      </a:r>
                      <a:endParaRPr lang="en-US" sz="1100" b="1" i="0" u="none" strike="noStrike" kern="1200" dirty="0">
                        <a:solidFill>
                          <a:schemeClr val="tx1"/>
                        </a:solidFill>
                        <a:effectLst/>
                        <a:latin typeface="Arial Narrow" pitchFamily="34" charset="0"/>
                        <a:ea typeface="+mn-ea"/>
                        <a:cs typeface="Arial" pitchFamily="34" charset="0"/>
                      </a:endParaRPr>
                    </a:p>
                  </a:txBody>
                  <a:tcPr marL="9525" marR="9525" marT="9524" marB="0"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marL="0" algn="ctr" defTabSz="914400" rtl="0" eaLnBrk="1" fontAlgn="b" latinLnBrk="0" hangingPunct="1"/>
                      <a:r>
                        <a:rPr lang="en-US" sz="1100" b="1" i="0" u="none" strike="noStrike" kern="1200" dirty="0" smtClean="0">
                          <a:solidFill>
                            <a:schemeClr val="tx1"/>
                          </a:solidFill>
                          <a:effectLst/>
                          <a:latin typeface="Arial Narrow" pitchFamily="34" charset="0"/>
                          <a:ea typeface="+mn-ea"/>
                          <a:cs typeface="Arial" pitchFamily="34" charset="0"/>
                        </a:rPr>
                        <a:t>100%</a:t>
                      </a:r>
                      <a:endParaRPr lang="en-US" sz="1100" b="1"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marL="0" algn="ctr" defTabSz="914400" rtl="0" eaLnBrk="1" fontAlgn="b" latinLnBrk="0" hangingPunct="1"/>
                      <a:r>
                        <a:rPr lang="en-US" sz="1100" b="1" i="0" u="none" strike="noStrike" kern="1200" dirty="0" smtClean="0">
                          <a:solidFill>
                            <a:schemeClr val="tx1"/>
                          </a:solidFill>
                          <a:effectLst/>
                          <a:latin typeface="Arial Narrow" pitchFamily="34" charset="0"/>
                          <a:ea typeface="+mn-ea"/>
                          <a:cs typeface="Arial" pitchFamily="34" charset="0"/>
                        </a:rPr>
                        <a:t>7077</a:t>
                      </a:r>
                      <a:endParaRPr lang="en-US" sz="1100" b="1"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marL="0" algn="ctr" defTabSz="914400" rtl="0" eaLnBrk="1" fontAlgn="b" latinLnBrk="0" hangingPunct="1"/>
                      <a:r>
                        <a:rPr lang="en-US" sz="1100" b="1" i="0" u="none" strike="noStrike" kern="1200" dirty="0" smtClean="0">
                          <a:solidFill>
                            <a:schemeClr val="tx1"/>
                          </a:solidFill>
                          <a:effectLst/>
                          <a:latin typeface="Arial Narrow" pitchFamily="34" charset="0"/>
                          <a:ea typeface="+mn-ea"/>
                          <a:cs typeface="Arial" pitchFamily="34" charset="0"/>
                        </a:rPr>
                        <a:t>100%</a:t>
                      </a:r>
                      <a:endParaRPr lang="en-US" sz="1100" b="1"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marL="0" algn="ctr" defTabSz="914400" rtl="0" eaLnBrk="1" fontAlgn="b" latinLnBrk="0" hangingPunct="1"/>
                      <a:r>
                        <a:rPr lang="en-US" sz="1100" b="1" i="0" u="none" strike="noStrike" kern="1200" dirty="0" smtClean="0">
                          <a:solidFill>
                            <a:schemeClr val="tx1"/>
                          </a:solidFill>
                          <a:effectLst/>
                          <a:latin typeface="Arial Narrow" pitchFamily="34" charset="0"/>
                          <a:ea typeface="+mn-ea"/>
                          <a:cs typeface="Arial" pitchFamily="34" charset="0"/>
                        </a:rPr>
                        <a:t>5212</a:t>
                      </a:r>
                      <a:endParaRPr lang="en-US" sz="1100" b="1"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marL="0" algn="ctr" defTabSz="914400" rtl="0" eaLnBrk="1" fontAlgn="b" latinLnBrk="0" hangingPunct="1"/>
                      <a:r>
                        <a:rPr lang="en-US" sz="1100" b="1" i="0" u="none" strike="noStrike" kern="1200" dirty="0" smtClean="0">
                          <a:solidFill>
                            <a:schemeClr val="tx1"/>
                          </a:solidFill>
                          <a:effectLst/>
                          <a:latin typeface="Arial Narrow" pitchFamily="34" charset="0"/>
                          <a:ea typeface="+mn-ea"/>
                          <a:cs typeface="Arial" pitchFamily="34" charset="0"/>
                        </a:rPr>
                        <a:t>100%</a:t>
                      </a:r>
                      <a:endParaRPr lang="en-US" sz="1100" b="1"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algn="ctr" fontAlgn="ctr"/>
                      <a:r>
                        <a:rPr lang="en-US" sz="1100" b="1" i="0" u="none" strike="noStrike" dirty="0" smtClean="0">
                          <a:solidFill>
                            <a:srgbClr val="000000"/>
                          </a:solidFill>
                          <a:effectLst/>
                          <a:latin typeface="Arial Narrow"/>
                        </a:rPr>
                        <a:t>6023</a:t>
                      </a:r>
                      <a:endParaRPr lang="en-US" sz="1100" b="1"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algn="ctr" fontAlgn="ctr"/>
                      <a:r>
                        <a:rPr lang="en-US" sz="1100" b="1" i="0" u="none" strike="noStrike" dirty="0" smtClean="0">
                          <a:solidFill>
                            <a:srgbClr val="000000"/>
                          </a:solidFill>
                          <a:effectLst/>
                          <a:latin typeface="Arial Narrow"/>
                        </a:rPr>
                        <a:t>24085</a:t>
                      </a:r>
                      <a:endParaRPr lang="en-US" sz="1100" b="1"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marL="0" algn="ctr" defTabSz="914400" rtl="0" eaLnBrk="1" fontAlgn="b" latinLnBrk="0" hangingPunct="1"/>
                      <a:r>
                        <a:rPr lang="en-US" sz="1100" b="1" i="0" u="none" strike="noStrike" kern="1200" dirty="0" smtClean="0">
                          <a:solidFill>
                            <a:schemeClr val="tx1"/>
                          </a:solidFill>
                          <a:effectLst/>
                          <a:latin typeface="Arial Narrow" pitchFamily="34" charset="0"/>
                          <a:ea typeface="+mn-ea"/>
                          <a:cs typeface="Arial" pitchFamily="34" charset="0"/>
                        </a:rPr>
                        <a:t>100%</a:t>
                      </a:r>
                      <a:endParaRPr lang="en-US" sz="1100" b="1" i="0" u="none" strike="noStrike" kern="1200" dirty="0">
                        <a:solidFill>
                          <a:schemeClr val="tx1"/>
                        </a:solidFill>
                        <a:effectLst/>
                        <a:latin typeface="Arial Narrow" pitchFamily="34" charset="0"/>
                        <a:ea typeface="+mn-ea"/>
                        <a:cs typeface="Arial" pitchFamily="34" charset="0"/>
                      </a:endParaRPr>
                    </a:p>
                  </a:txBody>
                  <a:tcPr marL="9525" marR="9525" marT="9524" marB="0" anchor="ct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rgbClr val="92D050"/>
                    </a:solidFill>
                  </a:tcPr>
                </a:tc>
              </a:tr>
            </a:tbl>
          </a:graphicData>
        </a:graphic>
      </p:graphicFrame>
    </p:spTree>
    <p:extLst>
      <p:ext uri="{BB962C8B-B14F-4D97-AF65-F5344CB8AC3E}">
        <p14:creationId xmlns:p14="http://schemas.microsoft.com/office/powerpoint/2010/main" xmlns="" val="20975967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37</a:t>
            </a:fld>
            <a:endParaRPr lang="en-US" sz="1800" b="1" dirty="0">
              <a:solidFill>
                <a:schemeClr val="tx1"/>
              </a:solidFill>
              <a:latin typeface="Arial" pitchFamily="34" charset="0"/>
              <a:cs typeface="Arial" pitchFamily="34" charset="0"/>
            </a:endParaRPr>
          </a:p>
        </p:txBody>
      </p:sp>
      <p:sp>
        <p:nvSpPr>
          <p:cNvPr id="2" name="Rectangle 1"/>
          <p:cNvSpPr/>
          <p:nvPr/>
        </p:nvSpPr>
        <p:spPr>
          <a:xfrm>
            <a:off x="311283" y="140227"/>
            <a:ext cx="8668943" cy="707886"/>
          </a:xfrm>
          <a:prstGeom prst="rect">
            <a:avLst/>
          </a:prstGeom>
        </p:spPr>
        <p:txBody>
          <a:bodyPr wrap="square">
            <a:spAutoFit/>
          </a:bodyPr>
          <a:lstStyle/>
          <a:p>
            <a:r>
              <a:rPr lang="en-US" altLang="en-US" sz="2000" b="1" dirty="0">
                <a:solidFill>
                  <a:schemeClr val="bg1"/>
                </a:solidFill>
                <a:latin typeface="Arial" pitchFamily="34" charset="0"/>
                <a:cs typeface="Arial" pitchFamily="34" charset="0"/>
              </a:rPr>
              <a:t>Provincial Target : </a:t>
            </a:r>
            <a:r>
              <a:rPr lang="en-US" altLang="en-US" sz="2000" b="1" dirty="0" smtClean="0">
                <a:solidFill>
                  <a:schemeClr val="bg1"/>
                </a:solidFill>
                <a:latin typeface="Arial" pitchFamily="34" charset="0"/>
                <a:cs typeface="Arial" pitchFamily="34" charset="0"/>
              </a:rPr>
              <a:t>100% of </a:t>
            </a:r>
            <a:r>
              <a:rPr lang="en-US" altLang="en-US" sz="2000" b="1" dirty="0">
                <a:solidFill>
                  <a:schemeClr val="bg1"/>
                </a:solidFill>
                <a:latin typeface="Arial" pitchFamily="34" charset="0"/>
                <a:cs typeface="Arial" pitchFamily="34" charset="0"/>
              </a:rPr>
              <a:t>undocumented foreigners deported within </a:t>
            </a:r>
            <a:r>
              <a:rPr lang="en-US" altLang="en-US" sz="2000" b="1" dirty="0" smtClean="0">
                <a:solidFill>
                  <a:schemeClr val="bg1"/>
                </a:solidFill>
                <a:latin typeface="Arial" pitchFamily="34" charset="0"/>
                <a:cs typeface="Arial" pitchFamily="34" charset="0"/>
              </a:rPr>
              <a:t>30 </a:t>
            </a:r>
            <a:r>
              <a:rPr lang="en-US" altLang="en-US" sz="2000" b="1" dirty="0">
                <a:solidFill>
                  <a:schemeClr val="bg1"/>
                </a:solidFill>
                <a:latin typeface="Arial" pitchFamily="34" charset="0"/>
                <a:cs typeface="Arial" pitchFamily="34" charset="0"/>
              </a:rPr>
              <a:t>calendar days (Direct Deportations)</a:t>
            </a:r>
            <a:endParaRPr lang="en-ZA" sz="2000" dirty="0">
              <a:solidFill>
                <a:schemeClr val="bg1"/>
              </a:solidFill>
            </a:endParaRPr>
          </a:p>
        </p:txBody>
      </p:sp>
      <p:sp>
        <p:nvSpPr>
          <p:cNvPr id="6" name="Title 1"/>
          <p:cNvSpPr txBox="1">
            <a:spLocks/>
          </p:cNvSpPr>
          <p:nvPr/>
        </p:nvSpPr>
        <p:spPr bwMode="auto">
          <a:xfrm>
            <a:off x="4956412" y="6097143"/>
            <a:ext cx="2667000" cy="659852"/>
          </a:xfrm>
          <a:prstGeom prst="rect">
            <a:avLst/>
          </a:prstGeom>
          <a:solidFill>
            <a:schemeClr val="bg2"/>
          </a:solidFill>
          <a:ln w="9525">
            <a:solidFill>
              <a:srgbClr val="000000"/>
            </a:solidFill>
            <a:miter lim="800000"/>
            <a:headEnd/>
            <a:tailEnd/>
          </a:ln>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nSpc>
                <a:spcPct val="90000"/>
              </a:lnSpc>
              <a:buClr>
                <a:schemeClr val="bg2"/>
              </a:buClr>
              <a:defRPr/>
            </a:pPr>
            <a:r>
              <a:rPr lang="en-US" altLang="en-US" sz="800" b="1" dirty="0" smtClean="0">
                <a:solidFill>
                  <a:srgbClr val="FF0000"/>
                </a:solidFill>
              </a:rPr>
              <a:t>AT       – Annual Target                            </a:t>
            </a:r>
          </a:p>
          <a:p>
            <a:pPr>
              <a:lnSpc>
                <a:spcPct val="90000"/>
              </a:lnSpc>
              <a:buClr>
                <a:schemeClr val="bg2"/>
              </a:buClr>
              <a:defRPr/>
            </a:pPr>
            <a:r>
              <a:rPr lang="en-US" altLang="en-US" sz="800" b="1" dirty="0" smtClean="0">
                <a:solidFill>
                  <a:srgbClr val="FF0000"/>
                </a:solidFill>
              </a:rPr>
              <a:t>T          – Target</a:t>
            </a:r>
          </a:p>
          <a:p>
            <a:pPr>
              <a:lnSpc>
                <a:spcPct val="90000"/>
              </a:lnSpc>
              <a:buClr>
                <a:schemeClr val="bg2"/>
              </a:buClr>
              <a:defRPr/>
            </a:pPr>
            <a:r>
              <a:rPr lang="en-US" altLang="en-US" sz="800" b="1" dirty="0" smtClean="0">
                <a:solidFill>
                  <a:srgbClr val="FF0000"/>
                </a:solidFill>
              </a:rPr>
              <a:t>D &amp; C  – Detected and Charged (actual number)</a:t>
            </a:r>
          </a:p>
          <a:p>
            <a:pPr>
              <a:lnSpc>
                <a:spcPct val="90000"/>
              </a:lnSpc>
              <a:buClr>
                <a:schemeClr val="bg2"/>
              </a:buClr>
              <a:defRPr/>
            </a:pPr>
            <a:r>
              <a:rPr lang="en-US" altLang="en-US" sz="800" b="1" dirty="0" smtClean="0">
                <a:solidFill>
                  <a:srgbClr val="FF0000"/>
                </a:solidFill>
              </a:rPr>
              <a:t>AP       – Actual Performance</a:t>
            </a:r>
          </a:p>
          <a:p>
            <a:pPr>
              <a:lnSpc>
                <a:spcPct val="90000"/>
              </a:lnSpc>
              <a:buClr>
                <a:schemeClr val="bg2"/>
              </a:buClr>
              <a:defRPr/>
            </a:pPr>
            <a:endParaRPr lang="en-US" altLang="en-US" sz="1000" dirty="0" smtClean="0">
              <a:solidFill>
                <a:srgbClr val="FF0000"/>
              </a:solidFill>
            </a:endParaRPr>
          </a:p>
          <a:p>
            <a:pPr marL="285750" indent="-285750">
              <a:lnSpc>
                <a:spcPct val="90000"/>
              </a:lnSpc>
              <a:buClr>
                <a:schemeClr val="bg2"/>
              </a:buClr>
              <a:buFont typeface="Arial" pitchFamily="34" charset="0"/>
              <a:buChar char="•"/>
              <a:defRPr/>
            </a:pPr>
            <a:endParaRPr lang="en-US" altLang="en-US" dirty="0" smtClean="0">
              <a:solidFill>
                <a:srgbClr val="FF0000"/>
              </a:solidFill>
            </a:endParaRPr>
          </a:p>
          <a:p>
            <a:pPr marL="285750" indent="-285750">
              <a:lnSpc>
                <a:spcPct val="90000"/>
              </a:lnSpc>
              <a:buClr>
                <a:schemeClr val="bg2"/>
              </a:buClr>
              <a:buFont typeface="Arial" pitchFamily="34" charset="0"/>
              <a:buChar char="•"/>
              <a:defRPr/>
            </a:pPr>
            <a:endParaRPr lang="en-US" altLang="en-US" b="1" dirty="0" smtClean="0">
              <a:solidFill>
                <a:srgbClr val="FF0000"/>
              </a:solidFill>
            </a:endParaRPr>
          </a:p>
          <a:p>
            <a:pPr marL="285750" indent="-285750">
              <a:lnSpc>
                <a:spcPct val="90000"/>
              </a:lnSpc>
              <a:buClr>
                <a:schemeClr val="bg2"/>
              </a:buClr>
              <a:buFont typeface="Arial" pitchFamily="34" charset="0"/>
              <a:buChar char="•"/>
              <a:defRPr/>
            </a:pPr>
            <a:endParaRPr lang="en-US" altLang="en-US" b="1" dirty="0" smtClean="0">
              <a:solidFill>
                <a:srgbClr val="C00000"/>
              </a:solidFill>
            </a:endParaRPr>
          </a:p>
          <a:p>
            <a:pPr marL="285750" indent="-285750">
              <a:lnSpc>
                <a:spcPct val="90000"/>
              </a:lnSpc>
              <a:buClr>
                <a:schemeClr val="bg2"/>
              </a:buClr>
              <a:buFont typeface="Arial" pitchFamily="34" charset="0"/>
              <a:buChar char="•"/>
              <a:defRPr/>
            </a:pPr>
            <a:endParaRPr lang="en-US" altLang="en-US" b="1" dirty="0">
              <a:solidFill>
                <a:srgbClr val="C0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xmlns="" val="1969271736"/>
              </p:ext>
            </p:extLst>
          </p:nvPr>
        </p:nvGraphicFramePr>
        <p:xfrm>
          <a:off x="159324" y="914400"/>
          <a:ext cx="8756079" cy="4572004"/>
        </p:xfrm>
        <a:graphic>
          <a:graphicData uri="http://schemas.openxmlformats.org/drawingml/2006/table">
            <a:tbl>
              <a:tblPr>
                <a:tableStyleId>{5940675A-B579-460E-94D1-54222C63F5DA}</a:tableStyleId>
              </a:tblPr>
              <a:tblGrid>
                <a:gridCol w="707291"/>
                <a:gridCol w="707291"/>
                <a:gridCol w="707291"/>
                <a:gridCol w="707291"/>
                <a:gridCol w="707291"/>
                <a:gridCol w="707291"/>
                <a:gridCol w="707291"/>
                <a:gridCol w="707291"/>
                <a:gridCol w="707291"/>
                <a:gridCol w="707291"/>
                <a:gridCol w="895302"/>
                <a:gridCol w="787867"/>
              </a:tblGrid>
              <a:tr h="1194124">
                <a:tc>
                  <a:txBody>
                    <a:bodyPr/>
                    <a:lstStyle/>
                    <a:p>
                      <a:pPr algn="l" fontAlgn="b"/>
                      <a:endParaRPr lang="en-GB" sz="1100" b="1" u="none" strike="noStrike" dirty="0" smtClean="0">
                        <a:effectLst/>
                        <a:latin typeface="Arial" panose="020B0604020202020204" pitchFamily="34" charset="0"/>
                        <a:cs typeface="Arial" panose="020B0604020202020204" pitchFamily="34" charset="0"/>
                      </a:endParaRPr>
                    </a:p>
                    <a:p>
                      <a:pPr algn="l" fontAlgn="b"/>
                      <a:r>
                        <a:rPr lang="en-GB" sz="1100" b="1" u="none" strike="noStrike" dirty="0" smtClean="0">
                          <a:effectLst/>
                          <a:latin typeface="Arial" panose="020B0604020202020204" pitchFamily="34" charset="0"/>
                          <a:cs typeface="Arial" panose="020B0604020202020204" pitchFamily="34" charset="0"/>
                        </a:rPr>
                        <a:t>Province</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9"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100" b="1" u="none" strike="noStrike" dirty="0" smtClean="0">
                        <a:effectLst/>
                        <a:latin typeface="Arial" panose="020B0604020202020204" pitchFamily="34" charset="0"/>
                        <a:cs typeface="Arial" panose="020B0604020202020204" pitchFamily="34" charset="0"/>
                      </a:endParaRPr>
                    </a:p>
                    <a:p>
                      <a:pPr algn="ctr" fontAlgn="b"/>
                      <a:r>
                        <a:rPr lang="en-GB" sz="1100" b="1" u="none" strike="noStrike" dirty="0" smtClean="0">
                          <a:effectLst/>
                          <a:latin typeface="Arial" panose="020B0604020202020204" pitchFamily="34" charset="0"/>
                          <a:cs typeface="Arial" panose="020B0604020202020204" pitchFamily="34" charset="0"/>
                        </a:rPr>
                        <a:t>AT</a:t>
                      </a:r>
                    </a:p>
                    <a:p>
                      <a:pPr algn="ctr" fontAlgn="b"/>
                      <a:endParaRPr lang="en-GB" sz="1100" b="1" i="0" u="none" strike="noStrike" dirty="0" smtClean="0">
                        <a:solidFill>
                          <a:srgbClr val="000000"/>
                        </a:solidFill>
                        <a:effectLst/>
                        <a:latin typeface="Arial" panose="020B0604020202020204" pitchFamily="34" charset="0"/>
                        <a:cs typeface="Arial" panose="020B0604020202020204" pitchFamily="34" charset="0"/>
                      </a:endParaRPr>
                    </a:p>
                    <a:p>
                      <a:pPr algn="ctr" fontAlgn="b"/>
                      <a:endParaRPr lang="en-GB" sz="1100" b="1" i="0" u="none" strike="noStrike" dirty="0" smtClean="0">
                        <a:solidFill>
                          <a:srgbClr val="000000"/>
                        </a:solidFill>
                        <a:effectLst/>
                        <a:latin typeface="Arial" panose="020B0604020202020204" pitchFamily="34" charset="0"/>
                        <a:cs typeface="Arial" panose="020B0604020202020204" pitchFamily="34" charset="0"/>
                      </a:endParaRPr>
                    </a:p>
                    <a:p>
                      <a:pPr algn="ctr" fontAlgn="b"/>
                      <a:endParaRPr lang="en-GB" sz="1100" b="1" i="0" u="none" strike="noStrike" dirty="0" smtClean="0">
                        <a:solidFill>
                          <a:srgbClr val="000000"/>
                        </a:solidFill>
                        <a:effectLst/>
                        <a:latin typeface="Arial" panose="020B0604020202020204" pitchFamily="34" charset="0"/>
                        <a:cs typeface="Arial" panose="020B0604020202020204" pitchFamily="34" charset="0"/>
                      </a:endParaRPr>
                    </a:p>
                    <a:p>
                      <a:pPr algn="ctr" fontAlgn="b"/>
                      <a:r>
                        <a:rPr lang="en-GB" sz="1100" b="1" i="0" u="none" strike="noStrike" dirty="0" smtClean="0">
                          <a:solidFill>
                            <a:srgbClr val="000000"/>
                          </a:solidFill>
                          <a:effectLst/>
                          <a:latin typeface="Arial" panose="020B0604020202020204" pitchFamily="34" charset="0"/>
                          <a:cs typeface="Arial" panose="020B0604020202020204" pitchFamily="34" charset="0"/>
                        </a:rPr>
                        <a:t>2016/17</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9"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100" b="1" u="none" strike="noStrike" dirty="0" smtClean="0">
                        <a:effectLst/>
                        <a:latin typeface="Arial" panose="020B0604020202020204" pitchFamily="34" charset="0"/>
                        <a:cs typeface="Arial" panose="020B0604020202020204" pitchFamily="34" charset="0"/>
                      </a:endParaRPr>
                    </a:p>
                    <a:p>
                      <a:pPr algn="ctr" fontAlgn="b"/>
                      <a:r>
                        <a:rPr lang="en-GB" sz="1100" b="1" u="none" strike="noStrike" dirty="0" smtClean="0">
                          <a:effectLst/>
                          <a:latin typeface="Arial" panose="020B0604020202020204" pitchFamily="34" charset="0"/>
                          <a:cs typeface="Arial" panose="020B0604020202020204" pitchFamily="34" charset="0"/>
                        </a:rPr>
                        <a:t>T</a:t>
                      </a:r>
                    </a:p>
                    <a:p>
                      <a:pPr algn="ctr" fontAlgn="b"/>
                      <a:endParaRPr lang="en-GB" sz="1100" b="1" u="none" strike="noStrike" dirty="0" smtClean="0">
                        <a:effectLst/>
                        <a:latin typeface="Arial" panose="020B0604020202020204" pitchFamily="34" charset="0"/>
                        <a:cs typeface="Arial" panose="020B0604020202020204" pitchFamily="34" charset="0"/>
                      </a:endParaRPr>
                    </a:p>
                    <a:p>
                      <a:pPr algn="ctr" fontAlgn="b"/>
                      <a:endParaRPr lang="en-GB" sz="1100" b="1" u="none" strike="noStrike" dirty="0" smtClean="0">
                        <a:effectLst/>
                        <a:latin typeface="Arial" panose="020B0604020202020204" pitchFamily="34" charset="0"/>
                        <a:cs typeface="Arial" panose="020B0604020202020204" pitchFamily="34" charset="0"/>
                      </a:endParaRPr>
                    </a:p>
                    <a:p>
                      <a:pPr algn="ctr" fontAlgn="b"/>
                      <a:endParaRPr lang="en-GB" sz="1100" b="1" u="none" strike="noStrike" dirty="0" smtClean="0">
                        <a:effectLst/>
                        <a:latin typeface="Arial" panose="020B0604020202020204" pitchFamily="34" charset="0"/>
                        <a:cs typeface="Arial" panose="020B0604020202020204" pitchFamily="34" charset="0"/>
                      </a:endParaRPr>
                    </a:p>
                    <a:p>
                      <a:pPr algn="ctr" fontAlgn="b"/>
                      <a:r>
                        <a:rPr lang="en-GB" sz="1100" b="1" u="none" strike="noStrike" dirty="0" smtClean="0">
                          <a:effectLst/>
                          <a:latin typeface="Arial" panose="020B0604020202020204" pitchFamily="34" charset="0"/>
                          <a:cs typeface="Arial" panose="020B0604020202020204" pitchFamily="34" charset="0"/>
                        </a:rPr>
                        <a:t>Q1</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9"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100" b="1" u="none" strike="noStrike" dirty="0" smtClean="0">
                        <a:effectLst/>
                        <a:latin typeface="Arial" panose="020B0604020202020204" pitchFamily="34" charset="0"/>
                        <a:cs typeface="Arial" panose="020B0604020202020204" pitchFamily="34" charset="0"/>
                      </a:endParaRPr>
                    </a:p>
                    <a:p>
                      <a:pPr algn="ctr" fontAlgn="b"/>
                      <a:r>
                        <a:rPr lang="en-GB" sz="1100" b="1" u="none" strike="noStrike" dirty="0" smtClean="0">
                          <a:effectLst/>
                          <a:latin typeface="Arial" panose="020B0604020202020204" pitchFamily="34" charset="0"/>
                          <a:cs typeface="Arial" panose="020B0604020202020204" pitchFamily="34" charset="0"/>
                        </a:rPr>
                        <a:t>D &amp; C</a:t>
                      </a:r>
                    </a:p>
                    <a:p>
                      <a:pPr algn="ctr" fontAlgn="b"/>
                      <a:endParaRPr lang="en-GB" sz="1100" b="1" u="none" strike="noStrike" dirty="0" smtClean="0">
                        <a:effectLst/>
                        <a:latin typeface="Arial" panose="020B0604020202020204" pitchFamily="34" charset="0"/>
                        <a:cs typeface="Arial" panose="020B0604020202020204" pitchFamily="34" charset="0"/>
                      </a:endParaRPr>
                    </a:p>
                    <a:p>
                      <a:pPr algn="ctr" fontAlgn="b"/>
                      <a:endParaRPr lang="en-GB" sz="1100" b="1" u="none" strike="noStrike" dirty="0" smtClean="0">
                        <a:effectLst/>
                        <a:latin typeface="Arial" panose="020B0604020202020204" pitchFamily="34" charset="0"/>
                        <a:cs typeface="Arial" panose="020B0604020202020204" pitchFamily="34" charset="0"/>
                      </a:endParaRPr>
                    </a:p>
                    <a:p>
                      <a:pPr algn="ctr" fontAlgn="b"/>
                      <a:endParaRPr lang="en-GB" sz="1100" b="1" u="none" strike="noStrike" dirty="0" smtClean="0">
                        <a:effectLst/>
                        <a:latin typeface="Arial" panose="020B0604020202020204" pitchFamily="34" charset="0"/>
                        <a:cs typeface="Arial" panose="020B0604020202020204" pitchFamily="34" charset="0"/>
                      </a:endParaRPr>
                    </a:p>
                    <a:p>
                      <a:pPr algn="ctr" fontAlgn="b"/>
                      <a:r>
                        <a:rPr lang="en-GB" sz="1100" b="1" u="none" strike="noStrike" dirty="0" smtClean="0">
                          <a:effectLst/>
                          <a:latin typeface="Arial" panose="020B0604020202020204" pitchFamily="34" charset="0"/>
                          <a:cs typeface="Arial" panose="020B0604020202020204" pitchFamily="34" charset="0"/>
                        </a:rPr>
                        <a:t>Q1</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9" marB="0">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100" b="1" u="none" strike="noStrike" dirty="0" smtClean="0">
                        <a:effectLst/>
                        <a:latin typeface="Arial" panose="020B0604020202020204" pitchFamily="34" charset="0"/>
                        <a:cs typeface="Arial" panose="020B0604020202020204" pitchFamily="34" charset="0"/>
                      </a:endParaRPr>
                    </a:p>
                    <a:p>
                      <a:pPr algn="ctr" fontAlgn="b"/>
                      <a:r>
                        <a:rPr lang="en-GB" sz="1100" b="1" u="none" strike="noStrike" dirty="0" smtClean="0">
                          <a:effectLst/>
                          <a:latin typeface="Arial" panose="020B0604020202020204" pitchFamily="34" charset="0"/>
                          <a:cs typeface="Arial" panose="020B0604020202020204" pitchFamily="34" charset="0"/>
                        </a:rPr>
                        <a:t>T</a:t>
                      </a:r>
                    </a:p>
                    <a:p>
                      <a:pPr algn="ctr" fontAlgn="b"/>
                      <a:endParaRPr lang="en-GB" sz="1100" b="1" u="none" strike="noStrike" dirty="0" smtClean="0">
                        <a:effectLst/>
                        <a:latin typeface="Arial" panose="020B0604020202020204" pitchFamily="34" charset="0"/>
                        <a:cs typeface="Arial" panose="020B0604020202020204" pitchFamily="34" charset="0"/>
                      </a:endParaRPr>
                    </a:p>
                    <a:p>
                      <a:pPr algn="ctr" fontAlgn="b"/>
                      <a:endParaRPr lang="en-GB" sz="1100" b="1" u="none" strike="noStrike" dirty="0" smtClean="0">
                        <a:effectLst/>
                        <a:latin typeface="Arial" panose="020B0604020202020204" pitchFamily="34" charset="0"/>
                        <a:cs typeface="Arial" panose="020B0604020202020204" pitchFamily="34" charset="0"/>
                      </a:endParaRPr>
                    </a:p>
                    <a:p>
                      <a:pPr algn="ctr" fontAlgn="b"/>
                      <a:endParaRPr lang="en-GB" sz="1100" b="1" u="none" strike="noStrike" dirty="0" smtClean="0">
                        <a:effectLst/>
                        <a:latin typeface="Arial" panose="020B0604020202020204" pitchFamily="34" charset="0"/>
                        <a:cs typeface="Arial" panose="020B0604020202020204" pitchFamily="34" charset="0"/>
                      </a:endParaRPr>
                    </a:p>
                    <a:p>
                      <a:pPr algn="ctr" fontAlgn="b"/>
                      <a:r>
                        <a:rPr lang="en-GB" sz="1100" b="1" u="none" strike="noStrike" dirty="0" smtClean="0">
                          <a:effectLst/>
                          <a:latin typeface="Arial" panose="020B0604020202020204" pitchFamily="34" charset="0"/>
                          <a:cs typeface="Arial" panose="020B0604020202020204" pitchFamily="34" charset="0"/>
                        </a:rPr>
                        <a:t>Q2</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9" marB="0">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100" b="1" u="none" strike="noStrike" dirty="0" smtClean="0">
                        <a:effectLst/>
                        <a:latin typeface="Arial" panose="020B0604020202020204" pitchFamily="34" charset="0"/>
                        <a:cs typeface="Arial" panose="020B0604020202020204" pitchFamily="34" charset="0"/>
                      </a:endParaRPr>
                    </a:p>
                    <a:p>
                      <a:pPr algn="ctr" fontAlgn="b"/>
                      <a:r>
                        <a:rPr lang="en-GB" sz="1100" b="1" u="none" strike="noStrike" dirty="0" smtClean="0">
                          <a:effectLst/>
                          <a:latin typeface="Arial" panose="020B0604020202020204" pitchFamily="34" charset="0"/>
                          <a:cs typeface="Arial" panose="020B0604020202020204" pitchFamily="34" charset="0"/>
                        </a:rPr>
                        <a:t>D &amp; C</a:t>
                      </a:r>
                    </a:p>
                    <a:p>
                      <a:pPr algn="ctr" fontAlgn="b"/>
                      <a:endParaRPr lang="en-GB" sz="1100" b="1" u="none" strike="noStrike" dirty="0" smtClean="0">
                        <a:effectLst/>
                        <a:latin typeface="Arial" panose="020B0604020202020204" pitchFamily="34" charset="0"/>
                        <a:cs typeface="Arial" panose="020B0604020202020204" pitchFamily="34" charset="0"/>
                      </a:endParaRPr>
                    </a:p>
                    <a:p>
                      <a:pPr algn="ctr" fontAlgn="b"/>
                      <a:endParaRPr lang="en-GB" sz="1100" b="1" u="none" strike="noStrike" dirty="0" smtClean="0">
                        <a:effectLst/>
                        <a:latin typeface="Arial" panose="020B0604020202020204" pitchFamily="34" charset="0"/>
                        <a:cs typeface="Arial" panose="020B0604020202020204" pitchFamily="34" charset="0"/>
                      </a:endParaRPr>
                    </a:p>
                    <a:p>
                      <a:pPr algn="ctr" fontAlgn="b"/>
                      <a:endParaRPr lang="en-GB" sz="1100" b="1" u="none" strike="noStrike" dirty="0" smtClean="0">
                        <a:effectLst/>
                        <a:latin typeface="Arial" panose="020B0604020202020204" pitchFamily="34" charset="0"/>
                        <a:cs typeface="Arial" panose="020B0604020202020204" pitchFamily="34" charset="0"/>
                      </a:endParaRPr>
                    </a:p>
                    <a:p>
                      <a:pPr algn="ctr" fontAlgn="b"/>
                      <a:r>
                        <a:rPr lang="en-GB" sz="1100" b="1" u="none" strike="noStrike" dirty="0" smtClean="0">
                          <a:effectLst/>
                          <a:latin typeface="Arial" panose="020B0604020202020204" pitchFamily="34" charset="0"/>
                          <a:cs typeface="Arial" panose="020B0604020202020204" pitchFamily="34" charset="0"/>
                        </a:rPr>
                        <a:t>Q2</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9" marB="0">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100" b="1" u="none" strike="noStrike" dirty="0" smtClean="0">
                        <a:effectLst/>
                        <a:latin typeface="Arial" panose="020B0604020202020204" pitchFamily="34" charset="0"/>
                        <a:cs typeface="Arial" panose="020B0604020202020204" pitchFamily="34" charset="0"/>
                      </a:endParaRPr>
                    </a:p>
                    <a:p>
                      <a:pPr algn="ctr" fontAlgn="b"/>
                      <a:r>
                        <a:rPr lang="en-GB" sz="1100" b="1" u="none" strike="noStrike" dirty="0" smtClean="0">
                          <a:effectLst/>
                          <a:latin typeface="Arial" panose="020B0604020202020204" pitchFamily="34" charset="0"/>
                          <a:cs typeface="Arial" panose="020B0604020202020204" pitchFamily="34" charset="0"/>
                        </a:rPr>
                        <a:t>T</a:t>
                      </a:r>
                    </a:p>
                    <a:p>
                      <a:pPr algn="ctr" fontAlgn="b"/>
                      <a:endParaRPr lang="en-GB" sz="1100" b="1" u="none" strike="noStrike" dirty="0" smtClean="0">
                        <a:effectLst/>
                        <a:latin typeface="Arial" panose="020B0604020202020204" pitchFamily="34" charset="0"/>
                        <a:cs typeface="Arial" panose="020B0604020202020204" pitchFamily="34" charset="0"/>
                      </a:endParaRPr>
                    </a:p>
                    <a:p>
                      <a:pPr algn="ctr" fontAlgn="b"/>
                      <a:endParaRPr lang="en-GB" sz="1100" b="1" u="none" strike="noStrike" dirty="0" smtClean="0">
                        <a:effectLst/>
                        <a:latin typeface="Arial" panose="020B0604020202020204" pitchFamily="34" charset="0"/>
                        <a:cs typeface="Arial" panose="020B0604020202020204" pitchFamily="34" charset="0"/>
                      </a:endParaRPr>
                    </a:p>
                    <a:p>
                      <a:pPr algn="ctr" fontAlgn="b"/>
                      <a:endParaRPr lang="en-GB" sz="1100" b="1" u="none" strike="noStrike" dirty="0" smtClean="0">
                        <a:effectLst/>
                        <a:latin typeface="Arial" panose="020B0604020202020204" pitchFamily="34" charset="0"/>
                        <a:cs typeface="Arial" panose="020B0604020202020204" pitchFamily="34" charset="0"/>
                      </a:endParaRPr>
                    </a:p>
                    <a:p>
                      <a:pPr algn="ctr" fontAlgn="b"/>
                      <a:r>
                        <a:rPr lang="en-GB" sz="1100" b="1" u="none" strike="noStrike" dirty="0" smtClean="0">
                          <a:effectLst/>
                          <a:latin typeface="Arial" panose="020B0604020202020204" pitchFamily="34" charset="0"/>
                          <a:cs typeface="Arial" panose="020B0604020202020204" pitchFamily="34" charset="0"/>
                        </a:rPr>
                        <a:t>Q3</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9" marB="0">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100" b="1" u="none" strike="noStrike" dirty="0" smtClean="0">
                        <a:effectLst/>
                        <a:latin typeface="Arial" panose="020B0604020202020204" pitchFamily="34" charset="0"/>
                        <a:cs typeface="Arial" panose="020B0604020202020204" pitchFamily="34" charset="0"/>
                      </a:endParaRPr>
                    </a:p>
                    <a:p>
                      <a:pPr algn="ctr" fontAlgn="b"/>
                      <a:r>
                        <a:rPr lang="en-GB" sz="1100" b="1" u="none" strike="noStrike" dirty="0" smtClean="0">
                          <a:effectLst/>
                          <a:latin typeface="Arial" panose="020B0604020202020204" pitchFamily="34" charset="0"/>
                          <a:cs typeface="Arial" panose="020B0604020202020204" pitchFamily="34" charset="0"/>
                        </a:rPr>
                        <a:t>D &amp; C</a:t>
                      </a:r>
                    </a:p>
                    <a:p>
                      <a:pPr algn="ctr" fontAlgn="b"/>
                      <a:endParaRPr lang="en-GB" sz="1100" b="1" u="none" strike="noStrike" dirty="0" smtClean="0">
                        <a:effectLst/>
                        <a:latin typeface="Arial" panose="020B0604020202020204" pitchFamily="34" charset="0"/>
                        <a:cs typeface="Arial" panose="020B0604020202020204" pitchFamily="34" charset="0"/>
                      </a:endParaRPr>
                    </a:p>
                    <a:p>
                      <a:pPr algn="ctr" fontAlgn="b"/>
                      <a:endParaRPr lang="en-GB" sz="1100" b="1" u="none" strike="noStrike" dirty="0" smtClean="0">
                        <a:effectLst/>
                        <a:latin typeface="Arial" panose="020B0604020202020204" pitchFamily="34" charset="0"/>
                        <a:cs typeface="Arial" panose="020B0604020202020204" pitchFamily="34" charset="0"/>
                      </a:endParaRPr>
                    </a:p>
                    <a:p>
                      <a:pPr algn="ctr" fontAlgn="b"/>
                      <a:endParaRPr lang="en-GB" sz="1100" b="1" u="none" strike="noStrike" dirty="0" smtClean="0">
                        <a:effectLst/>
                        <a:latin typeface="Arial" panose="020B0604020202020204" pitchFamily="34" charset="0"/>
                        <a:cs typeface="Arial" panose="020B0604020202020204" pitchFamily="34" charset="0"/>
                      </a:endParaRPr>
                    </a:p>
                    <a:p>
                      <a:pPr algn="ctr" fontAlgn="b"/>
                      <a:r>
                        <a:rPr lang="en-GB" sz="1100" b="1" u="none" strike="noStrike" dirty="0" smtClean="0">
                          <a:effectLst/>
                          <a:latin typeface="Arial" panose="020B0604020202020204" pitchFamily="34" charset="0"/>
                          <a:cs typeface="Arial" panose="020B0604020202020204" pitchFamily="34" charset="0"/>
                        </a:rPr>
                        <a:t>Q3</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9" marB="0">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100" b="1" u="none" strike="noStrike" dirty="0" smtClean="0">
                        <a:effectLst/>
                        <a:latin typeface="Arial" panose="020B0604020202020204" pitchFamily="34" charset="0"/>
                        <a:cs typeface="Arial" panose="020B0604020202020204" pitchFamily="34" charset="0"/>
                      </a:endParaRPr>
                    </a:p>
                    <a:p>
                      <a:pPr algn="ctr" fontAlgn="b"/>
                      <a:r>
                        <a:rPr lang="en-GB" sz="1100" b="1" u="none" strike="noStrike" dirty="0" smtClean="0">
                          <a:effectLst/>
                          <a:latin typeface="Arial" panose="020B0604020202020204" pitchFamily="34" charset="0"/>
                          <a:cs typeface="Arial" panose="020B0604020202020204" pitchFamily="34" charset="0"/>
                        </a:rPr>
                        <a:t>T</a:t>
                      </a:r>
                    </a:p>
                    <a:p>
                      <a:pPr algn="ctr" fontAlgn="b"/>
                      <a:endParaRPr lang="en-GB" sz="1100" b="1" u="none" strike="noStrike" dirty="0" smtClean="0">
                        <a:effectLst/>
                        <a:latin typeface="Arial" panose="020B0604020202020204" pitchFamily="34" charset="0"/>
                        <a:cs typeface="Arial" panose="020B0604020202020204" pitchFamily="34" charset="0"/>
                      </a:endParaRPr>
                    </a:p>
                    <a:p>
                      <a:pPr algn="ctr" fontAlgn="b"/>
                      <a:endParaRPr lang="en-GB" sz="1100" b="1" u="none" strike="noStrike" dirty="0" smtClean="0">
                        <a:effectLst/>
                        <a:latin typeface="Arial" panose="020B0604020202020204" pitchFamily="34" charset="0"/>
                        <a:cs typeface="Arial" panose="020B0604020202020204" pitchFamily="34" charset="0"/>
                      </a:endParaRPr>
                    </a:p>
                    <a:p>
                      <a:pPr algn="ctr" fontAlgn="b"/>
                      <a:endParaRPr lang="en-GB" sz="1100" b="1" u="none" strike="noStrike" dirty="0" smtClean="0">
                        <a:effectLst/>
                        <a:latin typeface="Arial" panose="020B0604020202020204" pitchFamily="34" charset="0"/>
                        <a:cs typeface="Arial" panose="020B0604020202020204" pitchFamily="34" charset="0"/>
                      </a:endParaRPr>
                    </a:p>
                    <a:p>
                      <a:pPr algn="ctr" fontAlgn="b"/>
                      <a:r>
                        <a:rPr lang="en-GB" sz="1100" b="1" u="none" strike="noStrike" dirty="0" smtClean="0">
                          <a:effectLst/>
                          <a:latin typeface="Arial" panose="020B0604020202020204" pitchFamily="34" charset="0"/>
                          <a:cs typeface="Arial" panose="020B0604020202020204" pitchFamily="34" charset="0"/>
                        </a:rPr>
                        <a:t>Q4</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9" marB="0">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100" b="1" u="none" strike="noStrike" dirty="0" smtClean="0">
                        <a:effectLst/>
                        <a:latin typeface="Arial" panose="020B0604020202020204" pitchFamily="34" charset="0"/>
                        <a:cs typeface="Arial" panose="020B0604020202020204" pitchFamily="34" charset="0"/>
                      </a:endParaRPr>
                    </a:p>
                    <a:p>
                      <a:pPr algn="ctr" fontAlgn="b"/>
                      <a:r>
                        <a:rPr lang="en-GB" sz="1100" b="1" u="none" strike="noStrike" dirty="0" smtClean="0">
                          <a:effectLst/>
                          <a:latin typeface="Arial" panose="020B0604020202020204" pitchFamily="34" charset="0"/>
                          <a:cs typeface="Arial" panose="020B0604020202020204" pitchFamily="34" charset="0"/>
                        </a:rPr>
                        <a:t>D &amp; C</a:t>
                      </a:r>
                    </a:p>
                    <a:p>
                      <a:pPr algn="ctr" fontAlgn="b"/>
                      <a:endParaRPr lang="en-GB" sz="1100" b="1" u="none" strike="noStrike" dirty="0" smtClean="0">
                        <a:effectLst/>
                        <a:latin typeface="Arial" panose="020B0604020202020204" pitchFamily="34" charset="0"/>
                        <a:cs typeface="Arial" panose="020B0604020202020204" pitchFamily="34" charset="0"/>
                      </a:endParaRPr>
                    </a:p>
                    <a:p>
                      <a:pPr algn="ctr" fontAlgn="b"/>
                      <a:endParaRPr lang="en-GB" sz="1100" b="1" u="none" strike="noStrike" dirty="0" smtClean="0">
                        <a:effectLst/>
                        <a:latin typeface="Arial" panose="020B0604020202020204" pitchFamily="34" charset="0"/>
                        <a:cs typeface="Arial" panose="020B0604020202020204" pitchFamily="34" charset="0"/>
                      </a:endParaRPr>
                    </a:p>
                    <a:p>
                      <a:pPr algn="ctr" fontAlgn="b"/>
                      <a:endParaRPr lang="en-GB" sz="1100" b="1" u="none" strike="noStrike" dirty="0" smtClean="0">
                        <a:effectLst/>
                        <a:latin typeface="Arial" panose="020B0604020202020204" pitchFamily="34" charset="0"/>
                        <a:cs typeface="Arial" panose="020B0604020202020204" pitchFamily="34" charset="0"/>
                      </a:endParaRPr>
                    </a:p>
                    <a:p>
                      <a:pPr algn="ctr" fontAlgn="b"/>
                      <a:r>
                        <a:rPr lang="en-GB" sz="1100" b="1" u="none" strike="noStrike" dirty="0" smtClean="0">
                          <a:effectLst/>
                          <a:latin typeface="Arial" panose="020B0604020202020204" pitchFamily="34" charset="0"/>
                          <a:cs typeface="Arial" panose="020B0604020202020204" pitchFamily="34" charset="0"/>
                        </a:rPr>
                        <a:t>Q4</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9" marB="0">
                    <a:lnB w="28575" cap="flat" cmpd="sng" algn="ctr">
                      <a:solidFill>
                        <a:schemeClr val="tx1"/>
                      </a:solidFill>
                      <a:prstDash val="solid"/>
                      <a:round/>
                      <a:headEnd type="none" w="med" len="med"/>
                      <a:tailEnd type="none" w="med" len="med"/>
                    </a:lnB>
                    <a:solidFill>
                      <a:srgbClr val="92D050"/>
                    </a:solidFill>
                  </a:tcPr>
                </a:tc>
                <a:tc>
                  <a:txBody>
                    <a:bodyPr/>
                    <a:lstStyle/>
                    <a:p>
                      <a:pPr algn="ctr" fontAlgn="t"/>
                      <a:r>
                        <a:rPr lang="en-GB" sz="1100" b="1" i="0" u="none" strike="noStrike" dirty="0" smtClean="0">
                          <a:solidFill>
                            <a:srgbClr val="000000"/>
                          </a:solidFill>
                          <a:effectLst/>
                          <a:latin typeface="Arial" panose="020B0604020202020204" pitchFamily="34" charset="0"/>
                          <a:cs typeface="Arial" panose="020B0604020202020204" pitchFamily="34" charset="0"/>
                        </a:rPr>
                        <a:t>Annual Performance</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lnB w="28575" cap="flat" cmpd="sng" algn="ctr">
                      <a:solidFill>
                        <a:schemeClr val="tx1"/>
                      </a:solidFill>
                      <a:prstDash val="solid"/>
                      <a:round/>
                      <a:headEnd type="none" w="med" len="med"/>
                      <a:tailEnd type="none" w="med" len="med"/>
                    </a:lnB>
                    <a:solidFill>
                      <a:srgbClr val="92D050"/>
                    </a:solidFill>
                  </a:tcPr>
                </a:tc>
                <a:tc>
                  <a:txBody>
                    <a:bodyPr/>
                    <a:lstStyle/>
                    <a:p>
                      <a:pPr algn="ctr" fontAlgn="t"/>
                      <a:r>
                        <a:rPr lang="en-GB" sz="1100" b="1" i="0" u="none" strike="noStrike" dirty="0" smtClean="0">
                          <a:solidFill>
                            <a:srgbClr val="000000"/>
                          </a:solidFill>
                          <a:effectLst/>
                          <a:latin typeface="Arial" panose="020B0604020202020204" pitchFamily="34" charset="0"/>
                          <a:cs typeface="Arial" panose="020B0604020202020204" pitchFamily="34" charset="0"/>
                        </a:rPr>
                        <a:t>Percentage</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r>
              <a:tr h="337788">
                <a:tc>
                  <a:txBody>
                    <a:bodyPr/>
                    <a:lstStyle/>
                    <a:p>
                      <a:pPr algn="ctr" fontAlgn="b"/>
                      <a:r>
                        <a:rPr lang="en-GB" sz="1100" b="1" u="none" strike="noStrike" dirty="0">
                          <a:solidFill>
                            <a:schemeClr val="tx1"/>
                          </a:solidFill>
                          <a:effectLst/>
                          <a:latin typeface="Arial" panose="020B0604020202020204" pitchFamily="34" charset="0"/>
                          <a:cs typeface="Arial" panose="020B0604020202020204" pitchFamily="34" charset="0"/>
                        </a:rPr>
                        <a:t>EC</a:t>
                      </a:r>
                      <a:endParaRPr lang="en-GB" sz="11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fontAlgn="b"/>
                      <a:r>
                        <a:rPr lang="en-GB" sz="1100" b="0" i="0" u="none" strike="noStrike" dirty="0" smtClean="0">
                          <a:solidFill>
                            <a:schemeClr val="tx1"/>
                          </a:solidFill>
                          <a:effectLst/>
                          <a:latin typeface="Arial" panose="020B0604020202020204" pitchFamily="34" charset="0"/>
                          <a:cs typeface="Arial" panose="020B0604020202020204" pitchFamily="34" charset="0"/>
                        </a:rPr>
                        <a:t>7</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T w="28575" cap="flat" cmpd="sng" algn="ctr">
                      <a:solidFill>
                        <a:schemeClr val="tx1"/>
                      </a:solidFill>
                      <a:prstDash val="solid"/>
                      <a:round/>
                      <a:headEnd type="none" w="med" len="med"/>
                      <a:tailEnd type="none" w="med" len="med"/>
                    </a:lnT>
                  </a:tcP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T w="28575" cap="flat" cmpd="sng" algn="ctr">
                      <a:solidFill>
                        <a:schemeClr val="tx1"/>
                      </a:solidFill>
                      <a:prstDash val="solid"/>
                      <a:round/>
                      <a:headEnd type="none" w="med" len="med"/>
                      <a:tailEnd type="none" w="med" len="med"/>
                    </a:lnT>
                  </a:tcPr>
                </a:tc>
                <a:tc>
                  <a:txBody>
                    <a:bodyPr/>
                    <a:lstStyle/>
                    <a:p>
                      <a:pPr algn="ctr" fontAlgn="b"/>
                      <a:r>
                        <a:rPr lang="en-GB" sz="1100" b="0" i="0" u="none" strike="noStrike" dirty="0" smtClean="0">
                          <a:solidFill>
                            <a:schemeClr val="tx1"/>
                          </a:solidFill>
                          <a:effectLst/>
                          <a:latin typeface="Arial" panose="020B0604020202020204" pitchFamily="34" charset="0"/>
                          <a:cs typeface="Arial" panose="020B0604020202020204" pitchFamily="34" charset="0"/>
                        </a:rPr>
                        <a:t>4</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T w="28575" cap="flat" cmpd="sng" algn="ctr">
                      <a:solidFill>
                        <a:schemeClr val="tx1"/>
                      </a:solidFill>
                      <a:prstDash val="solid"/>
                      <a:round/>
                      <a:headEnd type="none" w="med" len="med"/>
                      <a:tailEnd type="none" w="med" len="med"/>
                    </a:lnT>
                  </a:tcP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T w="28575" cap="flat" cmpd="sng" algn="ctr">
                      <a:solidFill>
                        <a:schemeClr val="tx1"/>
                      </a:solidFill>
                      <a:prstDash val="solid"/>
                      <a:round/>
                      <a:headEnd type="none" w="med" len="med"/>
                      <a:tailEnd type="none" w="med" len="med"/>
                    </a:lnT>
                  </a:tcPr>
                </a:tc>
                <a:tc>
                  <a:txBody>
                    <a:bodyPr/>
                    <a:lstStyle/>
                    <a:p>
                      <a:pPr algn="ctr" fontAlgn="b"/>
                      <a:r>
                        <a:rPr lang="en-GB" sz="1100" b="0" i="0" u="none" strike="noStrike" dirty="0" smtClean="0">
                          <a:solidFill>
                            <a:srgbClr val="000000"/>
                          </a:solidFill>
                          <a:effectLst/>
                          <a:latin typeface="Arial" panose="020B0604020202020204" pitchFamily="34" charset="0"/>
                          <a:cs typeface="Arial" panose="020B0604020202020204" pitchFamily="34" charset="0"/>
                        </a:rPr>
                        <a:t>15</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T w="28575" cap="flat" cmpd="sng" algn="ctr">
                      <a:solidFill>
                        <a:schemeClr val="tx1"/>
                      </a:solidFill>
                      <a:prstDash val="solid"/>
                      <a:round/>
                      <a:headEnd type="none" w="med" len="med"/>
                      <a:tailEnd type="none" w="med" len="med"/>
                    </a:lnT>
                  </a:tcP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T w="28575" cap="flat" cmpd="sng" algn="ctr">
                      <a:solidFill>
                        <a:schemeClr val="tx1"/>
                      </a:solidFill>
                      <a:prstDash val="solid"/>
                      <a:round/>
                      <a:headEnd type="none" w="med" len="med"/>
                      <a:tailEnd type="none" w="med" len="med"/>
                    </a:lnT>
                  </a:tcPr>
                </a:tc>
                <a:tc>
                  <a:txBody>
                    <a:bodyPr/>
                    <a:lstStyle/>
                    <a:p>
                      <a:pPr algn="ctr" fontAlgn="ctr"/>
                      <a:r>
                        <a:rPr lang="en-US" sz="1100" b="0" i="0" u="none" strike="noStrike" dirty="0" smtClean="0">
                          <a:solidFill>
                            <a:srgbClr val="000000"/>
                          </a:solidFill>
                          <a:effectLst/>
                          <a:latin typeface="Arial" panose="020B0604020202020204" pitchFamily="34" charset="0"/>
                          <a:cs typeface="Arial" panose="020B0604020202020204" pitchFamily="34" charset="0"/>
                        </a:rPr>
                        <a:t>2</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fontAlgn="ctr"/>
                      <a:r>
                        <a:rPr lang="en-US" sz="1100" b="0" i="0" u="none" strike="noStrike" dirty="0" smtClean="0">
                          <a:solidFill>
                            <a:srgbClr val="000000"/>
                          </a:solidFill>
                          <a:effectLst/>
                          <a:latin typeface="Arial" panose="020B0604020202020204" pitchFamily="34" charset="0"/>
                          <a:cs typeface="Arial" panose="020B0604020202020204" pitchFamily="34" charset="0"/>
                        </a:rPr>
                        <a:t>28</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r>
              <a:tr h="337788">
                <a:tc>
                  <a:txBody>
                    <a:bodyPr/>
                    <a:lstStyle/>
                    <a:p>
                      <a:pPr algn="ctr" fontAlgn="b"/>
                      <a:r>
                        <a:rPr lang="en-GB" sz="1100" b="1" u="none" strike="noStrike" dirty="0">
                          <a:solidFill>
                            <a:schemeClr val="tx1"/>
                          </a:solidFill>
                          <a:effectLst/>
                          <a:latin typeface="Arial" panose="020B0604020202020204" pitchFamily="34" charset="0"/>
                          <a:cs typeface="Arial" panose="020B0604020202020204" pitchFamily="34" charset="0"/>
                        </a:rPr>
                        <a:t>FS</a:t>
                      </a:r>
                      <a:endParaRPr lang="en-GB" sz="11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Arial" panose="020B0604020202020204" pitchFamily="34" charset="0"/>
                          <a:cs typeface="Arial" panose="020B0604020202020204" pitchFamily="34" charset="0"/>
                        </a:rPr>
                        <a:t>688</a:t>
                      </a:r>
                    </a:p>
                  </a:txBody>
                  <a:tcPr marL="0" marR="0" marT="0" marB="0" anchor="ct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100" b="0" i="0" u="none" strike="noStrike" dirty="0" smtClean="0">
                          <a:solidFill>
                            <a:schemeClr val="tx1"/>
                          </a:solidFill>
                          <a:effectLst/>
                          <a:latin typeface="Arial" panose="020B0604020202020204" pitchFamily="34" charset="0"/>
                          <a:cs typeface="Arial" panose="020B0604020202020204" pitchFamily="34" charset="0"/>
                        </a:rPr>
                        <a:t>78</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100" b="0" i="0" u="none" strike="noStrike" dirty="0" smtClean="0">
                          <a:solidFill>
                            <a:srgbClr val="000000"/>
                          </a:solidFill>
                          <a:effectLst/>
                          <a:latin typeface="Arial" panose="020B0604020202020204" pitchFamily="34" charset="0"/>
                          <a:cs typeface="Arial" panose="020B0604020202020204" pitchFamily="34" charset="0"/>
                        </a:rPr>
                        <a:t>67</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100" b="0" i="0" u="none" strike="noStrike" dirty="0" smtClean="0">
                          <a:solidFill>
                            <a:srgbClr val="000000"/>
                          </a:solidFill>
                          <a:effectLst/>
                          <a:latin typeface="Arial" panose="020B0604020202020204" pitchFamily="34" charset="0"/>
                          <a:cs typeface="Arial" panose="020B0604020202020204" pitchFamily="34" charset="0"/>
                        </a:rPr>
                        <a:t>57</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100" b="0" i="0" u="none" strike="noStrike" dirty="0" smtClean="0">
                          <a:solidFill>
                            <a:srgbClr val="000000"/>
                          </a:solidFill>
                          <a:effectLst/>
                          <a:latin typeface="Arial" panose="020B0604020202020204" pitchFamily="34" charset="0"/>
                          <a:cs typeface="Arial" panose="020B0604020202020204" pitchFamily="34" charset="0"/>
                        </a:rPr>
                        <a:t>890</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r>
              <a:tr h="337788">
                <a:tc>
                  <a:txBody>
                    <a:bodyPr/>
                    <a:lstStyle/>
                    <a:p>
                      <a:pPr algn="ctr" fontAlgn="b"/>
                      <a:r>
                        <a:rPr lang="en-GB" sz="1100" b="1" u="none" strike="noStrike" dirty="0">
                          <a:effectLst/>
                          <a:latin typeface="Arial" panose="020B0604020202020204" pitchFamily="34" charset="0"/>
                          <a:cs typeface="Arial" panose="020B0604020202020204" pitchFamily="34" charset="0"/>
                        </a:rPr>
                        <a:t>GP</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Arial" panose="020B0604020202020204" pitchFamily="34" charset="0"/>
                          <a:cs typeface="Arial" panose="020B0604020202020204" pitchFamily="34" charset="0"/>
                        </a:rPr>
                        <a:t>218</a:t>
                      </a:r>
                    </a:p>
                  </a:txBody>
                  <a:tcPr marL="0" marR="0" marT="0" marB="0" anchor="ct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100" b="0" i="0" u="none" strike="noStrike" dirty="0" smtClean="0">
                          <a:solidFill>
                            <a:schemeClr val="tx1"/>
                          </a:solidFill>
                          <a:effectLst/>
                          <a:latin typeface="Arial" panose="020B0604020202020204" pitchFamily="34" charset="0"/>
                          <a:cs typeface="Arial" panose="020B0604020202020204" pitchFamily="34" charset="0"/>
                        </a:rPr>
                        <a:t>99</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100" b="0" i="0" u="none" strike="noStrike" dirty="0" smtClean="0">
                          <a:solidFill>
                            <a:srgbClr val="000000"/>
                          </a:solidFill>
                          <a:effectLst/>
                          <a:latin typeface="Arial" panose="020B0604020202020204" pitchFamily="34" charset="0"/>
                          <a:cs typeface="Arial" panose="020B0604020202020204" pitchFamily="34" charset="0"/>
                        </a:rPr>
                        <a:t>73</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100" b="0" i="0" u="none" strike="noStrike" dirty="0" smtClean="0">
                          <a:solidFill>
                            <a:srgbClr val="000000"/>
                          </a:solidFill>
                          <a:effectLst/>
                          <a:latin typeface="Arial" panose="020B0604020202020204" pitchFamily="34" charset="0"/>
                          <a:cs typeface="Arial" panose="020B0604020202020204" pitchFamily="34" charset="0"/>
                        </a:rPr>
                        <a:t>201</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100" b="0" i="0" u="none" strike="noStrike" dirty="0" smtClean="0">
                          <a:solidFill>
                            <a:srgbClr val="000000"/>
                          </a:solidFill>
                          <a:effectLst/>
                          <a:latin typeface="Arial" panose="020B0604020202020204" pitchFamily="34" charset="0"/>
                          <a:cs typeface="Arial" panose="020B0604020202020204" pitchFamily="34" charset="0"/>
                        </a:rPr>
                        <a:t>591</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r>
              <a:tr h="337788">
                <a:tc>
                  <a:txBody>
                    <a:bodyPr/>
                    <a:lstStyle/>
                    <a:p>
                      <a:pPr algn="ctr" fontAlgn="b"/>
                      <a:r>
                        <a:rPr lang="en-GB" sz="1100" b="1" u="none" strike="noStrike" dirty="0">
                          <a:effectLst/>
                          <a:latin typeface="Arial" panose="020B0604020202020204" pitchFamily="34" charset="0"/>
                          <a:cs typeface="Arial" panose="020B0604020202020204" pitchFamily="34" charset="0"/>
                        </a:rPr>
                        <a:t>KZN</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Arial" panose="020B0604020202020204" pitchFamily="34" charset="0"/>
                          <a:cs typeface="Arial" panose="020B0604020202020204" pitchFamily="34" charset="0"/>
                        </a:rPr>
                        <a:t>30</a:t>
                      </a:r>
                    </a:p>
                  </a:txBody>
                  <a:tcPr marL="0" marR="0" marT="0" marB="0" anchor="ct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100" b="0" i="0" u="none" strike="noStrike" dirty="0" smtClean="0">
                          <a:solidFill>
                            <a:schemeClr val="tx1"/>
                          </a:solidFill>
                          <a:effectLst/>
                          <a:latin typeface="Arial" panose="020B0604020202020204" pitchFamily="34" charset="0"/>
                          <a:cs typeface="Arial" panose="020B0604020202020204" pitchFamily="34" charset="0"/>
                        </a:rPr>
                        <a:t>161</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100" b="0" i="0" u="none" strike="noStrike" dirty="0" smtClean="0">
                          <a:solidFill>
                            <a:srgbClr val="000000"/>
                          </a:solidFill>
                          <a:effectLst/>
                          <a:latin typeface="Arial" panose="020B0604020202020204" pitchFamily="34" charset="0"/>
                          <a:cs typeface="Arial" panose="020B0604020202020204" pitchFamily="34" charset="0"/>
                        </a:rPr>
                        <a:t>137</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100" b="0" i="0" u="none" strike="noStrike" dirty="0" smtClean="0">
                          <a:solidFill>
                            <a:srgbClr val="000000"/>
                          </a:solidFill>
                          <a:effectLst/>
                          <a:latin typeface="Arial" panose="020B0604020202020204" pitchFamily="34" charset="0"/>
                          <a:cs typeface="Arial" panose="020B0604020202020204" pitchFamily="34" charset="0"/>
                        </a:rPr>
                        <a:t>124</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100" b="0" i="0" u="none" strike="noStrike" dirty="0" smtClean="0">
                          <a:solidFill>
                            <a:srgbClr val="000000"/>
                          </a:solidFill>
                          <a:effectLst/>
                          <a:latin typeface="Arial" panose="020B0604020202020204" pitchFamily="34" charset="0"/>
                          <a:cs typeface="Arial" panose="020B0604020202020204" pitchFamily="34" charset="0"/>
                        </a:rPr>
                        <a:t>452</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r>
              <a:tr h="337788">
                <a:tc>
                  <a:txBody>
                    <a:bodyPr/>
                    <a:lstStyle/>
                    <a:p>
                      <a:pPr algn="ctr" fontAlgn="b"/>
                      <a:r>
                        <a:rPr lang="en-GB" sz="1100" b="1" u="none" strike="noStrike" dirty="0">
                          <a:effectLst/>
                          <a:latin typeface="Arial" panose="020B0604020202020204" pitchFamily="34" charset="0"/>
                          <a:cs typeface="Arial" panose="020B0604020202020204" pitchFamily="34" charset="0"/>
                        </a:rPr>
                        <a:t>LP</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Arial" panose="020B0604020202020204" pitchFamily="34" charset="0"/>
                          <a:cs typeface="Arial" panose="020B0604020202020204" pitchFamily="34" charset="0"/>
                        </a:rPr>
                        <a:t>1,241</a:t>
                      </a:r>
                    </a:p>
                  </a:txBody>
                  <a:tcPr marL="0" marR="0" marT="0" marB="0" anchor="ct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100" b="0" i="0" u="none" strike="noStrike" dirty="0" smtClean="0">
                          <a:solidFill>
                            <a:schemeClr val="tx1"/>
                          </a:solidFill>
                          <a:effectLst/>
                          <a:latin typeface="Arial" panose="020B0604020202020204" pitchFamily="34" charset="0"/>
                          <a:cs typeface="Arial" panose="020B0604020202020204" pitchFamily="34" charset="0"/>
                        </a:rPr>
                        <a:t>1,691</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100" b="0" i="0" u="none" strike="noStrike" dirty="0" smtClean="0">
                          <a:solidFill>
                            <a:srgbClr val="000000"/>
                          </a:solidFill>
                          <a:effectLst/>
                          <a:latin typeface="Arial" panose="020B0604020202020204" pitchFamily="34" charset="0"/>
                          <a:cs typeface="Arial" panose="020B0604020202020204" pitchFamily="34" charset="0"/>
                        </a:rPr>
                        <a:t>1,556</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100" b="0" i="0" u="none" strike="noStrike" dirty="0" smtClean="0">
                          <a:solidFill>
                            <a:srgbClr val="000000"/>
                          </a:solidFill>
                          <a:effectLst/>
                          <a:latin typeface="Arial" panose="020B0604020202020204" pitchFamily="34" charset="0"/>
                          <a:cs typeface="Arial" panose="020B0604020202020204" pitchFamily="34" charset="0"/>
                        </a:rPr>
                        <a:t>1433</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100" b="0" i="0" u="none" strike="noStrike" dirty="0" smtClean="0">
                          <a:solidFill>
                            <a:srgbClr val="000000"/>
                          </a:solidFill>
                          <a:effectLst/>
                          <a:latin typeface="Arial" panose="020B0604020202020204" pitchFamily="34" charset="0"/>
                          <a:cs typeface="Arial" panose="020B0604020202020204" pitchFamily="34" charset="0"/>
                        </a:rPr>
                        <a:t>5921</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r>
              <a:tr h="337788">
                <a:tc>
                  <a:txBody>
                    <a:bodyPr/>
                    <a:lstStyle/>
                    <a:p>
                      <a:pPr algn="ctr" fontAlgn="b"/>
                      <a:r>
                        <a:rPr lang="en-GB" sz="1100" b="1" u="none" strike="noStrike" dirty="0">
                          <a:effectLst/>
                          <a:latin typeface="Arial" panose="020B0604020202020204" pitchFamily="34" charset="0"/>
                          <a:cs typeface="Arial" panose="020B0604020202020204" pitchFamily="34" charset="0"/>
                        </a:rPr>
                        <a:t>MP</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Arial" panose="020B0604020202020204" pitchFamily="34" charset="0"/>
                          <a:cs typeface="Arial" panose="020B0604020202020204" pitchFamily="34" charset="0"/>
                        </a:rPr>
                        <a:t>661</a:t>
                      </a:r>
                    </a:p>
                  </a:txBody>
                  <a:tcPr marL="0" marR="0" marT="0" marB="0" anchor="ct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100" b="0" i="0" u="none" strike="noStrike" dirty="0" smtClean="0">
                          <a:solidFill>
                            <a:schemeClr val="tx1"/>
                          </a:solidFill>
                          <a:effectLst/>
                          <a:latin typeface="Arial" panose="020B0604020202020204" pitchFamily="34" charset="0"/>
                          <a:cs typeface="Arial" panose="020B0604020202020204" pitchFamily="34" charset="0"/>
                        </a:rPr>
                        <a:t>706</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100" b="0" i="0" u="none" strike="noStrike" dirty="0" smtClean="0">
                          <a:solidFill>
                            <a:srgbClr val="000000"/>
                          </a:solidFill>
                          <a:effectLst/>
                          <a:latin typeface="Arial" panose="020B0604020202020204" pitchFamily="34" charset="0"/>
                          <a:cs typeface="Arial" panose="020B0604020202020204" pitchFamily="34" charset="0"/>
                        </a:rPr>
                        <a:t>879</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100" b="0" i="0" u="none" strike="noStrike" dirty="0" smtClean="0">
                          <a:solidFill>
                            <a:srgbClr val="000000"/>
                          </a:solidFill>
                          <a:effectLst/>
                          <a:latin typeface="Arial" panose="020B0604020202020204" pitchFamily="34" charset="0"/>
                          <a:cs typeface="Arial" panose="020B0604020202020204" pitchFamily="34" charset="0"/>
                        </a:rPr>
                        <a:t>666</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100" b="0" i="0" u="none" strike="noStrike" dirty="0" smtClean="0">
                          <a:solidFill>
                            <a:srgbClr val="000000"/>
                          </a:solidFill>
                          <a:effectLst/>
                          <a:latin typeface="Arial" panose="020B0604020202020204" pitchFamily="34" charset="0"/>
                          <a:cs typeface="Arial" panose="020B0604020202020204" pitchFamily="34" charset="0"/>
                        </a:rPr>
                        <a:t>2912</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r>
              <a:tr h="337788">
                <a:tc>
                  <a:txBody>
                    <a:bodyPr/>
                    <a:lstStyle/>
                    <a:p>
                      <a:pPr algn="ctr" fontAlgn="b"/>
                      <a:r>
                        <a:rPr lang="en-GB" sz="1100" b="1" u="none" strike="noStrike" dirty="0">
                          <a:effectLst/>
                          <a:latin typeface="Arial" panose="020B0604020202020204" pitchFamily="34" charset="0"/>
                          <a:cs typeface="Arial" panose="020B0604020202020204" pitchFamily="34" charset="0"/>
                        </a:rPr>
                        <a:t>NC</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Arial" panose="020B0604020202020204" pitchFamily="34" charset="0"/>
                          <a:cs typeface="Arial" panose="020B0604020202020204" pitchFamily="34" charset="0"/>
                        </a:rPr>
                        <a:t>12</a:t>
                      </a:r>
                    </a:p>
                  </a:txBody>
                  <a:tcPr marL="0" marR="0" marT="0" marB="0" anchor="ct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100" b="0" i="0" u="none" strike="noStrike" dirty="0" smtClean="0">
                          <a:solidFill>
                            <a:schemeClr val="tx1"/>
                          </a:solidFill>
                          <a:effectLst/>
                          <a:latin typeface="Arial" panose="020B0604020202020204" pitchFamily="34" charset="0"/>
                          <a:cs typeface="Arial" panose="020B0604020202020204" pitchFamily="34" charset="0"/>
                        </a:rPr>
                        <a:t>20</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100" b="0" i="0" u="none" strike="noStrike" dirty="0" smtClean="0">
                          <a:solidFill>
                            <a:srgbClr val="000000"/>
                          </a:solidFill>
                          <a:effectLst/>
                          <a:latin typeface="Arial" panose="020B0604020202020204" pitchFamily="34" charset="0"/>
                          <a:cs typeface="Arial" panose="020B0604020202020204" pitchFamily="34" charset="0"/>
                        </a:rPr>
                        <a:t>7</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100" b="0" i="0" u="none" strike="noStrike" dirty="0" smtClean="0">
                          <a:solidFill>
                            <a:srgbClr val="000000"/>
                          </a:solidFill>
                          <a:effectLst/>
                          <a:latin typeface="Arial" panose="020B0604020202020204" pitchFamily="34" charset="0"/>
                          <a:cs typeface="Arial" panose="020B0604020202020204" pitchFamily="34" charset="0"/>
                        </a:rPr>
                        <a:t>15</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100" b="0" i="0" u="none" strike="noStrike" dirty="0" smtClean="0">
                          <a:solidFill>
                            <a:srgbClr val="000000"/>
                          </a:solidFill>
                          <a:effectLst/>
                          <a:latin typeface="Arial" panose="020B0604020202020204" pitchFamily="34" charset="0"/>
                          <a:cs typeface="Arial" panose="020B0604020202020204" pitchFamily="34" charset="0"/>
                        </a:rPr>
                        <a:t>54</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r>
              <a:tr h="337788">
                <a:tc>
                  <a:txBody>
                    <a:bodyPr/>
                    <a:lstStyle/>
                    <a:p>
                      <a:pPr algn="ctr" fontAlgn="b"/>
                      <a:r>
                        <a:rPr lang="en-GB" sz="1100" b="1" u="none" strike="noStrike" dirty="0">
                          <a:effectLst/>
                          <a:latin typeface="Arial" panose="020B0604020202020204" pitchFamily="34" charset="0"/>
                          <a:cs typeface="Arial" panose="020B0604020202020204" pitchFamily="34" charset="0"/>
                        </a:rPr>
                        <a:t>NW</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Arial" panose="020B0604020202020204" pitchFamily="34" charset="0"/>
                          <a:cs typeface="Arial" panose="020B0604020202020204" pitchFamily="34" charset="0"/>
                        </a:rPr>
                        <a:t>68</a:t>
                      </a:r>
                    </a:p>
                  </a:txBody>
                  <a:tcPr marL="0" marR="0" marT="0" marB="0" anchor="ct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100" b="0" i="0" u="none" strike="noStrike" dirty="0" smtClean="0">
                          <a:solidFill>
                            <a:schemeClr val="tx1"/>
                          </a:solidFill>
                          <a:effectLst/>
                          <a:latin typeface="Arial" panose="020B0604020202020204" pitchFamily="34" charset="0"/>
                          <a:cs typeface="Arial" panose="020B0604020202020204" pitchFamily="34" charset="0"/>
                        </a:rPr>
                        <a:t>47</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100" b="0" i="0" u="none" strike="noStrike" dirty="0" smtClean="0">
                          <a:solidFill>
                            <a:srgbClr val="000000"/>
                          </a:solidFill>
                          <a:effectLst/>
                          <a:latin typeface="Arial" panose="020B0604020202020204" pitchFamily="34" charset="0"/>
                          <a:cs typeface="Arial" panose="020B0604020202020204" pitchFamily="34" charset="0"/>
                        </a:rPr>
                        <a:t>6</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100" b="0" i="0" u="none" strike="noStrike" dirty="0" smtClean="0">
                          <a:solidFill>
                            <a:srgbClr val="000000"/>
                          </a:solidFill>
                          <a:effectLst/>
                          <a:latin typeface="Arial" panose="020B0604020202020204" pitchFamily="34" charset="0"/>
                          <a:cs typeface="Arial" panose="020B0604020202020204" pitchFamily="34" charset="0"/>
                        </a:rPr>
                        <a:t>16</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100" b="0" i="0" u="none" strike="noStrike" dirty="0" smtClean="0">
                          <a:solidFill>
                            <a:srgbClr val="000000"/>
                          </a:solidFill>
                          <a:effectLst/>
                          <a:latin typeface="Arial" panose="020B0604020202020204" pitchFamily="34" charset="0"/>
                          <a:cs typeface="Arial" panose="020B0604020202020204" pitchFamily="34" charset="0"/>
                        </a:rPr>
                        <a:t>137</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r>
              <a:tr h="337788">
                <a:tc>
                  <a:txBody>
                    <a:bodyPr/>
                    <a:lstStyle/>
                    <a:p>
                      <a:pPr algn="ctr" fontAlgn="b"/>
                      <a:r>
                        <a:rPr lang="en-GB" sz="1100" b="1" u="none" strike="noStrike" dirty="0">
                          <a:effectLst/>
                          <a:latin typeface="Arial" panose="020B0604020202020204" pitchFamily="34" charset="0"/>
                          <a:cs typeface="Arial" panose="020B0604020202020204" pitchFamily="34" charset="0"/>
                        </a:rPr>
                        <a:t>WC</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Arial" panose="020B0604020202020204" pitchFamily="34" charset="0"/>
                          <a:cs typeface="Arial" panose="020B0604020202020204" pitchFamily="34" charset="0"/>
                        </a:rPr>
                        <a:t>2</a:t>
                      </a:r>
                    </a:p>
                  </a:txBody>
                  <a:tcPr marL="0" marR="0" marT="0" marB="0" anchor="ctr">
                    <a:lnB w="28575" cap="flat" cmpd="sng" algn="ctr">
                      <a:solidFill>
                        <a:schemeClr val="tx1"/>
                      </a:solidFill>
                      <a:prstDash val="solid"/>
                      <a:round/>
                      <a:headEnd type="none" w="med" len="med"/>
                      <a:tailEnd type="none" w="med" len="med"/>
                    </a:lnB>
                  </a:tcP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B w="28575"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smtClean="0">
                          <a:solidFill>
                            <a:schemeClr val="tx1"/>
                          </a:solidFill>
                          <a:effectLst/>
                          <a:latin typeface="Arial" panose="020B0604020202020204" pitchFamily="34" charset="0"/>
                          <a:cs typeface="Arial" panose="020B0604020202020204" pitchFamily="34" charset="0"/>
                        </a:rPr>
                        <a:t>13</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B w="28575" cap="flat" cmpd="sng" algn="ctr">
                      <a:solidFill>
                        <a:schemeClr val="tx1"/>
                      </a:solidFill>
                      <a:prstDash val="solid"/>
                      <a:round/>
                      <a:headEnd type="none" w="med" len="med"/>
                      <a:tailEnd type="none" w="med" len="med"/>
                    </a:lnB>
                  </a:tcP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B w="28575"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Arial" panose="020B0604020202020204" pitchFamily="34" charset="0"/>
                          <a:cs typeface="Arial" panose="020B0604020202020204" pitchFamily="34" charset="0"/>
                        </a:rPr>
                        <a:t>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B w="28575" cap="flat" cmpd="sng" algn="ctr">
                      <a:solidFill>
                        <a:schemeClr val="tx1"/>
                      </a:solidFill>
                      <a:prstDash val="solid"/>
                      <a:round/>
                      <a:headEnd type="none" w="med" len="med"/>
                      <a:tailEnd type="none" w="med" len="med"/>
                    </a:lnB>
                  </a:tcP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B w="28575"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Arial" panose="020B0604020202020204" pitchFamily="34" charset="0"/>
                          <a:cs typeface="Arial" panose="020B0604020202020204" pitchFamily="34" charset="0"/>
                        </a:rPr>
                        <a:t>1</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B w="28575"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Arial" panose="020B0604020202020204" pitchFamily="34" charset="0"/>
                          <a:cs typeface="Arial" panose="020B0604020202020204" pitchFamily="34" charset="0"/>
                        </a:rPr>
                        <a:t>16</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B w="28575" cap="flat" cmpd="sng" algn="ctr">
                      <a:solidFill>
                        <a:schemeClr val="tx1"/>
                      </a:solidFill>
                      <a:prstDash val="solid"/>
                      <a:round/>
                      <a:headEnd type="none" w="med" len="med"/>
                      <a:tailEnd type="none" w="med" len="med"/>
                    </a:lnB>
                  </a:tcPr>
                </a:tc>
                <a:tc>
                  <a:txBody>
                    <a:bodyPr/>
                    <a:lstStyle/>
                    <a:p>
                      <a:pPr algn="ctr" fontAlgn="b"/>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r h="337788">
                <a:tc>
                  <a:txBody>
                    <a:bodyPr/>
                    <a:lstStyle/>
                    <a:p>
                      <a:pPr algn="l" fontAlgn="b"/>
                      <a:r>
                        <a:rPr lang="en-GB" sz="1100" b="1" u="none" strike="noStrike" dirty="0" smtClean="0">
                          <a:effectLst/>
                          <a:latin typeface="Arial" panose="020B0604020202020204" pitchFamily="34" charset="0"/>
                          <a:cs typeface="Arial" panose="020B0604020202020204" pitchFamily="34" charset="0"/>
                        </a:rPr>
                        <a:t>TOTAL</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algn="ctr" fontAlgn="b"/>
                      <a:r>
                        <a:rPr lang="en-GB" sz="1100" b="1" u="none" strike="noStrike" dirty="0">
                          <a:effectLst/>
                          <a:latin typeface="Arial" panose="020B0604020202020204" pitchFamily="34" charset="0"/>
                          <a:cs typeface="Arial" panose="020B0604020202020204" pitchFamily="34" charset="0"/>
                        </a:rPr>
                        <a:t>100%</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algn="ctr" fontAlgn="b"/>
                      <a:r>
                        <a:rPr lang="en-GB" sz="1100" b="1" u="none" strike="noStrike" dirty="0">
                          <a:effectLst/>
                          <a:latin typeface="Arial" panose="020B0604020202020204" pitchFamily="34" charset="0"/>
                          <a:cs typeface="Arial" panose="020B0604020202020204" pitchFamily="34" charset="0"/>
                        </a:rPr>
                        <a:t>100%</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rgbClr val="92D05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100" b="1" i="0" u="none" strike="noStrike" dirty="0" smtClean="0">
                          <a:solidFill>
                            <a:schemeClr val="tx1"/>
                          </a:solidFill>
                          <a:effectLst/>
                          <a:latin typeface="Arial" panose="020B0604020202020204" pitchFamily="34" charset="0"/>
                          <a:cs typeface="Arial" panose="020B0604020202020204" pitchFamily="34" charset="0"/>
                        </a:rPr>
                        <a:t>2,927</a:t>
                      </a:r>
                    </a:p>
                  </a:txBody>
                  <a:tcPr marL="0" marR="0" marT="0" marB="0" anchor="ctr">
                    <a:lnT w="28575" cap="flat" cmpd="sng" algn="ctr">
                      <a:solidFill>
                        <a:schemeClr val="tx1"/>
                      </a:solidFill>
                      <a:prstDash val="solid"/>
                      <a:round/>
                      <a:headEnd type="none" w="med" len="med"/>
                      <a:tailEnd type="none" w="med" len="med"/>
                    </a:lnT>
                    <a:solidFill>
                      <a:srgbClr val="92D050"/>
                    </a:solidFill>
                  </a:tcPr>
                </a:tc>
                <a:tc>
                  <a:txBody>
                    <a:bodyPr/>
                    <a:lstStyle/>
                    <a:p>
                      <a:pPr algn="ctr" fontAlgn="b"/>
                      <a:r>
                        <a:rPr lang="en-GB" sz="1100" b="1" u="none" strike="noStrike" dirty="0">
                          <a:effectLst/>
                          <a:latin typeface="Arial" panose="020B0604020202020204" pitchFamily="34" charset="0"/>
                          <a:cs typeface="Arial" panose="020B0604020202020204" pitchFamily="34" charset="0"/>
                        </a:rPr>
                        <a:t>100%</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T w="28575" cap="flat" cmpd="sng" algn="ctr">
                      <a:solidFill>
                        <a:schemeClr val="tx1"/>
                      </a:solidFill>
                      <a:prstDash val="solid"/>
                      <a:round/>
                      <a:headEnd type="none" w="med" len="med"/>
                      <a:tailEnd type="none" w="med" len="med"/>
                    </a:lnT>
                    <a:solidFill>
                      <a:srgbClr val="92D050"/>
                    </a:solidFill>
                  </a:tcPr>
                </a:tc>
                <a:tc>
                  <a:txBody>
                    <a:bodyPr/>
                    <a:lstStyle/>
                    <a:p>
                      <a:pPr algn="ctr" fontAlgn="b"/>
                      <a:r>
                        <a:rPr lang="en-GB" sz="1100" b="1" i="0" u="none" strike="noStrike" dirty="0" smtClean="0">
                          <a:solidFill>
                            <a:schemeClr val="tx1"/>
                          </a:solidFill>
                          <a:effectLst/>
                          <a:latin typeface="Arial" panose="020B0604020202020204" pitchFamily="34" charset="0"/>
                          <a:cs typeface="Arial" panose="020B0604020202020204" pitchFamily="34" charset="0"/>
                        </a:rPr>
                        <a:t>2,819</a:t>
                      </a:r>
                      <a:endParaRPr lang="en-GB" sz="11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T w="28575" cap="flat" cmpd="sng" algn="ctr">
                      <a:solidFill>
                        <a:schemeClr val="tx1"/>
                      </a:solidFill>
                      <a:prstDash val="solid"/>
                      <a:round/>
                      <a:headEnd type="none" w="med" len="med"/>
                      <a:tailEnd type="none" w="med" len="med"/>
                    </a:lnT>
                    <a:solidFill>
                      <a:srgbClr val="92D050"/>
                    </a:solidFill>
                  </a:tcPr>
                </a:tc>
                <a:tc>
                  <a:txBody>
                    <a:bodyPr/>
                    <a:lstStyle/>
                    <a:p>
                      <a:pPr algn="ctr" fontAlgn="b"/>
                      <a:r>
                        <a:rPr lang="en-GB" sz="1100" b="1" u="none" strike="noStrike" dirty="0">
                          <a:effectLst/>
                          <a:latin typeface="Arial" panose="020B0604020202020204" pitchFamily="34" charset="0"/>
                          <a:cs typeface="Arial" panose="020B0604020202020204" pitchFamily="34" charset="0"/>
                        </a:rPr>
                        <a:t>100%</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T w="28575" cap="flat" cmpd="sng" algn="ctr">
                      <a:solidFill>
                        <a:schemeClr val="tx1"/>
                      </a:solidFill>
                      <a:prstDash val="solid"/>
                      <a:round/>
                      <a:headEnd type="none" w="med" len="med"/>
                      <a:tailEnd type="none" w="med" len="med"/>
                    </a:lnT>
                    <a:solidFill>
                      <a:srgbClr val="92D050"/>
                    </a:solidFill>
                  </a:tcPr>
                </a:tc>
                <a:tc>
                  <a:txBody>
                    <a:bodyPr/>
                    <a:lstStyle/>
                    <a:p>
                      <a:pPr algn="ctr" fontAlgn="b"/>
                      <a:r>
                        <a:rPr lang="en-GB" sz="1100" b="1" i="0" u="none" strike="noStrike" dirty="0" smtClean="0">
                          <a:solidFill>
                            <a:srgbClr val="000000"/>
                          </a:solidFill>
                          <a:effectLst/>
                          <a:latin typeface="Arial" panose="020B0604020202020204" pitchFamily="34" charset="0"/>
                          <a:cs typeface="Arial" panose="020B0604020202020204" pitchFamily="34" charset="0"/>
                        </a:rPr>
                        <a:t>2,740</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T w="28575" cap="flat" cmpd="sng" algn="ctr">
                      <a:solidFill>
                        <a:schemeClr val="tx1"/>
                      </a:solidFill>
                      <a:prstDash val="solid"/>
                      <a:round/>
                      <a:headEnd type="none" w="med" len="med"/>
                      <a:tailEnd type="none" w="med" len="med"/>
                    </a:lnT>
                    <a:solidFill>
                      <a:srgbClr val="92D050"/>
                    </a:solidFill>
                  </a:tcPr>
                </a:tc>
                <a:tc>
                  <a:txBody>
                    <a:bodyPr/>
                    <a:lstStyle/>
                    <a:p>
                      <a:pPr algn="ctr" fontAlgn="b"/>
                      <a:r>
                        <a:rPr lang="en-GB" sz="1100" b="1" u="none" strike="noStrike" dirty="0">
                          <a:effectLst/>
                          <a:latin typeface="Arial" panose="020B0604020202020204" pitchFamily="34" charset="0"/>
                          <a:cs typeface="Arial" panose="020B0604020202020204" pitchFamily="34" charset="0"/>
                        </a:rPr>
                        <a:t>100%</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T w="28575" cap="flat" cmpd="sng" algn="ctr">
                      <a:solidFill>
                        <a:schemeClr val="tx1"/>
                      </a:solidFill>
                      <a:prstDash val="solid"/>
                      <a:round/>
                      <a:headEnd type="none" w="med" len="med"/>
                      <a:tailEnd type="none" w="med" len="med"/>
                    </a:lnT>
                    <a:solidFill>
                      <a:srgbClr val="92D050"/>
                    </a:solidFill>
                  </a:tcPr>
                </a:tc>
                <a:tc>
                  <a:txBody>
                    <a:bodyPr/>
                    <a:lstStyle/>
                    <a:p>
                      <a:pPr algn="ctr" fontAlgn="ctr"/>
                      <a:r>
                        <a:rPr lang="en-US" sz="1100" b="0" i="0" u="none" strike="noStrike" dirty="0" smtClean="0">
                          <a:solidFill>
                            <a:srgbClr val="000000"/>
                          </a:solidFill>
                          <a:effectLst/>
                          <a:latin typeface="Arial" panose="020B0604020202020204" pitchFamily="34" charset="0"/>
                          <a:cs typeface="Arial" panose="020B0604020202020204" pitchFamily="34" charset="0"/>
                        </a:rPr>
                        <a:t>2515</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T w="28575" cap="flat" cmpd="sng" algn="ctr">
                      <a:solidFill>
                        <a:schemeClr val="tx1"/>
                      </a:solidFill>
                      <a:prstDash val="solid"/>
                      <a:round/>
                      <a:headEnd type="none" w="med" len="med"/>
                      <a:tailEnd type="none" w="med" len="med"/>
                    </a:lnT>
                    <a:solidFill>
                      <a:srgbClr val="92D050"/>
                    </a:solidFill>
                  </a:tcPr>
                </a:tc>
                <a:tc>
                  <a:txBody>
                    <a:bodyPr/>
                    <a:lstStyle/>
                    <a:p>
                      <a:pPr algn="ctr" fontAlgn="ctr"/>
                      <a:r>
                        <a:rPr lang="en-US" sz="1100" b="0" i="0" u="none" strike="noStrike" dirty="0" smtClean="0">
                          <a:solidFill>
                            <a:srgbClr val="000000"/>
                          </a:solidFill>
                          <a:effectLst/>
                          <a:latin typeface="Arial" panose="020B0604020202020204" pitchFamily="34" charset="0"/>
                          <a:cs typeface="Arial" panose="020B0604020202020204" pitchFamily="34" charset="0"/>
                        </a:rPr>
                        <a:t>11001</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T w="28575" cap="flat" cmpd="sng" algn="ctr">
                      <a:solidFill>
                        <a:schemeClr val="tx1"/>
                      </a:solidFill>
                      <a:prstDash val="solid"/>
                      <a:round/>
                      <a:headEnd type="none" w="med" len="med"/>
                      <a:tailEnd type="none" w="med" len="med"/>
                    </a:lnT>
                    <a:solidFill>
                      <a:srgbClr val="92D050"/>
                    </a:solidFill>
                  </a:tcPr>
                </a:tc>
                <a:tc>
                  <a:txBody>
                    <a:bodyPr/>
                    <a:lstStyle/>
                    <a:p>
                      <a:pPr algn="ctr" fontAlgn="b"/>
                      <a:r>
                        <a:rPr lang="en-GB" sz="1100" b="1" u="none" strike="noStrike" dirty="0">
                          <a:effectLst/>
                          <a:latin typeface="Arial" panose="020B0604020202020204" pitchFamily="34" charset="0"/>
                          <a:cs typeface="Arial" panose="020B0604020202020204" pitchFamily="34" charset="0"/>
                        </a:rPr>
                        <a:t>100%</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r>
            </a:tbl>
          </a:graphicData>
        </a:graphic>
      </p:graphicFrame>
    </p:spTree>
    <p:extLst>
      <p:ext uri="{BB962C8B-B14F-4D97-AF65-F5344CB8AC3E}">
        <p14:creationId xmlns:p14="http://schemas.microsoft.com/office/powerpoint/2010/main" xmlns="" val="7240363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38</a:t>
            </a:fld>
            <a:endParaRPr lang="en-US" sz="1800" b="1" dirty="0">
              <a:solidFill>
                <a:schemeClr val="tx1"/>
              </a:solidFill>
              <a:latin typeface="Arial" pitchFamily="34" charset="0"/>
              <a:cs typeface="Arial" pitchFamily="34" charset="0"/>
            </a:endParaRPr>
          </a:p>
        </p:txBody>
      </p:sp>
      <p:sp>
        <p:nvSpPr>
          <p:cNvPr id="2" name="Rectangle 1"/>
          <p:cNvSpPr/>
          <p:nvPr/>
        </p:nvSpPr>
        <p:spPr>
          <a:xfrm>
            <a:off x="154335" y="126579"/>
            <a:ext cx="8532465" cy="707886"/>
          </a:xfrm>
          <a:prstGeom prst="rect">
            <a:avLst/>
          </a:prstGeom>
        </p:spPr>
        <p:txBody>
          <a:bodyPr wrap="square">
            <a:spAutoFit/>
          </a:bodyPr>
          <a:lstStyle/>
          <a:p>
            <a:r>
              <a:rPr lang="en-US" altLang="en-US" sz="2000" b="1" dirty="0">
                <a:solidFill>
                  <a:schemeClr val="bg1"/>
                </a:solidFill>
                <a:latin typeface="Arial" pitchFamily="34" charset="0"/>
                <a:cs typeface="Arial" pitchFamily="34" charset="0"/>
              </a:rPr>
              <a:t>Provincial Target : </a:t>
            </a:r>
            <a:r>
              <a:rPr lang="en-US" altLang="en-US" sz="2000" b="1" dirty="0" smtClean="0">
                <a:solidFill>
                  <a:schemeClr val="bg1"/>
                </a:solidFill>
                <a:latin typeface="Arial" pitchFamily="34" charset="0"/>
                <a:cs typeface="Arial" pitchFamily="34" charset="0"/>
              </a:rPr>
              <a:t>100</a:t>
            </a:r>
            <a:r>
              <a:rPr lang="en-US" altLang="en-US" sz="2000" b="1" dirty="0">
                <a:solidFill>
                  <a:schemeClr val="bg1"/>
                </a:solidFill>
                <a:latin typeface="Arial" pitchFamily="34" charset="0"/>
                <a:cs typeface="Arial" pitchFamily="34" charset="0"/>
              </a:rPr>
              <a:t>% Of Detected undocumented foreigners transferred to </a:t>
            </a:r>
            <a:r>
              <a:rPr lang="en-US" altLang="en-US" sz="2000" b="1" dirty="0" err="1">
                <a:solidFill>
                  <a:schemeClr val="bg1"/>
                </a:solidFill>
                <a:latin typeface="Arial" pitchFamily="34" charset="0"/>
                <a:cs typeface="Arial" pitchFamily="34" charset="0"/>
              </a:rPr>
              <a:t>Lindela</a:t>
            </a:r>
            <a:r>
              <a:rPr lang="en-US" altLang="en-US" sz="2000" b="1" dirty="0">
                <a:solidFill>
                  <a:schemeClr val="bg1"/>
                </a:solidFill>
                <a:latin typeface="Arial" pitchFamily="34" charset="0"/>
                <a:cs typeface="Arial" pitchFamily="34" charset="0"/>
              </a:rPr>
              <a:t> within 20  calendar days </a:t>
            </a:r>
            <a:endParaRPr lang="en-ZA" sz="2000" dirty="0">
              <a:solidFill>
                <a:schemeClr val="bg1"/>
              </a:solidFill>
            </a:endParaRPr>
          </a:p>
        </p:txBody>
      </p:sp>
      <p:sp>
        <p:nvSpPr>
          <p:cNvPr id="6" name="Title 1"/>
          <p:cNvSpPr txBox="1">
            <a:spLocks/>
          </p:cNvSpPr>
          <p:nvPr/>
        </p:nvSpPr>
        <p:spPr bwMode="auto">
          <a:xfrm>
            <a:off x="5016690" y="6111875"/>
            <a:ext cx="2590800" cy="609600"/>
          </a:xfrm>
          <a:prstGeom prst="rect">
            <a:avLst/>
          </a:prstGeom>
          <a:solidFill>
            <a:schemeClr val="bg2"/>
          </a:solidFill>
          <a:ln w="9525">
            <a:solidFill>
              <a:srgbClr val="000000"/>
            </a:solidFill>
            <a:miter lim="800000"/>
            <a:headEnd/>
            <a:tailEnd/>
          </a:ln>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nSpc>
                <a:spcPct val="90000"/>
              </a:lnSpc>
              <a:buClr>
                <a:schemeClr val="bg2"/>
              </a:buClr>
              <a:defRPr/>
            </a:pPr>
            <a:r>
              <a:rPr lang="en-US" altLang="en-US" sz="800" b="1" dirty="0" smtClean="0">
                <a:solidFill>
                  <a:srgbClr val="FF0000"/>
                </a:solidFill>
              </a:rPr>
              <a:t>AT       – Annual Target                            </a:t>
            </a:r>
          </a:p>
          <a:p>
            <a:pPr>
              <a:lnSpc>
                <a:spcPct val="90000"/>
              </a:lnSpc>
              <a:buClr>
                <a:schemeClr val="bg2"/>
              </a:buClr>
              <a:defRPr/>
            </a:pPr>
            <a:r>
              <a:rPr lang="en-US" altLang="en-US" sz="800" b="1" dirty="0" smtClean="0">
                <a:solidFill>
                  <a:srgbClr val="FF0000"/>
                </a:solidFill>
              </a:rPr>
              <a:t>T          – Target</a:t>
            </a:r>
          </a:p>
          <a:p>
            <a:pPr>
              <a:lnSpc>
                <a:spcPct val="90000"/>
              </a:lnSpc>
              <a:buClr>
                <a:schemeClr val="bg2"/>
              </a:buClr>
              <a:defRPr/>
            </a:pPr>
            <a:r>
              <a:rPr lang="en-US" altLang="en-US" sz="800" b="1" dirty="0" smtClean="0">
                <a:solidFill>
                  <a:srgbClr val="FF0000"/>
                </a:solidFill>
              </a:rPr>
              <a:t>D &amp; C  – Detected and Charged (actual number)</a:t>
            </a:r>
          </a:p>
          <a:p>
            <a:pPr>
              <a:lnSpc>
                <a:spcPct val="90000"/>
              </a:lnSpc>
              <a:buClr>
                <a:schemeClr val="bg2"/>
              </a:buClr>
              <a:defRPr/>
            </a:pPr>
            <a:r>
              <a:rPr lang="en-US" altLang="en-US" sz="800" b="1" dirty="0" smtClean="0">
                <a:solidFill>
                  <a:srgbClr val="FF0000"/>
                </a:solidFill>
              </a:rPr>
              <a:t>AP       – Actual Performance</a:t>
            </a:r>
          </a:p>
          <a:p>
            <a:pPr>
              <a:lnSpc>
                <a:spcPct val="90000"/>
              </a:lnSpc>
              <a:buClr>
                <a:schemeClr val="bg2"/>
              </a:buClr>
              <a:defRPr/>
            </a:pPr>
            <a:endParaRPr lang="en-US" altLang="en-US" sz="1000" dirty="0" smtClean="0">
              <a:solidFill>
                <a:srgbClr val="FF0000"/>
              </a:solidFill>
            </a:endParaRPr>
          </a:p>
          <a:p>
            <a:pPr marL="285750" indent="-285750">
              <a:lnSpc>
                <a:spcPct val="90000"/>
              </a:lnSpc>
              <a:buClr>
                <a:schemeClr val="bg2"/>
              </a:buClr>
              <a:buFont typeface="Arial" pitchFamily="34" charset="0"/>
              <a:buChar char="•"/>
              <a:defRPr/>
            </a:pPr>
            <a:endParaRPr lang="en-US" altLang="en-US" dirty="0" smtClean="0">
              <a:solidFill>
                <a:srgbClr val="FF0000"/>
              </a:solidFill>
            </a:endParaRPr>
          </a:p>
          <a:p>
            <a:pPr marL="285750" indent="-285750">
              <a:lnSpc>
                <a:spcPct val="90000"/>
              </a:lnSpc>
              <a:buClr>
                <a:schemeClr val="bg2"/>
              </a:buClr>
              <a:buFont typeface="Arial" pitchFamily="34" charset="0"/>
              <a:buChar char="•"/>
              <a:defRPr/>
            </a:pPr>
            <a:endParaRPr lang="en-US" altLang="en-US" b="1" dirty="0" smtClean="0">
              <a:solidFill>
                <a:srgbClr val="FF0000"/>
              </a:solidFill>
            </a:endParaRPr>
          </a:p>
          <a:p>
            <a:pPr marL="285750" indent="-285750">
              <a:lnSpc>
                <a:spcPct val="90000"/>
              </a:lnSpc>
              <a:buClr>
                <a:schemeClr val="bg2"/>
              </a:buClr>
              <a:buFont typeface="Arial" pitchFamily="34" charset="0"/>
              <a:buChar char="•"/>
              <a:defRPr/>
            </a:pPr>
            <a:endParaRPr lang="en-US" altLang="en-US" b="1" dirty="0" smtClean="0">
              <a:solidFill>
                <a:srgbClr val="C00000"/>
              </a:solidFill>
            </a:endParaRPr>
          </a:p>
          <a:p>
            <a:pPr marL="285750" indent="-285750">
              <a:lnSpc>
                <a:spcPct val="90000"/>
              </a:lnSpc>
              <a:buClr>
                <a:schemeClr val="bg2"/>
              </a:buClr>
              <a:buFont typeface="Arial" pitchFamily="34" charset="0"/>
              <a:buChar char="•"/>
              <a:defRPr/>
            </a:pPr>
            <a:endParaRPr lang="en-US" altLang="en-US" b="1" dirty="0">
              <a:solidFill>
                <a:srgbClr val="C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xmlns="" val="4142294326"/>
              </p:ext>
            </p:extLst>
          </p:nvPr>
        </p:nvGraphicFramePr>
        <p:xfrm>
          <a:off x="76199" y="834468"/>
          <a:ext cx="8915399" cy="4674930"/>
        </p:xfrm>
        <a:graphic>
          <a:graphicData uri="http://schemas.openxmlformats.org/drawingml/2006/table">
            <a:tbl>
              <a:tblPr>
                <a:tableStyleId>{5940675A-B579-460E-94D1-54222C63F5DA}</a:tableStyleId>
              </a:tblPr>
              <a:tblGrid>
                <a:gridCol w="724376"/>
                <a:gridCol w="724376"/>
                <a:gridCol w="724376"/>
                <a:gridCol w="724376"/>
                <a:gridCol w="724376"/>
                <a:gridCol w="724376"/>
                <a:gridCol w="724376"/>
                <a:gridCol w="724376"/>
                <a:gridCol w="724376"/>
                <a:gridCol w="724376"/>
                <a:gridCol w="869253"/>
                <a:gridCol w="802386"/>
              </a:tblGrid>
              <a:tr h="1230646">
                <a:tc>
                  <a:txBody>
                    <a:bodyPr/>
                    <a:lstStyle/>
                    <a:p>
                      <a:pPr algn="l" fontAlgn="b"/>
                      <a:endParaRPr lang="en-GB" sz="1100" b="1" u="none" strike="noStrike" dirty="0" smtClean="0">
                        <a:effectLst/>
                        <a:latin typeface="Arial Narrow" pitchFamily="34" charset="0"/>
                        <a:cs typeface="Arial" pitchFamily="34" charset="0"/>
                      </a:endParaRPr>
                    </a:p>
                    <a:p>
                      <a:pPr algn="l" fontAlgn="b"/>
                      <a:r>
                        <a:rPr lang="en-GB" sz="1100" b="1" u="none" strike="noStrike" dirty="0" smtClean="0">
                          <a:effectLst/>
                          <a:latin typeface="Arial Narrow" pitchFamily="34" charset="0"/>
                          <a:cs typeface="Arial" pitchFamily="34" charset="0"/>
                        </a:rPr>
                        <a:t>Province</a:t>
                      </a:r>
                      <a:endParaRPr lang="en-GB" sz="1100" b="1" i="0" u="none" strike="noStrike" dirty="0">
                        <a:solidFill>
                          <a:srgbClr val="000000"/>
                        </a:solidFill>
                        <a:effectLst/>
                        <a:latin typeface="Arial Narrow" pitchFamily="34" charset="0"/>
                        <a:cs typeface="Arial" pitchFamily="34" charset="0"/>
                      </a:endParaRPr>
                    </a:p>
                  </a:txBody>
                  <a:tcPr marL="9525" marR="9525" marT="9529"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100" b="1" u="none" strike="noStrike" dirty="0" smtClean="0">
                        <a:effectLst/>
                        <a:latin typeface="Arial Narrow" pitchFamily="34" charset="0"/>
                        <a:cs typeface="Arial" pitchFamily="34" charset="0"/>
                      </a:endParaRPr>
                    </a:p>
                    <a:p>
                      <a:pPr algn="ctr" fontAlgn="b"/>
                      <a:r>
                        <a:rPr lang="en-GB" sz="1100" b="1" u="none" strike="noStrike" dirty="0" smtClean="0">
                          <a:effectLst/>
                          <a:latin typeface="Arial Narrow" pitchFamily="34" charset="0"/>
                          <a:cs typeface="Arial" pitchFamily="34" charset="0"/>
                        </a:rPr>
                        <a:t>AT</a:t>
                      </a:r>
                    </a:p>
                    <a:p>
                      <a:pPr algn="ctr" fontAlgn="b"/>
                      <a:endParaRPr lang="en-GB" sz="1100" b="1" i="0" u="none" strike="noStrike" dirty="0" smtClean="0">
                        <a:solidFill>
                          <a:srgbClr val="000000"/>
                        </a:solidFill>
                        <a:effectLst/>
                        <a:latin typeface="Arial Narrow" pitchFamily="34" charset="0"/>
                        <a:cs typeface="Arial" pitchFamily="34" charset="0"/>
                      </a:endParaRPr>
                    </a:p>
                    <a:p>
                      <a:pPr algn="ctr" fontAlgn="b"/>
                      <a:endParaRPr lang="en-GB" sz="1100" b="1" i="0" u="none" strike="noStrike" dirty="0" smtClean="0">
                        <a:solidFill>
                          <a:srgbClr val="000000"/>
                        </a:solidFill>
                        <a:effectLst/>
                        <a:latin typeface="Arial Narrow" pitchFamily="34" charset="0"/>
                        <a:cs typeface="Arial" pitchFamily="34" charset="0"/>
                      </a:endParaRPr>
                    </a:p>
                    <a:p>
                      <a:pPr algn="ctr" fontAlgn="b"/>
                      <a:endParaRPr lang="en-GB" sz="1100" b="1" i="0" u="none" strike="noStrike" dirty="0" smtClean="0">
                        <a:solidFill>
                          <a:srgbClr val="000000"/>
                        </a:solidFill>
                        <a:effectLst/>
                        <a:latin typeface="Arial Narrow" pitchFamily="34" charset="0"/>
                        <a:cs typeface="Arial" pitchFamily="34" charset="0"/>
                      </a:endParaRPr>
                    </a:p>
                    <a:p>
                      <a:pPr algn="ctr" fontAlgn="b"/>
                      <a:r>
                        <a:rPr lang="en-GB" sz="1100" b="1" i="0" u="none" strike="noStrike" dirty="0" smtClean="0">
                          <a:solidFill>
                            <a:srgbClr val="000000"/>
                          </a:solidFill>
                          <a:effectLst/>
                          <a:latin typeface="Arial Narrow" pitchFamily="34" charset="0"/>
                          <a:cs typeface="Arial" pitchFamily="34" charset="0"/>
                        </a:rPr>
                        <a:t>2016/17</a:t>
                      </a:r>
                      <a:endParaRPr lang="en-GB" sz="1100" b="1" i="0" u="none" strike="noStrike" dirty="0">
                        <a:solidFill>
                          <a:srgbClr val="000000"/>
                        </a:solidFill>
                        <a:effectLst/>
                        <a:latin typeface="Arial Narrow" pitchFamily="34" charset="0"/>
                        <a:cs typeface="Arial" pitchFamily="34" charset="0"/>
                      </a:endParaRPr>
                    </a:p>
                  </a:txBody>
                  <a:tcPr marL="9525" marR="9525" marT="9529"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100" b="1" u="none" strike="noStrike" dirty="0" smtClean="0">
                        <a:effectLst/>
                        <a:latin typeface="Arial Narrow" pitchFamily="34" charset="0"/>
                        <a:cs typeface="Arial" pitchFamily="34" charset="0"/>
                      </a:endParaRPr>
                    </a:p>
                    <a:p>
                      <a:pPr algn="ctr" fontAlgn="b"/>
                      <a:r>
                        <a:rPr lang="en-GB" sz="1100" b="1" u="none" strike="noStrike" dirty="0" smtClean="0">
                          <a:effectLst/>
                          <a:latin typeface="Arial Narrow" pitchFamily="34" charset="0"/>
                          <a:cs typeface="Arial" pitchFamily="34" charset="0"/>
                        </a:rPr>
                        <a:t>T</a:t>
                      </a:r>
                    </a:p>
                    <a:p>
                      <a:pPr algn="ctr" fontAlgn="b"/>
                      <a:endParaRPr lang="en-GB" sz="1100" b="1" u="none" strike="noStrike" dirty="0" smtClean="0">
                        <a:effectLst/>
                        <a:latin typeface="Arial Narrow" pitchFamily="34" charset="0"/>
                        <a:cs typeface="Arial" pitchFamily="34" charset="0"/>
                      </a:endParaRPr>
                    </a:p>
                    <a:p>
                      <a:pPr algn="ctr" fontAlgn="b"/>
                      <a:endParaRPr lang="en-GB" sz="1100" b="1" u="none" strike="noStrike" dirty="0" smtClean="0">
                        <a:effectLst/>
                        <a:latin typeface="Arial Narrow" pitchFamily="34" charset="0"/>
                        <a:cs typeface="Arial" pitchFamily="34" charset="0"/>
                      </a:endParaRPr>
                    </a:p>
                    <a:p>
                      <a:pPr algn="ctr" fontAlgn="b"/>
                      <a:endParaRPr lang="en-GB" sz="1100" b="1" u="none" strike="noStrike" dirty="0" smtClean="0">
                        <a:effectLst/>
                        <a:latin typeface="Arial Narrow" pitchFamily="34" charset="0"/>
                        <a:cs typeface="Arial" pitchFamily="34" charset="0"/>
                      </a:endParaRPr>
                    </a:p>
                    <a:p>
                      <a:pPr algn="ctr" fontAlgn="b"/>
                      <a:r>
                        <a:rPr lang="en-GB" sz="1100" b="1" u="none" strike="noStrike" dirty="0" smtClean="0">
                          <a:effectLst/>
                          <a:latin typeface="Arial Narrow" pitchFamily="34" charset="0"/>
                          <a:cs typeface="Arial" pitchFamily="34" charset="0"/>
                        </a:rPr>
                        <a:t>Q1</a:t>
                      </a:r>
                      <a:endParaRPr lang="en-GB" sz="1100" b="1" i="0" u="none" strike="noStrike" dirty="0">
                        <a:solidFill>
                          <a:srgbClr val="000000"/>
                        </a:solidFill>
                        <a:effectLst/>
                        <a:latin typeface="Arial Narrow" pitchFamily="34" charset="0"/>
                        <a:cs typeface="Arial" pitchFamily="34" charset="0"/>
                      </a:endParaRPr>
                    </a:p>
                  </a:txBody>
                  <a:tcPr marL="9525" marR="9525" marT="9529"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100" b="1" u="none" strike="noStrike" dirty="0" smtClean="0">
                        <a:effectLst/>
                        <a:latin typeface="Arial Narrow" pitchFamily="34" charset="0"/>
                        <a:cs typeface="Arial" pitchFamily="34" charset="0"/>
                      </a:endParaRPr>
                    </a:p>
                    <a:p>
                      <a:pPr algn="ctr" fontAlgn="b"/>
                      <a:r>
                        <a:rPr lang="en-GB" sz="1100" b="1" u="none" strike="noStrike" dirty="0" smtClean="0">
                          <a:effectLst/>
                          <a:latin typeface="Arial Narrow" pitchFamily="34" charset="0"/>
                          <a:cs typeface="Arial" pitchFamily="34" charset="0"/>
                        </a:rPr>
                        <a:t>D &amp; C</a:t>
                      </a:r>
                    </a:p>
                    <a:p>
                      <a:pPr algn="ctr" fontAlgn="b"/>
                      <a:endParaRPr lang="en-GB" sz="1100" b="1" u="none" strike="noStrike" dirty="0" smtClean="0">
                        <a:effectLst/>
                        <a:latin typeface="Arial Narrow" pitchFamily="34" charset="0"/>
                        <a:cs typeface="Arial" pitchFamily="34" charset="0"/>
                      </a:endParaRPr>
                    </a:p>
                    <a:p>
                      <a:pPr algn="ctr" fontAlgn="b"/>
                      <a:endParaRPr lang="en-GB" sz="1100" b="1" u="none" strike="noStrike" dirty="0" smtClean="0">
                        <a:effectLst/>
                        <a:latin typeface="Arial Narrow" pitchFamily="34" charset="0"/>
                        <a:cs typeface="Arial" pitchFamily="34" charset="0"/>
                      </a:endParaRPr>
                    </a:p>
                    <a:p>
                      <a:pPr algn="ctr" fontAlgn="b"/>
                      <a:endParaRPr lang="en-GB" sz="1100" b="1" u="none" strike="noStrike" dirty="0" smtClean="0">
                        <a:effectLst/>
                        <a:latin typeface="Arial Narrow" pitchFamily="34" charset="0"/>
                        <a:cs typeface="Arial" pitchFamily="34" charset="0"/>
                      </a:endParaRPr>
                    </a:p>
                    <a:p>
                      <a:pPr algn="ctr" fontAlgn="b"/>
                      <a:r>
                        <a:rPr lang="en-GB" sz="1100" b="1" u="none" strike="noStrike" dirty="0" smtClean="0">
                          <a:effectLst/>
                          <a:latin typeface="Arial Narrow" pitchFamily="34" charset="0"/>
                          <a:cs typeface="Arial" pitchFamily="34" charset="0"/>
                        </a:rPr>
                        <a:t>Q1</a:t>
                      </a:r>
                      <a:endParaRPr lang="en-GB" sz="1100" b="1" i="0" u="none" strike="noStrike" dirty="0">
                        <a:solidFill>
                          <a:srgbClr val="000000"/>
                        </a:solidFill>
                        <a:effectLst/>
                        <a:latin typeface="Arial Narrow" pitchFamily="34" charset="0"/>
                        <a:cs typeface="Arial" pitchFamily="34" charset="0"/>
                      </a:endParaRPr>
                    </a:p>
                  </a:txBody>
                  <a:tcPr marL="9525" marR="9525" marT="9529" marB="0">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100" b="1" u="none" strike="noStrike" dirty="0" smtClean="0">
                        <a:effectLst/>
                        <a:latin typeface="Arial Narrow" pitchFamily="34" charset="0"/>
                        <a:cs typeface="Arial" pitchFamily="34" charset="0"/>
                      </a:endParaRPr>
                    </a:p>
                    <a:p>
                      <a:pPr algn="ctr" fontAlgn="b"/>
                      <a:r>
                        <a:rPr lang="en-GB" sz="1100" b="1" u="none" strike="noStrike" dirty="0" smtClean="0">
                          <a:effectLst/>
                          <a:latin typeface="Arial Narrow" pitchFamily="34" charset="0"/>
                          <a:cs typeface="Arial" pitchFamily="34" charset="0"/>
                        </a:rPr>
                        <a:t>T</a:t>
                      </a:r>
                    </a:p>
                    <a:p>
                      <a:pPr algn="ctr" fontAlgn="b"/>
                      <a:endParaRPr lang="en-GB" sz="1100" b="1" u="none" strike="noStrike" dirty="0" smtClean="0">
                        <a:effectLst/>
                        <a:latin typeface="Arial Narrow" pitchFamily="34" charset="0"/>
                        <a:cs typeface="Arial" pitchFamily="34" charset="0"/>
                      </a:endParaRPr>
                    </a:p>
                    <a:p>
                      <a:pPr algn="ctr" fontAlgn="b"/>
                      <a:endParaRPr lang="en-GB" sz="1100" b="1" u="none" strike="noStrike" dirty="0" smtClean="0">
                        <a:effectLst/>
                        <a:latin typeface="Arial Narrow" pitchFamily="34" charset="0"/>
                        <a:cs typeface="Arial" pitchFamily="34" charset="0"/>
                      </a:endParaRPr>
                    </a:p>
                    <a:p>
                      <a:pPr algn="ctr" fontAlgn="b"/>
                      <a:endParaRPr lang="en-GB" sz="1100" b="1" u="none" strike="noStrike" dirty="0" smtClean="0">
                        <a:effectLst/>
                        <a:latin typeface="Arial Narrow" pitchFamily="34" charset="0"/>
                        <a:cs typeface="Arial" pitchFamily="34" charset="0"/>
                      </a:endParaRPr>
                    </a:p>
                    <a:p>
                      <a:pPr algn="ctr" fontAlgn="b"/>
                      <a:r>
                        <a:rPr lang="en-GB" sz="1100" b="1" u="none" strike="noStrike" dirty="0" smtClean="0">
                          <a:effectLst/>
                          <a:latin typeface="Arial Narrow" pitchFamily="34" charset="0"/>
                          <a:cs typeface="Arial" pitchFamily="34" charset="0"/>
                        </a:rPr>
                        <a:t>Q2</a:t>
                      </a:r>
                      <a:endParaRPr lang="en-GB" sz="1100" b="1" i="0" u="none" strike="noStrike" dirty="0">
                        <a:solidFill>
                          <a:srgbClr val="000000"/>
                        </a:solidFill>
                        <a:effectLst/>
                        <a:latin typeface="Arial Narrow" pitchFamily="34" charset="0"/>
                        <a:cs typeface="Arial" pitchFamily="34" charset="0"/>
                      </a:endParaRPr>
                    </a:p>
                  </a:txBody>
                  <a:tcPr marL="9525" marR="9525" marT="9529" marB="0">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100" b="1" u="none" strike="noStrike" dirty="0" smtClean="0">
                        <a:effectLst/>
                        <a:latin typeface="Arial Narrow" pitchFamily="34" charset="0"/>
                        <a:cs typeface="Arial" pitchFamily="34" charset="0"/>
                      </a:endParaRPr>
                    </a:p>
                    <a:p>
                      <a:pPr algn="ctr" fontAlgn="b"/>
                      <a:r>
                        <a:rPr lang="en-GB" sz="1100" b="1" u="none" strike="noStrike" dirty="0" smtClean="0">
                          <a:effectLst/>
                          <a:latin typeface="Arial Narrow" pitchFamily="34" charset="0"/>
                          <a:cs typeface="Arial" pitchFamily="34" charset="0"/>
                        </a:rPr>
                        <a:t>D &amp; C</a:t>
                      </a:r>
                    </a:p>
                    <a:p>
                      <a:pPr algn="ctr" fontAlgn="b"/>
                      <a:endParaRPr lang="en-GB" sz="1100" b="1" u="none" strike="noStrike" dirty="0" smtClean="0">
                        <a:effectLst/>
                        <a:latin typeface="Arial Narrow" pitchFamily="34" charset="0"/>
                        <a:cs typeface="Arial" pitchFamily="34" charset="0"/>
                      </a:endParaRPr>
                    </a:p>
                    <a:p>
                      <a:pPr algn="ctr" fontAlgn="b"/>
                      <a:endParaRPr lang="en-GB" sz="1100" b="1" u="none" strike="noStrike" dirty="0" smtClean="0">
                        <a:effectLst/>
                        <a:latin typeface="Arial Narrow" pitchFamily="34" charset="0"/>
                        <a:cs typeface="Arial" pitchFamily="34" charset="0"/>
                      </a:endParaRPr>
                    </a:p>
                    <a:p>
                      <a:pPr algn="ctr" fontAlgn="b"/>
                      <a:endParaRPr lang="en-GB" sz="1100" b="1" u="none" strike="noStrike" dirty="0" smtClean="0">
                        <a:effectLst/>
                        <a:latin typeface="Arial Narrow" pitchFamily="34" charset="0"/>
                        <a:cs typeface="Arial" pitchFamily="34" charset="0"/>
                      </a:endParaRPr>
                    </a:p>
                    <a:p>
                      <a:pPr algn="ctr" fontAlgn="b"/>
                      <a:r>
                        <a:rPr lang="en-GB" sz="1100" b="1" u="none" strike="noStrike" dirty="0" smtClean="0">
                          <a:effectLst/>
                          <a:latin typeface="Arial Narrow" pitchFamily="34" charset="0"/>
                          <a:cs typeface="Arial" pitchFamily="34" charset="0"/>
                        </a:rPr>
                        <a:t>Q2</a:t>
                      </a:r>
                      <a:endParaRPr lang="en-GB" sz="1100" b="1" i="0" u="none" strike="noStrike" dirty="0">
                        <a:solidFill>
                          <a:srgbClr val="000000"/>
                        </a:solidFill>
                        <a:effectLst/>
                        <a:latin typeface="Arial Narrow" pitchFamily="34" charset="0"/>
                        <a:cs typeface="Arial" pitchFamily="34" charset="0"/>
                      </a:endParaRPr>
                    </a:p>
                  </a:txBody>
                  <a:tcPr marL="9525" marR="9525" marT="9529" marB="0">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100" b="1" u="none" strike="noStrike" dirty="0" smtClean="0">
                        <a:effectLst/>
                        <a:latin typeface="Arial Narrow" pitchFamily="34" charset="0"/>
                        <a:cs typeface="Arial" pitchFamily="34" charset="0"/>
                      </a:endParaRPr>
                    </a:p>
                    <a:p>
                      <a:pPr algn="ctr" fontAlgn="b"/>
                      <a:r>
                        <a:rPr lang="en-GB" sz="1100" b="1" u="none" strike="noStrike" dirty="0" smtClean="0">
                          <a:effectLst/>
                          <a:latin typeface="Arial Narrow" pitchFamily="34" charset="0"/>
                          <a:cs typeface="Arial" pitchFamily="34" charset="0"/>
                        </a:rPr>
                        <a:t>T</a:t>
                      </a:r>
                    </a:p>
                    <a:p>
                      <a:pPr algn="ctr" fontAlgn="b"/>
                      <a:endParaRPr lang="en-GB" sz="1100" b="1" u="none" strike="noStrike" dirty="0" smtClean="0">
                        <a:effectLst/>
                        <a:latin typeface="Arial Narrow" pitchFamily="34" charset="0"/>
                        <a:cs typeface="Arial" pitchFamily="34" charset="0"/>
                      </a:endParaRPr>
                    </a:p>
                    <a:p>
                      <a:pPr algn="ctr" fontAlgn="b"/>
                      <a:endParaRPr lang="en-GB" sz="1100" b="1" u="none" strike="noStrike" dirty="0" smtClean="0">
                        <a:effectLst/>
                        <a:latin typeface="Arial Narrow" pitchFamily="34" charset="0"/>
                        <a:cs typeface="Arial" pitchFamily="34" charset="0"/>
                      </a:endParaRPr>
                    </a:p>
                    <a:p>
                      <a:pPr algn="ctr" fontAlgn="b"/>
                      <a:endParaRPr lang="en-GB" sz="1100" b="1" u="none" strike="noStrike" dirty="0" smtClean="0">
                        <a:effectLst/>
                        <a:latin typeface="Arial Narrow" pitchFamily="34" charset="0"/>
                        <a:cs typeface="Arial" pitchFamily="34" charset="0"/>
                      </a:endParaRPr>
                    </a:p>
                    <a:p>
                      <a:pPr algn="ctr" fontAlgn="b"/>
                      <a:r>
                        <a:rPr lang="en-GB" sz="1100" b="1" u="none" strike="noStrike" dirty="0" smtClean="0">
                          <a:effectLst/>
                          <a:latin typeface="Arial Narrow" pitchFamily="34" charset="0"/>
                          <a:cs typeface="Arial" pitchFamily="34" charset="0"/>
                        </a:rPr>
                        <a:t>Q3</a:t>
                      </a:r>
                      <a:endParaRPr lang="en-GB" sz="1100" b="1" i="0" u="none" strike="noStrike" dirty="0">
                        <a:solidFill>
                          <a:srgbClr val="000000"/>
                        </a:solidFill>
                        <a:effectLst/>
                        <a:latin typeface="Arial Narrow" pitchFamily="34" charset="0"/>
                        <a:cs typeface="Arial" pitchFamily="34" charset="0"/>
                      </a:endParaRPr>
                    </a:p>
                  </a:txBody>
                  <a:tcPr marL="9525" marR="9525" marT="9529" marB="0">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100" b="1" u="none" strike="noStrike" dirty="0" smtClean="0">
                        <a:effectLst/>
                        <a:latin typeface="Arial Narrow" pitchFamily="34" charset="0"/>
                        <a:cs typeface="Arial" pitchFamily="34" charset="0"/>
                      </a:endParaRPr>
                    </a:p>
                    <a:p>
                      <a:pPr algn="ctr" fontAlgn="b"/>
                      <a:r>
                        <a:rPr lang="en-GB" sz="1100" b="1" u="none" strike="noStrike" dirty="0" smtClean="0">
                          <a:effectLst/>
                          <a:latin typeface="Arial Narrow" pitchFamily="34" charset="0"/>
                          <a:cs typeface="Arial" pitchFamily="34" charset="0"/>
                        </a:rPr>
                        <a:t>D &amp; C</a:t>
                      </a:r>
                    </a:p>
                    <a:p>
                      <a:pPr algn="ctr" fontAlgn="b"/>
                      <a:endParaRPr lang="en-GB" sz="1100" b="1" u="none" strike="noStrike" dirty="0" smtClean="0">
                        <a:effectLst/>
                        <a:latin typeface="Arial Narrow" pitchFamily="34" charset="0"/>
                        <a:cs typeface="Arial" pitchFamily="34" charset="0"/>
                      </a:endParaRPr>
                    </a:p>
                    <a:p>
                      <a:pPr algn="ctr" fontAlgn="b"/>
                      <a:endParaRPr lang="en-GB" sz="1100" b="1" u="none" strike="noStrike" dirty="0" smtClean="0">
                        <a:effectLst/>
                        <a:latin typeface="Arial Narrow" pitchFamily="34" charset="0"/>
                        <a:cs typeface="Arial" pitchFamily="34" charset="0"/>
                      </a:endParaRPr>
                    </a:p>
                    <a:p>
                      <a:pPr algn="ctr" fontAlgn="b"/>
                      <a:endParaRPr lang="en-GB" sz="1100" b="1" u="none" strike="noStrike" dirty="0" smtClean="0">
                        <a:effectLst/>
                        <a:latin typeface="Arial Narrow" pitchFamily="34" charset="0"/>
                        <a:cs typeface="Arial" pitchFamily="34" charset="0"/>
                      </a:endParaRPr>
                    </a:p>
                    <a:p>
                      <a:pPr algn="ctr" fontAlgn="b"/>
                      <a:r>
                        <a:rPr lang="en-GB" sz="1100" b="1" u="none" strike="noStrike" dirty="0" smtClean="0">
                          <a:effectLst/>
                          <a:latin typeface="Arial Narrow" pitchFamily="34" charset="0"/>
                          <a:cs typeface="Arial" pitchFamily="34" charset="0"/>
                        </a:rPr>
                        <a:t>Q3</a:t>
                      </a:r>
                      <a:endParaRPr lang="en-GB" sz="1100" b="1" i="0" u="none" strike="noStrike" dirty="0">
                        <a:solidFill>
                          <a:srgbClr val="000000"/>
                        </a:solidFill>
                        <a:effectLst/>
                        <a:latin typeface="Arial Narrow" pitchFamily="34" charset="0"/>
                        <a:cs typeface="Arial" pitchFamily="34" charset="0"/>
                      </a:endParaRPr>
                    </a:p>
                  </a:txBody>
                  <a:tcPr marL="9525" marR="9525" marT="9529" marB="0">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100" b="1" u="none" strike="noStrike" dirty="0" smtClean="0">
                        <a:effectLst/>
                        <a:latin typeface="Arial Narrow" pitchFamily="34" charset="0"/>
                        <a:cs typeface="Arial" pitchFamily="34" charset="0"/>
                      </a:endParaRPr>
                    </a:p>
                    <a:p>
                      <a:pPr algn="ctr" fontAlgn="b"/>
                      <a:r>
                        <a:rPr lang="en-GB" sz="1100" b="1" u="none" strike="noStrike" dirty="0" smtClean="0">
                          <a:effectLst/>
                          <a:latin typeface="Arial Narrow" pitchFamily="34" charset="0"/>
                          <a:cs typeface="Arial" pitchFamily="34" charset="0"/>
                        </a:rPr>
                        <a:t>T</a:t>
                      </a:r>
                    </a:p>
                    <a:p>
                      <a:pPr algn="ctr" fontAlgn="b"/>
                      <a:endParaRPr lang="en-GB" sz="1100" b="1" u="none" strike="noStrike" dirty="0" smtClean="0">
                        <a:effectLst/>
                        <a:latin typeface="Arial Narrow" pitchFamily="34" charset="0"/>
                        <a:cs typeface="Arial" pitchFamily="34" charset="0"/>
                      </a:endParaRPr>
                    </a:p>
                    <a:p>
                      <a:pPr algn="ctr" fontAlgn="b"/>
                      <a:endParaRPr lang="en-GB" sz="1100" b="1" u="none" strike="noStrike" dirty="0" smtClean="0">
                        <a:effectLst/>
                        <a:latin typeface="Arial Narrow" pitchFamily="34" charset="0"/>
                        <a:cs typeface="Arial" pitchFamily="34" charset="0"/>
                      </a:endParaRPr>
                    </a:p>
                    <a:p>
                      <a:pPr algn="ctr" fontAlgn="b"/>
                      <a:endParaRPr lang="en-GB" sz="1100" b="1" u="none" strike="noStrike" dirty="0" smtClean="0">
                        <a:effectLst/>
                        <a:latin typeface="Arial Narrow" pitchFamily="34" charset="0"/>
                        <a:cs typeface="Arial" pitchFamily="34" charset="0"/>
                      </a:endParaRPr>
                    </a:p>
                    <a:p>
                      <a:pPr algn="ctr" fontAlgn="b"/>
                      <a:r>
                        <a:rPr lang="en-GB" sz="1100" b="1" u="none" strike="noStrike" dirty="0" smtClean="0">
                          <a:effectLst/>
                          <a:latin typeface="Arial Narrow" pitchFamily="34" charset="0"/>
                          <a:cs typeface="Arial" pitchFamily="34" charset="0"/>
                        </a:rPr>
                        <a:t>Q4</a:t>
                      </a:r>
                      <a:endParaRPr lang="en-GB" sz="1100" b="1" i="0" u="none" strike="noStrike" dirty="0">
                        <a:solidFill>
                          <a:srgbClr val="000000"/>
                        </a:solidFill>
                        <a:effectLst/>
                        <a:latin typeface="Arial Narrow" pitchFamily="34" charset="0"/>
                        <a:cs typeface="Arial" pitchFamily="34" charset="0"/>
                      </a:endParaRPr>
                    </a:p>
                  </a:txBody>
                  <a:tcPr marL="9525" marR="9525" marT="9529" marB="0">
                    <a:lnR w="381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100" b="1" u="none" strike="noStrike" dirty="0" smtClean="0">
                        <a:effectLst/>
                        <a:latin typeface="Arial Narrow" pitchFamily="34" charset="0"/>
                        <a:cs typeface="Arial" pitchFamily="34" charset="0"/>
                      </a:endParaRPr>
                    </a:p>
                    <a:p>
                      <a:pPr algn="ctr" fontAlgn="b"/>
                      <a:r>
                        <a:rPr lang="en-GB" sz="1100" b="1" u="none" strike="noStrike" dirty="0" smtClean="0">
                          <a:effectLst/>
                          <a:latin typeface="Arial Narrow" pitchFamily="34" charset="0"/>
                          <a:cs typeface="Arial" pitchFamily="34" charset="0"/>
                        </a:rPr>
                        <a:t>D &amp; C</a:t>
                      </a:r>
                    </a:p>
                    <a:p>
                      <a:pPr algn="ctr" fontAlgn="b"/>
                      <a:endParaRPr lang="en-GB" sz="1100" b="1" u="none" strike="noStrike" dirty="0" smtClean="0">
                        <a:effectLst/>
                        <a:latin typeface="Arial Narrow" pitchFamily="34" charset="0"/>
                        <a:cs typeface="Arial" pitchFamily="34" charset="0"/>
                      </a:endParaRPr>
                    </a:p>
                    <a:p>
                      <a:pPr algn="ctr" fontAlgn="b"/>
                      <a:endParaRPr lang="en-GB" sz="1100" b="1" u="none" strike="noStrike" dirty="0" smtClean="0">
                        <a:effectLst/>
                        <a:latin typeface="Arial Narrow" pitchFamily="34" charset="0"/>
                        <a:cs typeface="Arial" pitchFamily="34" charset="0"/>
                      </a:endParaRPr>
                    </a:p>
                    <a:p>
                      <a:pPr algn="ctr" fontAlgn="b"/>
                      <a:endParaRPr lang="en-GB" sz="1100" b="1" u="none" strike="noStrike" dirty="0" smtClean="0">
                        <a:effectLst/>
                        <a:latin typeface="Arial Narrow" pitchFamily="34" charset="0"/>
                        <a:cs typeface="Arial" pitchFamily="34" charset="0"/>
                      </a:endParaRPr>
                    </a:p>
                    <a:p>
                      <a:pPr algn="ctr" fontAlgn="b"/>
                      <a:r>
                        <a:rPr lang="en-GB" sz="1100" b="1" u="none" strike="noStrike" dirty="0" smtClean="0">
                          <a:effectLst/>
                          <a:latin typeface="Arial Narrow" pitchFamily="34" charset="0"/>
                          <a:cs typeface="Arial" pitchFamily="34" charset="0"/>
                        </a:rPr>
                        <a:t>Q4</a:t>
                      </a:r>
                      <a:endParaRPr lang="en-GB" sz="1100" b="1" i="0" u="none" strike="noStrike" dirty="0">
                        <a:solidFill>
                          <a:srgbClr val="000000"/>
                        </a:solidFill>
                        <a:effectLst/>
                        <a:latin typeface="Arial Narrow" pitchFamily="34" charset="0"/>
                        <a:cs typeface="Arial" pitchFamily="34" charset="0"/>
                      </a:endParaRPr>
                    </a:p>
                  </a:txBody>
                  <a:tcPr marL="9525" marR="9525" marT="9529"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t"/>
                      <a:r>
                        <a:rPr lang="en-GB" sz="1100" b="1" i="0" u="none" strike="noStrike" dirty="0" smtClean="0">
                          <a:solidFill>
                            <a:srgbClr val="000000"/>
                          </a:solidFill>
                          <a:effectLst/>
                          <a:latin typeface="Arial Narrow" pitchFamily="34" charset="0"/>
                          <a:cs typeface="Arial" pitchFamily="34" charset="0"/>
                        </a:rPr>
                        <a:t>Annual Performance</a:t>
                      </a:r>
                      <a:endParaRPr lang="en-GB" sz="1100" b="1" i="0" u="none" strike="noStrike" dirty="0">
                        <a:solidFill>
                          <a:srgbClr val="000000"/>
                        </a:solidFill>
                        <a:effectLst/>
                        <a:latin typeface="Arial Narrow" pitchFamily="34" charset="0"/>
                        <a:cs typeface="Arial"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t"/>
                      <a:r>
                        <a:rPr lang="en-GB" sz="1100" b="1" i="0" u="none" strike="noStrike" dirty="0" smtClean="0">
                          <a:solidFill>
                            <a:srgbClr val="000000"/>
                          </a:solidFill>
                          <a:effectLst/>
                          <a:latin typeface="Arial Narrow" pitchFamily="34" charset="0"/>
                          <a:cs typeface="Arial" pitchFamily="34" charset="0"/>
                        </a:rPr>
                        <a:t>Percentage</a:t>
                      </a:r>
                      <a:endParaRPr lang="en-GB" sz="1100" b="1" i="0" u="none" strike="noStrike" dirty="0">
                        <a:solidFill>
                          <a:srgbClr val="000000"/>
                        </a:solidFill>
                        <a:effectLst/>
                        <a:latin typeface="Arial Narrow" pitchFamily="34" charset="0"/>
                        <a:cs typeface="Arial" pitchFamily="34" charset="0"/>
                      </a:endParaRP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r>
              <a:tr h="323097">
                <a:tc>
                  <a:txBody>
                    <a:bodyPr/>
                    <a:lstStyle/>
                    <a:p>
                      <a:pPr algn="ctr" fontAlgn="b"/>
                      <a:r>
                        <a:rPr lang="en-GB" sz="1100" b="1" u="none" strike="noStrike" dirty="0">
                          <a:solidFill>
                            <a:schemeClr val="tx1"/>
                          </a:solidFill>
                          <a:effectLst/>
                          <a:latin typeface="Arial Narrow" pitchFamily="34" charset="0"/>
                          <a:cs typeface="Arial" pitchFamily="34" charset="0"/>
                        </a:rPr>
                        <a:t>EC</a:t>
                      </a:r>
                      <a:endParaRPr lang="en-GB" sz="1100" b="1" i="0" u="none" strike="noStrike" dirty="0">
                        <a:solidFill>
                          <a:schemeClr val="tx1"/>
                        </a:solidFill>
                        <a:effectLst/>
                        <a:latin typeface="Arial Narrow" pitchFamily="34" charset="0"/>
                        <a:cs typeface="Arial" pitchFamily="34" charset="0"/>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b"/>
                      <a:r>
                        <a:rPr lang="en-GB" sz="1100" u="none" strike="noStrike" dirty="0">
                          <a:solidFill>
                            <a:schemeClr val="tx1"/>
                          </a:solidFill>
                          <a:effectLst/>
                          <a:latin typeface="Arial Narrow" pitchFamily="34" charset="0"/>
                          <a:cs typeface="Arial" pitchFamily="34" charset="0"/>
                        </a:rPr>
                        <a:t>100%</a:t>
                      </a:r>
                      <a:endParaRPr lang="en-GB" sz="1100" b="0"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b"/>
                      <a:r>
                        <a:rPr lang="en-GB" sz="1100" u="none" strike="noStrike" dirty="0">
                          <a:solidFill>
                            <a:schemeClr val="tx1"/>
                          </a:solidFill>
                          <a:effectLst/>
                          <a:latin typeface="Arial Narrow" pitchFamily="34" charset="0"/>
                          <a:cs typeface="Arial" pitchFamily="34" charset="0"/>
                        </a:rPr>
                        <a:t>100%</a:t>
                      </a:r>
                      <a:endParaRPr lang="en-GB" sz="1100" b="0"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30</a:t>
                      </a:r>
                      <a:endParaRPr lang="en-GB" sz="1100" b="0" i="0" u="none" strike="noStrike" dirty="0">
                        <a:solidFill>
                          <a:schemeClr val="tx1"/>
                        </a:solidFill>
                        <a:effectLst/>
                        <a:latin typeface="Arial Narrow" pitchFamily="34" charset="0"/>
                        <a:cs typeface="Arial" pitchFamily="34" charset="0"/>
                      </a:endParaRPr>
                    </a:p>
                  </a:txBody>
                  <a:tcPr marL="0" marR="0" marT="0" marB="0" anchor="ctr">
                    <a:lnT w="28575" cap="flat" cmpd="sng" algn="ctr">
                      <a:solidFill>
                        <a:schemeClr val="tx1"/>
                      </a:solidFill>
                      <a:prstDash val="solid"/>
                      <a:round/>
                      <a:headEnd type="none" w="med" len="med"/>
                      <a:tailEnd type="none" w="med" len="med"/>
                    </a:lnT>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lnT w="28575" cap="flat" cmpd="sng" algn="ctr">
                      <a:solidFill>
                        <a:schemeClr val="tx1"/>
                      </a:solidFill>
                      <a:prstDash val="solid"/>
                      <a:round/>
                      <a:headEnd type="none" w="med" len="med"/>
                      <a:tailEnd type="none" w="med" len="med"/>
                    </a:lnT>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25</a:t>
                      </a:r>
                    </a:p>
                  </a:txBody>
                  <a:tcPr marL="0" marR="0" marT="0" marB="0" anchor="ctr">
                    <a:lnT w="28575" cap="flat" cmpd="sng" algn="ctr">
                      <a:solidFill>
                        <a:schemeClr val="tx1"/>
                      </a:solidFill>
                      <a:prstDash val="solid"/>
                      <a:round/>
                      <a:headEnd type="none" w="med" len="med"/>
                      <a:tailEnd type="none" w="med" len="med"/>
                    </a:lnT>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lnT w="28575" cap="flat" cmpd="sng" algn="ctr">
                      <a:solidFill>
                        <a:schemeClr val="tx1"/>
                      </a:solidFill>
                      <a:prstDash val="solid"/>
                      <a:round/>
                      <a:headEnd type="none" w="med" len="med"/>
                      <a:tailEnd type="none" w="med" len="med"/>
                    </a:lnT>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26</a:t>
                      </a:r>
                    </a:p>
                  </a:txBody>
                  <a:tcPr marL="0" marR="0" marT="0" marB="0" anchor="ctr">
                    <a:lnT w="28575" cap="flat" cmpd="sng" algn="ctr">
                      <a:solidFill>
                        <a:schemeClr val="tx1"/>
                      </a:solidFill>
                      <a:prstDash val="solid"/>
                      <a:round/>
                      <a:headEnd type="none" w="med" len="med"/>
                      <a:tailEnd type="none" w="med" len="med"/>
                    </a:lnT>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ctr"/>
                      <a:r>
                        <a:rPr lang="en-US" sz="1100" b="0" i="0" u="none" strike="noStrike" dirty="0" smtClean="0">
                          <a:solidFill>
                            <a:srgbClr val="000000"/>
                          </a:solidFill>
                          <a:effectLst/>
                          <a:latin typeface="Arial Narrow"/>
                        </a:rPr>
                        <a:t>27</a:t>
                      </a:r>
                      <a:endParaRPr lang="en-US" sz="1100" b="0" i="0" u="none" strike="noStrike" dirty="0">
                        <a:solidFill>
                          <a:srgbClr val="000000"/>
                        </a:solidFill>
                        <a:effectLst/>
                        <a:latin typeface="Arial Narrow"/>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ctr"/>
                      <a:r>
                        <a:rPr lang="en-US" sz="1100" b="0" i="0" u="none" strike="noStrike" dirty="0" smtClean="0">
                          <a:solidFill>
                            <a:srgbClr val="000000"/>
                          </a:solidFill>
                          <a:effectLst/>
                          <a:latin typeface="Arial Narrow"/>
                        </a:rPr>
                        <a:t>108</a:t>
                      </a:r>
                      <a:endParaRPr lang="en-US" sz="1100" b="0" i="0" u="none" strike="noStrike" dirty="0">
                        <a:solidFill>
                          <a:srgbClr val="000000"/>
                        </a:solidFill>
                        <a:effectLst/>
                        <a:latin typeface="Arial Narrow"/>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r>
              <a:tr h="323097">
                <a:tc>
                  <a:txBody>
                    <a:bodyPr/>
                    <a:lstStyle/>
                    <a:p>
                      <a:pPr algn="ctr" fontAlgn="b"/>
                      <a:r>
                        <a:rPr lang="en-GB" sz="1100" b="1" u="none" strike="noStrike" dirty="0">
                          <a:solidFill>
                            <a:schemeClr val="tx1"/>
                          </a:solidFill>
                          <a:effectLst/>
                          <a:latin typeface="Arial Narrow" pitchFamily="34" charset="0"/>
                          <a:cs typeface="Arial" pitchFamily="34" charset="0"/>
                        </a:rPr>
                        <a:t>FS</a:t>
                      </a:r>
                      <a:endParaRPr lang="en-GB" sz="1100" b="1" i="0" u="none" strike="noStrike" dirty="0">
                        <a:solidFill>
                          <a:schemeClr val="tx1"/>
                        </a:solidFill>
                        <a:effectLst/>
                        <a:latin typeface="Arial Narrow" pitchFamily="34" charset="0"/>
                        <a:cs typeface="Arial" pitchFamily="34"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fontAlgn="b"/>
                      <a:r>
                        <a:rPr lang="en-GB" sz="1100" u="none" strike="noStrike" dirty="0">
                          <a:solidFill>
                            <a:schemeClr val="tx1"/>
                          </a:solidFill>
                          <a:effectLst/>
                          <a:latin typeface="Arial Narrow" pitchFamily="34" charset="0"/>
                          <a:cs typeface="Arial" pitchFamily="34" charset="0"/>
                        </a:rPr>
                        <a:t>100%</a:t>
                      </a:r>
                      <a:endParaRPr lang="en-GB" sz="1100" b="0"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b"/>
                      <a:r>
                        <a:rPr lang="en-GB" sz="1100" u="none" strike="noStrike" dirty="0">
                          <a:solidFill>
                            <a:schemeClr val="tx1"/>
                          </a:solidFill>
                          <a:effectLst/>
                          <a:latin typeface="Arial Narrow" pitchFamily="34" charset="0"/>
                          <a:cs typeface="Arial" pitchFamily="34" charset="0"/>
                        </a:rPr>
                        <a:t>100%</a:t>
                      </a:r>
                      <a:endParaRPr lang="en-GB" sz="1100" b="0"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358</a:t>
                      </a:r>
                      <a:endParaRPr lang="en-GB" sz="1100" b="0" i="0" u="none" strike="noStrike" dirty="0">
                        <a:solidFill>
                          <a:schemeClr val="tx1"/>
                        </a:solidFill>
                        <a:effectLst/>
                        <a:latin typeface="Arial Narrow" pitchFamily="34" charset="0"/>
                        <a:cs typeface="Arial" pitchFamily="34" charset="0"/>
                      </a:endParaRPr>
                    </a:p>
                  </a:txBody>
                  <a:tcPr marL="0" marR="0" marT="0" marB="0" anchor="ct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319</a:t>
                      </a:r>
                    </a:p>
                  </a:txBody>
                  <a:tcPr marL="0" marR="0" marT="0" marB="0" anchor="ct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386</a:t>
                      </a:r>
                    </a:p>
                  </a:txBody>
                  <a:tcPr marL="0" marR="0" marT="0" marB="0" anchor="ct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lnR w="381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Narrow"/>
                        </a:rPr>
                        <a:t>202</a:t>
                      </a:r>
                      <a:endParaRPr lang="en-US" sz="1100" b="0" i="0" u="none" strike="noStrike" dirty="0">
                        <a:solidFill>
                          <a:srgbClr val="000000"/>
                        </a:solidFill>
                        <a:effectLst/>
                        <a:latin typeface="Arial Narrow"/>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Narrow"/>
                        </a:rPr>
                        <a:t>1265</a:t>
                      </a:r>
                      <a:endParaRPr lang="en-US" sz="1100" b="0" i="0" u="none" strike="noStrike" dirty="0">
                        <a:solidFill>
                          <a:srgbClr val="000000"/>
                        </a:solidFill>
                        <a:effectLst/>
                        <a:latin typeface="Arial Narrow"/>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23097">
                <a:tc>
                  <a:txBody>
                    <a:bodyPr/>
                    <a:lstStyle/>
                    <a:p>
                      <a:pPr algn="ctr" fontAlgn="b"/>
                      <a:r>
                        <a:rPr lang="en-GB" sz="1100" b="1" u="none" strike="noStrike" dirty="0">
                          <a:solidFill>
                            <a:schemeClr val="tx1"/>
                          </a:solidFill>
                          <a:effectLst/>
                          <a:latin typeface="Arial Narrow" pitchFamily="34" charset="0"/>
                          <a:cs typeface="Arial" pitchFamily="34" charset="0"/>
                        </a:rPr>
                        <a:t>GP</a:t>
                      </a:r>
                      <a:endParaRPr lang="en-GB" sz="1100" b="1" i="0" u="none" strike="noStrike" dirty="0">
                        <a:solidFill>
                          <a:schemeClr val="tx1"/>
                        </a:solidFill>
                        <a:effectLst/>
                        <a:latin typeface="Arial Narrow" pitchFamily="34" charset="0"/>
                        <a:cs typeface="Arial" pitchFamily="34"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fontAlgn="b"/>
                      <a:r>
                        <a:rPr lang="en-GB" sz="1100" u="none" strike="noStrike" dirty="0">
                          <a:solidFill>
                            <a:schemeClr val="tx1"/>
                          </a:solidFill>
                          <a:effectLst/>
                          <a:latin typeface="Arial Narrow" pitchFamily="34" charset="0"/>
                          <a:cs typeface="Arial" pitchFamily="34" charset="0"/>
                        </a:rPr>
                        <a:t>100%</a:t>
                      </a:r>
                      <a:endParaRPr lang="en-GB" sz="1100" b="0"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b"/>
                      <a:r>
                        <a:rPr lang="en-GB" sz="1100" u="none" strike="noStrike" dirty="0">
                          <a:solidFill>
                            <a:schemeClr val="tx1"/>
                          </a:solidFill>
                          <a:effectLst/>
                          <a:latin typeface="Arial Narrow" pitchFamily="34" charset="0"/>
                          <a:cs typeface="Arial" pitchFamily="34" charset="0"/>
                        </a:rPr>
                        <a:t>100%</a:t>
                      </a:r>
                      <a:endParaRPr lang="en-GB" sz="1100" b="0"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2,765</a:t>
                      </a:r>
                      <a:endParaRPr lang="en-GB" sz="1100" b="0" i="0" u="none" strike="noStrike" dirty="0">
                        <a:solidFill>
                          <a:schemeClr val="tx1"/>
                        </a:solidFill>
                        <a:effectLst/>
                        <a:latin typeface="Arial Narrow" pitchFamily="34" charset="0"/>
                        <a:cs typeface="Arial" pitchFamily="34" charset="0"/>
                      </a:endParaRPr>
                    </a:p>
                  </a:txBody>
                  <a:tcPr marL="0" marR="0" marT="0" marB="0" anchor="ct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2,256</a:t>
                      </a:r>
                    </a:p>
                  </a:txBody>
                  <a:tcPr marL="0" marR="0" marT="0" marB="0" anchor="ct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2,272</a:t>
                      </a:r>
                    </a:p>
                  </a:txBody>
                  <a:tcPr marL="0" marR="0" marT="0" marB="0" anchor="ct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lnR w="381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Narrow"/>
                        </a:rPr>
                        <a:t>2160</a:t>
                      </a:r>
                      <a:endParaRPr lang="en-US" sz="1100" b="0" i="0" u="none" strike="noStrike" dirty="0">
                        <a:solidFill>
                          <a:srgbClr val="000000"/>
                        </a:solidFill>
                        <a:effectLst/>
                        <a:latin typeface="Arial Narrow"/>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Narrow"/>
                        </a:rPr>
                        <a:t>9453</a:t>
                      </a:r>
                      <a:endParaRPr lang="en-US" sz="1100" b="0" i="0" u="none" strike="noStrike" dirty="0">
                        <a:solidFill>
                          <a:srgbClr val="000000"/>
                        </a:solidFill>
                        <a:effectLst/>
                        <a:latin typeface="Arial Narrow"/>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23097">
                <a:tc>
                  <a:txBody>
                    <a:bodyPr/>
                    <a:lstStyle/>
                    <a:p>
                      <a:pPr algn="ctr" fontAlgn="b"/>
                      <a:r>
                        <a:rPr lang="en-GB" sz="1100" b="1" u="none" strike="noStrike" dirty="0">
                          <a:solidFill>
                            <a:schemeClr val="tx1"/>
                          </a:solidFill>
                          <a:effectLst/>
                          <a:latin typeface="Arial Narrow" pitchFamily="34" charset="0"/>
                          <a:cs typeface="Arial" pitchFamily="34" charset="0"/>
                        </a:rPr>
                        <a:t>KZN</a:t>
                      </a:r>
                      <a:endParaRPr lang="en-GB" sz="1100" b="1" i="0" u="none" strike="noStrike" dirty="0">
                        <a:solidFill>
                          <a:schemeClr val="tx1"/>
                        </a:solidFill>
                        <a:effectLst/>
                        <a:latin typeface="Arial Narrow" pitchFamily="34" charset="0"/>
                        <a:cs typeface="Arial" pitchFamily="34"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fontAlgn="b"/>
                      <a:r>
                        <a:rPr lang="en-GB" sz="1100" u="none" strike="noStrike" dirty="0">
                          <a:solidFill>
                            <a:schemeClr val="tx1"/>
                          </a:solidFill>
                          <a:effectLst/>
                          <a:latin typeface="Arial Narrow" pitchFamily="34" charset="0"/>
                          <a:cs typeface="Arial" pitchFamily="34" charset="0"/>
                        </a:rPr>
                        <a:t>100%</a:t>
                      </a:r>
                      <a:endParaRPr lang="en-GB" sz="1100" b="0"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b"/>
                      <a:r>
                        <a:rPr lang="en-GB" sz="1100" u="none" strike="noStrike" dirty="0">
                          <a:solidFill>
                            <a:schemeClr val="tx1"/>
                          </a:solidFill>
                          <a:effectLst/>
                          <a:latin typeface="Arial Narrow" pitchFamily="34" charset="0"/>
                          <a:cs typeface="Arial" pitchFamily="34" charset="0"/>
                        </a:rPr>
                        <a:t>100%</a:t>
                      </a:r>
                      <a:endParaRPr lang="en-GB" sz="1100" b="0"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128</a:t>
                      </a:r>
                      <a:endParaRPr lang="en-GB" sz="1100" b="0" i="0" u="none" strike="noStrike" dirty="0">
                        <a:solidFill>
                          <a:schemeClr val="tx1"/>
                        </a:solidFill>
                        <a:effectLst/>
                        <a:latin typeface="Arial Narrow" pitchFamily="34" charset="0"/>
                        <a:cs typeface="Arial" pitchFamily="34" charset="0"/>
                      </a:endParaRPr>
                    </a:p>
                  </a:txBody>
                  <a:tcPr marL="0" marR="0" marT="0" marB="0" anchor="ct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93</a:t>
                      </a:r>
                    </a:p>
                  </a:txBody>
                  <a:tcPr marL="0" marR="0" marT="0" marB="0" anchor="ct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138</a:t>
                      </a:r>
                    </a:p>
                  </a:txBody>
                  <a:tcPr marL="0" marR="0" marT="0" marB="0" anchor="ct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lnR w="381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Narrow"/>
                        </a:rPr>
                        <a:t>85</a:t>
                      </a:r>
                      <a:endParaRPr lang="en-US" sz="1100" b="0" i="0" u="none" strike="noStrike" dirty="0">
                        <a:solidFill>
                          <a:srgbClr val="000000"/>
                        </a:solidFill>
                        <a:effectLst/>
                        <a:latin typeface="Arial Narrow"/>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Narrow"/>
                        </a:rPr>
                        <a:t>444</a:t>
                      </a:r>
                      <a:endParaRPr lang="en-US" sz="1100" b="0" i="0" u="none" strike="noStrike" dirty="0">
                        <a:solidFill>
                          <a:srgbClr val="000000"/>
                        </a:solidFill>
                        <a:effectLst/>
                        <a:latin typeface="Arial Narrow"/>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23097">
                <a:tc>
                  <a:txBody>
                    <a:bodyPr/>
                    <a:lstStyle/>
                    <a:p>
                      <a:pPr algn="ctr" fontAlgn="b"/>
                      <a:r>
                        <a:rPr lang="en-GB" sz="1100" b="1" u="none" strike="noStrike" dirty="0">
                          <a:solidFill>
                            <a:schemeClr val="tx1"/>
                          </a:solidFill>
                          <a:effectLst/>
                          <a:latin typeface="Arial Narrow" pitchFamily="34" charset="0"/>
                          <a:cs typeface="Arial" pitchFamily="34" charset="0"/>
                        </a:rPr>
                        <a:t>LP</a:t>
                      </a:r>
                      <a:endParaRPr lang="en-GB" sz="1100" b="1" i="0" u="none" strike="noStrike" dirty="0">
                        <a:solidFill>
                          <a:schemeClr val="tx1"/>
                        </a:solidFill>
                        <a:effectLst/>
                        <a:latin typeface="Arial Narrow" pitchFamily="34" charset="0"/>
                        <a:cs typeface="Arial" pitchFamily="34"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fontAlgn="b"/>
                      <a:r>
                        <a:rPr lang="en-GB" sz="1100" u="none" strike="noStrike" dirty="0">
                          <a:solidFill>
                            <a:schemeClr val="tx1"/>
                          </a:solidFill>
                          <a:effectLst/>
                          <a:latin typeface="Arial Narrow" pitchFamily="34" charset="0"/>
                          <a:cs typeface="Arial" pitchFamily="34" charset="0"/>
                        </a:rPr>
                        <a:t>100%</a:t>
                      </a:r>
                      <a:endParaRPr lang="en-GB" sz="1100" b="0"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b"/>
                      <a:r>
                        <a:rPr lang="en-GB" sz="1100" u="none" strike="noStrike" dirty="0">
                          <a:solidFill>
                            <a:schemeClr val="tx1"/>
                          </a:solidFill>
                          <a:effectLst/>
                          <a:latin typeface="Arial Narrow" pitchFamily="34" charset="0"/>
                          <a:cs typeface="Arial" pitchFamily="34" charset="0"/>
                        </a:rPr>
                        <a:t>100%</a:t>
                      </a:r>
                      <a:endParaRPr lang="en-GB" sz="1100" b="0"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92</a:t>
                      </a:r>
                      <a:endParaRPr lang="en-GB" sz="1100" b="0" i="0" u="none" strike="noStrike" dirty="0">
                        <a:solidFill>
                          <a:schemeClr val="tx1"/>
                        </a:solidFill>
                        <a:effectLst/>
                        <a:latin typeface="Arial Narrow" pitchFamily="34" charset="0"/>
                        <a:cs typeface="Arial" pitchFamily="34" charset="0"/>
                      </a:endParaRPr>
                    </a:p>
                  </a:txBody>
                  <a:tcPr marL="0" marR="0" marT="0" marB="0" anchor="ct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68</a:t>
                      </a:r>
                    </a:p>
                  </a:txBody>
                  <a:tcPr marL="0" marR="0" marT="0" marB="0" anchor="ct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58</a:t>
                      </a:r>
                    </a:p>
                  </a:txBody>
                  <a:tcPr marL="0" marR="0" marT="0" marB="0" anchor="ct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lnR w="381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Narrow"/>
                        </a:rPr>
                        <a:t>42</a:t>
                      </a:r>
                      <a:endParaRPr lang="en-US" sz="1100" b="0" i="0" u="none" strike="noStrike" dirty="0">
                        <a:solidFill>
                          <a:srgbClr val="000000"/>
                        </a:solidFill>
                        <a:effectLst/>
                        <a:latin typeface="Arial Narrow"/>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Narrow"/>
                        </a:rPr>
                        <a:t>260</a:t>
                      </a:r>
                      <a:endParaRPr lang="en-US" sz="1100" b="0" i="0" u="none" strike="noStrike" dirty="0">
                        <a:solidFill>
                          <a:srgbClr val="000000"/>
                        </a:solidFill>
                        <a:effectLst/>
                        <a:latin typeface="Arial Narrow"/>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23097">
                <a:tc>
                  <a:txBody>
                    <a:bodyPr/>
                    <a:lstStyle/>
                    <a:p>
                      <a:pPr algn="ctr" fontAlgn="b"/>
                      <a:r>
                        <a:rPr lang="en-GB" sz="1100" b="1" u="none" strike="noStrike" dirty="0">
                          <a:solidFill>
                            <a:schemeClr val="tx1"/>
                          </a:solidFill>
                          <a:effectLst/>
                          <a:latin typeface="Arial Narrow" pitchFamily="34" charset="0"/>
                          <a:cs typeface="Arial" pitchFamily="34" charset="0"/>
                        </a:rPr>
                        <a:t>MP</a:t>
                      </a:r>
                      <a:endParaRPr lang="en-GB" sz="1100" b="1" i="0" u="none" strike="noStrike" dirty="0">
                        <a:solidFill>
                          <a:schemeClr val="tx1"/>
                        </a:solidFill>
                        <a:effectLst/>
                        <a:latin typeface="Arial Narrow" pitchFamily="34" charset="0"/>
                        <a:cs typeface="Arial" pitchFamily="34"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fontAlgn="b"/>
                      <a:r>
                        <a:rPr lang="en-GB" sz="1100" u="none" strike="noStrike" dirty="0">
                          <a:solidFill>
                            <a:schemeClr val="tx1"/>
                          </a:solidFill>
                          <a:effectLst/>
                          <a:latin typeface="Arial Narrow" pitchFamily="34" charset="0"/>
                          <a:cs typeface="Arial" pitchFamily="34" charset="0"/>
                        </a:rPr>
                        <a:t>100%</a:t>
                      </a:r>
                      <a:endParaRPr lang="en-GB" sz="1100" b="0"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b"/>
                      <a:r>
                        <a:rPr lang="en-GB" sz="1100" u="none" strike="noStrike" dirty="0">
                          <a:solidFill>
                            <a:schemeClr val="tx1"/>
                          </a:solidFill>
                          <a:effectLst/>
                          <a:latin typeface="Arial Narrow" pitchFamily="34" charset="0"/>
                          <a:cs typeface="Arial" pitchFamily="34" charset="0"/>
                        </a:rPr>
                        <a:t>100%</a:t>
                      </a:r>
                      <a:endParaRPr lang="en-GB" sz="1100" b="0"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60</a:t>
                      </a:r>
                      <a:endParaRPr lang="en-GB" sz="1100" b="0" i="0" u="none" strike="noStrike" dirty="0">
                        <a:solidFill>
                          <a:schemeClr val="tx1"/>
                        </a:solidFill>
                        <a:effectLst/>
                        <a:latin typeface="Arial Narrow" pitchFamily="34" charset="0"/>
                        <a:cs typeface="Arial" pitchFamily="34" charset="0"/>
                      </a:endParaRPr>
                    </a:p>
                  </a:txBody>
                  <a:tcPr marL="0" marR="0" marT="0" marB="0" anchor="ct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27</a:t>
                      </a:r>
                    </a:p>
                  </a:txBody>
                  <a:tcPr marL="0" marR="0" marT="0" marB="0" anchor="ct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59</a:t>
                      </a:r>
                    </a:p>
                  </a:txBody>
                  <a:tcPr marL="0" marR="0" marT="0" marB="0" anchor="ct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lnR w="381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Narrow"/>
                        </a:rPr>
                        <a:t>41</a:t>
                      </a:r>
                      <a:endParaRPr lang="en-US" sz="1100" b="0" i="0" u="none" strike="noStrike" dirty="0">
                        <a:solidFill>
                          <a:srgbClr val="000000"/>
                        </a:solidFill>
                        <a:effectLst/>
                        <a:latin typeface="Arial Narrow"/>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Narrow"/>
                        </a:rPr>
                        <a:t>187</a:t>
                      </a:r>
                      <a:endParaRPr lang="en-US" sz="1100" b="0" i="0" u="none" strike="noStrike" dirty="0">
                        <a:solidFill>
                          <a:srgbClr val="000000"/>
                        </a:solidFill>
                        <a:effectLst/>
                        <a:latin typeface="Arial Narrow"/>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24046">
                <a:tc>
                  <a:txBody>
                    <a:bodyPr/>
                    <a:lstStyle/>
                    <a:p>
                      <a:pPr algn="ctr" fontAlgn="b"/>
                      <a:r>
                        <a:rPr lang="en-GB" sz="1100" b="1" u="none" strike="noStrike" dirty="0">
                          <a:solidFill>
                            <a:schemeClr val="tx1"/>
                          </a:solidFill>
                          <a:effectLst/>
                          <a:latin typeface="Arial Narrow" pitchFamily="34" charset="0"/>
                          <a:cs typeface="Arial" pitchFamily="34" charset="0"/>
                        </a:rPr>
                        <a:t>N</a:t>
                      </a:r>
                      <a:r>
                        <a:rPr lang="en-GB" sz="1100" b="1" u="none" strike="noStrike" dirty="0" smtClean="0">
                          <a:solidFill>
                            <a:schemeClr val="tx1"/>
                          </a:solidFill>
                          <a:effectLst/>
                          <a:latin typeface="Arial Narrow" pitchFamily="34" charset="0"/>
                          <a:cs typeface="Arial" pitchFamily="34" charset="0"/>
                        </a:rPr>
                        <a:t>C</a:t>
                      </a:r>
                      <a:endParaRPr lang="en-GB" sz="1100" b="1" i="0" u="none" strike="noStrike" dirty="0">
                        <a:solidFill>
                          <a:schemeClr val="tx1"/>
                        </a:solidFill>
                        <a:effectLst/>
                        <a:latin typeface="Arial Narrow" pitchFamily="34" charset="0"/>
                        <a:cs typeface="Arial" pitchFamily="34"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fontAlgn="b"/>
                      <a:r>
                        <a:rPr lang="en-GB" sz="1100" u="none" strike="noStrike" dirty="0">
                          <a:solidFill>
                            <a:schemeClr val="tx1"/>
                          </a:solidFill>
                          <a:effectLst/>
                          <a:latin typeface="Arial Narrow" pitchFamily="34" charset="0"/>
                          <a:cs typeface="Arial" pitchFamily="34" charset="0"/>
                        </a:rPr>
                        <a:t>100%</a:t>
                      </a:r>
                      <a:endParaRPr lang="en-GB" sz="1100" b="0"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b"/>
                      <a:r>
                        <a:rPr lang="en-GB" sz="1100" u="none" strike="noStrike" dirty="0">
                          <a:solidFill>
                            <a:schemeClr val="tx1"/>
                          </a:solidFill>
                          <a:effectLst/>
                          <a:latin typeface="Arial Narrow" pitchFamily="34" charset="0"/>
                          <a:cs typeface="Arial" pitchFamily="34" charset="0"/>
                        </a:rPr>
                        <a:t>100%</a:t>
                      </a:r>
                      <a:endParaRPr lang="en-GB" sz="1100" b="0"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256</a:t>
                      </a:r>
                      <a:endParaRPr lang="en-GB" sz="1100" b="0" i="0" u="none" strike="noStrike" dirty="0">
                        <a:solidFill>
                          <a:schemeClr val="tx1"/>
                        </a:solidFill>
                        <a:effectLst/>
                        <a:latin typeface="Arial Narrow" pitchFamily="34" charset="0"/>
                        <a:cs typeface="Arial" pitchFamily="34" charset="0"/>
                      </a:endParaRPr>
                    </a:p>
                  </a:txBody>
                  <a:tcPr marL="0" marR="0" marT="0" marB="0" anchor="ct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73</a:t>
                      </a:r>
                    </a:p>
                  </a:txBody>
                  <a:tcPr marL="0" marR="0" marT="0" marB="0" anchor="ct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123</a:t>
                      </a:r>
                    </a:p>
                  </a:txBody>
                  <a:tcPr marL="0" marR="0" marT="0" marB="0" anchor="ct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lnR w="381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Narrow"/>
                        </a:rPr>
                        <a:t>42</a:t>
                      </a:r>
                      <a:endParaRPr lang="en-US" sz="1100" b="0" i="0" u="none" strike="noStrike" dirty="0">
                        <a:solidFill>
                          <a:srgbClr val="000000"/>
                        </a:solidFill>
                        <a:effectLst/>
                        <a:latin typeface="Arial Narrow"/>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Narrow"/>
                        </a:rPr>
                        <a:t>494</a:t>
                      </a:r>
                      <a:endParaRPr lang="en-US" sz="1100" b="0" i="0" u="none" strike="noStrike" dirty="0">
                        <a:solidFill>
                          <a:srgbClr val="000000"/>
                        </a:solidFill>
                        <a:effectLst/>
                        <a:latin typeface="Arial Narrow"/>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23097">
                <a:tc>
                  <a:txBody>
                    <a:bodyPr/>
                    <a:lstStyle/>
                    <a:p>
                      <a:pPr algn="ctr" fontAlgn="b"/>
                      <a:r>
                        <a:rPr lang="en-GB" sz="1100" b="1" u="none" strike="noStrike" dirty="0">
                          <a:solidFill>
                            <a:schemeClr val="tx1"/>
                          </a:solidFill>
                          <a:effectLst/>
                          <a:latin typeface="Arial Narrow" pitchFamily="34" charset="0"/>
                          <a:cs typeface="Arial" pitchFamily="34" charset="0"/>
                        </a:rPr>
                        <a:t>NW</a:t>
                      </a:r>
                      <a:endParaRPr lang="en-GB" sz="1100" b="1" i="0" u="none" strike="noStrike" dirty="0">
                        <a:solidFill>
                          <a:schemeClr val="tx1"/>
                        </a:solidFill>
                        <a:effectLst/>
                        <a:latin typeface="Arial Narrow" pitchFamily="34" charset="0"/>
                        <a:cs typeface="Arial" pitchFamily="34"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fontAlgn="b"/>
                      <a:r>
                        <a:rPr lang="en-GB" sz="1100" u="none" strike="noStrike" dirty="0">
                          <a:solidFill>
                            <a:schemeClr val="tx1"/>
                          </a:solidFill>
                          <a:effectLst/>
                          <a:latin typeface="Arial Narrow" pitchFamily="34" charset="0"/>
                          <a:cs typeface="Arial" pitchFamily="34" charset="0"/>
                        </a:rPr>
                        <a:t>100%</a:t>
                      </a:r>
                      <a:endParaRPr lang="en-GB" sz="1100" b="0"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b"/>
                      <a:r>
                        <a:rPr lang="en-GB" sz="1100" u="none" strike="noStrike" dirty="0">
                          <a:solidFill>
                            <a:schemeClr val="tx1"/>
                          </a:solidFill>
                          <a:effectLst/>
                          <a:latin typeface="Arial Narrow" pitchFamily="34" charset="0"/>
                          <a:cs typeface="Arial" pitchFamily="34" charset="0"/>
                        </a:rPr>
                        <a:t>100%</a:t>
                      </a:r>
                      <a:endParaRPr lang="en-GB" sz="1100" b="0"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314</a:t>
                      </a:r>
                      <a:endParaRPr lang="en-GB" sz="1100" b="0" i="0" u="none" strike="noStrike" dirty="0">
                        <a:solidFill>
                          <a:schemeClr val="tx1"/>
                        </a:solidFill>
                        <a:effectLst/>
                        <a:latin typeface="Arial Narrow" pitchFamily="34" charset="0"/>
                        <a:cs typeface="Arial" pitchFamily="34" charset="0"/>
                      </a:endParaRPr>
                    </a:p>
                  </a:txBody>
                  <a:tcPr marL="0" marR="0" marT="0" marB="0" anchor="ct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348</a:t>
                      </a:r>
                    </a:p>
                  </a:txBody>
                  <a:tcPr marL="0" marR="0" marT="0" marB="0" anchor="ct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84</a:t>
                      </a:r>
                    </a:p>
                  </a:txBody>
                  <a:tcPr marL="0" marR="0" marT="0" marB="0" anchor="ct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lnR w="381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Narrow"/>
                        </a:rPr>
                        <a:t>95</a:t>
                      </a:r>
                      <a:endParaRPr lang="en-US" sz="1100" b="0" i="0" u="none" strike="noStrike" dirty="0">
                        <a:solidFill>
                          <a:srgbClr val="000000"/>
                        </a:solidFill>
                        <a:effectLst/>
                        <a:latin typeface="Arial Narrow"/>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smtClean="0">
                          <a:solidFill>
                            <a:srgbClr val="000000"/>
                          </a:solidFill>
                          <a:effectLst/>
                          <a:latin typeface="Arial Narrow"/>
                        </a:rPr>
                        <a:t>841</a:t>
                      </a:r>
                      <a:endParaRPr lang="en-US" sz="1100" b="0" i="0" u="none" strike="noStrike" dirty="0">
                        <a:solidFill>
                          <a:srgbClr val="000000"/>
                        </a:solidFill>
                        <a:effectLst/>
                        <a:latin typeface="Arial Narrow"/>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3911">
                <a:tc>
                  <a:txBody>
                    <a:bodyPr/>
                    <a:lstStyle/>
                    <a:p>
                      <a:pPr algn="ctr" fontAlgn="b"/>
                      <a:r>
                        <a:rPr lang="en-GB" sz="1100" b="1" u="none" strike="noStrike" dirty="0">
                          <a:solidFill>
                            <a:schemeClr val="tx1"/>
                          </a:solidFill>
                          <a:effectLst/>
                          <a:latin typeface="Arial Narrow" pitchFamily="34" charset="0"/>
                          <a:cs typeface="Arial" pitchFamily="34" charset="0"/>
                        </a:rPr>
                        <a:t>WC</a:t>
                      </a:r>
                      <a:endParaRPr lang="en-GB" sz="1100" b="1" i="0" u="none" strike="noStrike" dirty="0">
                        <a:solidFill>
                          <a:schemeClr val="tx1"/>
                        </a:solidFill>
                        <a:effectLst/>
                        <a:latin typeface="Arial Narrow" pitchFamily="34" charset="0"/>
                        <a:cs typeface="Arial" pitchFamily="34" charset="0"/>
                      </a:endParaRPr>
                    </a:p>
                  </a:txBody>
                  <a:tcPr marL="0" marR="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100" u="none" strike="noStrike" dirty="0" smtClean="0">
                          <a:solidFill>
                            <a:schemeClr val="tx1"/>
                          </a:solidFill>
                          <a:effectLst/>
                          <a:latin typeface="Arial Narrow" pitchFamily="34" charset="0"/>
                          <a:cs typeface="Arial" pitchFamily="34" charset="0"/>
                        </a:rPr>
                        <a:t>100%</a:t>
                      </a:r>
                      <a:endParaRPr lang="en-GB" sz="1100" b="0"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100" u="none" strike="noStrike" dirty="0" smtClean="0">
                          <a:solidFill>
                            <a:schemeClr val="tx1"/>
                          </a:solidFill>
                          <a:effectLst/>
                          <a:latin typeface="Arial Narrow" pitchFamily="34" charset="0"/>
                          <a:cs typeface="Arial" pitchFamily="34" charset="0"/>
                        </a:rPr>
                        <a:t>100%</a:t>
                      </a:r>
                      <a:endParaRPr lang="en-GB" sz="1100" b="0" i="0" u="none" strike="noStrike" dirty="0" smtClean="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0</a:t>
                      </a:r>
                      <a:r>
                        <a:rPr lang="en-GB" sz="1100" b="0" i="0" u="none" strike="noStrike" baseline="0" dirty="0" smtClean="0">
                          <a:solidFill>
                            <a:schemeClr val="tx1"/>
                          </a:solidFill>
                          <a:effectLst/>
                          <a:latin typeface="Arial Narrow" pitchFamily="34" charset="0"/>
                          <a:cs typeface="Arial" pitchFamily="34" charset="0"/>
                        </a:rPr>
                        <a:t> </a:t>
                      </a:r>
                    </a:p>
                  </a:txBody>
                  <a:tcPr marL="0" marR="0" marT="0" marB="0" anchor="ctr">
                    <a:lnB w="28575"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lnB w="28575"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6</a:t>
                      </a:r>
                    </a:p>
                  </a:txBody>
                  <a:tcPr marL="0" marR="0" marT="0" marB="0" anchor="ctr">
                    <a:lnB w="28575"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lnB w="28575"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5</a:t>
                      </a:r>
                    </a:p>
                  </a:txBody>
                  <a:tcPr marL="0" marR="0" marT="0" marB="0" anchor="ctr">
                    <a:lnB w="28575"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lnR w="381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Arial Narrow"/>
                        </a:rPr>
                        <a:t>11</a:t>
                      </a:r>
                      <a:endParaRPr lang="en-US" sz="1100" b="0" i="0" u="none" strike="noStrike" dirty="0">
                        <a:solidFill>
                          <a:srgbClr val="000000"/>
                        </a:solidFill>
                        <a:effectLst/>
                        <a:latin typeface="Arial Narrow"/>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Arial Narrow"/>
                        </a:rPr>
                        <a:t>22</a:t>
                      </a:r>
                      <a:endParaRPr lang="en-US" sz="1100" b="0" i="0" u="none" strike="noStrike" dirty="0">
                        <a:solidFill>
                          <a:srgbClr val="000000"/>
                        </a:solidFill>
                        <a:effectLst/>
                        <a:latin typeface="Arial Narrow"/>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smtClean="0">
                          <a:solidFill>
                            <a:schemeClr val="tx1"/>
                          </a:solidFill>
                          <a:effectLst/>
                          <a:latin typeface="Arial Narrow" pitchFamily="34" charset="0"/>
                          <a:cs typeface="Arial" pitchFamily="34" charset="0"/>
                        </a:rPr>
                        <a:t>100%</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r h="484648">
                <a:tc>
                  <a:txBody>
                    <a:bodyPr/>
                    <a:lstStyle/>
                    <a:p>
                      <a:pPr algn="l" fontAlgn="b"/>
                      <a:r>
                        <a:rPr lang="en-GB" sz="1100" b="1" u="none" strike="noStrike" dirty="0" smtClean="0">
                          <a:solidFill>
                            <a:schemeClr val="tx1"/>
                          </a:solidFill>
                          <a:effectLst/>
                          <a:latin typeface="Arial Narrow" pitchFamily="34" charset="0"/>
                          <a:cs typeface="Arial" pitchFamily="34" charset="0"/>
                        </a:rPr>
                        <a:t>TOTAL</a:t>
                      </a:r>
                      <a:endParaRPr lang="en-GB" sz="1100" b="1" i="0" u="none" strike="noStrike" dirty="0">
                        <a:solidFill>
                          <a:schemeClr val="tx1"/>
                        </a:solidFill>
                        <a:effectLst/>
                        <a:latin typeface="Arial Narrow" pitchFamily="34" charset="0"/>
                        <a:cs typeface="Arial" pitchFamily="34" charset="0"/>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algn="ctr" fontAlgn="b"/>
                      <a:r>
                        <a:rPr lang="en-GB" sz="1100" b="1" i="0" u="none" strike="noStrike" dirty="0" smtClean="0">
                          <a:solidFill>
                            <a:schemeClr val="tx1"/>
                          </a:solidFill>
                          <a:effectLst/>
                          <a:latin typeface="Arial Narrow" pitchFamily="34" charset="0"/>
                          <a:cs typeface="Arial" pitchFamily="34" charset="0"/>
                        </a:rPr>
                        <a:t>100%</a:t>
                      </a:r>
                      <a:endParaRPr lang="en-GB" sz="1100" b="1"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algn="ctr" fontAlgn="b"/>
                      <a:r>
                        <a:rPr lang="en-GB" sz="1100" b="1" u="none" strike="noStrike" dirty="0">
                          <a:solidFill>
                            <a:schemeClr val="tx1"/>
                          </a:solidFill>
                          <a:effectLst/>
                          <a:latin typeface="Arial Narrow" pitchFamily="34" charset="0"/>
                          <a:cs typeface="Arial" pitchFamily="34" charset="0"/>
                        </a:rPr>
                        <a:t>100%</a:t>
                      </a:r>
                      <a:endParaRPr lang="en-GB" sz="1100" b="1" i="0" u="none" strike="noStrike" dirty="0">
                        <a:solidFill>
                          <a:schemeClr val="tx1"/>
                        </a:solidFill>
                        <a:effectLst/>
                        <a:latin typeface="Arial Narrow" pitchFamily="34" charset="0"/>
                        <a:cs typeface="Arial" pitchFamily="34" charset="0"/>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rgbClr val="92D050"/>
                    </a:solidFill>
                  </a:tcPr>
                </a:tc>
                <a:tc>
                  <a:txBody>
                    <a:bodyPr/>
                    <a:lstStyle/>
                    <a:p>
                      <a:pPr algn="ctr" fontAlgn="b"/>
                      <a:r>
                        <a:rPr lang="en-GB" sz="1100" b="1" i="0" u="none" strike="noStrike" dirty="0" smtClean="0">
                          <a:solidFill>
                            <a:schemeClr val="tx1"/>
                          </a:solidFill>
                          <a:effectLst/>
                          <a:latin typeface="Arial Narrow" pitchFamily="34" charset="0"/>
                          <a:cs typeface="Arial" pitchFamily="34" charset="0"/>
                        </a:rPr>
                        <a:t>4,003</a:t>
                      </a:r>
                      <a:endParaRPr lang="en-GB" sz="1100" b="1" i="0" u="none" strike="noStrike" dirty="0">
                        <a:solidFill>
                          <a:schemeClr val="tx1"/>
                        </a:solidFill>
                        <a:effectLst/>
                        <a:latin typeface="Arial Narrow" pitchFamily="34" charset="0"/>
                        <a:cs typeface="Arial" pitchFamily="34" charset="0"/>
                      </a:endParaRPr>
                    </a:p>
                  </a:txBody>
                  <a:tcPr marL="0" marR="0" marT="0" marB="0" anchor="ctr">
                    <a:lnT w="28575" cap="flat" cmpd="sng" algn="ctr">
                      <a:solidFill>
                        <a:schemeClr val="tx1"/>
                      </a:solidFill>
                      <a:prstDash val="solid"/>
                      <a:round/>
                      <a:headEnd type="none" w="med" len="med"/>
                      <a:tailEnd type="none" w="med" len="med"/>
                    </a:lnT>
                    <a:solidFill>
                      <a:srgbClr val="92D050"/>
                    </a:solidFill>
                  </a:tcPr>
                </a:tc>
                <a:tc>
                  <a:txBody>
                    <a:bodyPr/>
                    <a:lstStyle/>
                    <a:p>
                      <a:pPr algn="ctr" fontAlgn="b"/>
                      <a:r>
                        <a:rPr lang="en-GB" sz="1100" b="1" i="0" u="none" strike="noStrike" dirty="0" smtClean="0">
                          <a:solidFill>
                            <a:schemeClr val="tx1"/>
                          </a:solidFill>
                          <a:effectLst/>
                          <a:latin typeface="Arial Narrow" pitchFamily="34" charset="0"/>
                          <a:cs typeface="Arial" pitchFamily="34" charset="0"/>
                        </a:rPr>
                        <a:t>100%</a:t>
                      </a:r>
                    </a:p>
                  </a:txBody>
                  <a:tcPr marL="0" marR="0" marT="0" marB="0" anchor="ctr">
                    <a:lnT w="28575" cap="flat" cmpd="sng" algn="ctr">
                      <a:solidFill>
                        <a:schemeClr val="tx1"/>
                      </a:solidFill>
                      <a:prstDash val="solid"/>
                      <a:round/>
                      <a:headEnd type="none" w="med" len="med"/>
                      <a:tailEnd type="none" w="med" len="med"/>
                    </a:lnT>
                    <a:solidFill>
                      <a:srgbClr val="92D050"/>
                    </a:solidFill>
                  </a:tcPr>
                </a:tc>
                <a:tc>
                  <a:txBody>
                    <a:bodyPr/>
                    <a:lstStyle/>
                    <a:p>
                      <a:pPr algn="ctr" fontAlgn="b"/>
                      <a:r>
                        <a:rPr lang="en-GB" sz="1100" b="1" i="0" u="none" strike="noStrike" dirty="0" smtClean="0">
                          <a:solidFill>
                            <a:schemeClr val="tx1"/>
                          </a:solidFill>
                          <a:effectLst/>
                          <a:latin typeface="Arial Narrow" pitchFamily="34" charset="0"/>
                          <a:cs typeface="Arial" pitchFamily="34" charset="0"/>
                        </a:rPr>
                        <a:t>3,215</a:t>
                      </a:r>
                    </a:p>
                  </a:txBody>
                  <a:tcPr marL="0" marR="0" marT="0" marB="0" anchor="ctr">
                    <a:lnT w="28575" cap="flat" cmpd="sng" algn="ctr">
                      <a:solidFill>
                        <a:schemeClr val="tx1"/>
                      </a:solidFill>
                      <a:prstDash val="solid"/>
                      <a:round/>
                      <a:headEnd type="none" w="med" len="med"/>
                      <a:tailEnd type="none" w="med" len="med"/>
                    </a:lnT>
                    <a:solidFill>
                      <a:srgbClr val="92D050"/>
                    </a:solidFill>
                  </a:tcPr>
                </a:tc>
                <a:tc>
                  <a:txBody>
                    <a:bodyPr/>
                    <a:lstStyle/>
                    <a:p>
                      <a:pPr algn="ctr" fontAlgn="b"/>
                      <a:r>
                        <a:rPr lang="en-GB" sz="1100" b="1" i="0" u="none" strike="noStrike" dirty="0" smtClean="0">
                          <a:solidFill>
                            <a:schemeClr val="tx1"/>
                          </a:solidFill>
                          <a:effectLst/>
                          <a:latin typeface="Arial Narrow" pitchFamily="34" charset="0"/>
                          <a:cs typeface="Arial" pitchFamily="34" charset="0"/>
                        </a:rPr>
                        <a:t>100%</a:t>
                      </a:r>
                    </a:p>
                  </a:txBody>
                  <a:tcPr marL="0" marR="0" marT="0" marB="0" anchor="ctr">
                    <a:lnT w="28575" cap="flat" cmpd="sng" algn="ctr">
                      <a:solidFill>
                        <a:schemeClr val="tx1"/>
                      </a:solidFill>
                      <a:prstDash val="solid"/>
                      <a:round/>
                      <a:headEnd type="none" w="med" len="med"/>
                      <a:tailEnd type="none" w="med" len="med"/>
                    </a:lnT>
                    <a:solidFill>
                      <a:srgbClr val="92D050"/>
                    </a:solidFill>
                  </a:tcPr>
                </a:tc>
                <a:tc>
                  <a:txBody>
                    <a:bodyPr/>
                    <a:lstStyle/>
                    <a:p>
                      <a:pPr algn="ctr" fontAlgn="b"/>
                      <a:r>
                        <a:rPr lang="en-GB" sz="1100" b="1" i="0" u="none" strike="noStrike" dirty="0" smtClean="0">
                          <a:solidFill>
                            <a:schemeClr val="tx1"/>
                          </a:solidFill>
                          <a:effectLst/>
                          <a:latin typeface="Arial Narrow" pitchFamily="34" charset="0"/>
                          <a:cs typeface="Arial" pitchFamily="34" charset="0"/>
                        </a:rPr>
                        <a:t>3,151</a:t>
                      </a:r>
                    </a:p>
                  </a:txBody>
                  <a:tcPr marL="0" marR="0" marT="0" marB="0" anchor="ctr">
                    <a:lnT w="28575" cap="flat" cmpd="sng" algn="ctr">
                      <a:solidFill>
                        <a:schemeClr val="tx1"/>
                      </a:solidFill>
                      <a:prstDash val="solid"/>
                      <a:round/>
                      <a:headEnd type="none" w="med" len="med"/>
                      <a:tailEnd type="none" w="med" len="med"/>
                    </a:lnT>
                    <a:solidFill>
                      <a:srgbClr val="92D050"/>
                    </a:solidFill>
                  </a:tcPr>
                </a:tc>
                <a:tc>
                  <a:txBody>
                    <a:bodyPr/>
                    <a:lstStyle/>
                    <a:p>
                      <a:pPr algn="ctr" fontAlgn="b"/>
                      <a:r>
                        <a:rPr lang="en-GB" sz="1100" b="1" i="0" u="none" strike="noStrike" dirty="0" smtClean="0">
                          <a:solidFill>
                            <a:schemeClr val="tx1"/>
                          </a:solidFill>
                          <a:effectLst/>
                          <a:latin typeface="Arial Narrow" pitchFamily="34" charset="0"/>
                          <a:cs typeface="Arial" pitchFamily="34" charset="0"/>
                        </a:rPr>
                        <a:t>100%</a:t>
                      </a:r>
                    </a:p>
                  </a:txBody>
                  <a:tcPr marL="0" marR="0" marT="0" marB="0" anchor="ctr">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algn="ctr" fontAlgn="ctr"/>
                      <a:r>
                        <a:rPr lang="en-US" sz="1100" b="1" i="0" u="none" strike="noStrike" dirty="0" smtClean="0">
                          <a:solidFill>
                            <a:srgbClr val="000000"/>
                          </a:solidFill>
                          <a:effectLst/>
                          <a:latin typeface="Arial Narrow"/>
                        </a:rPr>
                        <a:t>2705</a:t>
                      </a:r>
                      <a:endParaRPr lang="en-US" sz="1100" b="1" i="0" u="none" strike="noStrike" dirty="0">
                        <a:solidFill>
                          <a:srgbClr val="000000"/>
                        </a:solidFill>
                        <a:effectLst/>
                        <a:latin typeface="Arial Narrow"/>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algn="ctr" fontAlgn="ctr"/>
                      <a:r>
                        <a:rPr lang="en-US" sz="1100" b="1" i="0" u="none" strike="noStrike" dirty="0" smtClean="0">
                          <a:solidFill>
                            <a:srgbClr val="000000"/>
                          </a:solidFill>
                          <a:effectLst/>
                          <a:latin typeface="Arial Narrow"/>
                        </a:rPr>
                        <a:t>13074</a:t>
                      </a:r>
                      <a:endParaRPr lang="en-US" sz="1100" b="1" i="0" u="none" strike="noStrike" dirty="0">
                        <a:solidFill>
                          <a:srgbClr val="000000"/>
                        </a:solidFill>
                        <a:effectLst/>
                        <a:latin typeface="Arial Narrow"/>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algn="ctr" fontAlgn="b"/>
                      <a:r>
                        <a:rPr lang="en-GB" sz="1100" b="1" i="0" u="none" strike="noStrike" dirty="0" smtClean="0">
                          <a:solidFill>
                            <a:schemeClr val="tx1"/>
                          </a:solidFill>
                          <a:effectLst/>
                          <a:latin typeface="Arial Narrow" pitchFamily="34" charset="0"/>
                          <a:cs typeface="Arial" pitchFamily="34" charset="0"/>
                        </a:rPr>
                        <a:t>100%</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r>
            </a:tbl>
          </a:graphicData>
        </a:graphic>
      </p:graphicFrame>
    </p:spTree>
    <p:extLst>
      <p:ext uri="{BB962C8B-B14F-4D97-AF65-F5344CB8AC3E}">
        <p14:creationId xmlns:p14="http://schemas.microsoft.com/office/powerpoint/2010/main" xmlns="" val="23601213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39</a:t>
            </a:fld>
            <a:endParaRPr lang="en-US" sz="1800" b="1" dirty="0">
              <a:solidFill>
                <a:schemeClr val="tx1"/>
              </a:solidFill>
              <a:latin typeface="Arial" pitchFamily="34" charset="0"/>
              <a:cs typeface="Arial" pitchFamily="34" charset="0"/>
            </a:endParaRPr>
          </a:p>
        </p:txBody>
      </p:sp>
      <p:sp>
        <p:nvSpPr>
          <p:cNvPr id="2" name="Rectangle 1"/>
          <p:cNvSpPr/>
          <p:nvPr/>
        </p:nvSpPr>
        <p:spPr>
          <a:xfrm>
            <a:off x="72448" y="0"/>
            <a:ext cx="8614352" cy="969496"/>
          </a:xfrm>
          <a:prstGeom prst="rect">
            <a:avLst/>
          </a:prstGeom>
        </p:spPr>
        <p:txBody>
          <a:bodyPr wrap="square">
            <a:spAutoFit/>
          </a:bodyPr>
          <a:lstStyle/>
          <a:p>
            <a:r>
              <a:rPr lang="en-US" altLang="en-US" sz="1900" b="1" dirty="0">
                <a:solidFill>
                  <a:schemeClr val="bg1"/>
                </a:solidFill>
                <a:latin typeface="Arial" pitchFamily="34" charset="0"/>
                <a:cs typeface="Arial" pitchFamily="34" charset="0"/>
              </a:rPr>
              <a:t>Provincial Target : </a:t>
            </a:r>
            <a:r>
              <a:rPr lang="en-US" altLang="en-US" sz="1900" b="1" dirty="0" smtClean="0">
                <a:solidFill>
                  <a:schemeClr val="bg1"/>
                </a:solidFill>
                <a:latin typeface="Arial" pitchFamily="34" charset="0"/>
                <a:cs typeface="Arial" pitchFamily="34" charset="0"/>
              </a:rPr>
              <a:t>80</a:t>
            </a:r>
            <a:r>
              <a:rPr lang="en-US" altLang="en-US" sz="1900" b="1" dirty="0">
                <a:solidFill>
                  <a:schemeClr val="bg1"/>
                </a:solidFill>
                <a:latin typeface="Arial" pitchFamily="34" charset="0"/>
                <a:cs typeface="Arial" pitchFamily="34" charset="0"/>
              </a:rPr>
              <a:t>% of Detected fraudulent marriages &amp; marriage of convenience cases </a:t>
            </a:r>
            <a:r>
              <a:rPr lang="en-US" altLang="en-US" sz="1900" b="1" dirty="0" err="1">
                <a:solidFill>
                  <a:schemeClr val="bg1"/>
                </a:solidFill>
                <a:latin typeface="Arial" pitchFamily="34" charset="0"/>
                <a:cs typeface="Arial" pitchFamily="34" charset="0"/>
              </a:rPr>
              <a:t>finalised</a:t>
            </a:r>
            <a:r>
              <a:rPr lang="en-US" altLang="en-US" sz="1900" b="1" dirty="0">
                <a:solidFill>
                  <a:schemeClr val="bg1"/>
                </a:solidFill>
                <a:latin typeface="Arial" pitchFamily="34" charset="0"/>
                <a:cs typeface="Arial" pitchFamily="34" charset="0"/>
              </a:rPr>
              <a:t>  </a:t>
            </a:r>
            <a:r>
              <a:rPr lang="en-US" altLang="en-US" sz="1900" b="1" i="1" dirty="0">
                <a:solidFill>
                  <a:schemeClr val="bg1"/>
                </a:solidFill>
                <a:latin typeface="Arial" pitchFamily="34" charset="0"/>
                <a:cs typeface="Arial" pitchFamily="34" charset="0"/>
              </a:rPr>
              <a:t>(investigation and recommendation submitted) </a:t>
            </a:r>
            <a:r>
              <a:rPr lang="en-US" altLang="en-US" sz="1900" b="1" dirty="0">
                <a:solidFill>
                  <a:schemeClr val="bg1"/>
                </a:solidFill>
                <a:latin typeface="Arial" pitchFamily="34" charset="0"/>
                <a:cs typeface="Arial" pitchFamily="34" charset="0"/>
              </a:rPr>
              <a:t>within 60 days</a:t>
            </a:r>
            <a:endParaRPr lang="en-ZA" sz="1900" dirty="0">
              <a:solidFill>
                <a:schemeClr val="bg1"/>
              </a:solidFill>
            </a:endParaRPr>
          </a:p>
        </p:txBody>
      </p:sp>
      <p:sp>
        <p:nvSpPr>
          <p:cNvPr id="5" name="Rectangle 4"/>
          <p:cNvSpPr/>
          <p:nvPr/>
        </p:nvSpPr>
        <p:spPr>
          <a:xfrm>
            <a:off x="259307" y="5466604"/>
            <a:ext cx="8559759" cy="523220"/>
          </a:xfrm>
          <a:prstGeom prst="rect">
            <a:avLst/>
          </a:prstGeom>
        </p:spPr>
        <p:txBody>
          <a:bodyPr wrap="square">
            <a:spAutoFit/>
          </a:bodyPr>
          <a:lstStyle/>
          <a:p>
            <a:r>
              <a:rPr lang="en-US" sz="1400" dirty="0">
                <a:latin typeface="Arial" pitchFamily="34" charset="0"/>
                <a:cs typeface="Arial" pitchFamily="34" charset="0"/>
              </a:rPr>
              <a:t>Footnote: The figures mentioned are cases </a:t>
            </a:r>
            <a:r>
              <a:rPr lang="en-US" sz="1400" dirty="0" err="1">
                <a:latin typeface="Arial" pitchFamily="34" charset="0"/>
                <a:cs typeface="Arial" pitchFamily="34" charset="0"/>
              </a:rPr>
              <a:t>finalised</a:t>
            </a:r>
            <a:r>
              <a:rPr lang="en-US" sz="1400" dirty="0">
                <a:latin typeface="Arial" pitchFamily="34" charset="0"/>
                <a:cs typeface="Arial" pitchFamily="34" charset="0"/>
              </a:rPr>
              <a:t> within 60 days. More cases were detected in the period, but are still in process within the 60 day turn around time</a:t>
            </a:r>
          </a:p>
        </p:txBody>
      </p:sp>
      <p:sp>
        <p:nvSpPr>
          <p:cNvPr id="8" name="Title 1"/>
          <p:cNvSpPr txBox="1">
            <a:spLocks/>
          </p:cNvSpPr>
          <p:nvPr/>
        </p:nvSpPr>
        <p:spPr bwMode="auto">
          <a:xfrm>
            <a:off x="4929117" y="6075271"/>
            <a:ext cx="2590800" cy="646204"/>
          </a:xfrm>
          <a:prstGeom prst="rect">
            <a:avLst/>
          </a:prstGeom>
          <a:solidFill>
            <a:schemeClr val="bg2"/>
          </a:solidFill>
          <a:ln w="9525">
            <a:solidFill>
              <a:srgbClr val="000000"/>
            </a:solidFill>
            <a:miter lim="800000"/>
            <a:headEnd/>
            <a:tailEnd/>
          </a:ln>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nSpc>
                <a:spcPct val="90000"/>
              </a:lnSpc>
              <a:buClr>
                <a:schemeClr val="bg2"/>
              </a:buClr>
              <a:defRPr/>
            </a:pPr>
            <a:r>
              <a:rPr lang="en-US" altLang="en-US" sz="800" b="1" dirty="0" smtClean="0">
                <a:solidFill>
                  <a:srgbClr val="FF0000"/>
                </a:solidFill>
              </a:rPr>
              <a:t>AT       – Annual Target                            </a:t>
            </a:r>
          </a:p>
          <a:p>
            <a:pPr>
              <a:lnSpc>
                <a:spcPct val="90000"/>
              </a:lnSpc>
              <a:buClr>
                <a:schemeClr val="bg2"/>
              </a:buClr>
              <a:defRPr/>
            </a:pPr>
            <a:r>
              <a:rPr lang="en-US" altLang="en-US" sz="800" b="1" dirty="0" smtClean="0">
                <a:solidFill>
                  <a:srgbClr val="FF0000"/>
                </a:solidFill>
              </a:rPr>
              <a:t>T          – Target</a:t>
            </a:r>
          </a:p>
          <a:p>
            <a:pPr>
              <a:lnSpc>
                <a:spcPct val="90000"/>
              </a:lnSpc>
              <a:buClr>
                <a:schemeClr val="bg2"/>
              </a:buClr>
              <a:defRPr/>
            </a:pPr>
            <a:r>
              <a:rPr lang="en-US" altLang="en-US" sz="800" b="1" dirty="0" smtClean="0">
                <a:solidFill>
                  <a:srgbClr val="FF0000"/>
                </a:solidFill>
              </a:rPr>
              <a:t>D &amp; C  – Detected and Charged (actual number)</a:t>
            </a:r>
          </a:p>
          <a:p>
            <a:pPr>
              <a:lnSpc>
                <a:spcPct val="90000"/>
              </a:lnSpc>
              <a:buClr>
                <a:schemeClr val="bg2"/>
              </a:buClr>
              <a:defRPr/>
            </a:pPr>
            <a:r>
              <a:rPr lang="en-US" altLang="en-US" sz="800" b="1" dirty="0" smtClean="0">
                <a:solidFill>
                  <a:srgbClr val="FF0000"/>
                </a:solidFill>
              </a:rPr>
              <a:t>AP       – Actual Performance</a:t>
            </a:r>
          </a:p>
          <a:p>
            <a:pPr>
              <a:lnSpc>
                <a:spcPct val="90000"/>
              </a:lnSpc>
              <a:buClr>
                <a:schemeClr val="bg2"/>
              </a:buClr>
              <a:defRPr/>
            </a:pPr>
            <a:endParaRPr lang="en-US" altLang="en-US" sz="1000" dirty="0" smtClean="0">
              <a:solidFill>
                <a:srgbClr val="FF0000"/>
              </a:solidFill>
            </a:endParaRPr>
          </a:p>
          <a:p>
            <a:pPr marL="285750" indent="-285750">
              <a:lnSpc>
                <a:spcPct val="90000"/>
              </a:lnSpc>
              <a:buClr>
                <a:schemeClr val="bg2"/>
              </a:buClr>
              <a:buFont typeface="Arial" pitchFamily="34" charset="0"/>
              <a:buChar char="•"/>
              <a:defRPr/>
            </a:pPr>
            <a:endParaRPr lang="en-US" altLang="en-US" dirty="0" smtClean="0">
              <a:solidFill>
                <a:srgbClr val="FF0000"/>
              </a:solidFill>
            </a:endParaRPr>
          </a:p>
          <a:p>
            <a:pPr marL="285750" indent="-285750">
              <a:lnSpc>
                <a:spcPct val="90000"/>
              </a:lnSpc>
              <a:buClr>
                <a:schemeClr val="bg2"/>
              </a:buClr>
              <a:buFont typeface="Arial" pitchFamily="34" charset="0"/>
              <a:buChar char="•"/>
              <a:defRPr/>
            </a:pPr>
            <a:endParaRPr lang="en-US" altLang="en-US" b="1" dirty="0" smtClean="0">
              <a:solidFill>
                <a:srgbClr val="FF0000"/>
              </a:solidFill>
            </a:endParaRPr>
          </a:p>
          <a:p>
            <a:pPr marL="285750" indent="-285750">
              <a:lnSpc>
                <a:spcPct val="90000"/>
              </a:lnSpc>
              <a:buClr>
                <a:schemeClr val="bg2"/>
              </a:buClr>
              <a:buFont typeface="Arial" pitchFamily="34" charset="0"/>
              <a:buChar char="•"/>
              <a:defRPr/>
            </a:pPr>
            <a:endParaRPr lang="en-US" altLang="en-US" b="1" dirty="0" smtClean="0">
              <a:solidFill>
                <a:srgbClr val="C00000"/>
              </a:solidFill>
            </a:endParaRPr>
          </a:p>
          <a:p>
            <a:pPr marL="285750" indent="-285750">
              <a:lnSpc>
                <a:spcPct val="90000"/>
              </a:lnSpc>
              <a:buClr>
                <a:schemeClr val="bg2"/>
              </a:buClr>
              <a:buFont typeface="Arial" pitchFamily="34" charset="0"/>
              <a:buChar char="•"/>
              <a:defRPr/>
            </a:pPr>
            <a:endParaRPr lang="en-US" altLang="en-US" b="1" dirty="0">
              <a:solidFill>
                <a:srgbClr val="C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xmlns="" val="3073186926"/>
              </p:ext>
            </p:extLst>
          </p:nvPr>
        </p:nvGraphicFramePr>
        <p:xfrm>
          <a:off x="259307" y="928048"/>
          <a:ext cx="8611736" cy="4517409"/>
        </p:xfrm>
        <a:graphic>
          <a:graphicData uri="http://schemas.openxmlformats.org/drawingml/2006/table">
            <a:tbl>
              <a:tblPr>
                <a:tableStyleId>{5940675A-B579-460E-94D1-54222C63F5DA}</a:tableStyleId>
              </a:tblPr>
              <a:tblGrid>
                <a:gridCol w="535547"/>
                <a:gridCol w="722406"/>
                <a:gridCol w="722406"/>
                <a:gridCol w="722406"/>
                <a:gridCol w="722406"/>
                <a:gridCol w="722406"/>
                <a:gridCol w="722406"/>
                <a:gridCol w="722406"/>
                <a:gridCol w="722406"/>
                <a:gridCol w="722406"/>
                <a:gridCol w="722406"/>
                <a:gridCol w="852129"/>
              </a:tblGrid>
              <a:tr h="1017042">
                <a:tc>
                  <a:txBody>
                    <a:bodyPr/>
                    <a:lstStyle/>
                    <a:p>
                      <a:pPr algn="ctr" fontAlgn="b"/>
                      <a:endParaRPr lang="en-GB" sz="1200" b="1" u="none" strike="noStrike" dirty="0" smtClean="0">
                        <a:effectLst/>
                        <a:latin typeface="Arial" pitchFamily="34" charset="0"/>
                        <a:cs typeface="Arial" pitchFamily="34" charset="0"/>
                      </a:endParaRPr>
                    </a:p>
                    <a:p>
                      <a:pPr algn="ctr" fontAlgn="b"/>
                      <a:r>
                        <a:rPr lang="en-GB" sz="1200" b="1" u="none" strike="noStrike" baseline="0" dirty="0" smtClean="0">
                          <a:effectLst/>
                          <a:latin typeface="Arial" pitchFamily="34" charset="0"/>
                          <a:cs typeface="Arial" pitchFamily="34" charset="0"/>
                        </a:rPr>
                        <a:t>       </a:t>
                      </a:r>
                      <a:r>
                        <a:rPr lang="en-GB" sz="1200" b="1" u="none" strike="noStrike" dirty="0" smtClean="0">
                          <a:effectLst/>
                          <a:latin typeface="Arial" pitchFamily="34" charset="0"/>
                          <a:cs typeface="Arial" pitchFamily="34" charset="0"/>
                        </a:rPr>
                        <a:t>Province</a:t>
                      </a:r>
                      <a:endParaRPr lang="en-GB" sz="1200" b="1" i="0" u="none" strike="noStrike" dirty="0">
                        <a:solidFill>
                          <a:srgbClr val="000000"/>
                        </a:solidFill>
                        <a:effectLst/>
                        <a:latin typeface="Arial" pitchFamily="34" charset="0"/>
                        <a:cs typeface="Arial" pitchFamily="34" charset="0"/>
                      </a:endParaRPr>
                    </a:p>
                  </a:txBody>
                  <a:tcPr marL="9525" marR="9525" marT="9529" marB="0" vert="vert27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200" b="1" u="none" strike="noStrike" dirty="0" smtClean="0">
                        <a:effectLst/>
                        <a:latin typeface="Arial" pitchFamily="34" charset="0"/>
                        <a:cs typeface="Arial" pitchFamily="34" charset="0"/>
                      </a:endParaRPr>
                    </a:p>
                    <a:p>
                      <a:pPr algn="ctr" fontAlgn="b"/>
                      <a:r>
                        <a:rPr lang="en-GB" sz="1200" b="1" u="none" strike="noStrike" dirty="0" smtClean="0">
                          <a:effectLst/>
                          <a:latin typeface="Arial" pitchFamily="34" charset="0"/>
                          <a:cs typeface="Arial" pitchFamily="34" charset="0"/>
                        </a:rPr>
                        <a:t>AT</a:t>
                      </a:r>
                    </a:p>
                    <a:p>
                      <a:pPr algn="ctr" fontAlgn="b"/>
                      <a:endParaRPr lang="en-GB" sz="1200" b="1" i="0" u="none" strike="noStrike" dirty="0" smtClean="0">
                        <a:solidFill>
                          <a:srgbClr val="000000"/>
                        </a:solidFill>
                        <a:effectLst/>
                        <a:latin typeface="Arial" pitchFamily="34" charset="0"/>
                        <a:cs typeface="Arial" pitchFamily="34" charset="0"/>
                      </a:endParaRPr>
                    </a:p>
                    <a:p>
                      <a:pPr algn="ctr" fontAlgn="b"/>
                      <a:endParaRPr lang="en-GB" sz="1200" b="1" i="0" u="none" strike="noStrike" dirty="0" smtClean="0">
                        <a:solidFill>
                          <a:srgbClr val="000000"/>
                        </a:solidFill>
                        <a:effectLst/>
                        <a:latin typeface="Arial" pitchFamily="34" charset="0"/>
                        <a:cs typeface="Arial" pitchFamily="34" charset="0"/>
                      </a:endParaRPr>
                    </a:p>
                    <a:p>
                      <a:pPr algn="ctr" fontAlgn="b"/>
                      <a:endParaRPr lang="en-GB" sz="1200" b="1" i="0" u="none" strike="noStrike" dirty="0" smtClean="0">
                        <a:solidFill>
                          <a:srgbClr val="000000"/>
                        </a:solidFill>
                        <a:effectLst/>
                        <a:latin typeface="Arial" pitchFamily="34" charset="0"/>
                        <a:cs typeface="Arial" pitchFamily="34" charset="0"/>
                      </a:endParaRPr>
                    </a:p>
                    <a:p>
                      <a:pPr algn="ctr" fontAlgn="b"/>
                      <a:r>
                        <a:rPr lang="en-GB" sz="1200" b="1" i="0" u="none" strike="noStrike" dirty="0" smtClean="0">
                          <a:solidFill>
                            <a:srgbClr val="000000"/>
                          </a:solidFill>
                          <a:effectLst/>
                          <a:latin typeface="Arial" pitchFamily="34" charset="0"/>
                          <a:cs typeface="Arial" pitchFamily="34" charset="0"/>
                        </a:rPr>
                        <a:t>2016/17</a:t>
                      </a:r>
                      <a:endParaRPr lang="en-GB" sz="1200" b="1" i="0" u="none" strike="noStrike" dirty="0">
                        <a:solidFill>
                          <a:srgbClr val="000000"/>
                        </a:solidFill>
                        <a:effectLst/>
                        <a:latin typeface="Arial" pitchFamily="34" charset="0"/>
                        <a:cs typeface="Arial" pitchFamily="34" charset="0"/>
                      </a:endParaRPr>
                    </a:p>
                  </a:txBody>
                  <a:tcPr marL="9525" marR="9525" marT="9529"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200" b="1" u="none" strike="noStrike" dirty="0" smtClean="0">
                        <a:effectLst/>
                        <a:latin typeface="Arial" pitchFamily="34" charset="0"/>
                        <a:cs typeface="Arial" pitchFamily="34" charset="0"/>
                      </a:endParaRPr>
                    </a:p>
                    <a:p>
                      <a:pPr algn="ctr" fontAlgn="b"/>
                      <a:r>
                        <a:rPr lang="en-GB" sz="1200" b="1" u="none" strike="noStrike" dirty="0" smtClean="0">
                          <a:effectLst/>
                          <a:latin typeface="Arial" pitchFamily="34" charset="0"/>
                          <a:cs typeface="Arial" pitchFamily="34" charset="0"/>
                        </a:rPr>
                        <a:t>T</a:t>
                      </a:r>
                    </a:p>
                    <a:p>
                      <a:pPr algn="ctr" fontAlgn="b"/>
                      <a:endParaRPr lang="en-GB" sz="1200" b="1" u="none" strike="noStrike" dirty="0" smtClean="0">
                        <a:effectLst/>
                        <a:latin typeface="Arial" pitchFamily="34" charset="0"/>
                        <a:cs typeface="Arial" pitchFamily="34" charset="0"/>
                      </a:endParaRPr>
                    </a:p>
                    <a:p>
                      <a:pPr algn="ctr" fontAlgn="b"/>
                      <a:endParaRPr lang="en-GB" sz="1200" b="1" u="none" strike="noStrike" dirty="0" smtClean="0">
                        <a:effectLst/>
                        <a:latin typeface="Arial" pitchFamily="34" charset="0"/>
                        <a:cs typeface="Arial" pitchFamily="34" charset="0"/>
                      </a:endParaRPr>
                    </a:p>
                    <a:p>
                      <a:pPr algn="ctr" fontAlgn="b"/>
                      <a:endParaRPr lang="en-GB" sz="1200" b="1" u="none" strike="noStrike" dirty="0" smtClean="0">
                        <a:effectLst/>
                        <a:latin typeface="Arial" pitchFamily="34" charset="0"/>
                        <a:cs typeface="Arial" pitchFamily="34" charset="0"/>
                      </a:endParaRPr>
                    </a:p>
                    <a:p>
                      <a:pPr algn="ctr" fontAlgn="b"/>
                      <a:r>
                        <a:rPr lang="en-GB" sz="1200" b="1" u="none" strike="noStrike" dirty="0" smtClean="0">
                          <a:effectLst/>
                          <a:latin typeface="Arial" pitchFamily="34" charset="0"/>
                          <a:cs typeface="Arial" pitchFamily="34" charset="0"/>
                        </a:rPr>
                        <a:t>Q1</a:t>
                      </a:r>
                      <a:endParaRPr lang="en-GB" sz="1200" b="1" i="0" u="none" strike="noStrike" dirty="0">
                        <a:solidFill>
                          <a:srgbClr val="000000"/>
                        </a:solidFill>
                        <a:effectLst/>
                        <a:latin typeface="Arial" pitchFamily="34" charset="0"/>
                        <a:cs typeface="Arial" pitchFamily="34" charset="0"/>
                      </a:endParaRPr>
                    </a:p>
                  </a:txBody>
                  <a:tcPr marL="9525" marR="9525" marT="9529"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200" b="1" u="none" strike="noStrike" dirty="0" smtClean="0">
                        <a:effectLst/>
                        <a:latin typeface="Arial" pitchFamily="34" charset="0"/>
                        <a:cs typeface="Arial" pitchFamily="34" charset="0"/>
                      </a:endParaRPr>
                    </a:p>
                    <a:p>
                      <a:pPr algn="ctr" fontAlgn="b"/>
                      <a:r>
                        <a:rPr lang="en-GB" sz="1200" b="1" u="none" strike="noStrike" dirty="0" smtClean="0">
                          <a:effectLst/>
                          <a:latin typeface="Arial" pitchFamily="34" charset="0"/>
                          <a:cs typeface="Arial" pitchFamily="34" charset="0"/>
                        </a:rPr>
                        <a:t>D &amp; C</a:t>
                      </a:r>
                    </a:p>
                    <a:p>
                      <a:pPr algn="ctr" fontAlgn="b"/>
                      <a:endParaRPr lang="en-GB" sz="1200" b="1" u="none" strike="noStrike" dirty="0" smtClean="0">
                        <a:effectLst/>
                        <a:latin typeface="Arial" pitchFamily="34" charset="0"/>
                        <a:cs typeface="Arial" pitchFamily="34" charset="0"/>
                      </a:endParaRPr>
                    </a:p>
                    <a:p>
                      <a:pPr algn="ctr" fontAlgn="b"/>
                      <a:endParaRPr lang="en-GB" sz="1200" b="1" u="none" strike="noStrike" dirty="0" smtClean="0">
                        <a:effectLst/>
                        <a:latin typeface="Arial" pitchFamily="34" charset="0"/>
                        <a:cs typeface="Arial" pitchFamily="34" charset="0"/>
                      </a:endParaRPr>
                    </a:p>
                    <a:p>
                      <a:pPr algn="ctr" fontAlgn="b"/>
                      <a:endParaRPr lang="en-GB" sz="1200" b="1" u="none" strike="noStrike" dirty="0" smtClean="0">
                        <a:effectLst/>
                        <a:latin typeface="Arial" pitchFamily="34" charset="0"/>
                        <a:cs typeface="Arial" pitchFamily="34" charset="0"/>
                      </a:endParaRPr>
                    </a:p>
                    <a:p>
                      <a:pPr algn="ctr" fontAlgn="b"/>
                      <a:r>
                        <a:rPr lang="en-GB" sz="1200" b="1" u="none" strike="noStrike" dirty="0" smtClean="0">
                          <a:effectLst/>
                          <a:latin typeface="Arial" pitchFamily="34" charset="0"/>
                          <a:cs typeface="Arial" pitchFamily="34" charset="0"/>
                        </a:rPr>
                        <a:t>Q1</a:t>
                      </a:r>
                      <a:endParaRPr lang="en-GB" sz="1200" b="1" i="0" u="none" strike="noStrike" dirty="0">
                        <a:solidFill>
                          <a:srgbClr val="000000"/>
                        </a:solidFill>
                        <a:effectLst/>
                        <a:latin typeface="Arial" pitchFamily="34" charset="0"/>
                        <a:cs typeface="Arial" pitchFamily="34" charset="0"/>
                      </a:endParaRPr>
                    </a:p>
                  </a:txBody>
                  <a:tcPr marL="9525" marR="9525" marT="9529" marB="0">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200" b="1" u="none" strike="noStrike" dirty="0" smtClean="0">
                        <a:effectLst/>
                        <a:latin typeface="Arial" pitchFamily="34" charset="0"/>
                        <a:cs typeface="Arial" pitchFamily="34" charset="0"/>
                      </a:endParaRPr>
                    </a:p>
                    <a:p>
                      <a:pPr algn="ctr" fontAlgn="b"/>
                      <a:r>
                        <a:rPr lang="en-GB" sz="1200" b="1" u="none" strike="noStrike" dirty="0" smtClean="0">
                          <a:effectLst/>
                          <a:latin typeface="Arial" pitchFamily="34" charset="0"/>
                          <a:cs typeface="Arial" pitchFamily="34" charset="0"/>
                        </a:rPr>
                        <a:t>T</a:t>
                      </a:r>
                    </a:p>
                    <a:p>
                      <a:pPr algn="ctr" fontAlgn="b"/>
                      <a:endParaRPr lang="en-GB" sz="1200" b="1" u="none" strike="noStrike" dirty="0" smtClean="0">
                        <a:effectLst/>
                        <a:latin typeface="Arial" pitchFamily="34" charset="0"/>
                        <a:cs typeface="Arial" pitchFamily="34" charset="0"/>
                      </a:endParaRPr>
                    </a:p>
                    <a:p>
                      <a:pPr algn="ctr" fontAlgn="b"/>
                      <a:endParaRPr lang="en-GB" sz="1200" b="1" u="none" strike="noStrike" dirty="0" smtClean="0">
                        <a:effectLst/>
                        <a:latin typeface="Arial" pitchFamily="34" charset="0"/>
                        <a:cs typeface="Arial" pitchFamily="34" charset="0"/>
                      </a:endParaRPr>
                    </a:p>
                    <a:p>
                      <a:pPr algn="ctr" fontAlgn="b"/>
                      <a:endParaRPr lang="en-GB" sz="1200" b="1" u="none" strike="noStrike" dirty="0" smtClean="0">
                        <a:effectLst/>
                        <a:latin typeface="Arial" pitchFamily="34" charset="0"/>
                        <a:cs typeface="Arial" pitchFamily="34" charset="0"/>
                      </a:endParaRPr>
                    </a:p>
                    <a:p>
                      <a:pPr algn="ctr" fontAlgn="b"/>
                      <a:r>
                        <a:rPr lang="en-GB" sz="1200" b="1" u="none" strike="noStrike" dirty="0" smtClean="0">
                          <a:effectLst/>
                          <a:latin typeface="Arial" pitchFamily="34" charset="0"/>
                          <a:cs typeface="Arial" pitchFamily="34" charset="0"/>
                        </a:rPr>
                        <a:t>Q2</a:t>
                      </a:r>
                      <a:endParaRPr lang="en-GB" sz="1200" b="1" i="0" u="none" strike="noStrike" dirty="0">
                        <a:solidFill>
                          <a:srgbClr val="000000"/>
                        </a:solidFill>
                        <a:effectLst/>
                        <a:latin typeface="Arial" pitchFamily="34" charset="0"/>
                        <a:cs typeface="Arial" pitchFamily="34" charset="0"/>
                      </a:endParaRPr>
                    </a:p>
                  </a:txBody>
                  <a:tcPr marL="9525" marR="9525" marT="9529" marB="0">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200" b="1" u="none" strike="noStrike" dirty="0" smtClean="0">
                        <a:effectLst/>
                        <a:latin typeface="Arial" pitchFamily="34" charset="0"/>
                        <a:cs typeface="Arial" pitchFamily="34" charset="0"/>
                      </a:endParaRPr>
                    </a:p>
                    <a:p>
                      <a:pPr algn="ctr" fontAlgn="b"/>
                      <a:r>
                        <a:rPr lang="en-GB" sz="1200" b="1" u="none" strike="noStrike" dirty="0" smtClean="0">
                          <a:effectLst/>
                          <a:latin typeface="Arial" pitchFamily="34" charset="0"/>
                          <a:cs typeface="Arial" pitchFamily="34" charset="0"/>
                        </a:rPr>
                        <a:t>D &amp; C</a:t>
                      </a:r>
                    </a:p>
                    <a:p>
                      <a:pPr algn="ctr" fontAlgn="b"/>
                      <a:endParaRPr lang="en-GB" sz="1200" b="1" u="none" strike="noStrike" dirty="0" smtClean="0">
                        <a:effectLst/>
                        <a:latin typeface="Arial" pitchFamily="34" charset="0"/>
                        <a:cs typeface="Arial" pitchFamily="34" charset="0"/>
                      </a:endParaRPr>
                    </a:p>
                    <a:p>
                      <a:pPr algn="ctr" fontAlgn="b"/>
                      <a:endParaRPr lang="en-GB" sz="1200" b="1" u="none" strike="noStrike" dirty="0" smtClean="0">
                        <a:effectLst/>
                        <a:latin typeface="Arial" pitchFamily="34" charset="0"/>
                        <a:cs typeface="Arial" pitchFamily="34" charset="0"/>
                      </a:endParaRPr>
                    </a:p>
                    <a:p>
                      <a:pPr algn="ctr" fontAlgn="b"/>
                      <a:endParaRPr lang="en-GB" sz="1200" b="1" u="none" strike="noStrike" dirty="0" smtClean="0">
                        <a:effectLst/>
                        <a:latin typeface="Arial" pitchFamily="34" charset="0"/>
                        <a:cs typeface="Arial" pitchFamily="34" charset="0"/>
                      </a:endParaRPr>
                    </a:p>
                    <a:p>
                      <a:pPr algn="ctr" fontAlgn="b"/>
                      <a:r>
                        <a:rPr lang="en-GB" sz="1200" b="1" u="none" strike="noStrike" dirty="0" smtClean="0">
                          <a:effectLst/>
                          <a:latin typeface="Arial" pitchFamily="34" charset="0"/>
                          <a:cs typeface="Arial" pitchFamily="34" charset="0"/>
                        </a:rPr>
                        <a:t>Q2</a:t>
                      </a:r>
                      <a:endParaRPr lang="en-GB" sz="1200" b="1" i="0" u="none" strike="noStrike" dirty="0">
                        <a:solidFill>
                          <a:srgbClr val="000000"/>
                        </a:solidFill>
                        <a:effectLst/>
                        <a:latin typeface="Arial" pitchFamily="34" charset="0"/>
                        <a:cs typeface="Arial" pitchFamily="34" charset="0"/>
                      </a:endParaRPr>
                    </a:p>
                  </a:txBody>
                  <a:tcPr marL="9525" marR="9525" marT="9529" marB="0">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200" b="1" u="none" strike="noStrike" dirty="0" smtClean="0">
                        <a:effectLst/>
                        <a:latin typeface="Arial" pitchFamily="34" charset="0"/>
                        <a:cs typeface="Arial" pitchFamily="34" charset="0"/>
                      </a:endParaRPr>
                    </a:p>
                    <a:p>
                      <a:pPr algn="ctr" fontAlgn="b"/>
                      <a:r>
                        <a:rPr lang="en-GB" sz="1200" b="1" u="none" strike="noStrike" dirty="0" smtClean="0">
                          <a:effectLst/>
                          <a:latin typeface="Arial" pitchFamily="34" charset="0"/>
                          <a:cs typeface="Arial" pitchFamily="34" charset="0"/>
                        </a:rPr>
                        <a:t>T</a:t>
                      </a:r>
                    </a:p>
                    <a:p>
                      <a:pPr algn="ctr" fontAlgn="b"/>
                      <a:endParaRPr lang="en-GB" sz="1200" b="1" u="none" strike="noStrike" dirty="0" smtClean="0">
                        <a:effectLst/>
                        <a:latin typeface="Arial" pitchFamily="34" charset="0"/>
                        <a:cs typeface="Arial" pitchFamily="34" charset="0"/>
                      </a:endParaRPr>
                    </a:p>
                    <a:p>
                      <a:pPr algn="ctr" fontAlgn="b"/>
                      <a:endParaRPr lang="en-GB" sz="1200" b="1" u="none" strike="noStrike" dirty="0" smtClean="0">
                        <a:effectLst/>
                        <a:latin typeface="Arial" pitchFamily="34" charset="0"/>
                        <a:cs typeface="Arial" pitchFamily="34" charset="0"/>
                      </a:endParaRPr>
                    </a:p>
                    <a:p>
                      <a:pPr algn="ctr" fontAlgn="b"/>
                      <a:endParaRPr lang="en-GB" sz="1200" b="1" u="none" strike="noStrike" dirty="0" smtClean="0">
                        <a:effectLst/>
                        <a:latin typeface="Arial" pitchFamily="34" charset="0"/>
                        <a:cs typeface="Arial" pitchFamily="34" charset="0"/>
                      </a:endParaRPr>
                    </a:p>
                    <a:p>
                      <a:pPr algn="ctr" fontAlgn="b"/>
                      <a:r>
                        <a:rPr lang="en-GB" sz="1200" b="1" u="none" strike="noStrike" dirty="0" smtClean="0">
                          <a:effectLst/>
                          <a:latin typeface="Arial" pitchFamily="34" charset="0"/>
                          <a:cs typeface="Arial" pitchFamily="34" charset="0"/>
                        </a:rPr>
                        <a:t>Q3</a:t>
                      </a:r>
                      <a:endParaRPr lang="en-GB" sz="1200" b="1" i="0" u="none" strike="noStrike" dirty="0">
                        <a:solidFill>
                          <a:srgbClr val="000000"/>
                        </a:solidFill>
                        <a:effectLst/>
                        <a:latin typeface="Arial" pitchFamily="34" charset="0"/>
                        <a:cs typeface="Arial" pitchFamily="34" charset="0"/>
                      </a:endParaRPr>
                    </a:p>
                  </a:txBody>
                  <a:tcPr marL="9525" marR="9525" marT="9529" marB="0">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200" b="1" u="none" strike="noStrike" dirty="0" smtClean="0">
                        <a:effectLst/>
                        <a:latin typeface="Arial" pitchFamily="34" charset="0"/>
                        <a:cs typeface="Arial" pitchFamily="34" charset="0"/>
                      </a:endParaRPr>
                    </a:p>
                    <a:p>
                      <a:pPr algn="ctr" fontAlgn="b"/>
                      <a:r>
                        <a:rPr lang="en-GB" sz="1200" b="1" u="none" strike="noStrike" dirty="0" smtClean="0">
                          <a:effectLst/>
                          <a:latin typeface="Arial" pitchFamily="34" charset="0"/>
                          <a:cs typeface="Arial" pitchFamily="34" charset="0"/>
                        </a:rPr>
                        <a:t>D &amp; C</a:t>
                      </a:r>
                    </a:p>
                    <a:p>
                      <a:pPr algn="ctr" fontAlgn="b"/>
                      <a:endParaRPr lang="en-GB" sz="1200" b="1" u="none" strike="noStrike" dirty="0" smtClean="0">
                        <a:effectLst/>
                        <a:latin typeface="Arial" pitchFamily="34" charset="0"/>
                        <a:cs typeface="Arial" pitchFamily="34" charset="0"/>
                      </a:endParaRPr>
                    </a:p>
                    <a:p>
                      <a:pPr algn="ctr" fontAlgn="b"/>
                      <a:endParaRPr lang="en-GB" sz="1200" b="1" u="none" strike="noStrike" dirty="0" smtClean="0">
                        <a:effectLst/>
                        <a:latin typeface="Arial" pitchFamily="34" charset="0"/>
                        <a:cs typeface="Arial" pitchFamily="34" charset="0"/>
                      </a:endParaRPr>
                    </a:p>
                    <a:p>
                      <a:pPr algn="ctr" fontAlgn="b"/>
                      <a:endParaRPr lang="en-GB" sz="1200" b="1" u="none" strike="noStrike" dirty="0" smtClean="0">
                        <a:effectLst/>
                        <a:latin typeface="Arial" pitchFamily="34" charset="0"/>
                        <a:cs typeface="Arial" pitchFamily="34" charset="0"/>
                      </a:endParaRPr>
                    </a:p>
                    <a:p>
                      <a:pPr algn="ctr" fontAlgn="b"/>
                      <a:r>
                        <a:rPr lang="en-GB" sz="1200" b="1" u="none" strike="noStrike" dirty="0" smtClean="0">
                          <a:effectLst/>
                          <a:latin typeface="Arial" pitchFamily="34" charset="0"/>
                          <a:cs typeface="Arial" pitchFamily="34" charset="0"/>
                        </a:rPr>
                        <a:t>Q3</a:t>
                      </a:r>
                      <a:endParaRPr lang="en-GB" sz="1200" b="1" i="0" u="none" strike="noStrike" dirty="0">
                        <a:solidFill>
                          <a:srgbClr val="000000"/>
                        </a:solidFill>
                        <a:effectLst/>
                        <a:latin typeface="Arial" pitchFamily="34" charset="0"/>
                        <a:cs typeface="Arial" pitchFamily="34" charset="0"/>
                      </a:endParaRPr>
                    </a:p>
                  </a:txBody>
                  <a:tcPr marL="9525" marR="9525" marT="9529" marB="0">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200" b="1" u="none" strike="noStrike" dirty="0" smtClean="0">
                        <a:effectLst/>
                        <a:latin typeface="Arial" pitchFamily="34" charset="0"/>
                        <a:cs typeface="Arial" pitchFamily="34" charset="0"/>
                      </a:endParaRPr>
                    </a:p>
                    <a:p>
                      <a:pPr algn="ctr" fontAlgn="b"/>
                      <a:r>
                        <a:rPr lang="en-GB" sz="1200" b="1" u="none" strike="noStrike" dirty="0" smtClean="0">
                          <a:effectLst/>
                          <a:latin typeface="Arial" pitchFamily="34" charset="0"/>
                          <a:cs typeface="Arial" pitchFamily="34" charset="0"/>
                        </a:rPr>
                        <a:t>T</a:t>
                      </a:r>
                    </a:p>
                    <a:p>
                      <a:pPr algn="ctr" fontAlgn="b"/>
                      <a:endParaRPr lang="en-GB" sz="1200" b="1" u="none" strike="noStrike" dirty="0" smtClean="0">
                        <a:effectLst/>
                        <a:latin typeface="Arial" pitchFamily="34" charset="0"/>
                        <a:cs typeface="Arial" pitchFamily="34" charset="0"/>
                      </a:endParaRPr>
                    </a:p>
                    <a:p>
                      <a:pPr algn="ctr" fontAlgn="b"/>
                      <a:endParaRPr lang="en-GB" sz="1200" b="1" u="none" strike="noStrike" dirty="0" smtClean="0">
                        <a:effectLst/>
                        <a:latin typeface="Arial" pitchFamily="34" charset="0"/>
                        <a:cs typeface="Arial" pitchFamily="34" charset="0"/>
                      </a:endParaRPr>
                    </a:p>
                    <a:p>
                      <a:pPr algn="ctr" fontAlgn="b"/>
                      <a:endParaRPr lang="en-GB" sz="1200" b="1" u="none" strike="noStrike" dirty="0" smtClean="0">
                        <a:effectLst/>
                        <a:latin typeface="Arial" pitchFamily="34" charset="0"/>
                        <a:cs typeface="Arial" pitchFamily="34" charset="0"/>
                      </a:endParaRPr>
                    </a:p>
                    <a:p>
                      <a:pPr algn="ctr" fontAlgn="b"/>
                      <a:r>
                        <a:rPr lang="en-GB" sz="1200" b="1" u="none" strike="noStrike" dirty="0" smtClean="0">
                          <a:effectLst/>
                          <a:latin typeface="Arial" pitchFamily="34" charset="0"/>
                          <a:cs typeface="Arial" pitchFamily="34" charset="0"/>
                        </a:rPr>
                        <a:t>Q4</a:t>
                      </a:r>
                      <a:endParaRPr lang="en-GB" sz="1200" b="1" i="0" u="none" strike="noStrike" dirty="0">
                        <a:solidFill>
                          <a:srgbClr val="000000"/>
                        </a:solidFill>
                        <a:effectLst/>
                        <a:latin typeface="Arial" pitchFamily="34" charset="0"/>
                        <a:cs typeface="Arial" pitchFamily="34" charset="0"/>
                      </a:endParaRPr>
                    </a:p>
                  </a:txBody>
                  <a:tcPr marL="9525" marR="9525" marT="9529" marB="0">
                    <a:lnB w="28575"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GB" sz="1200" b="1" u="none" strike="noStrike" dirty="0" smtClean="0">
                        <a:effectLst/>
                        <a:latin typeface="Arial" pitchFamily="34" charset="0"/>
                        <a:cs typeface="Arial" pitchFamily="34" charset="0"/>
                      </a:endParaRPr>
                    </a:p>
                    <a:p>
                      <a:pPr algn="ctr" fontAlgn="b"/>
                      <a:r>
                        <a:rPr lang="en-GB" sz="1200" b="1" u="none" strike="noStrike" dirty="0" smtClean="0">
                          <a:effectLst/>
                          <a:latin typeface="Arial" pitchFamily="34" charset="0"/>
                          <a:cs typeface="Arial" pitchFamily="34" charset="0"/>
                        </a:rPr>
                        <a:t>D &amp; C</a:t>
                      </a:r>
                    </a:p>
                    <a:p>
                      <a:pPr algn="ctr" fontAlgn="b"/>
                      <a:endParaRPr lang="en-GB" sz="1200" b="1" u="none" strike="noStrike" dirty="0" smtClean="0">
                        <a:effectLst/>
                        <a:latin typeface="Arial" pitchFamily="34" charset="0"/>
                        <a:cs typeface="Arial" pitchFamily="34" charset="0"/>
                      </a:endParaRPr>
                    </a:p>
                    <a:p>
                      <a:pPr algn="ctr" fontAlgn="b"/>
                      <a:endParaRPr lang="en-GB" sz="1200" b="1" u="none" strike="noStrike" dirty="0" smtClean="0">
                        <a:effectLst/>
                        <a:latin typeface="Arial" pitchFamily="34" charset="0"/>
                        <a:cs typeface="Arial" pitchFamily="34" charset="0"/>
                      </a:endParaRPr>
                    </a:p>
                    <a:p>
                      <a:pPr algn="ctr" fontAlgn="b"/>
                      <a:endParaRPr lang="en-GB" sz="1200" b="1" u="none" strike="noStrike" dirty="0" smtClean="0">
                        <a:effectLst/>
                        <a:latin typeface="Arial" pitchFamily="34" charset="0"/>
                        <a:cs typeface="Arial" pitchFamily="34" charset="0"/>
                      </a:endParaRPr>
                    </a:p>
                    <a:p>
                      <a:pPr algn="ctr" fontAlgn="b"/>
                      <a:r>
                        <a:rPr lang="en-GB" sz="1200" b="1" u="none" strike="noStrike" dirty="0" smtClean="0">
                          <a:effectLst/>
                          <a:latin typeface="Arial" pitchFamily="34" charset="0"/>
                          <a:cs typeface="Arial" pitchFamily="34" charset="0"/>
                        </a:rPr>
                        <a:t>Q4</a:t>
                      </a:r>
                      <a:endParaRPr lang="en-GB" sz="1200" b="1" i="0" u="none" strike="noStrike" dirty="0">
                        <a:solidFill>
                          <a:srgbClr val="000000"/>
                        </a:solidFill>
                        <a:effectLst/>
                        <a:latin typeface="Arial" pitchFamily="34" charset="0"/>
                        <a:cs typeface="Arial" pitchFamily="34" charset="0"/>
                      </a:endParaRPr>
                    </a:p>
                  </a:txBody>
                  <a:tcPr marL="9525" marR="9525" marT="9529" marB="0">
                    <a:lnB w="28575" cap="flat" cmpd="sng" algn="ctr">
                      <a:solidFill>
                        <a:schemeClr val="tx1"/>
                      </a:solidFill>
                      <a:prstDash val="solid"/>
                      <a:round/>
                      <a:headEnd type="none" w="med" len="med"/>
                      <a:tailEnd type="none" w="med" len="med"/>
                    </a:lnB>
                    <a:solidFill>
                      <a:srgbClr val="92D050"/>
                    </a:solidFill>
                  </a:tcPr>
                </a:tc>
                <a:tc>
                  <a:txBody>
                    <a:bodyPr/>
                    <a:lstStyle/>
                    <a:p>
                      <a:pPr algn="ctr" fontAlgn="t"/>
                      <a:endParaRPr lang="en-GB" sz="1200" b="1" i="0" u="none" strike="noStrike" dirty="0" smtClean="0">
                        <a:solidFill>
                          <a:srgbClr val="000000"/>
                        </a:solidFill>
                        <a:effectLst/>
                        <a:latin typeface="Arial" pitchFamily="34" charset="0"/>
                        <a:cs typeface="Arial" pitchFamily="34" charset="0"/>
                      </a:endParaRPr>
                    </a:p>
                    <a:p>
                      <a:pPr algn="ctr" fontAlgn="t"/>
                      <a:r>
                        <a:rPr lang="en-GB" sz="1200" b="1" i="0" u="none" strike="noStrike" dirty="0" smtClean="0">
                          <a:solidFill>
                            <a:srgbClr val="000000"/>
                          </a:solidFill>
                          <a:effectLst/>
                          <a:latin typeface="Arial" pitchFamily="34" charset="0"/>
                          <a:cs typeface="Arial" pitchFamily="34" charset="0"/>
                        </a:rPr>
                        <a:t>Annual Performance</a:t>
                      </a:r>
                      <a:endParaRPr lang="en-GB" sz="1200" b="1" i="0" u="none" strike="noStrike" dirty="0">
                        <a:solidFill>
                          <a:srgbClr val="000000"/>
                        </a:solidFill>
                        <a:effectLst/>
                        <a:latin typeface="Arial" pitchFamily="34" charset="0"/>
                        <a:cs typeface="Arial" pitchFamily="34" charset="0"/>
                      </a:endParaRPr>
                    </a:p>
                  </a:txBody>
                  <a:tcPr marL="0" marR="0" marT="0" marB="0" vert="vert270">
                    <a:lnB w="28575" cap="flat" cmpd="sng" algn="ctr">
                      <a:solidFill>
                        <a:schemeClr val="tx1"/>
                      </a:solidFill>
                      <a:prstDash val="solid"/>
                      <a:round/>
                      <a:headEnd type="none" w="med" len="med"/>
                      <a:tailEnd type="none" w="med" len="med"/>
                    </a:lnB>
                    <a:solidFill>
                      <a:srgbClr val="92D050"/>
                    </a:solidFill>
                  </a:tcPr>
                </a:tc>
                <a:tc>
                  <a:txBody>
                    <a:bodyPr/>
                    <a:lstStyle/>
                    <a:p>
                      <a:pPr algn="ctr" fontAlgn="t"/>
                      <a:endParaRPr lang="en-GB" sz="1200" b="1" i="0" u="none" strike="noStrike" dirty="0" smtClean="0">
                        <a:solidFill>
                          <a:srgbClr val="000000"/>
                        </a:solidFill>
                        <a:effectLst/>
                        <a:latin typeface="Arial" pitchFamily="34" charset="0"/>
                        <a:cs typeface="Arial" pitchFamily="34" charset="0"/>
                      </a:endParaRPr>
                    </a:p>
                    <a:p>
                      <a:pPr algn="ctr" fontAlgn="t"/>
                      <a:r>
                        <a:rPr lang="en-GB" sz="1200" b="1" i="0" u="none" strike="noStrike" dirty="0" smtClean="0">
                          <a:solidFill>
                            <a:srgbClr val="000000"/>
                          </a:solidFill>
                          <a:effectLst/>
                          <a:latin typeface="Arial" pitchFamily="34" charset="0"/>
                          <a:cs typeface="Arial" pitchFamily="34" charset="0"/>
                        </a:rPr>
                        <a:t>Percentage</a:t>
                      </a:r>
                      <a:endParaRPr lang="en-GB" sz="1200" b="1" i="0" u="none" strike="noStrike" dirty="0">
                        <a:solidFill>
                          <a:srgbClr val="000000"/>
                        </a:solidFill>
                        <a:effectLst/>
                        <a:latin typeface="Arial" pitchFamily="34" charset="0"/>
                        <a:cs typeface="Arial" pitchFamily="34" charset="0"/>
                      </a:endParaRPr>
                    </a:p>
                  </a:txBody>
                  <a:tcPr marL="0" marR="0" marT="0" marB="0" vert="vert270">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r>
              <a:tr h="408092">
                <a:tc>
                  <a:txBody>
                    <a:bodyPr/>
                    <a:lstStyle/>
                    <a:p>
                      <a:pPr algn="ctr" rtl="0" fontAlgn="b"/>
                      <a:r>
                        <a:rPr lang="en-US" sz="1100" b="1" i="0" u="none" strike="noStrike" dirty="0">
                          <a:solidFill>
                            <a:srgbClr val="000000"/>
                          </a:solidFill>
                          <a:effectLst/>
                          <a:latin typeface="Arial" pitchFamily="34" charset="0"/>
                          <a:cs typeface="Arial" pitchFamily="34" charset="0"/>
                        </a:rPr>
                        <a:t>EC</a:t>
                      </a:r>
                    </a:p>
                  </a:txBody>
                  <a:tcPr marL="9525" marR="9525" marT="9525" marB="0"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1</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fontAlgn="b"/>
                      <a:r>
                        <a:rPr lang="en-US" sz="1100" b="0" i="0" u="none" strike="noStrike" dirty="0" smtClean="0">
                          <a:solidFill>
                            <a:srgbClr val="000000"/>
                          </a:solidFill>
                          <a:effectLst/>
                          <a:latin typeface="Arial" pitchFamily="34" charset="0"/>
                          <a:cs typeface="Arial" pitchFamily="34" charset="0"/>
                        </a:rPr>
                        <a:t>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fontAlgn="b"/>
                      <a:r>
                        <a:rPr lang="en-US" sz="1100" b="0" i="0" u="none" strike="noStrike" dirty="0" smtClean="0">
                          <a:solidFill>
                            <a:srgbClr val="000000"/>
                          </a:solidFill>
                          <a:effectLst/>
                          <a:latin typeface="Arial" pitchFamily="34" charset="0"/>
                          <a:cs typeface="Arial" pitchFamily="34" charset="0"/>
                        </a:rPr>
                        <a:t>1</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r>
              <a:tr h="395785">
                <a:tc>
                  <a:txBody>
                    <a:bodyPr/>
                    <a:lstStyle/>
                    <a:p>
                      <a:pPr algn="ctr" rtl="0" fontAlgn="b"/>
                      <a:r>
                        <a:rPr lang="en-US" sz="1100" b="1" i="0" u="none" strike="noStrike" dirty="0">
                          <a:solidFill>
                            <a:srgbClr val="000000"/>
                          </a:solidFill>
                          <a:effectLst/>
                          <a:latin typeface="Arial" pitchFamily="34" charset="0"/>
                          <a:cs typeface="Arial" pitchFamily="34" charset="0"/>
                        </a:rPr>
                        <a:t>FS</a:t>
                      </a: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3</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1</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0</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b"/>
                      <a:r>
                        <a:rPr lang="en-US" sz="1100" b="0" i="0" u="none" strike="noStrike" dirty="0" smtClean="0">
                          <a:solidFill>
                            <a:srgbClr val="FF0000"/>
                          </a:solidFill>
                          <a:effectLst/>
                          <a:latin typeface="Arial" pitchFamily="34" charset="0"/>
                          <a:cs typeface="Arial" pitchFamily="34" charset="0"/>
                        </a:rPr>
                        <a:t>0</a:t>
                      </a:r>
                      <a:endParaRPr lang="en-US" sz="1100" b="0" i="0" u="none" strike="noStrike" dirty="0">
                        <a:solidFill>
                          <a:srgbClr val="FF0000"/>
                        </a:solidFill>
                        <a:effectLst/>
                        <a:latin typeface="Arial" pitchFamily="34" charset="0"/>
                        <a:cs typeface="Arial" pitchFamily="34" charset="0"/>
                      </a:endParaRPr>
                    </a:p>
                  </a:txBody>
                  <a:tcPr marL="9525" marR="9525" marT="9525" marB="0" anchor="ctr"/>
                </a:tc>
                <a:tc>
                  <a:txBody>
                    <a:bodyPr/>
                    <a:lstStyle/>
                    <a:p>
                      <a:pPr algn="ctr" fontAlgn="b"/>
                      <a:r>
                        <a:rPr lang="en-US" sz="1100" b="0" i="0" u="none" strike="noStrike" dirty="0" smtClean="0">
                          <a:solidFill>
                            <a:srgbClr val="FF0000"/>
                          </a:solidFill>
                          <a:effectLst/>
                          <a:latin typeface="Arial" pitchFamily="34" charset="0"/>
                          <a:cs typeface="Arial" pitchFamily="34" charset="0"/>
                        </a:rPr>
                        <a:t>4</a:t>
                      </a:r>
                      <a:endParaRPr lang="en-US" sz="1100" b="0" i="0" u="none" strike="noStrike" dirty="0">
                        <a:solidFill>
                          <a:srgbClr val="FF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R w="12700" cap="flat" cmpd="sng" algn="ctr">
                      <a:solidFill>
                        <a:schemeClr val="tx1"/>
                      </a:solidFill>
                      <a:prstDash val="solid"/>
                      <a:round/>
                      <a:headEnd type="none" w="med" len="med"/>
                      <a:tailEnd type="none" w="med" len="med"/>
                    </a:lnR>
                  </a:tcPr>
                </a:tc>
              </a:tr>
              <a:tr h="341194">
                <a:tc>
                  <a:txBody>
                    <a:bodyPr/>
                    <a:lstStyle/>
                    <a:p>
                      <a:pPr algn="ctr" rtl="0" fontAlgn="b"/>
                      <a:r>
                        <a:rPr lang="en-US" sz="1100" b="1" i="0" u="none" strike="noStrike" dirty="0">
                          <a:solidFill>
                            <a:srgbClr val="000000"/>
                          </a:solidFill>
                          <a:effectLst/>
                          <a:latin typeface="Arial" pitchFamily="34" charset="0"/>
                          <a:cs typeface="Arial" pitchFamily="34" charset="0"/>
                        </a:rPr>
                        <a:t>GP</a:t>
                      </a: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35</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38</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18</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b"/>
                      <a:r>
                        <a:rPr lang="en-US" sz="1100" b="0" i="0" u="none" strike="noStrike" dirty="0" smtClean="0">
                          <a:solidFill>
                            <a:srgbClr val="000000"/>
                          </a:solidFill>
                          <a:effectLst/>
                          <a:latin typeface="Arial" pitchFamily="34" charset="0"/>
                          <a:cs typeface="Arial" pitchFamily="34" charset="0"/>
                        </a:rPr>
                        <a:t>143</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b"/>
                      <a:r>
                        <a:rPr lang="en-US" sz="1100" b="0" i="0" u="none" strike="noStrike" dirty="0" smtClean="0">
                          <a:solidFill>
                            <a:srgbClr val="000000"/>
                          </a:solidFill>
                          <a:effectLst/>
                          <a:latin typeface="Arial" pitchFamily="34" charset="0"/>
                          <a:cs typeface="Arial" pitchFamily="34" charset="0"/>
                        </a:rPr>
                        <a:t>234</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R w="12700" cap="flat" cmpd="sng" algn="ctr">
                      <a:solidFill>
                        <a:schemeClr val="tx1"/>
                      </a:solidFill>
                      <a:prstDash val="solid"/>
                      <a:round/>
                      <a:headEnd type="none" w="med" len="med"/>
                      <a:tailEnd type="none" w="med" len="med"/>
                    </a:lnR>
                  </a:tcPr>
                </a:tc>
              </a:tr>
              <a:tr h="354842">
                <a:tc>
                  <a:txBody>
                    <a:bodyPr/>
                    <a:lstStyle/>
                    <a:p>
                      <a:pPr algn="ctr" rtl="0" fontAlgn="b"/>
                      <a:r>
                        <a:rPr lang="en-US" sz="1100" b="1" i="0" u="none" strike="noStrike" dirty="0">
                          <a:solidFill>
                            <a:srgbClr val="000000"/>
                          </a:solidFill>
                          <a:effectLst/>
                          <a:latin typeface="Arial" pitchFamily="34" charset="0"/>
                          <a:cs typeface="Arial" pitchFamily="34" charset="0"/>
                        </a:rPr>
                        <a:t>KZN</a:t>
                      </a: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27</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74</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85</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b"/>
                      <a:r>
                        <a:rPr lang="en-US" sz="1100" b="0" i="0" u="none" strike="noStrike" dirty="0" smtClean="0">
                          <a:solidFill>
                            <a:srgbClr val="000000"/>
                          </a:solidFill>
                          <a:effectLst/>
                          <a:latin typeface="Arial" pitchFamily="34" charset="0"/>
                          <a:cs typeface="Arial" pitchFamily="34" charset="0"/>
                        </a:rPr>
                        <a:t>41</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b"/>
                      <a:r>
                        <a:rPr lang="en-US" sz="1100" b="0" i="0" u="none" strike="noStrike" dirty="0" smtClean="0">
                          <a:solidFill>
                            <a:srgbClr val="000000"/>
                          </a:solidFill>
                          <a:effectLst/>
                          <a:latin typeface="Arial" pitchFamily="34" charset="0"/>
                          <a:cs typeface="Arial" pitchFamily="34" charset="0"/>
                        </a:rPr>
                        <a:t>227</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R w="12700" cap="flat" cmpd="sng" algn="ctr">
                      <a:solidFill>
                        <a:schemeClr val="tx1"/>
                      </a:solidFill>
                      <a:prstDash val="solid"/>
                      <a:round/>
                      <a:headEnd type="none" w="med" len="med"/>
                      <a:tailEnd type="none" w="med" len="med"/>
                    </a:lnR>
                  </a:tcPr>
                </a:tc>
              </a:tr>
              <a:tr h="354842">
                <a:tc>
                  <a:txBody>
                    <a:bodyPr/>
                    <a:lstStyle/>
                    <a:p>
                      <a:pPr algn="ctr" rtl="0" fontAlgn="b"/>
                      <a:r>
                        <a:rPr lang="en-US" sz="1100" b="1" i="0" u="none" strike="noStrike" dirty="0">
                          <a:solidFill>
                            <a:srgbClr val="000000"/>
                          </a:solidFill>
                          <a:effectLst/>
                          <a:latin typeface="Arial" pitchFamily="34" charset="0"/>
                          <a:cs typeface="Arial" pitchFamily="34" charset="0"/>
                        </a:rPr>
                        <a:t>LP</a:t>
                      </a: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5</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0</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0</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b"/>
                      <a:r>
                        <a:rPr lang="en-US" sz="1100" b="0" i="0" u="none" strike="noStrike" dirty="0" smtClean="0">
                          <a:solidFill>
                            <a:srgbClr val="000000"/>
                          </a:solidFill>
                          <a:effectLst/>
                          <a:latin typeface="Arial" pitchFamily="34" charset="0"/>
                          <a:cs typeface="Arial" pitchFamily="34" charset="0"/>
                        </a:rPr>
                        <a:t>3</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b"/>
                      <a:r>
                        <a:rPr lang="en-US" sz="1100" b="0" i="0" u="none" strike="noStrike" dirty="0" smtClean="0">
                          <a:solidFill>
                            <a:srgbClr val="000000"/>
                          </a:solidFill>
                          <a:effectLst/>
                          <a:latin typeface="Arial" pitchFamily="34" charset="0"/>
                          <a:cs typeface="Arial" pitchFamily="34" charset="0"/>
                        </a:rPr>
                        <a:t>8</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R w="12700" cap="flat" cmpd="sng" algn="ctr">
                      <a:solidFill>
                        <a:schemeClr val="tx1"/>
                      </a:solidFill>
                      <a:prstDash val="solid"/>
                      <a:round/>
                      <a:headEnd type="none" w="med" len="med"/>
                      <a:tailEnd type="none" w="med" len="med"/>
                    </a:lnR>
                  </a:tcPr>
                </a:tc>
              </a:tr>
              <a:tr h="275898">
                <a:tc>
                  <a:txBody>
                    <a:bodyPr/>
                    <a:lstStyle/>
                    <a:p>
                      <a:pPr algn="ctr" rtl="0" fontAlgn="b"/>
                      <a:r>
                        <a:rPr lang="en-US" sz="1100" b="1" i="0" u="none" strike="noStrike" dirty="0">
                          <a:solidFill>
                            <a:srgbClr val="000000"/>
                          </a:solidFill>
                          <a:effectLst/>
                          <a:latin typeface="Arial" pitchFamily="34" charset="0"/>
                          <a:cs typeface="Arial" pitchFamily="34" charset="0"/>
                        </a:rPr>
                        <a:t>MP</a:t>
                      </a: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2</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25</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16</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b"/>
                      <a:r>
                        <a:rPr lang="en-US" sz="1100" b="0" i="0" u="none" strike="noStrike" dirty="0" smtClean="0">
                          <a:solidFill>
                            <a:srgbClr val="000000"/>
                          </a:solidFill>
                          <a:effectLst/>
                          <a:latin typeface="Arial" pitchFamily="34" charset="0"/>
                          <a:cs typeface="Arial" pitchFamily="34" charset="0"/>
                        </a:rPr>
                        <a:t>38</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b"/>
                      <a:r>
                        <a:rPr lang="en-US" sz="1100" b="0" i="0" u="none" strike="noStrike" dirty="0" smtClean="0">
                          <a:solidFill>
                            <a:srgbClr val="000000"/>
                          </a:solidFill>
                          <a:effectLst/>
                          <a:latin typeface="Arial" pitchFamily="34" charset="0"/>
                          <a:cs typeface="Arial" pitchFamily="34" charset="0"/>
                        </a:rPr>
                        <a:t>79</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R w="12700" cap="flat" cmpd="sng" algn="ctr">
                      <a:solidFill>
                        <a:schemeClr val="tx1"/>
                      </a:solidFill>
                      <a:prstDash val="solid"/>
                      <a:round/>
                      <a:headEnd type="none" w="med" len="med"/>
                      <a:tailEnd type="none" w="med" len="med"/>
                    </a:lnR>
                  </a:tcPr>
                </a:tc>
              </a:tr>
              <a:tr h="294230">
                <a:tc>
                  <a:txBody>
                    <a:bodyPr/>
                    <a:lstStyle/>
                    <a:p>
                      <a:pPr algn="ctr" rtl="0" fontAlgn="b"/>
                      <a:r>
                        <a:rPr lang="en-US" sz="1100" b="1" i="0" u="none" strike="noStrike" dirty="0">
                          <a:solidFill>
                            <a:srgbClr val="000000"/>
                          </a:solidFill>
                          <a:effectLst/>
                          <a:latin typeface="Arial" pitchFamily="34" charset="0"/>
                          <a:cs typeface="Arial" pitchFamily="34" charset="0"/>
                        </a:rPr>
                        <a:t>NC</a:t>
                      </a: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0</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2</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1</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b"/>
                      <a:r>
                        <a:rPr lang="en-US" sz="1100" b="0" i="0" u="none" strike="noStrike" dirty="0" smtClean="0">
                          <a:solidFill>
                            <a:srgbClr val="000000"/>
                          </a:solidFill>
                          <a:effectLst/>
                          <a:latin typeface="Arial" pitchFamily="34" charset="0"/>
                          <a:cs typeface="Arial" pitchFamily="34" charset="0"/>
                        </a:rPr>
                        <a:t>0</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b"/>
                      <a:r>
                        <a:rPr lang="en-US" sz="1100" b="0" i="0" u="none" strike="noStrike" dirty="0" smtClean="0">
                          <a:solidFill>
                            <a:srgbClr val="000000"/>
                          </a:solidFill>
                          <a:effectLst/>
                          <a:latin typeface="Arial" pitchFamily="34" charset="0"/>
                          <a:cs typeface="Arial" pitchFamily="34" charset="0"/>
                        </a:rPr>
                        <a:t>3</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R w="12700" cap="flat" cmpd="sng" algn="ctr">
                      <a:solidFill>
                        <a:schemeClr val="tx1"/>
                      </a:solidFill>
                      <a:prstDash val="solid"/>
                      <a:round/>
                      <a:headEnd type="none" w="med" len="med"/>
                      <a:tailEnd type="none" w="med" len="med"/>
                    </a:lnR>
                  </a:tcPr>
                </a:tc>
              </a:tr>
              <a:tr h="275898">
                <a:tc>
                  <a:txBody>
                    <a:bodyPr/>
                    <a:lstStyle/>
                    <a:p>
                      <a:pPr algn="ctr" rtl="0" fontAlgn="b"/>
                      <a:r>
                        <a:rPr lang="en-US" sz="1100" b="1" i="0" u="none" strike="noStrike" dirty="0">
                          <a:solidFill>
                            <a:srgbClr val="000000"/>
                          </a:solidFill>
                          <a:effectLst/>
                          <a:latin typeface="Arial" pitchFamily="34" charset="0"/>
                          <a:cs typeface="Arial" pitchFamily="34" charset="0"/>
                        </a:rPr>
                        <a:t>NW</a:t>
                      </a: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0</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0</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1</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b"/>
                      <a:r>
                        <a:rPr lang="en-US" sz="1100" b="0" i="0" u="none" strike="noStrike" dirty="0" smtClean="0">
                          <a:solidFill>
                            <a:srgbClr val="000000"/>
                          </a:solidFill>
                          <a:effectLst/>
                          <a:latin typeface="Arial" pitchFamily="34" charset="0"/>
                          <a:cs typeface="Arial" pitchFamily="34" charset="0"/>
                        </a:rPr>
                        <a:t>3</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b"/>
                      <a:r>
                        <a:rPr lang="en-US" sz="1100" b="0" i="0" u="none" strike="noStrike" dirty="0" smtClean="0">
                          <a:solidFill>
                            <a:srgbClr val="000000"/>
                          </a:solidFill>
                          <a:effectLst/>
                          <a:latin typeface="Arial" pitchFamily="34" charset="0"/>
                          <a:cs typeface="Arial" pitchFamily="34" charset="0"/>
                        </a:rPr>
                        <a:t>4</a:t>
                      </a:r>
                      <a:endParaRPr lang="en-US" sz="11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R w="12700" cap="flat" cmpd="sng" algn="ctr">
                      <a:solidFill>
                        <a:schemeClr val="tx1"/>
                      </a:solidFill>
                      <a:prstDash val="solid"/>
                      <a:round/>
                      <a:headEnd type="none" w="med" len="med"/>
                      <a:tailEnd type="none" w="med" len="med"/>
                    </a:lnR>
                  </a:tcPr>
                </a:tc>
              </a:tr>
              <a:tr h="275898">
                <a:tc>
                  <a:txBody>
                    <a:bodyPr/>
                    <a:lstStyle/>
                    <a:p>
                      <a:pPr algn="ctr" rtl="0" fontAlgn="b"/>
                      <a:r>
                        <a:rPr lang="en-US" sz="1100" b="1" i="0" u="none" strike="noStrike" dirty="0">
                          <a:solidFill>
                            <a:srgbClr val="000000"/>
                          </a:solidFill>
                          <a:effectLst/>
                          <a:latin typeface="Arial" pitchFamily="34" charset="0"/>
                          <a:cs typeface="Arial" pitchFamily="34" charset="0"/>
                        </a:rPr>
                        <a:t>WC</a:t>
                      </a:r>
                    </a:p>
                  </a:txBody>
                  <a:tcPr marL="9525" marR="9525" marT="9525" marB="0" anchor="b">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B w="28575" cap="flat" cmpd="sng" algn="ctr">
                      <a:solidFill>
                        <a:schemeClr val="tx1"/>
                      </a:solidFill>
                      <a:prstDash val="solid"/>
                      <a:round/>
                      <a:headEnd type="none" w="med" len="med"/>
                      <a:tailEnd type="none" w="med" len="med"/>
                    </a:lnB>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B w="28575" cap="flat" cmpd="sng" algn="ctr">
                      <a:solidFill>
                        <a:schemeClr val="tx1"/>
                      </a:solidFill>
                      <a:prstDash val="solid"/>
                      <a:round/>
                      <a:headEnd type="none" w="med" len="med"/>
                      <a:tailEnd type="none" w="med" len="med"/>
                    </a:lnB>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B w="28575" cap="flat" cmpd="sng" algn="ctr">
                      <a:solidFill>
                        <a:schemeClr val="tx1"/>
                      </a:solidFill>
                      <a:prstDash val="solid"/>
                      <a:round/>
                      <a:headEnd type="none" w="med" len="med"/>
                      <a:tailEnd type="none" w="med" len="med"/>
                    </a:lnB>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B w="28575" cap="flat" cmpd="sng" algn="ctr">
                      <a:solidFill>
                        <a:schemeClr val="tx1"/>
                      </a:solidFill>
                      <a:prstDash val="solid"/>
                      <a:round/>
                      <a:headEnd type="none" w="med" len="med"/>
                      <a:tailEnd type="none" w="med" len="med"/>
                    </a:lnB>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B w="28575" cap="flat" cmpd="sng" algn="ctr">
                      <a:solidFill>
                        <a:schemeClr val="tx1"/>
                      </a:solidFill>
                      <a:prstDash val="solid"/>
                      <a:round/>
                      <a:headEnd type="none" w="med" len="med"/>
                      <a:tailEnd type="none" w="med" len="med"/>
                    </a:lnB>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B w="28575"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Arial" pitchFamily="34" charset="0"/>
                          <a:cs typeface="Arial" pitchFamily="34" charset="0"/>
                        </a:rPr>
                        <a:t>3</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B w="28575"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Arial" pitchFamily="34" charset="0"/>
                          <a:cs typeface="Arial" pitchFamily="34" charset="0"/>
                        </a:rPr>
                        <a:t>3</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B w="28575" cap="flat" cmpd="sng" algn="ctr">
                      <a:solidFill>
                        <a:schemeClr val="tx1"/>
                      </a:solidFill>
                      <a:prstDash val="solid"/>
                      <a:round/>
                      <a:headEnd type="none" w="med" len="med"/>
                      <a:tailEnd type="none" w="med" len="med"/>
                    </a:lnB>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80%</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r h="433921">
                <a:tc>
                  <a:txBody>
                    <a:bodyPr/>
                    <a:lstStyle/>
                    <a:p>
                      <a:pPr algn="ctr" fontAlgn="b"/>
                      <a:r>
                        <a:rPr lang="en-GB" sz="1100" b="1" u="none" strike="noStrike" dirty="0" smtClean="0">
                          <a:effectLst/>
                          <a:latin typeface="Arial" pitchFamily="34" charset="0"/>
                          <a:cs typeface="Arial" pitchFamily="34" charset="0"/>
                        </a:rPr>
                        <a:t>TOTAL</a:t>
                      </a:r>
                      <a:endParaRPr lang="en-GB" sz="1100" b="1" i="0" u="none" strike="noStrike" dirty="0">
                        <a:solidFill>
                          <a:srgbClr val="000000"/>
                        </a:solidFill>
                        <a:effectLst/>
                        <a:latin typeface="Arial" pitchFamily="34" charset="0"/>
                        <a:cs typeface="Arial" pitchFamily="34" charset="0"/>
                      </a:endParaRPr>
                    </a:p>
                  </a:txBody>
                  <a:tcPr marL="9525" marR="9525" marT="9526"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algn="ctr" fontAlgn="b"/>
                      <a:r>
                        <a:rPr lang="en-GB" sz="1100" b="1" u="none" strike="noStrike" dirty="0" smtClean="0">
                          <a:effectLst/>
                          <a:latin typeface="Arial" pitchFamily="34" charset="0"/>
                          <a:cs typeface="Arial" pitchFamily="34" charset="0"/>
                        </a:rPr>
                        <a:t>80%</a:t>
                      </a:r>
                      <a:endParaRPr lang="en-GB" sz="1100" b="1" i="0" u="none" strike="noStrike" dirty="0">
                        <a:solidFill>
                          <a:srgbClr val="000000"/>
                        </a:solidFill>
                        <a:effectLst/>
                        <a:latin typeface="Arial" pitchFamily="34" charset="0"/>
                        <a:cs typeface="Arial" pitchFamily="34" charset="0"/>
                      </a:endParaRPr>
                    </a:p>
                  </a:txBody>
                  <a:tcPr marL="9525" marR="9525" marT="9526"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algn="ctr" fontAlgn="b"/>
                      <a:r>
                        <a:rPr lang="en-GB" sz="1100" b="1" u="none" strike="noStrike" dirty="0" smtClean="0">
                          <a:effectLst/>
                          <a:latin typeface="Arial" pitchFamily="34" charset="0"/>
                          <a:cs typeface="Arial" pitchFamily="34" charset="0"/>
                        </a:rPr>
                        <a:t>80%</a:t>
                      </a:r>
                      <a:endParaRPr lang="en-GB" sz="1100" b="1" i="0" u="none" strike="noStrike" dirty="0">
                        <a:solidFill>
                          <a:srgbClr val="000000"/>
                        </a:solidFill>
                        <a:effectLst/>
                        <a:latin typeface="Arial" pitchFamily="34" charset="0"/>
                        <a:cs typeface="Arial" pitchFamily="34" charset="0"/>
                      </a:endParaRPr>
                    </a:p>
                  </a:txBody>
                  <a:tcPr marL="9525" marR="9525" marT="9526"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rgbClr val="92D05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100" b="1" i="0" u="none" strike="noStrike" dirty="0" smtClean="0">
                          <a:solidFill>
                            <a:srgbClr val="000000"/>
                          </a:solidFill>
                          <a:effectLst/>
                          <a:latin typeface="Arial" pitchFamily="34" charset="0"/>
                          <a:cs typeface="Arial" pitchFamily="34" charset="0"/>
                        </a:rPr>
                        <a:t>72</a:t>
                      </a:r>
                    </a:p>
                  </a:txBody>
                  <a:tcPr marL="9525" marR="9525" marT="9526" marB="0" anchor="ctr">
                    <a:lnT w="28575" cap="flat" cmpd="sng" algn="ctr">
                      <a:solidFill>
                        <a:schemeClr val="tx1"/>
                      </a:solidFill>
                      <a:prstDash val="solid"/>
                      <a:round/>
                      <a:headEnd type="none" w="med" len="med"/>
                      <a:tailEnd type="none" w="med" len="med"/>
                    </a:lnT>
                    <a:solidFill>
                      <a:srgbClr val="92D050"/>
                    </a:solidFill>
                  </a:tcPr>
                </a:tc>
                <a:tc>
                  <a:txBody>
                    <a:bodyPr/>
                    <a:lstStyle/>
                    <a:p>
                      <a:pPr algn="ctr" fontAlgn="b"/>
                      <a:r>
                        <a:rPr lang="en-GB" sz="1100" b="1" u="none" strike="noStrike" dirty="0" smtClean="0">
                          <a:effectLst/>
                          <a:latin typeface="Arial" pitchFamily="34" charset="0"/>
                          <a:cs typeface="Arial" pitchFamily="34" charset="0"/>
                        </a:rPr>
                        <a:t>80%</a:t>
                      </a:r>
                      <a:endParaRPr lang="en-GB" sz="1100" b="1" i="0" u="none" strike="noStrike" dirty="0">
                        <a:solidFill>
                          <a:srgbClr val="000000"/>
                        </a:solidFill>
                        <a:effectLst/>
                        <a:latin typeface="Arial" pitchFamily="34" charset="0"/>
                        <a:cs typeface="Arial" pitchFamily="34" charset="0"/>
                      </a:endParaRPr>
                    </a:p>
                  </a:txBody>
                  <a:tcPr marL="9525" marR="9525" marT="9526" marB="0" anchor="ctr">
                    <a:lnT w="28575" cap="flat" cmpd="sng" algn="ctr">
                      <a:solidFill>
                        <a:schemeClr val="tx1"/>
                      </a:solidFill>
                      <a:prstDash val="solid"/>
                      <a:round/>
                      <a:headEnd type="none" w="med" len="med"/>
                      <a:tailEnd type="none" w="med" len="med"/>
                    </a:lnT>
                    <a:solidFill>
                      <a:srgbClr val="92D05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100" b="1" i="0" u="none" strike="noStrike" dirty="0" smtClean="0">
                          <a:solidFill>
                            <a:srgbClr val="000000"/>
                          </a:solidFill>
                          <a:effectLst/>
                          <a:latin typeface="Arial" pitchFamily="34" charset="0"/>
                          <a:cs typeface="Arial" pitchFamily="34" charset="0"/>
                        </a:rPr>
                        <a:t>141</a:t>
                      </a:r>
                    </a:p>
                  </a:txBody>
                  <a:tcPr marL="9525" marR="9525" marT="9526" marB="0" anchor="ctr">
                    <a:lnT w="28575" cap="flat" cmpd="sng" algn="ctr">
                      <a:solidFill>
                        <a:schemeClr val="tx1"/>
                      </a:solidFill>
                      <a:prstDash val="solid"/>
                      <a:round/>
                      <a:headEnd type="none" w="med" len="med"/>
                      <a:tailEnd type="none" w="med" len="med"/>
                    </a:lnT>
                    <a:solidFill>
                      <a:srgbClr val="92D050"/>
                    </a:solidFill>
                  </a:tcPr>
                </a:tc>
                <a:tc>
                  <a:txBody>
                    <a:bodyPr/>
                    <a:lstStyle/>
                    <a:p>
                      <a:pPr algn="ctr" fontAlgn="b"/>
                      <a:r>
                        <a:rPr lang="en-GB" sz="1100" b="1" u="none" strike="noStrike" dirty="0" smtClean="0">
                          <a:effectLst/>
                          <a:latin typeface="Arial" pitchFamily="34" charset="0"/>
                          <a:cs typeface="Arial" pitchFamily="34" charset="0"/>
                        </a:rPr>
                        <a:t>80%</a:t>
                      </a:r>
                      <a:endParaRPr lang="en-GB" sz="1100" b="1" i="0" u="none" strike="noStrike" dirty="0">
                        <a:solidFill>
                          <a:srgbClr val="000000"/>
                        </a:solidFill>
                        <a:effectLst/>
                        <a:latin typeface="Arial" pitchFamily="34" charset="0"/>
                        <a:cs typeface="Arial" pitchFamily="34" charset="0"/>
                      </a:endParaRPr>
                    </a:p>
                  </a:txBody>
                  <a:tcPr marL="9525" marR="9525" marT="9526" marB="0" anchor="ctr">
                    <a:lnT w="28575" cap="flat" cmpd="sng" algn="ctr">
                      <a:solidFill>
                        <a:schemeClr val="tx1"/>
                      </a:solidFill>
                      <a:prstDash val="solid"/>
                      <a:round/>
                      <a:headEnd type="none" w="med" len="med"/>
                      <a:tailEnd type="none" w="med" len="med"/>
                    </a:lnT>
                    <a:solidFill>
                      <a:srgbClr val="92D05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100" b="1" i="0" u="none" strike="noStrike" dirty="0" smtClean="0">
                          <a:solidFill>
                            <a:srgbClr val="000000"/>
                          </a:solidFill>
                          <a:effectLst/>
                          <a:latin typeface="Arial" pitchFamily="34" charset="0"/>
                          <a:cs typeface="Arial" pitchFamily="34" charset="0"/>
                        </a:rPr>
                        <a:t>121</a:t>
                      </a:r>
                    </a:p>
                  </a:txBody>
                  <a:tcPr marL="9525" marR="9525" marT="9526" marB="0" anchor="ctr">
                    <a:lnT w="28575" cap="flat" cmpd="sng" algn="ctr">
                      <a:solidFill>
                        <a:schemeClr val="tx1"/>
                      </a:solidFill>
                      <a:prstDash val="solid"/>
                      <a:round/>
                      <a:headEnd type="none" w="med" len="med"/>
                      <a:tailEnd type="none" w="med" len="med"/>
                    </a:lnT>
                    <a:solidFill>
                      <a:srgbClr val="92D050"/>
                    </a:solidFill>
                  </a:tcPr>
                </a:tc>
                <a:tc>
                  <a:txBody>
                    <a:bodyPr/>
                    <a:lstStyle/>
                    <a:p>
                      <a:pPr algn="ctr" fontAlgn="b"/>
                      <a:r>
                        <a:rPr lang="en-GB" sz="1100" b="1" u="none" strike="noStrike" dirty="0" smtClean="0">
                          <a:effectLst/>
                          <a:latin typeface="Arial" pitchFamily="34" charset="0"/>
                          <a:cs typeface="Arial" pitchFamily="34" charset="0"/>
                        </a:rPr>
                        <a:t>80%</a:t>
                      </a:r>
                      <a:endParaRPr lang="en-GB" sz="1100" b="1" i="0" u="none" strike="noStrike" dirty="0">
                        <a:solidFill>
                          <a:srgbClr val="000000"/>
                        </a:solidFill>
                        <a:effectLst/>
                        <a:latin typeface="Arial" pitchFamily="34" charset="0"/>
                        <a:cs typeface="Arial" pitchFamily="34" charset="0"/>
                      </a:endParaRPr>
                    </a:p>
                  </a:txBody>
                  <a:tcPr marL="9525" marR="9525" marT="9526" marB="0" anchor="ctr">
                    <a:lnT w="28575" cap="flat" cmpd="sng" algn="ctr">
                      <a:solidFill>
                        <a:schemeClr val="tx1"/>
                      </a:solidFill>
                      <a:prstDash val="solid"/>
                      <a:round/>
                      <a:headEnd type="none" w="med" len="med"/>
                      <a:tailEnd type="none" w="med" len="med"/>
                    </a:lnT>
                    <a:solidFill>
                      <a:srgbClr val="92D050"/>
                    </a:solidFill>
                  </a:tcPr>
                </a:tc>
                <a:tc>
                  <a:txBody>
                    <a:bodyPr/>
                    <a:lstStyle/>
                    <a:p>
                      <a:pPr algn="ctr" fontAlgn="b"/>
                      <a:r>
                        <a:rPr lang="en-US" sz="1100" b="1" i="0" u="none" strike="noStrike" dirty="0" smtClean="0">
                          <a:solidFill>
                            <a:srgbClr val="000000"/>
                          </a:solidFill>
                          <a:effectLst/>
                          <a:latin typeface="Arial" pitchFamily="34" charset="0"/>
                          <a:cs typeface="Arial" pitchFamily="34" charset="0"/>
                        </a:rPr>
                        <a:t>231</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T w="28575" cap="flat" cmpd="sng" algn="ctr">
                      <a:solidFill>
                        <a:schemeClr val="tx1"/>
                      </a:solidFill>
                      <a:prstDash val="solid"/>
                      <a:round/>
                      <a:headEnd type="none" w="med" len="med"/>
                      <a:tailEnd type="none" w="med" len="med"/>
                    </a:lnT>
                    <a:solidFill>
                      <a:srgbClr val="92D050"/>
                    </a:solidFill>
                  </a:tcPr>
                </a:tc>
                <a:tc>
                  <a:txBody>
                    <a:bodyPr/>
                    <a:lstStyle/>
                    <a:p>
                      <a:pPr algn="ctr" fontAlgn="b"/>
                      <a:r>
                        <a:rPr lang="en-US" sz="1100" b="1" i="0" u="none" strike="noStrike" dirty="0" smtClean="0">
                          <a:solidFill>
                            <a:srgbClr val="000000"/>
                          </a:solidFill>
                          <a:effectLst/>
                          <a:latin typeface="Arial" pitchFamily="34" charset="0"/>
                          <a:cs typeface="Arial" pitchFamily="34" charset="0"/>
                        </a:rPr>
                        <a:t>563</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T w="28575" cap="flat" cmpd="sng" algn="ctr">
                      <a:solidFill>
                        <a:schemeClr val="tx1"/>
                      </a:solidFill>
                      <a:prstDash val="solid"/>
                      <a:round/>
                      <a:headEnd type="none" w="med" len="med"/>
                      <a:tailEnd type="none" w="med" len="med"/>
                    </a:lnT>
                    <a:solidFill>
                      <a:srgbClr val="92D050"/>
                    </a:solidFill>
                  </a:tcPr>
                </a:tc>
                <a:tc>
                  <a:txBody>
                    <a:bodyPr/>
                    <a:lstStyle/>
                    <a:p>
                      <a:pPr algn="ctr" fontAlgn="b"/>
                      <a:r>
                        <a:rPr lang="en-GB" sz="1100" b="1" u="none" strike="noStrike" dirty="0" smtClean="0">
                          <a:effectLst/>
                          <a:latin typeface="Arial" pitchFamily="34" charset="0"/>
                          <a:cs typeface="Arial" pitchFamily="34" charset="0"/>
                        </a:rPr>
                        <a:t>80%</a:t>
                      </a:r>
                      <a:endParaRPr lang="en-GB" sz="1100" b="1" i="0" u="none" strike="noStrike" dirty="0">
                        <a:solidFill>
                          <a:srgbClr val="000000"/>
                        </a:solidFill>
                        <a:effectLst/>
                        <a:latin typeface="Arial" pitchFamily="34" charset="0"/>
                        <a:cs typeface="Arial" pitchFamily="34" charset="0"/>
                      </a:endParaRPr>
                    </a:p>
                  </a:txBody>
                  <a:tcPr marL="9525" marR="9525" marT="9526" marB="0"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r>
            </a:tbl>
          </a:graphicData>
        </a:graphic>
      </p:graphicFrame>
    </p:spTree>
    <p:extLst>
      <p:ext uri="{BB962C8B-B14F-4D97-AF65-F5344CB8AC3E}">
        <p14:creationId xmlns:p14="http://schemas.microsoft.com/office/powerpoint/2010/main" xmlns="" val="3523952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0" y="849928"/>
            <a:ext cx="8922327" cy="5294564"/>
          </a:xfrm>
          <a:prstGeom prst="round2DiagRect">
            <a:avLst>
              <a:gd name="adj1" fmla="val 16667"/>
              <a:gd name="adj2" fmla="val 602"/>
            </a:avLst>
          </a:prstGeom>
          <a:solidFill>
            <a:schemeClr val="accent3">
              <a:lumMod val="20000"/>
              <a:lumOff val="8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latin typeface="Arial" pitchFamily="34" charset="0"/>
              <a:cs typeface="Arial" pitchFamily="34" charset="0"/>
            </a:endParaRPr>
          </a:p>
          <a:p>
            <a:r>
              <a:rPr lang="en-US" b="1" dirty="0" smtClean="0">
                <a:solidFill>
                  <a:schemeClr val="tx1"/>
                </a:solidFill>
                <a:latin typeface="Arial" pitchFamily="34" charset="0"/>
                <a:cs typeface="Arial" pitchFamily="34" charset="0"/>
              </a:rPr>
              <a:t>The </a:t>
            </a:r>
            <a:r>
              <a:rPr lang="en-US" b="1" dirty="0">
                <a:solidFill>
                  <a:schemeClr val="tx1"/>
                </a:solidFill>
                <a:latin typeface="Arial" pitchFamily="34" charset="0"/>
                <a:cs typeface="Arial" pitchFamily="34" charset="0"/>
              </a:rPr>
              <a:t>DHA contributes directly to four of the 14 Outcomes of Government: </a:t>
            </a:r>
          </a:p>
          <a:p>
            <a:endParaRPr lang="en-ZA" dirty="0">
              <a:solidFill>
                <a:schemeClr val="tx1"/>
              </a:solidFill>
              <a:latin typeface="Arial" pitchFamily="34" charset="0"/>
              <a:cs typeface="Arial" pitchFamily="34" charset="0"/>
            </a:endParaRPr>
          </a:p>
          <a:p>
            <a:pPr marL="342900" indent="-342900">
              <a:lnSpc>
                <a:spcPct val="110000"/>
              </a:lnSpc>
              <a:buFont typeface="+mj-lt"/>
              <a:buAutoNum type="arabicPeriod"/>
            </a:pPr>
            <a:r>
              <a:rPr lang="en-ZA" dirty="0">
                <a:solidFill>
                  <a:schemeClr val="tx1"/>
                </a:solidFill>
                <a:latin typeface="Arial" pitchFamily="34" charset="0"/>
                <a:cs typeface="Arial" pitchFamily="34" charset="0"/>
              </a:rPr>
              <a:t>Quality basic education. </a:t>
            </a:r>
          </a:p>
          <a:p>
            <a:pPr marL="342900" indent="-342900">
              <a:lnSpc>
                <a:spcPct val="110000"/>
              </a:lnSpc>
              <a:buFont typeface="+mj-lt"/>
              <a:buAutoNum type="arabicPeriod"/>
            </a:pPr>
            <a:r>
              <a:rPr lang="en-US" dirty="0">
                <a:solidFill>
                  <a:schemeClr val="tx1"/>
                </a:solidFill>
                <a:latin typeface="Arial" pitchFamily="34" charset="0"/>
                <a:cs typeface="Arial" pitchFamily="34" charset="0"/>
              </a:rPr>
              <a:t>A long and healthy life for all. </a:t>
            </a:r>
            <a:endParaRPr lang="en-ZA" dirty="0">
              <a:solidFill>
                <a:schemeClr val="tx1"/>
              </a:solidFill>
              <a:latin typeface="Arial" pitchFamily="34" charset="0"/>
              <a:cs typeface="Arial" pitchFamily="34" charset="0"/>
            </a:endParaRPr>
          </a:p>
          <a:p>
            <a:pPr marL="342900" indent="-342900">
              <a:lnSpc>
                <a:spcPct val="110000"/>
              </a:lnSpc>
              <a:buFont typeface="+mj-lt"/>
              <a:buAutoNum type="arabicPeriod"/>
            </a:pPr>
            <a:r>
              <a:rPr lang="en-US" b="1" dirty="0">
                <a:solidFill>
                  <a:srgbClr val="008000"/>
                </a:solidFill>
                <a:latin typeface="Arial" pitchFamily="34" charset="0"/>
                <a:cs typeface="Arial" pitchFamily="34" charset="0"/>
              </a:rPr>
              <a:t>All people in South Africa are and feel safe. </a:t>
            </a:r>
            <a:endParaRPr lang="en-ZA" dirty="0">
              <a:solidFill>
                <a:srgbClr val="008000"/>
              </a:solidFill>
              <a:latin typeface="Arial" pitchFamily="34" charset="0"/>
              <a:cs typeface="Arial" pitchFamily="34" charset="0"/>
            </a:endParaRPr>
          </a:p>
          <a:p>
            <a:pPr marL="342900" indent="-342900">
              <a:lnSpc>
                <a:spcPct val="110000"/>
              </a:lnSpc>
              <a:buFont typeface="+mj-lt"/>
              <a:buAutoNum type="arabicPeriod"/>
            </a:pPr>
            <a:r>
              <a:rPr lang="en-US" b="1" dirty="0">
                <a:solidFill>
                  <a:srgbClr val="008000"/>
                </a:solidFill>
                <a:latin typeface="Arial" pitchFamily="34" charset="0"/>
                <a:cs typeface="Arial" pitchFamily="34" charset="0"/>
              </a:rPr>
              <a:t>Decent employment through inclusive economic growth. </a:t>
            </a:r>
            <a:endParaRPr lang="en-ZA" dirty="0">
              <a:solidFill>
                <a:srgbClr val="008000"/>
              </a:solidFill>
              <a:latin typeface="Arial" pitchFamily="34" charset="0"/>
              <a:cs typeface="Arial" pitchFamily="34" charset="0"/>
            </a:endParaRPr>
          </a:p>
          <a:p>
            <a:pPr marL="342900" indent="-342900">
              <a:lnSpc>
                <a:spcPct val="110000"/>
              </a:lnSpc>
              <a:buFont typeface="+mj-lt"/>
              <a:buAutoNum type="arabicPeriod"/>
            </a:pPr>
            <a:r>
              <a:rPr lang="en-US" dirty="0">
                <a:solidFill>
                  <a:schemeClr val="tx1"/>
                </a:solidFill>
                <a:latin typeface="Arial" pitchFamily="34" charset="0"/>
                <a:cs typeface="Arial" pitchFamily="34" charset="0"/>
              </a:rPr>
              <a:t>Skilled and capable workforce to support an inclusive growth path. </a:t>
            </a:r>
            <a:endParaRPr lang="en-ZA" dirty="0">
              <a:solidFill>
                <a:schemeClr val="tx1"/>
              </a:solidFill>
              <a:latin typeface="Arial" pitchFamily="34" charset="0"/>
              <a:cs typeface="Arial" pitchFamily="34" charset="0"/>
            </a:endParaRPr>
          </a:p>
          <a:p>
            <a:pPr marL="342900" indent="-342900">
              <a:lnSpc>
                <a:spcPct val="110000"/>
              </a:lnSpc>
              <a:buFont typeface="+mj-lt"/>
              <a:buAutoNum type="arabicPeriod"/>
            </a:pPr>
            <a:r>
              <a:rPr lang="en-US" dirty="0">
                <a:solidFill>
                  <a:schemeClr val="tx1"/>
                </a:solidFill>
                <a:latin typeface="Arial" pitchFamily="34" charset="0"/>
                <a:cs typeface="Arial" pitchFamily="34" charset="0"/>
              </a:rPr>
              <a:t>An efficient competitive and responsive economic infrastructure network. </a:t>
            </a:r>
            <a:endParaRPr lang="en-ZA" dirty="0">
              <a:solidFill>
                <a:schemeClr val="tx1"/>
              </a:solidFill>
              <a:latin typeface="Arial" pitchFamily="34" charset="0"/>
              <a:cs typeface="Arial" pitchFamily="34" charset="0"/>
            </a:endParaRPr>
          </a:p>
          <a:p>
            <a:pPr marL="342900" indent="-342900">
              <a:lnSpc>
                <a:spcPct val="110000"/>
              </a:lnSpc>
              <a:buFont typeface="+mj-lt"/>
              <a:buAutoNum type="arabicPeriod"/>
            </a:pPr>
            <a:r>
              <a:rPr lang="en-US" dirty="0">
                <a:solidFill>
                  <a:schemeClr val="tx1"/>
                </a:solidFill>
                <a:latin typeface="Arial" pitchFamily="34" charset="0"/>
                <a:cs typeface="Arial" pitchFamily="34" charset="0"/>
              </a:rPr>
              <a:t>Vibrant equitable sustainable rural communities contributing to food security for all. </a:t>
            </a:r>
          </a:p>
          <a:p>
            <a:pPr marL="342900" indent="-342900">
              <a:lnSpc>
                <a:spcPct val="110000"/>
              </a:lnSpc>
              <a:buFont typeface="+mj-lt"/>
              <a:buAutoNum type="arabicPeriod"/>
            </a:pPr>
            <a:r>
              <a:rPr lang="en-US" dirty="0" smtClean="0">
                <a:solidFill>
                  <a:schemeClr val="tx1"/>
                </a:solidFill>
                <a:latin typeface="Arial" pitchFamily="34" charset="0"/>
                <a:cs typeface="Arial" pitchFamily="34" charset="0"/>
              </a:rPr>
              <a:t>Sustainable </a:t>
            </a:r>
            <a:r>
              <a:rPr lang="en-US" dirty="0">
                <a:solidFill>
                  <a:schemeClr val="tx1"/>
                </a:solidFill>
                <a:latin typeface="Arial" pitchFamily="34" charset="0"/>
                <a:cs typeface="Arial" pitchFamily="34" charset="0"/>
              </a:rPr>
              <a:t>human settlements and improved quality of household life. </a:t>
            </a:r>
          </a:p>
          <a:p>
            <a:pPr marL="342900" indent="-342900">
              <a:lnSpc>
                <a:spcPct val="110000"/>
              </a:lnSpc>
              <a:buFont typeface="+mj-lt"/>
              <a:buAutoNum type="arabicPeriod"/>
            </a:pPr>
            <a:r>
              <a:rPr lang="en-US" dirty="0" smtClean="0">
                <a:solidFill>
                  <a:schemeClr val="tx1"/>
                </a:solidFill>
                <a:latin typeface="Arial" pitchFamily="34" charset="0"/>
                <a:cs typeface="Arial" pitchFamily="34" charset="0"/>
              </a:rPr>
              <a:t>Responsive </a:t>
            </a:r>
            <a:r>
              <a:rPr lang="en-US" dirty="0">
                <a:solidFill>
                  <a:schemeClr val="tx1"/>
                </a:solidFill>
                <a:latin typeface="Arial" pitchFamily="34" charset="0"/>
                <a:cs typeface="Arial" pitchFamily="34" charset="0"/>
              </a:rPr>
              <a:t>accountable effective and efficient local government system. </a:t>
            </a:r>
          </a:p>
          <a:p>
            <a:pPr marL="342900" indent="-342900">
              <a:lnSpc>
                <a:spcPct val="110000"/>
              </a:lnSpc>
              <a:buFont typeface="+mj-lt"/>
              <a:buAutoNum type="arabicPeriod"/>
            </a:pPr>
            <a:r>
              <a:rPr lang="en-US" dirty="0" smtClean="0">
                <a:solidFill>
                  <a:schemeClr val="tx1"/>
                </a:solidFill>
                <a:latin typeface="Arial" pitchFamily="34" charset="0"/>
                <a:cs typeface="Arial" pitchFamily="34" charset="0"/>
              </a:rPr>
              <a:t>Protect </a:t>
            </a:r>
            <a:r>
              <a:rPr lang="en-US" dirty="0">
                <a:solidFill>
                  <a:schemeClr val="tx1"/>
                </a:solidFill>
                <a:latin typeface="Arial" pitchFamily="34" charset="0"/>
                <a:cs typeface="Arial" pitchFamily="34" charset="0"/>
              </a:rPr>
              <a:t>and enhance our environmental assets and natural resources. </a:t>
            </a:r>
          </a:p>
          <a:p>
            <a:pPr marL="342900" indent="-342900">
              <a:lnSpc>
                <a:spcPct val="110000"/>
              </a:lnSpc>
              <a:buFont typeface="+mj-lt"/>
              <a:buAutoNum type="arabicPeriod"/>
            </a:pPr>
            <a:r>
              <a:rPr lang="en-US" dirty="0" smtClean="0">
                <a:solidFill>
                  <a:schemeClr val="tx1"/>
                </a:solidFill>
                <a:latin typeface="Arial" pitchFamily="34" charset="0"/>
                <a:cs typeface="Arial" pitchFamily="34" charset="0"/>
              </a:rPr>
              <a:t>Create </a:t>
            </a:r>
            <a:r>
              <a:rPr lang="en-US" dirty="0">
                <a:solidFill>
                  <a:schemeClr val="tx1"/>
                </a:solidFill>
                <a:latin typeface="Arial" pitchFamily="34" charset="0"/>
                <a:cs typeface="Arial" pitchFamily="34" charset="0"/>
              </a:rPr>
              <a:t>a better South Africa a better Africa and a better world</a:t>
            </a:r>
            <a:r>
              <a:rPr lang="en-US" dirty="0">
                <a:latin typeface="Arial" pitchFamily="34" charset="0"/>
                <a:cs typeface="Arial" pitchFamily="34" charset="0"/>
              </a:rPr>
              <a:t>. </a:t>
            </a:r>
            <a:endParaRPr lang="en-US" dirty="0" smtClean="0">
              <a:latin typeface="Arial" pitchFamily="34" charset="0"/>
              <a:cs typeface="Arial" pitchFamily="34" charset="0"/>
            </a:endParaRPr>
          </a:p>
          <a:p>
            <a:pPr marL="342900" indent="-342900">
              <a:lnSpc>
                <a:spcPct val="110000"/>
              </a:lnSpc>
              <a:buFont typeface="+mj-lt"/>
              <a:buAutoNum type="arabicPeriod"/>
            </a:pPr>
            <a:r>
              <a:rPr lang="en-US" dirty="0" smtClean="0">
                <a:solidFill>
                  <a:schemeClr val="tx1"/>
                </a:solidFill>
                <a:latin typeface="Arial" pitchFamily="34" charset="0"/>
                <a:cs typeface="Arial" pitchFamily="34" charset="0"/>
              </a:rPr>
              <a:t>Social </a:t>
            </a:r>
            <a:r>
              <a:rPr lang="en-US" dirty="0">
                <a:solidFill>
                  <a:schemeClr val="tx1"/>
                </a:solidFill>
                <a:latin typeface="Arial" pitchFamily="34" charset="0"/>
                <a:cs typeface="Arial" pitchFamily="34" charset="0"/>
              </a:rPr>
              <a:t>protection. </a:t>
            </a:r>
          </a:p>
          <a:p>
            <a:pPr marL="342900" indent="-342900">
              <a:lnSpc>
                <a:spcPct val="110000"/>
              </a:lnSpc>
              <a:buClr>
                <a:srgbClr val="00B050"/>
              </a:buClr>
              <a:buFont typeface="+mj-lt"/>
              <a:buAutoNum type="arabicPeriod"/>
            </a:pPr>
            <a:r>
              <a:rPr lang="en-US" b="1" dirty="0">
                <a:solidFill>
                  <a:srgbClr val="008000"/>
                </a:solidFill>
                <a:latin typeface="Arial" pitchFamily="34" charset="0"/>
                <a:cs typeface="Arial" pitchFamily="34" charset="0"/>
              </a:rPr>
              <a:t>Nation building and social cohesion. </a:t>
            </a:r>
            <a:endParaRPr lang="en-US" altLang="en-US" b="1" dirty="0">
              <a:solidFill>
                <a:srgbClr val="008000"/>
              </a:solidFill>
              <a:latin typeface="Arial" pitchFamily="34" charset="0"/>
              <a:cs typeface="Arial" pitchFamily="34" charset="0"/>
            </a:endParaRPr>
          </a:p>
          <a:p>
            <a:pPr marL="342900" indent="-342900">
              <a:buFont typeface="+mj-lt"/>
              <a:buAutoNum type="arabicPeriod"/>
            </a:pPr>
            <a:r>
              <a:rPr lang="en-US" b="1" dirty="0">
                <a:solidFill>
                  <a:srgbClr val="008000"/>
                </a:solidFill>
                <a:latin typeface="Arial" pitchFamily="34" charset="0"/>
                <a:cs typeface="Arial" pitchFamily="34" charset="0"/>
              </a:rPr>
              <a:t>An efficient effective and development oriented public service.</a:t>
            </a:r>
            <a:endParaRPr lang="en-US" dirty="0">
              <a:solidFill>
                <a:schemeClr val="tx1"/>
              </a:solidFill>
              <a:latin typeface="Arial" pitchFamily="34" charset="0"/>
            </a:endParaRPr>
          </a:p>
        </p:txBody>
      </p:sp>
      <p:sp>
        <p:nvSpPr>
          <p:cNvPr id="4" name="TextBox 3"/>
          <p:cNvSpPr txBox="1"/>
          <p:nvPr/>
        </p:nvSpPr>
        <p:spPr>
          <a:xfrm>
            <a:off x="311284" y="1529950"/>
            <a:ext cx="8832716" cy="317651"/>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endParaRPr lang="en-US" dirty="0"/>
          </a:p>
        </p:txBody>
      </p:sp>
      <p:sp>
        <p:nvSpPr>
          <p:cNvPr id="5" name="Rectangle 4"/>
          <p:cNvSpPr/>
          <p:nvPr/>
        </p:nvSpPr>
        <p:spPr>
          <a:xfrm>
            <a:off x="983672" y="102013"/>
            <a:ext cx="7135092" cy="461665"/>
          </a:xfrm>
          <a:prstGeom prst="rect">
            <a:avLst/>
          </a:prstGeom>
        </p:spPr>
        <p:txBody>
          <a:bodyPr wrap="square">
            <a:spAutoFit/>
          </a:bodyPr>
          <a:lstStyle/>
          <a:p>
            <a:r>
              <a:rPr lang="en-ZA" sz="2400" b="1" dirty="0" smtClean="0">
                <a:solidFill>
                  <a:schemeClr val="bg1"/>
                </a:solidFill>
                <a:latin typeface="Arial" pitchFamily="34" charset="0"/>
                <a:cs typeface="Arial" pitchFamily="34" charset="0"/>
              </a:rPr>
              <a:t>SUPPORTING </a:t>
            </a:r>
            <a:r>
              <a:rPr lang="en-ZA" sz="2400" b="1" dirty="0">
                <a:solidFill>
                  <a:schemeClr val="bg1"/>
                </a:solidFill>
                <a:latin typeface="Arial" pitchFamily="34" charset="0"/>
                <a:cs typeface="Arial" pitchFamily="34" charset="0"/>
              </a:rPr>
              <a:t>GOVERNMENT PRIORITIES</a:t>
            </a:r>
            <a:endParaRPr 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4</a:t>
            </a:fld>
            <a:endParaRPr lang="en-US" sz="18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11259016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36478" y="-38393"/>
            <a:ext cx="9280478" cy="1615827"/>
          </a:xfrm>
          <a:prstGeom prst="rect">
            <a:avLst/>
          </a:prstGeom>
        </p:spPr>
        <p:txBody>
          <a:bodyPr wrap="square">
            <a:spAutoFit/>
          </a:bodyPr>
          <a:lstStyle/>
          <a:p>
            <a:pPr algn="ctr" fontAlgn="auto">
              <a:spcBef>
                <a:spcPct val="50000"/>
              </a:spcBef>
              <a:spcAft>
                <a:spcPts val="1800"/>
              </a:spcAft>
              <a:defRPr/>
            </a:pPr>
            <a:r>
              <a:rPr lang="en-ZA" sz="2400" b="1" dirty="0" smtClean="0">
                <a:solidFill>
                  <a:schemeClr val="bg1"/>
                </a:solidFill>
                <a:latin typeface="Arial" charset="0"/>
                <a:cs typeface="Arial" charset="0"/>
              </a:rPr>
              <a:t>KEY </a:t>
            </a:r>
            <a:r>
              <a:rPr lang="en-ZA" sz="2400" b="1" dirty="0">
                <a:solidFill>
                  <a:schemeClr val="bg1"/>
                </a:solidFill>
                <a:latin typeface="Arial" charset="0"/>
                <a:cs typeface="Arial" charset="0"/>
              </a:rPr>
              <a:t>REASONS THAT LED TO NON – ACHIEVEMENT </a:t>
            </a:r>
            <a:r>
              <a:rPr lang="en-ZA" sz="2400" b="1" dirty="0" smtClean="0">
                <a:solidFill>
                  <a:schemeClr val="bg1"/>
                </a:solidFill>
                <a:latin typeface="Arial" charset="0"/>
                <a:cs typeface="Arial" charset="0"/>
              </a:rPr>
              <a:t>(</a:t>
            </a:r>
            <a:r>
              <a:rPr lang="en-ZA" sz="2400" b="1" dirty="0">
                <a:solidFill>
                  <a:schemeClr val="bg1"/>
                </a:solidFill>
                <a:latin typeface="Arial" charset="0"/>
                <a:cs typeface="Arial" charset="0"/>
              </a:rPr>
              <a:t>5 APP TARGETS</a:t>
            </a:r>
            <a:endParaRPr lang="en-US" sz="2400" b="1" dirty="0">
              <a:solidFill>
                <a:schemeClr val="bg1"/>
              </a:solidFill>
              <a:latin typeface="Arial" charset="0"/>
              <a:cs typeface="Arial" charset="0"/>
            </a:endParaRPr>
          </a:p>
          <a:p>
            <a:pPr algn="ctr">
              <a:spcBef>
                <a:spcPct val="50000"/>
              </a:spcBef>
              <a:spcAft>
                <a:spcPts val="1800"/>
              </a:spcAft>
            </a:pPr>
            <a:r>
              <a:rPr lang="en-GB" sz="2400" b="1" u="sng" dirty="0" smtClean="0">
                <a:solidFill>
                  <a:schemeClr val="bg1"/>
                </a:solidFill>
                <a:latin typeface="Arial" pitchFamily="34" charset="0"/>
                <a:cs typeface="Arial" pitchFamily="34" charset="0"/>
              </a:rPr>
              <a:t>CHALLENGES:</a:t>
            </a:r>
            <a:r>
              <a:rPr lang="en-US" altLang="en-US" sz="2400" b="1" u="sng" dirty="0" smtClean="0">
                <a:solidFill>
                  <a:schemeClr val="bg1"/>
                </a:solidFill>
                <a:latin typeface="Arial" pitchFamily="34" charset="0"/>
                <a:cs typeface="Arial" pitchFamily="34" charset="0"/>
              </a:rPr>
              <a:t> APRIL - JUNE 2017</a:t>
            </a:r>
            <a:r>
              <a:rPr lang="en-GB" sz="2400" b="1" u="sng" dirty="0" smtClean="0">
                <a:solidFill>
                  <a:schemeClr val="bg1"/>
                </a:solidFill>
                <a:latin typeface="Arial" pitchFamily="34" charset="0"/>
                <a:cs typeface="Arial" pitchFamily="34" charset="0"/>
              </a:rPr>
              <a:t> </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40</a:t>
            </a:fld>
            <a:endParaRPr lang="en-US" sz="1800" b="1" dirty="0">
              <a:solidFill>
                <a:schemeClr val="tx1"/>
              </a:solidFill>
              <a:latin typeface="Arial" pitchFamily="34" charset="0"/>
              <a:cs typeface="Arial" pitchFamily="34" charset="0"/>
            </a:endParaRPr>
          </a:p>
        </p:txBody>
      </p:sp>
      <p:sp>
        <p:nvSpPr>
          <p:cNvPr id="6" name="Subtitle 6"/>
          <p:cNvSpPr txBox="1">
            <a:spLocks/>
          </p:cNvSpPr>
          <p:nvPr/>
        </p:nvSpPr>
        <p:spPr>
          <a:xfrm>
            <a:off x="-3" y="769521"/>
            <a:ext cx="8866909" cy="5299182"/>
          </a:xfrm>
          <a:prstGeom prst="round2DiagRect">
            <a:avLst/>
          </a:prstGeom>
          <a:solidFill>
            <a:schemeClr val="accent3">
              <a:lumMod val="20000"/>
              <a:lumOff val="80000"/>
            </a:schemeClr>
          </a:solidFill>
          <a:ln w="9525" cap="flat" cmpd="sng" algn="ctr">
            <a:solidFill>
              <a:schemeClr val="accent3">
                <a:lumMod val="50000"/>
              </a:schemeClr>
            </a:solid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2500" lnSpcReduction="10000"/>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just" fontAlgn="auto">
              <a:spcBef>
                <a:spcPts val="0"/>
              </a:spcBef>
              <a:spcAft>
                <a:spcPts val="0"/>
              </a:spcAft>
              <a:buNone/>
              <a:defRPr/>
            </a:pPr>
            <a:r>
              <a:rPr lang="en-ZA" sz="1800" b="1" u="sng" dirty="0">
                <a:solidFill>
                  <a:schemeClr val="tx1"/>
                </a:solidFill>
                <a:latin typeface="Arial" pitchFamily="34" charset="0"/>
                <a:cs typeface="Arial" pitchFamily="34" charset="0"/>
              </a:rPr>
              <a:t>EMCS (full biometrics scope) developed and piloted at one port of entry</a:t>
            </a:r>
            <a:endParaRPr lang="en-US" sz="1800" dirty="0">
              <a:solidFill>
                <a:schemeClr val="tx1"/>
              </a:solidFill>
              <a:latin typeface="Arial" pitchFamily="34" charset="0"/>
              <a:cs typeface="Arial" pitchFamily="34" charset="0"/>
            </a:endParaRPr>
          </a:p>
          <a:p>
            <a:pPr marL="285750" lvl="0" indent="-285750" algn="just" fontAlgn="auto">
              <a:spcBef>
                <a:spcPts val="0"/>
              </a:spcBef>
              <a:spcAft>
                <a:spcPts val="0"/>
              </a:spcAft>
              <a:buFont typeface="Wingdings" pitchFamily="2" charset="2"/>
              <a:buChar char="q"/>
              <a:defRPr/>
            </a:pPr>
            <a:r>
              <a:rPr lang="en-US" sz="1800" dirty="0">
                <a:solidFill>
                  <a:schemeClr val="tx1"/>
                </a:solidFill>
                <a:latin typeface="Arial" pitchFamily="34" charset="0"/>
                <a:cs typeface="Arial" pitchFamily="34" charset="0"/>
              </a:rPr>
              <a:t>Non availability of Business Analysts from SARS</a:t>
            </a:r>
          </a:p>
          <a:p>
            <a:pPr marL="285750" lvl="0" indent="-285750" algn="just" fontAlgn="auto">
              <a:spcBef>
                <a:spcPts val="0"/>
              </a:spcBef>
              <a:spcAft>
                <a:spcPts val="0"/>
              </a:spcAft>
              <a:buFont typeface="Wingdings" pitchFamily="2" charset="2"/>
              <a:buChar char="q"/>
              <a:defRPr/>
            </a:pPr>
            <a:r>
              <a:rPr lang="en-US" sz="1800" dirty="0">
                <a:solidFill>
                  <a:schemeClr val="tx1"/>
                </a:solidFill>
                <a:latin typeface="Arial" pitchFamily="34" charset="0"/>
                <a:cs typeface="Arial" pitchFamily="34" charset="0"/>
              </a:rPr>
              <a:t>Lack of resources to develop the system </a:t>
            </a:r>
          </a:p>
          <a:p>
            <a:pPr algn="just" fontAlgn="auto">
              <a:spcBef>
                <a:spcPts val="0"/>
              </a:spcBef>
              <a:spcAft>
                <a:spcPts val="0"/>
              </a:spcAft>
              <a:defRPr/>
            </a:pPr>
            <a:endParaRPr lang="en-ZA" sz="1800" dirty="0">
              <a:solidFill>
                <a:schemeClr val="tx1"/>
              </a:solidFill>
              <a:latin typeface="Arial" pitchFamily="34" charset="0"/>
              <a:cs typeface="Arial" pitchFamily="34" charset="0"/>
            </a:endParaRPr>
          </a:p>
          <a:p>
            <a:pPr marL="0" indent="0" algn="just" fontAlgn="auto">
              <a:spcBef>
                <a:spcPts val="0"/>
              </a:spcBef>
              <a:spcAft>
                <a:spcPts val="0"/>
              </a:spcAft>
              <a:buNone/>
              <a:defRPr/>
            </a:pPr>
            <a:r>
              <a:rPr lang="en-ZA" sz="1800" b="1" u="sng" dirty="0">
                <a:solidFill>
                  <a:schemeClr val="tx1"/>
                </a:solidFill>
                <a:latin typeface="Arial" pitchFamily="34" charset="0"/>
                <a:cs typeface="Arial" pitchFamily="34" charset="0"/>
              </a:rPr>
              <a:t>Annual Report 2015/16 not submitted by 31 September</a:t>
            </a:r>
          </a:p>
          <a:p>
            <a:pPr algn="just" fontAlgn="auto">
              <a:spcBef>
                <a:spcPts val="0"/>
              </a:spcBef>
              <a:spcAft>
                <a:spcPts val="0"/>
              </a:spcAft>
              <a:defRPr/>
            </a:pPr>
            <a:endParaRPr lang="en-ZA" sz="1800" b="1" u="sng" dirty="0">
              <a:solidFill>
                <a:schemeClr val="tx1"/>
              </a:solidFill>
              <a:latin typeface="Arial" pitchFamily="34" charset="0"/>
              <a:cs typeface="Arial" pitchFamily="34" charset="0"/>
            </a:endParaRPr>
          </a:p>
          <a:p>
            <a:pPr algn="just" fontAlgn="auto">
              <a:spcBef>
                <a:spcPts val="0"/>
              </a:spcBef>
              <a:spcAft>
                <a:spcPts val="0"/>
              </a:spcAft>
              <a:buFont typeface="Wingdings" pitchFamily="2" charset="2"/>
              <a:buChar char="q"/>
              <a:defRPr/>
            </a:pPr>
            <a:r>
              <a:rPr lang="en-ZA" sz="1800" dirty="0">
                <a:solidFill>
                  <a:schemeClr val="tx1"/>
                </a:solidFill>
                <a:latin typeface="Arial" pitchFamily="34" charset="0"/>
                <a:cs typeface="Arial" pitchFamily="34" charset="0"/>
              </a:rPr>
              <a:t>Annual report 2016/17 was not submitted </a:t>
            </a:r>
            <a:r>
              <a:rPr lang="en-ZA" sz="1800" dirty="0" smtClean="0">
                <a:solidFill>
                  <a:schemeClr val="tx1"/>
                </a:solidFill>
                <a:latin typeface="Arial" pitchFamily="34" charset="0"/>
                <a:cs typeface="Arial" pitchFamily="34" charset="0"/>
              </a:rPr>
              <a:t>by </a:t>
            </a:r>
            <a:r>
              <a:rPr lang="en-ZA" sz="1800" dirty="0">
                <a:solidFill>
                  <a:schemeClr val="tx1"/>
                </a:solidFill>
                <a:latin typeface="Arial" pitchFamily="34" charset="0"/>
                <a:cs typeface="Arial" pitchFamily="34" charset="0"/>
              </a:rPr>
              <a:t>31 September 2016; due to the delays on the accounting processes related mainly to foreign revenue</a:t>
            </a:r>
          </a:p>
          <a:p>
            <a:pPr algn="just" fontAlgn="auto">
              <a:spcBef>
                <a:spcPts val="0"/>
              </a:spcBef>
              <a:spcAft>
                <a:spcPts val="0"/>
              </a:spcAft>
              <a:defRPr/>
            </a:pPr>
            <a:endParaRPr lang="en-ZA" sz="1800" dirty="0">
              <a:solidFill>
                <a:schemeClr val="tx1"/>
              </a:solidFill>
              <a:latin typeface="Arial" pitchFamily="34" charset="0"/>
              <a:cs typeface="Arial" pitchFamily="34" charset="0"/>
            </a:endParaRPr>
          </a:p>
          <a:p>
            <a:pPr marL="0" indent="0" algn="just" fontAlgn="auto">
              <a:spcBef>
                <a:spcPts val="0"/>
              </a:spcBef>
              <a:spcAft>
                <a:spcPts val="0"/>
              </a:spcAft>
              <a:buNone/>
              <a:defRPr/>
            </a:pPr>
            <a:r>
              <a:rPr lang="en-ZA" sz="1800" b="1" u="sng" dirty="0">
                <a:solidFill>
                  <a:schemeClr val="tx1"/>
                </a:solidFill>
                <a:latin typeface="Arial" pitchFamily="34" charset="0"/>
                <a:cs typeface="Arial" pitchFamily="34" charset="0"/>
              </a:rPr>
              <a:t>750 000 Births registered within 30 calendar days</a:t>
            </a:r>
            <a:endParaRPr lang="en-US" altLang="en-US" sz="1800" b="1" u="sng" dirty="0">
              <a:solidFill>
                <a:schemeClr val="tx1"/>
              </a:solidFill>
              <a:latin typeface="Arial" pitchFamily="34" charset="0"/>
              <a:cs typeface="Arial" pitchFamily="34" charset="0"/>
            </a:endParaRPr>
          </a:p>
          <a:p>
            <a:pPr lvl="0" algn="just" fontAlgn="auto">
              <a:spcBef>
                <a:spcPts val="0"/>
              </a:spcBef>
              <a:spcAft>
                <a:spcPts val="0"/>
              </a:spcAft>
              <a:buFont typeface="Wingdings" panose="05000000000000000000" pitchFamily="2" charset="2"/>
              <a:buChar char="q"/>
              <a:defRPr/>
            </a:pPr>
            <a:r>
              <a:rPr lang="en-US" altLang="en-US" sz="1800" dirty="0">
                <a:solidFill>
                  <a:schemeClr val="tx1"/>
                </a:solidFill>
                <a:latin typeface="Arial" pitchFamily="34" charset="0"/>
                <a:cs typeface="Arial" pitchFamily="34" charset="0"/>
              </a:rPr>
              <a:t>Decrease </a:t>
            </a:r>
            <a:r>
              <a:rPr lang="en-ZA" altLang="en-US" sz="1800" dirty="0">
                <a:solidFill>
                  <a:schemeClr val="tx1"/>
                </a:solidFill>
                <a:latin typeface="Arial" pitchFamily="34" charset="0"/>
                <a:cs typeface="Arial" pitchFamily="34" charset="0"/>
              </a:rPr>
              <a:t>in </a:t>
            </a:r>
            <a:r>
              <a:rPr lang="en-US" altLang="en-US" sz="1800" dirty="0">
                <a:solidFill>
                  <a:schemeClr val="tx1"/>
                </a:solidFill>
                <a:latin typeface="Arial" pitchFamily="34" charset="0"/>
                <a:cs typeface="Arial" pitchFamily="34" charset="0"/>
              </a:rPr>
              <a:t>awareness and mobilisation due to capacity </a:t>
            </a:r>
            <a:r>
              <a:rPr lang="en-US" altLang="en-US" sz="1800" dirty="0" smtClean="0">
                <a:solidFill>
                  <a:schemeClr val="tx1"/>
                </a:solidFill>
                <a:latin typeface="Arial" pitchFamily="34" charset="0"/>
                <a:cs typeface="Arial" pitchFamily="34" charset="0"/>
              </a:rPr>
              <a:t>                                                                     and resource </a:t>
            </a:r>
            <a:r>
              <a:rPr lang="en-US" altLang="en-US" sz="1800" dirty="0">
                <a:solidFill>
                  <a:schemeClr val="tx1"/>
                </a:solidFill>
                <a:latin typeface="Arial" pitchFamily="34" charset="0"/>
                <a:cs typeface="Arial" pitchFamily="34" charset="0"/>
              </a:rPr>
              <a:t>constraints </a:t>
            </a:r>
          </a:p>
          <a:p>
            <a:pPr marL="285750" lvl="0" indent="-285750">
              <a:buFont typeface="Wingdings" pitchFamily="2" charset="2"/>
              <a:buChar char="q"/>
              <a:defRPr/>
            </a:pPr>
            <a:r>
              <a:rPr lang="en-US" sz="1800" dirty="0">
                <a:solidFill>
                  <a:schemeClr val="tx1"/>
                </a:solidFill>
                <a:latin typeface="Arial" pitchFamily="34" charset="0"/>
                <a:cs typeface="Arial" pitchFamily="34" charset="0"/>
              </a:rPr>
              <a:t>Decrease in utilization of Mobile Offices and Campaigns</a:t>
            </a:r>
          </a:p>
          <a:p>
            <a:pPr marL="285750" lvl="0" indent="-285750">
              <a:buFont typeface="Wingdings" pitchFamily="2" charset="2"/>
              <a:buChar char="q"/>
              <a:defRPr/>
            </a:pPr>
            <a:r>
              <a:rPr lang="en-US" sz="1800" dirty="0">
                <a:solidFill>
                  <a:schemeClr val="tx1"/>
                </a:solidFill>
                <a:latin typeface="Arial" pitchFamily="34" charset="0"/>
                <a:cs typeface="Arial" pitchFamily="34" charset="0"/>
              </a:rPr>
              <a:t>Less capacity (cannot fill posts). Moratorium was only lifted in February 2017</a:t>
            </a:r>
          </a:p>
          <a:p>
            <a:pPr marL="285750" indent="-285750">
              <a:buFont typeface="Wingdings" pitchFamily="2" charset="2"/>
              <a:buChar char="q"/>
              <a:defRPr/>
            </a:pPr>
            <a:r>
              <a:rPr lang="en-US" altLang="en-US" sz="1800" dirty="0">
                <a:solidFill>
                  <a:schemeClr val="tx1"/>
                </a:solidFill>
                <a:latin typeface="Arial" pitchFamily="34" charset="0"/>
                <a:cs typeface="Arial" pitchFamily="34" charset="0"/>
              </a:rPr>
              <a:t>Total number of staff loss since April 2016: 202</a:t>
            </a:r>
          </a:p>
          <a:p>
            <a:pPr marL="285750" lvl="0" indent="-285750">
              <a:buFont typeface="Wingdings" pitchFamily="2" charset="2"/>
              <a:buChar char="q"/>
              <a:defRPr/>
            </a:pPr>
            <a:r>
              <a:rPr lang="en-US" sz="1800" dirty="0">
                <a:solidFill>
                  <a:schemeClr val="tx1"/>
                </a:solidFill>
                <a:latin typeface="Arial" pitchFamily="34" charset="0"/>
                <a:cs typeface="Arial" pitchFamily="34" charset="0"/>
              </a:rPr>
              <a:t>Budget cuts (fleet management)</a:t>
            </a:r>
          </a:p>
          <a:p>
            <a:pPr algn="just">
              <a:buFont typeface="Wingdings" pitchFamily="2" charset="2"/>
              <a:buChar char="q"/>
              <a:defRPr/>
            </a:pPr>
            <a:r>
              <a:rPr lang="en-US" altLang="en-US" sz="1800" dirty="0">
                <a:solidFill>
                  <a:schemeClr val="tx1"/>
                </a:solidFill>
                <a:latin typeface="Arial" pitchFamily="34" charset="0"/>
                <a:cs typeface="Arial" pitchFamily="34" charset="0"/>
              </a:rPr>
              <a:t>Birth registrations that are lost due to operational hours (DHA vs </a:t>
            </a:r>
            <a:r>
              <a:rPr lang="en-US" altLang="en-US" sz="1800" dirty="0" err="1">
                <a:solidFill>
                  <a:schemeClr val="tx1"/>
                </a:solidFill>
                <a:latin typeface="Arial" pitchFamily="34" charset="0"/>
                <a:cs typeface="Arial" pitchFamily="34" charset="0"/>
              </a:rPr>
              <a:t>DoH</a:t>
            </a:r>
            <a:r>
              <a:rPr lang="en-US" altLang="en-US" sz="1800" dirty="0" smtClean="0">
                <a:solidFill>
                  <a:schemeClr val="tx1"/>
                </a:solidFill>
                <a:latin typeface="Arial" pitchFamily="34" charset="0"/>
                <a:cs typeface="Arial" pitchFamily="34" charset="0"/>
              </a:rPr>
              <a:t>) e.g</a:t>
            </a:r>
            <a:r>
              <a:rPr lang="en-US" altLang="en-US" sz="1800" dirty="0">
                <a:solidFill>
                  <a:schemeClr val="tx1"/>
                </a:solidFill>
                <a:latin typeface="Arial" pitchFamily="34" charset="0"/>
                <a:cs typeface="Arial" pitchFamily="34" charset="0"/>
              </a:rPr>
              <a:t>. birth occurred on weekends</a:t>
            </a:r>
            <a:endParaRPr lang="en-ZA" sz="1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33204795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36478" y="-38393"/>
            <a:ext cx="9280478" cy="1615827"/>
          </a:xfrm>
          <a:prstGeom prst="rect">
            <a:avLst/>
          </a:prstGeom>
        </p:spPr>
        <p:txBody>
          <a:bodyPr wrap="square">
            <a:spAutoFit/>
          </a:bodyPr>
          <a:lstStyle/>
          <a:p>
            <a:pPr algn="ctr" fontAlgn="auto">
              <a:spcBef>
                <a:spcPct val="50000"/>
              </a:spcBef>
              <a:spcAft>
                <a:spcPts val="1800"/>
              </a:spcAft>
              <a:defRPr/>
            </a:pPr>
            <a:r>
              <a:rPr lang="en-ZA" sz="2400" b="1" dirty="0" smtClean="0">
                <a:solidFill>
                  <a:schemeClr val="bg1"/>
                </a:solidFill>
                <a:latin typeface="Arial" charset="0"/>
                <a:cs typeface="Arial" charset="0"/>
              </a:rPr>
              <a:t>KEY </a:t>
            </a:r>
            <a:r>
              <a:rPr lang="en-ZA" sz="2400" b="1" dirty="0">
                <a:solidFill>
                  <a:schemeClr val="bg1"/>
                </a:solidFill>
                <a:latin typeface="Arial" charset="0"/>
                <a:cs typeface="Arial" charset="0"/>
              </a:rPr>
              <a:t>REASONS THAT LED TO NON – ACHIEVEMENT </a:t>
            </a:r>
            <a:r>
              <a:rPr lang="en-ZA" sz="2400" b="1" dirty="0" smtClean="0">
                <a:solidFill>
                  <a:schemeClr val="bg1"/>
                </a:solidFill>
                <a:latin typeface="Arial" charset="0"/>
                <a:cs typeface="Arial" charset="0"/>
              </a:rPr>
              <a:t>(</a:t>
            </a:r>
            <a:r>
              <a:rPr lang="en-ZA" sz="2400" b="1" dirty="0">
                <a:solidFill>
                  <a:schemeClr val="bg1"/>
                </a:solidFill>
                <a:latin typeface="Arial" charset="0"/>
                <a:cs typeface="Arial" charset="0"/>
              </a:rPr>
              <a:t>5 APP TARGETS</a:t>
            </a:r>
            <a:endParaRPr lang="en-US" sz="2400" b="1" dirty="0">
              <a:solidFill>
                <a:schemeClr val="bg1"/>
              </a:solidFill>
              <a:latin typeface="Arial" charset="0"/>
              <a:cs typeface="Arial" charset="0"/>
            </a:endParaRPr>
          </a:p>
          <a:p>
            <a:pPr algn="ctr">
              <a:spcBef>
                <a:spcPct val="50000"/>
              </a:spcBef>
              <a:spcAft>
                <a:spcPts val="1800"/>
              </a:spcAft>
            </a:pPr>
            <a:r>
              <a:rPr lang="en-GB" sz="2400" b="1" u="sng" dirty="0" smtClean="0">
                <a:solidFill>
                  <a:schemeClr val="bg1"/>
                </a:solidFill>
                <a:latin typeface="Arial" pitchFamily="34" charset="0"/>
                <a:cs typeface="Arial" pitchFamily="34" charset="0"/>
              </a:rPr>
              <a:t>CHALLENGES:</a:t>
            </a:r>
            <a:r>
              <a:rPr lang="en-US" altLang="en-US" sz="2400" b="1" u="sng" dirty="0" smtClean="0">
                <a:solidFill>
                  <a:schemeClr val="bg1"/>
                </a:solidFill>
                <a:latin typeface="Arial" pitchFamily="34" charset="0"/>
                <a:cs typeface="Arial" pitchFamily="34" charset="0"/>
              </a:rPr>
              <a:t> APRIL - JUNE 2017</a:t>
            </a:r>
            <a:r>
              <a:rPr lang="en-GB" sz="2400" b="1" u="sng" dirty="0" smtClean="0">
                <a:solidFill>
                  <a:schemeClr val="bg1"/>
                </a:solidFill>
                <a:latin typeface="Arial" pitchFamily="34" charset="0"/>
                <a:cs typeface="Arial" pitchFamily="34" charset="0"/>
              </a:rPr>
              <a:t> </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41</a:t>
            </a:fld>
            <a:endParaRPr lang="en-US" sz="1800" b="1" dirty="0">
              <a:solidFill>
                <a:schemeClr val="tx1"/>
              </a:solidFill>
              <a:latin typeface="Arial" pitchFamily="34" charset="0"/>
              <a:cs typeface="Arial" pitchFamily="34" charset="0"/>
            </a:endParaRPr>
          </a:p>
        </p:txBody>
      </p:sp>
      <p:sp>
        <p:nvSpPr>
          <p:cNvPr id="6" name="Subtitle 6"/>
          <p:cNvSpPr txBox="1">
            <a:spLocks/>
          </p:cNvSpPr>
          <p:nvPr/>
        </p:nvSpPr>
        <p:spPr>
          <a:xfrm>
            <a:off x="-3" y="769521"/>
            <a:ext cx="8866909" cy="5299182"/>
          </a:xfrm>
          <a:prstGeom prst="round2DiagRect">
            <a:avLst/>
          </a:prstGeom>
          <a:solidFill>
            <a:schemeClr val="accent3">
              <a:lumMod val="20000"/>
              <a:lumOff val="80000"/>
            </a:schemeClr>
          </a:solidFill>
          <a:ln w="9525" cap="flat" cmpd="sng" algn="ctr">
            <a:solidFill>
              <a:schemeClr val="accent3">
                <a:lumMod val="50000"/>
              </a:schemeClr>
            </a:solid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just">
              <a:buNone/>
              <a:defRPr/>
            </a:pPr>
            <a:r>
              <a:rPr lang="en-ZA" sz="1900" b="1" u="sng" dirty="0">
                <a:solidFill>
                  <a:schemeClr val="tx1"/>
                </a:solidFill>
                <a:latin typeface="Arial" pitchFamily="34" charset="0"/>
                <a:cs typeface="Arial" pitchFamily="34" charset="0"/>
              </a:rPr>
              <a:t>BMA launched</a:t>
            </a:r>
            <a:endParaRPr lang="en-US" sz="1900" b="1" u="sng" dirty="0">
              <a:solidFill>
                <a:schemeClr val="tx1"/>
              </a:solidFill>
              <a:latin typeface="Arial" pitchFamily="34" charset="0"/>
              <a:cs typeface="Arial" pitchFamily="34" charset="0"/>
            </a:endParaRPr>
          </a:p>
          <a:p>
            <a:pPr marL="285750" indent="-285750" algn="just">
              <a:buFont typeface="Wingdings" pitchFamily="2" charset="2"/>
              <a:buChar char="q"/>
              <a:defRPr/>
            </a:pPr>
            <a:r>
              <a:rPr lang="en-ZA" sz="1900" dirty="0">
                <a:solidFill>
                  <a:schemeClr val="tx1"/>
                </a:solidFill>
                <a:latin typeface="Arial" pitchFamily="34" charset="0"/>
                <a:cs typeface="Arial" pitchFamily="34" charset="0"/>
              </a:rPr>
              <a:t>The processing of the Bill in Parliament is taking much longer than had been anticipated due to unexpected contentions by the Finance Ministry in respect of the inclusion of customs functions in  the BMA. This target could not be achieved as enabling legislation for the BMA is still under consideration in </a:t>
            </a:r>
            <a:r>
              <a:rPr lang="en-ZA" sz="1900" dirty="0" smtClean="0">
                <a:solidFill>
                  <a:schemeClr val="tx1"/>
                </a:solidFill>
                <a:latin typeface="Arial" pitchFamily="34" charset="0"/>
                <a:cs typeface="Arial" pitchFamily="34" charset="0"/>
              </a:rPr>
              <a:t>Parliament</a:t>
            </a:r>
          </a:p>
          <a:p>
            <a:pPr marL="0" indent="0">
              <a:buNone/>
            </a:pPr>
            <a:r>
              <a:rPr lang="en-ZA" sz="1900" b="1" u="sng" dirty="0">
                <a:solidFill>
                  <a:schemeClr val="tx1"/>
                </a:solidFill>
                <a:latin typeface="Arial" pitchFamily="34" charset="0"/>
                <a:cs typeface="Arial" pitchFamily="34" charset="0"/>
              </a:rPr>
              <a:t>15 selected ports of entry with either improved residential or improved office accommodation or both as per set standards</a:t>
            </a:r>
            <a:endParaRPr lang="en-US" sz="1900" b="1" u="sng" dirty="0">
              <a:solidFill>
                <a:schemeClr val="tx1"/>
              </a:solidFill>
              <a:latin typeface="Arial" pitchFamily="34" charset="0"/>
              <a:cs typeface="Arial" pitchFamily="34" charset="0"/>
            </a:endParaRPr>
          </a:p>
          <a:p>
            <a:pPr marL="285750" indent="-285750" algn="just">
              <a:buFont typeface="Wingdings" pitchFamily="2" charset="2"/>
              <a:buChar char="q"/>
              <a:defRPr/>
            </a:pPr>
            <a:r>
              <a:rPr lang="en-ZA" sz="1900" dirty="0">
                <a:solidFill>
                  <a:schemeClr val="tx1"/>
                </a:solidFill>
                <a:latin typeface="Arial" pitchFamily="34" charset="0"/>
                <a:cs typeface="Arial" pitchFamily="34" charset="0"/>
              </a:rPr>
              <a:t>Lease agreements to acquire infrastructure at three (3) Maritime Ports of Entry could not be achieved due to the dependency on DPW for the Lease Agreement with TNPA</a:t>
            </a:r>
          </a:p>
          <a:p>
            <a:pPr algn="just" fontAlgn="auto">
              <a:spcBef>
                <a:spcPts val="0"/>
              </a:spcBef>
              <a:spcAft>
                <a:spcPts val="0"/>
              </a:spcAft>
              <a:defRPr/>
            </a:pPr>
            <a:endParaRPr lang="en-ZA" sz="1900" b="1" u="sng" dirty="0">
              <a:solidFill>
                <a:schemeClr val="tx1"/>
              </a:solidFill>
              <a:latin typeface="Arial" pitchFamily="34" charset="0"/>
              <a:cs typeface="Arial" pitchFamily="34" charset="0"/>
            </a:endParaRPr>
          </a:p>
          <a:p>
            <a:pPr marL="0" indent="0" algn="just" fontAlgn="auto">
              <a:spcBef>
                <a:spcPts val="0"/>
              </a:spcBef>
              <a:spcAft>
                <a:spcPts val="0"/>
              </a:spcAft>
              <a:buNone/>
              <a:defRPr/>
            </a:pPr>
            <a:endParaRPr lang="en-ZA" sz="1900" b="1" u="sng" dirty="0">
              <a:solidFill>
                <a:schemeClr val="tx1"/>
              </a:solidFill>
              <a:latin typeface="Arial" pitchFamily="34" charset="0"/>
              <a:cs typeface="Arial" pitchFamily="34" charset="0"/>
            </a:endParaRPr>
          </a:p>
          <a:p>
            <a:pPr marL="0" indent="0" algn="just">
              <a:buNone/>
              <a:defRPr/>
            </a:pPr>
            <a:endParaRPr lang="en-ZA" sz="1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17483730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36478" y="-38393"/>
            <a:ext cx="9280478" cy="1615827"/>
          </a:xfrm>
          <a:prstGeom prst="rect">
            <a:avLst/>
          </a:prstGeom>
        </p:spPr>
        <p:txBody>
          <a:bodyPr wrap="square">
            <a:spAutoFit/>
          </a:bodyPr>
          <a:lstStyle/>
          <a:p>
            <a:pPr algn="ctr" fontAlgn="auto">
              <a:spcBef>
                <a:spcPct val="50000"/>
              </a:spcBef>
              <a:spcAft>
                <a:spcPts val="1800"/>
              </a:spcAft>
              <a:defRPr/>
            </a:pPr>
            <a:r>
              <a:rPr lang="en-ZA" sz="2400" b="1" dirty="0" smtClean="0">
                <a:solidFill>
                  <a:schemeClr val="bg1"/>
                </a:solidFill>
                <a:latin typeface="Arial" charset="0"/>
                <a:cs typeface="Arial" charset="0"/>
              </a:rPr>
              <a:t>KEY </a:t>
            </a:r>
            <a:r>
              <a:rPr lang="en-ZA" sz="2400" b="1" dirty="0">
                <a:solidFill>
                  <a:schemeClr val="bg1"/>
                </a:solidFill>
                <a:latin typeface="Arial" charset="0"/>
                <a:cs typeface="Arial" charset="0"/>
              </a:rPr>
              <a:t>REASONS THAT LED TO NON – ACHIEVEMENT </a:t>
            </a:r>
            <a:r>
              <a:rPr lang="en-ZA" sz="2400" b="1" dirty="0" smtClean="0">
                <a:solidFill>
                  <a:schemeClr val="bg1"/>
                </a:solidFill>
                <a:latin typeface="Arial" charset="0"/>
                <a:cs typeface="Arial" charset="0"/>
              </a:rPr>
              <a:t>(</a:t>
            </a:r>
            <a:r>
              <a:rPr lang="en-ZA" sz="2400" b="1" dirty="0">
                <a:solidFill>
                  <a:schemeClr val="bg1"/>
                </a:solidFill>
                <a:latin typeface="Arial" charset="0"/>
                <a:cs typeface="Arial" charset="0"/>
              </a:rPr>
              <a:t>5 APP TARGETS</a:t>
            </a:r>
            <a:endParaRPr lang="en-US" sz="2400" b="1" dirty="0">
              <a:solidFill>
                <a:schemeClr val="bg1"/>
              </a:solidFill>
              <a:latin typeface="Arial" charset="0"/>
              <a:cs typeface="Arial" charset="0"/>
            </a:endParaRPr>
          </a:p>
          <a:p>
            <a:pPr algn="ctr">
              <a:spcBef>
                <a:spcPct val="50000"/>
              </a:spcBef>
              <a:spcAft>
                <a:spcPts val="1800"/>
              </a:spcAft>
            </a:pPr>
            <a:r>
              <a:rPr lang="en-GB" sz="2400" b="1" u="sng" dirty="0" smtClean="0">
                <a:solidFill>
                  <a:schemeClr val="bg1"/>
                </a:solidFill>
                <a:latin typeface="Arial" pitchFamily="34" charset="0"/>
                <a:cs typeface="Arial" pitchFamily="34" charset="0"/>
              </a:rPr>
              <a:t>CHALLENGES:</a:t>
            </a:r>
            <a:r>
              <a:rPr lang="en-US" altLang="en-US" sz="2400" b="1" u="sng" dirty="0" smtClean="0">
                <a:solidFill>
                  <a:schemeClr val="bg1"/>
                </a:solidFill>
                <a:latin typeface="Arial" pitchFamily="34" charset="0"/>
                <a:cs typeface="Arial" pitchFamily="34" charset="0"/>
              </a:rPr>
              <a:t> APRIL - JUNE 2017</a:t>
            </a:r>
            <a:r>
              <a:rPr lang="en-GB" sz="2400" b="1" u="sng" dirty="0" smtClean="0">
                <a:solidFill>
                  <a:schemeClr val="bg1"/>
                </a:solidFill>
                <a:latin typeface="Arial" pitchFamily="34" charset="0"/>
                <a:cs typeface="Arial" pitchFamily="34" charset="0"/>
              </a:rPr>
              <a:t> </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42</a:t>
            </a:fld>
            <a:endParaRPr lang="en-US" sz="1800" b="1" dirty="0">
              <a:solidFill>
                <a:schemeClr val="tx1"/>
              </a:solidFill>
              <a:latin typeface="Arial" pitchFamily="34" charset="0"/>
              <a:cs typeface="Arial" pitchFamily="34" charset="0"/>
            </a:endParaRPr>
          </a:p>
        </p:txBody>
      </p:sp>
      <p:sp>
        <p:nvSpPr>
          <p:cNvPr id="6" name="Subtitle 6"/>
          <p:cNvSpPr txBox="1">
            <a:spLocks/>
          </p:cNvSpPr>
          <p:nvPr/>
        </p:nvSpPr>
        <p:spPr>
          <a:xfrm>
            <a:off x="-3" y="769521"/>
            <a:ext cx="8866909" cy="5299182"/>
          </a:xfrm>
          <a:prstGeom prst="round2DiagRect">
            <a:avLst/>
          </a:prstGeom>
          <a:solidFill>
            <a:schemeClr val="accent3">
              <a:lumMod val="20000"/>
              <a:lumOff val="80000"/>
            </a:schemeClr>
          </a:solidFill>
          <a:ln w="9525" cap="flat" cmpd="sng" algn="ctr">
            <a:solidFill>
              <a:schemeClr val="accent3">
                <a:lumMod val="50000"/>
              </a:schemeClr>
            </a:solid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285750" indent="-285750" eaLnBrk="0" hangingPunct="0">
              <a:spcBef>
                <a:spcPct val="90000"/>
              </a:spcBef>
              <a:buFont typeface="Wingdings" pitchFamily="2" charset="2"/>
              <a:buChar char="q"/>
              <a:defRPr/>
            </a:pPr>
            <a:r>
              <a:rPr lang="en-US" sz="1800" dirty="0" smtClean="0">
                <a:solidFill>
                  <a:schemeClr val="tx1"/>
                </a:solidFill>
                <a:latin typeface="Arial" pitchFamily="34" charset="0"/>
                <a:ea typeface="MS PGothic" pitchFamily="34" charset="-128"/>
                <a:cs typeface="Arial" pitchFamily="34" charset="0"/>
              </a:rPr>
              <a:t>COE </a:t>
            </a:r>
            <a:r>
              <a:rPr lang="en-US" sz="1800" dirty="0">
                <a:solidFill>
                  <a:schemeClr val="tx1"/>
                </a:solidFill>
                <a:latin typeface="Arial" pitchFamily="34" charset="0"/>
                <a:ea typeface="MS PGothic" pitchFamily="34" charset="-128"/>
                <a:cs typeface="Arial" pitchFamily="34" charset="0"/>
              </a:rPr>
              <a:t>- A diminishing capacity through attrition in management and operational positions</a:t>
            </a:r>
          </a:p>
          <a:p>
            <a:pPr marL="285750" indent="-285750" eaLnBrk="0" hangingPunct="0">
              <a:spcBef>
                <a:spcPct val="90000"/>
              </a:spcBef>
              <a:buFont typeface="Wingdings" pitchFamily="2" charset="2"/>
              <a:buChar char="q"/>
              <a:defRPr/>
            </a:pPr>
            <a:r>
              <a:rPr lang="en-US" altLang="en-US" sz="1800" dirty="0">
                <a:solidFill>
                  <a:schemeClr val="tx1"/>
                </a:solidFill>
                <a:latin typeface="Arial" pitchFamily="34" charset="0"/>
                <a:cs typeface="Arial" pitchFamily="34" charset="0"/>
              </a:rPr>
              <a:t>Resource constraints remain a serious challenge and hamper operations and service delivery</a:t>
            </a:r>
          </a:p>
          <a:p>
            <a:pPr marL="285750" indent="-285750" eaLnBrk="0" hangingPunct="0">
              <a:spcBef>
                <a:spcPct val="90000"/>
              </a:spcBef>
              <a:buFont typeface="Wingdings" pitchFamily="2" charset="2"/>
              <a:buChar char="q"/>
              <a:defRPr/>
            </a:pPr>
            <a:r>
              <a:rPr lang="en-US" altLang="en-US" sz="1800" dirty="0">
                <a:solidFill>
                  <a:schemeClr val="tx1"/>
                </a:solidFill>
                <a:latin typeface="Arial" pitchFamily="34" charset="0"/>
                <a:cs typeface="Arial" pitchFamily="34" charset="0"/>
              </a:rPr>
              <a:t>Unresolved </a:t>
            </a:r>
            <a:r>
              <a:rPr lang="en-US" altLang="en-US" sz="1800" dirty="0" err="1">
                <a:solidFill>
                  <a:schemeClr val="tx1"/>
                </a:solidFill>
                <a:latin typeface="Arial" pitchFamily="34" charset="0"/>
                <a:cs typeface="Arial" pitchFamily="34" charset="0"/>
              </a:rPr>
              <a:t>labour</a:t>
            </a:r>
            <a:r>
              <a:rPr lang="en-US" altLang="en-US" sz="1800" dirty="0">
                <a:solidFill>
                  <a:schemeClr val="tx1"/>
                </a:solidFill>
                <a:latin typeface="Arial" pitchFamily="34" charset="0"/>
                <a:cs typeface="Arial" pitchFamily="34" charset="0"/>
              </a:rPr>
              <a:t> dispute related to working hours</a:t>
            </a:r>
          </a:p>
        </p:txBody>
      </p:sp>
      <p:sp>
        <p:nvSpPr>
          <p:cNvPr id="2" name="TextBox 1"/>
          <p:cNvSpPr txBox="1"/>
          <p:nvPr/>
        </p:nvSpPr>
        <p:spPr>
          <a:xfrm>
            <a:off x="539496" y="1392768"/>
            <a:ext cx="6814751" cy="369332"/>
          </a:xfrm>
          <a:prstGeom prst="rect">
            <a:avLst/>
          </a:prstGeom>
          <a:noFill/>
        </p:spPr>
        <p:txBody>
          <a:bodyPr wrap="none" rtlCol="0">
            <a:spAutoFit/>
          </a:bodyPr>
          <a:lstStyle/>
          <a:p>
            <a:r>
              <a:rPr lang="en-ZA" b="1" u="sng" dirty="0" smtClean="0">
                <a:latin typeface="Arial" panose="020B0604020202020204" pitchFamily="34" charset="0"/>
                <a:cs typeface="Arial" panose="020B0604020202020204" pitchFamily="34" charset="0"/>
              </a:rPr>
              <a:t>Other factors that led to non-achievement of the APP targets</a:t>
            </a:r>
            <a:endParaRPr lang="en-ZA"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099373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600501" y="-161223"/>
            <a:ext cx="8434317" cy="1640449"/>
          </a:xfrm>
          <a:prstGeom prst="rect">
            <a:avLst/>
          </a:prstGeom>
        </p:spPr>
        <p:txBody>
          <a:bodyPr wrap="square">
            <a:spAutoFit/>
          </a:bodyPr>
          <a:lstStyle/>
          <a:p>
            <a:pPr algn="ctr">
              <a:lnSpc>
                <a:spcPct val="105000"/>
              </a:lnSpc>
              <a:spcBef>
                <a:spcPct val="50000"/>
              </a:spcBef>
              <a:spcAft>
                <a:spcPts val="1200"/>
              </a:spcAft>
              <a:tabLst>
                <a:tab pos="1943100" algn="l"/>
              </a:tabLst>
            </a:pPr>
            <a:r>
              <a:rPr lang="en-ZA" sz="2400" b="1" dirty="0">
                <a:solidFill>
                  <a:schemeClr val="accent2">
                    <a:lumMod val="50000"/>
                  </a:schemeClr>
                </a:solidFill>
              </a:rPr>
              <a:t/>
            </a:r>
            <a:br>
              <a:rPr lang="en-ZA" sz="2400" b="1" dirty="0">
                <a:solidFill>
                  <a:schemeClr val="accent2">
                    <a:lumMod val="50000"/>
                  </a:schemeClr>
                </a:solidFill>
              </a:rPr>
            </a:br>
            <a:r>
              <a:rPr lang="en-US" sz="2800" b="1" dirty="0">
                <a:solidFill>
                  <a:schemeClr val="bg1"/>
                </a:solidFill>
                <a:latin typeface="Arial" pitchFamily="34" charset="0"/>
                <a:cs typeface="Arial" pitchFamily="34" charset="0"/>
              </a:rPr>
              <a:t>FINANCIAL </a:t>
            </a:r>
            <a:r>
              <a:rPr lang="en-US" sz="2800" b="1" dirty="0" smtClean="0">
                <a:solidFill>
                  <a:schemeClr val="bg1"/>
                </a:solidFill>
                <a:latin typeface="Arial" pitchFamily="34" charset="0"/>
                <a:cs typeface="Arial" pitchFamily="34" charset="0"/>
              </a:rPr>
              <a:t>PERFORMANCE INFORMATION</a:t>
            </a:r>
            <a:endParaRPr lang="en-US" sz="2800" b="1" dirty="0">
              <a:solidFill>
                <a:schemeClr val="bg1"/>
              </a:solidFill>
              <a:latin typeface="Arial" pitchFamily="34" charset="0"/>
              <a:cs typeface="Arial" pitchFamily="34" charset="0"/>
            </a:endParaRPr>
          </a:p>
          <a:p>
            <a:pPr algn="ctr">
              <a:spcBef>
                <a:spcPct val="50000"/>
              </a:spcBef>
              <a:spcAft>
                <a:spcPts val="1800"/>
              </a:spcAft>
            </a:pP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43</a:t>
            </a:fld>
            <a:endParaRPr lang="en-US" sz="1800" b="1" dirty="0">
              <a:solidFill>
                <a:schemeClr val="tx1"/>
              </a:solidFill>
              <a:latin typeface="Arial" pitchFamily="34" charset="0"/>
              <a:cs typeface="Arial" pitchFamily="34" charset="0"/>
            </a:endParaRPr>
          </a:p>
        </p:txBody>
      </p:sp>
      <p:pic>
        <p:nvPicPr>
          <p:cNvPr id="6" name="Picture 8" descr="Image result for sa currency">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1284" y="1277815"/>
            <a:ext cx="3803516" cy="382770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4271748" y="2836465"/>
            <a:ext cx="4415051" cy="461665"/>
          </a:xfrm>
          <a:prstGeom prst="rect">
            <a:avLst/>
          </a:prstGeom>
          <a:solidFill>
            <a:schemeClr val="accent3"/>
          </a:solidFill>
        </p:spPr>
        <p:txBody>
          <a:bodyPr wrap="square">
            <a:spAutoFit/>
          </a:bodyPr>
          <a:lstStyle/>
          <a:p>
            <a:pPr algn="ctr"/>
            <a:r>
              <a:rPr lang="en-US" sz="2400" b="1" dirty="0" smtClean="0">
                <a:latin typeface="Arial"/>
              </a:rPr>
              <a:t>2016-17</a:t>
            </a:r>
            <a:endParaRPr lang="en-ZA" sz="2400" b="1" dirty="0">
              <a:latin typeface="Arial" charset="0"/>
            </a:endParaRPr>
          </a:p>
        </p:txBody>
      </p:sp>
    </p:spTree>
    <p:extLst>
      <p:ext uri="{BB962C8B-B14F-4D97-AF65-F5344CB8AC3E}">
        <p14:creationId xmlns:p14="http://schemas.microsoft.com/office/powerpoint/2010/main" xmlns="" val="36544748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0" y="102013"/>
            <a:ext cx="9144000" cy="1188018"/>
          </a:xfrm>
          <a:prstGeom prst="rect">
            <a:avLst/>
          </a:prstGeom>
        </p:spPr>
        <p:txBody>
          <a:bodyPr wrap="square">
            <a:spAutoFit/>
          </a:bodyPr>
          <a:lstStyle/>
          <a:p>
            <a:pPr lvl="1" algn="ctr">
              <a:lnSpc>
                <a:spcPct val="105000"/>
              </a:lnSpc>
              <a:spcBef>
                <a:spcPct val="50000"/>
              </a:spcBef>
              <a:spcAft>
                <a:spcPts val="1200"/>
              </a:spcAft>
              <a:tabLst>
                <a:tab pos="1943100" algn="l"/>
              </a:tabLst>
            </a:pPr>
            <a:r>
              <a:rPr lang="en-ZA" sz="2400" b="1" dirty="0" smtClean="0">
                <a:solidFill>
                  <a:schemeClr val="bg1"/>
                </a:solidFill>
                <a:latin typeface="Arial" pitchFamily="34" charset="0"/>
                <a:cs typeface="Arial" pitchFamily="34" charset="0"/>
              </a:rPr>
              <a:t>CONTENT</a:t>
            </a:r>
            <a:endParaRPr lang="en-US" sz="2400" b="1" dirty="0">
              <a:solidFill>
                <a:schemeClr val="bg1"/>
              </a:solidFill>
              <a:latin typeface="Arial" pitchFamily="34" charset="0"/>
              <a:cs typeface="Arial" pitchFamily="34" charset="0"/>
            </a:endParaRPr>
          </a:p>
          <a:p>
            <a:pPr algn="ctr">
              <a:spcBef>
                <a:spcPct val="50000"/>
              </a:spcBef>
              <a:spcAft>
                <a:spcPts val="1800"/>
              </a:spcAft>
            </a:pPr>
            <a:r>
              <a:rPr lang="en-US" sz="2400" b="1" u="sng" dirty="0" smtClean="0">
                <a:solidFill>
                  <a:schemeClr val="bg1"/>
                </a:solidFill>
                <a:latin typeface="Arial" charset="0"/>
                <a:cs typeface="Arial" charset="0"/>
              </a:rPr>
              <a:t>)</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44</a:t>
            </a:fld>
            <a:endParaRPr lang="en-US" sz="1800" b="1" dirty="0">
              <a:solidFill>
                <a:schemeClr val="tx1"/>
              </a:solidFill>
              <a:latin typeface="Arial" pitchFamily="34" charset="0"/>
              <a:cs typeface="Arial" pitchFamily="34" charset="0"/>
            </a:endParaRPr>
          </a:p>
        </p:txBody>
      </p:sp>
      <p:sp>
        <p:nvSpPr>
          <p:cNvPr id="6" name="Subtitle 6"/>
          <p:cNvSpPr txBox="1">
            <a:spLocks/>
          </p:cNvSpPr>
          <p:nvPr/>
        </p:nvSpPr>
        <p:spPr>
          <a:xfrm>
            <a:off x="0" y="842492"/>
            <a:ext cx="9019309" cy="5225799"/>
          </a:xfrm>
          <a:prstGeom prst="round2DiagRect">
            <a:avLst/>
          </a:prstGeom>
          <a:solidFill>
            <a:schemeClr val="accent3">
              <a:lumMod val="20000"/>
              <a:lumOff val="80000"/>
            </a:schemeClr>
          </a:solidFill>
          <a:ln w="9525" cap="flat" cmpd="sng" algn="ctr">
            <a:solidFill>
              <a:schemeClr val="accent3">
                <a:lumMod val="50000"/>
              </a:schemeClr>
            </a:solid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a:lnSpc>
                <a:spcPct val="150000"/>
              </a:lnSpc>
              <a:buFont typeface="Wingdings" pitchFamily="2" charset="2"/>
              <a:buChar char="q"/>
            </a:pPr>
            <a:r>
              <a:rPr lang="en-ZA" sz="1800" b="1" dirty="0">
                <a:solidFill>
                  <a:schemeClr val="tx1"/>
                </a:solidFill>
                <a:latin typeface="Arial" pitchFamily="34" charset="0"/>
                <a:cs typeface="Arial" pitchFamily="34" charset="0"/>
              </a:rPr>
              <a:t>Audited expenditure report  :Actual </a:t>
            </a:r>
            <a:r>
              <a:rPr lang="en-ZA" sz="1800" b="1" dirty="0" err="1">
                <a:solidFill>
                  <a:schemeClr val="tx1"/>
                </a:solidFill>
                <a:latin typeface="Arial" pitchFamily="34" charset="0"/>
                <a:cs typeface="Arial" pitchFamily="34" charset="0"/>
              </a:rPr>
              <a:t>vs</a:t>
            </a:r>
            <a:r>
              <a:rPr lang="en-ZA" sz="1800" b="1" dirty="0">
                <a:solidFill>
                  <a:schemeClr val="tx1"/>
                </a:solidFill>
                <a:latin typeface="Arial" pitchFamily="34" charset="0"/>
                <a:cs typeface="Arial" pitchFamily="34" charset="0"/>
              </a:rPr>
              <a:t> Budget per programme.</a:t>
            </a:r>
          </a:p>
          <a:p>
            <a:pPr>
              <a:lnSpc>
                <a:spcPct val="150000"/>
              </a:lnSpc>
              <a:buFont typeface="Wingdings" pitchFamily="2" charset="2"/>
              <a:buChar char="q"/>
            </a:pPr>
            <a:r>
              <a:rPr lang="en-ZA" sz="1800" b="1" dirty="0">
                <a:solidFill>
                  <a:schemeClr val="tx1"/>
                </a:solidFill>
                <a:latin typeface="Arial" pitchFamily="34" charset="0"/>
                <a:cs typeface="Arial" pitchFamily="34" charset="0"/>
              </a:rPr>
              <a:t>Audited expenditure report  :Actual </a:t>
            </a:r>
            <a:r>
              <a:rPr lang="en-ZA" sz="1800" b="1" dirty="0" err="1">
                <a:solidFill>
                  <a:schemeClr val="tx1"/>
                </a:solidFill>
                <a:latin typeface="Arial" pitchFamily="34" charset="0"/>
                <a:cs typeface="Arial" pitchFamily="34" charset="0"/>
              </a:rPr>
              <a:t>vs</a:t>
            </a:r>
            <a:r>
              <a:rPr lang="en-ZA" sz="1800" b="1" dirty="0">
                <a:solidFill>
                  <a:schemeClr val="tx1"/>
                </a:solidFill>
                <a:latin typeface="Arial" pitchFamily="34" charset="0"/>
                <a:cs typeface="Arial" pitchFamily="34" charset="0"/>
              </a:rPr>
              <a:t> Budget per Economic </a:t>
            </a:r>
            <a:r>
              <a:rPr lang="en-ZA" sz="1800" b="1" dirty="0" smtClean="0">
                <a:solidFill>
                  <a:schemeClr val="tx1"/>
                </a:solidFill>
                <a:latin typeface="Arial" pitchFamily="34" charset="0"/>
                <a:cs typeface="Arial" pitchFamily="34" charset="0"/>
              </a:rPr>
              <a:t>Classification.</a:t>
            </a:r>
            <a:endParaRPr lang="en-ZA" sz="1800" b="1" dirty="0">
              <a:solidFill>
                <a:schemeClr val="tx1"/>
              </a:solidFill>
              <a:latin typeface="Arial" pitchFamily="34" charset="0"/>
              <a:cs typeface="Arial" pitchFamily="34" charset="0"/>
            </a:endParaRPr>
          </a:p>
          <a:p>
            <a:pPr>
              <a:lnSpc>
                <a:spcPct val="150000"/>
              </a:lnSpc>
              <a:buFont typeface="Wingdings" pitchFamily="2" charset="2"/>
              <a:buChar char="q"/>
            </a:pPr>
            <a:r>
              <a:rPr lang="en-US" sz="1800" b="1" dirty="0">
                <a:solidFill>
                  <a:schemeClr val="tx1"/>
                </a:solidFill>
                <a:latin typeface="Arial" pitchFamily="34" charset="0"/>
                <a:cs typeface="Arial" pitchFamily="34" charset="0"/>
              </a:rPr>
              <a:t>Departmental </a:t>
            </a:r>
            <a:r>
              <a:rPr lang="en-US" sz="1800" b="1" dirty="0" smtClean="0">
                <a:solidFill>
                  <a:schemeClr val="tx1"/>
                </a:solidFill>
                <a:latin typeface="Arial" pitchFamily="34" charset="0"/>
                <a:cs typeface="Arial" pitchFamily="34" charset="0"/>
              </a:rPr>
              <a:t>Revenue.</a:t>
            </a:r>
            <a:endParaRPr lang="en-US" sz="1800" b="1" dirty="0">
              <a:solidFill>
                <a:schemeClr val="tx1"/>
              </a:solidFill>
              <a:latin typeface="Arial" pitchFamily="34" charset="0"/>
              <a:cs typeface="Arial" pitchFamily="34" charset="0"/>
            </a:endParaRPr>
          </a:p>
          <a:p>
            <a:pPr>
              <a:lnSpc>
                <a:spcPct val="150000"/>
              </a:lnSpc>
              <a:buFont typeface="Wingdings" pitchFamily="2" charset="2"/>
              <a:buChar char="q"/>
            </a:pPr>
            <a:r>
              <a:rPr lang="en-US" sz="1800" b="1" dirty="0">
                <a:solidFill>
                  <a:schemeClr val="tx1"/>
                </a:solidFill>
                <a:latin typeface="Arial" pitchFamily="34" charset="0"/>
                <a:cs typeface="Arial" pitchFamily="34" charset="0"/>
              </a:rPr>
              <a:t>2016/17 Audit </a:t>
            </a:r>
            <a:r>
              <a:rPr lang="en-US" sz="1800" b="1" dirty="0" smtClean="0">
                <a:solidFill>
                  <a:schemeClr val="tx1"/>
                </a:solidFill>
                <a:latin typeface="Arial" pitchFamily="34" charset="0"/>
                <a:cs typeface="Arial" pitchFamily="34" charset="0"/>
              </a:rPr>
              <a:t>Outcome.</a:t>
            </a:r>
            <a:endParaRPr lang="en-US" sz="1800" b="1" dirty="0">
              <a:solidFill>
                <a:schemeClr val="tx1"/>
              </a:solidFill>
              <a:latin typeface="Arial" pitchFamily="34" charset="0"/>
              <a:cs typeface="Arial" pitchFamily="34" charset="0"/>
            </a:endParaRPr>
          </a:p>
          <a:p>
            <a:pPr>
              <a:lnSpc>
                <a:spcPct val="150000"/>
              </a:lnSpc>
              <a:buFont typeface="Wingdings" pitchFamily="2" charset="2"/>
              <a:buChar char="q"/>
            </a:pPr>
            <a:r>
              <a:rPr lang="en-ZA" sz="1800" b="1" dirty="0">
                <a:solidFill>
                  <a:schemeClr val="tx1"/>
                </a:solidFill>
                <a:latin typeface="Arial" pitchFamily="34" charset="0"/>
                <a:cs typeface="Arial" pitchFamily="34" charset="0"/>
              </a:rPr>
              <a:t>Compliance with </a:t>
            </a:r>
            <a:r>
              <a:rPr lang="en-ZA" sz="1800" b="1" dirty="0" smtClean="0">
                <a:solidFill>
                  <a:schemeClr val="tx1"/>
                </a:solidFill>
                <a:latin typeface="Arial" pitchFamily="34" charset="0"/>
                <a:cs typeface="Arial" pitchFamily="34" charset="0"/>
              </a:rPr>
              <a:t>Legislation.</a:t>
            </a:r>
            <a:endParaRPr lang="en-ZA" sz="1800" b="1" dirty="0">
              <a:solidFill>
                <a:schemeClr val="tx1"/>
              </a:solidFill>
              <a:latin typeface="Arial" pitchFamily="34" charset="0"/>
              <a:cs typeface="Arial" pitchFamily="34" charset="0"/>
            </a:endParaRPr>
          </a:p>
          <a:p>
            <a:pPr>
              <a:lnSpc>
                <a:spcPct val="150000"/>
              </a:lnSpc>
              <a:buFont typeface="Wingdings" pitchFamily="2" charset="2"/>
              <a:buChar char="q"/>
            </a:pPr>
            <a:r>
              <a:rPr lang="en-ZA" sz="1800" b="1" dirty="0">
                <a:solidFill>
                  <a:schemeClr val="tx1"/>
                </a:solidFill>
                <a:latin typeface="Arial" pitchFamily="34" charset="0"/>
                <a:cs typeface="Arial" pitchFamily="34" charset="0"/>
              </a:rPr>
              <a:t>Steps to be taken to improve the audit </a:t>
            </a:r>
            <a:r>
              <a:rPr lang="en-ZA" sz="1800" b="1" dirty="0" smtClean="0">
                <a:solidFill>
                  <a:schemeClr val="tx1"/>
                </a:solidFill>
                <a:latin typeface="Arial" pitchFamily="34" charset="0"/>
                <a:cs typeface="Arial" pitchFamily="34" charset="0"/>
              </a:rPr>
              <a:t>outcome.</a:t>
            </a:r>
            <a:endParaRPr lang="en-ZA" sz="18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1568909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49"/>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207818" y="-45867"/>
            <a:ext cx="8672947" cy="1575816"/>
          </a:xfrm>
          <a:prstGeom prst="rect">
            <a:avLst/>
          </a:prstGeom>
        </p:spPr>
        <p:txBody>
          <a:bodyPr wrap="square">
            <a:spAutoFit/>
          </a:bodyPr>
          <a:lstStyle/>
          <a:p>
            <a:pPr algn="ctr">
              <a:lnSpc>
                <a:spcPct val="105000"/>
              </a:lnSpc>
              <a:spcBef>
                <a:spcPct val="50000"/>
              </a:spcBef>
              <a:spcAft>
                <a:spcPts val="1200"/>
              </a:spcAft>
              <a:tabLst>
                <a:tab pos="1943100" algn="l"/>
              </a:tabLst>
            </a:pPr>
            <a:r>
              <a:rPr lang="en-US" sz="2400" b="1" dirty="0" smtClean="0">
                <a:solidFill>
                  <a:schemeClr val="bg1"/>
                </a:solidFill>
                <a:latin typeface="Arial" pitchFamily="34" charset="0"/>
                <a:cs typeface="Arial" pitchFamily="34" charset="0"/>
              </a:rPr>
              <a:t>AUDITED </a:t>
            </a:r>
            <a:r>
              <a:rPr lang="en-US" sz="2400" b="1" dirty="0">
                <a:solidFill>
                  <a:schemeClr val="bg1"/>
                </a:solidFill>
                <a:latin typeface="Arial" pitchFamily="34" charset="0"/>
                <a:cs typeface="Arial" pitchFamily="34" charset="0"/>
              </a:rPr>
              <a:t>EXPENDITURE REPORT: ACTUAL </a:t>
            </a:r>
            <a:r>
              <a:rPr lang="en-US" sz="2400" b="1" dirty="0" err="1">
                <a:solidFill>
                  <a:schemeClr val="bg1"/>
                </a:solidFill>
                <a:latin typeface="Arial" pitchFamily="34" charset="0"/>
                <a:cs typeface="Arial" pitchFamily="34" charset="0"/>
              </a:rPr>
              <a:t>vs</a:t>
            </a:r>
            <a:r>
              <a:rPr lang="en-US" sz="2400" b="1" dirty="0">
                <a:solidFill>
                  <a:schemeClr val="bg1"/>
                </a:solidFill>
                <a:latin typeface="Arial" pitchFamily="34" charset="0"/>
                <a:cs typeface="Arial" pitchFamily="34" charset="0"/>
              </a:rPr>
              <a:t> BUDGET  PER PROGRAMME</a:t>
            </a:r>
          </a:p>
          <a:p>
            <a:pPr algn="ctr">
              <a:spcBef>
                <a:spcPct val="50000"/>
              </a:spcBef>
              <a:spcAft>
                <a:spcPts val="1800"/>
              </a:spcAft>
            </a:pP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45</a:t>
            </a:fld>
            <a:endParaRPr lang="en-US" sz="1800" b="1" dirty="0">
              <a:solidFill>
                <a:schemeClr val="tx1"/>
              </a:solidFill>
              <a:latin typeface="Arial" pitchFamily="34" charset="0"/>
              <a:cs typeface="Arial" pitchFamily="34" charset="0"/>
            </a:endParaRPr>
          </a:p>
        </p:txBody>
      </p:sp>
      <p:sp>
        <p:nvSpPr>
          <p:cNvPr id="2" name="Rectangle 1"/>
          <p:cNvSpPr/>
          <p:nvPr/>
        </p:nvSpPr>
        <p:spPr>
          <a:xfrm>
            <a:off x="263236" y="3546937"/>
            <a:ext cx="8617529" cy="1477328"/>
          </a:xfrm>
          <a:prstGeom prst="rect">
            <a:avLst/>
          </a:prstGeom>
          <a:solidFill>
            <a:schemeClr val="accent3">
              <a:lumMod val="40000"/>
              <a:lumOff val="60000"/>
            </a:schemeClr>
          </a:solidFill>
        </p:spPr>
        <p:txBody>
          <a:bodyPr wrap="square">
            <a:spAutoFit/>
          </a:bodyPr>
          <a:lstStyle/>
          <a:p>
            <a:endParaRPr lang="en-US" dirty="0" smtClean="0"/>
          </a:p>
          <a:p>
            <a:r>
              <a:rPr lang="en-US" dirty="0" smtClean="0">
                <a:latin typeface="Arial" pitchFamily="34" charset="0"/>
                <a:cs typeface="Arial" pitchFamily="34" charset="0"/>
              </a:rPr>
              <a:t>During </a:t>
            </a:r>
            <a:r>
              <a:rPr lang="en-US" dirty="0">
                <a:latin typeface="Arial" pitchFamily="34" charset="0"/>
                <a:cs typeface="Arial" pitchFamily="34" charset="0"/>
              </a:rPr>
              <a:t>the </a:t>
            </a:r>
            <a:r>
              <a:rPr lang="en-US" dirty="0" smtClean="0">
                <a:latin typeface="Arial" pitchFamily="34" charset="0"/>
                <a:cs typeface="Arial" pitchFamily="34" charset="0"/>
              </a:rPr>
              <a:t> 2016/17 financial year, the Department </a:t>
            </a:r>
            <a:r>
              <a:rPr lang="en-US" dirty="0">
                <a:latin typeface="Arial" pitchFamily="34" charset="0"/>
                <a:cs typeface="Arial" pitchFamily="34" charset="0"/>
              </a:rPr>
              <a:t>has underspent its allocation by 0.15 % (R12 million). The </a:t>
            </a:r>
            <a:r>
              <a:rPr lang="en-US" dirty="0" smtClean="0">
                <a:latin typeface="Arial" pitchFamily="34" charset="0"/>
                <a:cs typeface="Arial" pitchFamily="34" charset="0"/>
              </a:rPr>
              <a:t> under spending </a:t>
            </a:r>
            <a:r>
              <a:rPr lang="en-US" dirty="0">
                <a:latin typeface="Arial" pitchFamily="34" charset="0"/>
                <a:cs typeface="Arial" pitchFamily="34" charset="0"/>
              </a:rPr>
              <a:t>is as a result of delays in </a:t>
            </a:r>
            <a:r>
              <a:rPr lang="en-US" dirty="0" smtClean="0">
                <a:latin typeface="Arial" pitchFamily="34" charset="0"/>
                <a:cs typeface="Arial" pitchFamily="34" charset="0"/>
              </a:rPr>
              <a:t>the implementation </a:t>
            </a:r>
            <a:r>
              <a:rPr lang="en-US" dirty="0">
                <a:latin typeface="Arial" pitchFamily="34" charset="0"/>
                <a:cs typeface="Arial" pitchFamily="34" charset="0"/>
              </a:rPr>
              <a:t>of VOIP and video </a:t>
            </a:r>
            <a:r>
              <a:rPr lang="en-US" dirty="0" smtClean="0">
                <a:latin typeface="Arial" pitchFamily="34" charset="0"/>
                <a:cs typeface="Arial" pitchFamily="34" charset="0"/>
              </a:rPr>
              <a:t>conferencing. NT has approved to roll-over funds to 2017/18.</a:t>
            </a:r>
            <a:endParaRPr lang="en-US" dirty="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56626752"/>
              </p:ext>
            </p:extLst>
          </p:nvPr>
        </p:nvGraphicFramePr>
        <p:xfrm>
          <a:off x="263236" y="928255"/>
          <a:ext cx="8603673" cy="2619432"/>
        </p:xfrm>
        <a:graphic>
          <a:graphicData uri="http://schemas.openxmlformats.org/drawingml/2006/table">
            <a:tbl>
              <a:tblPr firstRow="1" bandRow="1">
                <a:tableStyleId>{5C22544A-7EE6-4342-B048-85BDC9FD1C3A}</a:tableStyleId>
              </a:tblPr>
              <a:tblGrid>
                <a:gridCol w="2247833"/>
                <a:gridCol w="1779506"/>
                <a:gridCol w="2220854"/>
                <a:gridCol w="1509181"/>
                <a:gridCol w="846299"/>
              </a:tblGrid>
              <a:tr h="1136072">
                <a:tc>
                  <a:txBody>
                    <a:bodyPr/>
                    <a:lstStyle/>
                    <a:p>
                      <a:r>
                        <a:rPr lang="en-US" dirty="0" smtClean="0">
                          <a:solidFill>
                            <a:schemeClr val="tx1"/>
                          </a:solidFill>
                          <a:latin typeface="Arial" pitchFamily="34" charset="0"/>
                          <a:cs typeface="Arial" pitchFamily="34" charset="0"/>
                        </a:rPr>
                        <a:t>PROGRAMME</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dirty="0" smtClean="0">
                          <a:solidFill>
                            <a:schemeClr val="tx1"/>
                          </a:solidFill>
                          <a:latin typeface="Arial" pitchFamily="34" charset="0"/>
                          <a:cs typeface="Arial" pitchFamily="34" charset="0"/>
                        </a:rPr>
                        <a:t>FINAL BUDGET</a:t>
                      </a:r>
                    </a:p>
                    <a:p>
                      <a:r>
                        <a:rPr lang="en-US" dirty="0" smtClean="0">
                          <a:solidFill>
                            <a:schemeClr val="tx1"/>
                          </a:solidFill>
                          <a:latin typeface="Arial" pitchFamily="34" charset="0"/>
                          <a:cs typeface="Arial" pitchFamily="34" charset="0"/>
                        </a:rPr>
                        <a:t>R’000</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dirty="0" smtClean="0">
                          <a:solidFill>
                            <a:schemeClr val="tx1"/>
                          </a:solidFill>
                          <a:latin typeface="Arial" pitchFamily="34" charset="0"/>
                          <a:cs typeface="Arial" pitchFamily="34" charset="0"/>
                        </a:rPr>
                        <a:t>FINAL EXPENDITURE</a:t>
                      </a:r>
                    </a:p>
                    <a:p>
                      <a:r>
                        <a:rPr lang="en-US" dirty="0" smtClean="0">
                          <a:solidFill>
                            <a:schemeClr val="tx1"/>
                          </a:solidFill>
                          <a:latin typeface="Arial" pitchFamily="34" charset="0"/>
                          <a:cs typeface="Arial" pitchFamily="34" charset="0"/>
                        </a:rPr>
                        <a:t>R’000</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dirty="0" smtClean="0">
                          <a:solidFill>
                            <a:schemeClr val="tx1"/>
                          </a:solidFill>
                          <a:latin typeface="Arial" pitchFamily="34" charset="0"/>
                          <a:cs typeface="Arial" pitchFamily="34" charset="0"/>
                        </a:rPr>
                        <a:t>VARIANCE</a:t>
                      </a:r>
                    </a:p>
                    <a:p>
                      <a:endParaRPr lang="en-US" dirty="0" smtClean="0">
                        <a:solidFill>
                          <a:schemeClr val="tx1"/>
                        </a:solidFill>
                        <a:latin typeface="Arial" pitchFamily="34" charset="0"/>
                        <a:cs typeface="Arial" pitchFamily="34" charset="0"/>
                      </a:endParaRPr>
                    </a:p>
                    <a:p>
                      <a:r>
                        <a:rPr lang="en-US" dirty="0" smtClean="0">
                          <a:solidFill>
                            <a:schemeClr val="tx1"/>
                          </a:solidFill>
                          <a:latin typeface="Arial" pitchFamily="34" charset="0"/>
                          <a:cs typeface="Arial" pitchFamily="34" charset="0"/>
                        </a:rPr>
                        <a:t>R’000</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dirty="0" smtClean="0">
                        <a:solidFill>
                          <a:schemeClr val="tx1"/>
                        </a:solidFill>
                        <a:latin typeface="Arial" pitchFamily="34" charset="0"/>
                        <a:cs typeface="Arial" pitchFamily="34" charset="0"/>
                      </a:endParaRPr>
                    </a:p>
                    <a:p>
                      <a:endParaRPr lang="en-US" dirty="0" smtClean="0">
                        <a:solidFill>
                          <a:schemeClr val="tx1"/>
                        </a:solidFill>
                        <a:latin typeface="Arial" pitchFamily="34" charset="0"/>
                        <a:cs typeface="Arial" pitchFamily="34" charset="0"/>
                      </a:endParaRPr>
                    </a:p>
                    <a:p>
                      <a:r>
                        <a:rPr lang="en-US" dirty="0" smtClean="0">
                          <a:solidFill>
                            <a:schemeClr val="tx1"/>
                          </a:solidFill>
                          <a:latin typeface="Arial" pitchFamily="34" charset="0"/>
                          <a:cs typeface="Arial" pitchFamily="34" charset="0"/>
                        </a:rPr>
                        <a:t>%</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70840">
                <a:tc>
                  <a:txBody>
                    <a:bodyPr/>
                    <a:lstStyle/>
                    <a:p>
                      <a:r>
                        <a:rPr lang="en-US" dirty="0" smtClean="0">
                          <a:latin typeface="Arial" pitchFamily="34" charset="0"/>
                          <a:cs typeface="Arial" pitchFamily="34" charset="0"/>
                        </a:rPr>
                        <a:t>1. Administration</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lang="en-US" dirty="0" smtClean="0">
                          <a:latin typeface="Arial" pitchFamily="34" charset="0"/>
                          <a:cs typeface="Arial" pitchFamily="34" charset="0"/>
                        </a:rPr>
                        <a:t>2,222,834</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lang="en-US" dirty="0" smtClean="0">
                          <a:latin typeface="Arial" pitchFamily="34" charset="0"/>
                          <a:cs typeface="Arial" pitchFamily="34" charset="0"/>
                        </a:rPr>
                        <a:t>2,210,834</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lang="en-US" dirty="0" smtClean="0">
                          <a:latin typeface="Arial" pitchFamily="34" charset="0"/>
                          <a:cs typeface="Arial" pitchFamily="34" charset="0"/>
                        </a:rPr>
                        <a:t>12,000</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lang="en-US" dirty="0" smtClean="0">
                          <a:latin typeface="Arial" pitchFamily="34" charset="0"/>
                          <a:cs typeface="Arial" pitchFamily="34" charset="0"/>
                        </a:rPr>
                        <a:t>99.5%</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70840">
                <a:tc>
                  <a:txBody>
                    <a:bodyPr/>
                    <a:lstStyle/>
                    <a:p>
                      <a:r>
                        <a:rPr lang="en-US" dirty="0" smtClean="0">
                          <a:latin typeface="Arial" pitchFamily="34" charset="0"/>
                          <a:cs typeface="Arial" pitchFamily="34" charset="0"/>
                        </a:rPr>
                        <a:t>2. Civics</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US" dirty="0" smtClean="0">
                          <a:latin typeface="Arial" pitchFamily="34" charset="0"/>
                          <a:cs typeface="Arial" pitchFamily="34" charset="0"/>
                        </a:rPr>
                        <a:t>4,787,170</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US" dirty="0" smtClean="0">
                          <a:latin typeface="Arial" pitchFamily="34" charset="0"/>
                          <a:cs typeface="Arial" pitchFamily="34" charset="0"/>
                        </a:rPr>
                        <a:t>4,786,988</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US" dirty="0" smtClean="0">
                          <a:latin typeface="Arial" pitchFamily="34" charset="0"/>
                          <a:cs typeface="Arial" pitchFamily="34" charset="0"/>
                        </a:rPr>
                        <a:t>182</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US" dirty="0" smtClean="0">
                          <a:latin typeface="Arial" pitchFamily="34" charset="0"/>
                          <a:cs typeface="Arial" pitchFamily="34" charset="0"/>
                        </a:rPr>
                        <a:t>100%</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70840">
                <a:tc>
                  <a:txBody>
                    <a:bodyPr/>
                    <a:lstStyle/>
                    <a:p>
                      <a:r>
                        <a:rPr lang="en-US" dirty="0" smtClean="0">
                          <a:latin typeface="Arial" pitchFamily="34" charset="0"/>
                          <a:cs typeface="Arial" pitchFamily="34" charset="0"/>
                        </a:rPr>
                        <a:t>3. IMS</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lang="en-US" dirty="0" smtClean="0">
                          <a:latin typeface="Arial" pitchFamily="34" charset="0"/>
                          <a:cs typeface="Arial" pitchFamily="34" charset="0"/>
                        </a:rPr>
                        <a:t>1,145,801</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lang="en-US" dirty="0" smtClean="0">
                          <a:latin typeface="Arial" pitchFamily="34" charset="0"/>
                          <a:cs typeface="Arial" pitchFamily="34" charset="0"/>
                        </a:rPr>
                        <a:t>1,145,702</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lang="en-US" dirty="0" smtClean="0">
                          <a:latin typeface="Arial" pitchFamily="34" charset="0"/>
                          <a:cs typeface="Arial" pitchFamily="34" charset="0"/>
                        </a:rPr>
                        <a:t>99</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lang="en-US" dirty="0" smtClean="0">
                          <a:latin typeface="Arial" pitchFamily="34" charset="0"/>
                          <a:cs typeface="Arial" pitchFamily="34" charset="0"/>
                        </a:rPr>
                        <a:t>100%</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70840">
                <a:tc>
                  <a:txBody>
                    <a:bodyPr/>
                    <a:lstStyle/>
                    <a:p>
                      <a:r>
                        <a:rPr lang="en-US" b="1" dirty="0" smtClean="0">
                          <a:latin typeface="Arial" pitchFamily="34" charset="0"/>
                          <a:cs typeface="Arial" pitchFamily="34" charset="0"/>
                        </a:rPr>
                        <a:t>TOTAL</a:t>
                      </a:r>
                      <a:endParaRPr lang="en-US"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US" b="1" dirty="0" smtClean="0">
                          <a:latin typeface="Arial" pitchFamily="34" charset="0"/>
                          <a:cs typeface="Arial" pitchFamily="34" charset="0"/>
                        </a:rPr>
                        <a:t>8,155,805</a:t>
                      </a:r>
                      <a:endParaRPr lang="en-US"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US" b="1" dirty="0" smtClean="0">
                          <a:latin typeface="Arial" pitchFamily="34" charset="0"/>
                          <a:cs typeface="Arial" pitchFamily="34" charset="0"/>
                        </a:rPr>
                        <a:t>8,143,524</a:t>
                      </a:r>
                      <a:endParaRPr lang="en-US"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US" dirty="0" smtClean="0">
                          <a:latin typeface="Arial" pitchFamily="34" charset="0"/>
                          <a:cs typeface="Arial" pitchFamily="34" charset="0"/>
                        </a:rPr>
                        <a:t>12,281</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US" dirty="0" smtClean="0">
                          <a:latin typeface="Arial" pitchFamily="34" charset="0"/>
                          <a:cs typeface="Arial" pitchFamily="34" charset="0"/>
                        </a:rPr>
                        <a:t>99.8%</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Tree>
    <p:extLst>
      <p:ext uri="{BB962C8B-B14F-4D97-AF65-F5344CB8AC3E}">
        <p14:creationId xmlns:p14="http://schemas.microsoft.com/office/powerpoint/2010/main" xmlns="" val="29801040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2459" y="72417"/>
            <a:ext cx="8486352" cy="674031"/>
          </a:xfrm>
          <a:prstGeom prst="rect">
            <a:avLst/>
          </a:prstGeom>
          <a:noFill/>
        </p:spPr>
        <p:txBody>
          <a:bodyPr wrap="square" rtlCol="0">
            <a:spAutoFit/>
          </a:bodyPr>
          <a:lstStyle/>
          <a:p>
            <a:pPr algn="ctr">
              <a:lnSpc>
                <a:spcPct val="105000"/>
              </a:lnSpc>
              <a:spcBef>
                <a:spcPct val="50000"/>
              </a:spcBef>
              <a:spcAft>
                <a:spcPts val="1200"/>
              </a:spcAft>
              <a:tabLst>
                <a:tab pos="1943100" algn="l"/>
              </a:tabLst>
            </a:pPr>
            <a:r>
              <a:rPr lang="en-US" b="1" dirty="0">
                <a:solidFill>
                  <a:schemeClr val="bg1"/>
                </a:solidFill>
                <a:latin typeface="Arial" pitchFamily="34" charset="0"/>
                <a:cs typeface="Arial" pitchFamily="34" charset="0"/>
              </a:rPr>
              <a:t>AUDITED EXPENDITURE REPORT: ACTUAL </a:t>
            </a:r>
            <a:r>
              <a:rPr lang="en-US" b="1" dirty="0" err="1">
                <a:solidFill>
                  <a:schemeClr val="bg1"/>
                </a:solidFill>
                <a:latin typeface="Arial" pitchFamily="34" charset="0"/>
                <a:cs typeface="Arial" pitchFamily="34" charset="0"/>
              </a:rPr>
              <a:t>vs</a:t>
            </a:r>
            <a:r>
              <a:rPr lang="en-US" b="1" dirty="0">
                <a:solidFill>
                  <a:schemeClr val="bg1"/>
                </a:solidFill>
                <a:latin typeface="Arial" pitchFamily="34" charset="0"/>
                <a:cs typeface="Arial" pitchFamily="34" charset="0"/>
              </a:rPr>
              <a:t> BUDGET PER ECONOMIC CLASSIFICATION</a:t>
            </a:r>
          </a:p>
        </p:txBody>
      </p:sp>
      <p:sp>
        <p:nvSpPr>
          <p:cNvPr id="5" name="Rectangle 4"/>
          <p:cNvSpPr/>
          <p:nvPr/>
        </p:nvSpPr>
        <p:spPr>
          <a:xfrm>
            <a:off x="1163782" y="-161223"/>
            <a:ext cx="7370618" cy="830997"/>
          </a:xfrm>
          <a:prstGeom prst="rect">
            <a:avLst/>
          </a:prstGeom>
        </p:spPr>
        <p:txBody>
          <a:bodyPr wrap="square">
            <a:spAutoFit/>
          </a:bodyPr>
          <a:lstStyle/>
          <a:p>
            <a:pPr algn="ctr"/>
            <a:r>
              <a:rPr lang="en-ZA" sz="2400" b="1" dirty="0">
                <a:solidFill>
                  <a:schemeClr val="accent2">
                    <a:lumMod val="50000"/>
                  </a:schemeClr>
                </a:solidFill>
              </a:rPr>
              <a:t/>
            </a:r>
            <a:br>
              <a:rPr lang="en-ZA" sz="2400" b="1" dirty="0">
                <a:solidFill>
                  <a:schemeClr val="accent2">
                    <a:lumMod val="50000"/>
                  </a:schemeClr>
                </a:solidFill>
              </a:rPr>
            </a:b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46</a:t>
            </a:fld>
            <a:endParaRPr lang="en-US" sz="1800" b="1" dirty="0">
              <a:solidFill>
                <a:schemeClr val="tx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4140599326"/>
              </p:ext>
            </p:extLst>
          </p:nvPr>
        </p:nvGraphicFramePr>
        <p:xfrm>
          <a:off x="96982" y="775855"/>
          <a:ext cx="8991600" cy="5292436"/>
        </p:xfrm>
        <a:graphic>
          <a:graphicData uri="http://schemas.openxmlformats.org/drawingml/2006/table">
            <a:tbl>
              <a:tblPr firstRow="1" bandRow="1">
                <a:tableStyleId>{5C22544A-7EE6-4342-B048-85BDC9FD1C3A}</a:tableStyleId>
              </a:tblPr>
              <a:tblGrid>
                <a:gridCol w="2260739"/>
                <a:gridCol w="1758352"/>
                <a:gridCol w="1858829"/>
                <a:gridCol w="2009545"/>
                <a:gridCol w="1104135"/>
              </a:tblGrid>
              <a:tr h="11463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Arial" pitchFamily="34" charset="0"/>
                          <a:ea typeface="+mn-ea"/>
                          <a:cs typeface="Arial" pitchFamily="34" charset="0"/>
                        </a:rPr>
                        <a:t>Per economic classification</a:t>
                      </a:r>
                    </a:p>
                    <a:p>
                      <a:endParaRPr lang="en-US" sz="1800" b="1" kern="1200" dirty="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800" b="1" kern="1200" dirty="0" smtClean="0">
                          <a:solidFill>
                            <a:schemeClr val="tx1"/>
                          </a:solidFill>
                          <a:latin typeface="Arial" pitchFamily="34" charset="0"/>
                          <a:ea typeface="+mn-ea"/>
                          <a:cs typeface="Arial" pitchFamily="34" charset="0"/>
                        </a:rPr>
                        <a:t>Final Budget</a:t>
                      </a:r>
                    </a:p>
                    <a:p>
                      <a:endParaRPr lang="en-US" sz="1800" b="1"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Arial" pitchFamily="34" charset="0"/>
                          <a:ea typeface="+mn-ea"/>
                          <a:cs typeface="Arial" pitchFamily="34" charset="0"/>
                        </a:rPr>
                        <a:t>R’000</a:t>
                      </a:r>
                    </a:p>
                    <a:p>
                      <a:endParaRPr lang="en-US" sz="1800" b="1" kern="1200" dirty="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800" b="1" kern="1200" dirty="0" smtClean="0">
                          <a:solidFill>
                            <a:schemeClr val="tx1"/>
                          </a:solidFill>
                          <a:latin typeface="Arial" pitchFamily="34" charset="0"/>
                          <a:ea typeface="+mn-ea"/>
                          <a:cs typeface="Arial" pitchFamily="34" charset="0"/>
                        </a:rPr>
                        <a:t>Actual Expenditure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Arial" pitchFamily="34" charset="0"/>
                          <a:ea typeface="+mn-ea"/>
                          <a:cs typeface="Arial" pitchFamily="34" charset="0"/>
                        </a:rPr>
                        <a:t>R’000</a:t>
                      </a:r>
                    </a:p>
                    <a:p>
                      <a:endParaRPr lang="en-US" sz="1800" b="1" kern="1200" dirty="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800" b="1" kern="1200" dirty="0" smtClean="0">
                          <a:solidFill>
                            <a:schemeClr val="tx1"/>
                          </a:solidFill>
                          <a:latin typeface="Arial" pitchFamily="34" charset="0"/>
                          <a:ea typeface="+mn-ea"/>
                          <a:cs typeface="Arial" pitchFamily="34" charset="0"/>
                        </a:rPr>
                        <a:t>Under(Over) spending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Arial" pitchFamily="34" charset="0"/>
                          <a:ea typeface="+mn-ea"/>
                          <a:cs typeface="Arial" pitchFamily="34" charset="0"/>
                        </a:rPr>
                        <a:t>R’000</a:t>
                      </a:r>
                    </a:p>
                    <a:p>
                      <a:endParaRPr lang="en-US" sz="1800" b="1" kern="1200" dirty="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Arial" pitchFamily="34" charset="0"/>
                          <a:ea typeface="+mn-ea"/>
                          <a:cs typeface="Arial" pitchFamily="34" charset="0"/>
                        </a:rPr>
                        <a:t>% Spend</a:t>
                      </a:r>
                    </a:p>
                    <a:p>
                      <a:endParaRPr lang="en-US" sz="1800" b="1" kern="1200" dirty="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548677">
                <a:tc>
                  <a:txBody>
                    <a:bodyPr/>
                    <a:lstStyle/>
                    <a:p>
                      <a:r>
                        <a:rPr lang="en-US" sz="1600" b="1" dirty="0" smtClean="0">
                          <a:latin typeface="Arial" pitchFamily="34" charset="0"/>
                          <a:cs typeface="Arial" pitchFamily="34" charset="0"/>
                        </a:rPr>
                        <a:t>CURRENT PAYMENT</a:t>
                      </a:r>
                    </a:p>
                    <a:p>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r>
                        <a:rPr lang="en-US" sz="1600" dirty="0" smtClean="0">
                          <a:latin typeface="Arial" pitchFamily="34" charset="0"/>
                          <a:cs typeface="Arial" pitchFamily="34" charset="0"/>
                        </a:rPr>
                        <a:t>6,104,670</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r>
                        <a:rPr lang="en-US" sz="1600" dirty="0" smtClean="0">
                          <a:latin typeface="Arial" pitchFamily="34" charset="0"/>
                          <a:cs typeface="Arial" pitchFamily="34" charset="0"/>
                        </a:rPr>
                        <a:t>6,104,389</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r>
                        <a:rPr lang="en-US" sz="1600" dirty="0" smtClean="0">
                          <a:latin typeface="Arial" pitchFamily="34" charset="0"/>
                          <a:cs typeface="Arial" pitchFamily="34" charset="0"/>
                        </a:rPr>
                        <a:t>281</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r>
                        <a:rPr lang="en-US" sz="1600" dirty="0" smtClean="0">
                          <a:latin typeface="Arial" pitchFamily="34" charset="0"/>
                          <a:cs typeface="Arial" pitchFamily="34" charset="0"/>
                        </a:rPr>
                        <a:t>100%</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548677">
                <a:tc>
                  <a:txBody>
                    <a:bodyPr/>
                    <a:lstStyle/>
                    <a:p>
                      <a:r>
                        <a:rPr lang="en-US" sz="1400" dirty="0" smtClean="0">
                          <a:latin typeface="Arial" pitchFamily="34" charset="0"/>
                          <a:cs typeface="Arial" pitchFamily="34" charset="0"/>
                        </a:rPr>
                        <a:t>Compensation of employees</a:t>
                      </a:r>
                    </a:p>
                    <a:p>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US" sz="1400" dirty="0" smtClean="0">
                          <a:latin typeface="Arial" pitchFamily="34" charset="0"/>
                          <a:cs typeface="Arial" pitchFamily="34" charset="0"/>
                        </a:rPr>
                        <a:t>3,069,825</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US" sz="1400" dirty="0" smtClean="0">
                          <a:latin typeface="Arial" pitchFamily="34" charset="0"/>
                          <a:cs typeface="Arial" pitchFamily="34" charset="0"/>
                        </a:rPr>
                        <a:t>3,069,768</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US" sz="1400" dirty="0" smtClean="0">
                          <a:latin typeface="Arial" pitchFamily="34" charset="0"/>
                          <a:cs typeface="Arial" pitchFamily="34" charset="0"/>
                        </a:rPr>
                        <a:t>57</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US" sz="1400" dirty="0" smtClean="0">
                          <a:latin typeface="Arial" pitchFamily="34" charset="0"/>
                          <a:cs typeface="Arial" pitchFamily="34" charset="0"/>
                        </a:rPr>
                        <a:t>100%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548677">
                <a:tc>
                  <a:txBody>
                    <a:bodyPr/>
                    <a:lstStyle/>
                    <a:p>
                      <a:r>
                        <a:rPr lang="en-US" sz="1400" dirty="0" smtClean="0">
                          <a:latin typeface="Arial" pitchFamily="34" charset="0"/>
                          <a:cs typeface="Arial" pitchFamily="34" charset="0"/>
                        </a:rPr>
                        <a:t>Goods and Services</a:t>
                      </a:r>
                    </a:p>
                    <a:p>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r>
                        <a:rPr lang="en-US" sz="1400" dirty="0" smtClean="0">
                          <a:latin typeface="Arial" pitchFamily="34" charset="0"/>
                          <a:cs typeface="Arial" pitchFamily="34" charset="0"/>
                        </a:rPr>
                        <a:t>3,034,845</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r>
                        <a:rPr lang="en-US" sz="1400" dirty="0" smtClean="0">
                          <a:latin typeface="Arial" pitchFamily="34" charset="0"/>
                          <a:cs typeface="Arial" pitchFamily="34" charset="0"/>
                        </a:rPr>
                        <a:t>3,034,621</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r>
                        <a:rPr lang="en-US" sz="1400" dirty="0" smtClean="0">
                          <a:latin typeface="Arial" pitchFamily="34" charset="0"/>
                          <a:cs typeface="Arial" pitchFamily="34" charset="0"/>
                        </a:rPr>
                        <a:t>224</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r>
                        <a:rPr lang="en-US" sz="1400" dirty="0" smtClean="0">
                          <a:latin typeface="Arial" pitchFamily="34" charset="0"/>
                          <a:cs typeface="Arial" pitchFamily="34" charset="0"/>
                        </a:rPr>
                        <a:t>100%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548677">
                <a:tc>
                  <a:txBody>
                    <a:bodyPr/>
                    <a:lstStyle/>
                    <a:p>
                      <a:r>
                        <a:rPr lang="en-US" sz="1400" b="1" dirty="0" smtClean="0">
                          <a:latin typeface="Arial" pitchFamily="34" charset="0"/>
                          <a:cs typeface="Arial" pitchFamily="34" charset="0"/>
                        </a:rPr>
                        <a:t>TRANSFERS &amp; SUBSIDIES</a:t>
                      </a:r>
                    </a:p>
                    <a:p>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US" sz="1400" dirty="0" smtClean="0">
                          <a:latin typeface="Arial" pitchFamily="34" charset="0"/>
                          <a:cs typeface="Arial" pitchFamily="34" charset="0"/>
                        </a:rPr>
                        <a:t>1,815,653</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US" sz="1400" dirty="0" smtClean="0">
                          <a:latin typeface="Arial" pitchFamily="34" charset="0"/>
                          <a:cs typeface="Arial" pitchFamily="34" charset="0"/>
                        </a:rPr>
                        <a:t>1,815,653</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US" sz="1400" dirty="0" smtClean="0">
                          <a:latin typeface="Arial" pitchFamily="34" charset="0"/>
                          <a:cs typeface="Arial" pitchFamily="34" charset="0"/>
                        </a:rPr>
                        <a:t>-</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US" sz="1400" dirty="0" smtClean="0">
                          <a:latin typeface="Arial" pitchFamily="34" charset="0"/>
                          <a:cs typeface="Arial" pitchFamily="34" charset="0"/>
                        </a:rPr>
                        <a:t>100%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4450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Provinces &amp; Municipalities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r>
                        <a:rPr lang="en-US" sz="1400" dirty="0" smtClean="0">
                          <a:latin typeface="Arial" pitchFamily="34" charset="0"/>
                          <a:cs typeface="Arial" pitchFamily="34" charset="0"/>
                        </a:rPr>
                        <a:t>918</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r>
                        <a:rPr lang="en-US" sz="1400" dirty="0" smtClean="0">
                          <a:latin typeface="Arial" pitchFamily="34" charset="0"/>
                          <a:cs typeface="Arial" pitchFamily="34" charset="0"/>
                        </a:rPr>
                        <a:t>918</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r>
                        <a:rPr lang="en-US" sz="1400" dirty="0" smtClean="0">
                          <a:latin typeface="Arial" pitchFamily="34" charset="0"/>
                          <a:cs typeface="Arial" pitchFamily="34" charset="0"/>
                        </a:rPr>
                        <a:t>-</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r>
                        <a:rPr lang="en-US" sz="1400" dirty="0" smtClean="0">
                          <a:latin typeface="Arial" pitchFamily="34" charset="0"/>
                          <a:cs typeface="Arial" pitchFamily="34" charset="0"/>
                        </a:rPr>
                        <a:t>100%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5486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Departmental agencies &amp; accounts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US" sz="1400" dirty="0" smtClean="0">
                          <a:latin typeface="Arial" pitchFamily="34" charset="0"/>
                          <a:cs typeface="Arial" pitchFamily="34" charset="0"/>
                        </a:rPr>
                        <a:t>1,792,405</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US" sz="1400" dirty="0" smtClean="0">
                          <a:latin typeface="Arial" pitchFamily="34" charset="0"/>
                          <a:cs typeface="Arial" pitchFamily="34" charset="0"/>
                        </a:rPr>
                        <a:t>1,792,405</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US" sz="1400" dirty="0" smtClean="0">
                          <a:latin typeface="Arial" pitchFamily="34" charset="0"/>
                          <a:cs typeface="Arial" pitchFamily="34" charset="0"/>
                        </a:rPr>
                        <a:t>-</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US" sz="1400" dirty="0" smtClean="0">
                          <a:latin typeface="Arial" pitchFamily="34" charset="0"/>
                          <a:cs typeface="Arial" pitchFamily="34" charset="0"/>
                        </a:rPr>
                        <a:t>100%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51916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Households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r>
                        <a:rPr lang="en-US" sz="1400" dirty="0" smtClean="0">
                          <a:latin typeface="Arial" pitchFamily="34" charset="0"/>
                          <a:cs typeface="Arial" pitchFamily="34" charset="0"/>
                        </a:rPr>
                        <a:t>22,330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r>
                        <a:rPr lang="en-US" sz="1400" dirty="0" smtClean="0">
                          <a:latin typeface="Arial" pitchFamily="34" charset="0"/>
                          <a:cs typeface="Arial" pitchFamily="34" charset="0"/>
                        </a:rPr>
                        <a:t>22,330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r>
                        <a:rPr lang="en-US" sz="1400" dirty="0" smtClean="0">
                          <a:latin typeface="Arial" pitchFamily="34" charset="0"/>
                          <a:cs typeface="Arial" pitchFamily="34" charset="0"/>
                        </a:rPr>
                        <a:t>-</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r>
                        <a:rPr lang="en-US" sz="1400" dirty="0" smtClean="0">
                          <a:latin typeface="Arial" pitchFamily="34" charset="0"/>
                          <a:cs typeface="Arial" pitchFamily="34" charset="0"/>
                        </a:rPr>
                        <a:t>100%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Tree>
    <p:extLst>
      <p:ext uri="{BB962C8B-B14F-4D97-AF65-F5344CB8AC3E}">
        <p14:creationId xmlns:p14="http://schemas.microsoft.com/office/powerpoint/2010/main" xmlns="" val="2612939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2459" y="72417"/>
            <a:ext cx="8486352" cy="383182"/>
          </a:xfrm>
          <a:prstGeom prst="rect">
            <a:avLst/>
          </a:prstGeom>
          <a:noFill/>
        </p:spPr>
        <p:txBody>
          <a:bodyPr wrap="square" rtlCol="0">
            <a:spAutoFit/>
          </a:bodyPr>
          <a:lstStyle/>
          <a:p>
            <a:pPr algn="ctr">
              <a:lnSpc>
                <a:spcPct val="105000"/>
              </a:lnSpc>
              <a:spcBef>
                <a:spcPct val="50000"/>
              </a:spcBef>
              <a:spcAft>
                <a:spcPts val="1200"/>
              </a:spcAft>
              <a:tabLst>
                <a:tab pos="1943100" algn="l"/>
              </a:tabLst>
            </a:pPr>
            <a:r>
              <a:rPr lang="en-US" b="1" dirty="0">
                <a:solidFill>
                  <a:schemeClr val="bg1"/>
                </a:solidFill>
                <a:latin typeface="Arial" pitchFamily="34" charset="0"/>
                <a:cs typeface="Arial" pitchFamily="34" charset="0"/>
              </a:rPr>
              <a:t>AUDITED EXPENDITURE REPORT: ACTUAL </a:t>
            </a:r>
            <a:r>
              <a:rPr lang="en-US" b="1" dirty="0" err="1">
                <a:solidFill>
                  <a:schemeClr val="bg1"/>
                </a:solidFill>
                <a:latin typeface="Arial" pitchFamily="34" charset="0"/>
                <a:cs typeface="Arial" pitchFamily="34" charset="0"/>
              </a:rPr>
              <a:t>vs</a:t>
            </a:r>
            <a:r>
              <a:rPr lang="en-US" b="1" dirty="0">
                <a:solidFill>
                  <a:schemeClr val="bg1"/>
                </a:solidFill>
                <a:latin typeface="Arial" pitchFamily="34" charset="0"/>
                <a:cs typeface="Arial" pitchFamily="34" charset="0"/>
              </a:rPr>
              <a:t> BUDGET PER </a:t>
            </a:r>
            <a:r>
              <a:rPr lang="en-US" b="1" dirty="0" smtClean="0">
                <a:solidFill>
                  <a:schemeClr val="bg1"/>
                </a:solidFill>
                <a:latin typeface="Arial" pitchFamily="34" charset="0"/>
                <a:cs typeface="Arial" pitchFamily="34" charset="0"/>
              </a:rPr>
              <a:t>PROVINCE</a:t>
            </a:r>
            <a:endParaRPr lang="en-US" b="1" dirty="0">
              <a:solidFill>
                <a:schemeClr val="bg1"/>
              </a:solidFill>
              <a:latin typeface="Arial" pitchFamily="34" charset="0"/>
              <a:cs typeface="Arial" pitchFamily="34" charset="0"/>
            </a:endParaRPr>
          </a:p>
        </p:txBody>
      </p:sp>
      <p:sp>
        <p:nvSpPr>
          <p:cNvPr id="5" name="Rectangle 4"/>
          <p:cNvSpPr/>
          <p:nvPr/>
        </p:nvSpPr>
        <p:spPr>
          <a:xfrm>
            <a:off x="1163782" y="-161223"/>
            <a:ext cx="7370618" cy="830997"/>
          </a:xfrm>
          <a:prstGeom prst="rect">
            <a:avLst/>
          </a:prstGeom>
        </p:spPr>
        <p:txBody>
          <a:bodyPr wrap="square">
            <a:spAutoFit/>
          </a:bodyPr>
          <a:lstStyle/>
          <a:p>
            <a:pPr algn="ctr"/>
            <a:r>
              <a:rPr lang="en-ZA" sz="2400" b="1" dirty="0">
                <a:solidFill>
                  <a:schemeClr val="accent2">
                    <a:lumMod val="50000"/>
                  </a:schemeClr>
                </a:solidFill>
              </a:rPr>
              <a:t/>
            </a:r>
            <a:br>
              <a:rPr lang="en-ZA" sz="2400" b="1" dirty="0">
                <a:solidFill>
                  <a:schemeClr val="accent2">
                    <a:lumMod val="50000"/>
                  </a:schemeClr>
                </a:solidFill>
              </a:rPr>
            </a:b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47</a:t>
            </a:fld>
            <a:endParaRPr lang="en-US" sz="1800" b="1" dirty="0">
              <a:solidFill>
                <a:schemeClr val="tx1"/>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332722391"/>
              </p:ext>
            </p:extLst>
          </p:nvPr>
        </p:nvGraphicFramePr>
        <p:xfrm>
          <a:off x="180620" y="869240"/>
          <a:ext cx="8748190" cy="5170317"/>
        </p:xfrm>
        <a:graphic>
          <a:graphicData uri="http://schemas.openxmlformats.org/drawingml/2006/table">
            <a:tbl>
              <a:tblPr/>
              <a:tblGrid>
                <a:gridCol w="1749638"/>
                <a:gridCol w="1749638"/>
                <a:gridCol w="1749638"/>
                <a:gridCol w="1749638"/>
                <a:gridCol w="1749638"/>
              </a:tblGrid>
              <a:tr h="810516">
                <a:tc rowSpan="2">
                  <a:txBody>
                    <a:bodyPr/>
                    <a:lstStyle/>
                    <a:p>
                      <a:pPr algn="ctr" rtl="0" fontAlgn="ctr"/>
                      <a:r>
                        <a:rPr lang="en-ZA" sz="1300" b="1" i="0" u="none" strike="noStrike" dirty="0" smtClean="0">
                          <a:solidFill>
                            <a:srgbClr val="000000"/>
                          </a:solidFill>
                          <a:effectLst/>
                          <a:latin typeface="Arial" panose="020B0604020202020204" pitchFamily="34" charset="0"/>
                        </a:rPr>
                        <a:t>PROVINCES</a:t>
                      </a:r>
                      <a:endParaRPr lang="en-ZA" sz="1300" b="1" i="0" u="none" strike="noStrike" dirty="0">
                        <a:solidFill>
                          <a:srgbClr val="000000"/>
                        </a:solidFill>
                        <a:effectLst/>
                        <a:latin typeface="Arial" panose="020B0604020202020204" pitchFamily="34" charset="0"/>
                      </a:endParaRP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rtl="0" fontAlgn="ctr"/>
                      <a:r>
                        <a:rPr lang="en-ZA" sz="1300" b="1" i="0" u="none" strike="noStrike" dirty="0">
                          <a:solidFill>
                            <a:srgbClr val="000000"/>
                          </a:solidFill>
                          <a:effectLst/>
                          <a:latin typeface="Arial" panose="020B0604020202020204" pitchFamily="34" charset="0"/>
                        </a:rPr>
                        <a:t>FINAL BUDGET</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lumMod val="60000"/>
                        <a:lumOff val="40000"/>
                      </a:schemeClr>
                    </a:solidFill>
                  </a:tcPr>
                </a:tc>
                <a:tc>
                  <a:txBody>
                    <a:bodyPr/>
                    <a:lstStyle/>
                    <a:p>
                      <a:pPr algn="ctr" rtl="0" fontAlgn="ctr"/>
                      <a:r>
                        <a:rPr lang="en-ZA" sz="1300" b="1" i="0" u="none" strike="noStrike" dirty="0">
                          <a:solidFill>
                            <a:srgbClr val="000000"/>
                          </a:solidFill>
                          <a:effectLst/>
                          <a:latin typeface="Arial" panose="020B0604020202020204" pitchFamily="34" charset="0"/>
                        </a:rPr>
                        <a:t>FINAL EXPENDITURE</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lumMod val="60000"/>
                        <a:lumOff val="40000"/>
                      </a:schemeClr>
                    </a:solidFill>
                  </a:tcPr>
                </a:tc>
                <a:tc>
                  <a:txBody>
                    <a:bodyPr/>
                    <a:lstStyle/>
                    <a:p>
                      <a:pPr algn="ctr"/>
                      <a:r>
                        <a:rPr lang="en-US" sz="1400" b="1" kern="1200" dirty="0" smtClean="0">
                          <a:solidFill>
                            <a:schemeClr val="tx1"/>
                          </a:solidFill>
                          <a:latin typeface="Arial" pitchFamily="34" charset="0"/>
                          <a:ea typeface="+mn-ea"/>
                          <a:cs typeface="Arial" pitchFamily="34" charset="0"/>
                        </a:rPr>
                        <a:t>UNDER/OVER SPENDING</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lumMod val="60000"/>
                        <a:lumOff val="40000"/>
                      </a:schemeClr>
                    </a:solidFill>
                  </a:tcPr>
                </a:tc>
                <a:tc rowSpan="2">
                  <a:txBody>
                    <a:bodyPr/>
                    <a:lstStyle/>
                    <a:p>
                      <a:pPr algn="ctr" rtl="0" fontAlgn="ctr"/>
                      <a:r>
                        <a:rPr lang="en-ZA" sz="1300" b="1" i="0" u="none" strike="noStrike" dirty="0">
                          <a:solidFill>
                            <a:srgbClr val="000000"/>
                          </a:solidFill>
                          <a:effectLst/>
                          <a:latin typeface="Arial" panose="020B0604020202020204" pitchFamily="34" charset="0"/>
                        </a:rPr>
                        <a:t>% Spent</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243151">
                <a:tc vMerge="1">
                  <a:txBody>
                    <a:bodyPr/>
                    <a:lstStyle/>
                    <a:p>
                      <a:endParaRPr lang="en-ZA"/>
                    </a:p>
                  </a:txBody>
                  <a:tcPr/>
                </a:tc>
                <a:tc>
                  <a:txBody>
                    <a:bodyPr/>
                    <a:lstStyle/>
                    <a:p>
                      <a:pPr algn="ctr" rtl="0" fontAlgn="ctr"/>
                      <a:r>
                        <a:rPr lang="en-ZA" sz="1300" b="1" i="0" u="none" strike="noStrike" dirty="0">
                          <a:solidFill>
                            <a:srgbClr val="000000"/>
                          </a:solidFill>
                          <a:effectLst/>
                          <a:latin typeface="Arial" panose="020B0604020202020204" pitchFamily="34" charset="0"/>
                        </a:rPr>
                        <a:t>R’000</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rtl="0" fontAlgn="ctr"/>
                      <a:r>
                        <a:rPr lang="en-ZA" sz="1300" b="1" i="0" u="none" strike="noStrike">
                          <a:solidFill>
                            <a:srgbClr val="000000"/>
                          </a:solidFill>
                          <a:effectLst/>
                          <a:latin typeface="Arial" panose="020B0604020202020204" pitchFamily="34" charset="0"/>
                        </a:rPr>
                        <a:t>R’000</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rtl="0" fontAlgn="ctr"/>
                      <a:r>
                        <a:rPr lang="en-ZA" sz="1300" b="1" i="0" u="none" strike="noStrike" dirty="0">
                          <a:solidFill>
                            <a:srgbClr val="000000"/>
                          </a:solidFill>
                          <a:effectLst/>
                          <a:latin typeface="Arial" panose="020B0604020202020204" pitchFamily="34" charset="0"/>
                        </a:rPr>
                        <a:t>R’000</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lumMod val="60000"/>
                        <a:lumOff val="40000"/>
                      </a:schemeClr>
                    </a:solidFill>
                  </a:tcPr>
                </a:tc>
                <a:tc vMerge="1">
                  <a:txBody>
                    <a:bodyPr/>
                    <a:lstStyle/>
                    <a:p>
                      <a:endParaRPr lang="en-ZA"/>
                    </a:p>
                  </a:txBody>
                  <a:tcPr/>
                </a:tc>
              </a:tr>
              <a:tr h="411665">
                <a:tc>
                  <a:txBody>
                    <a:bodyPr/>
                    <a:lstStyle/>
                    <a:p>
                      <a:pPr algn="l" rtl="0" fontAlgn="ctr"/>
                      <a:r>
                        <a:rPr lang="en-ZA" sz="1300" b="1" i="0" u="none" strike="noStrike" dirty="0">
                          <a:solidFill>
                            <a:srgbClr val="000000"/>
                          </a:solidFill>
                          <a:effectLst/>
                          <a:latin typeface="Arial" panose="020B0604020202020204" pitchFamily="34" charset="0"/>
                        </a:rPr>
                        <a:t>EASTERN CAPE</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ZA" sz="1300" b="0" i="0" u="none" strike="noStrike">
                          <a:solidFill>
                            <a:srgbClr val="000000"/>
                          </a:solidFill>
                          <a:effectLst/>
                          <a:latin typeface="Arial" panose="020B0604020202020204" pitchFamily="34" charset="0"/>
                        </a:rPr>
                        <a:t>                  241 571 </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ZA" sz="1300" b="0" i="0" u="none" strike="noStrike">
                          <a:solidFill>
                            <a:srgbClr val="000000"/>
                          </a:solidFill>
                          <a:effectLst/>
                          <a:latin typeface="Arial" panose="020B0604020202020204" pitchFamily="34" charset="0"/>
                        </a:rPr>
                        <a:t>                  241 500 </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ZA" sz="1300" b="0" i="0" u="none" strike="noStrike">
                          <a:solidFill>
                            <a:srgbClr val="000000"/>
                          </a:solidFill>
                          <a:effectLst/>
                          <a:latin typeface="Arial" panose="020B0604020202020204" pitchFamily="34" charset="0"/>
                        </a:rPr>
                        <a:t>                           71 </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ZA" sz="1300" b="0" i="0" u="none" strike="noStrike" dirty="0">
                          <a:solidFill>
                            <a:srgbClr val="000000"/>
                          </a:solidFill>
                          <a:effectLst/>
                          <a:latin typeface="Arial" panose="020B0604020202020204" pitchFamily="34" charset="0"/>
                        </a:rPr>
                        <a:t>100.0%</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r>
              <a:tr h="411665">
                <a:tc>
                  <a:txBody>
                    <a:bodyPr/>
                    <a:lstStyle/>
                    <a:p>
                      <a:pPr algn="l" rtl="0" fontAlgn="ctr"/>
                      <a:r>
                        <a:rPr lang="en-ZA" sz="1300" b="1" i="0" u="none" strike="noStrike" dirty="0">
                          <a:solidFill>
                            <a:srgbClr val="000000"/>
                          </a:solidFill>
                          <a:effectLst/>
                          <a:latin typeface="Arial" panose="020B0604020202020204" pitchFamily="34" charset="0"/>
                        </a:rPr>
                        <a:t>FREE STATE</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ZA" sz="1300" b="0" i="0" u="none" strike="noStrike">
                          <a:solidFill>
                            <a:srgbClr val="000000"/>
                          </a:solidFill>
                          <a:effectLst/>
                          <a:latin typeface="Arial" panose="020B0604020202020204" pitchFamily="34" charset="0"/>
                        </a:rPr>
                        <a:t>                  127 298 </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ZA" sz="1300" b="0" i="0" u="none" strike="noStrike">
                          <a:solidFill>
                            <a:srgbClr val="000000"/>
                          </a:solidFill>
                          <a:effectLst/>
                          <a:latin typeface="Arial" panose="020B0604020202020204" pitchFamily="34" charset="0"/>
                        </a:rPr>
                        <a:t>                  127 229 </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ZA" sz="1300" b="0" i="0" u="none" strike="noStrike">
                          <a:solidFill>
                            <a:srgbClr val="000000"/>
                          </a:solidFill>
                          <a:effectLst/>
                          <a:latin typeface="Arial" panose="020B0604020202020204" pitchFamily="34" charset="0"/>
                        </a:rPr>
                        <a:t>                           69 </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ZA" sz="1300" b="0" i="0" u="none" strike="noStrike">
                          <a:solidFill>
                            <a:srgbClr val="000000"/>
                          </a:solidFill>
                          <a:effectLst/>
                          <a:latin typeface="Arial" panose="020B0604020202020204" pitchFamily="34" charset="0"/>
                        </a:rPr>
                        <a:t>99.9%</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r>
              <a:tr h="411665">
                <a:tc>
                  <a:txBody>
                    <a:bodyPr/>
                    <a:lstStyle/>
                    <a:p>
                      <a:pPr algn="l" rtl="0" fontAlgn="ctr"/>
                      <a:r>
                        <a:rPr lang="en-ZA" sz="1300" b="1" i="0" u="none" strike="noStrike" dirty="0">
                          <a:solidFill>
                            <a:srgbClr val="000000"/>
                          </a:solidFill>
                          <a:effectLst/>
                          <a:latin typeface="Arial" panose="020B0604020202020204" pitchFamily="34" charset="0"/>
                        </a:rPr>
                        <a:t>GAUTENG</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ZA" sz="1300" b="0" i="0" u="none" strike="noStrike">
                          <a:solidFill>
                            <a:srgbClr val="000000"/>
                          </a:solidFill>
                          <a:effectLst/>
                          <a:latin typeface="Arial" panose="020B0604020202020204" pitchFamily="34" charset="0"/>
                        </a:rPr>
                        <a:t>                  400 151 </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ZA" sz="1300" b="0" i="0" u="none" strike="noStrike">
                          <a:solidFill>
                            <a:srgbClr val="000000"/>
                          </a:solidFill>
                          <a:effectLst/>
                          <a:latin typeface="Arial" panose="020B0604020202020204" pitchFamily="34" charset="0"/>
                        </a:rPr>
                        <a:t>                  400 171 </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ZA" sz="1300" b="0" i="0" u="none" strike="noStrike" dirty="0">
                          <a:solidFill>
                            <a:srgbClr val="000000"/>
                          </a:solidFill>
                          <a:effectLst/>
                          <a:latin typeface="Arial" panose="020B0604020202020204" pitchFamily="34" charset="0"/>
                        </a:rPr>
                        <a:t>                         </a:t>
                      </a:r>
                      <a:r>
                        <a:rPr lang="en-ZA" sz="1300" b="0" i="0" u="none" strike="noStrike" dirty="0" smtClean="0">
                          <a:solidFill>
                            <a:srgbClr val="000000"/>
                          </a:solidFill>
                          <a:effectLst/>
                          <a:latin typeface="Arial" panose="020B0604020202020204" pitchFamily="34" charset="0"/>
                        </a:rPr>
                        <a:t>(20)</a:t>
                      </a:r>
                      <a:endParaRPr lang="en-ZA" sz="1300" b="0" i="0" u="none" strike="noStrike" dirty="0">
                        <a:solidFill>
                          <a:srgbClr val="000000"/>
                        </a:solidFill>
                        <a:effectLst/>
                        <a:latin typeface="Arial" panose="020B0604020202020204" pitchFamily="34" charset="0"/>
                      </a:endParaRP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ZA" sz="1300" b="0" i="0" u="none" strike="noStrike">
                          <a:solidFill>
                            <a:srgbClr val="000000"/>
                          </a:solidFill>
                          <a:effectLst/>
                          <a:latin typeface="Arial" panose="020B0604020202020204" pitchFamily="34" charset="0"/>
                        </a:rPr>
                        <a:t>100.0%</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r>
              <a:tr h="411665">
                <a:tc>
                  <a:txBody>
                    <a:bodyPr/>
                    <a:lstStyle/>
                    <a:p>
                      <a:pPr algn="l" rtl="0" fontAlgn="ctr"/>
                      <a:r>
                        <a:rPr lang="en-ZA" sz="1300" b="1" i="0" u="none" strike="noStrike" dirty="0">
                          <a:solidFill>
                            <a:srgbClr val="000000"/>
                          </a:solidFill>
                          <a:effectLst/>
                          <a:latin typeface="Arial" panose="020B0604020202020204" pitchFamily="34" charset="0"/>
                        </a:rPr>
                        <a:t>KWAZULUNATAL</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ZA" sz="1300" b="0" i="0" u="none" strike="noStrike">
                          <a:solidFill>
                            <a:srgbClr val="000000"/>
                          </a:solidFill>
                          <a:effectLst/>
                          <a:latin typeface="Arial" panose="020B0604020202020204" pitchFamily="34" charset="0"/>
                        </a:rPr>
                        <a:t>                  228 879 </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ZA" sz="1300" b="0" i="0" u="none" strike="noStrike">
                          <a:solidFill>
                            <a:srgbClr val="000000"/>
                          </a:solidFill>
                          <a:effectLst/>
                          <a:latin typeface="Arial" panose="020B0604020202020204" pitchFamily="34" charset="0"/>
                        </a:rPr>
                        <a:t>                  228 860 </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ZA" sz="1300" b="0" i="0" u="none" strike="noStrike">
                          <a:solidFill>
                            <a:srgbClr val="000000"/>
                          </a:solidFill>
                          <a:effectLst/>
                          <a:latin typeface="Arial" panose="020B0604020202020204" pitchFamily="34" charset="0"/>
                        </a:rPr>
                        <a:t>                           19 </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ZA" sz="1300" b="0" i="0" u="none" strike="noStrike" dirty="0">
                          <a:solidFill>
                            <a:srgbClr val="000000"/>
                          </a:solidFill>
                          <a:effectLst/>
                          <a:latin typeface="Arial" panose="020B0604020202020204" pitchFamily="34" charset="0"/>
                        </a:rPr>
                        <a:t>100.0%</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r>
              <a:tr h="411665">
                <a:tc>
                  <a:txBody>
                    <a:bodyPr/>
                    <a:lstStyle/>
                    <a:p>
                      <a:pPr algn="l" rtl="0" fontAlgn="ctr"/>
                      <a:r>
                        <a:rPr lang="en-ZA" sz="1300" b="1" i="0" u="none" strike="noStrike" dirty="0">
                          <a:solidFill>
                            <a:srgbClr val="000000"/>
                          </a:solidFill>
                          <a:effectLst/>
                          <a:latin typeface="Arial" panose="020B0604020202020204" pitchFamily="34" charset="0"/>
                        </a:rPr>
                        <a:t>LIMPOPO</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ZA" sz="1300" b="0" i="0" u="none" strike="noStrike">
                          <a:solidFill>
                            <a:srgbClr val="000000"/>
                          </a:solidFill>
                          <a:effectLst/>
                          <a:latin typeface="Arial" panose="020B0604020202020204" pitchFamily="34" charset="0"/>
                        </a:rPr>
                        <a:t>                  222 046 </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ZA" sz="1300" b="0" i="0" u="none" strike="noStrike">
                          <a:solidFill>
                            <a:srgbClr val="000000"/>
                          </a:solidFill>
                          <a:effectLst/>
                          <a:latin typeface="Arial" panose="020B0604020202020204" pitchFamily="34" charset="0"/>
                        </a:rPr>
                        <a:t>                  222 124 </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ZA" sz="1300" b="0" i="0" u="none" strike="noStrike" dirty="0">
                          <a:solidFill>
                            <a:srgbClr val="000000"/>
                          </a:solidFill>
                          <a:effectLst/>
                          <a:latin typeface="Arial" panose="020B0604020202020204" pitchFamily="34" charset="0"/>
                        </a:rPr>
                        <a:t>                         </a:t>
                      </a:r>
                      <a:r>
                        <a:rPr lang="en-ZA" sz="1300" b="0" i="0" u="none" strike="noStrike" dirty="0" smtClean="0">
                          <a:solidFill>
                            <a:srgbClr val="000000"/>
                          </a:solidFill>
                          <a:effectLst/>
                          <a:latin typeface="Arial" panose="020B0604020202020204" pitchFamily="34" charset="0"/>
                        </a:rPr>
                        <a:t>(78)</a:t>
                      </a:r>
                      <a:endParaRPr lang="en-ZA" sz="1300" b="0" i="0" u="none" strike="noStrike" dirty="0">
                        <a:solidFill>
                          <a:srgbClr val="000000"/>
                        </a:solidFill>
                        <a:effectLst/>
                        <a:latin typeface="Arial" panose="020B0604020202020204" pitchFamily="34" charset="0"/>
                      </a:endParaRP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ZA" sz="1300" b="0" i="0" u="none" strike="noStrike">
                          <a:solidFill>
                            <a:srgbClr val="000000"/>
                          </a:solidFill>
                          <a:effectLst/>
                          <a:latin typeface="Arial" panose="020B0604020202020204" pitchFamily="34" charset="0"/>
                        </a:rPr>
                        <a:t>100.0%</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r>
              <a:tr h="411665">
                <a:tc>
                  <a:txBody>
                    <a:bodyPr/>
                    <a:lstStyle/>
                    <a:p>
                      <a:pPr algn="l" rtl="0" fontAlgn="ctr"/>
                      <a:r>
                        <a:rPr lang="en-ZA" sz="1300" b="1" i="0" u="none" strike="noStrike" dirty="0">
                          <a:solidFill>
                            <a:srgbClr val="000000"/>
                          </a:solidFill>
                          <a:effectLst/>
                          <a:latin typeface="Arial" panose="020B0604020202020204" pitchFamily="34" charset="0"/>
                        </a:rPr>
                        <a:t>MPUMALANGA</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ZA" sz="1300" b="0" i="0" u="none" strike="noStrike">
                          <a:solidFill>
                            <a:srgbClr val="000000"/>
                          </a:solidFill>
                          <a:effectLst/>
                          <a:latin typeface="Arial" panose="020B0604020202020204" pitchFamily="34" charset="0"/>
                        </a:rPr>
                        <a:t>                  151 763 </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ZA" sz="1300" b="0" i="0" u="none" strike="noStrike">
                          <a:solidFill>
                            <a:srgbClr val="000000"/>
                          </a:solidFill>
                          <a:effectLst/>
                          <a:latin typeface="Arial" panose="020B0604020202020204" pitchFamily="34" charset="0"/>
                        </a:rPr>
                        <a:t>                  151 783 </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ZA" sz="1300" b="0" i="0" u="none" strike="noStrike" dirty="0">
                          <a:solidFill>
                            <a:srgbClr val="000000"/>
                          </a:solidFill>
                          <a:effectLst/>
                          <a:latin typeface="Arial" panose="020B0604020202020204" pitchFamily="34" charset="0"/>
                        </a:rPr>
                        <a:t>                         </a:t>
                      </a:r>
                      <a:r>
                        <a:rPr lang="en-ZA" sz="1300" b="0" i="0" u="none" strike="noStrike" dirty="0" smtClean="0">
                          <a:solidFill>
                            <a:srgbClr val="000000"/>
                          </a:solidFill>
                          <a:effectLst/>
                          <a:latin typeface="Arial" panose="020B0604020202020204" pitchFamily="34" charset="0"/>
                        </a:rPr>
                        <a:t>(20)</a:t>
                      </a:r>
                      <a:endParaRPr lang="en-ZA" sz="1300" b="0" i="0" u="none" strike="noStrike" dirty="0">
                        <a:solidFill>
                          <a:srgbClr val="000000"/>
                        </a:solidFill>
                        <a:effectLst/>
                        <a:latin typeface="Arial" panose="020B0604020202020204" pitchFamily="34" charset="0"/>
                      </a:endParaRP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ZA" sz="1300" b="0" i="0" u="none" strike="noStrike">
                          <a:solidFill>
                            <a:srgbClr val="000000"/>
                          </a:solidFill>
                          <a:effectLst/>
                          <a:latin typeface="Arial" panose="020B0604020202020204" pitchFamily="34" charset="0"/>
                        </a:rPr>
                        <a:t>100.0%</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r>
              <a:tr h="411665">
                <a:tc>
                  <a:txBody>
                    <a:bodyPr/>
                    <a:lstStyle/>
                    <a:p>
                      <a:pPr algn="l" rtl="0" fontAlgn="ctr"/>
                      <a:r>
                        <a:rPr lang="en-ZA" sz="1300" b="1" i="0" u="none" strike="noStrike" dirty="0">
                          <a:solidFill>
                            <a:srgbClr val="000000"/>
                          </a:solidFill>
                          <a:effectLst/>
                          <a:latin typeface="Arial" panose="020B0604020202020204" pitchFamily="34" charset="0"/>
                        </a:rPr>
                        <a:t>NORTH WEST</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ZA" sz="1300" b="0" i="0" u="none" strike="noStrike">
                          <a:solidFill>
                            <a:srgbClr val="000000"/>
                          </a:solidFill>
                          <a:effectLst/>
                          <a:latin typeface="Arial" panose="020B0604020202020204" pitchFamily="34" charset="0"/>
                        </a:rPr>
                        <a:t>                  156 555 </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ZA" sz="1300" b="0" i="0" u="none" strike="noStrike">
                          <a:solidFill>
                            <a:srgbClr val="000000"/>
                          </a:solidFill>
                          <a:effectLst/>
                          <a:latin typeface="Arial" panose="020B0604020202020204" pitchFamily="34" charset="0"/>
                        </a:rPr>
                        <a:t>                  156 508 </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ZA" sz="1300" b="0" i="0" u="none" strike="noStrike">
                          <a:solidFill>
                            <a:srgbClr val="000000"/>
                          </a:solidFill>
                          <a:effectLst/>
                          <a:latin typeface="Arial" panose="020B0604020202020204" pitchFamily="34" charset="0"/>
                        </a:rPr>
                        <a:t>                           47 </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ZA" sz="1300" b="0" i="0" u="none" strike="noStrike">
                          <a:solidFill>
                            <a:srgbClr val="000000"/>
                          </a:solidFill>
                          <a:effectLst/>
                          <a:latin typeface="Arial" panose="020B0604020202020204" pitchFamily="34" charset="0"/>
                        </a:rPr>
                        <a:t>100.0%</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r>
              <a:tr h="411665">
                <a:tc>
                  <a:txBody>
                    <a:bodyPr/>
                    <a:lstStyle/>
                    <a:p>
                      <a:pPr algn="l" rtl="0" fontAlgn="ctr"/>
                      <a:r>
                        <a:rPr lang="en-ZA" sz="1300" b="1" i="0" u="none" strike="noStrike" dirty="0">
                          <a:solidFill>
                            <a:srgbClr val="000000"/>
                          </a:solidFill>
                          <a:effectLst/>
                          <a:latin typeface="Arial" panose="020B0604020202020204" pitchFamily="34" charset="0"/>
                        </a:rPr>
                        <a:t>NORTHERN CAPE</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ZA" sz="1300" b="0" i="0" u="none" strike="noStrike">
                          <a:solidFill>
                            <a:srgbClr val="000000"/>
                          </a:solidFill>
                          <a:effectLst/>
                          <a:latin typeface="Arial" panose="020B0604020202020204" pitchFamily="34" charset="0"/>
                        </a:rPr>
                        <a:t>                    97 443 </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ZA" sz="1300" b="0" i="0" u="none" strike="noStrike">
                          <a:solidFill>
                            <a:srgbClr val="000000"/>
                          </a:solidFill>
                          <a:effectLst/>
                          <a:latin typeface="Arial" panose="020B0604020202020204" pitchFamily="34" charset="0"/>
                        </a:rPr>
                        <a:t>                    97 454 </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ZA" sz="1300" b="0" i="0" u="none" strike="noStrike" dirty="0">
                          <a:solidFill>
                            <a:srgbClr val="000000"/>
                          </a:solidFill>
                          <a:effectLst/>
                          <a:latin typeface="Arial" panose="020B0604020202020204" pitchFamily="34" charset="0"/>
                        </a:rPr>
                        <a:t>                         </a:t>
                      </a:r>
                      <a:r>
                        <a:rPr lang="en-ZA" sz="1300" b="0" i="0" u="none" strike="noStrike" dirty="0" smtClean="0">
                          <a:solidFill>
                            <a:srgbClr val="000000"/>
                          </a:solidFill>
                          <a:effectLst/>
                          <a:latin typeface="Arial" panose="020B0604020202020204" pitchFamily="34" charset="0"/>
                        </a:rPr>
                        <a:t>(11) </a:t>
                      </a:r>
                      <a:endParaRPr lang="en-ZA" sz="1300" b="0" i="0" u="none" strike="noStrike" dirty="0">
                        <a:solidFill>
                          <a:srgbClr val="000000"/>
                        </a:solidFill>
                        <a:effectLst/>
                        <a:latin typeface="Arial" panose="020B0604020202020204" pitchFamily="34" charset="0"/>
                      </a:endParaRP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ZA" sz="1300" b="0" i="0" u="none" strike="noStrike">
                          <a:solidFill>
                            <a:srgbClr val="000000"/>
                          </a:solidFill>
                          <a:effectLst/>
                          <a:latin typeface="Arial" panose="020B0604020202020204" pitchFamily="34" charset="0"/>
                        </a:rPr>
                        <a:t>100.0%</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r>
              <a:tr h="411665">
                <a:tc>
                  <a:txBody>
                    <a:bodyPr/>
                    <a:lstStyle/>
                    <a:p>
                      <a:pPr algn="l" rtl="0" fontAlgn="ctr"/>
                      <a:r>
                        <a:rPr lang="en-ZA" sz="1300" b="1" i="0" u="none" strike="noStrike" dirty="0">
                          <a:solidFill>
                            <a:srgbClr val="000000"/>
                          </a:solidFill>
                          <a:effectLst/>
                          <a:latin typeface="Arial" panose="020B0604020202020204" pitchFamily="34" charset="0"/>
                        </a:rPr>
                        <a:t>WESTERN CAPE</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ZA" sz="1300" b="0" i="0" u="none" strike="noStrike">
                          <a:solidFill>
                            <a:srgbClr val="000000"/>
                          </a:solidFill>
                          <a:effectLst/>
                          <a:latin typeface="Arial" panose="020B0604020202020204" pitchFamily="34" charset="0"/>
                        </a:rPr>
                        <a:t>                  168 590 </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ZA" sz="1300" b="0" i="0" u="none" strike="noStrike">
                          <a:solidFill>
                            <a:srgbClr val="000000"/>
                          </a:solidFill>
                          <a:effectLst/>
                          <a:latin typeface="Arial" panose="020B0604020202020204" pitchFamily="34" charset="0"/>
                        </a:rPr>
                        <a:t>                  168 623 </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ZA" sz="1300" b="0" i="0" u="none" strike="noStrike" dirty="0">
                          <a:solidFill>
                            <a:srgbClr val="000000"/>
                          </a:solidFill>
                          <a:effectLst/>
                          <a:latin typeface="Arial" panose="020B0604020202020204" pitchFamily="34" charset="0"/>
                        </a:rPr>
                        <a:t>                         </a:t>
                      </a:r>
                      <a:r>
                        <a:rPr lang="en-ZA" sz="1300" b="0" i="0" u="none" strike="noStrike" dirty="0" smtClean="0">
                          <a:solidFill>
                            <a:srgbClr val="000000"/>
                          </a:solidFill>
                          <a:effectLst/>
                          <a:latin typeface="Arial" panose="020B0604020202020204" pitchFamily="34" charset="0"/>
                        </a:rPr>
                        <a:t>(33) </a:t>
                      </a:r>
                      <a:endParaRPr lang="en-ZA" sz="1300" b="0" i="0" u="none" strike="noStrike" dirty="0">
                        <a:solidFill>
                          <a:srgbClr val="000000"/>
                        </a:solidFill>
                        <a:effectLst/>
                        <a:latin typeface="Arial" panose="020B0604020202020204" pitchFamily="34" charset="0"/>
                      </a:endParaRP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ZA" sz="1300" b="0" i="0" u="none" strike="noStrike">
                          <a:solidFill>
                            <a:srgbClr val="000000"/>
                          </a:solidFill>
                          <a:effectLst/>
                          <a:latin typeface="Arial" panose="020B0604020202020204" pitchFamily="34" charset="0"/>
                        </a:rPr>
                        <a:t>100.0%</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r>
              <a:tr h="411665">
                <a:tc>
                  <a:txBody>
                    <a:bodyPr/>
                    <a:lstStyle/>
                    <a:p>
                      <a:pPr algn="l" rtl="0" fontAlgn="ctr"/>
                      <a:r>
                        <a:rPr lang="en-ZA" sz="1300" b="1" i="0" u="none" strike="noStrike" dirty="0">
                          <a:solidFill>
                            <a:srgbClr val="000000"/>
                          </a:solidFill>
                          <a:effectLst/>
                          <a:latin typeface="Arial" panose="020B0604020202020204" pitchFamily="34" charset="0"/>
                        </a:rPr>
                        <a:t>TOTAL</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ZA" sz="1300" b="1" i="0" u="none" strike="noStrike">
                          <a:solidFill>
                            <a:srgbClr val="000000"/>
                          </a:solidFill>
                          <a:effectLst/>
                          <a:latin typeface="Arial" panose="020B0604020202020204" pitchFamily="34" charset="0"/>
                        </a:rPr>
                        <a:t>               1 794 296 </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ZA" sz="1300" b="1" i="0" u="none" strike="noStrike">
                          <a:solidFill>
                            <a:srgbClr val="000000"/>
                          </a:solidFill>
                          <a:effectLst/>
                          <a:latin typeface="Arial" panose="020B0604020202020204" pitchFamily="34" charset="0"/>
                        </a:rPr>
                        <a:t>               1 794 252 </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ZA" sz="1300" b="1" i="0" u="none" strike="noStrike" dirty="0">
                          <a:solidFill>
                            <a:srgbClr val="000000"/>
                          </a:solidFill>
                          <a:effectLst/>
                          <a:latin typeface="Arial" panose="020B0604020202020204" pitchFamily="34" charset="0"/>
                        </a:rPr>
                        <a:t>                           44 </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ZA" sz="1300" b="1" i="0" u="none" strike="noStrike" dirty="0">
                          <a:solidFill>
                            <a:srgbClr val="000000"/>
                          </a:solidFill>
                          <a:effectLst/>
                          <a:latin typeface="Arial" panose="020B0604020202020204" pitchFamily="34" charset="0"/>
                        </a:rPr>
                        <a:t>100.0%</a:t>
                      </a:r>
                    </a:p>
                  </a:txBody>
                  <a:tcPr marL="7135" marR="7135" marT="7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r>
            </a:tbl>
          </a:graphicData>
        </a:graphic>
      </p:graphicFrame>
    </p:spTree>
    <p:extLst>
      <p:ext uri="{BB962C8B-B14F-4D97-AF65-F5344CB8AC3E}">
        <p14:creationId xmlns:p14="http://schemas.microsoft.com/office/powerpoint/2010/main" xmlns="" val="38915370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442" y="306726"/>
            <a:ext cx="8486352" cy="480131"/>
          </a:xfrm>
          <a:prstGeom prst="rect">
            <a:avLst/>
          </a:prstGeom>
          <a:noFill/>
        </p:spPr>
        <p:txBody>
          <a:bodyPr wrap="square" rtlCol="0">
            <a:spAutoFit/>
          </a:bodyPr>
          <a:lstStyle/>
          <a:p>
            <a:pPr algn="ctr">
              <a:lnSpc>
                <a:spcPct val="105000"/>
              </a:lnSpc>
              <a:spcBef>
                <a:spcPct val="50000"/>
              </a:spcBef>
              <a:spcAft>
                <a:spcPts val="1200"/>
              </a:spcAft>
              <a:tabLst>
                <a:tab pos="1943100" algn="l"/>
              </a:tabLst>
            </a:pPr>
            <a:r>
              <a:rPr lang="en-US" sz="2400" b="1" dirty="0" smtClean="0">
                <a:solidFill>
                  <a:schemeClr val="bg1"/>
                </a:solidFill>
                <a:latin typeface="Arial" pitchFamily="34" charset="0"/>
                <a:cs typeface="Arial" pitchFamily="34" charset="0"/>
              </a:rPr>
              <a:t>DEPARTMENTAL REVENUE</a:t>
            </a:r>
            <a:endParaRPr lang="en-US" sz="2400" b="1" dirty="0">
              <a:solidFill>
                <a:schemeClr val="bg1"/>
              </a:solidFill>
              <a:latin typeface="Arial" pitchFamily="34" charset="0"/>
              <a:cs typeface="Arial" pitchFamily="34" charset="0"/>
            </a:endParaRPr>
          </a:p>
        </p:txBody>
      </p:sp>
      <p:sp>
        <p:nvSpPr>
          <p:cNvPr id="5" name="Rectangle 4"/>
          <p:cNvSpPr/>
          <p:nvPr/>
        </p:nvSpPr>
        <p:spPr>
          <a:xfrm>
            <a:off x="1163782" y="-161223"/>
            <a:ext cx="7370618" cy="830997"/>
          </a:xfrm>
          <a:prstGeom prst="rect">
            <a:avLst/>
          </a:prstGeom>
        </p:spPr>
        <p:txBody>
          <a:bodyPr wrap="square">
            <a:spAutoFit/>
          </a:bodyPr>
          <a:lstStyle/>
          <a:p>
            <a:pPr algn="ctr"/>
            <a:r>
              <a:rPr lang="en-ZA" sz="2400" b="1" dirty="0">
                <a:solidFill>
                  <a:schemeClr val="accent2">
                    <a:lumMod val="50000"/>
                  </a:schemeClr>
                </a:solidFill>
              </a:rPr>
              <a:t/>
            </a:r>
            <a:br>
              <a:rPr lang="en-ZA" sz="2400" b="1" dirty="0">
                <a:solidFill>
                  <a:schemeClr val="accent2">
                    <a:lumMod val="50000"/>
                  </a:schemeClr>
                </a:solidFill>
              </a:rPr>
            </a:b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48</a:t>
            </a:fld>
            <a:endParaRPr lang="en-US" sz="1800" b="1" dirty="0">
              <a:solidFill>
                <a:schemeClr val="tx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4193782991"/>
              </p:ext>
            </p:extLst>
          </p:nvPr>
        </p:nvGraphicFramePr>
        <p:xfrm>
          <a:off x="249382" y="786857"/>
          <a:ext cx="8645236" cy="4323303"/>
        </p:xfrm>
        <a:graphic>
          <a:graphicData uri="http://schemas.openxmlformats.org/drawingml/2006/table">
            <a:tbl>
              <a:tblPr firstRow="1" bandRow="1">
                <a:tableStyleId>{5C22544A-7EE6-4342-B048-85BDC9FD1C3A}</a:tableStyleId>
              </a:tblPr>
              <a:tblGrid>
                <a:gridCol w="3120584"/>
                <a:gridCol w="1691684"/>
                <a:gridCol w="1625988"/>
                <a:gridCol w="2206980"/>
              </a:tblGrid>
              <a:tr h="8577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itchFamily="34" charset="0"/>
                          <a:cs typeface="Arial" pitchFamily="34" charset="0"/>
                        </a:rPr>
                        <a:t>Departmental</a:t>
                      </a:r>
                      <a:r>
                        <a:rPr lang="en-US" sz="1600" baseline="0" dirty="0" smtClean="0">
                          <a:solidFill>
                            <a:schemeClr val="tx1"/>
                          </a:solidFill>
                          <a:latin typeface="Arial" pitchFamily="34" charset="0"/>
                          <a:cs typeface="Arial" pitchFamily="34" charset="0"/>
                        </a:rPr>
                        <a:t> Receipts</a:t>
                      </a:r>
                      <a:endParaRPr lang="en-US" sz="1600" dirty="0" smtClean="0">
                        <a:solidFill>
                          <a:schemeClr val="tx1"/>
                        </a:solidFill>
                        <a:latin typeface="Arial" pitchFamily="34" charset="0"/>
                        <a:cs typeface="Arial" pitchFamily="34" charset="0"/>
                      </a:endParaRPr>
                    </a:p>
                    <a:p>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600" dirty="0" smtClean="0">
                          <a:solidFill>
                            <a:schemeClr val="tx1"/>
                          </a:solidFill>
                          <a:latin typeface="Arial" pitchFamily="34" charset="0"/>
                          <a:cs typeface="Arial" pitchFamily="34" charset="0"/>
                        </a:rPr>
                        <a:t>Estimate</a:t>
                      </a:r>
                    </a:p>
                    <a:p>
                      <a:endParaRPr lang="en-US" sz="1600" dirty="0" smtClean="0">
                        <a:solidFill>
                          <a:schemeClr val="tx1"/>
                        </a:solidFill>
                        <a:latin typeface="Arial" pitchFamily="34" charset="0"/>
                        <a:cs typeface="Arial" pitchFamily="34" charset="0"/>
                      </a:endParaRPr>
                    </a:p>
                    <a:p>
                      <a:r>
                        <a:rPr lang="en-US" sz="1600" dirty="0" smtClean="0">
                          <a:solidFill>
                            <a:schemeClr val="tx1"/>
                          </a:solidFill>
                          <a:latin typeface="Arial" pitchFamily="34" charset="0"/>
                          <a:cs typeface="Arial" pitchFamily="34" charset="0"/>
                        </a:rPr>
                        <a:t>R’000</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600" dirty="0" smtClean="0">
                          <a:solidFill>
                            <a:schemeClr val="tx1"/>
                          </a:solidFill>
                          <a:latin typeface="Arial" pitchFamily="34" charset="0"/>
                          <a:cs typeface="Arial" pitchFamily="34" charset="0"/>
                        </a:rPr>
                        <a:t>Actual Amount Collected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itchFamily="34" charset="0"/>
                          <a:cs typeface="Arial" pitchFamily="34" charset="0"/>
                        </a:rPr>
                        <a:t>R’000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600" dirty="0" smtClean="0">
                          <a:solidFill>
                            <a:schemeClr val="tx1"/>
                          </a:solidFill>
                          <a:latin typeface="Arial" pitchFamily="34" charset="0"/>
                          <a:cs typeface="Arial" pitchFamily="34" charset="0"/>
                        </a:rPr>
                        <a:t>Over(Under)</a:t>
                      </a:r>
                      <a:r>
                        <a:rPr lang="en-US" sz="1600" baseline="0" dirty="0" smtClean="0">
                          <a:solidFill>
                            <a:schemeClr val="tx1"/>
                          </a:solidFill>
                          <a:latin typeface="Arial" pitchFamily="34" charset="0"/>
                          <a:cs typeface="Arial" pitchFamily="34" charset="0"/>
                        </a:rPr>
                        <a:t> collection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itchFamily="34" charset="0"/>
                          <a:cs typeface="Arial" pitchFamily="34" charset="0"/>
                        </a:rPr>
                        <a:t>R’000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558251">
                <a:tc>
                  <a:txBody>
                    <a:bodyPr/>
                    <a:lstStyle/>
                    <a:p>
                      <a:r>
                        <a:rPr lang="en-US" sz="1600" kern="1200" dirty="0" smtClean="0">
                          <a:solidFill>
                            <a:schemeClr val="dk1"/>
                          </a:solidFill>
                          <a:latin typeface="Arial" pitchFamily="34" charset="0"/>
                          <a:ea typeface="+mn-ea"/>
                          <a:cs typeface="Arial" pitchFamily="34" charset="0"/>
                        </a:rPr>
                        <a:t>Sale of goods &amp; services other than capital assets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r>
                        <a:rPr lang="en-US" sz="1600" dirty="0" smtClean="0">
                          <a:latin typeface="Arial" pitchFamily="34" charset="0"/>
                          <a:cs typeface="Arial" pitchFamily="34" charset="0"/>
                        </a:rPr>
                        <a:t>935,912</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r>
                        <a:rPr lang="en-US" sz="1600" dirty="0" smtClean="0">
                          <a:latin typeface="Arial" pitchFamily="34" charset="0"/>
                          <a:cs typeface="Arial" pitchFamily="34" charset="0"/>
                        </a:rPr>
                        <a:t>1,074,164</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r>
                        <a:rPr lang="en-US" sz="1600" dirty="0" smtClean="0">
                          <a:latin typeface="Arial" pitchFamily="34" charset="0"/>
                          <a:cs typeface="Arial" pitchFamily="34" charset="0"/>
                        </a:rPr>
                        <a:t>138,252</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76010">
                <a:tc>
                  <a:txBody>
                    <a:bodyPr/>
                    <a:lstStyle/>
                    <a:p>
                      <a:r>
                        <a:rPr lang="en-US" sz="1600" dirty="0" smtClean="0">
                          <a:latin typeface="Arial" pitchFamily="34" charset="0"/>
                          <a:cs typeface="Arial" pitchFamily="34" charset="0"/>
                        </a:rPr>
                        <a:t>Fines, penalties and forfeits</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US" sz="1600" dirty="0" smtClean="0">
                          <a:latin typeface="Arial" pitchFamily="34" charset="0"/>
                          <a:cs typeface="Arial" pitchFamily="34" charset="0"/>
                        </a:rPr>
                        <a:t>16,070</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US" sz="1600" dirty="0" smtClean="0">
                          <a:latin typeface="Arial" pitchFamily="34" charset="0"/>
                          <a:cs typeface="Arial" pitchFamily="34" charset="0"/>
                        </a:rPr>
                        <a:t>10,271</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US" sz="1600" dirty="0" smtClean="0">
                          <a:latin typeface="Arial" pitchFamily="34" charset="0"/>
                          <a:cs typeface="Arial" pitchFamily="34" charset="0"/>
                        </a:rPr>
                        <a:t>(5,799)</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559084">
                <a:tc>
                  <a:txBody>
                    <a:bodyPr/>
                    <a:lstStyle/>
                    <a:p>
                      <a:r>
                        <a:rPr lang="en-US" sz="1600" dirty="0" smtClean="0">
                          <a:latin typeface="Arial" pitchFamily="34" charset="0"/>
                          <a:cs typeface="Arial" pitchFamily="34" charset="0"/>
                        </a:rPr>
                        <a:t>Interest, dividends and rent on 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r>
                        <a:rPr lang="en-US" sz="1600" dirty="0" smtClean="0">
                          <a:latin typeface="Arial" pitchFamily="34" charset="0"/>
                          <a:cs typeface="Arial" pitchFamily="34" charset="0"/>
                        </a:rPr>
                        <a:t>315</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r>
                        <a:rPr lang="en-US" sz="1600" dirty="0" smtClean="0">
                          <a:latin typeface="Arial" pitchFamily="34" charset="0"/>
                          <a:cs typeface="Arial" pitchFamily="34" charset="0"/>
                        </a:rPr>
                        <a:t>616</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r>
                        <a:rPr lang="en-US" sz="1600" dirty="0" smtClean="0">
                          <a:latin typeface="Arial" pitchFamily="34" charset="0"/>
                          <a:cs typeface="Arial" pitchFamily="34" charset="0"/>
                        </a:rPr>
                        <a:t>301</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476536">
                <a:tc>
                  <a:txBody>
                    <a:bodyPr/>
                    <a:lstStyle/>
                    <a:p>
                      <a:pPr marL="0" algn="l" defTabSz="457200" rtl="0" eaLnBrk="1" latinLnBrk="0" hangingPunct="1"/>
                      <a:r>
                        <a:rPr lang="en-US" sz="1600" kern="1200" dirty="0" smtClean="0">
                          <a:solidFill>
                            <a:schemeClr val="dk1"/>
                          </a:solidFill>
                          <a:latin typeface="Arial" pitchFamily="34" charset="0"/>
                          <a:ea typeface="+mn-ea"/>
                          <a:cs typeface="Arial" pitchFamily="34" charset="0"/>
                        </a:rPr>
                        <a:t>Transfer</a:t>
                      </a:r>
                      <a:r>
                        <a:rPr lang="en-US" sz="1600" kern="1200" baseline="0" dirty="0" smtClean="0">
                          <a:solidFill>
                            <a:schemeClr val="dk1"/>
                          </a:solidFill>
                          <a:latin typeface="Arial" pitchFamily="34" charset="0"/>
                          <a:ea typeface="+mn-ea"/>
                          <a:cs typeface="Arial" pitchFamily="34" charset="0"/>
                        </a:rPr>
                        <a:t> received(cash donations)</a:t>
                      </a:r>
                      <a:endParaRPr lang="en-US" sz="1600" kern="1200" dirty="0" smtClean="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US" sz="1600" dirty="0" smtClean="0">
                          <a:latin typeface="Arial" pitchFamily="34" charset="0"/>
                          <a:cs typeface="Arial" pitchFamily="34" charset="0"/>
                        </a:rPr>
                        <a:t>-</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US" sz="1600" dirty="0" smtClean="0">
                          <a:latin typeface="Arial" pitchFamily="34" charset="0"/>
                          <a:cs typeface="Arial" pitchFamily="34" charset="0"/>
                        </a:rPr>
                        <a:t>1,162</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US" sz="1600" dirty="0" smtClean="0">
                          <a:latin typeface="Arial" pitchFamily="34" charset="0"/>
                          <a:cs typeface="Arial" pitchFamily="34" charset="0"/>
                        </a:rPr>
                        <a:t>1,162</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8652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Arial" pitchFamily="34" charset="0"/>
                          <a:ea typeface="+mn-ea"/>
                          <a:cs typeface="Arial" pitchFamily="34" charset="0"/>
                        </a:rPr>
                        <a:t>Sale of  capital assets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algn="r" defTabSz="457200" rtl="0" eaLnBrk="1" latinLnBrk="0" hangingPunct="1"/>
                      <a:r>
                        <a:rPr lang="en-US" sz="1600" kern="1200" dirty="0" smtClean="0">
                          <a:solidFill>
                            <a:schemeClr val="dk1"/>
                          </a:solidFill>
                          <a:latin typeface="Arial" pitchFamily="34" charset="0"/>
                          <a:ea typeface="+mn-ea"/>
                          <a:cs typeface="Arial" pitchFamily="34" charset="0"/>
                        </a:rPr>
                        <a:t>2,264</a:t>
                      </a:r>
                      <a:endParaRPr lang="en-US" sz="1600" kern="1200" dirty="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algn="r" defTabSz="457200" rtl="0" eaLnBrk="1" latinLnBrk="0" hangingPunct="1"/>
                      <a:r>
                        <a:rPr lang="en-US" sz="1600" kern="1200" dirty="0" smtClean="0">
                          <a:solidFill>
                            <a:schemeClr val="dk1"/>
                          </a:solidFill>
                          <a:latin typeface="Arial" pitchFamily="34" charset="0"/>
                          <a:ea typeface="+mn-ea"/>
                          <a:cs typeface="Arial" pitchFamily="34" charset="0"/>
                        </a:rPr>
                        <a:t>3,058</a:t>
                      </a:r>
                      <a:endParaRPr lang="en-US" sz="1600" kern="1200" dirty="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algn="r" defTabSz="457200" rtl="0" eaLnBrk="1" latinLnBrk="0" hangingPunct="1"/>
                      <a:r>
                        <a:rPr lang="en-US" sz="1600" kern="1200" dirty="0" smtClean="0">
                          <a:solidFill>
                            <a:schemeClr val="dk1"/>
                          </a:solidFill>
                          <a:latin typeface="Arial" pitchFamily="34" charset="0"/>
                          <a:ea typeface="+mn-ea"/>
                          <a:cs typeface="Arial" pitchFamily="34" charset="0"/>
                        </a:rPr>
                        <a:t>794</a:t>
                      </a:r>
                      <a:endParaRPr lang="en-US" sz="1600" kern="1200" dirty="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8652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Arial" pitchFamily="34" charset="0"/>
                          <a:ea typeface="+mn-ea"/>
                          <a:cs typeface="Arial" pitchFamily="34" charset="0"/>
                        </a:rPr>
                        <a:t>Financial transactions in assets &amp; liabilities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r" defTabSz="457200" rtl="0" eaLnBrk="1" latinLnBrk="0" hangingPunct="1"/>
                      <a:r>
                        <a:rPr lang="en-US" sz="1600" kern="1200" dirty="0" smtClean="0">
                          <a:solidFill>
                            <a:schemeClr val="dk1"/>
                          </a:solidFill>
                          <a:latin typeface="Arial" pitchFamily="34" charset="0"/>
                          <a:ea typeface="+mn-ea"/>
                          <a:cs typeface="Arial" pitchFamily="34" charset="0"/>
                        </a:rPr>
                        <a:t>7,764</a:t>
                      </a:r>
                      <a:endParaRPr lang="en-US" sz="1600" kern="1200" dirty="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r" defTabSz="457200" rtl="0" eaLnBrk="1" latinLnBrk="0" hangingPunct="1"/>
                      <a:r>
                        <a:rPr lang="en-US" sz="1600" kern="1200" dirty="0" smtClean="0">
                          <a:solidFill>
                            <a:schemeClr val="dk1"/>
                          </a:solidFill>
                          <a:latin typeface="Arial" pitchFamily="34" charset="0"/>
                          <a:ea typeface="+mn-ea"/>
                          <a:cs typeface="Arial" pitchFamily="34" charset="0"/>
                        </a:rPr>
                        <a:t>10,265</a:t>
                      </a:r>
                      <a:endParaRPr lang="en-US" sz="1600" kern="1200" dirty="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r" defTabSz="457200" rtl="0" eaLnBrk="1" latinLnBrk="0" hangingPunct="1"/>
                      <a:r>
                        <a:rPr lang="en-US" sz="1600" kern="1200" dirty="0" smtClean="0">
                          <a:solidFill>
                            <a:schemeClr val="dk1"/>
                          </a:solidFill>
                          <a:latin typeface="Arial" pitchFamily="34" charset="0"/>
                          <a:ea typeface="+mn-ea"/>
                          <a:cs typeface="Arial" pitchFamily="34" charset="0"/>
                        </a:rPr>
                        <a:t>2,501</a:t>
                      </a:r>
                      <a:endParaRPr lang="en-US" sz="1600" kern="1200" dirty="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8652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latin typeface="Arial" pitchFamily="34" charset="0"/>
                          <a:cs typeface="Arial" pitchFamily="34"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r>
                        <a:rPr lang="en-US" sz="1600" b="1" dirty="0" smtClean="0">
                          <a:latin typeface="Arial" pitchFamily="34" charset="0"/>
                          <a:cs typeface="Arial" pitchFamily="34" charset="0"/>
                        </a:rPr>
                        <a:t>962,325</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r>
                        <a:rPr lang="en-US" sz="1600" b="1" dirty="0" smtClean="0">
                          <a:latin typeface="Arial" pitchFamily="34" charset="0"/>
                          <a:cs typeface="Arial" pitchFamily="34" charset="0"/>
                        </a:rPr>
                        <a:t>1,099,536</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r>
                        <a:rPr lang="en-US" sz="1600" b="1" dirty="0" smtClean="0">
                          <a:latin typeface="Arial" pitchFamily="34" charset="0"/>
                          <a:cs typeface="Arial" pitchFamily="34" charset="0"/>
                        </a:rPr>
                        <a:t>137,211</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3" name="Rectangle 2"/>
          <p:cNvSpPr/>
          <p:nvPr/>
        </p:nvSpPr>
        <p:spPr>
          <a:xfrm>
            <a:off x="249382" y="5110160"/>
            <a:ext cx="8645236" cy="584775"/>
          </a:xfrm>
          <a:prstGeom prst="rect">
            <a:avLst/>
          </a:prstGeom>
        </p:spPr>
        <p:txBody>
          <a:bodyPr wrap="square">
            <a:spAutoFit/>
          </a:bodyPr>
          <a:lstStyle/>
          <a:p>
            <a:r>
              <a:rPr lang="en-US" sz="1600" dirty="0" smtClean="0">
                <a:latin typeface="Arial" pitchFamily="34" charset="0"/>
                <a:cs typeface="Arial" pitchFamily="34" charset="0"/>
              </a:rPr>
              <a:t>The sale of goods &amp; services includes foreign revenue of R 298 million collected by </a:t>
            </a:r>
            <a:r>
              <a:rPr lang="en-US" sz="1600" dirty="0" err="1" smtClean="0">
                <a:latin typeface="Arial" pitchFamily="34" charset="0"/>
                <a:cs typeface="Arial" pitchFamily="34" charset="0"/>
              </a:rPr>
              <a:t>Dirco</a:t>
            </a:r>
            <a:r>
              <a:rPr lang="en-US" sz="1600" dirty="0" smtClean="0">
                <a:latin typeface="Arial" pitchFamily="34" charset="0"/>
                <a:cs typeface="Arial" pitchFamily="34" charset="0"/>
              </a:rPr>
              <a:t> on behalf of the Department as compared to last financial year R 332 million</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xmlns="" val="3408313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442" y="306726"/>
            <a:ext cx="8486352" cy="453201"/>
          </a:xfrm>
          <a:prstGeom prst="rect">
            <a:avLst/>
          </a:prstGeom>
          <a:noFill/>
        </p:spPr>
        <p:txBody>
          <a:bodyPr wrap="square" rtlCol="0">
            <a:spAutoFit/>
          </a:bodyPr>
          <a:lstStyle/>
          <a:p>
            <a:pPr algn="ctr">
              <a:lnSpc>
                <a:spcPct val="105000"/>
              </a:lnSpc>
              <a:spcBef>
                <a:spcPct val="50000"/>
              </a:spcBef>
              <a:spcAft>
                <a:spcPts val="1200"/>
              </a:spcAft>
              <a:tabLst>
                <a:tab pos="1943100" algn="l"/>
              </a:tabLst>
            </a:pPr>
            <a:r>
              <a:rPr lang="en-ZA" sz="2400" b="1" dirty="0">
                <a:solidFill>
                  <a:schemeClr val="bg1"/>
                </a:solidFill>
                <a:latin typeface="Arial" panose="020B0604020202020204" pitchFamily="34" charset="0"/>
                <a:cs typeface="Arial" panose="020B0604020202020204" pitchFamily="34" charset="0"/>
              </a:rPr>
              <a:t>30 DAY PAYMENTS - PROVINCES</a:t>
            </a:r>
            <a:endParaRPr lang="en-US" sz="2400" b="1" dirty="0">
              <a:solidFill>
                <a:schemeClr val="bg1"/>
              </a:solidFill>
              <a:latin typeface="Arial" pitchFamily="34" charset="0"/>
              <a:cs typeface="Arial" pitchFamily="34" charset="0"/>
            </a:endParaRPr>
          </a:p>
        </p:txBody>
      </p:sp>
      <p:sp>
        <p:nvSpPr>
          <p:cNvPr id="5" name="Rectangle 4"/>
          <p:cNvSpPr/>
          <p:nvPr/>
        </p:nvSpPr>
        <p:spPr>
          <a:xfrm>
            <a:off x="1163782" y="-161223"/>
            <a:ext cx="7370618" cy="830997"/>
          </a:xfrm>
          <a:prstGeom prst="rect">
            <a:avLst/>
          </a:prstGeom>
        </p:spPr>
        <p:txBody>
          <a:bodyPr wrap="square">
            <a:spAutoFit/>
          </a:bodyPr>
          <a:lstStyle/>
          <a:p>
            <a:pPr algn="ctr"/>
            <a:r>
              <a:rPr lang="en-ZA" sz="2400" b="1" dirty="0">
                <a:solidFill>
                  <a:schemeClr val="accent2">
                    <a:lumMod val="50000"/>
                  </a:schemeClr>
                </a:solidFill>
              </a:rPr>
              <a:t/>
            </a:r>
            <a:br>
              <a:rPr lang="en-ZA" sz="2400" b="1" dirty="0">
                <a:solidFill>
                  <a:schemeClr val="accent2">
                    <a:lumMod val="50000"/>
                  </a:schemeClr>
                </a:solidFill>
              </a:rPr>
            </a:b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49</a:t>
            </a:fld>
            <a:endParaRPr lang="en-US" sz="1800" b="1" dirty="0">
              <a:solidFill>
                <a:schemeClr val="tx1"/>
              </a:solidFill>
              <a:latin typeface="Arial" pitchFamily="34" charset="0"/>
              <a:cs typeface="Arial" pitchFamily="34" charset="0"/>
            </a:endParaRPr>
          </a:p>
        </p:txBody>
      </p:sp>
      <p:graphicFrame>
        <p:nvGraphicFramePr>
          <p:cNvPr id="8" name="Content Placeholder 5"/>
          <p:cNvGraphicFramePr>
            <a:graphicFrameLocks noGrp="1"/>
          </p:cNvGraphicFramePr>
          <p:nvPr>
            <p:ph idx="1"/>
            <p:extLst>
              <p:ext uri="{D42A27DB-BD31-4B8C-83A1-F6EECF244321}">
                <p14:modId xmlns:p14="http://schemas.microsoft.com/office/powerpoint/2010/main" xmlns="" val="2308728776"/>
              </p:ext>
            </p:extLst>
          </p:nvPr>
        </p:nvGraphicFramePr>
        <p:xfrm>
          <a:off x="290663" y="928255"/>
          <a:ext cx="8735131" cy="5084618"/>
        </p:xfrm>
        <a:graphic>
          <a:graphicData uri="http://schemas.openxmlformats.org/drawingml/2006/table">
            <a:tbl>
              <a:tblPr/>
              <a:tblGrid>
                <a:gridCol w="1259455"/>
                <a:gridCol w="1084878"/>
                <a:gridCol w="1000705"/>
                <a:gridCol w="960179"/>
                <a:gridCol w="1259455"/>
                <a:gridCol w="1059937"/>
                <a:gridCol w="1109817"/>
                <a:gridCol w="1000705"/>
              </a:tblGrid>
              <a:tr h="277091">
                <a:tc>
                  <a:txBody>
                    <a:bodyPr/>
                    <a:lstStyle/>
                    <a:p>
                      <a:pPr algn="l" fontAlgn="b"/>
                      <a:r>
                        <a:rPr lang="en-ZA" sz="1200" b="1" i="0" u="sng" strike="noStrike" dirty="0" smtClean="0">
                          <a:solidFill>
                            <a:srgbClr val="000000"/>
                          </a:solidFill>
                          <a:effectLst/>
                          <a:latin typeface="Calibri"/>
                        </a:rPr>
                        <a:t>    YTD </a:t>
                      </a:r>
                      <a:r>
                        <a:rPr lang="en-ZA" sz="1200" b="1" i="0" u="sng" strike="noStrike" dirty="0">
                          <a:solidFill>
                            <a:srgbClr val="000000"/>
                          </a:solidFill>
                          <a:effectLst/>
                          <a:latin typeface="Calibri"/>
                        </a:rPr>
                        <a:t>&amp; QTD STATS</a:t>
                      </a:r>
                    </a:p>
                  </a:txBody>
                  <a:tcPr marL="8817" marR="8817" marT="8817" marB="0" anchor="b">
                    <a:lnL>
                      <a:noFill/>
                    </a:lnL>
                    <a:lnR>
                      <a:noFill/>
                    </a:lnR>
                    <a:lnT>
                      <a:noFill/>
                    </a:lnT>
                    <a:lnB>
                      <a:noFill/>
                    </a:lnB>
                  </a:tcPr>
                </a:tc>
                <a:tc>
                  <a:txBody>
                    <a:bodyPr/>
                    <a:lstStyle/>
                    <a:p>
                      <a:pPr algn="l" fontAlgn="b"/>
                      <a:endParaRPr lang="en-ZA" sz="1200" b="0" i="0" u="none" strike="noStrike" dirty="0">
                        <a:solidFill>
                          <a:srgbClr val="000000"/>
                        </a:solidFill>
                        <a:effectLst/>
                        <a:latin typeface="Calibri"/>
                      </a:endParaRPr>
                    </a:p>
                  </a:txBody>
                  <a:tcPr marL="8817" marR="8817" marT="8817" marB="0" anchor="b">
                    <a:lnL>
                      <a:noFill/>
                    </a:lnL>
                    <a:lnR w="12700" cap="flat" cmpd="sng" algn="ctr">
                      <a:solidFill>
                        <a:srgbClr val="000000"/>
                      </a:solidFill>
                      <a:prstDash val="solid"/>
                      <a:round/>
                      <a:headEnd type="none" w="med" len="med"/>
                      <a:tailEnd type="none" w="med" len="med"/>
                    </a:lnR>
                    <a:lnT>
                      <a:noFill/>
                    </a:lnT>
                    <a:lnB>
                      <a:noFill/>
                    </a:lnB>
                  </a:tcPr>
                </a:tc>
                <a:tc gridSpan="6">
                  <a:txBody>
                    <a:bodyPr/>
                    <a:lstStyle/>
                    <a:p>
                      <a:pPr algn="ctr" fontAlgn="b"/>
                      <a:r>
                        <a:rPr lang="en-ZA" sz="1200" b="1" i="0" u="none" strike="noStrike" dirty="0">
                          <a:solidFill>
                            <a:srgbClr val="000000"/>
                          </a:solidFill>
                          <a:effectLst/>
                          <a:latin typeface="Calibri"/>
                        </a:rPr>
                        <a:t>YEAR -TO- DATE [FY2016/17]</a:t>
                      </a: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11408">
                <a:tc>
                  <a:txBody>
                    <a:bodyPr/>
                    <a:lstStyle/>
                    <a:p>
                      <a:pPr algn="l" fontAlgn="b"/>
                      <a:endParaRPr lang="en-ZA" sz="1200" b="0" i="0" u="none" strike="noStrike" dirty="0">
                        <a:solidFill>
                          <a:srgbClr val="000000"/>
                        </a:solidFill>
                        <a:effectLst/>
                        <a:latin typeface="Calibri"/>
                      </a:endParaRPr>
                    </a:p>
                  </a:txBody>
                  <a:tcPr marL="8817" marR="8817" marT="88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ZA" sz="1200" b="0" i="0" u="none" strike="noStrike" dirty="0">
                        <a:solidFill>
                          <a:srgbClr val="000000"/>
                        </a:solidFill>
                        <a:effectLst/>
                        <a:latin typeface="Calibri"/>
                      </a:endParaRPr>
                    </a:p>
                  </a:txBody>
                  <a:tcPr marL="8817" marR="8817" marT="881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ctr" fontAlgn="b"/>
                      <a:r>
                        <a:rPr lang="en-ZA" sz="1200" b="1" i="0" u="none" strike="noStrike">
                          <a:solidFill>
                            <a:srgbClr val="000000"/>
                          </a:solidFill>
                          <a:effectLst/>
                          <a:latin typeface="Calibri"/>
                        </a:rPr>
                        <a:t>0-30 Performance</a:t>
                      </a: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fontAlgn="b"/>
                      <a:r>
                        <a:rPr lang="en-ZA" sz="1200" b="1" i="0" u="none" strike="noStrike">
                          <a:solidFill>
                            <a:srgbClr val="000000"/>
                          </a:solidFill>
                          <a:effectLst/>
                          <a:latin typeface="Calibri"/>
                        </a:rPr>
                        <a:t>31+ Performance</a:t>
                      </a: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hMerge="1">
                  <a:txBody>
                    <a:bodyPr/>
                    <a:lstStyle/>
                    <a:p>
                      <a:endParaRPr lang="en-ZA"/>
                    </a:p>
                  </a:txBody>
                  <a:tcPr/>
                </a:tc>
              </a:tr>
              <a:tr h="1146550">
                <a:tc>
                  <a:txBody>
                    <a:bodyPr/>
                    <a:lstStyle/>
                    <a:p>
                      <a:pPr algn="ctr" fontAlgn="b"/>
                      <a:r>
                        <a:rPr lang="en-ZA" sz="1200" b="1" i="0" u="none" strike="noStrike">
                          <a:solidFill>
                            <a:srgbClr val="000000"/>
                          </a:solidFill>
                          <a:effectLst/>
                          <a:latin typeface="Calibri"/>
                        </a:rPr>
                        <a:t>Province</a:t>
                      </a: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b"/>
                      <a:r>
                        <a:rPr lang="en-ZA" sz="1200" b="1" i="0" u="none" strike="noStrike" dirty="0" err="1">
                          <a:solidFill>
                            <a:srgbClr val="000000"/>
                          </a:solidFill>
                          <a:effectLst/>
                          <a:latin typeface="Calibri"/>
                        </a:rPr>
                        <a:t>Prov</a:t>
                      </a:r>
                      <a:r>
                        <a:rPr lang="en-ZA" sz="1200" b="1" i="0" u="none" strike="noStrike" dirty="0">
                          <a:solidFill>
                            <a:srgbClr val="000000"/>
                          </a:solidFill>
                          <a:effectLst/>
                          <a:latin typeface="Calibri"/>
                        </a:rPr>
                        <a:t> Code</a:t>
                      </a: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b"/>
                      <a:r>
                        <a:rPr lang="en-ZA" sz="1200" b="1" i="0" u="none" strike="noStrike" dirty="0">
                          <a:solidFill>
                            <a:srgbClr val="000000"/>
                          </a:solidFill>
                          <a:effectLst/>
                          <a:latin typeface="Calibri"/>
                        </a:rPr>
                        <a:t>TOTAL YTD </a:t>
                      </a:r>
                      <a:r>
                        <a:rPr lang="en-ZA" sz="1200" b="1" i="0" u="none" strike="noStrike" dirty="0" err="1">
                          <a:solidFill>
                            <a:srgbClr val="000000"/>
                          </a:solidFill>
                          <a:effectLst/>
                          <a:latin typeface="Calibri"/>
                        </a:rPr>
                        <a:t>Qnty</a:t>
                      </a:r>
                      <a:endParaRPr lang="en-ZA" sz="1200" b="1" i="0" u="none" strike="noStrike" dirty="0">
                        <a:solidFill>
                          <a:srgbClr val="000000"/>
                        </a:solidFill>
                        <a:effectLst/>
                        <a:latin typeface="Calibri"/>
                      </a:endParaRP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1" i="0" u="none" strike="noStrike" dirty="0">
                          <a:solidFill>
                            <a:srgbClr val="000000"/>
                          </a:solidFill>
                          <a:effectLst/>
                          <a:latin typeface="Calibri"/>
                        </a:rPr>
                        <a:t>0-30 </a:t>
                      </a:r>
                      <a:r>
                        <a:rPr lang="en-ZA" sz="1200" b="1" i="0" u="none" strike="noStrike" dirty="0" err="1">
                          <a:solidFill>
                            <a:srgbClr val="000000"/>
                          </a:solidFill>
                          <a:effectLst/>
                          <a:latin typeface="Calibri"/>
                        </a:rPr>
                        <a:t>Qnty</a:t>
                      </a:r>
                      <a:endParaRPr lang="en-ZA" sz="1200" b="1" i="0" u="none" strike="noStrike" dirty="0">
                        <a:solidFill>
                          <a:srgbClr val="000000"/>
                        </a:solidFill>
                        <a:effectLst/>
                        <a:latin typeface="Calibri"/>
                      </a:endParaRP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1" i="0" u="none" strike="noStrike">
                          <a:solidFill>
                            <a:srgbClr val="000000"/>
                          </a:solidFill>
                          <a:effectLst/>
                          <a:latin typeface="Calibri"/>
                        </a:rPr>
                        <a:t>%Performance(YTD - 201617) PAID WITHIN 30 DAYS</a:t>
                      </a: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1" i="0" u="none" strike="noStrike">
                          <a:solidFill>
                            <a:srgbClr val="000000"/>
                          </a:solidFill>
                          <a:effectLst/>
                          <a:latin typeface="Calibri"/>
                        </a:rPr>
                        <a:t>PAID WITHIN 30 DAYS                  VALUE</a:t>
                      </a: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1" i="0" u="none" strike="noStrike">
                          <a:solidFill>
                            <a:srgbClr val="000000"/>
                          </a:solidFill>
                          <a:effectLst/>
                          <a:latin typeface="Calibri"/>
                        </a:rPr>
                        <a:t>% Under-Performance (YTD-201617) PAID AFTER 30 DAYS</a:t>
                      </a: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1" i="0" u="none" strike="noStrike">
                          <a:solidFill>
                            <a:srgbClr val="000000"/>
                          </a:solidFill>
                          <a:effectLst/>
                          <a:latin typeface="Calibri"/>
                        </a:rPr>
                        <a:t>PAID AFTER  30 DAYS                  VALUE</a:t>
                      </a: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r>
              <a:tr h="283099">
                <a:tc>
                  <a:txBody>
                    <a:bodyPr/>
                    <a:lstStyle/>
                    <a:p>
                      <a:pPr algn="l" fontAlgn="b"/>
                      <a:r>
                        <a:rPr lang="en-ZA" sz="1200" b="0" i="0" u="none" strike="noStrike" dirty="0">
                          <a:solidFill>
                            <a:srgbClr val="000000"/>
                          </a:solidFill>
                          <a:effectLst/>
                          <a:latin typeface="Calibri"/>
                        </a:rPr>
                        <a:t>Head Office</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a:rPr>
                        <a:t>HO</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a:rPr>
                        <a:t>18 669</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0" i="0" u="none" strike="noStrike" dirty="0">
                          <a:solidFill>
                            <a:srgbClr val="000000"/>
                          </a:solidFill>
                          <a:effectLst/>
                          <a:latin typeface="Calibri"/>
                        </a:rPr>
                        <a:t>14 808</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1" i="0" u="none" strike="noStrike">
                          <a:solidFill>
                            <a:srgbClr val="000000"/>
                          </a:solidFill>
                          <a:effectLst/>
                          <a:latin typeface="Calibri"/>
                        </a:rPr>
                        <a:t>79.32%</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200" b="1" i="0" u="none" strike="noStrike">
                          <a:solidFill>
                            <a:srgbClr val="000000"/>
                          </a:solidFill>
                          <a:effectLst/>
                          <a:latin typeface="Calibri"/>
                        </a:rPr>
                        <a:t>1 563 122 421.07</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1" i="0" u="none" strike="noStrike">
                          <a:solidFill>
                            <a:srgbClr val="000000"/>
                          </a:solidFill>
                          <a:effectLst/>
                          <a:latin typeface="Calibri"/>
                        </a:rPr>
                        <a:t>20.68%</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200" b="1" i="0" u="none" strike="noStrike">
                          <a:solidFill>
                            <a:srgbClr val="000000"/>
                          </a:solidFill>
                          <a:effectLst/>
                          <a:latin typeface="Calibri"/>
                        </a:rPr>
                        <a:t>419 896 803.02</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83099">
                <a:tc>
                  <a:txBody>
                    <a:bodyPr/>
                    <a:lstStyle/>
                    <a:p>
                      <a:pPr algn="l" fontAlgn="b"/>
                      <a:r>
                        <a:rPr lang="en-ZA" sz="1200" b="0" i="0" u="none" strike="noStrike">
                          <a:solidFill>
                            <a:srgbClr val="000000"/>
                          </a:solidFill>
                          <a:effectLst/>
                          <a:latin typeface="Calibri"/>
                        </a:rPr>
                        <a:t>Eastern Cape</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a:rPr>
                        <a:t>EC</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a:rPr>
                        <a:t>1 119</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0" i="0" u="none" strike="noStrike">
                          <a:solidFill>
                            <a:srgbClr val="000000"/>
                          </a:solidFill>
                          <a:effectLst/>
                          <a:latin typeface="Calibri"/>
                        </a:rPr>
                        <a:t>1 108</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1" i="0" u="none" strike="noStrike" dirty="0">
                          <a:solidFill>
                            <a:srgbClr val="000000"/>
                          </a:solidFill>
                          <a:effectLst/>
                          <a:latin typeface="Calibri"/>
                        </a:rPr>
                        <a:t>99.02%</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200" b="1" i="0" u="none" strike="noStrike">
                          <a:solidFill>
                            <a:srgbClr val="000000"/>
                          </a:solidFill>
                          <a:effectLst/>
                          <a:latin typeface="Calibri"/>
                        </a:rPr>
                        <a:t>9 238 329.23</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1" i="0" u="none" strike="noStrike">
                          <a:solidFill>
                            <a:srgbClr val="000000"/>
                          </a:solidFill>
                          <a:effectLst/>
                          <a:latin typeface="Calibri"/>
                        </a:rPr>
                        <a:t>0.98%</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200" b="1" i="0" u="none" strike="noStrike">
                          <a:solidFill>
                            <a:srgbClr val="000000"/>
                          </a:solidFill>
                          <a:effectLst/>
                          <a:latin typeface="Calibri"/>
                        </a:rPr>
                        <a:t>44 736.77</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83099">
                <a:tc>
                  <a:txBody>
                    <a:bodyPr/>
                    <a:lstStyle/>
                    <a:p>
                      <a:pPr algn="l" fontAlgn="b"/>
                      <a:r>
                        <a:rPr lang="en-ZA" sz="1200" b="0" i="0" u="none" strike="noStrike">
                          <a:solidFill>
                            <a:srgbClr val="000000"/>
                          </a:solidFill>
                          <a:effectLst/>
                          <a:latin typeface="Calibri"/>
                        </a:rPr>
                        <a:t>Free State</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a:rPr>
                        <a:t>FS</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a:rPr>
                        <a:t>993</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0" i="0" u="none" strike="noStrike">
                          <a:solidFill>
                            <a:srgbClr val="000000"/>
                          </a:solidFill>
                          <a:effectLst/>
                          <a:latin typeface="Calibri"/>
                        </a:rPr>
                        <a:t>987</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1" i="0" u="none" strike="noStrike" dirty="0">
                          <a:solidFill>
                            <a:srgbClr val="000000"/>
                          </a:solidFill>
                          <a:effectLst/>
                          <a:latin typeface="Calibri"/>
                        </a:rPr>
                        <a:t>99.40%</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200" b="1" i="0" u="none" strike="noStrike">
                          <a:solidFill>
                            <a:srgbClr val="000000"/>
                          </a:solidFill>
                          <a:effectLst/>
                          <a:latin typeface="Calibri"/>
                        </a:rPr>
                        <a:t>3 420 480.44</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1" i="0" u="none" strike="noStrike">
                          <a:solidFill>
                            <a:srgbClr val="000000"/>
                          </a:solidFill>
                          <a:effectLst/>
                          <a:latin typeface="Calibri"/>
                        </a:rPr>
                        <a:t>0.60%</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200" b="1" i="0" u="none" strike="noStrike">
                          <a:solidFill>
                            <a:srgbClr val="000000"/>
                          </a:solidFill>
                          <a:effectLst/>
                          <a:latin typeface="Calibri"/>
                        </a:rPr>
                        <a:t>401 240.79</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83099">
                <a:tc>
                  <a:txBody>
                    <a:bodyPr/>
                    <a:lstStyle/>
                    <a:p>
                      <a:pPr algn="l" fontAlgn="b"/>
                      <a:r>
                        <a:rPr lang="en-ZA" sz="1200" b="0" i="0" u="none" strike="noStrike">
                          <a:solidFill>
                            <a:srgbClr val="000000"/>
                          </a:solidFill>
                          <a:effectLst/>
                          <a:latin typeface="Calibri"/>
                        </a:rPr>
                        <a:t>Gauteng</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a:rPr>
                        <a:t>GP</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a:rPr>
                        <a:t>1 104</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0" i="0" u="none" strike="noStrike">
                          <a:solidFill>
                            <a:srgbClr val="000000"/>
                          </a:solidFill>
                          <a:effectLst/>
                          <a:latin typeface="Calibri"/>
                        </a:rPr>
                        <a:t>1 075</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1" i="0" u="none" strike="noStrike" dirty="0">
                          <a:solidFill>
                            <a:srgbClr val="000000"/>
                          </a:solidFill>
                          <a:effectLst/>
                          <a:latin typeface="Calibri"/>
                        </a:rPr>
                        <a:t>97.37%</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200" b="1" i="0" u="none" strike="noStrike">
                          <a:solidFill>
                            <a:srgbClr val="000000"/>
                          </a:solidFill>
                          <a:effectLst/>
                          <a:latin typeface="Calibri"/>
                        </a:rPr>
                        <a:t>4 685 209.31</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1" i="0" u="none" strike="noStrike">
                          <a:solidFill>
                            <a:srgbClr val="000000"/>
                          </a:solidFill>
                          <a:effectLst/>
                          <a:latin typeface="Calibri"/>
                        </a:rPr>
                        <a:t>2.63%</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200" b="1" i="0" u="none" strike="noStrike">
                          <a:solidFill>
                            <a:srgbClr val="000000"/>
                          </a:solidFill>
                          <a:effectLst/>
                          <a:latin typeface="Calibri"/>
                        </a:rPr>
                        <a:t>144 290.20</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83099">
                <a:tc>
                  <a:txBody>
                    <a:bodyPr/>
                    <a:lstStyle/>
                    <a:p>
                      <a:pPr algn="l" fontAlgn="b"/>
                      <a:r>
                        <a:rPr lang="en-ZA" sz="1200" b="0" i="0" u="none" strike="noStrike">
                          <a:solidFill>
                            <a:srgbClr val="000000"/>
                          </a:solidFill>
                          <a:effectLst/>
                          <a:latin typeface="Calibri"/>
                        </a:rPr>
                        <a:t>Kwazulu Natal</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a:rPr>
                        <a:t>KZN</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a:rPr>
                        <a:t>2 979</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0" i="0" u="none" strike="noStrike">
                          <a:solidFill>
                            <a:srgbClr val="000000"/>
                          </a:solidFill>
                          <a:effectLst/>
                          <a:latin typeface="Calibri"/>
                        </a:rPr>
                        <a:t>2 856</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1" i="0" u="none" strike="noStrike" dirty="0">
                          <a:solidFill>
                            <a:srgbClr val="000000"/>
                          </a:solidFill>
                          <a:effectLst/>
                          <a:latin typeface="Calibri"/>
                        </a:rPr>
                        <a:t>95.87%</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200" b="1" i="0" u="none" strike="noStrike">
                          <a:solidFill>
                            <a:srgbClr val="000000"/>
                          </a:solidFill>
                          <a:effectLst/>
                          <a:latin typeface="Calibri"/>
                        </a:rPr>
                        <a:t>12 441 936.20</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1" i="0" u="none" strike="noStrike">
                          <a:solidFill>
                            <a:srgbClr val="000000"/>
                          </a:solidFill>
                          <a:effectLst/>
                          <a:latin typeface="Calibri"/>
                        </a:rPr>
                        <a:t>4.13%</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200" b="1" i="0" u="none" strike="noStrike">
                          <a:solidFill>
                            <a:srgbClr val="000000"/>
                          </a:solidFill>
                          <a:effectLst/>
                          <a:latin typeface="Calibri"/>
                        </a:rPr>
                        <a:t>319 142.99</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83099">
                <a:tc>
                  <a:txBody>
                    <a:bodyPr/>
                    <a:lstStyle/>
                    <a:p>
                      <a:pPr algn="l" fontAlgn="b"/>
                      <a:r>
                        <a:rPr lang="en-ZA" sz="1200" b="0" i="0" u="none" strike="noStrike">
                          <a:solidFill>
                            <a:srgbClr val="000000"/>
                          </a:solidFill>
                          <a:effectLst/>
                          <a:latin typeface="Calibri"/>
                        </a:rPr>
                        <a:t>Limpopo</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a:rPr>
                        <a:t>LP</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a:rPr>
                        <a:t>1 998</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0" i="0" u="none" strike="noStrike">
                          <a:solidFill>
                            <a:srgbClr val="000000"/>
                          </a:solidFill>
                          <a:effectLst/>
                          <a:latin typeface="Calibri"/>
                        </a:rPr>
                        <a:t>1 941</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1" i="0" u="none" strike="noStrike" dirty="0">
                          <a:solidFill>
                            <a:srgbClr val="000000"/>
                          </a:solidFill>
                          <a:effectLst/>
                          <a:latin typeface="Calibri"/>
                        </a:rPr>
                        <a:t>97.15%</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200" b="1" i="0" u="none" strike="noStrike">
                          <a:solidFill>
                            <a:srgbClr val="000000"/>
                          </a:solidFill>
                          <a:effectLst/>
                          <a:latin typeface="Calibri"/>
                        </a:rPr>
                        <a:t>6 183 156.33</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1" i="0" u="none" strike="noStrike">
                          <a:solidFill>
                            <a:srgbClr val="000000"/>
                          </a:solidFill>
                          <a:effectLst/>
                          <a:latin typeface="Calibri"/>
                        </a:rPr>
                        <a:t>2.85%</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200" b="1" i="0" u="none" strike="noStrike">
                          <a:solidFill>
                            <a:srgbClr val="000000"/>
                          </a:solidFill>
                          <a:effectLst/>
                          <a:latin typeface="Calibri"/>
                        </a:rPr>
                        <a:t>146 710.53</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83099">
                <a:tc>
                  <a:txBody>
                    <a:bodyPr/>
                    <a:lstStyle/>
                    <a:p>
                      <a:pPr algn="l" fontAlgn="b"/>
                      <a:r>
                        <a:rPr lang="en-ZA" sz="1200" b="0" i="0" u="none" strike="noStrike">
                          <a:solidFill>
                            <a:srgbClr val="000000"/>
                          </a:solidFill>
                          <a:effectLst/>
                          <a:latin typeface="Calibri"/>
                        </a:rPr>
                        <a:t>Mpumalanga</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a:rPr>
                        <a:t>MP</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a:rPr>
                        <a:t>1 068</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0" i="0" u="none" strike="noStrike">
                          <a:solidFill>
                            <a:srgbClr val="000000"/>
                          </a:solidFill>
                          <a:effectLst/>
                          <a:latin typeface="Calibri"/>
                        </a:rPr>
                        <a:t>1 042</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1" i="0" u="none" strike="noStrike" dirty="0">
                          <a:solidFill>
                            <a:srgbClr val="000000"/>
                          </a:solidFill>
                          <a:effectLst/>
                          <a:latin typeface="Calibri"/>
                        </a:rPr>
                        <a:t>97.57%</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200" b="1" i="0" u="none" strike="noStrike">
                          <a:solidFill>
                            <a:srgbClr val="000000"/>
                          </a:solidFill>
                          <a:effectLst/>
                          <a:latin typeface="Calibri"/>
                        </a:rPr>
                        <a:t>4 315 475.03</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1" i="0" u="none" strike="noStrike">
                          <a:solidFill>
                            <a:srgbClr val="000000"/>
                          </a:solidFill>
                          <a:effectLst/>
                          <a:latin typeface="Calibri"/>
                        </a:rPr>
                        <a:t>2.43%</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200" b="1" i="0" u="none" strike="noStrike">
                          <a:solidFill>
                            <a:srgbClr val="000000"/>
                          </a:solidFill>
                          <a:effectLst/>
                          <a:latin typeface="Calibri"/>
                        </a:rPr>
                        <a:t>110 315.83</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83099">
                <a:tc>
                  <a:txBody>
                    <a:bodyPr/>
                    <a:lstStyle/>
                    <a:p>
                      <a:pPr algn="l" fontAlgn="b"/>
                      <a:r>
                        <a:rPr lang="en-ZA" sz="1200" b="0" i="0" u="none" strike="noStrike">
                          <a:solidFill>
                            <a:srgbClr val="000000"/>
                          </a:solidFill>
                          <a:effectLst/>
                          <a:latin typeface="Calibri"/>
                        </a:rPr>
                        <a:t>Northern Cape</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a:rPr>
                        <a:t>NC</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a:rPr>
                        <a:t>1 838</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0" i="0" u="none" strike="noStrike">
                          <a:solidFill>
                            <a:srgbClr val="000000"/>
                          </a:solidFill>
                          <a:effectLst/>
                          <a:latin typeface="Calibri"/>
                        </a:rPr>
                        <a:t>1 831</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1" i="0" u="none" strike="noStrike" dirty="0">
                          <a:solidFill>
                            <a:srgbClr val="000000"/>
                          </a:solidFill>
                          <a:effectLst/>
                          <a:latin typeface="Calibri"/>
                        </a:rPr>
                        <a:t>99.62%</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200" b="1" i="0" u="none" strike="noStrike">
                          <a:solidFill>
                            <a:srgbClr val="000000"/>
                          </a:solidFill>
                          <a:effectLst/>
                          <a:latin typeface="Calibri"/>
                        </a:rPr>
                        <a:t>13 038 693.17</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1" i="0" u="none" strike="noStrike">
                          <a:solidFill>
                            <a:srgbClr val="000000"/>
                          </a:solidFill>
                          <a:effectLst/>
                          <a:latin typeface="Calibri"/>
                        </a:rPr>
                        <a:t>0.38%</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200" b="1" i="0" u="none" strike="noStrike">
                          <a:solidFill>
                            <a:srgbClr val="000000"/>
                          </a:solidFill>
                          <a:effectLst/>
                          <a:latin typeface="Calibri"/>
                        </a:rPr>
                        <a:t>9 603.13</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83099">
                <a:tc>
                  <a:txBody>
                    <a:bodyPr/>
                    <a:lstStyle/>
                    <a:p>
                      <a:pPr algn="l" fontAlgn="b"/>
                      <a:r>
                        <a:rPr lang="en-ZA" sz="1200" b="0" i="0" u="none" strike="noStrike">
                          <a:solidFill>
                            <a:srgbClr val="000000"/>
                          </a:solidFill>
                          <a:effectLst/>
                          <a:latin typeface="Calibri"/>
                        </a:rPr>
                        <a:t>North West</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a:rPr>
                        <a:t>NW</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a:rPr>
                        <a:t>977</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0" i="0" u="none" strike="noStrike">
                          <a:solidFill>
                            <a:srgbClr val="000000"/>
                          </a:solidFill>
                          <a:effectLst/>
                          <a:latin typeface="Calibri"/>
                        </a:rPr>
                        <a:t>976</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1" i="0" u="none" strike="noStrike">
                          <a:solidFill>
                            <a:srgbClr val="000000"/>
                          </a:solidFill>
                          <a:effectLst/>
                          <a:latin typeface="Calibri"/>
                        </a:rPr>
                        <a:t>99.90%</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200" b="1" i="0" u="none" strike="noStrike" dirty="0">
                          <a:solidFill>
                            <a:srgbClr val="000000"/>
                          </a:solidFill>
                          <a:effectLst/>
                          <a:latin typeface="Calibri"/>
                        </a:rPr>
                        <a:t>4 519 512.29</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1" i="0" u="none" strike="noStrike">
                          <a:solidFill>
                            <a:srgbClr val="000000"/>
                          </a:solidFill>
                          <a:effectLst/>
                          <a:latin typeface="Calibri"/>
                        </a:rPr>
                        <a:t>0.10%</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200" b="1" i="0" u="none" strike="noStrike">
                          <a:solidFill>
                            <a:srgbClr val="000000"/>
                          </a:solidFill>
                          <a:effectLst/>
                          <a:latin typeface="Calibri"/>
                        </a:rPr>
                        <a:t>1 208.66</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97253">
                <a:tc>
                  <a:txBody>
                    <a:bodyPr/>
                    <a:lstStyle/>
                    <a:p>
                      <a:pPr algn="l" fontAlgn="b"/>
                      <a:r>
                        <a:rPr lang="en-ZA" sz="1200" b="0" i="0" u="none" strike="noStrike">
                          <a:solidFill>
                            <a:srgbClr val="000000"/>
                          </a:solidFill>
                          <a:effectLst/>
                          <a:latin typeface="Calibri"/>
                        </a:rPr>
                        <a:t>Western Cape</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a:rPr>
                        <a:t>WC</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a:rPr>
                        <a:t>1 322</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0" i="0" u="none" strike="noStrike">
                          <a:solidFill>
                            <a:srgbClr val="000000"/>
                          </a:solidFill>
                          <a:effectLst/>
                          <a:latin typeface="Calibri"/>
                        </a:rPr>
                        <a:t>1 322</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1" i="0" u="none" strike="noStrike">
                          <a:solidFill>
                            <a:srgbClr val="000000"/>
                          </a:solidFill>
                          <a:effectLst/>
                          <a:latin typeface="Calibri"/>
                        </a:rPr>
                        <a:t>100.00%</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200" b="1" i="0" u="none" strike="noStrike" dirty="0">
                          <a:solidFill>
                            <a:srgbClr val="000000"/>
                          </a:solidFill>
                          <a:effectLst/>
                          <a:latin typeface="Calibri"/>
                        </a:rPr>
                        <a:t>5 705 115.11</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1" i="0" u="none" strike="noStrike" dirty="0">
                          <a:solidFill>
                            <a:srgbClr val="000000"/>
                          </a:solidFill>
                          <a:effectLst/>
                          <a:latin typeface="Calibri"/>
                        </a:rPr>
                        <a:t>0.00%</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200" b="1" i="0" u="none" strike="noStrike">
                          <a:solidFill>
                            <a:srgbClr val="000000"/>
                          </a:solidFill>
                          <a:effectLst/>
                          <a:latin typeface="Calibri"/>
                        </a:rPr>
                        <a:t>0.00</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r>
              <a:tr h="412947">
                <a:tc gridSpan="2">
                  <a:txBody>
                    <a:bodyPr/>
                    <a:lstStyle/>
                    <a:p>
                      <a:pPr algn="l" fontAlgn="b"/>
                      <a:r>
                        <a:rPr lang="en-ZA" sz="1200" b="1" i="0" u="none" strike="noStrike">
                          <a:solidFill>
                            <a:srgbClr val="000000"/>
                          </a:solidFill>
                          <a:effectLst/>
                          <a:latin typeface="Calibri"/>
                        </a:rPr>
                        <a:t>GRAND TOTALS</a:t>
                      </a: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fontAlgn="b"/>
                      <a:r>
                        <a:rPr lang="en-ZA" sz="1200" b="1" i="0" u="none" strike="noStrike">
                          <a:solidFill>
                            <a:srgbClr val="000000"/>
                          </a:solidFill>
                          <a:effectLst/>
                          <a:latin typeface="Calibri"/>
                        </a:rPr>
                        <a:t>32 067</a:t>
                      </a: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1" i="0" u="none" strike="noStrike">
                          <a:solidFill>
                            <a:srgbClr val="000000"/>
                          </a:solidFill>
                          <a:effectLst/>
                          <a:latin typeface="Calibri"/>
                        </a:rPr>
                        <a:t>27 946</a:t>
                      </a: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1" i="0" u="none" strike="noStrike">
                          <a:solidFill>
                            <a:srgbClr val="000000"/>
                          </a:solidFill>
                          <a:effectLst/>
                          <a:latin typeface="Calibri"/>
                        </a:rPr>
                        <a:t>87.15%</a:t>
                      </a: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200" b="1" i="0" u="none" strike="noStrike">
                          <a:solidFill>
                            <a:srgbClr val="000000"/>
                          </a:solidFill>
                          <a:effectLst/>
                          <a:latin typeface="Calibri"/>
                        </a:rPr>
                        <a:t>1 626 670 328</a:t>
                      </a: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200" b="1" i="0" u="none" strike="noStrike" dirty="0">
                          <a:solidFill>
                            <a:srgbClr val="000000"/>
                          </a:solidFill>
                          <a:effectLst/>
                          <a:latin typeface="Calibri"/>
                        </a:rPr>
                        <a:t>12.85%</a:t>
                      </a: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200" b="1" i="0" u="none" strike="noStrike" dirty="0">
                          <a:solidFill>
                            <a:srgbClr val="000000"/>
                          </a:solidFill>
                          <a:effectLst/>
                          <a:latin typeface="Calibri"/>
                        </a:rPr>
                        <a:t>421 074 052</a:t>
                      </a: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r>
            </a:tbl>
          </a:graphicData>
        </a:graphic>
      </p:graphicFrame>
    </p:spTree>
    <p:extLst>
      <p:ext uri="{BB962C8B-B14F-4D97-AF65-F5344CB8AC3E}">
        <p14:creationId xmlns:p14="http://schemas.microsoft.com/office/powerpoint/2010/main" xmlns="" val="1149727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311284" y="-161223"/>
            <a:ext cx="8223116" cy="830997"/>
          </a:xfrm>
          <a:prstGeom prst="rect">
            <a:avLst/>
          </a:prstGeom>
        </p:spPr>
        <p:txBody>
          <a:bodyPr wrap="square">
            <a:spAutoFit/>
          </a:bodyPr>
          <a:lstStyle/>
          <a:p>
            <a:pPr algn="ctr">
              <a:spcBef>
                <a:spcPct val="50000"/>
              </a:spcBef>
              <a:spcAft>
                <a:spcPts val="1800"/>
              </a:spcAft>
            </a:pPr>
            <a:r>
              <a:rPr lang="en-ZA" sz="2400" b="1" dirty="0">
                <a:solidFill>
                  <a:schemeClr val="accent2">
                    <a:lumMod val="50000"/>
                  </a:schemeClr>
                </a:solidFill>
              </a:rPr>
              <a:t/>
            </a:r>
            <a:br>
              <a:rPr lang="en-ZA" sz="2400" b="1" dirty="0">
                <a:solidFill>
                  <a:schemeClr val="accent2">
                    <a:lumMod val="50000"/>
                  </a:schemeClr>
                </a:solidFill>
              </a:rPr>
            </a:br>
            <a:r>
              <a:rPr lang="en-US" sz="2400" b="1" dirty="0" smtClean="0">
                <a:solidFill>
                  <a:schemeClr val="bg1"/>
                </a:solidFill>
                <a:latin typeface="Arial" pitchFamily="34" charset="0"/>
              </a:rPr>
              <a:t>DHA </a:t>
            </a:r>
            <a:r>
              <a:rPr lang="en-US" sz="2400" b="1" dirty="0">
                <a:solidFill>
                  <a:schemeClr val="bg1"/>
                </a:solidFill>
                <a:latin typeface="Arial" pitchFamily="34" charset="0"/>
              </a:rPr>
              <a:t>OUTCOMES AND STRATEGIC OBJECTIVES</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5</a:t>
            </a:fld>
            <a:endParaRPr lang="en-US" sz="1800" b="1" dirty="0">
              <a:solidFill>
                <a:schemeClr val="tx1"/>
              </a:solidFill>
              <a:latin typeface="Arial" pitchFamily="34" charset="0"/>
              <a:cs typeface="Arial" pitchFamily="34" charset="0"/>
            </a:endParaRPr>
          </a:p>
        </p:txBody>
      </p:sp>
      <p:sp>
        <p:nvSpPr>
          <p:cNvPr id="6" name="Round Diagonal Corner Rectangle 5"/>
          <p:cNvSpPr/>
          <p:nvPr/>
        </p:nvSpPr>
        <p:spPr>
          <a:xfrm>
            <a:off x="311284" y="1011381"/>
            <a:ext cx="2722861" cy="5001491"/>
          </a:xfrm>
          <a:prstGeom prst="round2DiagRect">
            <a:avLst/>
          </a:prstGeom>
          <a:solidFill>
            <a:schemeClr val="accent3">
              <a:lumMod val="20000"/>
              <a:lumOff val="8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GB" baseline="30000" dirty="0">
              <a:latin typeface="Arial" pitchFamily="34" charset="0"/>
              <a:cs typeface="Arial" pitchFamily="34" charset="0"/>
            </a:endParaRPr>
          </a:p>
          <a:p>
            <a:endParaRPr lang="en-GB" baseline="30000" dirty="0" smtClean="0">
              <a:solidFill>
                <a:schemeClr val="tx1"/>
              </a:solidFill>
              <a:latin typeface="Arial" pitchFamily="34" charset="0"/>
              <a:cs typeface="Arial" pitchFamily="34" charset="0"/>
            </a:endParaRPr>
          </a:p>
          <a:p>
            <a:r>
              <a:rPr lang="en-GB" b="1" baseline="30000" dirty="0">
                <a:solidFill>
                  <a:schemeClr val="tx1"/>
                </a:solidFill>
                <a:latin typeface="Arial" pitchFamily="34" charset="0"/>
                <a:cs typeface="Arial" pitchFamily="34" charset="0"/>
              </a:rPr>
              <a:t>Outcome 1:  </a:t>
            </a:r>
          </a:p>
          <a:p>
            <a:r>
              <a:rPr lang="en-GB" baseline="30000" dirty="0">
                <a:solidFill>
                  <a:schemeClr val="tx1"/>
                </a:solidFill>
                <a:latin typeface="Arial" pitchFamily="34" charset="0"/>
                <a:cs typeface="Arial" pitchFamily="34" charset="0"/>
              </a:rPr>
              <a:t>Secured South African citizenship and </a:t>
            </a:r>
            <a:r>
              <a:rPr lang="en-GB" baseline="30000" dirty="0" smtClean="0">
                <a:solidFill>
                  <a:schemeClr val="tx1"/>
                </a:solidFill>
                <a:latin typeface="Arial" pitchFamily="34" charset="0"/>
                <a:cs typeface="Arial" pitchFamily="34" charset="0"/>
              </a:rPr>
              <a:t>identity</a:t>
            </a:r>
            <a:r>
              <a:rPr lang="en-GB" baseline="30000" dirty="0">
                <a:solidFill>
                  <a:schemeClr val="tx1"/>
                </a:solidFill>
                <a:latin typeface="Arial" pitchFamily="34" charset="0"/>
                <a:cs typeface="Arial" pitchFamily="34" charset="0"/>
              </a:rPr>
              <a:t>.</a:t>
            </a:r>
          </a:p>
          <a:p>
            <a:endParaRPr lang="en-GB" b="1" baseline="30000" dirty="0">
              <a:solidFill>
                <a:schemeClr val="tx1"/>
              </a:solidFill>
              <a:latin typeface="Arial" pitchFamily="34" charset="0"/>
              <a:cs typeface="Arial" pitchFamily="34" charset="0"/>
            </a:endParaRPr>
          </a:p>
          <a:p>
            <a:r>
              <a:rPr lang="en-GB" b="1" baseline="30000" dirty="0">
                <a:solidFill>
                  <a:schemeClr val="tx1"/>
                </a:solidFill>
                <a:latin typeface="Arial" pitchFamily="34" charset="0"/>
                <a:cs typeface="Arial" pitchFamily="34" charset="0"/>
              </a:rPr>
              <a:t>Strategic Objectives:</a:t>
            </a:r>
          </a:p>
          <a:p>
            <a:pPr marL="285750" indent="-285750">
              <a:buFont typeface="Arial"/>
              <a:buChar char="•"/>
            </a:pPr>
            <a:r>
              <a:rPr lang="en-GB" baseline="30000" dirty="0">
                <a:solidFill>
                  <a:schemeClr val="tx1"/>
                </a:solidFill>
                <a:latin typeface="Arial" pitchFamily="34" charset="0"/>
                <a:cs typeface="Arial" pitchFamily="34" charset="0"/>
              </a:rPr>
              <a:t>All eligible citizens are issued with enabling documents relating to identity and status.</a:t>
            </a:r>
          </a:p>
          <a:p>
            <a:pPr marL="285750" indent="-285750">
              <a:buFont typeface="Arial"/>
              <a:buChar char="•"/>
            </a:pPr>
            <a:r>
              <a:rPr lang="en-GB" baseline="30000" dirty="0">
                <a:solidFill>
                  <a:schemeClr val="tx1"/>
                </a:solidFill>
                <a:latin typeface="Arial" pitchFamily="34" charset="0"/>
                <a:cs typeface="Arial" pitchFamily="34" charset="0"/>
              </a:rPr>
              <a:t>An integrated and digitised National Identity System (NIS) that is secure and contains biometric details of every person recorded on the </a:t>
            </a:r>
            <a:r>
              <a:rPr lang="en-GB" baseline="30000" dirty="0" smtClean="0">
                <a:solidFill>
                  <a:schemeClr val="tx1"/>
                </a:solidFill>
                <a:latin typeface="Arial" pitchFamily="34" charset="0"/>
                <a:cs typeface="Arial" pitchFamily="34" charset="0"/>
              </a:rPr>
              <a:t>system .</a:t>
            </a:r>
            <a:r>
              <a:rPr lang="en-GB" baseline="30000" dirty="0" smtClean="0"/>
              <a:t>.</a:t>
            </a:r>
            <a:endParaRPr lang="en-GB" baseline="30000" dirty="0"/>
          </a:p>
        </p:txBody>
      </p:sp>
      <p:sp>
        <p:nvSpPr>
          <p:cNvPr id="8" name="Round Diagonal Corner Rectangle 7"/>
          <p:cNvSpPr/>
          <p:nvPr/>
        </p:nvSpPr>
        <p:spPr>
          <a:xfrm>
            <a:off x="3186545" y="1011381"/>
            <a:ext cx="2660073" cy="5001491"/>
          </a:xfrm>
          <a:prstGeom prst="round2DiagRect">
            <a:avLst/>
          </a:prstGeom>
          <a:solidFill>
            <a:schemeClr val="accent3">
              <a:lumMod val="40000"/>
              <a:lumOff val="6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b="1" baseline="30000" dirty="0">
                <a:solidFill>
                  <a:schemeClr val="tx1"/>
                </a:solidFill>
                <a:latin typeface="Arial" pitchFamily="34" charset="0"/>
                <a:cs typeface="Arial" pitchFamily="34" charset="0"/>
              </a:rPr>
              <a:t>Outcome 2:  </a:t>
            </a:r>
          </a:p>
          <a:p>
            <a:r>
              <a:rPr lang="en-GB" baseline="30000" dirty="0">
                <a:solidFill>
                  <a:schemeClr val="tx1"/>
                </a:solidFill>
                <a:latin typeface="Arial" pitchFamily="34" charset="0"/>
                <a:cs typeface="Arial" pitchFamily="34" charset="0"/>
              </a:rPr>
              <a:t>Secured and responsive immigration system.</a:t>
            </a:r>
          </a:p>
          <a:p>
            <a:endParaRPr lang="en-GB" b="1" baseline="30000" dirty="0">
              <a:solidFill>
                <a:schemeClr val="tx1"/>
              </a:solidFill>
              <a:latin typeface="Arial" pitchFamily="34" charset="0"/>
              <a:cs typeface="Arial" pitchFamily="34" charset="0"/>
            </a:endParaRPr>
          </a:p>
          <a:p>
            <a:r>
              <a:rPr lang="en-GB" b="1" baseline="30000" dirty="0">
                <a:solidFill>
                  <a:schemeClr val="tx1"/>
                </a:solidFill>
                <a:latin typeface="Arial" pitchFamily="34" charset="0"/>
                <a:cs typeface="Arial" pitchFamily="34" charset="0"/>
              </a:rPr>
              <a:t>Strategic Objectives:</a:t>
            </a:r>
          </a:p>
          <a:p>
            <a:pPr marL="285750" indent="-285750">
              <a:buFont typeface="Arial"/>
              <a:buChar char="•"/>
            </a:pPr>
            <a:r>
              <a:rPr lang="en-GB" baseline="30000" dirty="0">
                <a:solidFill>
                  <a:schemeClr val="tx1"/>
                </a:solidFill>
                <a:latin typeface="Arial" pitchFamily="34" charset="0"/>
                <a:cs typeface="Arial" pitchFamily="34" charset="0"/>
              </a:rPr>
              <a:t>Refugees and asylum seekers are managed and documented efficiently.</a:t>
            </a:r>
          </a:p>
          <a:p>
            <a:pPr marL="285750" indent="-285750">
              <a:buFont typeface="Arial"/>
              <a:buChar char="•"/>
            </a:pPr>
            <a:r>
              <a:rPr lang="en-GB" baseline="30000" dirty="0">
                <a:solidFill>
                  <a:schemeClr val="tx1"/>
                </a:solidFill>
                <a:latin typeface="Arial" pitchFamily="34" charset="0"/>
                <a:cs typeface="Arial" pitchFamily="34" charset="0"/>
              </a:rPr>
              <a:t>Movement of persons in and out of the country </a:t>
            </a:r>
            <a:r>
              <a:rPr lang="en-GB" baseline="30000" dirty="0" smtClean="0">
                <a:solidFill>
                  <a:schemeClr val="tx1"/>
                </a:solidFill>
                <a:latin typeface="Arial" pitchFamily="34" charset="0"/>
                <a:cs typeface="Arial" pitchFamily="34" charset="0"/>
              </a:rPr>
              <a:t>managed </a:t>
            </a:r>
            <a:r>
              <a:rPr lang="en-GB" baseline="30000" dirty="0">
                <a:solidFill>
                  <a:schemeClr val="tx1"/>
                </a:solidFill>
                <a:latin typeface="Arial" pitchFamily="34" charset="0"/>
                <a:cs typeface="Arial" pitchFamily="34" charset="0"/>
              </a:rPr>
              <a:t>according to a risk based approach.</a:t>
            </a:r>
          </a:p>
          <a:p>
            <a:pPr marL="285750" indent="-285750">
              <a:buFont typeface="Arial"/>
              <a:buChar char="•"/>
            </a:pPr>
            <a:r>
              <a:rPr lang="en-GB" baseline="30000" dirty="0">
                <a:solidFill>
                  <a:schemeClr val="tx1"/>
                </a:solidFill>
                <a:latin typeface="Arial" pitchFamily="34" charset="0"/>
                <a:cs typeface="Arial" pitchFamily="34" charset="0"/>
              </a:rPr>
              <a:t>Enabling documents issued to foreigners efficiently and securely.</a:t>
            </a:r>
          </a:p>
        </p:txBody>
      </p:sp>
      <p:sp>
        <p:nvSpPr>
          <p:cNvPr id="9" name="Round Diagonal Corner Rectangle 8"/>
          <p:cNvSpPr/>
          <p:nvPr/>
        </p:nvSpPr>
        <p:spPr>
          <a:xfrm>
            <a:off x="5999019" y="1011381"/>
            <a:ext cx="2812472" cy="5001491"/>
          </a:xfrm>
          <a:prstGeom prst="round2DiagRect">
            <a:avLst/>
          </a:prstGeom>
          <a:solidFill>
            <a:schemeClr val="accent3">
              <a:lumMod val="60000"/>
              <a:lumOff val="4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b="1" baseline="30000" dirty="0">
                <a:solidFill>
                  <a:schemeClr val="tx1"/>
                </a:solidFill>
                <a:latin typeface="Arial" pitchFamily="34" charset="0"/>
                <a:cs typeface="Arial" pitchFamily="34" charset="0"/>
              </a:rPr>
              <a:t>Outcome 3:  </a:t>
            </a:r>
          </a:p>
          <a:p>
            <a:r>
              <a:rPr lang="en-GB" baseline="30000" dirty="0">
                <a:solidFill>
                  <a:schemeClr val="tx1"/>
                </a:solidFill>
                <a:latin typeface="Arial" pitchFamily="34" charset="0"/>
                <a:cs typeface="Arial" pitchFamily="34" charset="0"/>
              </a:rPr>
              <a:t>Services to citizens and other clients that are accessible and efficient.</a:t>
            </a:r>
          </a:p>
          <a:p>
            <a:endParaRPr lang="en-GB" b="1" baseline="30000" dirty="0">
              <a:solidFill>
                <a:schemeClr val="tx1"/>
              </a:solidFill>
              <a:latin typeface="Arial" pitchFamily="34" charset="0"/>
              <a:cs typeface="Arial" pitchFamily="34" charset="0"/>
            </a:endParaRPr>
          </a:p>
          <a:p>
            <a:r>
              <a:rPr lang="en-GB" b="1" baseline="30000" dirty="0">
                <a:solidFill>
                  <a:schemeClr val="tx1"/>
                </a:solidFill>
                <a:latin typeface="Arial" pitchFamily="34" charset="0"/>
                <a:cs typeface="Arial" pitchFamily="34" charset="0"/>
              </a:rPr>
              <a:t>Strategic Objectives:</a:t>
            </a:r>
          </a:p>
          <a:p>
            <a:pPr marL="285750" indent="-285750">
              <a:buFont typeface="Arial"/>
              <a:buChar char="•"/>
            </a:pPr>
            <a:r>
              <a:rPr lang="en-GB" baseline="30000" dirty="0">
                <a:solidFill>
                  <a:schemeClr val="tx1"/>
                </a:solidFill>
                <a:latin typeface="Arial" pitchFamily="34" charset="0"/>
                <a:cs typeface="Arial" pitchFamily="34" charset="0"/>
              </a:rPr>
              <a:t>Secure, effective, efficient and accessible service delivery to citizens and immigrants.</a:t>
            </a:r>
          </a:p>
          <a:p>
            <a:pPr marL="285750" indent="-285750">
              <a:buFont typeface="Arial"/>
              <a:buChar char="•"/>
            </a:pPr>
            <a:r>
              <a:rPr lang="en-GB" baseline="30000" dirty="0">
                <a:solidFill>
                  <a:schemeClr val="tx1"/>
                </a:solidFill>
                <a:latin typeface="Arial" pitchFamily="34" charset="0"/>
                <a:cs typeface="Arial" pitchFamily="34" charset="0"/>
              </a:rPr>
              <a:t>Good governance and administration.</a:t>
            </a:r>
          </a:p>
          <a:p>
            <a:pPr marL="285750" indent="-285750">
              <a:buFont typeface="Arial"/>
              <a:buChar char="•"/>
            </a:pPr>
            <a:r>
              <a:rPr lang="en-GB" baseline="30000" dirty="0">
                <a:solidFill>
                  <a:schemeClr val="tx1"/>
                </a:solidFill>
                <a:latin typeface="Arial" pitchFamily="34" charset="0"/>
                <a:cs typeface="Arial" pitchFamily="34" charset="0"/>
              </a:rPr>
              <a:t>Ethical conduct and zero tolerance approach to crime, fraud and corruption.</a:t>
            </a:r>
          </a:p>
          <a:p>
            <a:pPr marL="285750" indent="-285750">
              <a:buFont typeface="Arial"/>
              <a:buChar char="•"/>
            </a:pPr>
            <a:r>
              <a:rPr lang="en-GB" baseline="30000" dirty="0">
                <a:solidFill>
                  <a:schemeClr val="tx1"/>
                </a:solidFill>
                <a:latin typeface="Arial" pitchFamily="34" charset="0"/>
                <a:cs typeface="Arial" pitchFamily="34" charset="0"/>
              </a:rPr>
              <a:t>Collaboration with </a:t>
            </a:r>
            <a:r>
              <a:rPr lang="en-GB" baseline="30000" dirty="0" err="1" smtClean="0">
                <a:solidFill>
                  <a:schemeClr val="tx1"/>
                </a:solidFill>
                <a:latin typeface="Arial" pitchFamily="34" charset="0"/>
                <a:cs typeface="Arial" pitchFamily="34" charset="0"/>
              </a:rPr>
              <a:t>relevent</a:t>
            </a:r>
            <a:r>
              <a:rPr lang="en-GB" dirty="0" smtClean="0">
                <a:solidFill>
                  <a:schemeClr val="tx1"/>
                </a:solidFill>
                <a:latin typeface="Arial" pitchFamily="34" charset="0"/>
                <a:cs typeface="Arial" pitchFamily="34" charset="0"/>
              </a:rPr>
              <a:t> </a:t>
            </a:r>
            <a:r>
              <a:rPr lang="en-GB" baseline="30000" dirty="0" smtClean="0">
                <a:solidFill>
                  <a:schemeClr val="tx1"/>
                </a:solidFill>
                <a:latin typeface="Arial" pitchFamily="34" charset="0"/>
                <a:cs typeface="Arial" pitchFamily="34" charset="0"/>
              </a:rPr>
              <a:t>stakeholders </a:t>
            </a:r>
            <a:r>
              <a:rPr lang="en-GB" baseline="30000" dirty="0">
                <a:solidFill>
                  <a:schemeClr val="tx1"/>
                </a:solidFill>
                <a:latin typeface="Arial" pitchFamily="34" charset="0"/>
                <a:cs typeface="Arial" pitchFamily="34" charset="0"/>
              </a:rPr>
              <a:t>in support of enhanced service delivery and core business objectives.</a:t>
            </a:r>
          </a:p>
        </p:txBody>
      </p:sp>
    </p:spTree>
    <p:extLst>
      <p:ext uri="{BB962C8B-B14F-4D97-AF65-F5344CB8AC3E}">
        <p14:creationId xmlns:p14="http://schemas.microsoft.com/office/powerpoint/2010/main" xmlns="" val="12068615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442" y="306726"/>
            <a:ext cx="8486352" cy="453201"/>
          </a:xfrm>
          <a:prstGeom prst="rect">
            <a:avLst/>
          </a:prstGeom>
          <a:noFill/>
        </p:spPr>
        <p:txBody>
          <a:bodyPr wrap="square" rtlCol="0">
            <a:spAutoFit/>
          </a:bodyPr>
          <a:lstStyle/>
          <a:p>
            <a:pPr algn="ctr">
              <a:lnSpc>
                <a:spcPct val="105000"/>
              </a:lnSpc>
              <a:spcBef>
                <a:spcPct val="50000"/>
              </a:spcBef>
              <a:spcAft>
                <a:spcPts val="1200"/>
              </a:spcAft>
              <a:tabLst>
                <a:tab pos="1943100" algn="l"/>
              </a:tabLst>
            </a:pPr>
            <a:r>
              <a:rPr lang="en-ZA" sz="2400" b="1" dirty="0">
                <a:solidFill>
                  <a:schemeClr val="bg1"/>
                </a:solidFill>
                <a:latin typeface="Arial" panose="020B0604020202020204" pitchFamily="34" charset="0"/>
                <a:cs typeface="Arial" panose="020B0604020202020204" pitchFamily="34" charset="0"/>
              </a:rPr>
              <a:t>30 DAY PAYMENTS - PROVINCES</a:t>
            </a:r>
            <a:endParaRPr lang="en-US" sz="2400" b="1" dirty="0">
              <a:solidFill>
                <a:schemeClr val="bg1"/>
              </a:solidFill>
              <a:latin typeface="Arial" pitchFamily="34" charset="0"/>
              <a:cs typeface="Arial" pitchFamily="34" charset="0"/>
            </a:endParaRPr>
          </a:p>
        </p:txBody>
      </p:sp>
      <p:sp>
        <p:nvSpPr>
          <p:cNvPr id="5" name="Rectangle 4"/>
          <p:cNvSpPr/>
          <p:nvPr/>
        </p:nvSpPr>
        <p:spPr>
          <a:xfrm>
            <a:off x="1163782" y="-161223"/>
            <a:ext cx="7370618" cy="830997"/>
          </a:xfrm>
          <a:prstGeom prst="rect">
            <a:avLst/>
          </a:prstGeom>
        </p:spPr>
        <p:txBody>
          <a:bodyPr wrap="square">
            <a:spAutoFit/>
          </a:bodyPr>
          <a:lstStyle/>
          <a:p>
            <a:pPr algn="ctr"/>
            <a:r>
              <a:rPr lang="en-ZA" sz="2400" b="1" dirty="0">
                <a:solidFill>
                  <a:schemeClr val="accent2">
                    <a:lumMod val="50000"/>
                  </a:schemeClr>
                </a:solidFill>
              </a:rPr>
              <a:t/>
            </a:r>
            <a:br>
              <a:rPr lang="en-ZA" sz="2400" b="1" dirty="0">
                <a:solidFill>
                  <a:schemeClr val="accent2">
                    <a:lumMod val="50000"/>
                  </a:schemeClr>
                </a:solidFill>
              </a:rPr>
            </a:b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50</a:t>
            </a:fld>
            <a:endParaRPr lang="en-US" sz="1800" b="1" dirty="0">
              <a:solidFill>
                <a:schemeClr val="tx1"/>
              </a:solidFill>
              <a:latin typeface="Arial" pitchFamily="34" charset="0"/>
              <a:cs typeface="Arial" pitchFamily="34" charset="0"/>
            </a:endParaRPr>
          </a:p>
        </p:txBody>
      </p:sp>
      <p:sp>
        <p:nvSpPr>
          <p:cNvPr id="2" name="Content Placeholder 1"/>
          <p:cNvSpPr>
            <a:spLocks noGrp="1"/>
          </p:cNvSpPr>
          <p:nvPr>
            <p:ph idx="1"/>
          </p:nvPr>
        </p:nvSpPr>
        <p:spPr/>
        <p:txBody>
          <a:bodyPr/>
          <a:lstStyle/>
          <a:p>
            <a:endParaRPr lang="en-ZA" dirty="0"/>
          </a:p>
        </p:txBody>
      </p:sp>
      <p:graphicFrame>
        <p:nvGraphicFramePr>
          <p:cNvPr id="9" name="Content Placeholder 4"/>
          <p:cNvGraphicFramePr>
            <a:graphicFrameLocks/>
          </p:cNvGraphicFramePr>
          <p:nvPr>
            <p:extLst>
              <p:ext uri="{D42A27DB-BD31-4B8C-83A1-F6EECF244321}">
                <p14:modId xmlns:p14="http://schemas.microsoft.com/office/powerpoint/2010/main" xmlns="" val="234821841"/>
              </p:ext>
            </p:extLst>
          </p:nvPr>
        </p:nvGraphicFramePr>
        <p:xfrm>
          <a:off x="235528" y="781128"/>
          <a:ext cx="8826176" cy="5287727"/>
        </p:xfrm>
        <a:graphic>
          <a:graphicData uri="http://schemas.openxmlformats.org/drawingml/2006/table">
            <a:tbl>
              <a:tblPr/>
              <a:tblGrid>
                <a:gridCol w="1578849"/>
                <a:gridCol w="789915"/>
                <a:gridCol w="1011136"/>
                <a:gridCol w="970187"/>
                <a:gridCol w="1272582"/>
                <a:gridCol w="1070986"/>
                <a:gridCol w="1121385"/>
                <a:gridCol w="1011136"/>
              </a:tblGrid>
              <a:tr h="0">
                <a:tc>
                  <a:txBody>
                    <a:bodyPr/>
                    <a:lstStyle/>
                    <a:p>
                      <a:pPr algn="l" fontAlgn="b"/>
                      <a:endParaRPr lang="en-ZA" sz="1200" b="1" i="0" u="sng" strike="noStrike" dirty="0">
                        <a:solidFill>
                          <a:srgbClr val="000000"/>
                        </a:solidFill>
                        <a:effectLst/>
                        <a:latin typeface="Calibri"/>
                      </a:endParaRPr>
                    </a:p>
                  </a:txBody>
                  <a:tcPr marL="8817" marR="8817" marT="8817" marB="0" anchor="b">
                    <a:lnL>
                      <a:noFill/>
                    </a:lnL>
                    <a:lnR>
                      <a:noFill/>
                    </a:lnR>
                    <a:lnT>
                      <a:noFill/>
                    </a:lnT>
                    <a:lnB>
                      <a:noFill/>
                    </a:lnB>
                  </a:tcPr>
                </a:tc>
                <a:tc>
                  <a:txBody>
                    <a:bodyPr/>
                    <a:lstStyle/>
                    <a:p>
                      <a:pPr algn="l" fontAlgn="b"/>
                      <a:endParaRPr lang="en-ZA" sz="1200" b="0" i="0" u="none" strike="noStrike" dirty="0">
                        <a:solidFill>
                          <a:srgbClr val="000000"/>
                        </a:solidFill>
                        <a:effectLst/>
                        <a:latin typeface="Calibri"/>
                      </a:endParaRPr>
                    </a:p>
                  </a:txBody>
                  <a:tcPr marL="8817" marR="8817" marT="8817" marB="0" anchor="b">
                    <a:lnL>
                      <a:noFill/>
                    </a:lnL>
                    <a:lnR w="12700" cap="flat" cmpd="sng" algn="ctr">
                      <a:solidFill>
                        <a:srgbClr val="000000"/>
                      </a:solidFill>
                      <a:prstDash val="solid"/>
                      <a:round/>
                      <a:headEnd type="none" w="med" len="med"/>
                      <a:tailEnd type="none" w="med" len="med"/>
                    </a:lnR>
                    <a:lnT>
                      <a:noFill/>
                    </a:lnT>
                    <a:lnB>
                      <a:noFill/>
                    </a:lnB>
                  </a:tcPr>
                </a:tc>
                <a:tc gridSpan="6">
                  <a:txBody>
                    <a:bodyPr/>
                    <a:lstStyle/>
                    <a:p>
                      <a:pPr algn="ctr" fontAlgn="b"/>
                      <a:r>
                        <a:rPr lang="en-ZA" sz="1200" b="1" i="0" u="none" strike="noStrike" dirty="0">
                          <a:solidFill>
                            <a:srgbClr val="000000"/>
                          </a:solidFill>
                          <a:effectLst/>
                          <a:latin typeface="Calibri"/>
                        </a:rPr>
                        <a:t>HEAD OFFICE ONLY , MONTH - TO-DATE  [MARCH -  2017]</a:t>
                      </a: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01793">
                <a:tc>
                  <a:txBody>
                    <a:bodyPr/>
                    <a:lstStyle/>
                    <a:p>
                      <a:pPr algn="l" fontAlgn="b"/>
                      <a:endParaRPr lang="en-ZA" sz="1200" b="0" i="0" u="none" strike="noStrike" dirty="0">
                        <a:solidFill>
                          <a:srgbClr val="000000"/>
                        </a:solidFill>
                        <a:effectLst/>
                        <a:latin typeface="Calibri"/>
                      </a:endParaRPr>
                    </a:p>
                  </a:txBody>
                  <a:tcPr marL="8817" marR="8817" marT="88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ZA" sz="1200" b="0" i="0" u="none" strike="noStrike" dirty="0">
                        <a:solidFill>
                          <a:srgbClr val="000000"/>
                        </a:solidFill>
                        <a:effectLst/>
                        <a:latin typeface="Calibri"/>
                      </a:endParaRPr>
                    </a:p>
                  </a:txBody>
                  <a:tcPr marL="8817" marR="8817" marT="881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ctr" fontAlgn="b"/>
                      <a:r>
                        <a:rPr lang="en-ZA" sz="1200" b="1" i="0" u="none" strike="noStrike" dirty="0">
                          <a:solidFill>
                            <a:srgbClr val="000000"/>
                          </a:solidFill>
                          <a:effectLst/>
                          <a:latin typeface="Calibri"/>
                        </a:rPr>
                        <a:t>0-30 Performance</a:t>
                      </a: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fontAlgn="b"/>
                      <a:r>
                        <a:rPr lang="en-ZA" sz="1200" b="1" i="0" u="none" strike="noStrike">
                          <a:solidFill>
                            <a:srgbClr val="000000"/>
                          </a:solidFill>
                          <a:effectLst/>
                          <a:latin typeface="Calibri"/>
                        </a:rPr>
                        <a:t>31+ Performance</a:t>
                      </a: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hMerge="1">
                  <a:txBody>
                    <a:bodyPr/>
                    <a:lstStyle/>
                    <a:p>
                      <a:endParaRPr lang="en-ZA"/>
                    </a:p>
                  </a:txBody>
                  <a:tcPr/>
                </a:tc>
              </a:tr>
              <a:tr h="942109">
                <a:tc>
                  <a:txBody>
                    <a:bodyPr/>
                    <a:lstStyle/>
                    <a:p>
                      <a:pPr algn="l" fontAlgn="b"/>
                      <a:r>
                        <a:rPr lang="en-ZA" sz="1200" b="1" i="0" u="none" strike="noStrike">
                          <a:solidFill>
                            <a:srgbClr val="000000"/>
                          </a:solidFill>
                          <a:effectLst/>
                          <a:latin typeface="Calibri"/>
                        </a:rPr>
                        <a:t>Head Office Branch</a:t>
                      </a: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fontAlgn="b"/>
                      <a:r>
                        <a:rPr lang="en-ZA" sz="1200" b="1" i="0" u="none" strike="noStrike" dirty="0">
                          <a:solidFill>
                            <a:srgbClr val="000000"/>
                          </a:solidFill>
                          <a:effectLst/>
                          <a:latin typeface="Calibri"/>
                        </a:rPr>
                        <a:t>HO Code</a:t>
                      </a: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b"/>
                      <a:r>
                        <a:rPr lang="en-ZA" sz="1200" b="1" i="0" u="none" strike="noStrike" dirty="0">
                          <a:solidFill>
                            <a:srgbClr val="000000"/>
                          </a:solidFill>
                          <a:effectLst/>
                          <a:latin typeface="Calibri"/>
                        </a:rPr>
                        <a:t>TOTAL Monthly </a:t>
                      </a:r>
                      <a:r>
                        <a:rPr lang="en-ZA" sz="1200" b="1" i="0" u="none" strike="noStrike" dirty="0" err="1">
                          <a:solidFill>
                            <a:srgbClr val="000000"/>
                          </a:solidFill>
                          <a:effectLst/>
                          <a:latin typeface="Calibri"/>
                        </a:rPr>
                        <a:t>Qnty</a:t>
                      </a:r>
                      <a:endParaRPr lang="en-ZA" sz="1200" b="1" i="0" u="none" strike="noStrike" dirty="0">
                        <a:solidFill>
                          <a:srgbClr val="000000"/>
                        </a:solidFill>
                        <a:effectLst/>
                        <a:latin typeface="Calibri"/>
                      </a:endParaRP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1" i="0" u="none" strike="noStrike" dirty="0">
                          <a:solidFill>
                            <a:srgbClr val="000000"/>
                          </a:solidFill>
                          <a:effectLst/>
                          <a:latin typeface="Calibri"/>
                        </a:rPr>
                        <a:t>0-30 </a:t>
                      </a:r>
                      <a:r>
                        <a:rPr lang="en-ZA" sz="1200" b="1" i="0" u="none" strike="noStrike" dirty="0" err="1">
                          <a:solidFill>
                            <a:srgbClr val="000000"/>
                          </a:solidFill>
                          <a:effectLst/>
                          <a:latin typeface="Calibri"/>
                        </a:rPr>
                        <a:t>Qnty</a:t>
                      </a:r>
                      <a:endParaRPr lang="en-ZA" sz="1200" b="1" i="0" u="none" strike="noStrike" dirty="0">
                        <a:solidFill>
                          <a:srgbClr val="000000"/>
                        </a:solidFill>
                        <a:effectLst/>
                        <a:latin typeface="Calibri"/>
                      </a:endParaRP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1" i="0" u="none" strike="noStrike" dirty="0">
                          <a:solidFill>
                            <a:srgbClr val="000000"/>
                          </a:solidFill>
                          <a:effectLst/>
                          <a:latin typeface="Calibri"/>
                        </a:rPr>
                        <a:t>% Performance (MARCH -2017)</a:t>
                      </a: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1" i="0" u="none" strike="noStrike" dirty="0">
                          <a:solidFill>
                            <a:srgbClr val="000000"/>
                          </a:solidFill>
                          <a:effectLst/>
                          <a:latin typeface="Calibri"/>
                        </a:rPr>
                        <a:t>PAID WITHIN 30 DAYS                  VALUE</a:t>
                      </a: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1" i="0" u="none" strike="noStrike" dirty="0">
                          <a:solidFill>
                            <a:srgbClr val="000000"/>
                          </a:solidFill>
                          <a:effectLst/>
                          <a:latin typeface="Calibri"/>
                        </a:rPr>
                        <a:t>% Under-Performance (March - 2017) PAID AFTER 30 DAYS</a:t>
                      </a: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1" i="0" u="none" strike="noStrike">
                          <a:solidFill>
                            <a:srgbClr val="000000"/>
                          </a:solidFill>
                          <a:effectLst/>
                          <a:latin typeface="Calibri"/>
                        </a:rPr>
                        <a:t>PAID AFTER  30 DAYS                  VALUE</a:t>
                      </a: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r>
              <a:tr h="212411">
                <a:tc>
                  <a:txBody>
                    <a:bodyPr/>
                    <a:lstStyle/>
                    <a:p>
                      <a:pPr algn="l" fontAlgn="b"/>
                      <a:r>
                        <a:rPr lang="en-ZA" sz="1200" b="0" i="0" u="none" strike="noStrike">
                          <a:solidFill>
                            <a:srgbClr val="000000"/>
                          </a:solidFill>
                          <a:effectLst/>
                          <a:latin typeface="Calibri"/>
                        </a:rPr>
                        <a:t>Immigration Services</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a:rPr>
                        <a:t>Immigration</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a:rPr>
                        <a:t>473</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0" i="0" u="none" strike="noStrike" dirty="0">
                          <a:solidFill>
                            <a:srgbClr val="000000"/>
                          </a:solidFill>
                          <a:effectLst/>
                          <a:latin typeface="Calibri"/>
                        </a:rPr>
                        <a:t>422</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1" i="0" u="none" strike="noStrike">
                          <a:solidFill>
                            <a:srgbClr val="000000"/>
                          </a:solidFill>
                          <a:effectLst/>
                          <a:latin typeface="Calibri"/>
                        </a:rPr>
                        <a:t>89.22%</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en-ZA" sz="1200" b="1" i="0" u="none" strike="noStrike">
                          <a:solidFill>
                            <a:srgbClr val="000000"/>
                          </a:solidFill>
                          <a:effectLst/>
                          <a:latin typeface="Calibri"/>
                        </a:rPr>
                        <a:t>34 501 830.96</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1" i="0" u="none" strike="noStrike" dirty="0">
                          <a:solidFill>
                            <a:srgbClr val="000000"/>
                          </a:solidFill>
                          <a:effectLst/>
                          <a:latin typeface="Calibri"/>
                        </a:rPr>
                        <a:t>10.78%</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en-ZA" sz="1200" b="1" i="0" u="none" strike="noStrike" dirty="0">
                          <a:solidFill>
                            <a:srgbClr val="000000"/>
                          </a:solidFill>
                          <a:effectLst/>
                          <a:latin typeface="Calibri"/>
                        </a:rPr>
                        <a:t>125 078.12</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212411">
                <a:tc>
                  <a:txBody>
                    <a:bodyPr/>
                    <a:lstStyle/>
                    <a:p>
                      <a:pPr algn="l" fontAlgn="b"/>
                      <a:r>
                        <a:rPr lang="en-ZA" sz="1200" b="0" i="0" u="none" strike="noStrike">
                          <a:solidFill>
                            <a:srgbClr val="000000"/>
                          </a:solidFill>
                          <a:effectLst/>
                          <a:latin typeface="Calibri"/>
                        </a:rPr>
                        <a:t>Civics Services</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a:rPr>
                        <a:t>Civics</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a:rPr>
                        <a:t>259</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0" i="0" u="none" strike="noStrike" dirty="0">
                          <a:solidFill>
                            <a:srgbClr val="000000"/>
                          </a:solidFill>
                          <a:effectLst/>
                          <a:latin typeface="Calibri"/>
                        </a:rPr>
                        <a:t>244</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1" i="0" u="none" strike="noStrike">
                          <a:solidFill>
                            <a:srgbClr val="000000"/>
                          </a:solidFill>
                          <a:effectLst/>
                          <a:latin typeface="Calibri"/>
                        </a:rPr>
                        <a:t>94.21%</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en-ZA" sz="1200" b="1" i="0" u="none" strike="noStrike">
                          <a:solidFill>
                            <a:srgbClr val="000000"/>
                          </a:solidFill>
                          <a:effectLst/>
                          <a:latin typeface="Calibri"/>
                        </a:rPr>
                        <a:t>9 458 000.42</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1" i="0" u="none" strike="noStrike" dirty="0">
                          <a:solidFill>
                            <a:srgbClr val="000000"/>
                          </a:solidFill>
                          <a:effectLst/>
                          <a:latin typeface="Calibri"/>
                        </a:rPr>
                        <a:t>5.79%</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en-ZA" sz="1200" b="1" i="0" u="none" strike="noStrike">
                          <a:solidFill>
                            <a:srgbClr val="000000"/>
                          </a:solidFill>
                          <a:effectLst/>
                          <a:latin typeface="Calibri"/>
                        </a:rPr>
                        <a:t>289 681.89</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212411">
                <a:tc>
                  <a:txBody>
                    <a:bodyPr/>
                    <a:lstStyle/>
                    <a:p>
                      <a:pPr algn="l" fontAlgn="b"/>
                      <a:r>
                        <a:rPr lang="en-ZA" sz="1200" b="0" i="0" u="none" strike="noStrike">
                          <a:solidFill>
                            <a:srgbClr val="000000"/>
                          </a:solidFill>
                          <a:effectLst/>
                          <a:latin typeface="Calibri"/>
                        </a:rPr>
                        <a:t>Information Services</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a:rPr>
                        <a:t>IT</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a:rPr>
                        <a:t>111</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0" i="0" u="none" strike="noStrike" dirty="0">
                          <a:solidFill>
                            <a:srgbClr val="000000"/>
                          </a:solidFill>
                          <a:effectLst/>
                          <a:latin typeface="Calibri"/>
                        </a:rPr>
                        <a:t>110</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1" i="0" u="none" strike="noStrike">
                          <a:solidFill>
                            <a:srgbClr val="000000"/>
                          </a:solidFill>
                          <a:effectLst/>
                          <a:latin typeface="Calibri"/>
                        </a:rPr>
                        <a:t>99.10%</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en-ZA" sz="1200" b="1" i="0" u="none" strike="noStrike">
                          <a:solidFill>
                            <a:srgbClr val="000000"/>
                          </a:solidFill>
                          <a:effectLst/>
                          <a:latin typeface="Calibri"/>
                        </a:rPr>
                        <a:t>70 754 654.96</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1" i="0" u="none" strike="noStrike" dirty="0">
                          <a:solidFill>
                            <a:srgbClr val="000000"/>
                          </a:solidFill>
                          <a:effectLst/>
                          <a:latin typeface="Calibri"/>
                        </a:rPr>
                        <a:t>0.90%</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en-ZA" sz="1200" b="1" i="0" u="none" strike="noStrike">
                          <a:solidFill>
                            <a:srgbClr val="000000"/>
                          </a:solidFill>
                          <a:effectLst/>
                          <a:latin typeface="Calibri"/>
                        </a:rPr>
                        <a:t>15 016.74</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212411">
                <a:tc>
                  <a:txBody>
                    <a:bodyPr/>
                    <a:lstStyle/>
                    <a:p>
                      <a:pPr algn="l" fontAlgn="b"/>
                      <a:r>
                        <a:rPr lang="en-ZA" sz="1200" b="0" i="0" u="none" strike="noStrike">
                          <a:solidFill>
                            <a:srgbClr val="000000"/>
                          </a:solidFill>
                          <a:effectLst/>
                          <a:latin typeface="Calibri"/>
                        </a:rPr>
                        <a:t>Finance &amp; SCM</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a:rPr>
                        <a:t>FSCM</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a:rPr>
                        <a:t>263</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0" i="0" u="none" strike="noStrike" dirty="0">
                          <a:solidFill>
                            <a:srgbClr val="000000"/>
                          </a:solidFill>
                          <a:effectLst/>
                          <a:latin typeface="Calibri"/>
                        </a:rPr>
                        <a:t>248</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1" i="0" u="none" strike="noStrike">
                          <a:solidFill>
                            <a:srgbClr val="000000"/>
                          </a:solidFill>
                          <a:effectLst/>
                          <a:latin typeface="Calibri"/>
                        </a:rPr>
                        <a:t>94.30%</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en-ZA" sz="1200" b="1" i="0" u="none" strike="noStrike">
                          <a:solidFill>
                            <a:srgbClr val="000000"/>
                          </a:solidFill>
                          <a:effectLst/>
                          <a:latin typeface="Calibri"/>
                        </a:rPr>
                        <a:t>37 662 383.82</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1" i="0" u="none" strike="noStrike" dirty="0">
                          <a:solidFill>
                            <a:srgbClr val="000000"/>
                          </a:solidFill>
                          <a:effectLst/>
                          <a:latin typeface="Calibri"/>
                        </a:rPr>
                        <a:t>5.70%</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en-ZA" sz="1200" b="1" i="0" u="none" strike="noStrike">
                          <a:solidFill>
                            <a:srgbClr val="000000"/>
                          </a:solidFill>
                          <a:effectLst/>
                          <a:latin typeface="Calibri"/>
                        </a:rPr>
                        <a:t>32 171 680.06</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212411">
                <a:tc>
                  <a:txBody>
                    <a:bodyPr/>
                    <a:lstStyle/>
                    <a:p>
                      <a:pPr algn="l" fontAlgn="b"/>
                      <a:r>
                        <a:rPr lang="en-ZA" sz="1200" b="0" i="0" u="none" strike="noStrike">
                          <a:solidFill>
                            <a:srgbClr val="000000"/>
                          </a:solidFill>
                          <a:effectLst/>
                          <a:latin typeface="Calibri"/>
                        </a:rPr>
                        <a:t>Human Resource</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a:rPr>
                        <a:t>HR</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a:rPr>
                        <a:t>226</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0" i="0" u="none" strike="noStrike" dirty="0">
                          <a:solidFill>
                            <a:srgbClr val="000000"/>
                          </a:solidFill>
                          <a:effectLst/>
                          <a:latin typeface="Calibri"/>
                        </a:rPr>
                        <a:t>215</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1" i="0" u="none" strike="noStrike">
                          <a:solidFill>
                            <a:srgbClr val="000000"/>
                          </a:solidFill>
                          <a:effectLst/>
                          <a:latin typeface="Calibri"/>
                        </a:rPr>
                        <a:t>95.13%</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en-ZA" sz="1200" b="1" i="0" u="none" strike="noStrike">
                          <a:solidFill>
                            <a:srgbClr val="000000"/>
                          </a:solidFill>
                          <a:effectLst/>
                          <a:latin typeface="Calibri"/>
                        </a:rPr>
                        <a:t>1 412 142.22</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1" i="0" u="none" strike="noStrike" dirty="0">
                          <a:solidFill>
                            <a:srgbClr val="000000"/>
                          </a:solidFill>
                          <a:effectLst/>
                          <a:latin typeface="Calibri"/>
                        </a:rPr>
                        <a:t>4.87%</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en-ZA" sz="1200" b="1" i="0" u="none" strike="noStrike">
                          <a:solidFill>
                            <a:srgbClr val="000000"/>
                          </a:solidFill>
                          <a:effectLst/>
                          <a:latin typeface="Calibri"/>
                        </a:rPr>
                        <a:t>97 771.39</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212411">
                <a:tc>
                  <a:txBody>
                    <a:bodyPr/>
                    <a:lstStyle/>
                    <a:p>
                      <a:pPr algn="l" fontAlgn="b"/>
                      <a:r>
                        <a:rPr lang="en-ZA" sz="1200" b="0" i="0" u="none" strike="noStrike">
                          <a:solidFill>
                            <a:srgbClr val="000000"/>
                          </a:solidFill>
                          <a:effectLst/>
                          <a:latin typeface="Calibri"/>
                        </a:rPr>
                        <a:t>IPS</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a:rPr>
                        <a:t>IPS</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a:rPr>
                        <a:t>152</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0" i="0" u="none" strike="noStrike">
                          <a:solidFill>
                            <a:srgbClr val="000000"/>
                          </a:solidFill>
                          <a:effectLst/>
                          <a:latin typeface="Calibri"/>
                        </a:rPr>
                        <a:t>138</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1" i="0" u="none" strike="noStrike">
                          <a:solidFill>
                            <a:srgbClr val="000000"/>
                          </a:solidFill>
                          <a:effectLst/>
                          <a:latin typeface="Calibri"/>
                        </a:rPr>
                        <a:t>90.79%</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en-ZA" sz="1200" b="1" i="0" u="none" strike="noStrike">
                          <a:solidFill>
                            <a:srgbClr val="000000"/>
                          </a:solidFill>
                          <a:effectLst/>
                          <a:latin typeface="Calibri"/>
                        </a:rPr>
                        <a:t>1 250 645.06</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1" i="0" u="none" strike="noStrike" dirty="0">
                          <a:solidFill>
                            <a:srgbClr val="000000"/>
                          </a:solidFill>
                          <a:effectLst/>
                          <a:latin typeface="Calibri"/>
                        </a:rPr>
                        <a:t>9.21%</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en-ZA" sz="1200" b="1" i="0" u="none" strike="noStrike">
                          <a:solidFill>
                            <a:srgbClr val="000000"/>
                          </a:solidFill>
                          <a:effectLst/>
                          <a:latin typeface="Calibri"/>
                        </a:rPr>
                        <a:t>3 577 330.84</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212411">
                <a:tc>
                  <a:txBody>
                    <a:bodyPr/>
                    <a:lstStyle/>
                    <a:p>
                      <a:pPr algn="l" fontAlgn="b"/>
                      <a:r>
                        <a:rPr lang="en-ZA" sz="1200" b="0" i="0" u="none" strike="noStrike">
                          <a:solidFill>
                            <a:srgbClr val="000000"/>
                          </a:solidFill>
                          <a:effectLst/>
                          <a:latin typeface="Calibri"/>
                        </a:rPr>
                        <a:t>Director-General</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a:rPr>
                        <a:t>DG</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a:rPr>
                        <a:t>51</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0" i="0" u="none" strike="noStrike" dirty="0">
                          <a:solidFill>
                            <a:srgbClr val="000000"/>
                          </a:solidFill>
                          <a:effectLst/>
                          <a:latin typeface="Calibri"/>
                        </a:rPr>
                        <a:t>49</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1" i="0" u="none" strike="noStrike">
                          <a:solidFill>
                            <a:srgbClr val="000000"/>
                          </a:solidFill>
                          <a:effectLst/>
                          <a:latin typeface="Calibri"/>
                        </a:rPr>
                        <a:t>96.08%</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en-ZA" sz="1200" b="1" i="0" u="none" strike="noStrike">
                          <a:solidFill>
                            <a:srgbClr val="000000"/>
                          </a:solidFill>
                          <a:effectLst/>
                          <a:latin typeface="Calibri"/>
                        </a:rPr>
                        <a:t>190 720.05</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1" i="0" u="none" strike="noStrike" dirty="0">
                          <a:solidFill>
                            <a:srgbClr val="000000"/>
                          </a:solidFill>
                          <a:effectLst/>
                          <a:latin typeface="Calibri"/>
                        </a:rPr>
                        <a:t>3.92%</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en-ZA" sz="1200" b="1" i="0" u="none" strike="noStrike">
                          <a:solidFill>
                            <a:srgbClr val="000000"/>
                          </a:solidFill>
                          <a:effectLst/>
                          <a:latin typeface="Calibri"/>
                        </a:rPr>
                        <a:t>5 098.51</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183092">
                <a:tc>
                  <a:txBody>
                    <a:bodyPr/>
                    <a:lstStyle/>
                    <a:p>
                      <a:pPr algn="l" fontAlgn="b"/>
                      <a:r>
                        <a:rPr lang="en-ZA" sz="1200" b="0" i="0" u="none" strike="noStrike">
                          <a:solidFill>
                            <a:srgbClr val="000000"/>
                          </a:solidFill>
                          <a:effectLst/>
                          <a:latin typeface="Calibri"/>
                        </a:rPr>
                        <a:t>Ministry</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a:rPr>
                        <a:t>Ministry</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a:rPr>
                        <a:t>207</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0" i="0" u="none" strike="noStrike">
                          <a:solidFill>
                            <a:srgbClr val="000000"/>
                          </a:solidFill>
                          <a:effectLst/>
                          <a:latin typeface="Calibri"/>
                        </a:rPr>
                        <a:t>97</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1" i="0" u="none" strike="noStrike">
                          <a:solidFill>
                            <a:srgbClr val="000000"/>
                          </a:solidFill>
                          <a:effectLst/>
                          <a:latin typeface="Calibri"/>
                        </a:rPr>
                        <a:t>46.86%</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en-ZA" sz="1200" b="1" i="0" u="none" strike="noStrike">
                          <a:solidFill>
                            <a:srgbClr val="000000"/>
                          </a:solidFill>
                          <a:effectLst/>
                          <a:latin typeface="Calibri"/>
                        </a:rPr>
                        <a:t>1 096 600.01</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1" i="0" u="none" strike="noStrike" dirty="0">
                          <a:solidFill>
                            <a:srgbClr val="000000"/>
                          </a:solidFill>
                          <a:effectLst/>
                          <a:latin typeface="Calibri"/>
                        </a:rPr>
                        <a:t>53.14%</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en-ZA" sz="1200" b="1" i="0" u="none" strike="noStrike">
                          <a:solidFill>
                            <a:srgbClr val="000000"/>
                          </a:solidFill>
                          <a:effectLst/>
                          <a:latin typeface="Calibri"/>
                        </a:rPr>
                        <a:t>1 727 878.89</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212411">
                <a:tc>
                  <a:txBody>
                    <a:bodyPr/>
                    <a:lstStyle/>
                    <a:p>
                      <a:pPr algn="l" fontAlgn="b"/>
                      <a:r>
                        <a:rPr lang="en-ZA" sz="1200" b="0" i="0" u="none" strike="noStrike">
                          <a:solidFill>
                            <a:srgbClr val="000000"/>
                          </a:solidFill>
                          <a:effectLst/>
                          <a:latin typeface="Calibri"/>
                        </a:rPr>
                        <a:t>Communications</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a:rPr>
                        <a:t>Comms</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a:rPr>
                        <a:t>45</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0" i="0" u="none" strike="noStrike">
                          <a:solidFill>
                            <a:srgbClr val="000000"/>
                          </a:solidFill>
                          <a:effectLst/>
                          <a:latin typeface="Calibri"/>
                        </a:rPr>
                        <a:t>45</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1" i="0" u="none" strike="noStrike" dirty="0">
                          <a:solidFill>
                            <a:srgbClr val="000000"/>
                          </a:solidFill>
                          <a:effectLst/>
                          <a:latin typeface="Calibri"/>
                        </a:rPr>
                        <a:t>100.00%</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en-ZA" sz="1200" b="1" i="0" u="none" strike="noStrike">
                          <a:solidFill>
                            <a:srgbClr val="000000"/>
                          </a:solidFill>
                          <a:effectLst/>
                          <a:latin typeface="Calibri"/>
                        </a:rPr>
                        <a:t>542 964.37</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1" i="0" u="none" strike="noStrike" dirty="0">
                          <a:solidFill>
                            <a:srgbClr val="000000"/>
                          </a:solidFill>
                          <a:effectLst/>
                          <a:latin typeface="Calibri"/>
                        </a:rPr>
                        <a:t>0.00%</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en-ZA" sz="1200" b="1" i="0" u="none" strike="noStrike">
                          <a:solidFill>
                            <a:srgbClr val="000000"/>
                          </a:solidFill>
                          <a:effectLst/>
                          <a:latin typeface="Calibri"/>
                        </a:rPr>
                        <a:t>0.00</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212411">
                <a:tc>
                  <a:txBody>
                    <a:bodyPr/>
                    <a:lstStyle/>
                    <a:p>
                      <a:pPr algn="l" fontAlgn="b"/>
                      <a:r>
                        <a:rPr lang="en-ZA" sz="1200" b="0" i="0" u="none" strike="noStrike">
                          <a:solidFill>
                            <a:srgbClr val="000000"/>
                          </a:solidFill>
                          <a:effectLst/>
                          <a:latin typeface="Calibri"/>
                        </a:rPr>
                        <a:t>Counter Corruption</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a:rPr>
                        <a:t>CC&amp;SS</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a:rPr>
                        <a:t>106</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0" i="0" u="none" strike="noStrike">
                          <a:solidFill>
                            <a:srgbClr val="000000"/>
                          </a:solidFill>
                          <a:effectLst/>
                          <a:latin typeface="Calibri"/>
                        </a:rPr>
                        <a:t>106</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1" i="0" u="none" strike="noStrike" dirty="0">
                          <a:solidFill>
                            <a:srgbClr val="000000"/>
                          </a:solidFill>
                          <a:effectLst/>
                          <a:latin typeface="Calibri"/>
                        </a:rPr>
                        <a:t>100.00%</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en-ZA" sz="1200" b="1" i="0" u="none" strike="noStrike">
                          <a:solidFill>
                            <a:srgbClr val="000000"/>
                          </a:solidFill>
                          <a:effectLst/>
                          <a:latin typeface="Calibri"/>
                        </a:rPr>
                        <a:t>10 069 894.78</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1" i="0" u="none" strike="noStrike" dirty="0">
                          <a:solidFill>
                            <a:srgbClr val="000000"/>
                          </a:solidFill>
                          <a:effectLst/>
                          <a:latin typeface="Calibri"/>
                        </a:rPr>
                        <a:t>0.00%</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en-ZA" sz="1200" b="1" i="0" u="none" strike="noStrike" dirty="0">
                          <a:solidFill>
                            <a:srgbClr val="000000"/>
                          </a:solidFill>
                          <a:effectLst/>
                          <a:latin typeface="Calibri"/>
                        </a:rPr>
                        <a:t>0.00</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201575">
                <a:tc>
                  <a:txBody>
                    <a:bodyPr/>
                    <a:lstStyle/>
                    <a:p>
                      <a:pPr algn="l" fontAlgn="b"/>
                      <a:r>
                        <a:rPr lang="en-ZA" sz="1200" b="0" i="0" u="none" strike="noStrike">
                          <a:solidFill>
                            <a:srgbClr val="000000"/>
                          </a:solidFill>
                          <a:effectLst/>
                          <a:latin typeface="Calibri"/>
                        </a:rPr>
                        <a:t>Deputy Minister</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a:rPr>
                        <a:t>Deputy Minister</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a:rPr>
                        <a:t>0</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0" i="0" u="none" strike="noStrike">
                          <a:solidFill>
                            <a:srgbClr val="000000"/>
                          </a:solidFill>
                          <a:effectLst/>
                          <a:latin typeface="Calibri"/>
                        </a:rPr>
                        <a:t>0</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200" b="1" i="0" u="none" strike="noStrike" dirty="0" smtClean="0">
                          <a:solidFill>
                            <a:srgbClr val="000000"/>
                          </a:solidFill>
                          <a:effectLst/>
                          <a:latin typeface="+mn-lt"/>
                        </a:rPr>
                        <a:t>0.00%</a:t>
                      </a:r>
                    </a:p>
                    <a:p>
                      <a:pPr algn="ctr" fontAlgn="b"/>
                      <a:endParaRPr lang="en-ZA" sz="1200" b="1" i="0" u="none" strike="noStrike" dirty="0">
                        <a:solidFill>
                          <a:srgbClr val="000000"/>
                        </a:solidFill>
                        <a:effectLst/>
                        <a:latin typeface="Calibri"/>
                      </a:endParaRP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en-ZA" sz="1200" b="1" i="0" u="none" strike="noStrike" dirty="0">
                          <a:solidFill>
                            <a:srgbClr val="000000"/>
                          </a:solidFill>
                          <a:effectLst/>
                          <a:latin typeface="Calibri"/>
                        </a:rPr>
                        <a:t>0.00</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200" b="1" i="0" u="none" strike="noStrike" dirty="0" smtClean="0">
                          <a:solidFill>
                            <a:srgbClr val="000000"/>
                          </a:solidFill>
                          <a:effectLst/>
                          <a:latin typeface="+mn-lt"/>
                        </a:rPr>
                        <a:t>0.00%</a:t>
                      </a:r>
                    </a:p>
                    <a:p>
                      <a:pPr algn="ctr" fontAlgn="b"/>
                      <a:endParaRPr lang="en-ZA" sz="1200" b="1" i="0" u="none" strike="noStrike" dirty="0">
                        <a:solidFill>
                          <a:srgbClr val="000000"/>
                        </a:solidFill>
                        <a:effectLst/>
                        <a:latin typeface="Calibri"/>
                      </a:endParaRP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en-ZA" sz="1200" b="1" i="0" u="none" strike="noStrike" dirty="0">
                          <a:solidFill>
                            <a:srgbClr val="000000"/>
                          </a:solidFill>
                          <a:effectLst/>
                          <a:latin typeface="Calibri"/>
                        </a:rPr>
                        <a:t>0.00</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384463">
                <a:tc>
                  <a:txBody>
                    <a:bodyPr/>
                    <a:lstStyle/>
                    <a:p>
                      <a:pPr algn="l" fontAlgn="b"/>
                      <a:r>
                        <a:rPr lang="en-ZA" sz="1200" b="0" i="0" u="none" strike="noStrike">
                          <a:solidFill>
                            <a:srgbClr val="000000"/>
                          </a:solidFill>
                          <a:effectLst/>
                          <a:latin typeface="Calibri"/>
                        </a:rPr>
                        <a:t>Border Management Agency</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a:rPr>
                        <a:t>BMA</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a:rPr>
                        <a:t>11</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0" i="0" u="none" strike="noStrike">
                          <a:solidFill>
                            <a:srgbClr val="000000"/>
                          </a:solidFill>
                          <a:effectLst/>
                          <a:latin typeface="Calibri"/>
                        </a:rPr>
                        <a:t>10</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1" i="0" u="none" strike="noStrike" dirty="0">
                          <a:solidFill>
                            <a:srgbClr val="000000"/>
                          </a:solidFill>
                          <a:effectLst/>
                          <a:latin typeface="Calibri"/>
                        </a:rPr>
                        <a:t>90.91%</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en-ZA" sz="1200" b="1" i="0" u="none" strike="noStrike">
                          <a:solidFill>
                            <a:srgbClr val="000000"/>
                          </a:solidFill>
                          <a:effectLst/>
                          <a:latin typeface="Calibri"/>
                        </a:rPr>
                        <a:t>151 406.72</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1" i="0" u="none" strike="noStrike" dirty="0">
                          <a:solidFill>
                            <a:srgbClr val="000000"/>
                          </a:solidFill>
                          <a:effectLst/>
                          <a:latin typeface="Calibri"/>
                        </a:rPr>
                        <a:t>9.09%</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en-ZA" sz="1200" b="1" i="0" u="none" strike="noStrike" dirty="0">
                          <a:solidFill>
                            <a:srgbClr val="000000"/>
                          </a:solidFill>
                          <a:effectLst/>
                          <a:latin typeface="Calibri"/>
                        </a:rPr>
                        <a:t>1 069 484.55</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212411">
                <a:tc>
                  <a:txBody>
                    <a:bodyPr/>
                    <a:lstStyle/>
                    <a:p>
                      <a:pPr algn="l" fontAlgn="b"/>
                      <a:r>
                        <a:rPr lang="en-ZA" sz="1200" b="0" i="0" u="none" strike="noStrike">
                          <a:solidFill>
                            <a:srgbClr val="000000"/>
                          </a:solidFill>
                          <a:effectLst/>
                          <a:latin typeface="Calibri"/>
                        </a:rPr>
                        <a:t>Various - Branches</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a:rPr>
                        <a:t>Various</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a:rPr>
                        <a:t>0</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0" i="0" u="none" strike="noStrike">
                          <a:solidFill>
                            <a:srgbClr val="000000"/>
                          </a:solidFill>
                          <a:effectLst/>
                          <a:latin typeface="Calibri"/>
                        </a:rPr>
                        <a:t>0</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200" b="1" i="0" u="none" strike="noStrike" dirty="0" smtClean="0">
                          <a:solidFill>
                            <a:srgbClr val="000000"/>
                          </a:solidFill>
                          <a:effectLst/>
                          <a:latin typeface="+mn-lt"/>
                        </a:rPr>
                        <a:t>0.00%</a:t>
                      </a:r>
                    </a:p>
                    <a:p>
                      <a:pPr algn="ctr" fontAlgn="b"/>
                      <a:endParaRPr lang="en-ZA" sz="1200" b="1" i="0" u="none" strike="noStrike" dirty="0">
                        <a:solidFill>
                          <a:srgbClr val="000000"/>
                        </a:solidFill>
                        <a:effectLst/>
                        <a:latin typeface="Calibri"/>
                      </a:endParaRP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en-ZA" sz="1200" b="1" i="0" u="none" strike="noStrike" dirty="0">
                          <a:solidFill>
                            <a:srgbClr val="000000"/>
                          </a:solidFill>
                          <a:effectLst/>
                          <a:latin typeface="Calibri"/>
                        </a:rPr>
                        <a:t>0.00</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200" b="1" i="0" u="none" strike="noStrike" dirty="0" smtClean="0">
                          <a:solidFill>
                            <a:srgbClr val="000000"/>
                          </a:solidFill>
                          <a:effectLst/>
                          <a:latin typeface="+mn-lt"/>
                        </a:rPr>
                        <a:t>0.00%</a:t>
                      </a:r>
                    </a:p>
                    <a:p>
                      <a:pPr algn="ctr" fontAlgn="b"/>
                      <a:endParaRPr lang="en-ZA" sz="1200" b="1" i="0" u="none" strike="noStrike" dirty="0">
                        <a:solidFill>
                          <a:srgbClr val="000000"/>
                        </a:solidFill>
                        <a:effectLst/>
                        <a:latin typeface="Calibri"/>
                      </a:endParaRP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en-ZA" sz="1200" b="1" i="0" u="none" strike="noStrike" dirty="0">
                          <a:solidFill>
                            <a:srgbClr val="000000"/>
                          </a:solidFill>
                          <a:effectLst/>
                          <a:latin typeface="Calibri"/>
                        </a:rPr>
                        <a:t>0.00</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223031">
                <a:tc>
                  <a:txBody>
                    <a:bodyPr/>
                    <a:lstStyle/>
                    <a:p>
                      <a:pPr algn="l" fontAlgn="b"/>
                      <a:r>
                        <a:rPr lang="en-ZA" sz="1200" b="0" i="0" u="none" strike="noStrike">
                          <a:solidFill>
                            <a:srgbClr val="000000"/>
                          </a:solidFill>
                          <a:effectLst/>
                          <a:latin typeface="Calibri"/>
                        </a:rPr>
                        <a:t>Provincial Offices</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l" fontAlgn="b"/>
                      <a:r>
                        <a:rPr lang="en-ZA" sz="1200" b="0" i="0" u="none" strike="noStrike">
                          <a:solidFill>
                            <a:srgbClr val="000000"/>
                          </a:solidFill>
                          <a:effectLst/>
                          <a:latin typeface="Calibri"/>
                        </a:rPr>
                        <a:t>Provinces</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fontAlgn="b"/>
                      <a:r>
                        <a:rPr lang="en-ZA" sz="1200" b="0" i="0" u="none" strike="noStrike">
                          <a:solidFill>
                            <a:srgbClr val="000000"/>
                          </a:solidFill>
                          <a:effectLst/>
                          <a:latin typeface="Calibri"/>
                        </a:rPr>
                        <a:t>1 506</a:t>
                      </a:r>
                    </a:p>
                  </a:txBody>
                  <a:tcPr marL="8817" marR="8817" marT="8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fontAlgn="b"/>
                      <a:r>
                        <a:rPr lang="en-ZA" sz="1200" b="0" i="0" u="none" strike="noStrike">
                          <a:solidFill>
                            <a:srgbClr val="000000"/>
                          </a:solidFill>
                          <a:effectLst/>
                          <a:latin typeface="Calibri"/>
                        </a:rPr>
                        <a:t>1 497</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fontAlgn="b"/>
                      <a:r>
                        <a:rPr lang="en-ZA" sz="1200" b="1" i="0" u="none" strike="noStrike" dirty="0">
                          <a:solidFill>
                            <a:srgbClr val="000000"/>
                          </a:solidFill>
                          <a:effectLst/>
                          <a:latin typeface="Calibri"/>
                        </a:rPr>
                        <a:t>99.40%</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200" b="1" i="0" u="none" strike="noStrike">
                          <a:solidFill>
                            <a:srgbClr val="000000"/>
                          </a:solidFill>
                          <a:effectLst/>
                          <a:latin typeface="Calibri"/>
                        </a:rPr>
                        <a:t>3 589 532.64</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fontAlgn="b"/>
                      <a:r>
                        <a:rPr lang="en-ZA" sz="1200" b="1" i="0" u="none" strike="noStrike" dirty="0">
                          <a:solidFill>
                            <a:srgbClr val="000000"/>
                          </a:solidFill>
                          <a:effectLst/>
                          <a:latin typeface="Calibri"/>
                        </a:rPr>
                        <a:t>0.60%</a:t>
                      </a:r>
                    </a:p>
                  </a:txBody>
                  <a:tcPr marL="8817" marR="8817" marT="8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200" b="1" i="0" u="none" strike="noStrike" dirty="0">
                          <a:solidFill>
                            <a:srgbClr val="000000"/>
                          </a:solidFill>
                          <a:effectLst/>
                          <a:latin typeface="Calibri"/>
                        </a:rPr>
                        <a:t>30 820.13</a:t>
                      </a:r>
                    </a:p>
                  </a:txBody>
                  <a:tcPr marL="8817" marR="8817" marT="8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r h="392084">
                <a:tc gridSpan="2">
                  <a:txBody>
                    <a:bodyPr/>
                    <a:lstStyle/>
                    <a:p>
                      <a:pPr algn="l" fontAlgn="b"/>
                      <a:r>
                        <a:rPr lang="en-ZA" sz="1200" b="1" i="0" u="none" strike="noStrike" dirty="0">
                          <a:solidFill>
                            <a:srgbClr val="000000"/>
                          </a:solidFill>
                          <a:effectLst/>
                          <a:latin typeface="Calibri"/>
                        </a:rPr>
                        <a:t>GRAND TOTALS</a:t>
                      </a: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fontAlgn="b"/>
                      <a:r>
                        <a:rPr lang="en-ZA" sz="1200" b="1" i="0" u="none" strike="noStrike">
                          <a:solidFill>
                            <a:srgbClr val="000000"/>
                          </a:solidFill>
                          <a:effectLst/>
                          <a:latin typeface="Calibri"/>
                        </a:rPr>
                        <a:t>3 410</a:t>
                      </a: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1" i="0" u="none" strike="noStrike">
                          <a:solidFill>
                            <a:srgbClr val="000000"/>
                          </a:solidFill>
                          <a:effectLst/>
                          <a:latin typeface="Calibri"/>
                        </a:rPr>
                        <a:t>3 181</a:t>
                      </a: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1" i="0" u="none" strike="noStrike" dirty="0">
                          <a:solidFill>
                            <a:srgbClr val="000000"/>
                          </a:solidFill>
                          <a:effectLst/>
                          <a:latin typeface="Calibri"/>
                        </a:rPr>
                        <a:t>93.28%</a:t>
                      </a: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r" fontAlgn="b"/>
                      <a:r>
                        <a:rPr lang="en-ZA" sz="1200" b="1" i="0" u="none" strike="noStrike" dirty="0">
                          <a:solidFill>
                            <a:srgbClr val="000000"/>
                          </a:solidFill>
                          <a:effectLst/>
                          <a:latin typeface="Calibri"/>
                        </a:rPr>
                        <a:t>170 680 776</a:t>
                      </a: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b"/>
                      <a:r>
                        <a:rPr lang="en-ZA" sz="1200" b="1" i="0" u="none" strike="noStrike" dirty="0">
                          <a:solidFill>
                            <a:srgbClr val="000000"/>
                          </a:solidFill>
                          <a:effectLst/>
                          <a:latin typeface="Calibri"/>
                        </a:rPr>
                        <a:t>6.72%</a:t>
                      </a: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r" fontAlgn="b"/>
                      <a:r>
                        <a:rPr lang="en-ZA" sz="1200" b="1" i="0" u="none" strike="noStrike" dirty="0">
                          <a:solidFill>
                            <a:srgbClr val="000000"/>
                          </a:solidFill>
                          <a:effectLst/>
                          <a:latin typeface="Calibri"/>
                        </a:rPr>
                        <a:t>39 109 841</a:t>
                      </a: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r>
            </a:tbl>
          </a:graphicData>
        </a:graphic>
      </p:graphicFrame>
    </p:spTree>
    <p:extLst>
      <p:ext uri="{BB962C8B-B14F-4D97-AF65-F5344CB8AC3E}">
        <p14:creationId xmlns:p14="http://schemas.microsoft.com/office/powerpoint/2010/main" xmlns="" val="9398663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02013"/>
            <a:ext cx="7370618" cy="1188018"/>
          </a:xfrm>
          <a:prstGeom prst="rect">
            <a:avLst/>
          </a:prstGeom>
        </p:spPr>
        <p:txBody>
          <a:bodyPr wrap="square">
            <a:spAutoFit/>
          </a:bodyPr>
          <a:lstStyle/>
          <a:p>
            <a:pPr algn="ctr">
              <a:lnSpc>
                <a:spcPct val="105000"/>
              </a:lnSpc>
              <a:spcBef>
                <a:spcPct val="50000"/>
              </a:spcBef>
              <a:spcAft>
                <a:spcPts val="1200"/>
              </a:spcAft>
              <a:tabLst>
                <a:tab pos="1943100" algn="l"/>
              </a:tabLst>
            </a:pPr>
            <a:r>
              <a:rPr lang="en-US" sz="2400" b="1" dirty="0">
                <a:solidFill>
                  <a:schemeClr val="bg1"/>
                </a:solidFill>
                <a:latin typeface="Arial" pitchFamily="34" charset="0"/>
                <a:cs typeface="Arial" pitchFamily="34" charset="0"/>
              </a:rPr>
              <a:t>2016/17 AUDIT OUTCOME</a:t>
            </a:r>
          </a:p>
          <a:p>
            <a:pPr algn="ctr">
              <a:spcBef>
                <a:spcPct val="50000"/>
              </a:spcBef>
              <a:spcAft>
                <a:spcPts val="1800"/>
              </a:spcAft>
            </a:pPr>
            <a:r>
              <a:rPr lang="en-US" sz="2400" b="1" u="sng" dirty="0" smtClean="0">
                <a:solidFill>
                  <a:schemeClr val="bg1"/>
                </a:solidFill>
                <a:latin typeface="Arial" charset="0"/>
                <a:cs typeface="Arial" charset="0"/>
              </a:rPr>
              <a:t>)</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51</a:t>
            </a:fld>
            <a:endParaRPr lang="en-US" sz="1800" b="1" dirty="0">
              <a:solidFill>
                <a:schemeClr val="tx1"/>
              </a:solidFill>
              <a:latin typeface="Arial" pitchFamily="34" charset="0"/>
              <a:cs typeface="Arial" pitchFamily="34" charset="0"/>
            </a:endParaRPr>
          </a:p>
        </p:txBody>
      </p:sp>
      <p:sp>
        <p:nvSpPr>
          <p:cNvPr id="6" name="Subtitle 6"/>
          <p:cNvSpPr txBox="1">
            <a:spLocks/>
          </p:cNvSpPr>
          <p:nvPr/>
        </p:nvSpPr>
        <p:spPr>
          <a:xfrm>
            <a:off x="0" y="842492"/>
            <a:ext cx="9019309" cy="5225799"/>
          </a:xfrm>
          <a:prstGeom prst="round2DiagRect">
            <a:avLst/>
          </a:prstGeom>
          <a:solidFill>
            <a:schemeClr val="accent3">
              <a:lumMod val="20000"/>
              <a:lumOff val="80000"/>
            </a:schemeClr>
          </a:solidFill>
          <a:ln w="9525" cap="flat" cmpd="sng" algn="ctr">
            <a:solidFill>
              <a:schemeClr val="accent3">
                <a:lumMod val="50000"/>
              </a:schemeClr>
            </a:solid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marR="0" indent="0">
              <a:spcBef>
                <a:spcPts val="0"/>
              </a:spcBef>
              <a:spcAft>
                <a:spcPts val="0"/>
              </a:spcAft>
              <a:buNone/>
            </a:pPr>
            <a:r>
              <a:rPr lang="en-US" sz="1600" b="1" dirty="0">
                <a:solidFill>
                  <a:schemeClr val="tx1"/>
                </a:solidFill>
                <a:latin typeface="Arial" panose="020B0604020202020204" pitchFamily="34" charset="0"/>
                <a:cs typeface="Arial" panose="020B0604020202020204" pitchFamily="34" charset="0"/>
              </a:rPr>
              <a:t>UNQUALIFIED WITH FINDINGS</a:t>
            </a:r>
          </a:p>
          <a:p>
            <a:pPr marL="236537" marR="0">
              <a:spcBef>
                <a:spcPts val="0"/>
              </a:spcBef>
              <a:spcAft>
                <a:spcPts val="0"/>
              </a:spcAft>
            </a:pPr>
            <a:endParaRPr lang="en-US" sz="1600" b="1" dirty="0">
              <a:solidFill>
                <a:schemeClr val="tx1"/>
              </a:solidFill>
              <a:latin typeface="Arial" panose="020B0604020202020204" pitchFamily="34" charset="0"/>
              <a:cs typeface="Arial" panose="020B0604020202020204" pitchFamily="34" charset="0"/>
            </a:endParaRPr>
          </a:p>
          <a:p>
            <a:pPr marL="0" marR="0" indent="0">
              <a:spcBef>
                <a:spcPts val="0"/>
              </a:spcBef>
              <a:spcAft>
                <a:spcPts val="0"/>
              </a:spcAft>
              <a:buNone/>
            </a:pPr>
            <a:r>
              <a:rPr lang="en-US" sz="1600" b="1" dirty="0">
                <a:solidFill>
                  <a:schemeClr val="tx1"/>
                </a:solidFill>
                <a:latin typeface="Arial" panose="020B0604020202020204" pitchFamily="34" charset="0"/>
                <a:cs typeface="Arial" panose="020B0604020202020204" pitchFamily="34" charset="0"/>
              </a:rPr>
              <a:t>MATTERS OF EMPHASIS</a:t>
            </a:r>
          </a:p>
          <a:p>
            <a:pPr marL="236537" marR="0">
              <a:spcBef>
                <a:spcPts val="0"/>
              </a:spcBef>
              <a:spcAft>
                <a:spcPts val="0"/>
              </a:spcAft>
            </a:pPr>
            <a:endParaRPr lang="en-US" sz="1600" b="1" dirty="0">
              <a:latin typeface="Arial" panose="020B0604020202020204" pitchFamily="34" charset="0"/>
              <a:cs typeface="Arial" panose="020B0604020202020204" pitchFamily="34" charset="0"/>
            </a:endParaRPr>
          </a:p>
          <a:p>
            <a:pPr marL="457200" indent="-220663">
              <a:buFont typeface="Arial" pitchFamily="34" charset="0"/>
              <a:buChar char="•"/>
            </a:pPr>
            <a:r>
              <a:rPr lang="en-US" sz="1800" b="1" dirty="0">
                <a:solidFill>
                  <a:schemeClr val="tx1"/>
                </a:solidFill>
                <a:latin typeface="Arial" panose="020B0604020202020204" pitchFamily="34" charset="0"/>
                <a:cs typeface="Arial" panose="020B0604020202020204" pitchFamily="34" charset="0"/>
              </a:rPr>
              <a:t>Restatement of corresponding figures </a:t>
            </a:r>
            <a:r>
              <a:rPr lang="en-US" sz="1800" dirty="0">
                <a:solidFill>
                  <a:schemeClr val="tx1"/>
                </a:solidFill>
                <a:latin typeface="Arial" panose="020B0604020202020204" pitchFamily="34" charset="0"/>
                <a:cs typeface="Arial" panose="020B0604020202020204" pitchFamily="34" charset="0"/>
              </a:rPr>
              <a:t>as a result of an error in the financial statements of the Department at and for the year ended 31 March 2017.</a:t>
            </a:r>
          </a:p>
          <a:p>
            <a:pPr marL="457200" indent="-220663">
              <a:spcBef>
                <a:spcPts val="0"/>
              </a:spcBef>
              <a:buFont typeface="Arial" pitchFamily="34" charset="0"/>
              <a:buChar char="•"/>
            </a:pPr>
            <a:endParaRPr lang="en-US" sz="1800" dirty="0">
              <a:solidFill>
                <a:schemeClr val="tx1"/>
              </a:solidFill>
              <a:latin typeface="Arial" panose="020B0604020202020204" pitchFamily="34" charset="0"/>
              <a:cs typeface="Arial" panose="020B0604020202020204" pitchFamily="34" charset="0"/>
            </a:endParaRPr>
          </a:p>
          <a:p>
            <a:pPr marL="457200" indent="-220663">
              <a:spcBef>
                <a:spcPts val="0"/>
              </a:spcBef>
              <a:buFont typeface="Arial" pitchFamily="34" charset="0"/>
              <a:buChar char="•"/>
            </a:pPr>
            <a:r>
              <a:rPr lang="en-US" sz="1800" b="1" dirty="0">
                <a:solidFill>
                  <a:schemeClr val="tx1"/>
                </a:solidFill>
                <a:latin typeface="Arial" panose="020B0604020202020204" pitchFamily="34" charset="0"/>
                <a:cs typeface="Arial" panose="020B0604020202020204" pitchFamily="34" charset="0"/>
              </a:rPr>
              <a:t>Uncertainty relating to the future outcome of litigation</a:t>
            </a:r>
            <a:r>
              <a:rPr lang="en-US" sz="1800" dirty="0">
                <a:solidFill>
                  <a:schemeClr val="tx1"/>
                </a:solidFill>
                <a:latin typeface="Arial" panose="020B0604020202020204" pitchFamily="34" charset="0"/>
                <a:cs typeface="Arial" panose="020B0604020202020204" pitchFamily="34" charset="0"/>
              </a:rPr>
              <a:t>: The Department is a defendant in various claims against the State. The ultimate outcome of these matters cannot presently be determined and no provision for any liability that may result has been made in the financial statements. </a:t>
            </a:r>
          </a:p>
          <a:p>
            <a:pPr marL="236537" marR="0">
              <a:spcBef>
                <a:spcPts val="0"/>
              </a:spcBef>
              <a:spcAft>
                <a:spcPts val="0"/>
              </a:spcAft>
            </a:pPr>
            <a:endParaRPr lang="en-US" sz="1800" dirty="0">
              <a:solidFill>
                <a:schemeClr val="tx1"/>
              </a:solidFill>
              <a:latin typeface="Arial" panose="020B0604020202020204" pitchFamily="34" charset="0"/>
              <a:cs typeface="Arial" panose="020B0604020202020204" pitchFamily="34" charset="0"/>
            </a:endParaRPr>
          </a:p>
          <a:p>
            <a:pPr marL="457200" indent="-220663">
              <a:spcBef>
                <a:spcPts val="0"/>
              </a:spcBef>
              <a:buFont typeface="Arial" pitchFamily="34" charset="0"/>
              <a:buChar char="•"/>
            </a:pPr>
            <a:r>
              <a:rPr lang="en-US" sz="1800" b="1" dirty="0">
                <a:solidFill>
                  <a:schemeClr val="tx1"/>
                </a:solidFill>
                <a:latin typeface="Arial" panose="020B0604020202020204" pitchFamily="34" charset="0"/>
                <a:cs typeface="Arial" panose="020B0604020202020204" pitchFamily="34" charset="0"/>
              </a:rPr>
              <a:t>Irregular expenditure</a:t>
            </a:r>
            <a:r>
              <a:rPr lang="en-US" sz="1800" dirty="0">
                <a:solidFill>
                  <a:schemeClr val="tx1"/>
                </a:solidFill>
                <a:latin typeface="Arial" panose="020B0604020202020204" pitchFamily="34" charset="0"/>
                <a:cs typeface="Arial" panose="020B0604020202020204" pitchFamily="34" charset="0"/>
              </a:rPr>
              <a:t>: the closing balance of R516 million includes an amount of R146 million incurred in the current and prior years that was still under </a:t>
            </a:r>
            <a:r>
              <a:rPr lang="en-US" sz="1800" dirty="0" smtClean="0">
                <a:solidFill>
                  <a:schemeClr val="tx1"/>
                </a:solidFill>
                <a:latin typeface="Arial" panose="020B0604020202020204" pitchFamily="34" charset="0"/>
                <a:cs typeface="Arial" panose="020B0604020202020204" pitchFamily="34" charset="0"/>
              </a:rPr>
              <a:t>investigation.</a:t>
            </a:r>
            <a:r>
              <a:rPr lang="en-US" sz="1600" dirty="0" smtClean="0">
                <a:latin typeface="Arial" panose="020B0604020202020204" pitchFamily="34" charset="0"/>
                <a:cs typeface="Arial" panose="020B0604020202020204" pitchFamily="34" charset="0"/>
              </a:rPr>
              <a:t>.</a:t>
            </a:r>
            <a:endParaRPr lang="en-US" sz="1600" dirty="0"/>
          </a:p>
        </p:txBody>
      </p:sp>
    </p:spTree>
    <p:extLst>
      <p:ext uri="{BB962C8B-B14F-4D97-AF65-F5344CB8AC3E}">
        <p14:creationId xmlns:p14="http://schemas.microsoft.com/office/powerpoint/2010/main" xmlns="" val="1570689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02013"/>
            <a:ext cx="7370618" cy="1015663"/>
          </a:xfrm>
          <a:prstGeom prst="rect">
            <a:avLst/>
          </a:prstGeom>
        </p:spPr>
        <p:txBody>
          <a:bodyPr wrap="square">
            <a:spAutoFit/>
          </a:bodyPr>
          <a:lstStyle/>
          <a:p>
            <a:pPr marL="236537" marR="0">
              <a:spcBef>
                <a:spcPts val="0"/>
              </a:spcBef>
              <a:spcAft>
                <a:spcPts val="0"/>
              </a:spcAft>
            </a:pPr>
            <a:r>
              <a:rPr lang="en-ZA" sz="2400" b="1" dirty="0">
                <a:solidFill>
                  <a:schemeClr val="bg1"/>
                </a:solidFill>
                <a:latin typeface="Arial" panose="020B0604020202020204" pitchFamily="34" charset="0"/>
                <a:cs typeface="Arial" panose="020B0604020202020204" pitchFamily="34" charset="0"/>
              </a:rPr>
              <a:t>COMPLIANCE WITH LEGISLATION</a:t>
            </a:r>
          </a:p>
          <a:p>
            <a:pPr algn="ctr">
              <a:spcBef>
                <a:spcPct val="50000"/>
              </a:spcBef>
              <a:spcAft>
                <a:spcPts val="1800"/>
              </a:spcAft>
            </a:pPr>
            <a:r>
              <a:rPr lang="en-US" sz="2400" b="1" u="sng" dirty="0" smtClean="0">
                <a:solidFill>
                  <a:schemeClr val="bg1"/>
                </a:solidFill>
                <a:latin typeface="Arial" charset="0"/>
                <a:cs typeface="Arial" charset="0"/>
              </a:rPr>
              <a:t>)</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52</a:t>
            </a:fld>
            <a:endParaRPr lang="en-US" sz="1800" b="1" dirty="0">
              <a:solidFill>
                <a:schemeClr val="tx1"/>
              </a:solidFill>
              <a:latin typeface="Arial" pitchFamily="34" charset="0"/>
              <a:cs typeface="Arial" pitchFamily="34" charset="0"/>
            </a:endParaRPr>
          </a:p>
        </p:txBody>
      </p:sp>
      <p:sp>
        <p:nvSpPr>
          <p:cNvPr id="6" name="Subtitle 6"/>
          <p:cNvSpPr txBox="1">
            <a:spLocks/>
          </p:cNvSpPr>
          <p:nvPr/>
        </p:nvSpPr>
        <p:spPr>
          <a:xfrm>
            <a:off x="0" y="842492"/>
            <a:ext cx="9019309" cy="5225799"/>
          </a:xfrm>
          <a:prstGeom prst="round2DiagRect">
            <a:avLst/>
          </a:prstGeom>
          <a:solidFill>
            <a:schemeClr val="accent3">
              <a:lumMod val="20000"/>
              <a:lumOff val="80000"/>
            </a:schemeClr>
          </a:solidFill>
          <a:ln w="9525" cap="flat" cmpd="sng" algn="ctr">
            <a:solidFill>
              <a:schemeClr val="accent3">
                <a:lumMod val="50000"/>
              </a:schemeClr>
            </a:solid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236537" marR="0" indent="0">
              <a:spcBef>
                <a:spcPts val="0"/>
              </a:spcBef>
              <a:spcAft>
                <a:spcPts val="0"/>
              </a:spcAft>
              <a:buNone/>
            </a:pPr>
            <a:endParaRPr lang="en-ZA" sz="1800" b="1" dirty="0">
              <a:solidFill>
                <a:schemeClr val="tx1"/>
              </a:solidFill>
              <a:latin typeface="Arial" panose="020B0604020202020204" pitchFamily="34" charset="0"/>
              <a:cs typeface="Arial" panose="020B0604020202020204" pitchFamily="34" charset="0"/>
            </a:endParaRPr>
          </a:p>
          <a:p>
            <a:pPr marL="285750" marR="0" indent="-285750">
              <a:spcBef>
                <a:spcPts val="0"/>
              </a:spcBef>
              <a:spcAft>
                <a:spcPts val="0"/>
              </a:spcAft>
              <a:buFont typeface="Wingdings" pitchFamily="2" charset="2"/>
              <a:buChar char="q"/>
            </a:pPr>
            <a:r>
              <a:rPr lang="en-ZA" sz="1800" dirty="0">
                <a:solidFill>
                  <a:schemeClr val="tx1"/>
                </a:solidFill>
                <a:latin typeface="Arial" panose="020B0604020202020204" pitchFamily="34" charset="0"/>
                <a:cs typeface="Arial" panose="020B0604020202020204" pitchFamily="34" charset="0"/>
              </a:rPr>
              <a:t>Financial statements submitted for auditing were not prepared in accordance with the prescribed financial reporting framework and supported by full and proper records.</a:t>
            </a:r>
          </a:p>
          <a:p>
            <a:pPr marL="285750" marR="0" indent="-285750">
              <a:spcBef>
                <a:spcPts val="0"/>
              </a:spcBef>
              <a:spcAft>
                <a:spcPts val="0"/>
              </a:spcAft>
              <a:buFont typeface="Wingdings" pitchFamily="2" charset="2"/>
              <a:buChar char="q"/>
            </a:pPr>
            <a:endParaRPr lang="en-ZA" sz="1800" dirty="0">
              <a:solidFill>
                <a:schemeClr val="tx1"/>
              </a:solidFill>
              <a:latin typeface="Arial" panose="020B0604020202020204" pitchFamily="34" charset="0"/>
              <a:cs typeface="Arial" panose="020B0604020202020204" pitchFamily="34" charset="0"/>
            </a:endParaRPr>
          </a:p>
          <a:p>
            <a:pPr marL="285750" indent="-285750">
              <a:buFont typeface="Wingdings" pitchFamily="2" charset="2"/>
              <a:buChar char="q"/>
            </a:pPr>
            <a:r>
              <a:rPr lang="en-ZA" sz="1800" dirty="0">
                <a:solidFill>
                  <a:schemeClr val="tx1"/>
                </a:solidFill>
                <a:latin typeface="Arial" panose="020B0604020202020204" pitchFamily="34" charset="0"/>
                <a:cs typeface="Arial" panose="020B0604020202020204" pitchFamily="34" charset="0"/>
              </a:rPr>
              <a:t>Material misstatements of current assets, current liabilities and cash flow identified by AGSA were corrected.</a:t>
            </a:r>
          </a:p>
          <a:p>
            <a:pPr marL="285750" indent="-285750">
              <a:buFont typeface="Wingdings" pitchFamily="2" charset="2"/>
              <a:buChar char="q"/>
            </a:pPr>
            <a:endParaRPr lang="en-ZA" sz="1800" dirty="0">
              <a:solidFill>
                <a:schemeClr val="tx1"/>
              </a:solidFill>
              <a:latin typeface="Arial" panose="020B0604020202020204" pitchFamily="34" charset="0"/>
              <a:cs typeface="Arial" panose="020B0604020202020204" pitchFamily="34" charset="0"/>
            </a:endParaRPr>
          </a:p>
          <a:p>
            <a:pPr marL="285750" indent="-285750">
              <a:buFont typeface="Wingdings" pitchFamily="2" charset="2"/>
              <a:buChar char="q"/>
            </a:pPr>
            <a:r>
              <a:rPr lang="en-ZA" sz="1800" dirty="0">
                <a:solidFill>
                  <a:schemeClr val="tx1"/>
                </a:solidFill>
                <a:latin typeface="Arial" panose="020B0604020202020204" pitchFamily="34" charset="0"/>
                <a:cs typeface="Arial" panose="020B0604020202020204" pitchFamily="34" charset="0"/>
              </a:rPr>
              <a:t>Not all contractual obligations and money owed by the D</a:t>
            </a:r>
            <a:r>
              <a:rPr lang="en-ZA" sz="1800" dirty="0" smtClean="0">
                <a:solidFill>
                  <a:schemeClr val="tx1"/>
                </a:solidFill>
                <a:latin typeface="Arial" panose="020B0604020202020204" pitchFamily="34" charset="0"/>
                <a:cs typeface="Arial" panose="020B0604020202020204" pitchFamily="34" charset="0"/>
              </a:rPr>
              <a:t>epartment </a:t>
            </a:r>
            <a:r>
              <a:rPr lang="en-ZA" sz="1800" dirty="0">
                <a:solidFill>
                  <a:schemeClr val="tx1"/>
                </a:solidFill>
                <a:latin typeface="Arial" panose="020B0604020202020204" pitchFamily="34" charset="0"/>
                <a:cs typeface="Arial" panose="020B0604020202020204" pitchFamily="34" charset="0"/>
              </a:rPr>
              <a:t>were settled within 30 </a:t>
            </a:r>
            <a:r>
              <a:rPr lang="en-ZA" sz="1800" dirty="0" smtClean="0">
                <a:solidFill>
                  <a:schemeClr val="tx1"/>
                </a:solidFill>
                <a:latin typeface="Arial" panose="020B0604020202020204" pitchFamily="34" charset="0"/>
                <a:cs typeface="Arial" panose="020B0604020202020204" pitchFamily="34" charset="0"/>
              </a:rPr>
              <a:t>days.</a:t>
            </a:r>
            <a:endParaRPr lang="en-ZA"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935765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0" y="102013"/>
            <a:ext cx="9144000" cy="1188018"/>
          </a:xfrm>
          <a:prstGeom prst="rect">
            <a:avLst/>
          </a:prstGeom>
        </p:spPr>
        <p:txBody>
          <a:bodyPr wrap="square">
            <a:spAutoFit/>
          </a:bodyPr>
          <a:lstStyle/>
          <a:p>
            <a:pPr>
              <a:lnSpc>
                <a:spcPct val="105000"/>
              </a:lnSpc>
              <a:spcBef>
                <a:spcPct val="50000"/>
              </a:spcBef>
              <a:spcAft>
                <a:spcPts val="1200"/>
              </a:spcAft>
              <a:tabLst>
                <a:tab pos="1943100" algn="l"/>
              </a:tabLst>
            </a:pPr>
            <a:r>
              <a:rPr lang="en-ZA" sz="2400" b="1" dirty="0" smtClean="0">
                <a:solidFill>
                  <a:schemeClr val="bg1"/>
                </a:solidFill>
                <a:latin typeface="Arial" pitchFamily="34" charset="0"/>
                <a:cs typeface="Arial" pitchFamily="34" charset="0"/>
              </a:rPr>
              <a:t>STEPS</a:t>
            </a:r>
            <a:r>
              <a:rPr lang="en-ZA" sz="2400" b="1" dirty="0">
                <a:solidFill>
                  <a:schemeClr val="bg1"/>
                </a:solidFill>
                <a:latin typeface="Arial" pitchFamily="34" charset="0"/>
                <a:cs typeface="Arial" pitchFamily="34" charset="0"/>
              </a:rPr>
              <a:t> </a:t>
            </a:r>
            <a:r>
              <a:rPr lang="en-ZA" sz="2400" b="1" dirty="0" smtClean="0">
                <a:solidFill>
                  <a:schemeClr val="bg1"/>
                </a:solidFill>
                <a:latin typeface="Arial" pitchFamily="34" charset="0"/>
                <a:cs typeface="Arial" pitchFamily="34" charset="0"/>
              </a:rPr>
              <a:t>TO </a:t>
            </a:r>
            <a:r>
              <a:rPr lang="en-ZA" sz="2400" b="1" dirty="0">
                <a:solidFill>
                  <a:schemeClr val="bg1"/>
                </a:solidFill>
                <a:latin typeface="Arial" pitchFamily="34" charset="0"/>
                <a:cs typeface="Arial" pitchFamily="34" charset="0"/>
              </a:rPr>
              <a:t>BE TAKEN TO IMPROVE THE AUDIT OUTCOME</a:t>
            </a:r>
            <a:endParaRPr lang="en-US" sz="2400" b="1" dirty="0">
              <a:solidFill>
                <a:schemeClr val="bg1"/>
              </a:solidFill>
              <a:latin typeface="Arial" pitchFamily="34" charset="0"/>
              <a:cs typeface="Arial" pitchFamily="34" charset="0"/>
            </a:endParaRPr>
          </a:p>
          <a:p>
            <a:pPr algn="ctr">
              <a:spcBef>
                <a:spcPct val="50000"/>
              </a:spcBef>
              <a:spcAft>
                <a:spcPts val="1800"/>
              </a:spcAft>
            </a:pPr>
            <a:r>
              <a:rPr lang="en-US" sz="2400" b="1" u="sng" dirty="0" smtClean="0">
                <a:solidFill>
                  <a:schemeClr val="bg1"/>
                </a:solidFill>
                <a:latin typeface="Arial" charset="0"/>
                <a:cs typeface="Arial" charset="0"/>
              </a:rPr>
              <a:t>)</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53</a:t>
            </a:fld>
            <a:endParaRPr lang="en-US" sz="1800" b="1" dirty="0">
              <a:solidFill>
                <a:schemeClr val="tx1"/>
              </a:solidFill>
              <a:latin typeface="Arial" pitchFamily="34" charset="0"/>
              <a:cs typeface="Arial" pitchFamily="34" charset="0"/>
            </a:endParaRPr>
          </a:p>
        </p:txBody>
      </p:sp>
      <p:sp>
        <p:nvSpPr>
          <p:cNvPr id="6" name="Subtitle 6"/>
          <p:cNvSpPr txBox="1">
            <a:spLocks/>
          </p:cNvSpPr>
          <p:nvPr/>
        </p:nvSpPr>
        <p:spPr>
          <a:xfrm>
            <a:off x="0" y="842492"/>
            <a:ext cx="9019309" cy="5225799"/>
          </a:xfrm>
          <a:prstGeom prst="round2DiagRect">
            <a:avLst/>
          </a:prstGeom>
          <a:solidFill>
            <a:schemeClr val="accent3">
              <a:lumMod val="20000"/>
              <a:lumOff val="80000"/>
            </a:schemeClr>
          </a:solidFill>
          <a:ln w="9525" cap="flat" cmpd="sng" algn="ctr">
            <a:solidFill>
              <a:schemeClr val="accent3">
                <a:lumMod val="50000"/>
              </a:schemeClr>
            </a:solid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a:buFont typeface="Wingdings" pitchFamily="2" charset="2"/>
              <a:buChar char="q"/>
            </a:pPr>
            <a:r>
              <a:rPr lang="en-ZA" sz="1800" dirty="0">
                <a:solidFill>
                  <a:schemeClr val="tx1"/>
                </a:solidFill>
                <a:latin typeface="Arial" pitchFamily="34" charset="0"/>
                <a:cs typeface="Arial" pitchFamily="34" charset="0"/>
              </a:rPr>
              <a:t>Audit action plan to address root causes with realistic target dates;</a:t>
            </a:r>
          </a:p>
          <a:p>
            <a:pPr>
              <a:buFont typeface="Wingdings" pitchFamily="2" charset="2"/>
              <a:buChar char="q"/>
            </a:pPr>
            <a:endParaRPr lang="en-ZA" sz="1800" dirty="0">
              <a:solidFill>
                <a:schemeClr val="tx1"/>
              </a:solidFill>
              <a:latin typeface="Arial" pitchFamily="34" charset="0"/>
              <a:cs typeface="Arial" pitchFamily="34" charset="0"/>
            </a:endParaRPr>
          </a:p>
          <a:p>
            <a:pPr>
              <a:buFont typeface="Wingdings" pitchFamily="2" charset="2"/>
              <a:buChar char="q"/>
            </a:pPr>
            <a:r>
              <a:rPr lang="en-ZA" sz="1800" dirty="0">
                <a:solidFill>
                  <a:schemeClr val="tx1"/>
                </a:solidFill>
                <a:latin typeface="Arial" pitchFamily="34" charset="0"/>
                <a:cs typeface="Arial" pitchFamily="34" charset="0"/>
              </a:rPr>
              <a:t>Greater reliance on Internal Audit;</a:t>
            </a:r>
          </a:p>
          <a:p>
            <a:pPr>
              <a:buFont typeface="Wingdings" pitchFamily="2" charset="2"/>
              <a:buChar char="q"/>
            </a:pPr>
            <a:endParaRPr lang="en-ZA" sz="1800" dirty="0">
              <a:solidFill>
                <a:schemeClr val="tx1"/>
              </a:solidFill>
              <a:latin typeface="Arial" pitchFamily="34" charset="0"/>
              <a:cs typeface="Arial" pitchFamily="34" charset="0"/>
            </a:endParaRPr>
          </a:p>
          <a:p>
            <a:pPr>
              <a:buFont typeface="Wingdings" pitchFamily="2" charset="2"/>
              <a:buChar char="q"/>
            </a:pPr>
            <a:r>
              <a:rPr lang="en-ZA" sz="1800" dirty="0">
                <a:solidFill>
                  <a:schemeClr val="tx1"/>
                </a:solidFill>
                <a:latin typeface="Arial" pitchFamily="34" charset="0"/>
                <a:cs typeface="Arial" pitchFamily="34" charset="0"/>
              </a:rPr>
              <a:t>Compliance checklist enforcement;</a:t>
            </a:r>
          </a:p>
          <a:p>
            <a:pPr>
              <a:buFont typeface="Wingdings" pitchFamily="2" charset="2"/>
              <a:buChar char="q"/>
            </a:pPr>
            <a:endParaRPr lang="en-ZA" sz="1800" dirty="0">
              <a:solidFill>
                <a:schemeClr val="tx1"/>
              </a:solidFill>
              <a:latin typeface="Arial" pitchFamily="34" charset="0"/>
              <a:cs typeface="Arial" pitchFamily="34" charset="0"/>
            </a:endParaRPr>
          </a:p>
          <a:p>
            <a:pPr>
              <a:buFont typeface="Wingdings" pitchFamily="2" charset="2"/>
              <a:buChar char="q"/>
            </a:pPr>
            <a:r>
              <a:rPr lang="en-ZA" sz="1800" dirty="0">
                <a:solidFill>
                  <a:schemeClr val="tx1"/>
                </a:solidFill>
                <a:latin typeface="Arial" pitchFamily="34" charset="0"/>
                <a:cs typeface="Arial" pitchFamily="34" charset="0"/>
              </a:rPr>
              <a:t>Focus areas: 30 day payment; irregular expenditure; monitoring of audit action plan;</a:t>
            </a:r>
          </a:p>
          <a:p>
            <a:pPr>
              <a:buFont typeface="Wingdings" pitchFamily="2" charset="2"/>
              <a:buChar char="q"/>
            </a:pPr>
            <a:endParaRPr lang="en-ZA" sz="1800" dirty="0">
              <a:solidFill>
                <a:schemeClr val="tx1"/>
              </a:solidFill>
              <a:latin typeface="Arial" pitchFamily="34" charset="0"/>
              <a:cs typeface="Arial" pitchFamily="34" charset="0"/>
            </a:endParaRPr>
          </a:p>
          <a:p>
            <a:pPr>
              <a:buFont typeface="Wingdings" pitchFamily="2" charset="2"/>
              <a:buChar char="q"/>
            </a:pPr>
            <a:r>
              <a:rPr lang="en-ZA" sz="1800" dirty="0">
                <a:solidFill>
                  <a:schemeClr val="tx1"/>
                </a:solidFill>
                <a:latin typeface="Arial" pitchFamily="34" charset="0"/>
                <a:cs typeface="Arial" pitchFamily="34" charset="0"/>
              </a:rPr>
              <a:t>Prompt and decisive consequence management required to address: awards made to close family members; officials doing business with the state; irregular expenditure and fruitless &amp; wasteful expenditure.</a:t>
            </a:r>
          </a:p>
        </p:txBody>
      </p:sp>
    </p:spTree>
    <p:extLst>
      <p:ext uri="{BB962C8B-B14F-4D97-AF65-F5344CB8AC3E}">
        <p14:creationId xmlns:p14="http://schemas.microsoft.com/office/powerpoint/2010/main" xmlns="" val="20698623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36478" y="-38393"/>
            <a:ext cx="9280478" cy="461665"/>
          </a:xfrm>
          <a:prstGeom prst="rect">
            <a:avLst/>
          </a:prstGeom>
        </p:spPr>
        <p:txBody>
          <a:bodyPr wrap="square">
            <a:spAutoFit/>
          </a:bodyPr>
          <a:lstStyle/>
          <a:p>
            <a:pPr algn="ctr"/>
            <a:r>
              <a:rPr lang="en-ZA" sz="2400" b="1" dirty="0">
                <a:solidFill>
                  <a:schemeClr val="bg1"/>
                </a:solidFill>
                <a:latin typeface="Arial" panose="020B0604020202020204" pitchFamily="34" charset="0"/>
                <a:cs typeface="Arial" panose="020B0604020202020204" pitchFamily="34" charset="0"/>
              </a:rPr>
              <a:t>WAY </a:t>
            </a:r>
            <a:r>
              <a:rPr lang="en-ZA" sz="2400" b="1" dirty="0" smtClean="0">
                <a:solidFill>
                  <a:schemeClr val="bg1"/>
                </a:solidFill>
                <a:latin typeface="Arial" panose="020B0604020202020204" pitchFamily="34" charset="0"/>
                <a:cs typeface="Arial" panose="020B0604020202020204" pitchFamily="34" charset="0"/>
              </a:rPr>
              <a:t>FORWARD</a:t>
            </a:r>
            <a:endParaRPr lang="en-ZA" sz="2400" b="1" dirty="0">
              <a:solidFill>
                <a:schemeClr val="bg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54</a:t>
            </a:fld>
            <a:endParaRPr lang="en-US" sz="1800" b="1" dirty="0">
              <a:solidFill>
                <a:schemeClr val="tx1"/>
              </a:solidFill>
              <a:latin typeface="Arial" pitchFamily="34" charset="0"/>
              <a:cs typeface="Arial" pitchFamily="34" charset="0"/>
            </a:endParaRPr>
          </a:p>
        </p:txBody>
      </p:sp>
      <p:sp>
        <p:nvSpPr>
          <p:cNvPr id="6" name="Subtitle 6"/>
          <p:cNvSpPr txBox="1">
            <a:spLocks/>
          </p:cNvSpPr>
          <p:nvPr/>
        </p:nvSpPr>
        <p:spPr>
          <a:xfrm>
            <a:off x="-3" y="769521"/>
            <a:ext cx="8866909" cy="5299182"/>
          </a:xfrm>
          <a:prstGeom prst="round2DiagRect">
            <a:avLst/>
          </a:prstGeom>
          <a:solidFill>
            <a:schemeClr val="accent3">
              <a:lumMod val="20000"/>
              <a:lumOff val="80000"/>
            </a:schemeClr>
          </a:solidFill>
          <a:ln w="9525" cap="flat" cmpd="sng" algn="ctr">
            <a:solidFill>
              <a:schemeClr val="accent3">
                <a:lumMod val="50000"/>
              </a:schemeClr>
            </a:solid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285750" indent="-285750">
              <a:buFont typeface="Wingdings" panose="05000000000000000000" pitchFamily="2" charset="2"/>
              <a:buChar char="q"/>
            </a:pPr>
            <a:r>
              <a:rPr lang="en-ZA" sz="1800" dirty="0">
                <a:solidFill>
                  <a:schemeClr val="tx1"/>
                </a:solidFill>
                <a:latin typeface="Arial" panose="020B0604020202020204" pitchFamily="34" charset="0"/>
                <a:cs typeface="Arial" panose="020B0604020202020204" pitchFamily="34" charset="0"/>
              </a:rPr>
              <a:t>Review and conclude the dispute relating working hours; as this will affect some </a:t>
            </a:r>
            <a:r>
              <a:rPr lang="en-ZA" sz="1800" dirty="0" smtClean="0">
                <a:solidFill>
                  <a:schemeClr val="tx1"/>
                </a:solidFill>
                <a:latin typeface="Arial" panose="020B0604020202020204" pitchFamily="34" charset="0"/>
                <a:cs typeface="Arial" panose="020B0604020202020204" pitchFamily="34" charset="0"/>
              </a:rPr>
              <a:t>of  </a:t>
            </a:r>
            <a:r>
              <a:rPr lang="en-ZA" sz="1800" dirty="0">
                <a:solidFill>
                  <a:schemeClr val="tx1"/>
                </a:solidFill>
                <a:latin typeface="Arial" panose="020B0604020202020204" pitchFamily="34" charset="0"/>
                <a:cs typeface="Arial" panose="020B0604020202020204" pitchFamily="34" charset="0"/>
              </a:rPr>
              <a:t>the key DHA’s outputs</a:t>
            </a:r>
          </a:p>
          <a:p>
            <a:pPr marL="285750" indent="-285750" eaLnBrk="0" hangingPunct="0">
              <a:spcBef>
                <a:spcPct val="90000"/>
              </a:spcBef>
              <a:buFont typeface="Wingdings" pitchFamily="2" charset="2"/>
              <a:buChar char="q"/>
              <a:defRPr/>
            </a:pPr>
            <a:r>
              <a:rPr lang="en-ZA" sz="1800" dirty="0">
                <a:solidFill>
                  <a:schemeClr val="tx1"/>
                </a:solidFill>
                <a:latin typeface="Arial" panose="020B0604020202020204" pitchFamily="34" charset="0"/>
                <a:cs typeface="Arial" panose="020B0604020202020204" pitchFamily="34" charset="0"/>
              </a:rPr>
              <a:t>Strengthen</a:t>
            </a:r>
            <a:r>
              <a:rPr lang="en-US" sz="1800" dirty="0">
                <a:solidFill>
                  <a:schemeClr val="tx1"/>
                </a:solidFill>
                <a:latin typeface="Arial" panose="020B0604020202020204" pitchFamily="34" charset="0"/>
                <a:cs typeface="Arial" panose="020B0604020202020204" pitchFamily="34" charset="0"/>
              </a:rPr>
              <a:t> lease agreements  i.e. Transnet National Ports Authority;  which prevented the completion of site visits to selected POE’s</a:t>
            </a:r>
          </a:p>
          <a:p>
            <a:pPr marL="285750" indent="-285750" eaLnBrk="0" hangingPunct="0">
              <a:spcBef>
                <a:spcPct val="90000"/>
              </a:spcBef>
              <a:buFont typeface="Wingdings" pitchFamily="2" charset="2"/>
              <a:buChar char="q"/>
              <a:defRPr/>
            </a:pPr>
            <a:r>
              <a:rPr lang="en-US" sz="1800" dirty="0">
                <a:solidFill>
                  <a:schemeClr val="tx1"/>
                </a:solidFill>
                <a:latin typeface="Arial" panose="020B0604020202020204" pitchFamily="34" charset="0"/>
                <a:cs typeface="Arial" panose="020B0604020202020204" pitchFamily="34" charset="0"/>
              </a:rPr>
              <a:t>Filling of critical posts in the Department i.e. DDG posts and specialist areas</a:t>
            </a:r>
          </a:p>
          <a:p>
            <a:pPr marL="285750" indent="-285750" eaLnBrk="0" hangingPunct="0">
              <a:spcBef>
                <a:spcPct val="90000"/>
              </a:spcBef>
              <a:buFont typeface="Wingdings" pitchFamily="2" charset="2"/>
              <a:buChar char="q"/>
              <a:defRPr/>
            </a:pPr>
            <a:r>
              <a:rPr lang="en-US" sz="1800" dirty="0">
                <a:solidFill>
                  <a:schemeClr val="tx1"/>
                </a:solidFill>
                <a:latin typeface="Arial" panose="020B0604020202020204" pitchFamily="34" charset="0"/>
                <a:cs typeface="Arial" panose="020B0604020202020204" pitchFamily="34" charset="0"/>
              </a:rPr>
              <a:t>Close and tight cooperation with governance structures i.e. Auditor General, risk management  and audit committees to maintain improved audit outcomes (for both information and financials</a:t>
            </a:r>
            <a:r>
              <a:rPr lang="en-US" sz="1800" dirty="0" smtClean="0">
                <a:solidFill>
                  <a:schemeClr val="tx1"/>
                </a:solidFill>
                <a:latin typeface="Arial" panose="020B0604020202020204" pitchFamily="34" charset="0"/>
                <a:cs typeface="Arial" panose="020B0604020202020204" pitchFamily="34" charset="0"/>
              </a:rPr>
              <a:t>).</a:t>
            </a:r>
          </a:p>
          <a:p>
            <a:pPr marL="0" indent="0" eaLnBrk="0" hangingPunct="0">
              <a:spcBef>
                <a:spcPct val="90000"/>
              </a:spcBef>
              <a:buNone/>
              <a:defRPr/>
            </a:pPr>
            <a:endParaRPr 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004432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9912" y="1658752"/>
            <a:ext cx="2418061" cy="523220"/>
          </a:xfrm>
          <a:prstGeom prst="rect">
            <a:avLst/>
          </a:prstGeom>
          <a:noFill/>
        </p:spPr>
        <p:txBody>
          <a:bodyPr wrap="square" rtlCol="0">
            <a:spAutoFit/>
          </a:bodyPr>
          <a:lstStyle/>
          <a:p>
            <a:r>
              <a:rPr lang="en-ZA" sz="2800" b="1" dirty="0" err="1">
                <a:solidFill>
                  <a:srgbClr val="FFC000"/>
                </a:solidFill>
                <a:latin typeface="Arial" panose="020B0604020202020204" pitchFamily="34" charset="0"/>
                <a:cs typeface="Arial" panose="020B0604020202020204" pitchFamily="34" charset="0"/>
              </a:rPr>
              <a:t>Ndiyabulela</a:t>
            </a:r>
            <a:endParaRPr lang="en-ZA" sz="2800" dirty="0">
              <a:latin typeface="Arial" panose="020B0604020202020204" pitchFamily="34" charset="0"/>
              <a:cs typeface="Arial" panose="020B0604020202020204" pitchFamily="34" charset="0"/>
            </a:endParaRPr>
          </a:p>
        </p:txBody>
      </p:sp>
      <p:sp>
        <p:nvSpPr>
          <p:cNvPr id="5" name="Rectangle 4"/>
          <p:cNvSpPr/>
          <p:nvPr/>
        </p:nvSpPr>
        <p:spPr>
          <a:xfrm>
            <a:off x="138543" y="-2777"/>
            <a:ext cx="8395855" cy="1532727"/>
          </a:xfrm>
          <a:prstGeom prst="rect">
            <a:avLst/>
          </a:prstGeom>
        </p:spPr>
        <p:txBody>
          <a:bodyPr wrap="square">
            <a:spAutoFit/>
          </a:bodyPr>
          <a:lstStyle/>
          <a:p>
            <a:pPr>
              <a:lnSpc>
                <a:spcPct val="80000"/>
              </a:lnSpc>
            </a:pPr>
            <a:r>
              <a:rPr lang="en-ZA" sz="2400" b="1" dirty="0">
                <a:solidFill>
                  <a:schemeClr val="accent2">
                    <a:lumMod val="50000"/>
                  </a:schemeClr>
                </a:solidFill>
              </a:rPr>
              <a:t/>
            </a:r>
            <a:br>
              <a:rPr lang="en-ZA" sz="2400" b="1" dirty="0">
                <a:solidFill>
                  <a:schemeClr val="accent2">
                    <a:lumMod val="50000"/>
                  </a:schemeClr>
                </a:solidFill>
              </a:rPr>
            </a:br>
            <a:r>
              <a:rPr lang="en-ZA" sz="2400" b="1" dirty="0">
                <a:solidFill>
                  <a:srgbClr val="FFFFFF"/>
                </a:solidFill>
                <a:latin typeface="Arial" pitchFamily="34" charset="0"/>
                <a:cs typeface="Arial" pitchFamily="34" charset="0"/>
              </a:rPr>
              <a:t>DHA would like to thank the Committee for their support and guidance. </a:t>
            </a:r>
          </a:p>
          <a:p>
            <a:pPr algn="ctr">
              <a:spcBef>
                <a:spcPct val="50000"/>
              </a:spcBef>
              <a:spcAft>
                <a:spcPts val="1800"/>
              </a:spcAft>
            </a:pP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55</a:t>
            </a:fld>
            <a:endParaRPr lang="en-US" sz="1800" b="1" dirty="0">
              <a:solidFill>
                <a:schemeClr val="tx1"/>
              </a:solidFill>
              <a:latin typeface="Arial" pitchFamily="34" charset="0"/>
              <a:cs typeface="Arial" pitchFamily="34" charset="0"/>
            </a:endParaRPr>
          </a:p>
        </p:txBody>
      </p:sp>
      <p:pic>
        <p:nvPicPr>
          <p:cNvPr id="6" name="Picture 4" descr="Related image">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91083" y="2503688"/>
            <a:ext cx="3237870" cy="276071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460279" y="4033226"/>
            <a:ext cx="2242922" cy="523220"/>
          </a:xfrm>
          <a:prstGeom prst="rect">
            <a:avLst/>
          </a:prstGeom>
        </p:spPr>
        <p:txBody>
          <a:bodyPr wrap="none">
            <a:spAutoFit/>
          </a:bodyPr>
          <a:lstStyle/>
          <a:p>
            <a:r>
              <a:rPr lang="en-ZA" sz="2800" b="1" dirty="0" err="1">
                <a:solidFill>
                  <a:schemeClr val="accent5">
                    <a:lumMod val="60000"/>
                    <a:lumOff val="40000"/>
                  </a:schemeClr>
                </a:solidFill>
                <a:latin typeface="Arial" panose="020B0604020202020204" pitchFamily="34" charset="0"/>
                <a:cs typeface="Arial" panose="020B0604020202020204" pitchFamily="34" charset="0"/>
              </a:rPr>
              <a:t>Ngiyabonga</a:t>
            </a:r>
            <a:endParaRPr lang="en-ZA" sz="2800" dirty="0">
              <a:latin typeface="Arial" panose="020B0604020202020204" pitchFamily="34" charset="0"/>
              <a:cs typeface="Arial" panose="020B0604020202020204" pitchFamily="34" charset="0"/>
            </a:endParaRPr>
          </a:p>
        </p:txBody>
      </p:sp>
      <p:sp>
        <p:nvSpPr>
          <p:cNvPr id="3" name="Rectangle 2"/>
          <p:cNvSpPr/>
          <p:nvPr/>
        </p:nvSpPr>
        <p:spPr>
          <a:xfrm>
            <a:off x="6794535" y="2503687"/>
            <a:ext cx="1892265" cy="523220"/>
          </a:xfrm>
          <a:prstGeom prst="rect">
            <a:avLst/>
          </a:prstGeom>
        </p:spPr>
        <p:txBody>
          <a:bodyPr wrap="square">
            <a:spAutoFit/>
          </a:bodyPr>
          <a:lstStyle/>
          <a:p>
            <a:r>
              <a:rPr lang="en-ZA" sz="2800" b="1" dirty="0">
                <a:solidFill>
                  <a:schemeClr val="accent6">
                    <a:lumMod val="60000"/>
                    <a:lumOff val="40000"/>
                  </a:schemeClr>
                </a:solidFill>
                <a:latin typeface="Arial" panose="020B0604020202020204" pitchFamily="34" charset="0"/>
                <a:cs typeface="Arial" panose="020B0604020202020204" pitchFamily="34" charset="0"/>
              </a:rPr>
              <a:t>Thank</a:t>
            </a:r>
            <a:r>
              <a:rPr lang="en-ZA" sz="2800" b="1" dirty="0">
                <a:solidFill>
                  <a:schemeClr val="accent6">
                    <a:lumMod val="60000"/>
                    <a:lumOff val="40000"/>
                  </a:schemeClr>
                </a:solidFill>
              </a:rPr>
              <a:t> you </a:t>
            </a:r>
            <a:endParaRPr lang="en-ZA" sz="2800" dirty="0">
              <a:solidFill>
                <a:schemeClr val="accent6">
                  <a:lumMod val="60000"/>
                  <a:lumOff val="40000"/>
                </a:schemeClr>
              </a:solidFill>
            </a:endParaRPr>
          </a:p>
        </p:txBody>
      </p:sp>
      <p:sp>
        <p:nvSpPr>
          <p:cNvPr id="8" name="Rectangle 7"/>
          <p:cNvSpPr/>
          <p:nvPr/>
        </p:nvSpPr>
        <p:spPr>
          <a:xfrm>
            <a:off x="7256822" y="3771616"/>
            <a:ext cx="1462260" cy="523220"/>
          </a:xfrm>
          <a:prstGeom prst="rect">
            <a:avLst/>
          </a:prstGeom>
        </p:spPr>
        <p:txBody>
          <a:bodyPr wrap="none">
            <a:spAutoFit/>
          </a:bodyPr>
          <a:lstStyle/>
          <a:p>
            <a:r>
              <a:rPr lang="en-ZA" sz="2800" b="1" dirty="0" err="1">
                <a:solidFill>
                  <a:srgbClr val="00B050"/>
                </a:solidFill>
                <a:latin typeface="Arial" panose="020B0604020202020204" pitchFamily="34" charset="0"/>
                <a:cs typeface="Arial" panose="020B0604020202020204" pitchFamily="34" charset="0"/>
              </a:rPr>
              <a:t>Inkomu</a:t>
            </a:r>
            <a:endParaRPr lang="en-ZA" sz="2800" dirty="0">
              <a:latin typeface="Arial" panose="020B0604020202020204" pitchFamily="34" charset="0"/>
              <a:cs typeface="Arial" panose="020B0604020202020204" pitchFamily="34" charset="0"/>
            </a:endParaRPr>
          </a:p>
        </p:txBody>
      </p:sp>
      <p:sp>
        <p:nvSpPr>
          <p:cNvPr id="10" name="Rectangle 9"/>
          <p:cNvSpPr/>
          <p:nvPr/>
        </p:nvSpPr>
        <p:spPr>
          <a:xfrm>
            <a:off x="969818" y="5029017"/>
            <a:ext cx="1553026" cy="523220"/>
          </a:xfrm>
          <a:prstGeom prst="rect">
            <a:avLst/>
          </a:prstGeom>
        </p:spPr>
        <p:txBody>
          <a:bodyPr wrap="square">
            <a:spAutoFit/>
          </a:bodyPr>
          <a:lstStyle/>
          <a:p>
            <a:r>
              <a:rPr lang="en-ZA" sz="2800" b="1" dirty="0" err="1">
                <a:solidFill>
                  <a:srgbClr val="FF0000"/>
                </a:solidFill>
                <a:latin typeface="Arial" panose="020B0604020202020204" pitchFamily="34" charset="0"/>
                <a:cs typeface="Arial" panose="020B0604020202020204" pitchFamily="34" charset="0"/>
              </a:rPr>
              <a:t>Dankie</a:t>
            </a:r>
            <a:endParaRPr lang="en-ZA" sz="2800" dirty="0">
              <a:solidFill>
                <a:srgbClr val="FF0000"/>
              </a:solidFill>
              <a:latin typeface="Arial" panose="020B0604020202020204" pitchFamily="34" charset="0"/>
              <a:cs typeface="Arial" panose="020B0604020202020204" pitchFamily="34" charset="0"/>
            </a:endParaRPr>
          </a:p>
        </p:txBody>
      </p:sp>
      <p:sp>
        <p:nvSpPr>
          <p:cNvPr id="11" name="Rectangle 10"/>
          <p:cNvSpPr/>
          <p:nvPr/>
        </p:nvSpPr>
        <p:spPr>
          <a:xfrm>
            <a:off x="6389402" y="5029017"/>
            <a:ext cx="2502608" cy="523220"/>
          </a:xfrm>
          <a:prstGeom prst="rect">
            <a:avLst/>
          </a:prstGeom>
        </p:spPr>
        <p:txBody>
          <a:bodyPr wrap="none">
            <a:spAutoFit/>
          </a:bodyPr>
          <a:lstStyle/>
          <a:p>
            <a:r>
              <a:rPr lang="en-ZA" sz="2800" b="1" dirty="0" err="1">
                <a:solidFill>
                  <a:srgbClr val="7030A0"/>
                </a:solidFill>
                <a:latin typeface="Arial" pitchFamily="34" charset="0"/>
                <a:cs typeface="Arial" pitchFamily="34" charset="0"/>
              </a:rPr>
              <a:t>Ke</a:t>
            </a:r>
            <a:r>
              <a:rPr lang="en-ZA" sz="2800" b="1" dirty="0">
                <a:solidFill>
                  <a:srgbClr val="7030A0"/>
                </a:solidFill>
                <a:latin typeface="Arial" pitchFamily="34" charset="0"/>
                <a:cs typeface="Arial" pitchFamily="34" charset="0"/>
              </a:rPr>
              <a:t> </a:t>
            </a:r>
            <a:r>
              <a:rPr lang="en-ZA" sz="2800" b="1" dirty="0" err="1">
                <a:solidFill>
                  <a:srgbClr val="7030A0"/>
                </a:solidFill>
                <a:latin typeface="Arial" pitchFamily="34" charset="0"/>
                <a:cs typeface="Arial" pitchFamily="34" charset="0"/>
              </a:rPr>
              <a:t>ya</a:t>
            </a:r>
            <a:r>
              <a:rPr lang="en-ZA" sz="2800" b="1" dirty="0">
                <a:solidFill>
                  <a:srgbClr val="7030A0"/>
                </a:solidFill>
                <a:latin typeface="Arial" pitchFamily="34" charset="0"/>
                <a:cs typeface="Arial" pitchFamily="34" charset="0"/>
              </a:rPr>
              <a:t> </a:t>
            </a:r>
            <a:r>
              <a:rPr lang="en-ZA" sz="2800" b="1" dirty="0" err="1">
                <a:solidFill>
                  <a:srgbClr val="7030A0"/>
                </a:solidFill>
                <a:latin typeface="Arial" panose="020B0604020202020204" pitchFamily="34" charset="0"/>
                <a:cs typeface="Arial" panose="020B0604020202020204" pitchFamily="34" charset="0"/>
              </a:rPr>
              <a:t>leboga</a:t>
            </a:r>
            <a:r>
              <a:rPr lang="en-ZA" sz="2800" b="1" dirty="0">
                <a:solidFill>
                  <a:srgbClr val="7030A0"/>
                </a:solidFill>
                <a:latin typeface="Arial" pitchFamily="34" charset="0"/>
                <a:cs typeface="Arial" pitchFamily="34" charset="0"/>
              </a:rPr>
              <a:t> </a:t>
            </a:r>
            <a:endParaRPr lang="en-ZA" sz="2800" dirty="0">
              <a:solidFill>
                <a:srgbClr val="7030A0"/>
              </a:solidFill>
              <a:latin typeface="Arial" pitchFamily="34" charset="0"/>
              <a:cs typeface="Arial" pitchFamily="34" charset="0"/>
            </a:endParaRPr>
          </a:p>
        </p:txBody>
      </p:sp>
      <p:sp>
        <p:nvSpPr>
          <p:cNvPr id="12" name="Rectangle 11"/>
          <p:cNvSpPr/>
          <p:nvPr/>
        </p:nvSpPr>
        <p:spPr>
          <a:xfrm>
            <a:off x="3564464" y="5212984"/>
            <a:ext cx="2300630" cy="523220"/>
          </a:xfrm>
          <a:prstGeom prst="rect">
            <a:avLst/>
          </a:prstGeom>
        </p:spPr>
        <p:txBody>
          <a:bodyPr wrap="none">
            <a:spAutoFit/>
          </a:bodyPr>
          <a:lstStyle/>
          <a:p>
            <a:r>
              <a:rPr lang="en-ZA" sz="2800" b="1" dirty="0" err="1">
                <a:solidFill>
                  <a:schemeClr val="bg2">
                    <a:lumMod val="50000"/>
                  </a:schemeClr>
                </a:solidFill>
                <a:latin typeface="Arial" panose="020B0604020202020204" pitchFamily="34" charset="0"/>
                <a:cs typeface="Arial" panose="020B0604020202020204" pitchFamily="34" charset="0"/>
              </a:rPr>
              <a:t>Ndo</a:t>
            </a:r>
            <a:r>
              <a:rPr lang="en-ZA" sz="2800" b="1" dirty="0">
                <a:solidFill>
                  <a:schemeClr val="bg2">
                    <a:lumMod val="50000"/>
                  </a:schemeClr>
                </a:solidFill>
                <a:latin typeface="Arial" panose="020B0604020202020204" pitchFamily="34" charset="0"/>
                <a:cs typeface="Arial" panose="020B0604020202020204" pitchFamily="34" charset="0"/>
              </a:rPr>
              <a:t> </a:t>
            </a:r>
            <a:r>
              <a:rPr lang="en-ZA" sz="2800" b="1" dirty="0" err="1">
                <a:solidFill>
                  <a:schemeClr val="bg2">
                    <a:lumMod val="50000"/>
                  </a:schemeClr>
                </a:solidFill>
                <a:latin typeface="Arial" panose="020B0604020202020204" pitchFamily="34" charset="0"/>
                <a:cs typeface="Arial" panose="020B0604020202020204" pitchFamily="34" charset="0"/>
              </a:rPr>
              <a:t>livhuwa</a:t>
            </a:r>
            <a:endParaRPr lang="en-ZA" sz="2800" dirty="0">
              <a:solidFill>
                <a:schemeClr val="bg2">
                  <a:lumMod val="50000"/>
                </a:schemeClr>
              </a:solidFill>
              <a:latin typeface="Arial" panose="020B0604020202020204" pitchFamily="34" charset="0"/>
              <a:cs typeface="Arial" panose="020B0604020202020204" pitchFamily="34" charset="0"/>
            </a:endParaRPr>
          </a:p>
        </p:txBody>
      </p:sp>
      <p:sp>
        <p:nvSpPr>
          <p:cNvPr id="13" name="AutoShape 2" descr="Image result for dg of home affai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4" name="AutoShape 4" descr="Image result for dg of home affai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5" name="AutoShape 6" descr="Image result for dg of home affair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6" name="Rectangle 15"/>
          <p:cNvSpPr/>
          <p:nvPr/>
        </p:nvSpPr>
        <p:spPr>
          <a:xfrm>
            <a:off x="5111251" y="1268340"/>
            <a:ext cx="2302233" cy="523220"/>
          </a:xfrm>
          <a:prstGeom prst="rect">
            <a:avLst/>
          </a:prstGeom>
        </p:spPr>
        <p:txBody>
          <a:bodyPr wrap="none">
            <a:spAutoFit/>
          </a:bodyPr>
          <a:lstStyle/>
          <a:p>
            <a:pPr lvl="0"/>
            <a:r>
              <a:rPr lang="en-ZA" sz="2800" b="1" dirty="0" err="1">
                <a:solidFill>
                  <a:srgbClr val="F79646">
                    <a:lumMod val="50000"/>
                  </a:srgbClr>
                </a:solidFill>
                <a:latin typeface="Arial" pitchFamily="34" charset="0"/>
                <a:cs typeface="Arial" pitchFamily="34" charset="0"/>
              </a:rPr>
              <a:t>Ke</a:t>
            </a:r>
            <a:r>
              <a:rPr lang="en-ZA" sz="2800" b="1" dirty="0">
                <a:solidFill>
                  <a:srgbClr val="F79646">
                    <a:lumMod val="50000"/>
                  </a:srgbClr>
                </a:solidFill>
                <a:latin typeface="Arial" pitchFamily="34" charset="0"/>
                <a:cs typeface="Arial" pitchFamily="34" charset="0"/>
              </a:rPr>
              <a:t> a </a:t>
            </a:r>
            <a:r>
              <a:rPr lang="en-ZA" sz="2800" b="1" dirty="0" err="1">
                <a:solidFill>
                  <a:srgbClr val="F79646">
                    <a:lumMod val="50000"/>
                  </a:srgbClr>
                </a:solidFill>
                <a:latin typeface="Arial" pitchFamily="34" charset="0"/>
                <a:cs typeface="Arial" pitchFamily="34" charset="0"/>
              </a:rPr>
              <a:t>leboha</a:t>
            </a:r>
            <a:r>
              <a:rPr lang="en-ZA" sz="2800" b="1" dirty="0">
                <a:solidFill>
                  <a:srgbClr val="F79646">
                    <a:lumMod val="50000"/>
                  </a:srgbClr>
                </a:solidFill>
                <a:latin typeface="Arial" pitchFamily="34" charset="0"/>
                <a:cs typeface="Arial" pitchFamily="34" charset="0"/>
              </a:rPr>
              <a:t> </a:t>
            </a:r>
            <a:endParaRPr lang="en-ZA" sz="2800" dirty="0">
              <a:solidFill>
                <a:srgbClr val="F79646">
                  <a:lumMod val="50000"/>
                </a:srgbClr>
              </a:solidFill>
              <a:latin typeface="Arial" pitchFamily="34" charset="0"/>
              <a:cs typeface="Arial" pitchFamily="34" charset="0"/>
            </a:endParaRPr>
          </a:p>
        </p:txBody>
      </p:sp>
    </p:spTree>
    <p:extLst>
      <p:ext uri="{BB962C8B-B14F-4D97-AF65-F5344CB8AC3E}">
        <p14:creationId xmlns:p14="http://schemas.microsoft.com/office/powerpoint/2010/main" xmlns="" val="1357552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41564" y="-282602"/>
            <a:ext cx="9144000" cy="1200329"/>
          </a:xfrm>
          <a:prstGeom prst="rect">
            <a:avLst/>
          </a:prstGeom>
        </p:spPr>
        <p:txBody>
          <a:bodyPr wrap="square">
            <a:spAutoFit/>
          </a:bodyPr>
          <a:lstStyle/>
          <a:p>
            <a:pPr algn="ctr">
              <a:spcBef>
                <a:spcPct val="50000"/>
              </a:spcBef>
              <a:spcAft>
                <a:spcPts val="1800"/>
              </a:spcAft>
            </a:pPr>
            <a:r>
              <a:rPr lang="en-ZA" sz="2400" b="1" dirty="0">
                <a:solidFill>
                  <a:schemeClr val="bg1"/>
                </a:solidFill>
              </a:rPr>
              <a:t/>
            </a:r>
            <a:br>
              <a:rPr lang="en-ZA" sz="2400" b="1" dirty="0">
                <a:solidFill>
                  <a:schemeClr val="bg1"/>
                </a:solidFill>
              </a:rPr>
            </a:br>
            <a:r>
              <a:rPr lang="en-ZA" altLang="en-US" sz="2400" b="1" dirty="0">
                <a:solidFill>
                  <a:schemeClr val="bg1"/>
                </a:solidFill>
                <a:latin typeface="Arial" charset="0"/>
                <a:cs typeface="Arial" charset="0"/>
              </a:rPr>
              <a:t>STRATEGIC PRIORITIES LINKED TO  MEDIUM TERM STRATEGIC FRAMEWORK (MTSF 2014 </a:t>
            </a:r>
            <a:r>
              <a:rPr lang="en-ZA" altLang="en-US" sz="2400" b="1" dirty="0" smtClean="0">
                <a:solidFill>
                  <a:schemeClr val="bg1"/>
                </a:solidFill>
                <a:latin typeface="Arial" charset="0"/>
                <a:cs typeface="Arial" charset="0"/>
              </a:rPr>
              <a:t>– 2019)</a:t>
            </a:r>
            <a:endParaRPr lang="en-US" altLang="en-US" sz="2400" b="1" dirty="0">
              <a:solidFill>
                <a:schemeClr val="bg1"/>
              </a:solidFill>
              <a:latin typeface="Arial" charset="0"/>
              <a:cs typeface="Arial"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6</a:t>
            </a:fld>
            <a:endParaRPr lang="en-US" sz="1800" b="1" dirty="0">
              <a:solidFill>
                <a:schemeClr val="tx1"/>
              </a:solidFill>
              <a:latin typeface="Arial" pitchFamily="34" charset="0"/>
              <a:cs typeface="Arial" pitchFamily="34" charset="0"/>
            </a:endParaRPr>
          </a:p>
        </p:txBody>
      </p:sp>
      <p:sp>
        <p:nvSpPr>
          <p:cNvPr id="6" name="Subtitle 6"/>
          <p:cNvSpPr txBox="1">
            <a:spLocks/>
          </p:cNvSpPr>
          <p:nvPr/>
        </p:nvSpPr>
        <p:spPr>
          <a:xfrm>
            <a:off x="0" y="917727"/>
            <a:ext cx="8922327" cy="5164418"/>
          </a:xfrm>
          <a:prstGeom prst="round2DiagRect">
            <a:avLst/>
          </a:prstGeom>
          <a:solidFill>
            <a:schemeClr val="accent3">
              <a:lumMod val="20000"/>
              <a:lumOff val="80000"/>
            </a:schemeClr>
          </a:solidFill>
          <a:ln w="9525" cap="flat" cmpd="sng" algn="ctr">
            <a:solidFill>
              <a:schemeClr val="accent3">
                <a:lumMod val="50000"/>
              </a:schemeClr>
            </a:solid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25000" lnSpcReduction="20000"/>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a:buFont typeface="Wingdings" pitchFamily="2" charset="2"/>
              <a:buChar char="Ø"/>
              <a:defRPr/>
            </a:pPr>
            <a:endParaRPr lang="en-GB" sz="1800" dirty="0" smtClean="0">
              <a:solidFill>
                <a:schemeClr val="tx1"/>
              </a:solidFill>
              <a:latin typeface="Arial" charset="0"/>
              <a:cs typeface="Arial" charset="0"/>
            </a:endParaRPr>
          </a:p>
          <a:p>
            <a:pPr>
              <a:buFont typeface="Wingdings" pitchFamily="2" charset="2"/>
              <a:buChar char="Ø"/>
              <a:defRPr/>
            </a:pPr>
            <a:endParaRPr lang="en-GB" sz="1800" dirty="0" smtClean="0">
              <a:solidFill>
                <a:schemeClr val="tx1"/>
              </a:solidFill>
              <a:latin typeface="Arial" charset="0"/>
              <a:cs typeface="Arial" charset="0"/>
            </a:endParaRPr>
          </a:p>
          <a:p>
            <a:pPr>
              <a:buFont typeface="Wingdings" pitchFamily="2" charset="2"/>
              <a:buChar char="Ø"/>
              <a:defRPr/>
            </a:pPr>
            <a:endParaRPr lang="en-GB" sz="1800" dirty="0" smtClean="0">
              <a:solidFill>
                <a:schemeClr val="tx1"/>
              </a:solidFill>
              <a:latin typeface="Arial" charset="0"/>
              <a:cs typeface="Arial" charset="0"/>
            </a:endParaRPr>
          </a:p>
          <a:p>
            <a:pPr>
              <a:lnSpc>
                <a:spcPct val="160000"/>
              </a:lnSpc>
              <a:buFont typeface="Wingdings" pitchFamily="2" charset="2"/>
              <a:buChar char="q"/>
              <a:defRPr/>
            </a:pPr>
            <a:r>
              <a:rPr lang="en-GB" sz="6400" dirty="0" smtClean="0">
                <a:solidFill>
                  <a:schemeClr val="tx1"/>
                </a:solidFill>
                <a:latin typeface="Arial" pitchFamily="34" charset="0"/>
                <a:cs typeface="Arial" pitchFamily="34" charset="0"/>
              </a:rPr>
              <a:t>Establishing </a:t>
            </a:r>
            <a:r>
              <a:rPr lang="en-GB" sz="6400" dirty="0">
                <a:solidFill>
                  <a:schemeClr val="tx1"/>
                </a:solidFill>
                <a:latin typeface="Arial" pitchFamily="34" charset="0"/>
                <a:cs typeface="Arial" pitchFamily="34" charset="0"/>
              </a:rPr>
              <a:t>an integrated Border Management </a:t>
            </a:r>
            <a:r>
              <a:rPr lang="en-GB" sz="6400" dirty="0" smtClean="0">
                <a:solidFill>
                  <a:schemeClr val="tx1"/>
                </a:solidFill>
                <a:latin typeface="Arial" pitchFamily="34" charset="0"/>
                <a:cs typeface="Arial" pitchFamily="34" charset="0"/>
              </a:rPr>
              <a:t>Authority (BMA</a:t>
            </a:r>
            <a:r>
              <a:rPr lang="en-GB" sz="6400" dirty="0">
                <a:solidFill>
                  <a:schemeClr val="tx1"/>
                </a:solidFill>
                <a:latin typeface="Arial" pitchFamily="34" charset="0"/>
                <a:cs typeface="Arial" pitchFamily="34" charset="0"/>
              </a:rPr>
              <a:t>);</a:t>
            </a:r>
            <a:endParaRPr lang="en-ZA" sz="6400" dirty="0">
              <a:solidFill>
                <a:schemeClr val="tx1"/>
              </a:solidFill>
              <a:latin typeface="Arial" pitchFamily="34" charset="0"/>
              <a:cs typeface="Arial" pitchFamily="34" charset="0"/>
            </a:endParaRPr>
          </a:p>
          <a:p>
            <a:pPr>
              <a:lnSpc>
                <a:spcPct val="160000"/>
              </a:lnSpc>
              <a:buFont typeface="Wingdings" pitchFamily="2" charset="2"/>
              <a:buChar char="q"/>
              <a:defRPr/>
            </a:pPr>
            <a:r>
              <a:rPr lang="en-GB" sz="6400" dirty="0">
                <a:solidFill>
                  <a:schemeClr val="tx1"/>
                </a:solidFill>
                <a:latin typeface="Arial" pitchFamily="34" charset="0"/>
                <a:cs typeface="Arial" pitchFamily="34" charset="0"/>
              </a:rPr>
              <a:t>Developing an over-arching strategy and sub-strategies to defend, protect, secure and ensure well-managed borders;</a:t>
            </a:r>
            <a:endParaRPr lang="en-ZA" sz="6400" dirty="0">
              <a:solidFill>
                <a:schemeClr val="tx1"/>
              </a:solidFill>
              <a:latin typeface="Arial" pitchFamily="34" charset="0"/>
              <a:cs typeface="Arial" pitchFamily="34" charset="0"/>
            </a:endParaRPr>
          </a:p>
          <a:p>
            <a:pPr>
              <a:lnSpc>
                <a:spcPct val="160000"/>
              </a:lnSpc>
              <a:buFont typeface="Wingdings" pitchFamily="2" charset="2"/>
              <a:buChar char="q"/>
              <a:defRPr/>
            </a:pPr>
            <a:r>
              <a:rPr lang="en-GB" sz="6400" dirty="0">
                <a:solidFill>
                  <a:schemeClr val="tx1"/>
                </a:solidFill>
                <a:latin typeface="Arial" pitchFamily="34" charset="0"/>
                <a:cs typeface="Arial" pitchFamily="34" charset="0"/>
              </a:rPr>
              <a:t>Ensuring that registration at birth is the only entry point for SA to the new national identity system (NIS);</a:t>
            </a:r>
            <a:endParaRPr lang="en-ZA" sz="6400" dirty="0">
              <a:solidFill>
                <a:schemeClr val="tx1"/>
              </a:solidFill>
              <a:latin typeface="Arial" pitchFamily="34" charset="0"/>
              <a:cs typeface="Arial" pitchFamily="34" charset="0"/>
            </a:endParaRPr>
          </a:p>
          <a:p>
            <a:pPr>
              <a:lnSpc>
                <a:spcPct val="160000"/>
              </a:lnSpc>
              <a:buFont typeface="Wingdings" pitchFamily="2" charset="2"/>
              <a:buChar char="q"/>
              <a:defRPr/>
            </a:pPr>
            <a:r>
              <a:rPr lang="en-GB" sz="6400" dirty="0">
                <a:solidFill>
                  <a:schemeClr val="tx1"/>
                </a:solidFill>
                <a:latin typeface="Arial" pitchFamily="34" charset="0"/>
                <a:cs typeface="Arial" pitchFamily="34" charset="0"/>
              </a:rPr>
              <a:t>National Identity System (NIS) designed and operational;</a:t>
            </a:r>
            <a:endParaRPr lang="en-ZA" sz="6400" dirty="0">
              <a:solidFill>
                <a:schemeClr val="tx1"/>
              </a:solidFill>
              <a:latin typeface="Arial" pitchFamily="34" charset="0"/>
              <a:cs typeface="Arial" pitchFamily="34" charset="0"/>
            </a:endParaRPr>
          </a:p>
          <a:p>
            <a:pPr>
              <a:lnSpc>
                <a:spcPct val="160000"/>
              </a:lnSpc>
              <a:buFont typeface="Wingdings" pitchFamily="2" charset="2"/>
              <a:buChar char="q"/>
              <a:defRPr/>
            </a:pPr>
            <a:r>
              <a:rPr lang="en-GB" sz="6400" dirty="0">
                <a:solidFill>
                  <a:schemeClr val="tx1"/>
                </a:solidFill>
                <a:latin typeface="Arial" pitchFamily="34" charset="0"/>
                <a:cs typeface="Arial" pitchFamily="34" charset="0"/>
              </a:rPr>
              <a:t>Ensuring that systems are in place to enable the capturing of biometric data of all travellers who enter or exit SA legally;</a:t>
            </a:r>
          </a:p>
          <a:p>
            <a:pPr>
              <a:lnSpc>
                <a:spcPct val="160000"/>
              </a:lnSpc>
              <a:buFont typeface="Wingdings" pitchFamily="2" charset="2"/>
              <a:buChar char="q"/>
              <a:defRPr/>
            </a:pPr>
            <a:r>
              <a:rPr lang="en-US" sz="6400" dirty="0">
                <a:solidFill>
                  <a:schemeClr val="tx1"/>
                </a:solidFill>
                <a:latin typeface="Arial" pitchFamily="34" charset="0"/>
                <a:cs typeface="Arial" pitchFamily="34" charset="0"/>
              </a:rPr>
              <a:t>Immigration Policy developed and approved by Cabinet;</a:t>
            </a:r>
            <a:endParaRPr lang="en-US" sz="6400" dirty="0">
              <a:solidFill>
                <a:schemeClr val="tx1"/>
              </a:solidFill>
              <a:latin typeface="Arial" pitchFamily="34" charset="0"/>
              <a:ea typeface="Calibri" pitchFamily="34" charset="0"/>
              <a:cs typeface="Arial" pitchFamily="34" charset="0"/>
            </a:endParaRPr>
          </a:p>
          <a:p>
            <a:pPr>
              <a:lnSpc>
                <a:spcPct val="160000"/>
              </a:lnSpc>
              <a:buFont typeface="Wingdings" pitchFamily="2" charset="2"/>
              <a:buChar char="q"/>
              <a:defRPr/>
            </a:pPr>
            <a:r>
              <a:rPr lang="en-GB" sz="6400" dirty="0">
                <a:solidFill>
                  <a:schemeClr val="tx1"/>
                </a:solidFill>
                <a:latin typeface="Arial" pitchFamily="34" charset="0"/>
                <a:cs typeface="Arial" pitchFamily="34" charset="0"/>
              </a:rPr>
              <a:t>Reducing the time required for importing critical skills needed for the economy; and</a:t>
            </a:r>
            <a:endParaRPr lang="en-ZA" sz="6400" dirty="0">
              <a:solidFill>
                <a:schemeClr val="tx1"/>
              </a:solidFill>
              <a:latin typeface="Arial" pitchFamily="34" charset="0"/>
              <a:cs typeface="Arial" pitchFamily="34" charset="0"/>
            </a:endParaRPr>
          </a:p>
          <a:p>
            <a:pPr>
              <a:lnSpc>
                <a:spcPct val="160000"/>
              </a:lnSpc>
              <a:buFont typeface="Wingdings" pitchFamily="2" charset="2"/>
              <a:buChar char="q"/>
              <a:defRPr/>
            </a:pPr>
            <a:r>
              <a:rPr lang="en-GB" sz="6400" dirty="0">
                <a:solidFill>
                  <a:schemeClr val="tx1"/>
                </a:solidFill>
                <a:latin typeface="Arial" pitchFamily="34" charset="0"/>
                <a:cs typeface="Arial" pitchFamily="34" charset="0"/>
              </a:rPr>
              <a:t>Improving feedback opportunities for citizens and other service users through the establishing of a DHA contact </a:t>
            </a:r>
            <a:r>
              <a:rPr lang="en-GB" sz="6400" dirty="0" smtClean="0">
                <a:solidFill>
                  <a:schemeClr val="tx1"/>
                </a:solidFill>
                <a:latin typeface="Arial" pitchFamily="34" charset="0"/>
                <a:cs typeface="Arial" pitchFamily="34" charset="0"/>
              </a:rPr>
              <a:t>centre</a:t>
            </a:r>
            <a:r>
              <a:rPr lang="en-GB" sz="6400" dirty="0">
                <a:solidFill>
                  <a:schemeClr val="tx1"/>
                </a:solidFill>
                <a:latin typeface="Arial" pitchFamily="34" charset="0"/>
                <a:cs typeface="Arial" pitchFamily="34" charset="0"/>
              </a:rPr>
              <a:t>.</a:t>
            </a:r>
            <a:endParaRPr lang="en-ZA" sz="6400" dirty="0">
              <a:solidFill>
                <a:schemeClr val="tx1"/>
              </a:solidFill>
              <a:latin typeface="Arial" pitchFamily="34" charset="0"/>
              <a:cs typeface="Arial" pitchFamily="34" charset="0"/>
            </a:endParaRPr>
          </a:p>
          <a:p>
            <a:pPr marL="0" lvl="0" indent="0" defTabSz="914400">
              <a:spcBef>
                <a:spcPts val="0"/>
              </a:spcBef>
              <a:buNone/>
              <a:defRPr/>
            </a:pPr>
            <a:endParaRPr lang="en-ZA" sz="1800" dirty="0">
              <a:solidFill>
                <a:schemeClr val="tx1"/>
              </a:solidFill>
              <a:latin typeface="Arial" charset="0"/>
            </a:endParaRPr>
          </a:p>
          <a:p>
            <a:pPr marL="228600" lvl="0" indent="-228600" defTabSz="914400">
              <a:spcBef>
                <a:spcPts val="0"/>
              </a:spcBef>
              <a:buFontTx/>
              <a:buAutoNum type="arabicPeriod"/>
              <a:defRPr/>
            </a:pPr>
            <a:endParaRPr lang="en-ZA" sz="1800" dirty="0">
              <a:solidFill>
                <a:schemeClr val="tx1"/>
              </a:solidFill>
              <a:latin typeface="Arial" charset="0"/>
            </a:endParaRPr>
          </a:p>
          <a:p>
            <a:pPr marL="0" lvl="0" indent="0" defTabSz="914400">
              <a:spcBef>
                <a:spcPts val="0"/>
              </a:spcBef>
              <a:buNone/>
              <a:defRPr/>
            </a:pPr>
            <a:endParaRPr lang="en-US" sz="1800" dirty="0">
              <a:solidFill>
                <a:schemeClr val="tx1"/>
              </a:solidFill>
              <a:latin typeface="Arial" charset="0"/>
              <a:cs typeface="Arial" charset="0"/>
            </a:endParaRPr>
          </a:p>
          <a:p>
            <a:pPr marL="285750" indent="-285750">
              <a:buFont typeface="Wingdings" pitchFamily="2" charset="2"/>
              <a:buChar char="q"/>
            </a:pPr>
            <a:endParaRPr lang="en-ZA" sz="1800" dirty="0" smtClean="0">
              <a:solidFill>
                <a:schemeClr val="tx1">
                  <a:lumMod val="95000"/>
                  <a:lumOff val="5000"/>
                </a:schemeClr>
              </a:solidFill>
              <a:latin typeface="Arial" charset="0"/>
            </a:endParaRPr>
          </a:p>
          <a:p>
            <a:pPr marL="285750" indent="-285750">
              <a:buFont typeface="Wingdings" pitchFamily="2" charset="2"/>
              <a:buChar char="q"/>
            </a:pPr>
            <a:endParaRPr lang="en-ZA" sz="1800" dirty="0" smtClean="0">
              <a:solidFill>
                <a:schemeClr val="tx1">
                  <a:lumMod val="95000"/>
                  <a:lumOff val="5000"/>
                </a:schemeClr>
              </a:solidFill>
              <a:latin typeface="Arial" charset="0"/>
            </a:endParaRPr>
          </a:p>
          <a:p>
            <a:pPr marL="0" indent="0" defTabSz="914400">
              <a:buNone/>
              <a:defRPr/>
            </a:pPr>
            <a:endParaRPr lang="en-US" sz="1400" dirty="0">
              <a:solidFill>
                <a:schemeClr val="tx1"/>
              </a:solidFill>
            </a:endParaRPr>
          </a:p>
        </p:txBody>
      </p:sp>
    </p:spTree>
    <p:extLst>
      <p:ext uri="{BB962C8B-B14F-4D97-AF65-F5344CB8AC3E}">
        <p14:creationId xmlns:p14="http://schemas.microsoft.com/office/powerpoint/2010/main" xmlns="" val="1560580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2" y="921373"/>
            <a:ext cx="8389369" cy="1200329"/>
          </a:xfrm>
          <a:prstGeom prst="rect">
            <a:avLst/>
          </a:prstGeom>
          <a:noFill/>
        </p:spPr>
        <p:txBody>
          <a:bodyPr wrap="square" rtlCol="0">
            <a:spAutoFit/>
          </a:bodyPr>
          <a:lstStyle/>
          <a:p>
            <a:r>
              <a:rPr lang="en-US" altLang="en-US" dirty="0">
                <a:latin typeface="Arial" charset="0"/>
              </a:rPr>
              <a:t>The Department had a total of 32 targets planned for 2016/17 financial year.  A total of 27 targets were achieved representing 84% achievement rate,</a:t>
            </a:r>
            <a:r>
              <a:rPr lang="en-ZA" dirty="0">
                <a:latin typeface="Arial" charset="0"/>
              </a:rPr>
              <a:t> which is a 3% improvement against the achievement of 81% of the previous year.</a:t>
            </a:r>
            <a:r>
              <a:rPr lang="en-ZA" altLang="en-US" dirty="0">
                <a:latin typeface="Arial" charset="0"/>
              </a:rPr>
              <a:t> 5 (16%) targets were not achieved.</a:t>
            </a:r>
            <a:endParaRPr lang="en-US" dirty="0">
              <a:latin typeface="Arial" charset="0"/>
            </a:endParaRPr>
          </a:p>
        </p:txBody>
      </p:sp>
      <p:sp>
        <p:nvSpPr>
          <p:cNvPr id="5" name="Rectangle 4"/>
          <p:cNvSpPr/>
          <p:nvPr/>
        </p:nvSpPr>
        <p:spPr>
          <a:xfrm>
            <a:off x="0" y="102013"/>
            <a:ext cx="9143999" cy="461665"/>
          </a:xfrm>
          <a:prstGeom prst="rect">
            <a:avLst/>
          </a:prstGeom>
        </p:spPr>
        <p:txBody>
          <a:bodyPr wrap="square">
            <a:spAutoFit/>
          </a:bodyPr>
          <a:lstStyle/>
          <a:p>
            <a:pPr algn="ctr">
              <a:spcBef>
                <a:spcPct val="50000"/>
              </a:spcBef>
              <a:spcAft>
                <a:spcPts val="1800"/>
              </a:spcAft>
            </a:pPr>
            <a:r>
              <a:rPr lang="en-US" altLang="en-US" sz="2400" b="1" dirty="0" smtClean="0">
                <a:solidFill>
                  <a:schemeClr val="bg1"/>
                </a:solidFill>
                <a:latin typeface="Arial" pitchFamily="34" charset="0"/>
                <a:cs typeface="Arial" pitchFamily="34" charset="0"/>
              </a:rPr>
              <a:t>OVERVIEW </a:t>
            </a:r>
            <a:r>
              <a:rPr lang="en-US" altLang="en-US" sz="2400" b="1" dirty="0">
                <a:solidFill>
                  <a:schemeClr val="bg1"/>
                </a:solidFill>
                <a:latin typeface="Arial" pitchFamily="34" charset="0"/>
                <a:cs typeface="Arial" pitchFamily="34" charset="0"/>
              </a:rPr>
              <a:t>OF ORGANISATIONAL PERFORMANCE (</a:t>
            </a:r>
            <a:r>
              <a:rPr lang="en-US" altLang="en-US" sz="2400" b="1" dirty="0" smtClean="0">
                <a:solidFill>
                  <a:schemeClr val="bg1"/>
                </a:solidFill>
                <a:latin typeface="Arial" pitchFamily="34" charset="0"/>
                <a:cs typeface="Arial" pitchFamily="34" charset="0"/>
              </a:rPr>
              <a:t>2016–17)</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7</a:t>
            </a:fld>
            <a:endParaRPr lang="en-US" sz="1800" b="1" dirty="0">
              <a:solidFill>
                <a:schemeClr val="tx1"/>
              </a:solidFill>
              <a:latin typeface="Arial" pitchFamily="34" charset="0"/>
              <a:cs typeface="Arial" pitchFamily="34" charset="0"/>
            </a:endParaRPr>
          </a:p>
        </p:txBody>
      </p:sp>
      <p:graphicFrame>
        <p:nvGraphicFramePr>
          <p:cNvPr id="13" name="Chart 12"/>
          <p:cNvGraphicFramePr>
            <a:graphicFrameLocks/>
          </p:cNvGraphicFramePr>
          <p:nvPr>
            <p:extLst>
              <p:ext uri="{D42A27DB-BD31-4B8C-83A1-F6EECF244321}">
                <p14:modId xmlns:p14="http://schemas.microsoft.com/office/powerpoint/2010/main" xmlns="" val="946701986"/>
              </p:ext>
            </p:extLst>
          </p:nvPr>
        </p:nvGraphicFramePr>
        <p:xfrm>
          <a:off x="311283" y="1581467"/>
          <a:ext cx="3955917" cy="44473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ext uri="{D42A27DB-BD31-4B8C-83A1-F6EECF244321}">
                <p14:modId xmlns:p14="http://schemas.microsoft.com/office/powerpoint/2010/main" xmlns="" val="1722574626"/>
              </p:ext>
            </p:extLst>
          </p:nvPr>
        </p:nvGraphicFramePr>
        <p:xfrm>
          <a:off x="2424545" y="2202870"/>
          <a:ext cx="4572000" cy="37684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xmlns="" val="3578518985"/>
              </p:ext>
            </p:extLst>
          </p:nvPr>
        </p:nvGraphicFramePr>
        <p:xfrm>
          <a:off x="-786470" y="2036617"/>
          <a:ext cx="4572000" cy="40732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a:graphicFrameLocks/>
          </p:cNvGraphicFramePr>
          <p:nvPr>
            <p:extLst>
              <p:ext uri="{D42A27DB-BD31-4B8C-83A1-F6EECF244321}">
                <p14:modId xmlns:p14="http://schemas.microsoft.com/office/powerpoint/2010/main" xmlns="" val="545563541"/>
              </p:ext>
            </p:extLst>
          </p:nvPr>
        </p:nvGraphicFramePr>
        <p:xfrm>
          <a:off x="5361708" y="2202869"/>
          <a:ext cx="4572000" cy="37684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604344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772169" y="222009"/>
            <a:ext cx="7910945" cy="461665"/>
          </a:xfrm>
          <a:prstGeom prst="rect">
            <a:avLst/>
          </a:prstGeom>
        </p:spPr>
        <p:txBody>
          <a:bodyPr wrap="square">
            <a:spAutoFit/>
          </a:bodyPr>
          <a:lstStyle/>
          <a:p>
            <a:pPr algn="ctr">
              <a:spcBef>
                <a:spcPct val="50000"/>
              </a:spcBef>
              <a:spcAft>
                <a:spcPts val="1800"/>
              </a:spcAft>
            </a:pPr>
            <a:r>
              <a:rPr lang="en-ZA" sz="2400" b="1" dirty="0" smtClean="0">
                <a:solidFill>
                  <a:schemeClr val="bg1"/>
                </a:solidFill>
                <a:latin typeface="Arial" pitchFamily="34" charset="0"/>
                <a:cs typeface="Arial" pitchFamily="34" charset="0"/>
              </a:rPr>
              <a:t> PERFORMANCE </a:t>
            </a:r>
            <a:r>
              <a:rPr lang="en-ZA" sz="2400" b="1" dirty="0">
                <a:solidFill>
                  <a:schemeClr val="bg1"/>
                </a:solidFill>
                <a:latin typeface="Arial" pitchFamily="34" charset="0"/>
                <a:cs typeface="Arial" pitchFamily="34" charset="0"/>
              </a:rPr>
              <a:t>PER </a:t>
            </a:r>
            <a:r>
              <a:rPr lang="en-ZA" sz="2400" b="1" dirty="0" smtClean="0">
                <a:solidFill>
                  <a:schemeClr val="bg1"/>
                </a:solidFill>
                <a:latin typeface="Arial" pitchFamily="34" charset="0"/>
                <a:cs typeface="Arial" pitchFamily="34" charset="0"/>
              </a:rPr>
              <a:t>PROGRAMME</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8</a:t>
            </a:fld>
            <a:endParaRPr lang="en-US" sz="1800" b="1" dirty="0">
              <a:solidFill>
                <a:schemeClr val="tx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708373719"/>
              </p:ext>
            </p:extLst>
          </p:nvPr>
        </p:nvGraphicFramePr>
        <p:xfrm>
          <a:off x="207819" y="872837"/>
          <a:ext cx="8700655" cy="5181599"/>
        </p:xfrm>
        <a:graphic>
          <a:graphicData uri="http://schemas.openxmlformats.org/drawingml/2006/table">
            <a:tbl>
              <a:tblPr firstRow="1" firstCol="1" bandRow="1">
                <a:tableStyleId>{F5AB1C69-6EDB-4FF4-983F-18BD219EF322}</a:tableStyleId>
              </a:tblPr>
              <a:tblGrid>
                <a:gridCol w="3107079"/>
                <a:gridCol w="1880005"/>
                <a:gridCol w="1817175"/>
                <a:gridCol w="1896396"/>
              </a:tblGrid>
              <a:tr h="1041942">
                <a:tc>
                  <a:txBody>
                    <a:bodyPr/>
                    <a:lstStyle/>
                    <a:p>
                      <a:pPr algn="l">
                        <a:lnSpc>
                          <a:spcPct val="115000"/>
                        </a:lnSpc>
                        <a:spcAft>
                          <a:spcPts val="0"/>
                        </a:spcAft>
                      </a:pPr>
                      <a:r>
                        <a:rPr lang="en-ZA" sz="2000" dirty="0">
                          <a:solidFill>
                            <a:schemeClr val="tx1"/>
                          </a:solidFill>
                          <a:effectLst/>
                        </a:rPr>
                        <a:t>Programme</a:t>
                      </a:r>
                      <a:endParaRPr lang="en-ZA" sz="20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2000" dirty="0">
                          <a:solidFill>
                            <a:schemeClr val="tx1"/>
                          </a:solidFill>
                          <a:effectLst/>
                        </a:rPr>
                        <a:t>No of Targets</a:t>
                      </a:r>
                      <a:endParaRPr lang="en-ZA" sz="20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2000" dirty="0">
                          <a:solidFill>
                            <a:schemeClr val="tx1"/>
                          </a:solidFill>
                          <a:effectLst/>
                        </a:rPr>
                        <a:t>Achieved</a:t>
                      </a:r>
                      <a:endParaRPr lang="en-ZA" sz="20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2000" dirty="0">
                          <a:solidFill>
                            <a:schemeClr val="tx1"/>
                          </a:solidFill>
                          <a:effectLst/>
                        </a:rPr>
                        <a:t>Not Achieved</a:t>
                      </a:r>
                      <a:endParaRPr lang="en-ZA" sz="20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911549">
                <a:tc>
                  <a:txBody>
                    <a:bodyPr/>
                    <a:lstStyle/>
                    <a:p>
                      <a:pPr marL="0" algn="l" defTabSz="914400" rtl="0" eaLnBrk="1" fontAlgn="b" latinLnBrk="0" hangingPunct="1">
                        <a:lnSpc>
                          <a:spcPct val="115000"/>
                        </a:lnSpc>
                        <a:spcAft>
                          <a:spcPts val="0"/>
                        </a:spcAft>
                      </a:pPr>
                      <a:r>
                        <a:rPr lang="en-ZA" sz="2000" b="1" u="none" strike="noStrike" kern="1200" dirty="0">
                          <a:solidFill>
                            <a:schemeClr val="dk1"/>
                          </a:solidFill>
                          <a:effectLst/>
                          <a:latin typeface="+mn-lt"/>
                          <a:ea typeface="+mn-ea"/>
                          <a:cs typeface="+mn-cs"/>
                        </a:rPr>
                        <a:t>Administration (1)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lnSpc>
                          <a:spcPct val="115000"/>
                        </a:lnSpc>
                        <a:spcAft>
                          <a:spcPts val="0"/>
                        </a:spcAft>
                      </a:pPr>
                      <a:r>
                        <a:rPr lang="en-ZA" sz="2000" b="1" u="none" strike="noStrike" kern="1200" baseline="0" dirty="0" smtClean="0">
                          <a:solidFill>
                            <a:schemeClr val="dk1"/>
                          </a:solidFill>
                          <a:effectLst/>
                          <a:latin typeface="+mn-lt"/>
                          <a:ea typeface="+mn-ea"/>
                          <a:cs typeface="+mn-cs"/>
                        </a:rPr>
                        <a:t>19</a:t>
                      </a:r>
                      <a:endParaRPr lang="en-ZA" sz="2000" b="1" u="none" strike="noStrike" kern="1200" baseline="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lnSpc>
                          <a:spcPct val="115000"/>
                        </a:lnSpc>
                        <a:spcAft>
                          <a:spcPts val="0"/>
                        </a:spcAft>
                      </a:pPr>
                      <a:r>
                        <a:rPr lang="en-ZA" sz="2000" b="1" u="none" strike="noStrike" kern="1200" baseline="0" dirty="0" smtClean="0">
                          <a:solidFill>
                            <a:schemeClr val="dk1"/>
                          </a:solidFill>
                          <a:effectLst/>
                          <a:latin typeface="+mn-lt"/>
                          <a:ea typeface="+mn-ea"/>
                          <a:cs typeface="+mn-cs"/>
                        </a:rPr>
                        <a:t>17 (89%)</a:t>
                      </a:r>
                      <a:endParaRPr lang="en-ZA" sz="2000" b="1" u="none" strike="noStrike" kern="1200" baseline="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lnSpc>
                          <a:spcPct val="115000"/>
                        </a:lnSpc>
                        <a:spcAft>
                          <a:spcPts val="0"/>
                        </a:spcAft>
                      </a:pPr>
                      <a:r>
                        <a:rPr lang="en-ZA" sz="2000" b="1" u="none" strike="noStrike" kern="1200" baseline="0" dirty="0" smtClean="0">
                          <a:solidFill>
                            <a:srgbClr val="FF0000"/>
                          </a:solidFill>
                          <a:effectLst/>
                          <a:latin typeface="+mn-lt"/>
                          <a:ea typeface="+mn-ea"/>
                          <a:cs typeface="+mn-cs"/>
                        </a:rPr>
                        <a:t>2 (11%)</a:t>
                      </a:r>
                      <a:endParaRPr lang="en-ZA" sz="2000" b="1" u="none" strike="noStrike" kern="1200" baseline="0" dirty="0">
                        <a:solidFill>
                          <a:srgbClr val="FF000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977872">
                <a:tc>
                  <a:txBody>
                    <a:bodyPr/>
                    <a:lstStyle/>
                    <a:p>
                      <a:pPr marL="0" algn="l" defTabSz="914400" rtl="0" eaLnBrk="1" fontAlgn="b" latinLnBrk="0" hangingPunct="1">
                        <a:lnSpc>
                          <a:spcPct val="115000"/>
                        </a:lnSpc>
                        <a:spcAft>
                          <a:spcPts val="0"/>
                        </a:spcAft>
                      </a:pPr>
                      <a:r>
                        <a:rPr lang="en-ZA" sz="2000" b="1" u="none" strike="noStrike" kern="1200" dirty="0">
                          <a:solidFill>
                            <a:schemeClr val="dk1"/>
                          </a:solidFill>
                          <a:effectLst/>
                          <a:latin typeface="+mn-lt"/>
                          <a:ea typeface="+mn-ea"/>
                          <a:cs typeface="+mn-cs"/>
                        </a:rPr>
                        <a:t>Civic </a:t>
                      </a:r>
                      <a:r>
                        <a:rPr lang="en-ZA" sz="2000" b="1" u="none" strike="noStrike" kern="1200" dirty="0" smtClean="0">
                          <a:solidFill>
                            <a:schemeClr val="dk1"/>
                          </a:solidFill>
                          <a:effectLst/>
                          <a:latin typeface="+mn-lt"/>
                          <a:ea typeface="+mn-ea"/>
                          <a:cs typeface="+mn-cs"/>
                        </a:rPr>
                        <a:t>Affairs</a:t>
                      </a:r>
                      <a:r>
                        <a:rPr lang="en-ZA" sz="2000" b="1" u="none" strike="noStrike" kern="1200" baseline="0" dirty="0" smtClean="0">
                          <a:solidFill>
                            <a:schemeClr val="dk1"/>
                          </a:solidFill>
                          <a:effectLst/>
                          <a:latin typeface="+mn-lt"/>
                          <a:ea typeface="+mn-ea"/>
                          <a:cs typeface="+mn-cs"/>
                        </a:rPr>
                        <a:t> </a:t>
                      </a:r>
                      <a:r>
                        <a:rPr lang="en-ZA" sz="2000" b="1" u="none" strike="noStrike" kern="1200" dirty="0" smtClean="0">
                          <a:solidFill>
                            <a:schemeClr val="dk1"/>
                          </a:solidFill>
                          <a:effectLst/>
                          <a:latin typeface="+mn-lt"/>
                          <a:ea typeface="+mn-ea"/>
                          <a:cs typeface="+mn-cs"/>
                        </a:rPr>
                        <a:t>(2</a:t>
                      </a:r>
                      <a:r>
                        <a:rPr lang="en-ZA" sz="2000" b="1" u="none" strike="noStrike" kern="1200" dirty="0">
                          <a:solidFill>
                            <a:schemeClr val="dk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lnSpc>
                          <a:spcPct val="115000"/>
                        </a:lnSpc>
                        <a:spcAft>
                          <a:spcPts val="0"/>
                        </a:spcAft>
                      </a:pPr>
                      <a:r>
                        <a:rPr lang="en-ZA" sz="2000" b="1" u="none" strike="noStrike" kern="1200" baseline="0" dirty="0" smtClean="0">
                          <a:solidFill>
                            <a:schemeClr val="dk1"/>
                          </a:solidFill>
                          <a:effectLst/>
                          <a:latin typeface="+mn-lt"/>
                          <a:ea typeface="+mn-ea"/>
                          <a:cs typeface="+mn-cs"/>
                        </a:rPr>
                        <a:t>5</a:t>
                      </a:r>
                      <a:endParaRPr lang="en-ZA" sz="2000" b="1" u="none" strike="noStrike" kern="1200" baseline="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lnSpc>
                          <a:spcPct val="115000"/>
                        </a:lnSpc>
                        <a:spcAft>
                          <a:spcPts val="0"/>
                        </a:spcAft>
                      </a:pPr>
                      <a:r>
                        <a:rPr lang="en-ZA" sz="2000" b="1" u="none" strike="noStrike" kern="1200" baseline="0" dirty="0" smtClean="0">
                          <a:solidFill>
                            <a:schemeClr val="dk1"/>
                          </a:solidFill>
                          <a:effectLst/>
                          <a:latin typeface="+mn-lt"/>
                          <a:ea typeface="+mn-ea"/>
                          <a:cs typeface="+mn-cs"/>
                        </a:rPr>
                        <a:t>4 (80%)</a:t>
                      </a:r>
                      <a:endParaRPr lang="en-ZA" sz="2000" b="1" u="none" strike="noStrike" kern="1200" baseline="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lnSpc>
                          <a:spcPct val="115000"/>
                        </a:lnSpc>
                        <a:spcAft>
                          <a:spcPts val="0"/>
                        </a:spcAft>
                      </a:pPr>
                      <a:r>
                        <a:rPr lang="en-ZA" sz="2000" b="1" u="none" strike="noStrike" kern="1200" baseline="0" dirty="0" smtClean="0">
                          <a:solidFill>
                            <a:srgbClr val="FF0000"/>
                          </a:solidFill>
                          <a:effectLst/>
                          <a:latin typeface="+mn-lt"/>
                          <a:ea typeface="+mn-ea"/>
                          <a:cs typeface="+mn-cs"/>
                        </a:rPr>
                        <a:t>1 (20%)</a:t>
                      </a:r>
                      <a:endParaRPr lang="en-ZA" sz="2000" b="1" u="none" strike="noStrike" kern="1200" baseline="0" dirty="0">
                        <a:solidFill>
                          <a:srgbClr val="FF000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995409">
                <a:tc>
                  <a:txBody>
                    <a:bodyPr/>
                    <a:lstStyle/>
                    <a:p>
                      <a:pPr marL="0" algn="l" defTabSz="914400" rtl="0" eaLnBrk="1" fontAlgn="b" latinLnBrk="0" hangingPunct="1">
                        <a:lnSpc>
                          <a:spcPct val="115000"/>
                        </a:lnSpc>
                        <a:spcAft>
                          <a:spcPts val="0"/>
                        </a:spcAft>
                      </a:pPr>
                      <a:r>
                        <a:rPr lang="en-ZA" sz="2000" b="1" u="none" strike="noStrike" kern="1200" dirty="0" smtClean="0">
                          <a:solidFill>
                            <a:schemeClr val="dk1"/>
                          </a:solidFill>
                          <a:effectLst/>
                          <a:latin typeface="+mn-lt"/>
                          <a:ea typeface="+mn-ea"/>
                          <a:cs typeface="+mn-cs"/>
                        </a:rPr>
                        <a:t>Immigration Affairs </a:t>
                      </a:r>
                      <a:r>
                        <a:rPr lang="en-ZA" sz="2000" b="1" u="none" strike="noStrike" kern="1200" dirty="0">
                          <a:solidFill>
                            <a:schemeClr val="dk1"/>
                          </a:solidFill>
                          <a:effectLst/>
                          <a:latin typeface="+mn-lt"/>
                          <a:ea typeface="+mn-ea"/>
                          <a:cs typeface="+mn-cs"/>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lnSpc>
                          <a:spcPct val="115000"/>
                        </a:lnSpc>
                        <a:spcAft>
                          <a:spcPts val="0"/>
                        </a:spcAft>
                      </a:pPr>
                      <a:r>
                        <a:rPr lang="en-ZA" sz="2000" b="1" u="none" strike="noStrike" kern="1200" baseline="0" dirty="0" smtClean="0">
                          <a:solidFill>
                            <a:schemeClr val="dk1"/>
                          </a:solidFill>
                          <a:effectLst/>
                          <a:latin typeface="+mn-lt"/>
                          <a:ea typeface="+mn-ea"/>
                          <a:cs typeface="+mn-cs"/>
                        </a:rPr>
                        <a:t>8</a:t>
                      </a:r>
                      <a:endParaRPr lang="en-ZA" sz="2000" b="1" u="none" strike="noStrike" kern="1200" baseline="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lnSpc>
                          <a:spcPct val="115000"/>
                        </a:lnSpc>
                        <a:spcAft>
                          <a:spcPts val="0"/>
                        </a:spcAft>
                      </a:pPr>
                      <a:r>
                        <a:rPr lang="en-ZA" sz="2000" b="1" u="none" strike="noStrike" kern="1200" baseline="0" dirty="0" smtClean="0">
                          <a:solidFill>
                            <a:schemeClr val="dk1"/>
                          </a:solidFill>
                          <a:effectLst/>
                          <a:latin typeface="+mn-lt"/>
                          <a:ea typeface="+mn-ea"/>
                          <a:cs typeface="+mn-cs"/>
                        </a:rPr>
                        <a:t>6 (75%)</a:t>
                      </a:r>
                      <a:endParaRPr lang="en-ZA" sz="2000" b="1" u="none" strike="noStrike" kern="1200" baseline="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lnSpc>
                          <a:spcPct val="115000"/>
                        </a:lnSpc>
                        <a:spcAft>
                          <a:spcPts val="0"/>
                        </a:spcAft>
                      </a:pPr>
                      <a:r>
                        <a:rPr lang="en-ZA" sz="2000" b="1" u="none" strike="noStrike" kern="1200" baseline="0" dirty="0" smtClean="0">
                          <a:solidFill>
                            <a:srgbClr val="FF0000"/>
                          </a:solidFill>
                          <a:effectLst/>
                          <a:latin typeface="+mn-lt"/>
                          <a:ea typeface="+mn-ea"/>
                          <a:cs typeface="+mn-cs"/>
                        </a:rPr>
                        <a:t>2 (25%)</a:t>
                      </a:r>
                      <a:endParaRPr lang="en-ZA" sz="2000" b="1" u="none" strike="noStrike" kern="1200" baseline="0" dirty="0">
                        <a:solidFill>
                          <a:srgbClr val="FF000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1254827">
                <a:tc>
                  <a:txBody>
                    <a:bodyPr/>
                    <a:lstStyle/>
                    <a:p>
                      <a:pPr marL="0" algn="l" defTabSz="914400" rtl="0" eaLnBrk="1" fontAlgn="b" latinLnBrk="0" hangingPunct="1">
                        <a:lnSpc>
                          <a:spcPct val="115000"/>
                        </a:lnSpc>
                        <a:spcAft>
                          <a:spcPts val="0"/>
                        </a:spcAft>
                      </a:pPr>
                      <a:endParaRPr lang="en-ZA" sz="2000" b="1" u="none" strike="noStrike" kern="1200" dirty="0" smtClean="0">
                        <a:solidFill>
                          <a:schemeClr val="dk1"/>
                        </a:solidFill>
                        <a:effectLst/>
                        <a:latin typeface="+mn-lt"/>
                        <a:ea typeface="+mn-ea"/>
                        <a:cs typeface="+mn-cs"/>
                      </a:endParaRPr>
                    </a:p>
                    <a:p>
                      <a:pPr marL="0" algn="l" defTabSz="914400" rtl="0" eaLnBrk="1" fontAlgn="b" latinLnBrk="0" hangingPunct="1">
                        <a:lnSpc>
                          <a:spcPct val="115000"/>
                        </a:lnSpc>
                        <a:spcAft>
                          <a:spcPts val="0"/>
                        </a:spcAft>
                      </a:pPr>
                      <a:r>
                        <a:rPr lang="en-ZA" sz="2000" b="1" u="none" strike="noStrike" kern="1200" dirty="0" smtClean="0">
                          <a:solidFill>
                            <a:schemeClr val="dk1"/>
                          </a:solidFill>
                          <a:effectLst/>
                          <a:latin typeface="+mn-lt"/>
                          <a:ea typeface="+mn-ea"/>
                          <a:cs typeface="+mn-cs"/>
                        </a:rPr>
                        <a:t>TOTAL</a:t>
                      </a:r>
                      <a:endParaRPr lang="en-ZA" sz="2000" b="1" u="none" strike="noStrike"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lnSpc>
                          <a:spcPct val="115000"/>
                        </a:lnSpc>
                        <a:spcAft>
                          <a:spcPts val="0"/>
                        </a:spcAft>
                      </a:pPr>
                      <a:r>
                        <a:rPr lang="en-ZA" sz="2000" b="1" u="none" strike="noStrike" kern="1200" baseline="0" dirty="0" smtClean="0">
                          <a:solidFill>
                            <a:schemeClr val="dk1"/>
                          </a:solidFill>
                          <a:effectLst/>
                          <a:latin typeface="+mn-lt"/>
                          <a:ea typeface="+mn-ea"/>
                          <a:cs typeface="+mn-cs"/>
                        </a:rPr>
                        <a:t>32</a:t>
                      </a:r>
                      <a:endParaRPr lang="en-ZA" sz="2000" b="1" u="none" strike="noStrike" kern="1200" baseline="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lnSpc>
                          <a:spcPct val="115000"/>
                        </a:lnSpc>
                        <a:spcAft>
                          <a:spcPts val="0"/>
                        </a:spcAft>
                      </a:pPr>
                      <a:r>
                        <a:rPr lang="en-ZA" sz="2000" b="1" u="none" strike="noStrike" kern="1200" baseline="0" dirty="0" smtClean="0">
                          <a:solidFill>
                            <a:schemeClr val="dk1"/>
                          </a:solidFill>
                          <a:effectLst/>
                          <a:latin typeface="+mn-lt"/>
                          <a:ea typeface="+mn-ea"/>
                          <a:cs typeface="+mn-cs"/>
                        </a:rPr>
                        <a:t>27 (84%)</a:t>
                      </a:r>
                      <a:endParaRPr lang="en-ZA" sz="2000" b="1" u="none" strike="noStrike" kern="1200" baseline="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lnSpc>
                          <a:spcPct val="115000"/>
                        </a:lnSpc>
                        <a:spcAft>
                          <a:spcPts val="0"/>
                        </a:spcAft>
                      </a:pPr>
                      <a:r>
                        <a:rPr lang="en-ZA" sz="2000" b="1" u="none" strike="noStrike" kern="1200" baseline="0" dirty="0" smtClean="0">
                          <a:solidFill>
                            <a:srgbClr val="FF0000"/>
                          </a:solidFill>
                          <a:effectLst/>
                          <a:latin typeface="+mn-lt"/>
                          <a:ea typeface="+mn-ea"/>
                          <a:cs typeface="+mn-cs"/>
                        </a:rPr>
                        <a:t> 5 (16%)</a:t>
                      </a:r>
                      <a:endParaRPr lang="en-ZA" sz="2000" b="1" u="none" strike="noStrike" kern="1200" baseline="0" dirty="0">
                        <a:solidFill>
                          <a:srgbClr val="FF000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spTree>
    <p:extLst>
      <p:ext uri="{BB962C8B-B14F-4D97-AF65-F5344CB8AC3E}">
        <p14:creationId xmlns:p14="http://schemas.microsoft.com/office/powerpoint/2010/main" xmlns="" val="2938550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02013"/>
            <a:ext cx="7370618" cy="2031325"/>
          </a:xfrm>
          <a:prstGeom prst="rect">
            <a:avLst/>
          </a:prstGeom>
        </p:spPr>
        <p:txBody>
          <a:bodyPr wrap="square">
            <a:spAutoFit/>
          </a:bodyPr>
          <a:lstStyle/>
          <a:p>
            <a:pPr algn="ctr">
              <a:spcBef>
                <a:spcPct val="50000"/>
              </a:spcBef>
              <a:spcAft>
                <a:spcPts val="1800"/>
              </a:spcAft>
            </a:pPr>
            <a:r>
              <a:rPr lang="en-ZA" sz="2400" b="1" dirty="0">
                <a:solidFill>
                  <a:schemeClr val="bg1"/>
                </a:solidFill>
                <a:latin typeface="Arial" pitchFamily="34" charset="0"/>
                <a:cs typeface="Arial" pitchFamily="34" charset="0"/>
              </a:rPr>
              <a:t>HIGHLIGHTS: 2016 – </a:t>
            </a:r>
            <a:r>
              <a:rPr lang="en-ZA" sz="2400" b="1" dirty="0" smtClean="0">
                <a:solidFill>
                  <a:schemeClr val="bg1"/>
                </a:solidFill>
                <a:latin typeface="Arial" pitchFamily="34" charset="0"/>
                <a:cs typeface="Arial" pitchFamily="34" charset="0"/>
              </a:rPr>
              <a:t>2017 (</a:t>
            </a:r>
            <a:r>
              <a:rPr lang="en-US" altLang="en-US" sz="2400" b="1" dirty="0">
                <a:solidFill>
                  <a:schemeClr val="bg1"/>
                </a:solidFill>
                <a:latin typeface="Arial" pitchFamily="34" charset="0"/>
                <a:cs typeface="Arial" pitchFamily="34" charset="0"/>
              </a:rPr>
              <a:t>Civic Services)</a:t>
            </a:r>
          </a:p>
          <a:p>
            <a:pPr algn="ctr">
              <a:spcBef>
                <a:spcPct val="50000"/>
              </a:spcBef>
              <a:spcAft>
                <a:spcPts val="1800"/>
              </a:spcAft>
            </a:pPr>
            <a:endParaRPr lang="en-ZA" sz="2400" b="1" u="sng" dirty="0">
              <a:solidFill>
                <a:schemeClr val="bg1"/>
              </a:solidFill>
            </a:endParaRPr>
          </a:p>
          <a:p>
            <a:pPr algn="ctr">
              <a:spcBef>
                <a:spcPct val="50000"/>
              </a:spcBef>
              <a:spcAft>
                <a:spcPts val="1800"/>
              </a:spcAft>
            </a:pPr>
            <a:r>
              <a:rPr lang="en-US" sz="2400" b="1" u="sng" dirty="0" smtClean="0">
                <a:solidFill>
                  <a:schemeClr val="bg1"/>
                </a:solidFill>
                <a:latin typeface="Arial" charset="0"/>
                <a:cs typeface="Arial" charset="0"/>
              </a:rPr>
              <a:t>)</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pPr/>
              <a:t>9</a:t>
            </a:fld>
            <a:endParaRPr lang="en-US" sz="1800" b="1" dirty="0">
              <a:solidFill>
                <a:schemeClr val="tx1"/>
              </a:solidFill>
              <a:latin typeface="Arial" pitchFamily="34" charset="0"/>
              <a:cs typeface="Arial" pitchFamily="34" charset="0"/>
            </a:endParaRPr>
          </a:p>
        </p:txBody>
      </p:sp>
      <p:sp>
        <p:nvSpPr>
          <p:cNvPr id="6" name="Subtitle 6"/>
          <p:cNvSpPr txBox="1">
            <a:spLocks/>
          </p:cNvSpPr>
          <p:nvPr/>
        </p:nvSpPr>
        <p:spPr>
          <a:xfrm>
            <a:off x="0" y="842492"/>
            <a:ext cx="9019309" cy="5225799"/>
          </a:xfrm>
          <a:prstGeom prst="round2DiagRect">
            <a:avLst/>
          </a:prstGeom>
          <a:solidFill>
            <a:schemeClr val="accent3">
              <a:lumMod val="20000"/>
              <a:lumOff val="80000"/>
            </a:schemeClr>
          </a:solidFill>
          <a:ln w="9525" cap="flat" cmpd="sng" algn="ctr">
            <a:solidFill>
              <a:schemeClr val="accent3">
                <a:lumMod val="50000"/>
              </a:schemeClr>
            </a:solid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a:lnSpc>
                <a:spcPct val="150000"/>
              </a:lnSpc>
              <a:buFont typeface="Wingdings" pitchFamily="2" charset="2"/>
              <a:buChar char="q"/>
            </a:pPr>
            <a:r>
              <a:rPr lang="en-ZA" sz="1600" dirty="0">
                <a:solidFill>
                  <a:schemeClr val="tx1"/>
                </a:solidFill>
                <a:latin typeface="Arial" charset="0"/>
              </a:rPr>
              <a:t>The D</a:t>
            </a:r>
            <a:r>
              <a:rPr lang="en-ZA" sz="1600" dirty="0" smtClean="0">
                <a:solidFill>
                  <a:schemeClr val="tx1"/>
                </a:solidFill>
                <a:latin typeface="Arial" charset="0"/>
              </a:rPr>
              <a:t>epartment</a:t>
            </a:r>
            <a:r>
              <a:rPr lang="en-ZA" sz="1600" dirty="0">
                <a:solidFill>
                  <a:schemeClr val="tx1"/>
                </a:solidFill>
                <a:latin typeface="Arial" charset="0"/>
              </a:rPr>
              <a:t>, together with the Department of Planning, Monitoring and Evaluation (DPME), commissioned a national evaluation study to scientifically determine the reasons for citizens not registering their children within 30 days.</a:t>
            </a:r>
          </a:p>
          <a:p>
            <a:pPr>
              <a:lnSpc>
                <a:spcPct val="150000"/>
              </a:lnSpc>
              <a:buFont typeface="Wingdings" pitchFamily="2" charset="2"/>
              <a:buChar char="q"/>
            </a:pPr>
            <a:r>
              <a:rPr lang="en-ZA" sz="1600" dirty="0">
                <a:solidFill>
                  <a:schemeClr val="tx1"/>
                </a:solidFill>
                <a:latin typeface="Arial" charset="0"/>
              </a:rPr>
              <a:t>2.6 million smart ID cards issued to citizens 16 years of age and older (the target of 2.2 million smart ID cards issued was exceeded by over 400 000 </a:t>
            </a:r>
            <a:r>
              <a:rPr lang="en-ZA" sz="1600" dirty="0" smtClean="0">
                <a:solidFill>
                  <a:schemeClr val="tx1"/>
                </a:solidFill>
                <a:latin typeface="Arial" charset="0"/>
              </a:rPr>
              <a:t>cards).</a:t>
            </a:r>
            <a:endParaRPr lang="en-ZA" sz="1600" dirty="0">
              <a:solidFill>
                <a:schemeClr val="tx1"/>
              </a:solidFill>
              <a:latin typeface="Arial" charset="0"/>
            </a:endParaRPr>
          </a:p>
          <a:p>
            <a:pPr>
              <a:lnSpc>
                <a:spcPct val="150000"/>
              </a:lnSpc>
              <a:buFont typeface="Wingdings" pitchFamily="2" charset="2"/>
              <a:buChar char="q"/>
            </a:pPr>
            <a:r>
              <a:rPr lang="en-US" sz="1600" dirty="0">
                <a:solidFill>
                  <a:schemeClr val="tx1"/>
                </a:solidFill>
                <a:latin typeface="Arial" charset="0"/>
              </a:rPr>
              <a:t>178 442 IDs (First Issue) were issued within 54 working </a:t>
            </a:r>
            <a:r>
              <a:rPr lang="en-US" sz="1600" dirty="0" smtClean="0">
                <a:solidFill>
                  <a:schemeClr val="tx1"/>
                </a:solidFill>
                <a:latin typeface="Arial" charset="0"/>
              </a:rPr>
              <a:t>days. </a:t>
            </a:r>
          </a:p>
          <a:p>
            <a:pPr>
              <a:lnSpc>
                <a:spcPct val="150000"/>
              </a:lnSpc>
              <a:buFont typeface="Wingdings" pitchFamily="2" charset="2"/>
              <a:buChar char="q"/>
            </a:pPr>
            <a:r>
              <a:rPr lang="en-US" sz="1600" dirty="0">
                <a:solidFill>
                  <a:schemeClr val="tx1"/>
                </a:solidFill>
                <a:latin typeface="Arial" charset="0"/>
              </a:rPr>
              <a:t>140 005</a:t>
            </a:r>
            <a:r>
              <a:rPr lang="en-ZA" sz="1600" dirty="0">
                <a:solidFill>
                  <a:schemeClr val="tx1"/>
                </a:solidFill>
                <a:latin typeface="Arial" charset="0"/>
              </a:rPr>
              <a:t> IDs (Re-Issue) were issued in 47 working days and </a:t>
            </a:r>
            <a:r>
              <a:rPr lang="en-US" sz="1600" dirty="0">
                <a:solidFill>
                  <a:schemeClr val="tx1"/>
                </a:solidFill>
                <a:latin typeface="Arial" charset="0"/>
              </a:rPr>
              <a:t>2 313</a:t>
            </a:r>
            <a:r>
              <a:rPr lang="en-ZA" sz="1600" dirty="0">
                <a:solidFill>
                  <a:schemeClr val="tx1"/>
                </a:solidFill>
                <a:latin typeface="Arial" charset="0"/>
              </a:rPr>
              <a:t> above.</a:t>
            </a:r>
          </a:p>
          <a:p>
            <a:pPr>
              <a:lnSpc>
                <a:spcPct val="150000"/>
              </a:lnSpc>
              <a:buFont typeface="Wingdings" pitchFamily="2" charset="2"/>
              <a:buChar char="q"/>
            </a:pPr>
            <a:r>
              <a:rPr lang="en-ZA" sz="1600" dirty="0">
                <a:solidFill>
                  <a:schemeClr val="tx1"/>
                </a:solidFill>
                <a:latin typeface="Arial" charset="0"/>
              </a:rPr>
              <a:t>Over 95% of the new passports issued by a fully digital process were delivered within 13 days, which exceeded the target by 5.4%. </a:t>
            </a:r>
          </a:p>
          <a:p>
            <a:pPr marL="0" indent="0" defTabSz="914400">
              <a:buNone/>
              <a:defRPr/>
            </a:pPr>
            <a:endParaRPr lang="en-US" sz="1400" dirty="0">
              <a:solidFill>
                <a:schemeClr val="tx1"/>
              </a:solidFill>
            </a:endParaRPr>
          </a:p>
        </p:txBody>
      </p:sp>
    </p:spTree>
    <p:extLst>
      <p:ext uri="{BB962C8B-B14F-4D97-AF65-F5344CB8AC3E}">
        <p14:creationId xmlns:p14="http://schemas.microsoft.com/office/powerpoint/2010/main" xmlns="" val="3178023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1462</TotalTime>
  <Words>7250</Words>
  <Application>Microsoft Office PowerPoint</Application>
  <PresentationFormat>On-screen Show (4:3)</PresentationFormat>
  <Paragraphs>2422</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Default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vector>
  </TitlesOfParts>
  <Company>Home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Mathonsi</dc:creator>
  <cp:lastModifiedBy>PUMZA</cp:lastModifiedBy>
  <cp:revision>128</cp:revision>
  <cp:lastPrinted>2017-11-03T09:08:18Z</cp:lastPrinted>
  <dcterms:created xsi:type="dcterms:W3CDTF">2017-08-24T08:17:48Z</dcterms:created>
  <dcterms:modified xsi:type="dcterms:W3CDTF">2017-11-16T08:37:52Z</dcterms:modified>
</cp:coreProperties>
</file>