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1"/>
  </p:notesMasterIdLst>
  <p:handoutMasterIdLst>
    <p:handoutMasterId r:id="rId22"/>
  </p:handoutMasterIdLst>
  <p:sldIdLst>
    <p:sldId id="256" r:id="rId2"/>
    <p:sldId id="277" r:id="rId3"/>
    <p:sldId id="271" r:id="rId4"/>
    <p:sldId id="266" r:id="rId5"/>
    <p:sldId id="279" r:id="rId6"/>
    <p:sldId id="282" r:id="rId7"/>
    <p:sldId id="283" r:id="rId8"/>
    <p:sldId id="284" r:id="rId9"/>
    <p:sldId id="290" r:id="rId10"/>
    <p:sldId id="291" r:id="rId11"/>
    <p:sldId id="292" r:id="rId12"/>
    <p:sldId id="280" r:id="rId13"/>
    <p:sldId id="278" r:id="rId14"/>
    <p:sldId id="285" r:id="rId15"/>
    <p:sldId id="286" r:id="rId16"/>
    <p:sldId id="281" r:id="rId17"/>
    <p:sldId id="288" r:id="rId18"/>
    <p:sldId id="289" r:id="rId19"/>
    <p:sldId id="27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mn-cs"/>
      </a:defRPr>
    </a:lvl1pPr>
    <a:lvl2pPr marL="457200" algn="l" rtl="0" fontAlgn="base">
      <a:spcBef>
        <a:spcPct val="0"/>
      </a:spcBef>
      <a:spcAft>
        <a:spcPct val="0"/>
      </a:spcAft>
      <a:defRPr kern="1200">
        <a:solidFill>
          <a:schemeClr val="tx1"/>
        </a:solidFill>
        <a:latin typeface="Book Antiqua" pitchFamily="18" charset="0"/>
        <a:ea typeface="+mn-ea"/>
        <a:cs typeface="+mn-cs"/>
      </a:defRPr>
    </a:lvl2pPr>
    <a:lvl3pPr marL="914400" algn="l" rtl="0" fontAlgn="base">
      <a:spcBef>
        <a:spcPct val="0"/>
      </a:spcBef>
      <a:spcAft>
        <a:spcPct val="0"/>
      </a:spcAft>
      <a:defRPr kern="1200">
        <a:solidFill>
          <a:schemeClr val="tx1"/>
        </a:solidFill>
        <a:latin typeface="Book Antiqua" pitchFamily="18" charset="0"/>
        <a:ea typeface="+mn-ea"/>
        <a:cs typeface="+mn-cs"/>
      </a:defRPr>
    </a:lvl3pPr>
    <a:lvl4pPr marL="1371600" algn="l" rtl="0" fontAlgn="base">
      <a:spcBef>
        <a:spcPct val="0"/>
      </a:spcBef>
      <a:spcAft>
        <a:spcPct val="0"/>
      </a:spcAft>
      <a:defRPr kern="1200">
        <a:solidFill>
          <a:schemeClr val="tx1"/>
        </a:solidFill>
        <a:latin typeface="Book Antiqua" pitchFamily="18" charset="0"/>
        <a:ea typeface="+mn-ea"/>
        <a:cs typeface="+mn-cs"/>
      </a:defRPr>
    </a:lvl4pPr>
    <a:lvl5pPr marL="1828800" algn="l" rtl="0" fontAlgn="base">
      <a:spcBef>
        <a:spcPct val="0"/>
      </a:spcBef>
      <a:spcAft>
        <a:spcPct val="0"/>
      </a:spcAft>
      <a:defRPr kern="1200">
        <a:solidFill>
          <a:schemeClr val="tx1"/>
        </a:solidFill>
        <a:latin typeface="Book Antiqua" pitchFamily="18" charset="0"/>
        <a:ea typeface="+mn-ea"/>
        <a:cs typeface="+mn-cs"/>
      </a:defRPr>
    </a:lvl5pPr>
    <a:lvl6pPr marL="2286000" algn="l" defTabSz="914400" rtl="0" eaLnBrk="1" latinLnBrk="0" hangingPunct="1">
      <a:defRPr kern="1200">
        <a:solidFill>
          <a:schemeClr val="tx1"/>
        </a:solidFill>
        <a:latin typeface="Book Antiqua" pitchFamily="18" charset="0"/>
        <a:ea typeface="+mn-ea"/>
        <a:cs typeface="+mn-cs"/>
      </a:defRPr>
    </a:lvl6pPr>
    <a:lvl7pPr marL="2743200" algn="l" defTabSz="914400" rtl="0" eaLnBrk="1" latinLnBrk="0" hangingPunct="1">
      <a:defRPr kern="1200">
        <a:solidFill>
          <a:schemeClr val="tx1"/>
        </a:solidFill>
        <a:latin typeface="Book Antiqua" pitchFamily="18" charset="0"/>
        <a:ea typeface="+mn-ea"/>
        <a:cs typeface="+mn-cs"/>
      </a:defRPr>
    </a:lvl7pPr>
    <a:lvl8pPr marL="3200400" algn="l" defTabSz="914400" rtl="0" eaLnBrk="1" latinLnBrk="0" hangingPunct="1">
      <a:defRPr kern="1200">
        <a:solidFill>
          <a:schemeClr val="tx1"/>
        </a:solidFill>
        <a:latin typeface="Book Antiqua" pitchFamily="18" charset="0"/>
        <a:ea typeface="+mn-ea"/>
        <a:cs typeface="+mn-cs"/>
      </a:defRPr>
    </a:lvl8pPr>
    <a:lvl9pPr marL="3657600" algn="l" defTabSz="914400" rtl="0" eaLnBrk="1" latinLnBrk="0" hangingPunct="1">
      <a:defRPr kern="1200">
        <a:solidFill>
          <a:schemeClr val="tx1"/>
        </a:solidFill>
        <a:latin typeface="Book Antiqua"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8"/>
    <p:restoredTop sz="94801"/>
  </p:normalViewPr>
  <p:slideViewPr>
    <p:cSldViewPr>
      <p:cViewPr varScale="1">
        <p:scale>
          <a:sx n="110" d="100"/>
          <a:sy n="110" d="100"/>
        </p:scale>
        <p:origin x="-1782"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1724F9-8245-9145-ACF7-51E93B5B48CB}" type="datetimeFigureOut">
              <a:rPr lang="en-US" smtClean="0"/>
              <a:pPr/>
              <a:t>11/13/2017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DE9CE0-2C7B-DF43-A583-9A0932EC3BBE}" type="slidenum">
              <a:rPr lang="en-US" smtClean="0"/>
              <a:pPr/>
              <a:t>‹#›</a:t>
            </a:fld>
            <a:endParaRPr lang="en-US"/>
          </a:p>
        </p:txBody>
      </p:sp>
    </p:spTree>
    <p:extLst>
      <p:ext uri="{BB962C8B-B14F-4D97-AF65-F5344CB8AC3E}">
        <p14:creationId xmlns:p14="http://schemas.microsoft.com/office/powerpoint/2010/main" xmlns="" val="921142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dirty="0" smtClean="0"/>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smtClean="0"/>
            </a:lvl1pPr>
          </a:lstStyle>
          <a:p>
            <a:pPr>
              <a:defRPr/>
            </a:pPr>
            <a:fld id="{F41EA9E3-6A23-4F22-AAC2-1C0CA900BD8D}" type="datetimeFigureOut">
              <a:rPr lang="en-ZA"/>
              <a:pPr>
                <a:defRPr/>
              </a:pPr>
              <a:t>2017/11/13</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dirty="0" smtClean="0"/>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smtClean="0"/>
            </a:lvl1pPr>
          </a:lstStyle>
          <a:p>
            <a:pPr>
              <a:defRPr/>
            </a:pPr>
            <a:fld id="{E22B9BAE-3176-49B1-B926-6F077D875160}" type="slidenum">
              <a:rPr lang="en-ZA"/>
              <a:pPr>
                <a:defRPr/>
              </a:pPr>
              <a:t>‹#›</a:t>
            </a:fld>
            <a:endParaRPr lang="en-ZA" dirty="0"/>
          </a:p>
        </p:txBody>
      </p:sp>
    </p:spTree>
    <p:extLst>
      <p:ext uri="{BB962C8B-B14F-4D97-AF65-F5344CB8AC3E}">
        <p14:creationId xmlns:p14="http://schemas.microsoft.com/office/powerpoint/2010/main" xmlns="" val="31053643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fld id="{8B9EDC3D-58BA-476A-A8E2-497710549E52}" type="slidenum">
              <a:rPr lang="en-US" altLang="en-US"/>
              <a:pPr/>
              <a:t>1</a:t>
            </a:fld>
            <a:endParaRPr lang="en-US" altLang="en-US"/>
          </a:p>
        </p:txBody>
      </p:sp>
    </p:spTree>
    <p:extLst>
      <p:ext uri="{BB962C8B-B14F-4D97-AF65-F5344CB8AC3E}">
        <p14:creationId xmlns:p14="http://schemas.microsoft.com/office/powerpoint/2010/main" xmlns="" val="1206393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Pool of</a:t>
            </a:r>
            <a:r>
              <a:rPr lang="en-US" baseline="0" dirty="0" smtClean="0"/>
              <a:t> funding for health is decreasing</a:t>
            </a:r>
            <a:endParaRPr lang="en-US" dirty="0"/>
          </a:p>
        </p:txBody>
      </p:sp>
      <p:sp>
        <p:nvSpPr>
          <p:cNvPr id="4" name="Slide Number Placeholder 3"/>
          <p:cNvSpPr>
            <a:spLocks noGrp="1"/>
          </p:cNvSpPr>
          <p:nvPr>
            <p:ph type="sldNum" sz="quarter" idx="10"/>
          </p:nvPr>
        </p:nvSpPr>
        <p:spPr/>
        <p:txBody>
          <a:bodyPr/>
          <a:lstStyle/>
          <a:p>
            <a:pPr>
              <a:defRPr/>
            </a:pPr>
            <a:fld id="{E22B9BAE-3176-49B1-B926-6F077D875160}" type="slidenum">
              <a:rPr lang="en-ZA" smtClean="0"/>
              <a:pPr>
                <a:defRPr/>
              </a:pPr>
              <a:t>4</a:t>
            </a:fld>
            <a:endParaRPr lang="en-ZA" dirty="0"/>
          </a:p>
        </p:txBody>
      </p:sp>
    </p:spTree>
    <p:extLst>
      <p:ext uri="{BB962C8B-B14F-4D97-AF65-F5344CB8AC3E}">
        <p14:creationId xmlns:p14="http://schemas.microsoft.com/office/powerpoint/2010/main" xmlns="" val="160983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2B9BAE-3176-49B1-B926-6F077D875160}" type="slidenum">
              <a:rPr lang="en-ZA" smtClean="0"/>
              <a:pPr>
                <a:defRPr/>
              </a:pPr>
              <a:t>13</a:t>
            </a:fld>
            <a:endParaRPr lang="en-ZA" dirty="0"/>
          </a:p>
        </p:txBody>
      </p:sp>
    </p:spTree>
    <p:extLst>
      <p:ext uri="{BB962C8B-B14F-4D97-AF65-F5344CB8AC3E}">
        <p14:creationId xmlns:p14="http://schemas.microsoft.com/office/powerpoint/2010/main" xmlns="" val="333137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2B9BAE-3176-49B1-B926-6F077D875160}" type="slidenum">
              <a:rPr lang="en-ZA" smtClean="0"/>
              <a:pPr>
                <a:defRPr/>
              </a:pPr>
              <a:t>16</a:t>
            </a:fld>
            <a:endParaRPr lang="en-ZA" dirty="0"/>
          </a:p>
        </p:txBody>
      </p:sp>
    </p:spTree>
    <p:extLst>
      <p:ext uri="{BB962C8B-B14F-4D97-AF65-F5344CB8AC3E}">
        <p14:creationId xmlns:p14="http://schemas.microsoft.com/office/powerpoint/2010/main" xmlns="" val="1370989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724C78CD-090A-48E9-BB39-F9BA2DE7C0B4}" type="slidenum">
              <a:rPr lang="en-ZA" smtClean="0"/>
              <a:pPr>
                <a:defRPr/>
              </a:pPr>
              <a:t>‹#›</a:t>
            </a:fld>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C8401629-6F78-4073-B1D9-E0DA5E810FBE}" type="slidenum">
              <a:rPr lang="en-ZA" smtClean="0"/>
              <a:pPr>
                <a:defRPr/>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7E9447F2-249B-43A7-9419-59857A83D95A}" type="slidenum">
              <a:rPr lang="en-ZA" smtClean="0"/>
              <a:pPr>
                <a:defRPr/>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94051648-C8B4-4E16-87B3-10B00C484955}" type="slidenum">
              <a:rPr lang="en-ZA" smtClean="0"/>
              <a:pPr>
                <a:defRPr/>
              </a:pPr>
              <a:t>‹#›</a:t>
            </a:fld>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4455CF24-6B81-48B1-8F25-EBB242F64EC9}" type="slidenum">
              <a:rPr lang="en-ZA" smtClean="0"/>
              <a:pPr>
                <a:defRPr/>
              </a:pPr>
              <a:t>‹#›</a:t>
            </a:fld>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ZA"/>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p:txBody>
          <a:bodyPr/>
          <a:lstStyle/>
          <a:p>
            <a:pPr>
              <a:defRPr/>
            </a:pPr>
            <a:fld id="{4A512AFD-F7F0-41D7-8F64-4FA1C9F7D040}" type="slidenum">
              <a:rPr lang="en-ZA" smtClean="0"/>
              <a:pPr>
                <a:defRPr/>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ZA"/>
          </a:p>
        </p:txBody>
      </p:sp>
      <p:sp>
        <p:nvSpPr>
          <p:cNvPr id="8" name="Footer Placeholder 7"/>
          <p:cNvSpPr>
            <a:spLocks noGrp="1"/>
          </p:cNvSpPr>
          <p:nvPr>
            <p:ph type="ftr" sz="quarter" idx="11"/>
          </p:nvPr>
        </p:nvSpPr>
        <p:spPr/>
        <p:txBody>
          <a:bodyPr/>
          <a:lstStyle/>
          <a:p>
            <a:pPr>
              <a:defRPr/>
            </a:pPr>
            <a:endParaRPr lang="en-ZA"/>
          </a:p>
        </p:txBody>
      </p:sp>
      <p:sp>
        <p:nvSpPr>
          <p:cNvPr id="9" name="Slide Number Placeholder 8"/>
          <p:cNvSpPr>
            <a:spLocks noGrp="1"/>
          </p:cNvSpPr>
          <p:nvPr>
            <p:ph type="sldNum" sz="quarter" idx="12"/>
          </p:nvPr>
        </p:nvSpPr>
        <p:spPr/>
        <p:txBody>
          <a:bodyPr/>
          <a:lstStyle/>
          <a:p>
            <a:pPr>
              <a:defRPr/>
            </a:pPr>
            <a:fld id="{C6392A4B-6D08-4611-A138-F44CDC8AC568}" type="slidenum">
              <a:rPr lang="en-ZA" smtClean="0"/>
              <a:pPr>
                <a:defRPr/>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ZA"/>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p>
            <a:pPr>
              <a:defRPr/>
            </a:pPr>
            <a:fld id="{C2FA1003-AA80-4699-B75E-FD325058E55E}" type="slidenum">
              <a:rPr lang="en-ZA" smtClean="0"/>
              <a:pPr>
                <a:defRPr/>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ZA"/>
          </a:p>
        </p:txBody>
      </p:sp>
      <p:sp>
        <p:nvSpPr>
          <p:cNvPr id="3" name="Footer Placeholder 2"/>
          <p:cNvSpPr>
            <a:spLocks noGrp="1"/>
          </p:cNvSpPr>
          <p:nvPr>
            <p:ph type="ftr" sz="quarter" idx="11"/>
          </p:nvPr>
        </p:nvSpPr>
        <p:spPr/>
        <p:txBody>
          <a:bodyPr/>
          <a:lstStyle/>
          <a:p>
            <a:pPr>
              <a:defRPr/>
            </a:pPr>
            <a:endParaRPr lang="en-ZA"/>
          </a:p>
        </p:txBody>
      </p:sp>
      <p:sp>
        <p:nvSpPr>
          <p:cNvPr id="4" name="Slide Number Placeholder 3"/>
          <p:cNvSpPr>
            <a:spLocks noGrp="1"/>
          </p:cNvSpPr>
          <p:nvPr>
            <p:ph type="sldNum" sz="quarter" idx="12"/>
          </p:nvPr>
        </p:nvSpPr>
        <p:spPr/>
        <p:txBody>
          <a:bodyPr/>
          <a:lstStyle/>
          <a:p>
            <a:pPr>
              <a:defRPr/>
            </a:pPr>
            <a:fld id="{197D6FF0-9859-48E4-AB47-D9F9D547CAAA}" type="slidenum">
              <a:rPr lang="en-ZA" smtClean="0"/>
              <a:pPr>
                <a:defRPr/>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ZA"/>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p:txBody>
          <a:bodyPr/>
          <a:lstStyle/>
          <a:p>
            <a:pPr>
              <a:defRPr/>
            </a:pPr>
            <a:fld id="{5A01A0EB-17EF-41D3-A5D3-5AF3B9A49DCF}" type="slidenum">
              <a:rPr lang="en-ZA" smtClean="0"/>
              <a:pPr>
                <a:defRPr/>
              </a:pPr>
              <a:t>‹#›</a:t>
            </a:fld>
            <a:endParaRPr lang="en-ZA"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ZA"/>
          </a:p>
        </p:txBody>
      </p:sp>
      <p:sp>
        <p:nvSpPr>
          <p:cNvPr id="9" name="Slide Number Placeholder 8"/>
          <p:cNvSpPr>
            <a:spLocks noGrp="1"/>
          </p:cNvSpPr>
          <p:nvPr>
            <p:ph type="sldNum" sz="quarter" idx="11"/>
          </p:nvPr>
        </p:nvSpPr>
        <p:spPr/>
        <p:txBody>
          <a:bodyPr/>
          <a:lstStyle/>
          <a:p>
            <a:pPr>
              <a:defRPr/>
            </a:pPr>
            <a:fld id="{93226FEA-8CB4-4661-BA74-1154C88A7180}" type="slidenum">
              <a:rPr lang="en-ZA" smtClean="0"/>
              <a:pPr>
                <a:defRPr/>
              </a:pPr>
              <a:t>‹#›</a:t>
            </a:fld>
            <a:endParaRPr lang="en-ZA" dirty="0"/>
          </a:p>
        </p:txBody>
      </p:sp>
      <p:sp>
        <p:nvSpPr>
          <p:cNvPr id="10" name="Footer Placeholder 9"/>
          <p:cNvSpPr>
            <a:spLocks noGrp="1"/>
          </p:cNvSpPr>
          <p:nvPr>
            <p:ph type="ftr" sz="quarter" idx="12"/>
          </p:nvPr>
        </p:nvSpPr>
        <p:spPr/>
        <p:txBody>
          <a:bodyPr/>
          <a:lstStyle/>
          <a:p>
            <a:pPr>
              <a:defRPr/>
            </a:pPr>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1A7394A3-2FF4-4A9A-BF1E-0AC0441F7712}" type="slidenum">
              <a:rPr lang="en-ZA" smtClean="0"/>
              <a:pPr>
                <a:defRPr/>
              </a:pPr>
              <a:t>‹#›</a:t>
            </a:fld>
            <a:endParaRPr lang="en-ZA"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Z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ZA"/>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russell@rhap.org.z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96752"/>
            <a:ext cx="7488832" cy="1944216"/>
          </a:xfrm>
        </p:spPr>
        <p:txBody>
          <a:bodyPr/>
          <a:lstStyle/>
          <a:p>
            <a:r>
              <a:rPr lang="en-US" sz="4000" b="1" dirty="0" smtClean="0"/>
              <a:t/>
            </a:r>
            <a:br>
              <a:rPr lang="en-US" sz="4000" b="1" dirty="0" smtClean="0"/>
            </a:br>
            <a:endParaRPr lang="en-US" sz="4000" b="1" dirty="0"/>
          </a:p>
        </p:txBody>
      </p:sp>
      <p:sp>
        <p:nvSpPr>
          <p:cNvPr id="3" name="Subtitle 2"/>
          <p:cNvSpPr>
            <a:spLocks noGrp="1"/>
          </p:cNvSpPr>
          <p:nvPr>
            <p:ph type="subTitle" idx="1"/>
          </p:nvPr>
        </p:nvSpPr>
        <p:spPr>
          <a:xfrm>
            <a:off x="1403648" y="3619228"/>
            <a:ext cx="6400800" cy="1418356"/>
          </a:xfrm>
        </p:spPr>
        <p:txBody>
          <a:bodyPr>
            <a:normAutofit/>
          </a:bodyPr>
          <a:lstStyle/>
          <a:p>
            <a:r>
              <a:rPr lang="en-GB" altLang="en-US" sz="2800" b="1" dirty="0" smtClean="0"/>
              <a:t>Presentation to the </a:t>
            </a:r>
            <a:r>
              <a:rPr lang="en-GB" sz="2800" b="1" dirty="0"/>
              <a:t>Standing Committee on </a:t>
            </a:r>
            <a:r>
              <a:rPr lang="en-GB" sz="2800" b="1" dirty="0" smtClean="0"/>
              <a:t>Appropriations </a:t>
            </a:r>
            <a:r>
              <a:rPr lang="en-GB" sz="2800" b="1" dirty="0"/>
              <a:t> </a:t>
            </a:r>
            <a:r>
              <a:rPr lang="en-GB" sz="2800" b="1" dirty="0" smtClean="0"/>
              <a:t>on the division of revenue bill.</a:t>
            </a:r>
            <a:endParaRPr lang="en-US" altLang="en-US" sz="2800" b="1" dirty="0" smtClean="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02" y="0"/>
            <a:ext cx="4898876" cy="8829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64843" y="5877272"/>
            <a:ext cx="1879157" cy="98072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67785" y="6078472"/>
            <a:ext cx="2089032" cy="77952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1468" y="6468237"/>
            <a:ext cx="4139559" cy="389764"/>
          </a:xfrm>
          <a:prstGeom prst="rect">
            <a:avLst/>
          </a:prstGeom>
        </p:spPr>
      </p:pic>
      <p:sp>
        <p:nvSpPr>
          <p:cNvPr id="8" name="TextBox 7"/>
          <p:cNvSpPr txBox="1"/>
          <p:nvPr/>
        </p:nvSpPr>
        <p:spPr>
          <a:xfrm>
            <a:off x="611561" y="2324912"/>
            <a:ext cx="7192887" cy="1077218"/>
          </a:xfrm>
          <a:prstGeom prst="rect">
            <a:avLst/>
          </a:prstGeom>
          <a:noFill/>
        </p:spPr>
        <p:txBody>
          <a:bodyPr wrap="square" rtlCol="0">
            <a:spAutoFit/>
          </a:bodyPr>
          <a:lstStyle/>
          <a:p>
            <a:r>
              <a:rPr lang="en-US" sz="3200" dirty="0" smtClean="0"/>
              <a:t>Protecting the right to health in times of Austerity </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Resource Allocation </a:t>
            </a:r>
            <a:endParaRPr lang="en-US" dirty="0"/>
          </a:p>
        </p:txBody>
      </p:sp>
      <p:sp>
        <p:nvSpPr>
          <p:cNvPr id="3" name="Content Placeholder 2"/>
          <p:cNvSpPr>
            <a:spLocks noGrp="1"/>
          </p:cNvSpPr>
          <p:nvPr>
            <p:ph idx="1"/>
          </p:nvPr>
        </p:nvSpPr>
        <p:spPr/>
        <p:txBody>
          <a:bodyPr/>
          <a:lstStyle/>
          <a:p>
            <a:r>
              <a:rPr lang="en-US" dirty="0" smtClean="0"/>
              <a:t>Provinces receive 80% of their revenue from National Government. </a:t>
            </a:r>
          </a:p>
          <a:p>
            <a:r>
              <a:rPr lang="en-US" dirty="0" smtClean="0"/>
              <a:t>This is done by through the the provincial equitable share and earmarked funds / conditional grants </a:t>
            </a:r>
          </a:p>
          <a:p>
            <a:r>
              <a:rPr lang="en-US" dirty="0" smtClean="0"/>
              <a:t>PESF though flawed does take into consideration the various developmental obligations</a:t>
            </a:r>
          </a:p>
          <a:p>
            <a:r>
              <a:rPr lang="en-US" dirty="0" smtClean="0"/>
              <a:t>As the PESF allocation is unconditional  provincial legislature have significant discretion in allocating resources </a:t>
            </a:r>
          </a:p>
          <a:p>
            <a:r>
              <a:rPr lang="en-US" dirty="0" smtClean="0"/>
              <a:t>Often leads to significant under funding of core services specifically rural health </a:t>
            </a:r>
          </a:p>
          <a:p>
            <a:endParaRPr lang="en-US" dirty="0" smtClean="0"/>
          </a:p>
          <a:p>
            <a:endParaRPr lang="en-US" dirty="0"/>
          </a:p>
        </p:txBody>
      </p:sp>
    </p:spTree>
    <p:extLst>
      <p:ext uri="{BB962C8B-B14F-4D97-AF65-F5344CB8AC3E}">
        <p14:creationId xmlns:p14="http://schemas.microsoft.com/office/powerpoint/2010/main" xmlns="" val="1085758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Equitable Share </a:t>
            </a:r>
            <a:endParaRPr lang="en-US" dirty="0"/>
          </a:p>
        </p:txBody>
      </p:sp>
      <p:sp>
        <p:nvSpPr>
          <p:cNvPr id="3" name="Content Placeholder 2"/>
          <p:cNvSpPr>
            <a:spLocks noGrp="1"/>
          </p:cNvSpPr>
          <p:nvPr>
            <p:ph idx="1"/>
          </p:nvPr>
        </p:nvSpPr>
        <p:spPr/>
        <p:txBody>
          <a:bodyPr/>
          <a:lstStyle/>
          <a:p>
            <a:r>
              <a:rPr lang="en-US" dirty="0" smtClean="0"/>
              <a:t>Number of challenges with the calculation </a:t>
            </a:r>
          </a:p>
          <a:p>
            <a:r>
              <a:rPr lang="en-US" dirty="0" smtClean="0"/>
              <a:t>Encouraged by  recognition of the rural developmental context and investigation to improve representation in the PES. But this is not enough. </a:t>
            </a:r>
          </a:p>
          <a:p>
            <a:r>
              <a:rPr lang="en-US" dirty="0" smtClean="0"/>
              <a:t>Health component problematic . The risk equalization  component not well defined and further clarity needed  </a:t>
            </a:r>
          </a:p>
          <a:p>
            <a:r>
              <a:rPr lang="en-US" dirty="0" smtClean="0"/>
              <a:t>Heavily influence by historical utilization rates which does not take into account unmet need or diseconomies of scale</a:t>
            </a:r>
          </a:p>
          <a:p>
            <a:r>
              <a:rPr lang="en-US" dirty="0" smtClean="0"/>
              <a:t>STATSA causes of death show higher mortality rates in Non Communicable Diseases  indicating a growing epidemic . </a:t>
            </a:r>
          </a:p>
          <a:p>
            <a:r>
              <a:rPr lang="en-US" dirty="0" smtClean="0"/>
              <a:t>These CHANGES not expressly accounted for when doing incremental budgeting.</a:t>
            </a:r>
          </a:p>
          <a:p>
            <a:endParaRPr lang="en-US" dirty="0" smtClean="0"/>
          </a:p>
        </p:txBody>
      </p:sp>
    </p:spTree>
    <p:extLst>
      <p:ext uri="{BB962C8B-B14F-4D97-AF65-F5344CB8AC3E}">
        <p14:creationId xmlns:p14="http://schemas.microsoft.com/office/powerpoint/2010/main" xmlns="" val="134958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b="1" dirty="0" smtClean="0"/>
              <a:t/>
            </a:r>
            <a:br>
              <a:rPr lang="en-US" b="1" dirty="0" smtClean="0"/>
            </a:br>
            <a:r>
              <a:rPr lang="en-US" b="1" dirty="0" smtClean="0"/>
              <a:t>Sources of funding  </a:t>
            </a:r>
            <a:r>
              <a:rPr lang="en-US" b="1" dirty="0"/>
              <a:t>Provincial Health </a:t>
            </a:r>
            <a:r>
              <a:rPr lang="en-US" b="1" dirty="0" smtClean="0"/>
              <a:t>budgets</a:t>
            </a:r>
            <a:r>
              <a:rPr lang="en-US" dirty="0"/>
              <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905969497"/>
              </p:ext>
            </p:extLst>
          </p:nvPr>
        </p:nvGraphicFramePr>
        <p:xfrm>
          <a:off x="457200" y="2132855"/>
          <a:ext cx="6635080" cy="2304256"/>
        </p:xfrm>
        <a:graphic>
          <a:graphicData uri="http://schemas.openxmlformats.org/drawingml/2006/table">
            <a:tbl>
              <a:tblPr firstRow="1" bandRow="1">
                <a:tableStyleId>{F5AB1C69-6EDB-4FF4-983F-18BD219EF322}</a:tableStyleId>
              </a:tblPr>
              <a:tblGrid>
                <a:gridCol w="5665575">
                  <a:extLst>
                    <a:ext uri="{9D8B030D-6E8A-4147-A177-3AD203B41FA5}">
                      <a16:colId xmlns:a16="http://schemas.microsoft.com/office/drawing/2014/main" xmlns="" val="20000"/>
                    </a:ext>
                  </a:extLst>
                </a:gridCol>
                <a:gridCol w="969505">
                  <a:extLst>
                    <a:ext uri="{9D8B030D-6E8A-4147-A177-3AD203B41FA5}">
                      <a16:colId xmlns:a16="http://schemas.microsoft.com/office/drawing/2014/main" xmlns="" val="20001"/>
                    </a:ext>
                  </a:extLst>
                </a:gridCol>
              </a:tblGrid>
              <a:tr h="576064">
                <a:tc>
                  <a:txBody>
                    <a:bodyPr/>
                    <a:lstStyle/>
                    <a:p>
                      <a:r>
                        <a:rPr lang="en-US" dirty="0" smtClean="0"/>
                        <a:t>Sources of Funding</a:t>
                      </a:r>
                      <a:endParaRPr lang="en-US" dirty="0"/>
                    </a:p>
                  </a:txBody>
                  <a:tcPr/>
                </a:tc>
                <a:tc>
                  <a:txBody>
                    <a:bodyPr/>
                    <a:lstStyle/>
                    <a:p>
                      <a:endParaRPr lang="en-US" dirty="0"/>
                    </a:p>
                  </a:txBody>
                  <a:tcPr/>
                </a:tc>
                <a:extLst>
                  <a:ext uri="{0D108BD9-81ED-4DB2-BD59-A6C34878D82A}">
                    <a16:rowId xmlns:a16="http://schemas.microsoft.com/office/drawing/2014/main" xmlns="" val="10000"/>
                  </a:ext>
                </a:extLst>
              </a:tr>
              <a:tr h="576064">
                <a:tc>
                  <a:txBody>
                    <a:bodyPr/>
                    <a:lstStyle/>
                    <a:p>
                      <a:r>
                        <a:rPr lang="en-US" dirty="0" smtClean="0"/>
                        <a:t>Provincial Equitable Share </a:t>
                      </a:r>
                      <a:endParaRPr lang="en-US" dirty="0"/>
                    </a:p>
                  </a:txBody>
                  <a:tcPr/>
                </a:tc>
                <a:tc>
                  <a:txBody>
                    <a:bodyPr/>
                    <a:lstStyle/>
                    <a:p>
                      <a:r>
                        <a:rPr lang="en-US" dirty="0" smtClean="0"/>
                        <a:t>79%</a:t>
                      </a:r>
                      <a:endParaRPr lang="en-US" dirty="0"/>
                    </a:p>
                  </a:txBody>
                  <a:tcPr/>
                </a:tc>
                <a:extLst>
                  <a:ext uri="{0D108BD9-81ED-4DB2-BD59-A6C34878D82A}">
                    <a16:rowId xmlns:a16="http://schemas.microsoft.com/office/drawing/2014/main" xmlns="" val="10001"/>
                  </a:ext>
                </a:extLst>
              </a:tr>
              <a:tr h="576064">
                <a:tc>
                  <a:txBody>
                    <a:bodyPr/>
                    <a:lstStyle/>
                    <a:p>
                      <a:r>
                        <a:rPr lang="en-US" dirty="0" smtClean="0"/>
                        <a:t>Conditional Grants </a:t>
                      </a:r>
                      <a:endParaRPr lang="en-US" dirty="0"/>
                    </a:p>
                  </a:txBody>
                  <a:tcPr/>
                </a:tc>
                <a:tc>
                  <a:txBody>
                    <a:bodyPr/>
                    <a:lstStyle/>
                    <a:p>
                      <a:r>
                        <a:rPr lang="en-US" dirty="0" smtClean="0"/>
                        <a:t>21%</a:t>
                      </a:r>
                      <a:endParaRPr lang="en-US" dirty="0"/>
                    </a:p>
                  </a:txBody>
                  <a:tcPr/>
                </a:tc>
                <a:extLst>
                  <a:ext uri="{0D108BD9-81ED-4DB2-BD59-A6C34878D82A}">
                    <a16:rowId xmlns:a16="http://schemas.microsoft.com/office/drawing/2014/main" xmlns="" val="10002"/>
                  </a:ext>
                </a:extLst>
              </a:tr>
              <a:tr h="576064">
                <a:tc>
                  <a:txBody>
                    <a:bodyPr/>
                    <a:lstStyle/>
                    <a:p>
                      <a:r>
                        <a:rPr lang="en-US" dirty="0" smtClean="0"/>
                        <a:t>Health</a:t>
                      </a:r>
                      <a:r>
                        <a:rPr lang="en-US" baseline="0" dirty="0" smtClean="0"/>
                        <a:t> Share of total Provincial Equitable Share</a:t>
                      </a:r>
                      <a:endParaRPr lang="en-US" dirty="0"/>
                    </a:p>
                  </a:txBody>
                  <a:tcPr/>
                </a:tc>
                <a:tc>
                  <a:txBody>
                    <a:bodyPr/>
                    <a:lstStyle/>
                    <a:p>
                      <a:r>
                        <a:rPr lang="en-US" dirty="0" smtClean="0"/>
                        <a:t>31%</a:t>
                      </a:r>
                      <a:endParaRPr lang="en-US"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985608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stretch>
            <a:fillRect/>
          </a:stretch>
        </p:blipFill>
        <p:spPr>
          <a:xfrm>
            <a:off x="179512" y="274638"/>
            <a:ext cx="7992888" cy="6126162"/>
          </a:xfrm>
          <a:prstGeom prst="rect">
            <a:avLst/>
          </a:prstGeom>
        </p:spPr>
      </p:pic>
    </p:spTree>
    <p:extLst>
      <p:ext uri="{BB962C8B-B14F-4D97-AF65-F5344CB8AC3E}">
        <p14:creationId xmlns:p14="http://schemas.microsoft.com/office/powerpoint/2010/main" xmlns="" val="966943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10146"/>
          </a:xfrm>
        </p:spPr>
        <p:txBody>
          <a:bodyPr/>
          <a:lstStyle/>
          <a:p>
            <a:r>
              <a:rPr lang="en-US" dirty="0" smtClean="0"/>
              <a:t>MTBPS Provincial Equitable Share</a:t>
            </a:r>
            <a:endParaRPr lang="en-US" dirty="0"/>
          </a:p>
        </p:txBody>
      </p:sp>
      <p:sp>
        <p:nvSpPr>
          <p:cNvPr id="3" name="Content Placeholder 2"/>
          <p:cNvSpPr>
            <a:spLocks noGrp="1"/>
          </p:cNvSpPr>
          <p:nvPr>
            <p:ph idx="1"/>
          </p:nvPr>
        </p:nvSpPr>
        <p:spPr/>
        <p:txBody>
          <a:bodyPr>
            <a:normAutofit lnSpcReduction="10000"/>
          </a:bodyPr>
          <a:lstStyle/>
          <a:p>
            <a:r>
              <a:rPr lang="en-US" dirty="0" smtClean="0"/>
              <a:t>Social Services (Education , Health and Other Social Services) make up 80% of the Provincial Equitable Share </a:t>
            </a:r>
          </a:p>
          <a:p>
            <a:r>
              <a:rPr lang="en-US" dirty="0" smtClean="0"/>
              <a:t>MTBPS allocates a  nominal  increase of 7.5% per year when adjusted for inflation real increase only 1,7 % </a:t>
            </a:r>
          </a:p>
          <a:p>
            <a:r>
              <a:rPr lang="en-US" dirty="0" smtClean="0"/>
              <a:t>Provinces have significant discretion how resources are deployed  </a:t>
            </a:r>
          </a:p>
          <a:p>
            <a:r>
              <a:rPr lang="en-US" dirty="0" smtClean="0"/>
              <a:t>Only Gauteng , WC and KZN allocate more than benchmark 30% to Health Expenditure </a:t>
            </a:r>
          </a:p>
          <a:p>
            <a:r>
              <a:rPr lang="en-US" dirty="0" smtClean="0"/>
              <a:t>The underfunding creates significant challenges and often result in growth of underfunded commitments /accruals </a:t>
            </a:r>
          </a:p>
          <a:p>
            <a:r>
              <a:rPr lang="en-US" dirty="0" smtClean="0"/>
              <a:t> </a:t>
            </a:r>
            <a:r>
              <a:rPr lang="en-US" dirty="0"/>
              <a:t>A</a:t>
            </a:r>
            <a:r>
              <a:rPr lang="en-US" dirty="0" smtClean="0"/>
              <a:t>ccruals across provincial departments exceed 13 billion </a:t>
            </a:r>
          </a:p>
          <a:p>
            <a:r>
              <a:rPr lang="en-US" dirty="0" smtClean="0"/>
              <a:t>So when adjusted for inflation , accruals as well as medico legal there is actual a decrease in funding for health .</a:t>
            </a:r>
            <a:endParaRPr lang="en-US" dirty="0"/>
          </a:p>
        </p:txBody>
      </p:sp>
    </p:spTree>
    <p:extLst>
      <p:ext uri="{BB962C8B-B14F-4D97-AF65-F5344CB8AC3E}">
        <p14:creationId xmlns:p14="http://schemas.microsoft.com/office/powerpoint/2010/main" xmlns="" val="358327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Addressing the HRH Crisis </a:t>
            </a:r>
            <a:endParaRPr lang="en-US" dirty="0"/>
          </a:p>
        </p:txBody>
      </p:sp>
      <p:sp>
        <p:nvSpPr>
          <p:cNvPr id="3" name="Content Placeholder 2"/>
          <p:cNvSpPr>
            <a:spLocks noGrp="1"/>
          </p:cNvSpPr>
          <p:nvPr>
            <p:ph idx="1"/>
          </p:nvPr>
        </p:nvSpPr>
        <p:spPr>
          <a:xfrm>
            <a:off x="457200" y="1600200"/>
            <a:ext cx="7620000" cy="5069160"/>
          </a:xfrm>
        </p:spPr>
        <p:txBody>
          <a:bodyPr/>
          <a:lstStyle/>
          <a:p>
            <a:r>
              <a:rPr lang="en-US" dirty="0" smtClean="0"/>
              <a:t>Since 2012 we have seen a steady decline in Health Posts</a:t>
            </a:r>
          </a:p>
          <a:p>
            <a:r>
              <a:rPr lang="en-US" dirty="0" smtClean="0"/>
              <a:t>Between 2006 and 2012 we were growing the establishment with approximately 10 000 posts per year  </a:t>
            </a:r>
          </a:p>
          <a:p>
            <a:r>
              <a:rPr lang="en-US" dirty="0" smtClean="0"/>
              <a:t>Between 2013-2016 we have lost over 5500 posts which excludes post available in the system but not filled </a:t>
            </a:r>
          </a:p>
          <a:p>
            <a:r>
              <a:rPr lang="en-US" dirty="0" smtClean="0"/>
              <a:t>Currently over 45 000 vacant possible frozen posts  within the system </a:t>
            </a:r>
          </a:p>
          <a:p>
            <a:r>
              <a:rPr lang="en-US" dirty="0" smtClean="0"/>
              <a:t>Given the continued growth of health care need like increasing HIV patients on treatment , increase incidence of NCD we should be growing the establishment not shrinking it </a:t>
            </a:r>
          </a:p>
          <a:p>
            <a:r>
              <a:rPr lang="en-US" dirty="0" smtClean="0"/>
              <a:t>So when we combine the vacant posts with additional posts required we could well have a shortage of 75 000 critical health posts  </a:t>
            </a:r>
          </a:p>
          <a:p>
            <a:endParaRPr lang="en-US" dirty="0"/>
          </a:p>
        </p:txBody>
      </p:sp>
    </p:spTree>
    <p:extLst>
      <p:ext uri="{BB962C8B-B14F-4D97-AF65-F5344CB8AC3E}">
        <p14:creationId xmlns:p14="http://schemas.microsoft.com/office/powerpoint/2010/main" xmlns="" val="795548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7969696" cy="706090"/>
          </a:xfrm>
        </p:spPr>
        <p:txBody>
          <a:bodyPr/>
          <a:lstStyle/>
          <a:p>
            <a:r>
              <a:rPr lang="en-US" dirty="0" smtClean="0"/>
              <a:t>Provincial Personnel Summary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3626198"/>
              </p:ext>
            </p:extLst>
          </p:nvPr>
        </p:nvGraphicFramePr>
        <p:xfrm>
          <a:off x="0" y="980729"/>
          <a:ext cx="8460432" cy="5834335"/>
        </p:xfrm>
        <a:graphic>
          <a:graphicData uri="http://schemas.openxmlformats.org/drawingml/2006/table">
            <a:tbl>
              <a:tblPr>
                <a:tableStyleId>{5C22544A-7EE6-4342-B048-85BDC9FD1C3A}</a:tableStyleId>
              </a:tblPr>
              <a:tblGrid>
                <a:gridCol w="1331640">
                  <a:extLst>
                    <a:ext uri="{9D8B030D-6E8A-4147-A177-3AD203B41FA5}">
                      <a16:colId xmlns:a16="http://schemas.microsoft.com/office/drawing/2014/main" xmlns="" val="20000"/>
                    </a:ext>
                  </a:extLst>
                </a:gridCol>
                <a:gridCol w="934548">
                  <a:extLst>
                    <a:ext uri="{9D8B030D-6E8A-4147-A177-3AD203B41FA5}">
                      <a16:colId xmlns:a16="http://schemas.microsoft.com/office/drawing/2014/main" xmlns="" val="20001"/>
                    </a:ext>
                  </a:extLst>
                </a:gridCol>
                <a:gridCol w="1548561">
                  <a:extLst>
                    <a:ext uri="{9D8B030D-6E8A-4147-A177-3AD203B41FA5}">
                      <a16:colId xmlns:a16="http://schemas.microsoft.com/office/drawing/2014/main" xmlns="" val="20002"/>
                    </a:ext>
                  </a:extLst>
                </a:gridCol>
                <a:gridCol w="1548561">
                  <a:extLst>
                    <a:ext uri="{9D8B030D-6E8A-4147-A177-3AD203B41FA5}">
                      <a16:colId xmlns:a16="http://schemas.microsoft.com/office/drawing/2014/main" xmlns="" val="20003"/>
                    </a:ext>
                  </a:extLst>
                </a:gridCol>
                <a:gridCol w="1548561">
                  <a:extLst>
                    <a:ext uri="{9D8B030D-6E8A-4147-A177-3AD203B41FA5}">
                      <a16:colId xmlns:a16="http://schemas.microsoft.com/office/drawing/2014/main" xmlns="" val="20004"/>
                    </a:ext>
                  </a:extLst>
                </a:gridCol>
                <a:gridCol w="1548561">
                  <a:extLst>
                    <a:ext uri="{9D8B030D-6E8A-4147-A177-3AD203B41FA5}">
                      <a16:colId xmlns:a16="http://schemas.microsoft.com/office/drawing/2014/main" xmlns="" val="20005"/>
                    </a:ext>
                  </a:extLst>
                </a:gridCol>
              </a:tblGrid>
              <a:tr h="1330658">
                <a:tc>
                  <a:txBody>
                    <a:bodyPr/>
                    <a:lstStyle/>
                    <a:p>
                      <a:r>
                        <a:rPr lang="en-US" sz="1800" baseline="0" dirty="0">
                          <a:effectLst/>
                        </a:rPr>
                        <a:t>Province and Occupations</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Number of Posts</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Number of Posts Filled</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Number of Posts Filled Additional to the Establishment</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Number of vacant posts</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Vacancy Rate (Includes Frozen Posts)</a:t>
                      </a:r>
                      <a:endParaRPr lang="en-US" sz="1800" baseline="0" dirty="0">
                        <a:solidFill>
                          <a:srgbClr val="FF0000"/>
                        </a:solidFill>
                        <a:effectLst/>
                        <a:latin typeface="Calibri" charset="0"/>
                      </a:endParaRPr>
                    </a:p>
                  </a:txBody>
                  <a:tcPr marL="42740" marR="42740" marT="0" marB="0"/>
                </a:tc>
                <a:extLst>
                  <a:ext uri="{0D108BD9-81ED-4DB2-BD59-A6C34878D82A}">
                    <a16:rowId xmlns:a16="http://schemas.microsoft.com/office/drawing/2014/main" xmlns="" val="10000"/>
                  </a:ext>
                </a:extLst>
              </a:tr>
              <a:tr h="515028">
                <a:tc>
                  <a:txBody>
                    <a:bodyPr/>
                    <a:lstStyle/>
                    <a:p>
                      <a:r>
                        <a:rPr lang="en-US" sz="1800" baseline="0">
                          <a:effectLst/>
                        </a:rPr>
                        <a:t>Eastern Cape</a:t>
                      </a:r>
                      <a:endParaRPr lang="en-US" sz="1800" baseline="0">
                        <a:solidFill>
                          <a:srgbClr val="FF0000"/>
                        </a:solidFill>
                        <a:effectLst/>
                        <a:latin typeface="Calibri" charset="0"/>
                      </a:endParaRPr>
                    </a:p>
                  </a:txBody>
                  <a:tcPr marL="42740" marR="42740" marT="0" marB="0"/>
                </a:tc>
                <a:tc>
                  <a:txBody>
                    <a:bodyPr/>
                    <a:lstStyle/>
                    <a:p>
                      <a:r>
                        <a:rPr lang="en-US" sz="1800" baseline="0" dirty="0">
                          <a:effectLst/>
                        </a:rPr>
                        <a:t>46298</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39293</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518</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7005</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1616.73</a:t>
                      </a:r>
                      <a:endParaRPr lang="en-US" sz="1800" baseline="0" dirty="0">
                        <a:solidFill>
                          <a:srgbClr val="FF0000"/>
                        </a:solidFill>
                        <a:effectLst/>
                        <a:latin typeface="Calibri" charset="0"/>
                      </a:endParaRPr>
                    </a:p>
                  </a:txBody>
                  <a:tcPr marL="42740" marR="42740" marT="0" marB="0"/>
                </a:tc>
                <a:extLst>
                  <a:ext uri="{0D108BD9-81ED-4DB2-BD59-A6C34878D82A}">
                    <a16:rowId xmlns:a16="http://schemas.microsoft.com/office/drawing/2014/main" xmlns="" val="10001"/>
                  </a:ext>
                </a:extLst>
              </a:tr>
              <a:tr h="421910">
                <a:tc>
                  <a:txBody>
                    <a:bodyPr/>
                    <a:lstStyle/>
                    <a:p>
                      <a:r>
                        <a:rPr lang="en-US" sz="1800" baseline="0">
                          <a:effectLst/>
                        </a:rPr>
                        <a:t>Free State</a:t>
                      </a:r>
                      <a:endParaRPr lang="en-US" sz="1800" baseline="0">
                        <a:solidFill>
                          <a:srgbClr val="FF0000"/>
                        </a:solidFill>
                        <a:effectLst/>
                        <a:latin typeface="Calibri" charset="0"/>
                      </a:endParaRPr>
                    </a:p>
                  </a:txBody>
                  <a:tcPr marL="42740" marR="42740" marT="0" marB="0"/>
                </a:tc>
                <a:tc>
                  <a:txBody>
                    <a:bodyPr/>
                    <a:lstStyle/>
                    <a:p>
                      <a:r>
                        <a:rPr lang="en-US" sz="1800" baseline="0">
                          <a:effectLst/>
                        </a:rPr>
                        <a:t>21521</a:t>
                      </a:r>
                      <a:endParaRPr lang="en-US" sz="1800" baseline="0">
                        <a:solidFill>
                          <a:srgbClr val="FF0000"/>
                        </a:solidFill>
                        <a:effectLst/>
                        <a:latin typeface="Calibri" charset="0"/>
                      </a:endParaRPr>
                    </a:p>
                  </a:txBody>
                  <a:tcPr marL="42740" marR="42740" marT="0" marB="0"/>
                </a:tc>
                <a:tc>
                  <a:txBody>
                    <a:bodyPr/>
                    <a:lstStyle/>
                    <a:p>
                      <a:r>
                        <a:rPr lang="en-US" sz="1800" baseline="0">
                          <a:effectLst/>
                        </a:rPr>
                        <a:t>17420</a:t>
                      </a:r>
                      <a:endParaRPr lang="en-US" sz="1800" baseline="0">
                        <a:solidFill>
                          <a:srgbClr val="FF0000"/>
                        </a:solidFill>
                        <a:effectLst/>
                        <a:latin typeface="Calibri" charset="0"/>
                      </a:endParaRPr>
                    </a:p>
                  </a:txBody>
                  <a:tcPr marL="42740" marR="42740" marT="0" marB="0"/>
                </a:tc>
                <a:tc>
                  <a:txBody>
                    <a:bodyPr/>
                    <a:lstStyle/>
                    <a:p>
                      <a:r>
                        <a:rPr lang="en-US" sz="1800" baseline="0" dirty="0">
                          <a:effectLst/>
                        </a:rPr>
                        <a:t>0</a:t>
                      </a:r>
                      <a:endParaRPr lang="en-US" sz="1800" baseline="0" dirty="0">
                        <a:solidFill>
                          <a:srgbClr val="FF0000"/>
                        </a:solidFill>
                        <a:effectLst/>
                        <a:latin typeface="Calibri" charset="0"/>
                      </a:endParaRPr>
                    </a:p>
                  </a:txBody>
                  <a:tcPr marL="42740" marR="42740" marT="0" marB="0"/>
                </a:tc>
                <a:tc>
                  <a:txBody>
                    <a:bodyPr/>
                    <a:lstStyle/>
                    <a:p>
                      <a:r>
                        <a:rPr lang="en-US" sz="1800" baseline="0">
                          <a:effectLst/>
                        </a:rPr>
                        <a:t>4101</a:t>
                      </a:r>
                      <a:endParaRPr lang="en-US" sz="1800" baseline="0">
                        <a:solidFill>
                          <a:srgbClr val="FF0000"/>
                        </a:solidFill>
                        <a:effectLst/>
                        <a:latin typeface="Calibri" charset="0"/>
                      </a:endParaRPr>
                    </a:p>
                  </a:txBody>
                  <a:tcPr marL="42740" marR="42740" marT="0" marB="0"/>
                </a:tc>
                <a:tc>
                  <a:txBody>
                    <a:bodyPr/>
                    <a:lstStyle/>
                    <a:p>
                      <a:r>
                        <a:rPr lang="en-US" sz="1800" baseline="0" dirty="0">
                          <a:effectLst/>
                        </a:rPr>
                        <a:t>1836.96</a:t>
                      </a:r>
                      <a:endParaRPr lang="en-US" sz="1800" baseline="0" dirty="0">
                        <a:solidFill>
                          <a:srgbClr val="FF0000"/>
                        </a:solidFill>
                        <a:effectLst/>
                        <a:latin typeface="Calibri" charset="0"/>
                      </a:endParaRPr>
                    </a:p>
                  </a:txBody>
                  <a:tcPr marL="42740" marR="42740" marT="0" marB="0"/>
                </a:tc>
                <a:extLst>
                  <a:ext uri="{0D108BD9-81ED-4DB2-BD59-A6C34878D82A}">
                    <a16:rowId xmlns:a16="http://schemas.microsoft.com/office/drawing/2014/main" xmlns="" val="10002"/>
                  </a:ext>
                </a:extLst>
              </a:tr>
              <a:tr h="363041">
                <a:tc>
                  <a:txBody>
                    <a:bodyPr/>
                    <a:lstStyle/>
                    <a:p>
                      <a:r>
                        <a:rPr lang="en-US" sz="1800" baseline="0">
                          <a:effectLst/>
                        </a:rPr>
                        <a:t>Gauteng</a:t>
                      </a:r>
                      <a:endParaRPr lang="en-US" sz="1800" baseline="0">
                        <a:solidFill>
                          <a:srgbClr val="FF0000"/>
                        </a:solidFill>
                        <a:effectLst/>
                        <a:latin typeface="Calibri" charset="0"/>
                      </a:endParaRPr>
                    </a:p>
                  </a:txBody>
                  <a:tcPr marL="42740" marR="42740" marT="0" marB="0"/>
                </a:tc>
                <a:tc>
                  <a:txBody>
                    <a:bodyPr/>
                    <a:lstStyle/>
                    <a:p>
                      <a:r>
                        <a:rPr lang="en-US" sz="1800" baseline="0">
                          <a:effectLst/>
                        </a:rPr>
                        <a:t>73237</a:t>
                      </a:r>
                      <a:endParaRPr lang="en-US" sz="1800" baseline="0">
                        <a:solidFill>
                          <a:srgbClr val="FF0000"/>
                        </a:solidFill>
                        <a:effectLst/>
                        <a:latin typeface="Calibri" charset="0"/>
                      </a:endParaRPr>
                    </a:p>
                  </a:txBody>
                  <a:tcPr marL="42740" marR="42740" marT="0" marB="0"/>
                </a:tc>
                <a:tc>
                  <a:txBody>
                    <a:bodyPr/>
                    <a:lstStyle/>
                    <a:p>
                      <a:r>
                        <a:rPr lang="en-US" sz="1800" baseline="0">
                          <a:effectLst/>
                        </a:rPr>
                        <a:t>60343</a:t>
                      </a:r>
                      <a:endParaRPr lang="en-US" sz="1800" baseline="0">
                        <a:solidFill>
                          <a:srgbClr val="FF0000"/>
                        </a:solidFill>
                        <a:effectLst/>
                        <a:latin typeface="Calibri" charset="0"/>
                      </a:endParaRPr>
                    </a:p>
                  </a:txBody>
                  <a:tcPr marL="42740" marR="42740" marT="0" marB="0"/>
                </a:tc>
                <a:tc>
                  <a:txBody>
                    <a:bodyPr/>
                    <a:lstStyle/>
                    <a:p>
                      <a:r>
                        <a:rPr lang="en-US" sz="1800" baseline="0" dirty="0">
                          <a:effectLst/>
                        </a:rPr>
                        <a:t>7148</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6100</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814.43</a:t>
                      </a:r>
                      <a:endParaRPr lang="en-US" sz="1800" baseline="0" dirty="0">
                        <a:solidFill>
                          <a:srgbClr val="FF0000"/>
                        </a:solidFill>
                        <a:effectLst/>
                        <a:latin typeface="Calibri" charset="0"/>
                      </a:endParaRPr>
                    </a:p>
                  </a:txBody>
                  <a:tcPr marL="42740" marR="42740" marT="0" marB="0"/>
                </a:tc>
                <a:extLst>
                  <a:ext uri="{0D108BD9-81ED-4DB2-BD59-A6C34878D82A}">
                    <a16:rowId xmlns:a16="http://schemas.microsoft.com/office/drawing/2014/main" xmlns="" val="10003"/>
                  </a:ext>
                </a:extLst>
              </a:tr>
              <a:tr h="353314">
                <a:tc>
                  <a:txBody>
                    <a:bodyPr/>
                    <a:lstStyle/>
                    <a:p>
                      <a:r>
                        <a:rPr lang="en-US" sz="1800" baseline="0">
                          <a:effectLst/>
                        </a:rPr>
                        <a:t>KZN</a:t>
                      </a:r>
                      <a:endParaRPr lang="en-US" sz="1800" baseline="0">
                        <a:solidFill>
                          <a:srgbClr val="FF0000"/>
                        </a:solidFill>
                        <a:effectLst/>
                        <a:latin typeface="Calibri" charset="0"/>
                      </a:endParaRPr>
                    </a:p>
                  </a:txBody>
                  <a:tcPr marL="42740" marR="42740" marT="0" marB="0"/>
                </a:tc>
                <a:tc>
                  <a:txBody>
                    <a:bodyPr/>
                    <a:lstStyle/>
                    <a:p>
                      <a:r>
                        <a:rPr lang="en-US" sz="1800" baseline="0">
                          <a:effectLst/>
                        </a:rPr>
                        <a:t>79038</a:t>
                      </a:r>
                      <a:endParaRPr lang="en-US" sz="1800" baseline="0">
                        <a:solidFill>
                          <a:srgbClr val="FF0000"/>
                        </a:solidFill>
                        <a:effectLst/>
                        <a:latin typeface="Calibri" charset="0"/>
                      </a:endParaRPr>
                    </a:p>
                  </a:txBody>
                  <a:tcPr marL="42740" marR="42740" marT="0" marB="0"/>
                </a:tc>
                <a:tc>
                  <a:txBody>
                    <a:bodyPr/>
                    <a:lstStyle/>
                    <a:p>
                      <a:r>
                        <a:rPr lang="en-US" sz="1800" baseline="0">
                          <a:effectLst/>
                        </a:rPr>
                        <a:t>70134</a:t>
                      </a:r>
                      <a:endParaRPr lang="en-US" sz="1800" baseline="0">
                        <a:solidFill>
                          <a:srgbClr val="FF0000"/>
                        </a:solidFill>
                        <a:effectLst/>
                        <a:latin typeface="Calibri" charset="0"/>
                      </a:endParaRPr>
                    </a:p>
                  </a:txBody>
                  <a:tcPr marL="42740" marR="42740" marT="0" marB="0"/>
                </a:tc>
                <a:tc>
                  <a:txBody>
                    <a:bodyPr/>
                    <a:lstStyle/>
                    <a:p>
                      <a:r>
                        <a:rPr lang="en-US" sz="1800" baseline="0" dirty="0">
                          <a:effectLst/>
                        </a:rPr>
                        <a:t>607</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8904</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1121.1</a:t>
                      </a:r>
                      <a:endParaRPr lang="en-US" sz="1800" baseline="0" dirty="0">
                        <a:solidFill>
                          <a:srgbClr val="FF0000"/>
                        </a:solidFill>
                        <a:effectLst/>
                        <a:latin typeface="Calibri" charset="0"/>
                      </a:endParaRPr>
                    </a:p>
                  </a:txBody>
                  <a:tcPr marL="42740" marR="42740" marT="0" marB="0"/>
                </a:tc>
                <a:extLst>
                  <a:ext uri="{0D108BD9-81ED-4DB2-BD59-A6C34878D82A}">
                    <a16:rowId xmlns:a16="http://schemas.microsoft.com/office/drawing/2014/main" xmlns="" val="10004"/>
                  </a:ext>
                </a:extLst>
              </a:tr>
              <a:tr h="353314">
                <a:tc>
                  <a:txBody>
                    <a:bodyPr/>
                    <a:lstStyle/>
                    <a:p>
                      <a:r>
                        <a:rPr lang="en-US" sz="1800" baseline="0">
                          <a:effectLst/>
                        </a:rPr>
                        <a:t>Limpopo</a:t>
                      </a:r>
                      <a:endParaRPr lang="en-US" sz="1800" baseline="0">
                        <a:solidFill>
                          <a:srgbClr val="FF0000"/>
                        </a:solidFill>
                        <a:effectLst/>
                        <a:latin typeface="Calibri" charset="0"/>
                      </a:endParaRPr>
                    </a:p>
                  </a:txBody>
                  <a:tcPr marL="42740" marR="42740" marT="0" marB="0"/>
                </a:tc>
                <a:tc>
                  <a:txBody>
                    <a:bodyPr/>
                    <a:lstStyle/>
                    <a:p>
                      <a:r>
                        <a:rPr lang="en-US" sz="1800" baseline="0">
                          <a:effectLst/>
                        </a:rPr>
                        <a:t>45532</a:t>
                      </a:r>
                      <a:endParaRPr lang="en-US" sz="1800" baseline="0">
                        <a:solidFill>
                          <a:srgbClr val="FF0000"/>
                        </a:solidFill>
                        <a:effectLst/>
                        <a:latin typeface="Calibri" charset="0"/>
                      </a:endParaRPr>
                    </a:p>
                  </a:txBody>
                  <a:tcPr marL="42740" marR="42740" marT="0" marB="0"/>
                </a:tc>
                <a:tc>
                  <a:txBody>
                    <a:bodyPr/>
                    <a:lstStyle/>
                    <a:p>
                      <a:r>
                        <a:rPr lang="en-US" sz="1800" baseline="0">
                          <a:effectLst/>
                        </a:rPr>
                        <a:t>35458</a:t>
                      </a:r>
                      <a:endParaRPr lang="en-US" sz="1800" baseline="0">
                        <a:solidFill>
                          <a:srgbClr val="FF0000"/>
                        </a:solidFill>
                        <a:effectLst/>
                        <a:latin typeface="Calibri" charset="0"/>
                      </a:endParaRPr>
                    </a:p>
                  </a:txBody>
                  <a:tcPr marL="42740" marR="42740" marT="0" marB="0"/>
                </a:tc>
                <a:tc>
                  <a:txBody>
                    <a:bodyPr/>
                    <a:lstStyle/>
                    <a:p>
                      <a:r>
                        <a:rPr lang="en-US" sz="1800" baseline="0" dirty="0">
                          <a:effectLst/>
                        </a:rPr>
                        <a:t>41</a:t>
                      </a:r>
                      <a:endParaRPr lang="en-US" sz="1800" baseline="0" dirty="0">
                        <a:solidFill>
                          <a:srgbClr val="FF0000"/>
                        </a:solidFill>
                        <a:effectLst/>
                        <a:latin typeface="Calibri" charset="0"/>
                      </a:endParaRPr>
                    </a:p>
                  </a:txBody>
                  <a:tcPr marL="42740" marR="42740" marT="0" marB="0"/>
                </a:tc>
                <a:tc>
                  <a:txBody>
                    <a:bodyPr/>
                    <a:lstStyle/>
                    <a:p>
                      <a:r>
                        <a:rPr lang="en-US" sz="1800" baseline="0">
                          <a:effectLst/>
                        </a:rPr>
                        <a:t>10074</a:t>
                      </a:r>
                      <a:endParaRPr lang="en-US" sz="1800" baseline="0">
                        <a:solidFill>
                          <a:srgbClr val="FF0000"/>
                        </a:solidFill>
                        <a:effectLst/>
                        <a:latin typeface="Calibri" charset="0"/>
                      </a:endParaRPr>
                    </a:p>
                  </a:txBody>
                  <a:tcPr marL="42740" marR="42740" marT="0" marB="0"/>
                </a:tc>
                <a:tc>
                  <a:txBody>
                    <a:bodyPr/>
                    <a:lstStyle/>
                    <a:p>
                      <a:r>
                        <a:rPr lang="en-US" sz="1800" baseline="0" dirty="0">
                          <a:effectLst/>
                        </a:rPr>
                        <a:t>1799.58</a:t>
                      </a:r>
                      <a:endParaRPr lang="en-US" sz="1800" baseline="0" dirty="0">
                        <a:solidFill>
                          <a:srgbClr val="FF0000"/>
                        </a:solidFill>
                        <a:effectLst/>
                        <a:latin typeface="Calibri" charset="0"/>
                      </a:endParaRPr>
                    </a:p>
                  </a:txBody>
                  <a:tcPr marL="42740" marR="42740" marT="0" marB="0"/>
                </a:tc>
                <a:extLst>
                  <a:ext uri="{0D108BD9-81ED-4DB2-BD59-A6C34878D82A}">
                    <a16:rowId xmlns:a16="http://schemas.microsoft.com/office/drawing/2014/main" xmlns="" val="10005"/>
                  </a:ext>
                </a:extLst>
              </a:tr>
              <a:tr h="515028">
                <a:tc>
                  <a:txBody>
                    <a:bodyPr/>
                    <a:lstStyle/>
                    <a:p>
                      <a:r>
                        <a:rPr lang="en-US" sz="1800" baseline="0" dirty="0">
                          <a:effectLst/>
                        </a:rPr>
                        <a:t>Mpumalanga</a:t>
                      </a:r>
                      <a:endParaRPr lang="en-US" sz="1800" baseline="0" dirty="0">
                        <a:solidFill>
                          <a:srgbClr val="FF0000"/>
                        </a:solidFill>
                        <a:effectLst/>
                        <a:latin typeface="Calibri" charset="0"/>
                      </a:endParaRPr>
                    </a:p>
                  </a:txBody>
                  <a:tcPr marL="42740" marR="42740" marT="0" marB="0"/>
                </a:tc>
                <a:tc>
                  <a:txBody>
                    <a:bodyPr/>
                    <a:lstStyle/>
                    <a:p>
                      <a:r>
                        <a:rPr lang="en-US" sz="1800" baseline="0">
                          <a:effectLst/>
                        </a:rPr>
                        <a:t>23156</a:t>
                      </a:r>
                      <a:endParaRPr lang="en-US" sz="1800" baseline="0">
                        <a:solidFill>
                          <a:srgbClr val="FF0000"/>
                        </a:solidFill>
                        <a:effectLst/>
                        <a:latin typeface="Calibri" charset="0"/>
                      </a:endParaRPr>
                    </a:p>
                  </a:txBody>
                  <a:tcPr marL="42740" marR="42740" marT="0" marB="0"/>
                </a:tc>
                <a:tc>
                  <a:txBody>
                    <a:bodyPr/>
                    <a:lstStyle/>
                    <a:p>
                      <a:r>
                        <a:rPr lang="en-US" sz="1800" baseline="0">
                          <a:effectLst/>
                        </a:rPr>
                        <a:t>20359</a:t>
                      </a:r>
                      <a:endParaRPr lang="en-US" sz="1800" baseline="0">
                        <a:solidFill>
                          <a:srgbClr val="FF0000"/>
                        </a:solidFill>
                        <a:effectLst/>
                        <a:latin typeface="Calibri" charset="0"/>
                      </a:endParaRPr>
                    </a:p>
                  </a:txBody>
                  <a:tcPr marL="42740" marR="42740" marT="0" marB="0"/>
                </a:tc>
                <a:tc>
                  <a:txBody>
                    <a:bodyPr/>
                    <a:lstStyle/>
                    <a:p>
                      <a:r>
                        <a:rPr lang="en-US" sz="1800" baseline="0" dirty="0">
                          <a:effectLst/>
                        </a:rPr>
                        <a:t>5</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2797</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1031.11</a:t>
                      </a:r>
                      <a:endParaRPr lang="en-US" sz="1800" baseline="0" dirty="0">
                        <a:solidFill>
                          <a:srgbClr val="FF0000"/>
                        </a:solidFill>
                        <a:effectLst/>
                        <a:latin typeface="Calibri" charset="0"/>
                      </a:endParaRPr>
                    </a:p>
                  </a:txBody>
                  <a:tcPr marL="42740" marR="42740" marT="0" marB="0"/>
                </a:tc>
                <a:extLst>
                  <a:ext uri="{0D108BD9-81ED-4DB2-BD59-A6C34878D82A}">
                    <a16:rowId xmlns:a16="http://schemas.microsoft.com/office/drawing/2014/main" xmlns="" val="10006"/>
                  </a:ext>
                </a:extLst>
              </a:tr>
              <a:tr h="421910">
                <a:tc>
                  <a:txBody>
                    <a:bodyPr/>
                    <a:lstStyle/>
                    <a:p>
                      <a:r>
                        <a:rPr lang="en-US" sz="1800" baseline="0">
                          <a:effectLst/>
                        </a:rPr>
                        <a:t>North West</a:t>
                      </a:r>
                      <a:endParaRPr lang="en-US" sz="1800" baseline="0">
                        <a:solidFill>
                          <a:srgbClr val="FF0000"/>
                        </a:solidFill>
                        <a:effectLst/>
                        <a:latin typeface="Calibri" charset="0"/>
                      </a:endParaRPr>
                    </a:p>
                  </a:txBody>
                  <a:tcPr marL="42740" marR="42740" marT="0" marB="0"/>
                </a:tc>
                <a:tc>
                  <a:txBody>
                    <a:bodyPr/>
                    <a:lstStyle/>
                    <a:p>
                      <a:r>
                        <a:rPr lang="en-US" sz="1800" baseline="0" dirty="0">
                          <a:effectLst/>
                        </a:rPr>
                        <a:t>21954</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17504</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7</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4450</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1486.96</a:t>
                      </a:r>
                      <a:endParaRPr lang="en-US" sz="1800" baseline="0" dirty="0">
                        <a:solidFill>
                          <a:srgbClr val="FF0000"/>
                        </a:solidFill>
                        <a:effectLst/>
                        <a:latin typeface="Calibri" charset="0"/>
                      </a:endParaRPr>
                    </a:p>
                  </a:txBody>
                  <a:tcPr marL="42740" marR="42740" marT="0" marB="0"/>
                </a:tc>
                <a:extLst>
                  <a:ext uri="{0D108BD9-81ED-4DB2-BD59-A6C34878D82A}">
                    <a16:rowId xmlns:a16="http://schemas.microsoft.com/office/drawing/2014/main" xmlns="" val="10007"/>
                  </a:ext>
                </a:extLst>
              </a:tr>
              <a:tr h="532263">
                <a:tc>
                  <a:txBody>
                    <a:bodyPr/>
                    <a:lstStyle/>
                    <a:p>
                      <a:r>
                        <a:rPr lang="en-US" sz="1800" baseline="0">
                          <a:effectLst/>
                        </a:rPr>
                        <a:t>Northern Cape</a:t>
                      </a:r>
                      <a:endParaRPr lang="en-US" sz="1800" baseline="0">
                        <a:solidFill>
                          <a:srgbClr val="FF0000"/>
                        </a:solidFill>
                        <a:effectLst/>
                        <a:latin typeface="Calibri" charset="0"/>
                      </a:endParaRPr>
                    </a:p>
                  </a:txBody>
                  <a:tcPr marL="42740" marR="42740" marT="0" marB="0"/>
                </a:tc>
                <a:tc>
                  <a:txBody>
                    <a:bodyPr/>
                    <a:lstStyle/>
                    <a:p>
                      <a:r>
                        <a:rPr lang="en-US" sz="1800" baseline="0">
                          <a:effectLst/>
                        </a:rPr>
                        <a:t>7721</a:t>
                      </a:r>
                      <a:endParaRPr lang="en-US" sz="1800" baseline="0">
                        <a:solidFill>
                          <a:srgbClr val="FF0000"/>
                        </a:solidFill>
                        <a:effectLst/>
                        <a:latin typeface="Calibri" charset="0"/>
                      </a:endParaRPr>
                    </a:p>
                  </a:txBody>
                  <a:tcPr marL="42740" marR="42740" marT="0" marB="0"/>
                </a:tc>
                <a:tc>
                  <a:txBody>
                    <a:bodyPr/>
                    <a:lstStyle/>
                    <a:p>
                      <a:r>
                        <a:rPr lang="en-US" sz="1800" baseline="0">
                          <a:effectLst/>
                        </a:rPr>
                        <a:t>6847</a:t>
                      </a:r>
                      <a:endParaRPr lang="en-US" sz="1800" baseline="0">
                        <a:solidFill>
                          <a:srgbClr val="FF0000"/>
                        </a:solidFill>
                        <a:effectLst/>
                        <a:latin typeface="Calibri" charset="0"/>
                      </a:endParaRPr>
                    </a:p>
                  </a:txBody>
                  <a:tcPr marL="42740" marR="42740" marT="0" marB="0"/>
                </a:tc>
                <a:tc>
                  <a:txBody>
                    <a:bodyPr/>
                    <a:lstStyle/>
                    <a:p>
                      <a:r>
                        <a:rPr lang="en-US" sz="1800" baseline="0" dirty="0">
                          <a:effectLst/>
                        </a:rPr>
                        <a:t>2</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874</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939.47</a:t>
                      </a:r>
                      <a:endParaRPr lang="en-US" sz="1800" baseline="0" dirty="0">
                        <a:solidFill>
                          <a:srgbClr val="FF0000"/>
                        </a:solidFill>
                        <a:effectLst/>
                        <a:latin typeface="Calibri" charset="0"/>
                      </a:endParaRPr>
                    </a:p>
                  </a:txBody>
                  <a:tcPr marL="42740" marR="42740" marT="0" marB="0"/>
                </a:tc>
                <a:extLst>
                  <a:ext uri="{0D108BD9-81ED-4DB2-BD59-A6C34878D82A}">
                    <a16:rowId xmlns:a16="http://schemas.microsoft.com/office/drawing/2014/main" xmlns="" val="10008"/>
                  </a:ext>
                </a:extLst>
              </a:tr>
              <a:tr h="532263">
                <a:tc>
                  <a:txBody>
                    <a:bodyPr/>
                    <a:lstStyle/>
                    <a:p>
                      <a:r>
                        <a:rPr lang="en-US" sz="1800" baseline="0">
                          <a:effectLst/>
                        </a:rPr>
                        <a:t>Western Cape</a:t>
                      </a:r>
                      <a:endParaRPr lang="en-US" sz="1800" baseline="0">
                        <a:solidFill>
                          <a:srgbClr val="FF0000"/>
                        </a:solidFill>
                        <a:effectLst/>
                        <a:latin typeface="Calibri" charset="0"/>
                      </a:endParaRPr>
                    </a:p>
                  </a:txBody>
                  <a:tcPr marL="42740" marR="42740" marT="0" marB="0"/>
                </a:tc>
                <a:tc>
                  <a:txBody>
                    <a:bodyPr/>
                    <a:lstStyle/>
                    <a:p>
                      <a:r>
                        <a:rPr lang="en-US" sz="1800" baseline="0">
                          <a:effectLst/>
                        </a:rPr>
                        <a:t>33468</a:t>
                      </a:r>
                      <a:endParaRPr lang="en-US" sz="1800" baseline="0">
                        <a:solidFill>
                          <a:srgbClr val="FF0000"/>
                        </a:solidFill>
                        <a:effectLst/>
                        <a:latin typeface="Calibri" charset="0"/>
                      </a:endParaRPr>
                    </a:p>
                  </a:txBody>
                  <a:tcPr marL="42740" marR="42740" marT="0" marB="0"/>
                </a:tc>
                <a:tc>
                  <a:txBody>
                    <a:bodyPr/>
                    <a:lstStyle/>
                    <a:p>
                      <a:r>
                        <a:rPr lang="en-US" sz="1800" baseline="0">
                          <a:effectLst/>
                        </a:rPr>
                        <a:t>32040</a:t>
                      </a:r>
                      <a:endParaRPr lang="en-US" sz="1800" baseline="0">
                        <a:solidFill>
                          <a:srgbClr val="FF0000"/>
                        </a:solidFill>
                        <a:effectLst/>
                        <a:latin typeface="Calibri" charset="0"/>
                      </a:endParaRPr>
                    </a:p>
                  </a:txBody>
                  <a:tcPr marL="42740" marR="42740" marT="0" marB="0"/>
                </a:tc>
                <a:tc>
                  <a:txBody>
                    <a:bodyPr/>
                    <a:lstStyle/>
                    <a:p>
                      <a:r>
                        <a:rPr lang="en-US" sz="1800" baseline="0">
                          <a:effectLst/>
                        </a:rPr>
                        <a:t>70</a:t>
                      </a:r>
                      <a:endParaRPr lang="en-US" sz="1800" baseline="0">
                        <a:solidFill>
                          <a:srgbClr val="FF0000"/>
                        </a:solidFill>
                        <a:effectLst/>
                        <a:latin typeface="Calibri" charset="0"/>
                      </a:endParaRPr>
                    </a:p>
                  </a:txBody>
                  <a:tcPr marL="42740" marR="42740" marT="0" marB="0"/>
                </a:tc>
                <a:tc>
                  <a:txBody>
                    <a:bodyPr/>
                    <a:lstStyle/>
                    <a:p>
                      <a:r>
                        <a:rPr lang="en-US" sz="1800" baseline="0">
                          <a:effectLst/>
                        </a:rPr>
                        <a:t>1428</a:t>
                      </a:r>
                      <a:endParaRPr lang="en-US" sz="1800" baseline="0">
                        <a:solidFill>
                          <a:srgbClr val="FF0000"/>
                        </a:solidFill>
                        <a:effectLst/>
                        <a:latin typeface="Calibri" charset="0"/>
                      </a:endParaRPr>
                    </a:p>
                  </a:txBody>
                  <a:tcPr marL="42740" marR="42740" marT="0" marB="0"/>
                </a:tc>
                <a:tc>
                  <a:txBody>
                    <a:bodyPr/>
                    <a:lstStyle/>
                    <a:p>
                      <a:r>
                        <a:rPr lang="en-US" sz="1800" baseline="0" dirty="0">
                          <a:effectLst/>
                        </a:rPr>
                        <a:t>411.66</a:t>
                      </a:r>
                      <a:endParaRPr lang="en-US" sz="1800" baseline="0" dirty="0">
                        <a:solidFill>
                          <a:srgbClr val="FF0000"/>
                        </a:solidFill>
                        <a:effectLst/>
                        <a:latin typeface="Calibri" charset="0"/>
                      </a:endParaRPr>
                    </a:p>
                  </a:txBody>
                  <a:tcPr marL="42740" marR="42740" marT="0" marB="0"/>
                </a:tc>
                <a:extLst>
                  <a:ext uri="{0D108BD9-81ED-4DB2-BD59-A6C34878D82A}">
                    <a16:rowId xmlns:a16="http://schemas.microsoft.com/office/drawing/2014/main" xmlns="" val="10009"/>
                  </a:ext>
                </a:extLst>
              </a:tr>
              <a:tr h="421910">
                <a:tc>
                  <a:txBody>
                    <a:bodyPr/>
                    <a:lstStyle/>
                    <a:p>
                      <a:r>
                        <a:rPr lang="en-US" sz="1800" baseline="0">
                          <a:effectLst/>
                        </a:rPr>
                        <a:t>Grand Total</a:t>
                      </a:r>
                      <a:endParaRPr lang="en-US" sz="1800" baseline="0">
                        <a:solidFill>
                          <a:srgbClr val="FF0000"/>
                        </a:solidFill>
                        <a:effectLst/>
                        <a:latin typeface="Calibri" charset="0"/>
                      </a:endParaRPr>
                    </a:p>
                  </a:txBody>
                  <a:tcPr marL="42740" marR="42740" marT="0" marB="0"/>
                </a:tc>
                <a:tc>
                  <a:txBody>
                    <a:bodyPr/>
                    <a:lstStyle/>
                    <a:p>
                      <a:r>
                        <a:rPr lang="en-US" sz="1800" baseline="0">
                          <a:effectLst/>
                        </a:rPr>
                        <a:t>351925</a:t>
                      </a:r>
                      <a:endParaRPr lang="en-US" sz="1800" baseline="0">
                        <a:solidFill>
                          <a:srgbClr val="FF0000"/>
                        </a:solidFill>
                        <a:effectLst/>
                        <a:latin typeface="Calibri" charset="0"/>
                      </a:endParaRPr>
                    </a:p>
                  </a:txBody>
                  <a:tcPr marL="42740" marR="42740" marT="0" marB="0"/>
                </a:tc>
                <a:tc>
                  <a:txBody>
                    <a:bodyPr/>
                    <a:lstStyle/>
                    <a:p>
                      <a:r>
                        <a:rPr lang="en-US" sz="1800" baseline="0">
                          <a:effectLst/>
                        </a:rPr>
                        <a:t>299398</a:t>
                      </a:r>
                      <a:endParaRPr lang="en-US" sz="1800" baseline="0">
                        <a:solidFill>
                          <a:srgbClr val="FF0000"/>
                        </a:solidFill>
                        <a:effectLst/>
                        <a:latin typeface="Calibri" charset="0"/>
                      </a:endParaRPr>
                    </a:p>
                  </a:txBody>
                  <a:tcPr marL="42740" marR="42740" marT="0" marB="0"/>
                </a:tc>
                <a:tc>
                  <a:txBody>
                    <a:bodyPr/>
                    <a:lstStyle/>
                    <a:p>
                      <a:r>
                        <a:rPr lang="en-US" sz="1800" baseline="0">
                          <a:effectLst/>
                        </a:rPr>
                        <a:t>8398</a:t>
                      </a:r>
                      <a:endParaRPr lang="en-US" sz="1800" baseline="0">
                        <a:solidFill>
                          <a:srgbClr val="FF0000"/>
                        </a:solidFill>
                        <a:effectLst/>
                        <a:latin typeface="Calibri" charset="0"/>
                      </a:endParaRPr>
                    </a:p>
                  </a:txBody>
                  <a:tcPr marL="42740" marR="42740" marT="0" marB="0"/>
                </a:tc>
                <a:tc>
                  <a:txBody>
                    <a:bodyPr/>
                    <a:lstStyle/>
                    <a:p>
                      <a:r>
                        <a:rPr lang="en-US" sz="1800" baseline="0" dirty="0">
                          <a:effectLst/>
                        </a:rPr>
                        <a:t>45733</a:t>
                      </a:r>
                      <a:endParaRPr lang="en-US" sz="1800" baseline="0" dirty="0">
                        <a:solidFill>
                          <a:srgbClr val="FF0000"/>
                        </a:solidFill>
                        <a:effectLst/>
                        <a:latin typeface="Calibri" charset="0"/>
                      </a:endParaRPr>
                    </a:p>
                  </a:txBody>
                  <a:tcPr marL="42740" marR="42740" marT="0" marB="0"/>
                </a:tc>
                <a:tc>
                  <a:txBody>
                    <a:bodyPr/>
                    <a:lstStyle/>
                    <a:p>
                      <a:r>
                        <a:rPr lang="en-US" sz="1800" baseline="0" dirty="0">
                          <a:effectLst/>
                        </a:rPr>
                        <a:t>11058</a:t>
                      </a:r>
                      <a:endParaRPr lang="en-US" sz="1800" baseline="0" dirty="0">
                        <a:solidFill>
                          <a:srgbClr val="FF0000"/>
                        </a:solidFill>
                        <a:effectLst/>
                        <a:latin typeface="Calibri" charset="0"/>
                      </a:endParaRPr>
                    </a:p>
                  </a:txBody>
                  <a:tcPr marL="42740" marR="42740" marT="0" marB="0"/>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986403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620000" cy="418058"/>
          </a:xfrm>
        </p:spPr>
        <p:txBody>
          <a:bodyPr/>
          <a:lstStyle/>
          <a:p>
            <a:r>
              <a:rPr lang="en-US" sz="3600" dirty="0" smtClean="0"/>
              <a:t>Priority-Setting Approach (NW) </a:t>
            </a:r>
            <a:endParaRPr lang="en-US" sz="3600" dirty="0"/>
          </a:p>
        </p:txBody>
      </p:sp>
      <p:sp>
        <p:nvSpPr>
          <p:cNvPr id="3" name="Content Placeholder 2"/>
          <p:cNvSpPr>
            <a:spLocks noGrp="1"/>
          </p:cNvSpPr>
          <p:nvPr>
            <p:ph idx="1"/>
          </p:nvPr>
        </p:nvSpPr>
        <p:spPr>
          <a:xfrm>
            <a:off x="467544" y="1196752"/>
            <a:ext cx="7620000" cy="5327089"/>
          </a:xfrm>
        </p:spPr>
        <p:txBody>
          <a:bodyPr>
            <a:normAutofit fontScale="85000" lnSpcReduction="20000"/>
          </a:bodyPr>
          <a:lstStyle/>
          <a:p>
            <a:r>
              <a:rPr lang="en-US" sz="2800" b="1" dirty="0" smtClean="0"/>
              <a:t>1. Clinical </a:t>
            </a:r>
            <a:r>
              <a:rPr lang="en-US" sz="2800" b="1" dirty="0"/>
              <a:t>Consequences (mortality/morbidity)</a:t>
            </a:r>
            <a:r>
              <a:rPr lang="en-US" sz="2800" dirty="0"/>
              <a:t>: indicate the relative importance of this post in preventing mortality/morbidity such as TB-defaulting or preventable disability. </a:t>
            </a:r>
            <a:endParaRPr lang="en-ZA" sz="2800" dirty="0"/>
          </a:p>
          <a:p>
            <a:r>
              <a:rPr lang="en-US" sz="2800" b="1" dirty="0"/>
              <a:t>2</a:t>
            </a:r>
            <a:r>
              <a:rPr lang="en-US" sz="2800" b="1" dirty="0" smtClean="0"/>
              <a:t>. Rural </a:t>
            </a:r>
            <a:r>
              <a:rPr lang="en-US" sz="2800" b="1" dirty="0"/>
              <a:t>Location / no alternative services: </a:t>
            </a:r>
            <a:r>
              <a:rPr lang="en-US" sz="2800" dirty="0"/>
              <a:t>indicate the relative importance of the post in terms of the lack of alternatives for patients. For example, if there are no alternatives nearby then its importance should be given as very high, if there are some alternatives at other facilities near by then indicate medium and if services are unlikely to be compromised then indicate low </a:t>
            </a:r>
            <a:endParaRPr lang="en-ZA" sz="2800" dirty="0"/>
          </a:p>
          <a:p>
            <a:r>
              <a:rPr lang="en-US" sz="2800" b="1" dirty="0"/>
              <a:t>3</a:t>
            </a:r>
            <a:r>
              <a:rPr lang="en-US" sz="2800" b="1" dirty="0" smtClean="0"/>
              <a:t>. Vulnerable </a:t>
            </a:r>
            <a:r>
              <a:rPr lang="en-US" sz="2800" b="1" dirty="0"/>
              <a:t>patient group/ Poor or </a:t>
            </a:r>
            <a:r>
              <a:rPr lang="en-US" sz="2800" b="1" dirty="0" smtClean="0"/>
              <a:t>marginalized</a:t>
            </a:r>
          </a:p>
          <a:p>
            <a:pPr marL="114300" indent="0">
              <a:buNone/>
            </a:pPr>
            <a:endParaRPr lang="en-US" sz="2600" dirty="0"/>
          </a:p>
          <a:p>
            <a:pPr>
              <a:buFontTx/>
              <a:buChar char="-"/>
            </a:pPr>
            <a:r>
              <a:rPr lang="en-US" sz="2600" dirty="0"/>
              <a:t>Facility </a:t>
            </a:r>
            <a:r>
              <a:rPr lang="en-US" sz="2600" dirty="0" err="1"/>
              <a:t>prioritisation</a:t>
            </a:r>
            <a:r>
              <a:rPr lang="en-US" sz="2600" dirty="0"/>
              <a:t> spreadsheet</a:t>
            </a:r>
          </a:p>
          <a:p>
            <a:pPr>
              <a:buFontTx/>
              <a:buChar char="-"/>
            </a:pPr>
            <a:r>
              <a:rPr lang="en-US" sz="2600" dirty="0"/>
              <a:t>District decision-making matrix</a:t>
            </a:r>
          </a:p>
          <a:p>
            <a:pPr>
              <a:buFontTx/>
              <a:buChar char="-"/>
            </a:pPr>
            <a:r>
              <a:rPr lang="en-US" sz="2600" dirty="0"/>
              <a:t>Province decision-making matrix</a:t>
            </a:r>
          </a:p>
          <a:p>
            <a:endParaRPr lang="en-US" sz="2600" dirty="0" smtClean="0"/>
          </a:p>
          <a:p>
            <a:pPr>
              <a:buFontTx/>
              <a:buChar char="-"/>
            </a:pPr>
            <a:endParaRPr lang="en-US" sz="2600" dirty="0"/>
          </a:p>
          <a:p>
            <a:pPr marL="114300" indent="0">
              <a:buNone/>
            </a:pPr>
            <a:endParaRPr lang="en-US" dirty="0"/>
          </a:p>
        </p:txBody>
      </p:sp>
    </p:spTree>
    <p:extLst>
      <p:ext uri="{BB962C8B-B14F-4D97-AF65-F5344CB8AC3E}">
        <p14:creationId xmlns:p14="http://schemas.microsoft.com/office/powerpoint/2010/main" xmlns="" val="781794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endParaRPr lang="en-US" dirty="0"/>
          </a:p>
        </p:txBody>
      </p:sp>
      <p:sp>
        <p:nvSpPr>
          <p:cNvPr id="3" name="Content Placeholder 2"/>
          <p:cNvSpPr>
            <a:spLocks noGrp="1"/>
          </p:cNvSpPr>
          <p:nvPr>
            <p:ph idx="1"/>
          </p:nvPr>
        </p:nvSpPr>
        <p:spPr/>
        <p:txBody>
          <a:bodyPr/>
          <a:lstStyle/>
          <a:p>
            <a:r>
              <a:rPr lang="en-US" dirty="0" smtClean="0"/>
              <a:t>Review current conditional grant architecture to prioritise funding to immediate needs </a:t>
            </a:r>
          </a:p>
          <a:p>
            <a:r>
              <a:rPr lang="en-US" dirty="0" smtClean="0"/>
              <a:t>Prioritise the creation of a grant to directly fund district health services (This will support the implementation a decentralised district health system as envisaged by NHI policy document) </a:t>
            </a:r>
          </a:p>
          <a:p>
            <a:r>
              <a:rPr lang="en-US" dirty="0" smtClean="0"/>
              <a:t>Immediate reprogramming of unspent funds and roll overs to support the funding of accruals and the strengthening of district health management </a:t>
            </a:r>
          </a:p>
          <a:p>
            <a:r>
              <a:rPr lang="en-US" dirty="0" smtClean="0"/>
              <a:t>Prioritise the protection of critical health posts </a:t>
            </a:r>
          </a:p>
          <a:p>
            <a:r>
              <a:rPr lang="en-US" dirty="0" smtClean="0"/>
              <a:t>Fund a health system wide organisational capacity assessment which includes HRH distribution , Suitability of Health Infrastructure </a:t>
            </a:r>
          </a:p>
          <a:p>
            <a:r>
              <a:rPr lang="en-US" dirty="0" smtClean="0"/>
              <a:t>Support the development of a costed prioritisation plan </a:t>
            </a:r>
            <a:endParaRPr lang="en-US" dirty="0"/>
          </a:p>
        </p:txBody>
      </p:sp>
    </p:spTree>
    <p:extLst>
      <p:ext uri="{BB962C8B-B14F-4D97-AF65-F5344CB8AC3E}">
        <p14:creationId xmlns:p14="http://schemas.microsoft.com/office/powerpoint/2010/main" xmlns="" val="1539015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normAutofit/>
          </a:bodyPr>
          <a:lstStyle/>
          <a:p>
            <a:pPr marL="114300" indent="0">
              <a:buNone/>
            </a:pPr>
            <a:r>
              <a:rPr lang="en-US" dirty="0"/>
              <a:t>Russell Rensburg</a:t>
            </a:r>
          </a:p>
          <a:p>
            <a:pPr marL="114300" indent="0">
              <a:buNone/>
            </a:pPr>
            <a:r>
              <a:rPr lang="en-US" dirty="0"/>
              <a:t>Programme Manager: Health Systems and Policy </a:t>
            </a:r>
          </a:p>
          <a:p>
            <a:pPr marL="114300" indent="0">
              <a:buNone/>
            </a:pPr>
            <a:r>
              <a:rPr lang="en-US" dirty="0"/>
              <a:t>Rural Health Advocacy Project </a:t>
            </a:r>
          </a:p>
          <a:p>
            <a:pPr marL="114300" indent="0">
              <a:buNone/>
            </a:pPr>
            <a:r>
              <a:rPr lang="en-US" dirty="0"/>
              <a:t>A partnership between Wits Centre for Rural Health, </a:t>
            </a:r>
            <a:r>
              <a:rPr lang="en-US" dirty="0" err="1"/>
              <a:t>RuDASA</a:t>
            </a:r>
            <a:r>
              <a:rPr lang="en-US" dirty="0"/>
              <a:t> and SECTION27</a:t>
            </a:r>
          </a:p>
          <a:p>
            <a:pPr marL="114300" indent="0">
              <a:buNone/>
            </a:pPr>
            <a:r>
              <a:rPr lang="en-US" dirty="0"/>
              <a:t>Tel:     +27 010 601 7427</a:t>
            </a:r>
          </a:p>
          <a:p>
            <a:pPr marL="114300" indent="0">
              <a:buNone/>
            </a:pPr>
            <a:r>
              <a:rPr lang="en-US" dirty="0"/>
              <a:t>Fax:    +27 010 591 0499</a:t>
            </a:r>
          </a:p>
          <a:p>
            <a:pPr marL="114300" indent="0">
              <a:buNone/>
            </a:pPr>
            <a:r>
              <a:rPr lang="en-US" dirty="0"/>
              <a:t>Cell:    0795443317</a:t>
            </a:r>
          </a:p>
          <a:p>
            <a:pPr marL="114300" indent="0">
              <a:buNone/>
            </a:pPr>
            <a:r>
              <a:rPr lang="en-US" dirty="0"/>
              <a:t>Email: </a:t>
            </a:r>
            <a:r>
              <a:rPr lang="en-US" dirty="0">
                <a:hlinkClick r:id="rId2"/>
              </a:rPr>
              <a:t>russell@rhap.org.za</a:t>
            </a:r>
            <a:endParaRPr lang="en-US" dirty="0"/>
          </a:p>
          <a:p>
            <a:pPr marL="114300" indent="0">
              <a:buNone/>
            </a:pPr>
            <a:r>
              <a:rPr lang="en-US" dirty="0"/>
              <a:t>Skype: </a:t>
            </a:r>
            <a:r>
              <a:rPr lang="en-US" dirty="0" err="1"/>
              <a:t>russrensburg</a:t>
            </a:r>
            <a:endParaRPr lang="en-US" dirty="0"/>
          </a:p>
          <a:p>
            <a:pPr marL="114300" indent="0">
              <a:buNone/>
            </a:pPr>
            <a:r>
              <a:rPr lang="en-US" dirty="0"/>
              <a:t>Web:   </a:t>
            </a:r>
            <a:r>
              <a:rPr lang="en-US" dirty="0" err="1" smtClean="0"/>
              <a:t>www.rhap.org.za</a:t>
            </a:r>
            <a:r>
              <a:rPr lang="en-US" dirty="0"/>
              <a:t> </a:t>
            </a:r>
          </a:p>
          <a:p>
            <a:endParaRPr lang="en-US" dirty="0"/>
          </a:p>
        </p:txBody>
      </p:sp>
    </p:spTree>
    <p:extLst>
      <p:ext uri="{BB962C8B-B14F-4D97-AF65-F5344CB8AC3E}">
        <p14:creationId xmlns:p14="http://schemas.microsoft.com/office/powerpoint/2010/main" xmlns="" val="675923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smtClean="0"/>
              <a:t>Section 27  of the South African Constitution recognizes the right to health as a basic human right </a:t>
            </a:r>
          </a:p>
          <a:p>
            <a:r>
              <a:rPr lang="en-US" dirty="0" smtClean="0"/>
              <a:t>Since 1996 we have made significant strides in realizing this right </a:t>
            </a:r>
          </a:p>
          <a:p>
            <a:r>
              <a:rPr lang="en-US" dirty="0" smtClean="0"/>
              <a:t>Since 2006 we have enrolled over 3,5 million people on life saving ARV treatment </a:t>
            </a:r>
          </a:p>
          <a:p>
            <a:r>
              <a:rPr lang="en-US" dirty="0" smtClean="0"/>
              <a:t>We have virtually eliminated the transmission of mother to child </a:t>
            </a:r>
          </a:p>
          <a:p>
            <a:r>
              <a:rPr lang="en-US" dirty="0" smtClean="0"/>
              <a:t>The progress possible as a result of significant health policy  reform </a:t>
            </a:r>
          </a:p>
          <a:p>
            <a:r>
              <a:rPr lang="en-US" dirty="0" smtClean="0"/>
              <a:t>Supported by increased investment during the period 1996 -2015/16 expenditure grew from R18 Billion to over R220 Billion .</a:t>
            </a:r>
            <a:endParaRPr lang="en-US" dirty="0"/>
          </a:p>
        </p:txBody>
      </p:sp>
    </p:spTree>
    <p:extLst>
      <p:ext uri="{BB962C8B-B14F-4D97-AF65-F5344CB8AC3E}">
        <p14:creationId xmlns:p14="http://schemas.microsoft.com/office/powerpoint/2010/main" xmlns="" val="1580076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Health expenditure expected to grow  </a:t>
            </a:r>
            <a:r>
              <a:rPr lang="en-US" sz="2400" dirty="0"/>
              <a:t>in real terms by about 1.3 per cent between </a:t>
            </a:r>
            <a:r>
              <a:rPr lang="en-US" sz="2400" dirty="0" smtClean="0"/>
              <a:t>2017/18 </a:t>
            </a:r>
            <a:r>
              <a:rPr lang="en-US" sz="2400" dirty="0"/>
              <a:t>and </a:t>
            </a:r>
            <a:r>
              <a:rPr lang="en-US" sz="2400" dirty="0" smtClean="0"/>
              <a:t>2020/21 </a:t>
            </a:r>
          </a:p>
          <a:p>
            <a:r>
              <a:rPr lang="en-US" sz="2400" dirty="0" smtClean="0"/>
              <a:t>Continuation of downward trajectory since 2012 s</a:t>
            </a:r>
          </a:p>
          <a:p>
            <a:r>
              <a:rPr lang="en-US" sz="2400" dirty="0" smtClean="0"/>
              <a:t>Between 2012 -2016 there has been a slow decline in the public sector service delivery platform </a:t>
            </a:r>
          </a:p>
          <a:p>
            <a:r>
              <a:rPr lang="en-US" sz="2400" dirty="0" smtClean="0"/>
              <a:t>Evidence  of this in Ministerial Task Team Report and Human Rights Commission Report </a:t>
            </a:r>
          </a:p>
          <a:p>
            <a:r>
              <a:rPr lang="en-US" sz="2400" dirty="0" smtClean="0"/>
              <a:t>Key findings included </a:t>
            </a:r>
          </a:p>
          <a:p>
            <a:r>
              <a:rPr lang="en-US" sz="2400" dirty="0" smtClean="0"/>
              <a:t>Critical vacancies not being filled </a:t>
            </a:r>
          </a:p>
          <a:p>
            <a:r>
              <a:rPr lang="en-US" sz="2400" dirty="0" smtClean="0"/>
              <a:t>Essential Equipment not being maintained or procured </a:t>
            </a:r>
          </a:p>
          <a:p>
            <a:r>
              <a:rPr lang="en-US" sz="2400" dirty="0" smtClean="0"/>
              <a:t>Centralisation  of authority to political heads  (MEC) </a:t>
            </a:r>
          </a:p>
          <a:p>
            <a:r>
              <a:rPr lang="en-US" sz="2400" dirty="0" smtClean="0"/>
              <a:t>Poor Financial Management  </a:t>
            </a:r>
          </a:p>
          <a:p>
            <a:r>
              <a:rPr lang="en-US" sz="2400" dirty="0" smtClean="0"/>
              <a:t> Rising burden of Non Communicable Diseases </a:t>
            </a:r>
          </a:p>
          <a:p>
            <a:endParaRPr lang="en-US" sz="2400"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1737450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Economic Outlook  </a:t>
            </a:r>
            <a:endParaRPr lang="en-US" sz="3600" dirty="0"/>
          </a:p>
        </p:txBody>
      </p:sp>
      <p:sp>
        <p:nvSpPr>
          <p:cNvPr id="3" name="Content Placeholder 2"/>
          <p:cNvSpPr>
            <a:spLocks noGrp="1"/>
          </p:cNvSpPr>
          <p:nvPr>
            <p:ph idx="1"/>
          </p:nvPr>
        </p:nvSpPr>
        <p:spPr>
          <a:xfrm>
            <a:off x="457200" y="1417638"/>
            <a:ext cx="7620000" cy="4983162"/>
          </a:xfrm>
        </p:spPr>
        <p:txBody>
          <a:bodyPr/>
          <a:lstStyle/>
          <a:p>
            <a:r>
              <a:rPr lang="en-US" dirty="0" smtClean="0"/>
              <a:t>MTBPS introduced in a time of continued low growth ,rising debt and increased poverty and inequality </a:t>
            </a:r>
          </a:p>
          <a:p>
            <a:r>
              <a:rPr lang="en-US" dirty="0"/>
              <a:t> </a:t>
            </a:r>
            <a:r>
              <a:rPr lang="en-US" dirty="0" smtClean="0"/>
              <a:t>Significant uncertainty  demonstrated by downward revision of economic growth </a:t>
            </a:r>
            <a:endParaRPr lang="en-US" dirty="0"/>
          </a:p>
          <a:p>
            <a:r>
              <a:rPr lang="en-US" dirty="0" smtClean="0"/>
              <a:t>Significant revenue shortfall of R50 billion expected to grow to 160 billion over the next 3 years </a:t>
            </a:r>
          </a:p>
          <a:p>
            <a:r>
              <a:rPr lang="en-US" dirty="0" smtClean="0"/>
              <a:t>Analysts predict further ratings downgrade</a:t>
            </a:r>
          </a:p>
          <a:p>
            <a:r>
              <a:rPr lang="en-US" dirty="0" smtClean="0"/>
              <a:t>Major capital flight  and resultant currency risk , increased interest rates , slower economic growth </a:t>
            </a:r>
          </a:p>
          <a:p>
            <a:r>
              <a:rPr lang="en-US" dirty="0" smtClean="0"/>
              <a:t>To soon to tell but not to late to consider appropriate policy response </a:t>
            </a:r>
          </a:p>
          <a:p>
            <a:endParaRPr lang="en-US" dirty="0" smtClean="0"/>
          </a:p>
          <a:p>
            <a:endParaRPr lang="en-US" dirty="0" smtClean="0"/>
          </a:p>
        </p:txBody>
      </p:sp>
    </p:spTree>
    <p:extLst>
      <p:ext uri="{BB962C8B-B14F-4D97-AF65-F5344CB8AC3E}">
        <p14:creationId xmlns:p14="http://schemas.microsoft.com/office/powerpoint/2010/main" xmlns="" val="33288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Department of Health </a:t>
            </a:r>
            <a:endParaRPr lang="en-US" dirty="0"/>
          </a:p>
        </p:txBody>
      </p:sp>
      <p:sp>
        <p:nvSpPr>
          <p:cNvPr id="3" name="Content Placeholder 2"/>
          <p:cNvSpPr>
            <a:spLocks noGrp="1"/>
          </p:cNvSpPr>
          <p:nvPr>
            <p:ph idx="1"/>
          </p:nvPr>
        </p:nvSpPr>
        <p:spPr/>
        <p:txBody>
          <a:bodyPr/>
          <a:lstStyle/>
          <a:p>
            <a:r>
              <a:rPr lang="en-US" dirty="0" smtClean="0"/>
              <a:t>Leads on development of national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118132646"/>
              </p:ext>
            </p:extLst>
          </p:nvPr>
        </p:nvGraphicFramePr>
        <p:xfrm>
          <a:off x="1" y="1417635"/>
          <a:ext cx="8388424" cy="4983164"/>
        </p:xfrm>
        <a:graphic>
          <a:graphicData uri="http://schemas.openxmlformats.org/drawingml/2006/table">
            <a:tbl>
              <a:tblPr firstRow="1" firstCol="1">
                <a:tableStyleId>{69C7853C-536D-4A76-A0AE-DD22124D55A5}</a:tableStyleId>
              </a:tblPr>
              <a:tblGrid>
                <a:gridCol w="3197209">
                  <a:extLst>
                    <a:ext uri="{9D8B030D-6E8A-4147-A177-3AD203B41FA5}">
                      <a16:colId xmlns:a16="http://schemas.microsoft.com/office/drawing/2014/main" xmlns="" val="20000"/>
                    </a:ext>
                  </a:extLst>
                </a:gridCol>
                <a:gridCol w="1537329">
                  <a:extLst>
                    <a:ext uri="{9D8B030D-6E8A-4147-A177-3AD203B41FA5}">
                      <a16:colId xmlns:a16="http://schemas.microsoft.com/office/drawing/2014/main" xmlns="" val="20001"/>
                    </a:ext>
                  </a:extLst>
                </a:gridCol>
                <a:gridCol w="1462146">
                  <a:extLst>
                    <a:ext uri="{9D8B030D-6E8A-4147-A177-3AD203B41FA5}">
                      <a16:colId xmlns:a16="http://schemas.microsoft.com/office/drawing/2014/main" xmlns="" val="20002"/>
                    </a:ext>
                  </a:extLst>
                </a:gridCol>
                <a:gridCol w="1137341">
                  <a:extLst>
                    <a:ext uri="{9D8B030D-6E8A-4147-A177-3AD203B41FA5}">
                      <a16:colId xmlns:a16="http://schemas.microsoft.com/office/drawing/2014/main" xmlns="" val="20003"/>
                    </a:ext>
                  </a:extLst>
                </a:gridCol>
                <a:gridCol w="1054399">
                  <a:extLst>
                    <a:ext uri="{9D8B030D-6E8A-4147-A177-3AD203B41FA5}">
                      <a16:colId xmlns:a16="http://schemas.microsoft.com/office/drawing/2014/main" xmlns="" val="20004"/>
                    </a:ext>
                  </a:extLst>
                </a:gridCol>
              </a:tblGrid>
              <a:tr h="1310947">
                <a:tc>
                  <a:txBody>
                    <a:bodyPr/>
                    <a:lstStyle/>
                    <a:p>
                      <a:pPr algn="ctr" fontAlgn="ctr"/>
                      <a:r>
                        <a:rPr lang="en-ZA" sz="1200" u="none" strike="noStrike" dirty="0" smtClean="0"/>
                        <a:t>Programme</a:t>
                      </a:r>
                      <a:endParaRPr lang="en-ZA" sz="1200" b="1" i="0" u="none" strike="noStrike" dirty="0">
                        <a:solidFill>
                          <a:srgbClr val="000000"/>
                        </a:solidFill>
                        <a:latin typeface="Arial"/>
                      </a:endParaRPr>
                    </a:p>
                  </a:txBody>
                  <a:tcPr marL="9525" marR="9525" marT="9525" marB="0" anchor="ctr"/>
                </a:tc>
                <a:tc>
                  <a:txBody>
                    <a:bodyPr/>
                    <a:lstStyle/>
                    <a:p>
                      <a:pPr algn="ctr" fontAlgn="ctr"/>
                      <a:r>
                        <a:rPr lang="en-ZA" sz="1200" u="none" strike="noStrike" dirty="0" smtClean="0"/>
                        <a:t>Final Appropriation</a:t>
                      </a:r>
                      <a:endParaRPr lang="en-ZA" sz="1200" b="1" i="0" u="none" strike="noStrike" dirty="0">
                        <a:solidFill>
                          <a:srgbClr val="000000"/>
                        </a:solidFill>
                        <a:latin typeface="Arial"/>
                      </a:endParaRPr>
                    </a:p>
                  </a:txBody>
                  <a:tcPr marL="9525" marR="9525" marT="9525" marB="0" anchor="ctr"/>
                </a:tc>
                <a:tc>
                  <a:txBody>
                    <a:bodyPr/>
                    <a:lstStyle/>
                    <a:p>
                      <a:pPr algn="ctr" fontAlgn="ctr"/>
                      <a:r>
                        <a:rPr lang="en-ZA" sz="1200" u="none" strike="noStrike" dirty="0"/>
                        <a:t>Actual </a:t>
                      </a:r>
                      <a:r>
                        <a:rPr lang="en-ZA" sz="1200" u="none" strike="noStrike" dirty="0" smtClean="0"/>
                        <a:t>Expenditure</a:t>
                      </a:r>
                      <a:endParaRPr lang="en-ZA" sz="1200" b="1" i="0" u="none" strike="noStrike" dirty="0">
                        <a:solidFill>
                          <a:srgbClr val="000000"/>
                        </a:solidFill>
                        <a:latin typeface="Arial"/>
                      </a:endParaRPr>
                    </a:p>
                  </a:txBody>
                  <a:tcPr marL="9525" marR="9525" marT="9525" marB="0" anchor="ctr"/>
                </a:tc>
                <a:tc>
                  <a:txBody>
                    <a:bodyPr/>
                    <a:lstStyle/>
                    <a:p>
                      <a:pPr algn="ctr" fontAlgn="ctr"/>
                      <a:r>
                        <a:rPr lang="en-ZA" sz="1200" u="none" strike="noStrike" dirty="0" smtClean="0"/>
                        <a:t>Over / Under Spent</a:t>
                      </a:r>
                      <a:endParaRPr lang="en-ZA" sz="1200" b="1" i="0" u="none" strike="noStrike" dirty="0">
                        <a:solidFill>
                          <a:srgbClr val="000000"/>
                        </a:solidFill>
                        <a:latin typeface="Arial"/>
                      </a:endParaRPr>
                    </a:p>
                  </a:txBody>
                  <a:tcPr marL="9525" marR="9525" marT="9525" marB="0" anchor="ctr"/>
                </a:tc>
                <a:tc>
                  <a:txBody>
                    <a:bodyPr/>
                    <a:lstStyle/>
                    <a:p>
                      <a:pPr algn="ctr" fontAlgn="ctr"/>
                      <a:r>
                        <a:rPr lang="en-ZA" sz="1200" u="none" strike="noStrike" dirty="0"/>
                        <a:t>% Spent</a:t>
                      </a:r>
                      <a:endParaRPr lang="en-ZA" sz="1200" b="1" i="0" u="none" strike="noStrike" dirty="0">
                        <a:solidFill>
                          <a:srgbClr val="000000"/>
                        </a:solidFill>
                        <a:latin typeface="Arial"/>
                      </a:endParaRPr>
                    </a:p>
                  </a:txBody>
                  <a:tcPr marL="9525" marR="9525" marT="9525" marB="0" anchor="ctr"/>
                </a:tc>
                <a:extLst>
                  <a:ext uri="{0D108BD9-81ED-4DB2-BD59-A6C34878D82A}">
                    <a16:rowId xmlns:a16="http://schemas.microsoft.com/office/drawing/2014/main" xmlns="" val="10000"/>
                  </a:ext>
                </a:extLst>
              </a:tr>
              <a:tr h="496186">
                <a:tc>
                  <a:txBody>
                    <a:bodyPr/>
                    <a:lstStyle/>
                    <a:p>
                      <a:pPr algn="l" fontAlgn="b"/>
                      <a:r>
                        <a:rPr lang="en-ZA" sz="1200" u="none" strike="noStrike" dirty="0"/>
                        <a:t>ADMINISTRATION</a:t>
                      </a:r>
                      <a:endParaRPr lang="en-ZA" sz="1200" b="0" i="0" u="none" strike="noStrike" dirty="0">
                        <a:solidFill>
                          <a:srgbClr val="000000"/>
                        </a:solidFill>
                        <a:latin typeface="Arial"/>
                      </a:endParaRPr>
                    </a:p>
                  </a:txBody>
                  <a:tcPr marL="9525" marR="9525" marT="9525" marB="0" anchor="b"/>
                </a:tc>
                <a:tc>
                  <a:txBody>
                    <a:bodyPr/>
                    <a:lstStyle/>
                    <a:p>
                      <a:pPr algn="r"/>
                      <a:endParaRPr lang="en-ZA" sz="1200" kern="1200" baseline="0" dirty="0" smtClean="0"/>
                    </a:p>
                    <a:p>
                      <a:pPr algn="r"/>
                      <a:r>
                        <a:rPr lang="en-ZA" sz="1200" kern="1200" baseline="0" dirty="0" smtClean="0"/>
                        <a:t>448 820 </a:t>
                      </a:r>
                      <a:endParaRPr lang="en-ZA" sz="1200" kern="1200" baseline="0" dirty="0" smtClean="0">
                        <a:solidFill>
                          <a:schemeClr val="tx1"/>
                        </a:solidFill>
                        <a:latin typeface="Arial" pitchFamily="34" charset="0"/>
                        <a:ea typeface="+mn-ea"/>
                        <a:cs typeface="Arial" pitchFamily="34" charset="0"/>
                      </a:endParaRPr>
                    </a:p>
                  </a:txBody>
                  <a:tcPr marL="9525" marR="9525" marT="9525" marB="0" anchor="b"/>
                </a:tc>
                <a:tc>
                  <a:txBody>
                    <a:bodyPr/>
                    <a:lstStyle/>
                    <a:p>
                      <a:pPr algn="r"/>
                      <a:endParaRPr lang="en-ZA" sz="1200" kern="1200" baseline="0" dirty="0" smtClean="0"/>
                    </a:p>
                    <a:p>
                      <a:pPr algn="r"/>
                      <a:r>
                        <a:rPr lang="en-ZA" sz="1200" kern="1200" baseline="0" dirty="0" smtClean="0"/>
                        <a:t>442 877</a:t>
                      </a:r>
                      <a:endParaRPr lang="en-ZA" sz="1200" kern="1200" baseline="0" dirty="0" smtClean="0">
                        <a:solidFill>
                          <a:schemeClr val="tx1"/>
                        </a:solidFill>
                        <a:latin typeface="Arial" pitchFamily="34" charset="0"/>
                        <a:ea typeface="+mn-ea"/>
                        <a:cs typeface="Arial" pitchFamily="34" charset="0"/>
                      </a:endParaRPr>
                    </a:p>
                  </a:txBody>
                  <a:tcPr marL="9525" marR="9525" marT="9525" marB="0" anchor="b"/>
                </a:tc>
                <a:tc>
                  <a:txBody>
                    <a:bodyPr/>
                    <a:lstStyle/>
                    <a:p>
                      <a:pPr algn="r" fontAlgn="b"/>
                      <a:r>
                        <a:rPr lang="en-ZA" sz="1200" u="none" strike="noStrike" dirty="0" smtClean="0"/>
                        <a:t>5 943</a:t>
                      </a:r>
                      <a:endParaRPr lang="en-ZA" sz="1200" b="0" i="0" u="none" strike="noStrike" dirty="0">
                        <a:solidFill>
                          <a:srgbClr val="000000"/>
                        </a:solidFill>
                        <a:latin typeface="Arial"/>
                      </a:endParaRPr>
                    </a:p>
                  </a:txBody>
                  <a:tcPr marL="9525" marR="9525" marT="9525" marB="0" anchor="b"/>
                </a:tc>
                <a:tc>
                  <a:txBody>
                    <a:bodyPr/>
                    <a:lstStyle/>
                    <a:p>
                      <a:pPr algn="r" fontAlgn="b"/>
                      <a:r>
                        <a:rPr lang="en-ZA" sz="1200" u="none" strike="noStrike" dirty="0" smtClean="0"/>
                        <a:t>98,7</a:t>
                      </a:r>
                      <a:endParaRPr lang="en-ZA" sz="1200" b="0" i="0" u="none" strike="noStrike" dirty="0">
                        <a:solidFill>
                          <a:srgbClr val="000000"/>
                        </a:solidFill>
                        <a:latin typeface="Arial"/>
                      </a:endParaRPr>
                    </a:p>
                  </a:txBody>
                  <a:tcPr marL="9525" marR="9525" marT="9525" marB="0" anchor="b"/>
                </a:tc>
                <a:extLst>
                  <a:ext uri="{0D108BD9-81ED-4DB2-BD59-A6C34878D82A}">
                    <a16:rowId xmlns:a16="http://schemas.microsoft.com/office/drawing/2014/main" xmlns="" val="10002"/>
                  </a:ext>
                </a:extLst>
              </a:tr>
              <a:tr h="576053">
                <a:tc>
                  <a:txBody>
                    <a:bodyPr/>
                    <a:lstStyle/>
                    <a:p>
                      <a:pPr algn="l" fontAlgn="b"/>
                      <a:r>
                        <a:rPr lang="en-ZA" sz="1200" u="none" strike="noStrike" dirty="0"/>
                        <a:t>NATIONAL HEALTH INSURANCE, HEALTH PLANNING &amp; SYSTEM ENABLEMENT</a:t>
                      </a:r>
                      <a:endParaRPr lang="en-ZA" sz="1200" b="0" i="0" u="none" strike="noStrike" dirty="0">
                        <a:solidFill>
                          <a:srgbClr val="000000"/>
                        </a:solidFill>
                        <a:latin typeface="Arial"/>
                      </a:endParaRPr>
                    </a:p>
                  </a:txBody>
                  <a:tcPr marL="9525" marR="9525" marT="9525" marB="0" anchor="b"/>
                </a:tc>
                <a:tc>
                  <a:txBody>
                    <a:bodyPr/>
                    <a:lstStyle/>
                    <a:p>
                      <a:pPr algn="r" fontAlgn="b"/>
                      <a:r>
                        <a:rPr lang="en-ZA" sz="1200" u="none" strike="noStrike" dirty="0" smtClean="0"/>
                        <a:t>690 593</a:t>
                      </a:r>
                      <a:endParaRPr lang="en-ZA" sz="1200" b="0" i="0" u="none" strike="noStrike" dirty="0">
                        <a:solidFill>
                          <a:srgbClr val="000000"/>
                        </a:solidFill>
                        <a:latin typeface="Arial"/>
                      </a:endParaRPr>
                    </a:p>
                  </a:txBody>
                  <a:tcPr marL="9525" marR="9525" marT="9525" marB="0" anchor="b"/>
                </a:tc>
                <a:tc>
                  <a:txBody>
                    <a:bodyPr/>
                    <a:lstStyle/>
                    <a:p>
                      <a:pPr algn="r" fontAlgn="b"/>
                      <a:r>
                        <a:rPr lang="en-ZA" sz="1200" u="none" strike="noStrike" dirty="0" smtClean="0"/>
                        <a:t>679 170</a:t>
                      </a:r>
                      <a:endParaRPr lang="en-ZA" sz="1200" b="0" i="0" u="none" strike="noStrike" dirty="0">
                        <a:solidFill>
                          <a:srgbClr val="000000"/>
                        </a:solidFill>
                        <a:latin typeface="Arial"/>
                      </a:endParaRPr>
                    </a:p>
                  </a:txBody>
                  <a:tcPr marL="9525" marR="9525" marT="9525" marB="0" anchor="b"/>
                </a:tc>
                <a:tc>
                  <a:txBody>
                    <a:bodyPr/>
                    <a:lstStyle/>
                    <a:p>
                      <a:pPr algn="r" fontAlgn="b"/>
                      <a:r>
                        <a:rPr lang="en-ZA" sz="1200" u="none" strike="noStrike" dirty="0" smtClean="0"/>
                        <a:t>11 423</a:t>
                      </a:r>
                      <a:endParaRPr lang="en-ZA" sz="1200" b="0" i="0" u="none" strike="noStrike" dirty="0">
                        <a:solidFill>
                          <a:srgbClr val="000000"/>
                        </a:solidFill>
                        <a:latin typeface="Arial"/>
                      </a:endParaRPr>
                    </a:p>
                  </a:txBody>
                  <a:tcPr marL="9525" marR="9525" marT="9525" marB="0" anchor="b"/>
                </a:tc>
                <a:tc>
                  <a:txBody>
                    <a:bodyPr/>
                    <a:lstStyle/>
                    <a:p>
                      <a:pPr algn="r" fontAlgn="b"/>
                      <a:r>
                        <a:rPr lang="en-ZA" sz="1200" u="none" strike="noStrike" dirty="0" smtClean="0"/>
                        <a:t>98.3</a:t>
                      </a:r>
                      <a:endParaRPr lang="en-ZA" sz="1200" b="0" i="0" u="none" strike="noStrike" dirty="0">
                        <a:solidFill>
                          <a:srgbClr val="000000"/>
                        </a:solidFill>
                        <a:latin typeface="Arial"/>
                      </a:endParaRPr>
                    </a:p>
                  </a:txBody>
                  <a:tcPr marL="9525" marR="9525" marT="9525" marB="0" anchor="b"/>
                </a:tc>
                <a:extLst>
                  <a:ext uri="{0D108BD9-81ED-4DB2-BD59-A6C34878D82A}">
                    <a16:rowId xmlns:a16="http://schemas.microsoft.com/office/drawing/2014/main" xmlns="" val="10003"/>
                  </a:ext>
                </a:extLst>
              </a:tr>
              <a:tr h="561967">
                <a:tc>
                  <a:txBody>
                    <a:bodyPr/>
                    <a:lstStyle/>
                    <a:p>
                      <a:pPr algn="l" fontAlgn="b"/>
                      <a:r>
                        <a:rPr lang="en-ZA" sz="1200" u="none" strike="noStrike" dirty="0"/>
                        <a:t>HIV &amp; AIDS, TB, MATERNAL &amp; CHILD HEALTH</a:t>
                      </a:r>
                      <a:endParaRPr lang="en-ZA" sz="1200" b="0" i="0" u="none" strike="noStrike" dirty="0">
                        <a:solidFill>
                          <a:srgbClr val="000000"/>
                        </a:solidFill>
                        <a:latin typeface="Arial"/>
                      </a:endParaRPr>
                    </a:p>
                  </a:txBody>
                  <a:tcPr marL="9525" marR="9525" marT="9525" marB="0" anchor="b"/>
                </a:tc>
                <a:tc>
                  <a:txBody>
                    <a:bodyPr/>
                    <a:lstStyle/>
                    <a:p>
                      <a:pPr algn="r" fontAlgn="b"/>
                      <a:r>
                        <a:rPr lang="en-ZA" sz="1200" u="none" strike="noStrike" dirty="0" smtClean="0"/>
                        <a:t>16 006 567</a:t>
                      </a:r>
                      <a:endParaRPr lang="en-ZA" sz="1200" b="0" i="0" u="none" strike="noStrike" dirty="0">
                        <a:solidFill>
                          <a:srgbClr val="000000"/>
                        </a:solidFill>
                        <a:latin typeface="Arial"/>
                      </a:endParaRPr>
                    </a:p>
                  </a:txBody>
                  <a:tcPr marL="9525" marR="9525" marT="9525" marB="0" anchor="b"/>
                </a:tc>
                <a:tc>
                  <a:txBody>
                    <a:bodyPr/>
                    <a:lstStyle/>
                    <a:p>
                      <a:pPr algn="r"/>
                      <a:r>
                        <a:rPr lang="en-ZA" sz="1200" u="none" strike="noStrike" dirty="0" smtClean="0"/>
                        <a:t> </a:t>
                      </a:r>
                      <a:endParaRPr lang="en-ZA" sz="1600" kern="1200" baseline="0" dirty="0" smtClean="0"/>
                    </a:p>
                    <a:p>
                      <a:pPr algn="r"/>
                      <a:r>
                        <a:rPr lang="en-ZA" sz="1200" kern="1200" baseline="0" dirty="0" smtClean="0"/>
                        <a:t>15 965 182 </a:t>
                      </a:r>
                      <a:endParaRPr lang="en-ZA" sz="1600" kern="1200" baseline="0" dirty="0" smtClean="0">
                        <a:solidFill>
                          <a:schemeClr val="tx1"/>
                        </a:solidFill>
                        <a:latin typeface="+mn-lt"/>
                        <a:ea typeface="+mn-ea"/>
                        <a:cs typeface="+mn-cs"/>
                      </a:endParaRPr>
                    </a:p>
                  </a:txBody>
                  <a:tcPr marL="9525" marR="9525" marT="9525" marB="0" anchor="b"/>
                </a:tc>
                <a:tc>
                  <a:txBody>
                    <a:bodyPr/>
                    <a:lstStyle/>
                    <a:p>
                      <a:pPr algn="r" fontAlgn="b"/>
                      <a:r>
                        <a:rPr lang="en-ZA" sz="1200" u="none" strike="noStrike" dirty="0" smtClean="0"/>
                        <a:t>41 385</a:t>
                      </a:r>
                      <a:endParaRPr lang="en-ZA" sz="1200" b="0" i="0" u="none" strike="noStrike" dirty="0">
                        <a:solidFill>
                          <a:srgbClr val="000000"/>
                        </a:solidFill>
                        <a:latin typeface="Arial"/>
                      </a:endParaRPr>
                    </a:p>
                  </a:txBody>
                  <a:tcPr marL="9525" marR="9525" marT="9525" marB="0" anchor="b"/>
                </a:tc>
                <a:tc>
                  <a:txBody>
                    <a:bodyPr/>
                    <a:lstStyle/>
                    <a:p>
                      <a:pPr algn="r" fontAlgn="b"/>
                      <a:r>
                        <a:rPr lang="en-ZA" sz="1200" u="none" strike="noStrike" dirty="0" smtClean="0"/>
                        <a:t>99,7</a:t>
                      </a:r>
                      <a:endParaRPr lang="en-ZA" sz="1200" b="0" i="0" u="none" strike="noStrike" dirty="0">
                        <a:solidFill>
                          <a:srgbClr val="000000"/>
                        </a:solidFill>
                        <a:latin typeface="Arial"/>
                      </a:endParaRPr>
                    </a:p>
                  </a:txBody>
                  <a:tcPr marL="9525" marR="9525" marT="9525" marB="0" anchor="b"/>
                </a:tc>
                <a:extLst>
                  <a:ext uri="{0D108BD9-81ED-4DB2-BD59-A6C34878D82A}">
                    <a16:rowId xmlns:a16="http://schemas.microsoft.com/office/drawing/2014/main" xmlns="" val="10004"/>
                  </a:ext>
                </a:extLst>
              </a:tr>
              <a:tr h="460841">
                <a:tc>
                  <a:txBody>
                    <a:bodyPr/>
                    <a:lstStyle/>
                    <a:p>
                      <a:pPr algn="l" fontAlgn="b"/>
                      <a:r>
                        <a:rPr lang="en-ZA" sz="1200" u="none" strike="noStrike" dirty="0"/>
                        <a:t>PRIMARY HEALTH CARE SERVICES</a:t>
                      </a:r>
                      <a:endParaRPr lang="en-ZA" sz="1200" b="0" i="0" u="none" strike="noStrike" dirty="0">
                        <a:solidFill>
                          <a:srgbClr val="000000"/>
                        </a:solidFill>
                        <a:latin typeface="Arial"/>
                      </a:endParaRPr>
                    </a:p>
                  </a:txBody>
                  <a:tcPr marL="9525" marR="9525" marT="9525" marB="0" anchor="b"/>
                </a:tc>
                <a:tc>
                  <a:txBody>
                    <a:bodyPr/>
                    <a:lstStyle/>
                    <a:p>
                      <a:pPr algn="r" fontAlgn="b"/>
                      <a:r>
                        <a:rPr lang="en-ZA" sz="1200" u="none" strike="noStrike" dirty="0" smtClean="0"/>
                        <a:t>238 055</a:t>
                      </a:r>
                      <a:endParaRPr lang="en-ZA" sz="1200" b="0" i="0" u="none" strike="noStrike" dirty="0">
                        <a:solidFill>
                          <a:srgbClr val="000000"/>
                        </a:solidFill>
                        <a:latin typeface="Arial"/>
                      </a:endParaRPr>
                    </a:p>
                  </a:txBody>
                  <a:tcPr marL="9525" marR="9525" marT="9525" marB="0" anchor="b"/>
                </a:tc>
                <a:tc>
                  <a:txBody>
                    <a:bodyPr/>
                    <a:lstStyle/>
                    <a:p>
                      <a:pPr algn="r" fontAlgn="b"/>
                      <a:r>
                        <a:rPr lang="en-ZA" sz="1200" u="none" strike="noStrike" dirty="0" smtClean="0"/>
                        <a:t>225 731  </a:t>
                      </a:r>
                      <a:endParaRPr lang="en-ZA" sz="1200" b="0" i="0" u="none" strike="noStrike" dirty="0">
                        <a:solidFill>
                          <a:srgbClr val="000000"/>
                        </a:solidFill>
                        <a:latin typeface="Arial"/>
                      </a:endParaRPr>
                    </a:p>
                  </a:txBody>
                  <a:tcPr marL="9525" marR="9525" marT="9525" marB="0" anchor="b"/>
                </a:tc>
                <a:tc>
                  <a:txBody>
                    <a:bodyPr/>
                    <a:lstStyle/>
                    <a:p>
                      <a:pPr algn="r" fontAlgn="b"/>
                      <a:r>
                        <a:rPr lang="en-ZA" sz="1200" u="none" strike="noStrike" dirty="0" smtClean="0"/>
                        <a:t>12 324</a:t>
                      </a:r>
                      <a:endParaRPr lang="en-ZA" sz="1200" b="0" i="0" u="none" strike="noStrike" dirty="0">
                        <a:solidFill>
                          <a:srgbClr val="000000"/>
                        </a:solidFill>
                        <a:latin typeface="Arial"/>
                      </a:endParaRPr>
                    </a:p>
                  </a:txBody>
                  <a:tcPr marL="9525" marR="9525" marT="9525" marB="0" anchor="b"/>
                </a:tc>
                <a:tc>
                  <a:txBody>
                    <a:bodyPr/>
                    <a:lstStyle/>
                    <a:p>
                      <a:pPr algn="r" fontAlgn="b"/>
                      <a:r>
                        <a:rPr lang="en-ZA" sz="1200" u="none" strike="noStrike" dirty="0" smtClean="0"/>
                        <a:t>94.8</a:t>
                      </a:r>
                      <a:endParaRPr lang="en-ZA" sz="1200" b="0" i="0" u="none" strike="noStrike" dirty="0">
                        <a:solidFill>
                          <a:srgbClr val="000000"/>
                        </a:solidFill>
                        <a:latin typeface="Arial"/>
                      </a:endParaRPr>
                    </a:p>
                  </a:txBody>
                  <a:tcPr marL="9525" marR="9525" marT="9525" marB="0" anchor="b"/>
                </a:tc>
                <a:extLst>
                  <a:ext uri="{0D108BD9-81ED-4DB2-BD59-A6C34878D82A}">
                    <a16:rowId xmlns:a16="http://schemas.microsoft.com/office/drawing/2014/main" xmlns="" val="10005"/>
                  </a:ext>
                </a:extLst>
              </a:tr>
              <a:tr h="561967">
                <a:tc>
                  <a:txBody>
                    <a:bodyPr/>
                    <a:lstStyle/>
                    <a:p>
                      <a:pPr algn="l" fontAlgn="b"/>
                      <a:r>
                        <a:rPr lang="en-ZA" sz="1200" u="none" strike="noStrike" dirty="0"/>
                        <a:t>HOSPITALS, TERTIARY HEALTH SERVICES &amp; HUMAN RESOURCE DEVELOPMENT</a:t>
                      </a:r>
                      <a:endParaRPr lang="en-ZA" sz="1200" b="0" i="0" u="none" strike="noStrike" dirty="0">
                        <a:solidFill>
                          <a:srgbClr val="000000"/>
                        </a:solidFill>
                        <a:latin typeface="Arial"/>
                      </a:endParaRPr>
                    </a:p>
                  </a:txBody>
                  <a:tcPr marL="9525" marR="9525" marT="9525" marB="0" anchor="b"/>
                </a:tc>
                <a:tc>
                  <a:txBody>
                    <a:bodyPr/>
                    <a:lstStyle/>
                    <a:p>
                      <a:pPr algn="r" fontAlgn="b"/>
                      <a:r>
                        <a:rPr lang="en-ZA" sz="1200" u="none" strike="noStrike" dirty="0"/>
                        <a:t>         19 </a:t>
                      </a:r>
                      <a:r>
                        <a:rPr lang="en-ZA" sz="1200" u="none" strike="noStrike" dirty="0" smtClean="0"/>
                        <a:t>496 416 </a:t>
                      </a:r>
                      <a:endParaRPr lang="en-ZA" sz="1200" b="0" i="0" u="none" strike="noStrike" dirty="0">
                        <a:solidFill>
                          <a:srgbClr val="000000"/>
                        </a:solidFill>
                        <a:latin typeface="Arial"/>
                      </a:endParaRPr>
                    </a:p>
                  </a:txBody>
                  <a:tcPr marL="0" marR="0" marT="0" marB="0" anchor="b"/>
                </a:tc>
                <a:tc>
                  <a:txBody>
                    <a:bodyPr/>
                    <a:lstStyle/>
                    <a:p>
                      <a:pPr algn="r" fontAlgn="b"/>
                      <a:r>
                        <a:rPr lang="en-ZA" sz="1200" u="none" strike="noStrike" dirty="0"/>
                        <a:t>         19 </a:t>
                      </a:r>
                      <a:r>
                        <a:rPr lang="en-ZA" sz="1200" u="none" strike="noStrike" dirty="0" smtClean="0"/>
                        <a:t>468 716 </a:t>
                      </a:r>
                      <a:endParaRPr lang="en-ZA" sz="1200" b="0" i="0" u="none" strike="noStrike" dirty="0">
                        <a:solidFill>
                          <a:srgbClr val="000000"/>
                        </a:solidFill>
                        <a:latin typeface="Arial"/>
                      </a:endParaRPr>
                    </a:p>
                  </a:txBody>
                  <a:tcPr marL="0" marR="0" marT="0" marB="0" anchor="b"/>
                </a:tc>
                <a:tc>
                  <a:txBody>
                    <a:bodyPr/>
                    <a:lstStyle/>
                    <a:p>
                      <a:pPr algn="r" fontAlgn="b"/>
                      <a:r>
                        <a:rPr lang="en-ZA" sz="1200" u="none" strike="noStrike" dirty="0" smtClean="0"/>
                        <a:t>27 700</a:t>
                      </a:r>
                      <a:endParaRPr lang="en-ZA" sz="1200" b="0" i="0" u="none" strike="noStrike" dirty="0">
                        <a:solidFill>
                          <a:srgbClr val="000000"/>
                        </a:solidFill>
                        <a:latin typeface="Arial"/>
                      </a:endParaRPr>
                    </a:p>
                  </a:txBody>
                  <a:tcPr marL="0" marR="0" marT="0" marB="0" anchor="b"/>
                </a:tc>
                <a:tc>
                  <a:txBody>
                    <a:bodyPr/>
                    <a:lstStyle/>
                    <a:p>
                      <a:pPr algn="r" fontAlgn="b"/>
                      <a:r>
                        <a:rPr lang="en-ZA" sz="1200" u="none" strike="noStrike" dirty="0" smtClean="0"/>
                        <a:t>99.9</a:t>
                      </a:r>
                      <a:endParaRPr lang="en-ZA" sz="1200" b="0" i="0" u="none" strike="noStrike" dirty="0">
                        <a:solidFill>
                          <a:srgbClr val="000000"/>
                        </a:solidFill>
                        <a:latin typeface="Arial"/>
                      </a:endParaRPr>
                    </a:p>
                  </a:txBody>
                  <a:tcPr marL="9525" marR="9525" marT="9525" marB="0" anchor="b"/>
                </a:tc>
                <a:extLst>
                  <a:ext uri="{0D108BD9-81ED-4DB2-BD59-A6C34878D82A}">
                    <a16:rowId xmlns:a16="http://schemas.microsoft.com/office/drawing/2014/main" xmlns="" val="10006"/>
                  </a:ext>
                </a:extLst>
              </a:tr>
              <a:tr h="561967">
                <a:tc>
                  <a:txBody>
                    <a:bodyPr/>
                    <a:lstStyle/>
                    <a:p>
                      <a:pPr algn="l" fontAlgn="b"/>
                      <a:r>
                        <a:rPr lang="en-ZA" sz="1200" u="none" strike="noStrike" dirty="0"/>
                        <a:t>HEALTH REGULATION &amp; COMPLIANCE MANAGEMENT</a:t>
                      </a:r>
                      <a:endParaRPr lang="en-ZA" sz="1200" b="0" i="0" u="none" strike="noStrike" dirty="0">
                        <a:solidFill>
                          <a:srgbClr val="000000"/>
                        </a:solidFill>
                        <a:latin typeface="Arial"/>
                      </a:endParaRPr>
                    </a:p>
                  </a:txBody>
                  <a:tcPr marL="9525" marR="9525" marT="9525" marB="0" anchor="b"/>
                </a:tc>
                <a:tc>
                  <a:txBody>
                    <a:bodyPr/>
                    <a:lstStyle/>
                    <a:p>
                      <a:pPr algn="r" fontAlgn="b"/>
                      <a:r>
                        <a:rPr lang="en-ZA" sz="1200" u="none" strike="noStrike" dirty="0" smtClean="0"/>
                        <a:t>1 716 965           </a:t>
                      </a:r>
                      <a:endParaRPr lang="en-ZA" sz="1200" b="0" i="0" u="none" strike="noStrike" dirty="0">
                        <a:solidFill>
                          <a:srgbClr val="000000"/>
                        </a:solidFill>
                        <a:latin typeface="Arial"/>
                      </a:endParaRPr>
                    </a:p>
                  </a:txBody>
                  <a:tcPr marL="0" marR="0" marT="0" marB="0" anchor="b"/>
                </a:tc>
                <a:tc>
                  <a:txBody>
                    <a:bodyPr/>
                    <a:lstStyle/>
                    <a:p>
                      <a:pPr algn="r" fontAlgn="b"/>
                      <a:r>
                        <a:rPr lang="en-ZA" sz="1200" u="none" strike="noStrike" dirty="0"/>
                        <a:t>           1 </a:t>
                      </a:r>
                      <a:r>
                        <a:rPr lang="en-ZA" sz="1200" u="none" strike="noStrike" dirty="0" smtClean="0"/>
                        <a:t>714 510 </a:t>
                      </a:r>
                      <a:endParaRPr lang="en-ZA" sz="1200" b="0" i="0" u="none" strike="noStrike" dirty="0">
                        <a:solidFill>
                          <a:srgbClr val="000000"/>
                        </a:solidFill>
                        <a:latin typeface="Arial"/>
                      </a:endParaRPr>
                    </a:p>
                  </a:txBody>
                  <a:tcPr marL="0" marR="0" marT="0" marB="0" anchor="b"/>
                </a:tc>
                <a:tc>
                  <a:txBody>
                    <a:bodyPr/>
                    <a:lstStyle/>
                    <a:p>
                      <a:pPr algn="r" fontAlgn="b"/>
                      <a:r>
                        <a:rPr lang="en-ZA" sz="1200" u="none" strike="noStrike" dirty="0"/>
                        <a:t>                 2 </a:t>
                      </a:r>
                      <a:r>
                        <a:rPr lang="en-ZA" sz="1200" u="none" strike="noStrike" dirty="0" smtClean="0"/>
                        <a:t>455 </a:t>
                      </a:r>
                      <a:endParaRPr lang="en-ZA" sz="1200" b="0" i="0" u="none" strike="noStrike" dirty="0">
                        <a:solidFill>
                          <a:srgbClr val="000000"/>
                        </a:solidFill>
                        <a:latin typeface="Arial"/>
                      </a:endParaRPr>
                    </a:p>
                  </a:txBody>
                  <a:tcPr marL="0" marR="0" marT="0" marB="0" anchor="b"/>
                </a:tc>
                <a:tc>
                  <a:txBody>
                    <a:bodyPr/>
                    <a:lstStyle/>
                    <a:p>
                      <a:pPr algn="r" fontAlgn="b"/>
                      <a:r>
                        <a:rPr lang="en-ZA" sz="1200" u="none" strike="noStrike" dirty="0" smtClean="0"/>
                        <a:t>99.9</a:t>
                      </a:r>
                      <a:endParaRPr lang="en-ZA" sz="1200" b="0" i="0" u="none" strike="noStrike" dirty="0">
                        <a:solidFill>
                          <a:srgbClr val="000000"/>
                        </a:solidFill>
                        <a:latin typeface="Arial"/>
                      </a:endParaRPr>
                    </a:p>
                  </a:txBody>
                  <a:tcPr marL="9525" marR="9525" marT="9525" marB="0" anchor="b"/>
                </a:tc>
                <a:extLst>
                  <a:ext uri="{0D108BD9-81ED-4DB2-BD59-A6C34878D82A}">
                    <a16:rowId xmlns:a16="http://schemas.microsoft.com/office/drawing/2014/main" xmlns="" val="10007"/>
                  </a:ext>
                </a:extLst>
              </a:tr>
              <a:tr h="453236">
                <a:tc>
                  <a:txBody>
                    <a:bodyPr/>
                    <a:lstStyle/>
                    <a:p>
                      <a:pPr algn="l" fontAlgn="b"/>
                      <a:r>
                        <a:rPr lang="en-ZA" sz="1200" u="none" strike="noStrike" dirty="0"/>
                        <a:t>TOTAL</a:t>
                      </a:r>
                      <a:endParaRPr lang="en-ZA" sz="1200" b="1" i="0" u="none" strike="noStrike" dirty="0">
                        <a:solidFill>
                          <a:srgbClr val="000000"/>
                        </a:solidFill>
                        <a:latin typeface="Arial"/>
                      </a:endParaRPr>
                    </a:p>
                  </a:txBody>
                  <a:tcPr marL="9525" marR="9525" marT="9525" marB="0" anchor="b"/>
                </a:tc>
                <a:tc>
                  <a:txBody>
                    <a:bodyPr/>
                    <a:lstStyle/>
                    <a:p>
                      <a:pPr algn="r" fontAlgn="b"/>
                      <a:r>
                        <a:rPr lang="en-ZA" sz="1200" u="none" strike="noStrike" dirty="0"/>
                        <a:t>         </a:t>
                      </a:r>
                      <a:r>
                        <a:rPr lang="en-ZA" sz="1200" u="none" strike="noStrike" dirty="0" smtClean="0"/>
                        <a:t>38 597 416 </a:t>
                      </a:r>
                      <a:endParaRPr lang="en-ZA" sz="1200" b="1" i="0" u="none" strike="noStrike" dirty="0">
                        <a:solidFill>
                          <a:srgbClr val="000000"/>
                        </a:solidFill>
                        <a:latin typeface="Arial"/>
                      </a:endParaRPr>
                    </a:p>
                  </a:txBody>
                  <a:tcPr marL="0" marR="0" marT="0" marB="0" anchor="b"/>
                </a:tc>
                <a:tc>
                  <a:txBody>
                    <a:bodyPr/>
                    <a:lstStyle/>
                    <a:p>
                      <a:pPr algn="r" fontAlgn="b"/>
                      <a:r>
                        <a:rPr lang="en-ZA" sz="1200" u="none" strike="noStrike" dirty="0"/>
                        <a:t>         </a:t>
                      </a:r>
                      <a:r>
                        <a:rPr lang="en-ZA" sz="1200" u="none" strike="noStrike" dirty="0" smtClean="0"/>
                        <a:t>38 496 186 </a:t>
                      </a:r>
                      <a:endParaRPr lang="en-ZA" sz="1200" b="1" i="0" u="none" strike="noStrike" dirty="0">
                        <a:solidFill>
                          <a:srgbClr val="000000"/>
                        </a:solidFill>
                        <a:latin typeface="Arial"/>
                      </a:endParaRPr>
                    </a:p>
                  </a:txBody>
                  <a:tcPr marL="0" marR="0" marT="0" marB="0" anchor="b"/>
                </a:tc>
                <a:tc>
                  <a:txBody>
                    <a:bodyPr/>
                    <a:lstStyle/>
                    <a:p>
                      <a:pPr algn="r" fontAlgn="b"/>
                      <a:r>
                        <a:rPr lang="en-ZA" sz="1200" u="none" strike="noStrike" dirty="0"/>
                        <a:t>              </a:t>
                      </a:r>
                      <a:r>
                        <a:rPr lang="en-ZA" sz="1200" u="none" strike="noStrike" dirty="0" smtClean="0"/>
                        <a:t>101 230 </a:t>
                      </a:r>
                      <a:endParaRPr lang="en-ZA" sz="1200" b="1" i="0" u="none" strike="noStrike" dirty="0">
                        <a:solidFill>
                          <a:srgbClr val="000000"/>
                        </a:solidFill>
                        <a:latin typeface="Arial"/>
                      </a:endParaRPr>
                    </a:p>
                  </a:txBody>
                  <a:tcPr marL="0" marR="0" marT="0" marB="0" anchor="b"/>
                </a:tc>
                <a:tc>
                  <a:txBody>
                    <a:bodyPr/>
                    <a:lstStyle/>
                    <a:p>
                      <a:pPr algn="r" fontAlgn="b"/>
                      <a:r>
                        <a:rPr lang="en-ZA" sz="1200" u="none" strike="noStrike" dirty="0" smtClean="0"/>
                        <a:t>99.7</a:t>
                      </a:r>
                      <a:endParaRPr lang="en-ZA" sz="1200" b="1" i="0" u="none" strike="noStrike" dirty="0">
                        <a:solidFill>
                          <a:srgbClr val="000000"/>
                        </a:solidFill>
                        <a:latin typeface="Arial"/>
                      </a:endParaRPr>
                    </a:p>
                  </a:txBody>
                  <a:tcPr marL="9525" marR="9525" marT="9525" marB="0" anchor="b"/>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92479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06090"/>
          </a:xfrm>
        </p:spPr>
        <p:txBody>
          <a:bodyPr/>
          <a:lstStyle/>
          <a:p>
            <a:r>
              <a:rPr lang="en-US" dirty="0" smtClean="0"/>
              <a:t>Conditional Grants </a:t>
            </a:r>
            <a:endParaRPr lang="en-US" dirty="0"/>
          </a:p>
        </p:txBody>
      </p:sp>
      <p:pic>
        <p:nvPicPr>
          <p:cNvPr id="4" name="Picture 9"/>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84784"/>
            <a:ext cx="8388424" cy="460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6568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NDOH 2016 Performance </a:t>
            </a:r>
            <a:endParaRPr lang="en-US" dirty="0"/>
          </a:p>
        </p:txBody>
      </p:sp>
      <p:sp>
        <p:nvSpPr>
          <p:cNvPr id="3" name="Content Placeholder 2"/>
          <p:cNvSpPr>
            <a:spLocks noGrp="1"/>
          </p:cNvSpPr>
          <p:nvPr>
            <p:ph idx="1"/>
          </p:nvPr>
        </p:nvSpPr>
        <p:spPr/>
        <p:txBody>
          <a:bodyPr>
            <a:normAutofit lnSpcReduction="10000"/>
          </a:bodyPr>
          <a:lstStyle/>
          <a:p>
            <a:r>
              <a:rPr lang="en-US" dirty="0" smtClean="0"/>
              <a:t>99 percent of budget  spent while only achieving 55 % of their targets </a:t>
            </a:r>
          </a:p>
          <a:p>
            <a:r>
              <a:rPr lang="en-US" dirty="0" smtClean="0"/>
              <a:t>Particularly disappointing is performance of Hospitals, Tertiary Health Services and Human Resource Development </a:t>
            </a:r>
          </a:p>
          <a:p>
            <a:r>
              <a:rPr lang="en-US" dirty="0" smtClean="0"/>
              <a:t>Only 25 % of  targets achieved yet spent 99% of the allocated budget of R19, 8 billion </a:t>
            </a:r>
          </a:p>
          <a:p>
            <a:r>
              <a:rPr lang="en-US" dirty="0" smtClean="0"/>
              <a:t>Main driver of underperformance was performance of the Health Facility  Revitalisation Grant .  </a:t>
            </a:r>
            <a:endParaRPr lang="en-US" dirty="0"/>
          </a:p>
          <a:p>
            <a:r>
              <a:rPr lang="en-US" dirty="0" smtClean="0"/>
              <a:t>Only 37  of targeted  307 facilities outside of NHI districts were refurbished (12,1 % achievement of target) </a:t>
            </a:r>
          </a:p>
          <a:p>
            <a:r>
              <a:rPr lang="en-US" dirty="0" smtClean="0"/>
              <a:t>Only 67 of targeted 178 facilities in NHI districts repaired or refurbished </a:t>
            </a:r>
          </a:p>
          <a:p>
            <a:r>
              <a:rPr lang="en-US" dirty="0" smtClean="0"/>
              <a:t>Yet all the money spent </a:t>
            </a:r>
          </a:p>
          <a:p>
            <a:pPr algn="ctr"/>
            <a:endParaRPr lang="en-US" dirty="0" smtClean="0"/>
          </a:p>
        </p:txBody>
      </p:sp>
    </p:spTree>
    <p:extLst>
      <p:ext uri="{BB962C8B-B14F-4D97-AF65-F5344CB8AC3E}">
        <p14:creationId xmlns:p14="http://schemas.microsoft.com/office/powerpoint/2010/main" xmlns="" val="1974498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MTBPS Allocation to Health </a:t>
            </a:r>
            <a:endParaRPr lang="en-US" dirty="0"/>
          </a:p>
        </p:txBody>
      </p:sp>
      <p:sp>
        <p:nvSpPr>
          <p:cNvPr id="3" name="Content Placeholder 2"/>
          <p:cNvSpPr>
            <a:spLocks noGrp="1"/>
          </p:cNvSpPr>
          <p:nvPr>
            <p:ph idx="1"/>
          </p:nvPr>
        </p:nvSpPr>
        <p:spPr/>
        <p:txBody>
          <a:bodyPr/>
          <a:lstStyle/>
          <a:p>
            <a:r>
              <a:rPr lang="en-US" dirty="0" smtClean="0"/>
              <a:t>7,5% increase in nominal terms  translates into mere 1,5 % in real terms </a:t>
            </a:r>
          </a:p>
          <a:p>
            <a:r>
              <a:rPr lang="en-US" dirty="0" smtClean="0"/>
              <a:t>Will we hope for growth , we have to plan for continued low growth .</a:t>
            </a:r>
          </a:p>
          <a:p>
            <a:r>
              <a:rPr lang="en-US" dirty="0" smtClean="0"/>
              <a:t>Conditional grants may longer be fit for purpose and we should consider how best the funds could be deployed </a:t>
            </a:r>
          </a:p>
          <a:p>
            <a:r>
              <a:rPr lang="en-US" dirty="0"/>
              <a:t> </a:t>
            </a:r>
            <a:r>
              <a:rPr lang="en-US" dirty="0" smtClean="0"/>
              <a:t>NHI transitional fund stalled due to contestation on the  removal of medical aid credits </a:t>
            </a:r>
          </a:p>
          <a:p>
            <a:r>
              <a:rPr lang="en-US" dirty="0"/>
              <a:t> </a:t>
            </a:r>
            <a:r>
              <a:rPr lang="en-US" dirty="0" smtClean="0"/>
              <a:t>Implementation of NHI transitional fund could mitigate any losses occurred from the lost of the credit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1855020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Community Health Worker Program </a:t>
            </a:r>
            <a:endParaRPr lang="en-US" dirty="0"/>
          </a:p>
        </p:txBody>
      </p:sp>
      <p:sp>
        <p:nvSpPr>
          <p:cNvPr id="3" name="Content Placeholder 2"/>
          <p:cNvSpPr>
            <a:spLocks noGrp="1"/>
          </p:cNvSpPr>
          <p:nvPr>
            <p:ph idx="1"/>
          </p:nvPr>
        </p:nvSpPr>
        <p:spPr/>
        <p:txBody>
          <a:bodyPr/>
          <a:lstStyle/>
          <a:p>
            <a:r>
              <a:rPr lang="en-US" dirty="0" smtClean="0"/>
              <a:t>Successful Ward based Outreach Programme key to transforming the National Health System from largely curative to a PHC approach that prioritizes prevention and health promotion </a:t>
            </a:r>
          </a:p>
          <a:p>
            <a:r>
              <a:rPr lang="en-US" dirty="0" smtClean="0"/>
              <a:t>The introduction of a funding source for a standardized integrated community health worker program long overdue </a:t>
            </a:r>
          </a:p>
          <a:p>
            <a:r>
              <a:rPr lang="en-US" dirty="0" smtClean="0"/>
              <a:t>Unfortunately the current allocation of 1,4 billion only a fraction of resources required </a:t>
            </a:r>
          </a:p>
          <a:p>
            <a:r>
              <a:rPr lang="en-US" sz="2400" dirty="0"/>
              <a:t>MRC: Investment case needs additional R4 Billion per annum </a:t>
            </a:r>
            <a:endParaRPr lang="en-US" sz="2400" dirty="0" smtClean="0"/>
          </a:p>
          <a:p>
            <a:r>
              <a:rPr lang="en-US" sz="2400" dirty="0" smtClean="0"/>
              <a:t>Funding of the shortfall must be </a:t>
            </a:r>
            <a:r>
              <a:rPr lang="en-US" sz="2400" dirty="0" err="1" smtClean="0"/>
              <a:t>prioritised</a:t>
            </a:r>
            <a:r>
              <a:rPr lang="en-US" sz="2400" dirty="0" smtClean="0"/>
              <a:t>  </a:t>
            </a:r>
          </a:p>
          <a:p>
            <a:r>
              <a:rPr lang="en-US" sz="2400" dirty="0" smtClean="0"/>
              <a:t>Investment in CHW program will save costs </a:t>
            </a:r>
            <a:endParaRPr lang="en-US" dirty="0" smtClean="0"/>
          </a:p>
          <a:p>
            <a:endParaRPr lang="en-US" sz="2400" dirty="0"/>
          </a:p>
        </p:txBody>
      </p:sp>
    </p:spTree>
    <p:extLst>
      <p:ext uri="{BB962C8B-B14F-4D97-AF65-F5344CB8AC3E}">
        <p14:creationId xmlns:p14="http://schemas.microsoft.com/office/powerpoint/2010/main" xmlns="" val="15379162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8">
      <a:dk1>
        <a:srgbClr val="666666"/>
      </a:dk1>
      <a:lt1>
        <a:srgbClr val="FFFFFF"/>
      </a:lt1>
      <a:dk2>
        <a:srgbClr val="FF0000"/>
      </a:dk2>
      <a:lt2>
        <a:srgbClr val="191919"/>
      </a:lt2>
      <a:accent1>
        <a:srgbClr val="008000"/>
      </a:accent1>
      <a:accent2>
        <a:srgbClr val="CCCCCC"/>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Cutting Costs in HRH -EC case study (2)[1] (Read-Only)" id="{1EA2A027-92C9-DD44-8EC9-B7D727393E60}" vid="{75AF0268-A5A4-0841-8A87-4503525EBD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RHAP</Template>
  <TotalTime>8198</TotalTime>
  <Words>1395</Words>
  <Application>Microsoft Office PowerPoint</Application>
  <PresentationFormat>On-screen Show (4:3)</PresentationFormat>
  <Paragraphs>235</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Adjacency</vt:lpstr>
      <vt:lpstr> </vt:lpstr>
      <vt:lpstr>Introduction </vt:lpstr>
      <vt:lpstr>Background  </vt:lpstr>
      <vt:lpstr>Economic Outlook  </vt:lpstr>
      <vt:lpstr>National Department of Health </vt:lpstr>
      <vt:lpstr>Conditional Grants </vt:lpstr>
      <vt:lpstr>NDOH 2016 Performance </vt:lpstr>
      <vt:lpstr>MTBPS Allocation to Health </vt:lpstr>
      <vt:lpstr>Integrated Community Health Worker Program </vt:lpstr>
      <vt:lpstr>Provincial Resource Allocation </vt:lpstr>
      <vt:lpstr>Provincial Equitable Share </vt:lpstr>
      <vt:lpstr> Sources of funding  Provincial Health budgets </vt:lpstr>
      <vt:lpstr>Slide 13</vt:lpstr>
      <vt:lpstr>MTBPS Provincial Equitable Share</vt:lpstr>
      <vt:lpstr> Addressing the HRH Crisis </vt:lpstr>
      <vt:lpstr>Provincial Personnel Summary </vt:lpstr>
      <vt:lpstr>Priority-Setting Approach (NW) </vt:lpstr>
      <vt:lpstr>Recommendations </vt:lpstr>
      <vt:lpstr>Contact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Spending and the current fiscal climate</dc:title>
  <dc:creator>russell@rhap.org.za</dc:creator>
  <cp:lastModifiedBy>PUMZA</cp:lastModifiedBy>
  <cp:revision>65</cp:revision>
  <cp:lastPrinted>2015-04-20T07:01:05Z</cp:lastPrinted>
  <dcterms:created xsi:type="dcterms:W3CDTF">2017-01-30T10:31:41Z</dcterms:created>
  <dcterms:modified xsi:type="dcterms:W3CDTF">2017-11-13T09:02:32Z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TC010690401033</vt:lpwstr>
  </property>
</Properties>
</file>