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49" r:id="rId5"/>
  </p:sldMasterIdLst>
  <p:notesMasterIdLst>
    <p:notesMasterId r:id="rId32"/>
  </p:notesMasterIdLst>
  <p:handoutMasterIdLst>
    <p:handoutMasterId r:id="rId33"/>
  </p:handoutMasterIdLst>
  <p:sldIdLst>
    <p:sldId id="291" r:id="rId6"/>
    <p:sldId id="331" r:id="rId7"/>
    <p:sldId id="305" r:id="rId8"/>
    <p:sldId id="306" r:id="rId9"/>
    <p:sldId id="307" r:id="rId10"/>
    <p:sldId id="308" r:id="rId11"/>
    <p:sldId id="309" r:id="rId12"/>
    <p:sldId id="311" r:id="rId13"/>
    <p:sldId id="310" r:id="rId14"/>
    <p:sldId id="319" r:id="rId15"/>
    <p:sldId id="316" r:id="rId16"/>
    <p:sldId id="313" r:id="rId17"/>
    <p:sldId id="304" r:id="rId18"/>
    <p:sldId id="314" r:id="rId19"/>
    <p:sldId id="315" r:id="rId20"/>
    <p:sldId id="317" r:id="rId21"/>
    <p:sldId id="320" r:id="rId22"/>
    <p:sldId id="330" r:id="rId23"/>
    <p:sldId id="322" r:id="rId24"/>
    <p:sldId id="323" r:id="rId25"/>
    <p:sldId id="324" r:id="rId26"/>
    <p:sldId id="325" r:id="rId27"/>
    <p:sldId id="326" r:id="rId28"/>
    <p:sldId id="328" r:id="rId29"/>
    <p:sldId id="329" r:id="rId30"/>
    <p:sldId id="302" r:id="rId31"/>
  </p:sldIdLst>
  <p:sldSz cx="9144000" cy="6858000" type="screen4x3"/>
  <p:notesSz cx="7010400" cy="92964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FBCDC57-DBC3-40A5-A27F-39FDA197E996}">
          <p14:sldIdLst>
            <p14:sldId id="291"/>
            <p14:sldId id="331"/>
            <p14:sldId id="305"/>
            <p14:sldId id="306"/>
            <p14:sldId id="307"/>
            <p14:sldId id="308"/>
            <p14:sldId id="309"/>
            <p14:sldId id="311"/>
            <p14:sldId id="310"/>
            <p14:sldId id="319"/>
            <p14:sldId id="316"/>
            <p14:sldId id="313"/>
            <p14:sldId id="304"/>
            <p14:sldId id="314"/>
            <p14:sldId id="315"/>
            <p14:sldId id="317"/>
          </p14:sldIdLst>
        </p14:section>
        <p14:section name="Untitled Section" id="{55694384-383F-4C9A-953D-9D9B29CF73F5}">
          <p14:sldIdLst>
            <p14:sldId id="320"/>
            <p14:sldId id="330"/>
            <p14:sldId id="322"/>
            <p14:sldId id="323"/>
            <p14:sldId id="324"/>
            <p14:sldId id="325"/>
            <p14:sldId id="326"/>
            <p14:sldId id="328"/>
            <p14:sldId id="329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1752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475">
          <p15:clr>
            <a:srgbClr val="A4A3A4"/>
          </p15:clr>
        </p15:guide>
        <p15:guide id="7" pos="5556">
          <p15:clr>
            <a:srgbClr val="A4A3A4"/>
          </p15:clr>
        </p15:guide>
        <p15:guide id="8" pos="5420">
          <p15:clr>
            <a:srgbClr val="A4A3A4"/>
          </p15:clr>
        </p15:guide>
        <p15:guide id="9" pos="340">
          <p15:clr>
            <a:srgbClr val="A4A3A4"/>
          </p15:clr>
        </p15:guide>
        <p15:guide id="10" pos="576">
          <p15:clr>
            <a:srgbClr val="A4A3A4"/>
          </p15:clr>
        </p15:guide>
        <p15:guide id="11" pos="4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5050"/>
    <a:srgbClr val="00FF00"/>
    <a:srgbClr val="CC00CC"/>
    <a:srgbClr val="96330F"/>
    <a:srgbClr val="83725B"/>
    <a:srgbClr val="003896"/>
    <a:srgbClr val="B2B2B2"/>
    <a:srgbClr val="C0C0C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1253"/>
        <p:guide orient="horz" pos="890"/>
        <p:guide orient="horz" pos="3657"/>
        <p:guide orient="horz" pos="1752"/>
        <p:guide orient="horz" pos="4156"/>
        <p:guide orient="horz" pos="3475"/>
        <p:guide pos="5556"/>
        <p:guide pos="5420"/>
        <p:guide pos="340"/>
        <p:guide pos="576"/>
        <p:guide pos="4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D74D8-9607-4F52-8AC9-154897C91D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72ACD92-F94C-4AB3-8713-A9106FBB257F}">
      <dgm:prSet phldrT="[Text]"/>
      <dgm:spPr/>
      <dgm:t>
        <a:bodyPr/>
        <a:lstStyle/>
        <a:p>
          <a:r>
            <a:rPr lang="en-US" dirty="0"/>
            <a:t>Power station compliance with MES</a:t>
          </a:r>
          <a:endParaRPr lang="en-ZA" dirty="0"/>
        </a:p>
      </dgm:t>
    </dgm:pt>
    <dgm:pt modelId="{0E111987-5003-499C-AF21-5F92CE477192}" type="parTrans" cxnId="{B9359350-48A8-4C74-A68A-B5D2E6C3A94F}">
      <dgm:prSet/>
      <dgm:spPr/>
      <dgm:t>
        <a:bodyPr/>
        <a:lstStyle/>
        <a:p>
          <a:endParaRPr lang="en-ZA"/>
        </a:p>
      </dgm:t>
    </dgm:pt>
    <dgm:pt modelId="{8C6B7F24-8580-4180-AA73-078DD3CDB219}" type="sibTrans" cxnId="{B9359350-48A8-4C74-A68A-B5D2E6C3A94F}">
      <dgm:prSet/>
      <dgm:spPr/>
      <dgm:t>
        <a:bodyPr/>
        <a:lstStyle/>
        <a:p>
          <a:endParaRPr lang="en-ZA"/>
        </a:p>
      </dgm:t>
    </dgm:pt>
    <dgm:pt modelId="{4C145C13-7E3B-4042-8315-77FFC94425D9}">
      <dgm:prSet phldrT="[Text]"/>
      <dgm:spPr/>
      <dgm:t>
        <a:bodyPr/>
        <a:lstStyle/>
        <a:p>
          <a:r>
            <a:rPr lang="en-US" dirty="0"/>
            <a:t>Emission trends</a:t>
          </a:r>
          <a:endParaRPr lang="en-ZA" dirty="0"/>
        </a:p>
      </dgm:t>
    </dgm:pt>
    <dgm:pt modelId="{BC4709E3-10D8-4B9D-9544-4FF6BD63539A}" type="parTrans" cxnId="{DA9BACF8-FF8F-4EF0-AEDE-DE0972E034A2}">
      <dgm:prSet/>
      <dgm:spPr/>
      <dgm:t>
        <a:bodyPr/>
        <a:lstStyle/>
        <a:p>
          <a:endParaRPr lang="en-ZA"/>
        </a:p>
      </dgm:t>
    </dgm:pt>
    <dgm:pt modelId="{E3C3CAEA-3050-4088-852E-4021AC42005A}" type="sibTrans" cxnId="{DA9BACF8-FF8F-4EF0-AEDE-DE0972E034A2}">
      <dgm:prSet/>
      <dgm:spPr/>
      <dgm:t>
        <a:bodyPr/>
        <a:lstStyle/>
        <a:p>
          <a:endParaRPr lang="en-ZA"/>
        </a:p>
      </dgm:t>
    </dgm:pt>
    <dgm:pt modelId="{454E090F-720B-44B1-AD64-039E289A99BB}">
      <dgm:prSet phldrT="[Text]"/>
      <dgm:spPr/>
      <dgm:t>
        <a:bodyPr/>
        <a:lstStyle/>
        <a:p>
          <a:r>
            <a:rPr lang="en-US" dirty="0"/>
            <a:t>Achieving full compliance with the MES</a:t>
          </a:r>
          <a:endParaRPr lang="en-ZA" dirty="0"/>
        </a:p>
      </dgm:t>
    </dgm:pt>
    <dgm:pt modelId="{019FAB6D-A997-4138-93BC-F76872A6A821}" type="parTrans" cxnId="{E788D74E-E38D-4268-8958-B9059CAD4E6F}">
      <dgm:prSet/>
      <dgm:spPr/>
      <dgm:t>
        <a:bodyPr/>
        <a:lstStyle/>
        <a:p>
          <a:endParaRPr lang="en-ZA"/>
        </a:p>
      </dgm:t>
    </dgm:pt>
    <dgm:pt modelId="{5F680AD0-D008-4E2A-8A06-6EE1F6DB9161}" type="sibTrans" cxnId="{E788D74E-E38D-4268-8958-B9059CAD4E6F}">
      <dgm:prSet/>
      <dgm:spPr/>
      <dgm:t>
        <a:bodyPr/>
        <a:lstStyle/>
        <a:p>
          <a:endParaRPr lang="en-ZA"/>
        </a:p>
      </dgm:t>
    </dgm:pt>
    <dgm:pt modelId="{7DCC8FC5-C676-49AC-8946-722B9502FDFF}">
      <dgm:prSet phldrT="[Text]"/>
      <dgm:spPr/>
      <dgm:t>
        <a:bodyPr/>
        <a:lstStyle/>
        <a:p>
          <a:r>
            <a:rPr lang="en-US" dirty="0"/>
            <a:t>Eskom’s air quality offsets </a:t>
          </a:r>
          <a:r>
            <a:rPr lang="en-US" dirty="0" err="1"/>
            <a:t>programme</a:t>
          </a:r>
          <a:endParaRPr lang="en-ZA" dirty="0"/>
        </a:p>
      </dgm:t>
    </dgm:pt>
    <dgm:pt modelId="{11AFB4ED-78DB-46D8-9E2C-2EB30BF97D48}" type="parTrans" cxnId="{7FF13F79-3C1C-43C0-B58A-F4BA9549B6E7}">
      <dgm:prSet/>
      <dgm:spPr/>
      <dgm:t>
        <a:bodyPr/>
        <a:lstStyle/>
        <a:p>
          <a:endParaRPr lang="en-ZA"/>
        </a:p>
      </dgm:t>
    </dgm:pt>
    <dgm:pt modelId="{987BD3EC-3DD9-484C-AC06-D317CBCB39A8}" type="sibTrans" cxnId="{7FF13F79-3C1C-43C0-B58A-F4BA9549B6E7}">
      <dgm:prSet/>
      <dgm:spPr/>
      <dgm:t>
        <a:bodyPr/>
        <a:lstStyle/>
        <a:p>
          <a:endParaRPr lang="en-ZA"/>
        </a:p>
      </dgm:t>
    </dgm:pt>
    <dgm:pt modelId="{0A3E9241-CE83-4C47-87D1-9884D421491B}">
      <dgm:prSet phldrT="[Text]"/>
      <dgm:spPr/>
      <dgm:t>
        <a:bodyPr/>
        <a:lstStyle/>
        <a:p>
          <a:r>
            <a:rPr lang="en-US" dirty="0"/>
            <a:t>Eskom’s ambient air quality monitoring network</a:t>
          </a:r>
          <a:endParaRPr lang="en-ZA" dirty="0"/>
        </a:p>
      </dgm:t>
    </dgm:pt>
    <dgm:pt modelId="{75697D6F-A86B-4B43-8067-A0D592720E87}" type="parTrans" cxnId="{CF8746D2-CBB7-49A1-A02A-54A3D5D147D7}">
      <dgm:prSet/>
      <dgm:spPr/>
      <dgm:t>
        <a:bodyPr/>
        <a:lstStyle/>
        <a:p>
          <a:endParaRPr lang="en-ZA"/>
        </a:p>
      </dgm:t>
    </dgm:pt>
    <dgm:pt modelId="{EF95B3A6-B45D-40D9-9DC6-94C51DA9079C}" type="sibTrans" cxnId="{CF8746D2-CBB7-49A1-A02A-54A3D5D147D7}">
      <dgm:prSet/>
      <dgm:spPr/>
      <dgm:t>
        <a:bodyPr/>
        <a:lstStyle/>
        <a:p>
          <a:endParaRPr lang="en-ZA"/>
        </a:p>
      </dgm:t>
    </dgm:pt>
    <dgm:pt modelId="{27E3C0DE-17B3-4C23-A876-AB78DE7118FD}">
      <dgm:prSet phldrT="[Text]"/>
      <dgm:spPr/>
      <dgm:t>
        <a:bodyPr/>
        <a:lstStyle/>
        <a:p>
          <a:r>
            <a:rPr lang="en-US" dirty="0"/>
            <a:t>Eskom’s emission reduction plan</a:t>
          </a:r>
          <a:endParaRPr lang="en-ZA" dirty="0"/>
        </a:p>
      </dgm:t>
    </dgm:pt>
    <dgm:pt modelId="{A9B4AA34-96FA-41BC-835F-473002CDDDFE}" type="parTrans" cxnId="{27C6AFC7-DFA2-4F5F-A001-B4626EEBC3F1}">
      <dgm:prSet/>
      <dgm:spPr/>
    </dgm:pt>
    <dgm:pt modelId="{58C7FCDB-64CE-4486-B9AA-5044CB2A028A}" type="sibTrans" cxnId="{27C6AFC7-DFA2-4F5F-A001-B4626EEBC3F1}">
      <dgm:prSet/>
      <dgm:spPr/>
    </dgm:pt>
    <dgm:pt modelId="{23212497-3826-468F-B1A7-7640B98F151C}" type="pres">
      <dgm:prSet presAssocID="{237D74D8-9607-4F52-8AC9-154897C91D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4D1A9-7301-4DC2-BDC2-6F5ED6DA02AD}" type="pres">
      <dgm:prSet presAssocID="{D72ACD92-F94C-4AB3-8713-A9106FBB257F}" presName="parentLin" presStyleCnt="0"/>
      <dgm:spPr/>
    </dgm:pt>
    <dgm:pt modelId="{1D383031-3117-4573-8E89-6F9A8EF39297}" type="pres">
      <dgm:prSet presAssocID="{D72ACD92-F94C-4AB3-8713-A9106FBB257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7052959-7659-434C-9B3C-EA32306A6659}" type="pres">
      <dgm:prSet presAssocID="{D72ACD92-F94C-4AB3-8713-A9106FBB257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2FAE6-8327-469B-A1C6-081750606A03}" type="pres">
      <dgm:prSet presAssocID="{D72ACD92-F94C-4AB3-8713-A9106FBB257F}" presName="negativeSpace" presStyleCnt="0"/>
      <dgm:spPr/>
    </dgm:pt>
    <dgm:pt modelId="{F677F585-D44B-4C25-8843-CDD235D61EE0}" type="pres">
      <dgm:prSet presAssocID="{D72ACD92-F94C-4AB3-8713-A9106FBB257F}" presName="childText" presStyleLbl="conFgAcc1" presStyleIdx="0" presStyleCnt="6">
        <dgm:presLayoutVars>
          <dgm:bulletEnabled val="1"/>
        </dgm:presLayoutVars>
      </dgm:prSet>
      <dgm:spPr/>
    </dgm:pt>
    <dgm:pt modelId="{1D54DDFC-C270-4CD7-9962-0C59534382DB}" type="pres">
      <dgm:prSet presAssocID="{8C6B7F24-8580-4180-AA73-078DD3CDB219}" presName="spaceBetweenRectangles" presStyleCnt="0"/>
      <dgm:spPr/>
    </dgm:pt>
    <dgm:pt modelId="{568A62CE-AA85-44AE-82C3-19E751334BBE}" type="pres">
      <dgm:prSet presAssocID="{4C145C13-7E3B-4042-8315-77FFC94425D9}" presName="parentLin" presStyleCnt="0"/>
      <dgm:spPr/>
    </dgm:pt>
    <dgm:pt modelId="{D9E6AEB9-C4FB-46D5-BAC8-228337813F7C}" type="pres">
      <dgm:prSet presAssocID="{4C145C13-7E3B-4042-8315-77FFC94425D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3CAEFCF-634F-4E74-B424-731BC8CCDB4B}" type="pres">
      <dgm:prSet presAssocID="{4C145C13-7E3B-4042-8315-77FFC94425D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52C77-55E6-4D4A-8F6B-297967FDC950}" type="pres">
      <dgm:prSet presAssocID="{4C145C13-7E3B-4042-8315-77FFC94425D9}" presName="negativeSpace" presStyleCnt="0"/>
      <dgm:spPr/>
    </dgm:pt>
    <dgm:pt modelId="{478BB1BB-5E06-4175-9245-EDA804CD3773}" type="pres">
      <dgm:prSet presAssocID="{4C145C13-7E3B-4042-8315-77FFC94425D9}" presName="childText" presStyleLbl="conFgAcc1" presStyleIdx="1" presStyleCnt="6">
        <dgm:presLayoutVars>
          <dgm:bulletEnabled val="1"/>
        </dgm:presLayoutVars>
      </dgm:prSet>
      <dgm:spPr/>
    </dgm:pt>
    <dgm:pt modelId="{53CF5865-05E8-4F69-B11B-B63863679291}" type="pres">
      <dgm:prSet presAssocID="{E3C3CAEA-3050-4088-852E-4021AC42005A}" presName="spaceBetweenRectangles" presStyleCnt="0"/>
      <dgm:spPr/>
    </dgm:pt>
    <dgm:pt modelId="{FDBABFDB-6825-4601-BEAA-332D70506292}" type="pres">
      <dgm:prSet presAssocID="{27E3C0DE-17B3-4C23-A876-AB78DE7118FD}" presName="parentLin" presStyleCnt="0"/>
      <dgm:spPr/>
    </dgm:pt>
    <dgm:pt modelId="{FFB03EBD-9B38-4F10-9B83-CF97900F42EE}" type="pres">
      <dgm:prSet presAssocID="{27E3C0DE-17B3-4C23-A876-AB78DE7118F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7CF994E-D184-491A-8837-E702145F7D6D}" type="pres">
      <dgm:prSet presAssocID="{27E3C0DE-17B3-4C23-A876-AB78DE7118F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CEC4D-BBC0-4DC5-8C9A-E073A1B1F515}" type="pres">
      <dgm:prSet presAssocID="{27E3C0DE-17B3-4C23-A876-AB78DE7118FD}" presName="negativeSpace" presStyleCnt="0"/>
      <dgm:spPr/>
    </dgm:pt>
    <dgm:pt modelId="{675F49CB-4672-41EA-8B89-157D107E7662}" type="pres">
      <dgm:prSet presAssocID="{27E3C0DE-17B3-4C23-A876-AB78DE7118FD}" presName="childText" presStyleLbl="conFgAcc1" presStyleIdx="2" presStyleCnt="6">
        <dgm:presLayoutVars>
          <dgm:bulletEnabled val="1"/>
        </dgm:presLayoutVars>
      </dgm:prSet>
      <dgm:spPr/>
    </dgm:pt>
    <dgm:pt modelId="{91D4AB79-BB98-47B5-B43B-2D75D2E50965}" type="pres">
      <dgm:prSet presAssocID="{58C7FCDB-64CE-4486-B9AA-5044CB2A028A}" presName="spaceBetweenRectangles" presStyleCnt="0"/>
      <dgm:spPr/>
    </dgm:pt>
    <dgm:pt modelId="{F782C741-9CB9-4669-97F5-79FB81D37499}" type="pres">
      <dgm:prSet presAssocID="{454E090F-720B-44B1-AD64-039E289A99BB}" presName="parentLin" presStyleCnt="0"/>
      <dgm:spPr/>
    </dgm:pt>
    <dgm:pt modelId="{BDB99AD3-D288-4FAC-92CE-FF5DABEA82A7}" type="pres">
      <dgm:prSet presAssocID="{454E090F-720B-44B1-AD64-039E289A99B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6069588-134D-482E-8FFA-D7322BC7645D}" type="pres">
      <dgm:prSet presAssocID="{454E090F-720B-44B1-AD64-039E289A99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0FDD1-1D94-45CD-B1DC-B95ADCF24326}" type="pres">
      <dgm:prSet presAssocID="{454E090F-720B-44B1-AD64-039E289A99BB}" presName="negativeSpace" presStyleCnt="0"/>
      <dgm:spPr/>
    </dgm:pt>
    <dgm:pt modelId="{3F6A248A-6109-4C4C-A875-07114E2BE9BA}" type="pres">
      <dgm:prSet presAssocID="{454E090F-720B-44B1-AD64-039E289A99BB}" presName="childText" presStyleLbl="conFgAcc1" presStyleIdx="3" presStyleCnt="6">
        <dgm:presLayoutVars>
          <dgm:bulletEnabled val="1"/>
        </dgm:presLayoutVars>
      </dgm:prSet>
      <dgm:spPr/>
    </dgm:pt>
    <dgm:pt modelId="{8934C4F1-C37D-41FE-8F0E-63A6F2F3E5C3}" type="pres">
      <dgm:prSet presAssocID="{5F680AD0-D008-4E2A-8A06-6EE1F6DB9161}" presName="spaceBetweenRectangles" presStyleCnt="0"/>
      <dgm:spPr/>
    </dgm:pt>
    <dgm:pt modelId="{D7DB7DB5-FE3B-4173-AEBF-ED18542B3265}" type="pres">
      <dgm:prSet presAssocID="{0A3E9241-CE83-4C47-87D1-9884D421491B}" presName="parentLin" presStyleCnt="0"/>
      <dgm:spPr/>
    </dgm:pt>
    <dgm:pt modelId="{0B9F11A8-2C78-44A6-AA4E-3628F6EF27CF}" type="pres">
      <dgm:prSet presAssocID="{0A3E9241-CE83-4C47-87D1-9884D421491B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E21CCE2-455D-4989-AE46-F78449C939B3}" type="pres">
      <dgm:prSet presAssocID="{0A3E9241-CE83-4C47-87D1-9884D421491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C1F74-5F2B-4595-B20F-BA2912DA8490}" type="pres">
      <dgm:prSet presAssocID="{0A3E9241-CE83-4C47-87D1-9884D421491B}" presName="negativeSpace" presStyleCnt="0"/>
      <dgm:spPr/>
    </dgm:pt>
    <dgm:pt modelId="{2C46CEEA-7176-4BAF-BD9D-EBF734907B2C}" type="pres">
      <dgm:prSet presAssocID="{0A3E9241-CE83-4C47-87D1-9884D421491B}" presName="childText" presStyleLbl="conFgAcc1" presStyleIdx="4" presStyleCnt="6">
        <dgm:presLayoutVars>
          <dgm:bulletEnabled val="1"/>
        </dgm:presLayoutVars>
      </dgm:prSet>
      <dgm:spPr/>
    </dgm:pt>
    <dgm:pt modelId="{7A1C0942-93BB-4512-B179-F1A10C5566D1}" type="pres">
      <dgm:prSet presAssocID="{EF95B3A6-B45D-40D9-9DC6-94C51DA9079C}" presName="spaceBetweenRectangles" presStyleCnt="0"/>
      <dgm:spPr/>
    </dgm:pt>
    <dgm:pt modelId="{BCB47221-42BD-42DF-804B-1DDF7D78CCAD}" type="pres">
      <dgm:prSet presAssocID="{7DCC8FC5-C676-49AC-8946-722B9502FDFF}" presName="parentLin" presStyleCnt="0"/>
      <dgm:spPr/>
    </dgm:pt>
    <dgm:pt modelId="{6ED8F527-F2B1-4DD7-BFDB-BF882CC0EC9C}" type="pres">
      <dgm:prSet presAssocID="{7DCC8FC5-C676-49AC-8946-722B9502FDFF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223DB5B-313B-496F-9446-87A3ACBFFC36}" type="pres">
      <dgm:prSet presAssocID="{7DCC8FC5-C676-49AC-8946-722B9502FDF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55BB4-F1FD-412E-9197-79BAFC63B799}" type="pres">
      <dgm:prSet presAssocID="{7DCC8FC5-C676-49AC-8946-722B9502FDFF}" presName="negativeSpace" presStyleCnt="0"/>
      <dgm:spPr/>
    </dgm:pt>
    <dgm:pt modelId="{90386E94-66B8-49B7-BBE6-BB37CD4BCDBE}" type="pres">
      <dgm:prSet presAssocID="{7DCC8FC5-C676-49AC-8946-722B9502FDF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10FD3FB-051B-4E80-BDB6-5922517D1A20}" type="presOf" srcId="{0A3E9241-CE83-4C47-87D1-9884D421491B}" destId="{AE21CCE2-455D-4989-AE46-F78449C939B3}" srcOrd="1" destOrd="0" presId="urn:microsoft.com/office/officeart/2005/8/layout/list1"/>
    <dgm:cxn modelId="{D47DC8B5-D847-4137-9ED1-D58E8CC25730}" type="presOf" srcId="{D72ACD92-F94C-4AB3-8713-A9106FBB257F}" destId="{1D383031-3117-4573-8E89-6F9A8EF39297}" srcOrd="0" destOrd="0" presId="urn:microsoft.com/office/officeart/2005/8/layout/list1"/>
    <dgm:cxn modelId="{DC99AF02-5DC0-41E5-A1D5-0F3296D373B5}" type="presOf" srcId="{D72ACD92-F94C-4AB3-8713-A9106FBB257F}" destId="{B7052959-7659-434C-9B3C-EA32306A6659}" srcOrd="1" destOrd="0" presId="urn:microsoft.com/office/officeart/2005/8/layout/list1"/>
    <dgm:cxn modelId="{27C6AFC7-DFA2-4F5F-A001-B4626EEBC3F1}" srcId="{237D74D8-9607-4F52-8AC9-154897C91DE1}" destId="{27E3C0DE-17B3-4C23-A876-AB78DE7118FD}" srcOrd="2" destOrd="0" parTransId="{A9B4AA34-96FA-41BC-835F-473002CDDDFE}" sibTransId="{58C7FCDB-64CE-4486-B9AA-5044CB2A028A}"/>
    <dgm:cxn modelId="{B9359350-48A8-4C74-A68A-B5D2E6C3A94F}" srcId="{237D74D8-9607-4F52-8AC9-154897C91DE1}" destId="{D72ACD92-F94C-4AB3-8713-A9106FBB257F}" srcOrd="0" destOrd="0" parTransId="{0E111987-5003-499C-AF21-5F92CE477192}" sibTransId="{8C6B7F24-8580-4180-AA73-078DD3CDB219}"/>
    <dgm:cxn modelId="{E788D74E-E38D-4268-8958-B9059CAD4E6F}" srcId="{237D74D8-9607-4F52-8AC9-154897C91DE1}" destId="{454E090F-720B-44B1-AD64-039E289A99BB}" srcOrd="3" destOrd="0" parTransId="{019FAB6D-A997-4138-93BC-F76872A6A821}" sibTransId="{5F680AD0-D008-4E2A-8A06-6EE1F6DB9161}"/>
    <dgm:cxn modelId="{0D0FFC56-265A-4D02-8B08-85231F3361B5}" type="presOf" srcId="{454E090F-720B-44B1-AD64-039E289A99BB}" destId="{BDB99AD3-D288-4FAC-92CE-FF5DABEA82A7}" srcOrd="0" destOrd="0" presId="urn:microsoft.com/office/officeart/2005/8/layout/list1"/>
    <dgm:cxn modelId="{CF8746D2-CBB7-49A1-A02A-54A3D5D147D7}" srcId="{237D74D8-9607-4F52-8AC9-154897C91DE1}" destId="{0A3E9241-CE83-4C47-87D1-9884D421491B}" srcOrd="4" destOrd="0" parTransId="{75697D6F-A86B-4B43-8067-A0D592720E87}" sibTransId="{EF95B3A6-B45D-40D9-9DC6-94C51DA9079C}"/>
    <dgm:cxn modelId="{DC99424A-5C62-44DC-8B98-90CD793E0B32}" type="presOf" srcId="{7DCC8FC5-C676-49AC-8946-722B9502FDFF}" destId="{6ED8F527-F2B1-4DD7-BFDB-BF882CC0EC9C}" srcOrd="0" destOrd="0" presId="urn:microsoft.com/office/officeart/2005/8/layout/list1"/>
    <dgm:cxn modelId="{F42EBA6E-BCF7-4CAF-BC64-1E2B1EB44384}" type="presOf" srcId="{454E090F-720B-44B1-AD64-039E289A99BB}" destId="{C6069588-134D-482E-8FFA-D7322BC7645D}" srcOrd="1" destOrd="0" presId="urn:microsoft.com/office/officeart/2005/8/layout/list1"/>
    <dgm:cxn modelId="{AE60F63F-9F96-4726-87B9-53BE77844E63}" type="presOf" srcId="{4C145C13-7E3B-4042-8315-77FFC94425D9}" destId="{C3CAEFCF-634F-4E74-B424-731BC8CCDB4B}" srcOrd="1" destOrd="0" presId="urn:microsoft.com/office/officeart/2005/8/layout/list1"/>
    <dgm:cxn modelId="{6AEA0559-7B36-4DC6-BD87-D769EB277B98}" type="presOf" srcId="{27E3C0DE-17B3-4C23-A876-AB78DE7118FD}" destId="{87CF994E-D184-491A-8837-E702145F7D6D}" srcOrd="1" destOrd="0" presId="urn:microsoft.com/office/officeart/2005/8/layout/list1"/>
    <dgm:cxn modelId="{7FF13F79-3C1C-43C0-B58A-F4BA9549B6E7}" srcId="{237D74D8-9607-4F52-8AC9-154897C91DE1}" destId="{7DCC8FC5-C676-49AC-8946-722B9502FDFF}" srcOrd="5" destOrd="0" parTransId="{11AFB4ED-78DB-46D8-9E2C-2EB30BF97D48}" sibTransId="{987BD3EC-3DD9-484C-AC06-D317CBCB39A8}"/>
    <dgm:cxn modelId="{DA9BACF8-FF8F-4EF0-AEDE-DE0972E034A2}" srcId="{237D74D8-9607-4F52-8AC9-154897C91DE1}" destId="{4C145C13-7E3B-4042-8315-77FFC94425D9}" srcOrd="1" destOrd="0" parTransId="{BC4709E3-10D8-4B9D-9544-4FF6BD63539A}" sibTransId="{E3C3CAEA-3050-4088-852E-4021AC42005A}"/>
    <dgm:cxn modelId="{E0C30FA2-659B-4261-BD82-B76B19DFD66B}" type="presOf" srcId="{7DCC8FC5-C676-49AC-8946-722B9502FDFF}" destId="{0223DB5B-313B-496F-9446-87A3ACBFFC36}" srcOrd="1" destOrd="0" presId="urn:microsoft.com/office/officeart/2005/8/layout/list1"/>
    <dgm:cxn modelId="{C591C8F1-AD99-433F-B5E1-1C29BDF5A37C}" type="presOf" srcId="{27E3C0DE-17B3-4C23-A876-AB78DE7118FD}" destId="{FFB03EBD-9B38-4F10-9B83-CF97900F42EE}" srcOrd="0" destOrd="0" presId="urn:microsoft.com/office/officeart/2005/8/layout/list1"/>
    <dgm:cxn modelId="{03504D26-F908-4600-8EB4-9FA735EACE04}" type="presOf" srcId="{237D74D8-9607-4F52-8AC9-154897C91DE1}" destId="{23212497-3826-468F-B1A7-7640B98F151C}" srcOrd="0" destOrd="0" presId="urn:microsoft.com/office/officeart/2005/8/layout/list1"/>
    <dgm:cxn modelId="{6AAD6D0C-E668-42BC-9A96-D63F1182B695}" type="presOf" srcId="{0A3E9241-CE83-4C47-87D1-9884D421491B}" destId="{0B9F11A8-2C78-44A6-AA4E-3628F6EF27CF}" srcOrd="0" destOrd="0" presId="urn:microsoft.com/office/officeart/2005/8/layout/list1"/>
    <dgm:cxn modelId="{B6A1858E-5A8D-422A-8C4F-8C9C2ED0B9C0}" type="presOf" srcId="{4C145C13-7E3B-4042-8315-77FFC94425D9}" destId="{D9E6AEB9-C4FB-46D5-BAC8-228337813F7C}" srcOrd="0" destOrd="0" presId="urn:microsoft.com/office/officeart/2005/8/layout/list1"/>
    <dgm:cxn modelId="{7EE841AE-24A1-4FFF-B7CC-8F5FB2EEF173}" type="presParOf" srcId="{23212497-3826-468F-B1A7-7640B98F151C}" destId="{AD94D1A9-7301-4DC2-BDC2-6F5ED6DA02AD}" srcOrd="0" destOrd="0" presId="urn:microsoft.com/office/officeart/2005/8/layout/list1"/>
    <dgm:cxn modelId="{4455381A-E056-4DE9-9025-D458D52C9937}" type="presParOf" srcId="{AD94D1A9-7301-4DC2-BDC2-6F5ED6DA02AD}" destId="{1D383031-3117-4573-8E89-6F9A8EF39297}" srcOrd="0" destOrd="0" presId="urn:microsoft.com/office/officeart/2005/8/layout/list1"/>
    <dgm:cxn modelId="{78B935D5-DD59-4882-A722-C1222CBEE60C}" type="presParOf" srcId="{AD94D1A9-7301-4DC2-BDC2-6F5ED6DA02AD}" destId="{B7052959-7659-434C-9B3C-EA32306A6659}" srcOrd="1" destOrd="0" presId="urn:microsoft.com/office/officeart/2005/8/layout/list1"/>
    <dgm:cxn modelId="{30481936-98F5-43B2-9734-5F80D479B8EF}" type="presParOf" srcId="{23212497-3826-468F-B1A7-7640B98F151C}" destId="{E432FAE6-8327-469B-A1C6-081750606A03}" srcOrd="1" destOrd="0" presId="urn:microsoft.com/office/officeart/2005/8/layout/list1"/>
    <dgm:cxn modelId="{80046E1E-F30C-454D-9141-23EBD4964529}" type="presParOf" srcId="{23212497-3826-468F-B1A7-7640B98F151C}" destId="{F677F585-D44B-4C25-8843-CDD235D61EE0}" srcOrd="2" destOrd="0" presId="urn:microsoft.com/office/officeart/2005/8/layout/list1"/>
    <dgm:cxn modelId="{CF590337-4B82-42B7-8F6D-C2957509EE39}" type="presParOf" srcId="{23212497-3826-468F-B1A7-7640B98F151C}" destId="{1D54DDFC-C270-4CD7-9962-0C59534382DB}" srcOrd="3" destOrd="0" presId="urn:microsoft.com/office/officeart/2005/8/layout/list1"/>
    <dgm:cxn modelId="{DB0865F1-2638-4993-9FCE-942659C59C32}" type="presParOf" srcId="{23212497-3826-468F-B1A7-7640B98F151C}" destId="{568A62CE-AA85-44AE-82C3-19E751334BBE}" srcOrd="4" destOrd="0" presId="urn:microsoft.com/office/officeart/2005/8/layout/list1"/>
    <dgm:cxn modelId="{A96E9CE8-EEA4-4BE7-B96B-6F6E66AE38E1}" type="presParOf" srcId="{568A62CE-AA85-44AE-82C3-19E751334BBE}" destId="{D9E6AEB9-C4FB-46D5-BAC8-228337813F7C}" srcOrd="0" destOrd="0" presId="urn:microsoft.com/office/officeart/2005/8/layout/list1"/>
    <dgm:cxn modelId="{3DDB9A22-8E92-45A4-880A-202F3542F307}" type="presParOf" srcId="{568A62CE-AA85-44AE-82C3-19E751334BBE}" destId="{C3CAEFCF-634F-4E74-B424-731BC8CCDB4B}" srcOrd="1" destOrd="0" presId="urn:microsoft.com/office/officeart/2005/8/layout/list1"/>
    <dgm:cxn modelId="{2C2D829A-4AA7-4559-B1AD-1EECF2CA58AE}" type="presParOf" srcId="{23212497-3826-468F-B1A7-7640B98F151C}" destId="{83652C77-55E6-4D4A-8F6B-297967FDC950}" srcOrd="5" destOrd="0" presId="urn:microsoft.com/office/officeart/2005/8/layout/list1"/>
    <dgm:cxn modelId="{1F3DCD71-DA84-4D59-A60D-77159541955B}" type="presParOf" srcId="{23212497-3826-468F-B1A7-7640B98F151C}" destId="{478BB1BB-5E06-4175-9245-EDA804CD3773}" srcOrd="6" destOrd="0" presId="urn:microsoft.com/office/officeart/2005/8/layout/list1"/>
    <dgm:cxn modelId="{A3649642-4912-4BB4-BD08-6C0F4082D21F}" type="presParOf" srcId="{23212497-3826-468F-B1A7-7640B98F151C}" destId="{53CF5865-05E8-4F69-B11B-B63863679291}" srcOrd="7" destOrd="0" presId="urn:microsoft.com/office/officeart/2005/8/layout/list1"/>
    <dgm:cxn modelId="{2D5D8A2E-B193-4CFF-B0D3-FA2AB2870253}" type="presParOf" srcId="{23212497-3826-468F-B1A7-7640B98F151C}" destId="{FDBABFDB-6825-4601-BEAA-332D70506292}" srcOrd="8" destOrd="0" presId="urn:microsoft.com/office/officeart/2005/8/layout/list1"/>
    <dgm:cxn modelId="{4DF9D223-D0D7-4CB9-ADA3-4C5700DC29B1}" type="presParOf" srcId="{FDBABFDB-6825-4601-BEAA-332D70506292}" destId="{FFB03EBD-9B38-4F10-9B83-CF97900F42EE}" srcOrd="0" destOrd="0" presId="urn:microsoft.com/office/officeart/2005/8/layout/list1"/>
    <dgm:cxn modelId="{5C9B8E1D-76E9-4554-B391-7791EB010BEC}" type="presParOf" srcId="{FDBABFDB-6825-4601-BEAA-332D70506292}" destId="{87CF994E-D184-491A-8837-E702145F7D6D}" srcOrd="1" destOrd="0" presId="urn:microsoft.com/office/officeart/2005/8/layout/list1"/>
    <dgm:cxn modelId="{DE2EC086-CEDB-4CCA-BA31-B55DCE0BB406}" type="presParOf" srcId="{23212497-3826-468F-B1A7-7640B98F151C}" destId="{5AFCEC4D-BBC0-4DC5-8C9A-E073A1B1F515}" srcOrd="9" destOrd="0" presId="urn:microsoft.com/office/officeart/2005/8/layout/list1"/>
    <dgm:cxn modelId="{C912C0FC-1C25-4C53-BC4F-C6D5BBFE14A8}" type="presParOf" srcId="{23212497-3826-468F-B1A7-7640B98F151C}" destId="{675F49CB-4672-41EA-8B89-157D107E7662}" srcOrd="10" destOrd="0" presId="urn:microsoft.com/office/officeart/2005/8/layout/list1"/>
    <dgm:cxn modelId="{C1022E4C-DD3A-4BA1-9C22-496AD5B09860}" type="presParOf" srcId="{23212497-3826-468F-B1A7-7640B98F151C}" destId="{91D4AB79-BB98-47B5-B43B-2D75D2E50965}" srcOrd="11" destOrd="0" presId="urn:microsoft.com/office/officeart/2005/8/layout/list1"/>
    <dgm:cxn modelId="{CDC49804-4118-44A4-87B5-687D18C7DBD1}" type="presParOf" srcId="{23212497-3826-468F-B1A7-7640B98F151C}" destId="{F782C741-9CB9-4669-97F5-79FB81D37499}" srcOrd="12" destOrd="0" presId="urn:microsoft.com/office/officeart/2005/8/layout/list1"/>
    <dgm:cxn modelId="{D10A839A-C56A-4A1D-88CD-319D6D101C72}" type="presParOf" srcId="{F782C741-9CB9-4669-97F5-79FB81D37499}" destId="{BDB99AD3-D288-4FAC-92CE-FF5DABEA82A7}" srcOrd="0" destOrd="0" presId="urn:microsoft.com/office/officeart/2005/8/layout/list1"/>
    <dgm:cxn modelId="{72D2AECC-83BF-4622-9FD4-94AA199B49A4}" type="presParOf" srcId="{F782C741-9CB9-4669-97F5-79FB81D37499}" destId="{C6069588-134D-482E-8FFA-D7322BC7645D}" srcOrd="1" destOrd="0" presId="urn:microsoft.com/office/officeart/2005/8/layout/list1"/>
    <dgm:cxn modelId="{D8BDB282-A0E2-4EFA-B202-EDCC5B7C4B42}" type="presParOf" srcId="{23212497-3826-468F-B1A7-7640B98F151C}" destId="{CAA0FDD1-1D94-45CD-B1DC-B95ADCF24326}" srcOrd="13" destOrd="0" presId="urn:microsoft.com/office/officeart/2005/8/layout/list1"/>
    <dgm:cxn modelId="{278F6C89-2C3E-405A-905E-71DC123C428C}" type="presParOf" srcId="{23212497-3826-468F-B1A7-7640B98F151C}" destId="{3F6A248A-6109-4C4C-A875-07114E2BE9BA}" srcOrd="14" destOrd="0" presId="urn:microsoft.com/office/officeart/2005/8/layout/list1"/>
    <dgm:cxn modelId="{171236D0-5B93-4DDF-842B-208B2C779DC6}" type="presParOf" srcId="{23212497-3826-468F-B1A7-7640B98F151C}" destId="{8934C4F1-C37D-41FE-8F0E-63A6F2F3E5C3}" srcOrd="15" destOrd="0" presId="urn:microsoft.com/office/officeart/2005/8/layout/list1"/>
    <dgm:cxn modelId="{974A866B-7D61-43A1-B848-3A399226AD4F}" type="presParOf" srcId="{23212497-3826-468F-B1A7-7640B98F151C}" destId="{D7DB7DB5-FE3B-4173-AEBF-ED18542B3265}" srcOrd="16" destOrd="0" presId="urn:microsoft.com/office/officeart/2005/8/layout/list1"/>
    <dgm:cxn modelId="{AB48D866-3C4B-4E2E-948A-6F674102D50D}" type="presParOf" srcId="{D7DB7DB5-FE3B-4173-AEBF-ED18542B3265}" destId="{0B9F11A8-2C78-44A6-AA4E-3628F6EF27CF}" srcOrd="0" destOrd="0" presId="urn:microsoft.com/office/officeart/2005/8/layout/list1"/>
    <dgm:cxn modelId="{0C6215B4-2913-4637-9CA9-B17153E639E1}" type="presParOf" srcId="{D7DB7DB5-FE3B-4173-AEBF-ED18542B3265}" destId="{AE21CCE2-455D-4989-AE46-F78449C939B3}" srcOrd="1" destOrd="0" presId="urn:microsoft.com/office/officeart/2005/8/layout/list1"/>
    <dgm:cxn modelId="{24977231-EBF2-4EF0-A2D9-F3BB5815927C}" type="presParOf" srcId="{23212497-3826-468F-B1A7-7640B98F151C}" destId="{EFEC1F74-5F2B-4595-B20F-BA2912DA8490}" srcOrd="17" destOrd="0" presId="urn:microsoft.com/office/officeart/2005/8/layout/list1"/>
    <dgm:cxn modelId="{B545F536-4F15-4794-B92C-C165BAE66BFC}" type="presParOf" srcId="{23212497-3826-468F-B1A7-7640B98F151C}" destId="{2C46CEEA-7176-4BAF-BD9D-EBF734907B2C}" srcOrd="18" destOrd="0" presId="urn:microsoft.com/office/officeart/2005/8/layout/list1"/>
    <dgm:cxn modelId="{72FF5A13-B77D-41BB-A7CE-2B36655D6DE6}" type="presParOf" srcId="{23212497-3826-468F-B1A7-7640B98F151C}" destId="{7A1C0942-93BB-4512-B179-F1A10C5566D1}" srcOrd="19" destOrd="0" presId="urn:microsoft.com/office/officeart/2005/8/layout/list1"/>
    <dgm:cxn modelId="{BC2D2DE4-71DE-42A1-8B9E-B63FD5CCA8D8}" type="presParOf" srcId="{23212497-3826-468F-B1A7-7640B98F151C}" destId="{BCB47221-42BD-42DF-804B-1DDF7D78CCAD}" srcOrd="20" destOrd="0" presId="urn:microsoft.com/office/officeart/2005/8/layout/list1"/>
    <dgm:cxn modelId="{AC5B6B04-7AAD-4073-9440-A08677952E7E}" type="presParOf" srcId="{BCB47221-42BD-42DF-804B-1DDF7D78CCAD}" destId="{6ED8F527-F2B1-4DD7-BFDB-BF882CC0EC9C}" srcOrd="0" destOrd="0" presId="urn:microsoft.com/office/officeart/2005/8/layout/list1"/>
    <dgm:cxn modelId="{90E5B278-B991-470D-B18D-55D90380C833}" type="presParOf" srcId="{BCB47221-42BD-42DF-804B-1DDF7D78CCAD}" destId="{0223DB5B-313B-496F-9446-87A3ACBFFC36}" srcOrd="1" destOrd="0" presId="urn:microsoft.com/office/officeart/2005/8/layout/list1"/>
    <dgm:cxn modelId="{C6DF8147-6E05-4AD4-B054-16A8ECA2DA1E}" type="presParOf" srcId="{23212497-3826-468F-B1A7-7640B98F151C}" destId="{FF455BB4-F1FD-412E-9197-79BAFC63B799}" srcOrd="21" destOrd="0" presId="urn:microsoft.com/office/officeart/2005/8/layout/list1"/>
    <dgm:cxn modelId="{4561B37C-BFA0-4281-883B-D33CDFB01AF1}" type="presParOf" srcId="{23212497-3826-468F-B1A7-7640B98F151C}" destId="{90386E94-66B8-49B7-BBE6-BB37CD4BCDB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8EAF4-0374-490B-A0B8-B1F253241E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1553814-FC6F-4D2E-919B-A44D9584AF77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Pilot project </a:t>
          </a:r>
          <a:r>
            <a:rPr lang="en-US" sz="1600" b="0" dirty="0">
              <a:solidFill>
                <a:schemeClr val="tx1"/>
              </a:solidFill>
            </a:rPr>
            <a:t>in </a:t>
          </a:r>
          <a:r>
            <a:rPr lang="en-US" sz="1600" b="0" dirty="0" err="1">
              <a:solidFill>
                <a:schemeClr val="tx1"/>
              </a:solidFill>
            </a:rPr>
            <a:t>KwaZamokuhle</a:t>
          </a:r>
          <a:r>
            <a:rPr lang="en-US" sz="1600" b="0" dirty="0">
              <a:solidFill>
                <a:schemeClr val="tx1"/>
              </a:solidFill>
            </a:rPr>
            <a:t> – 120 households</a:t>
          </a:r>
          <a:endParaRPr lang="en-ZA" sz="1600" b="1" dirty="0">
            <a:solidFill>
              <a:srgbClr val="FF0000"/>
            </a:solidFill>
          </a:endParaRPr>
        </a:p>
      </dgm:t>
    </dgm:pt>
    <dgm:pt modelId="{01495122-D9D7-4B60-B4F1-3F29E92F6C3A}" type="parTrans" cxnId="{7E221A1F-3227-4E66-ACFD-ABB521DB43C5}">
      <dgm:prSet/>
      <dgm:spPr/>
      <dgm:t>
        <a:bodyPr/>
        <a:lstStyle/>
        <a:p>
          <a:endParaRPr lang="en-ZA"/>
        </a:p>
      </dgm:t>
    </dgm:pt>
    <dgm:pt modelId="{ABD15DB8-CF74-4819-9F56-0B67428C0A34}" type="sibTrans" cxnId="{7E221A1F-3227-4E66-ACFD-ABB521DB43C5}">
      <dgm:prSet/>
      <dgm:spPr/>
      <dgm:t>
        <a:bodyPr/>
        <a:lstStyle/>
        <a:p>
          <a:endParaRPr lang="en-ZA"/>
        </a:p>
      </dgm:t>
    </dgm:pt>
    <dgm:pt modelId="{6CE4150D-35BF-4958-B734-48A2B51A0763}">
      <dgm:prSet phldrT="[Text]" custT="1"/>
      <dgm:spPr/>
      <dgm:t>
        <a:bodyPr/>
        <a:lstStyle/>
        <a:p>
          <a:r>
            <a:rPr lang="en-US" sz="1600" b="1" dirty="0"/>
            <a:t>Lead implementation </a:t>
          </a:r>
          <a:r>
            <a:rPr lang="en-US" sz="1600" dirty="0"/>
            <a:t>(</a:t>
          </a:r>
          <a:r>
            <a:rPr lang="en-US" sz="1600" dirty="0" err="1"/>
            <a:t>KwaZamokuhle</a:t>
          </a:r>
          <a:r>
            <a:rPr lang="en-US" sz="1600" dirty="0"/>
            <a:t>, </a:t>
          </a:r>
          <a:r>
            <a:rPr lang="en-US" sz="1600" dirty="0" err="1"/>
            <a:t>Ezamokuhle</a:t>
          </a:r>
          <a:r>
            <a:rPr lang="en-US" sz="1600" dirty="0"/>
            <a:t> Sharpeville) – 5000 households</a:t>
          </a:r>
          <a:endParaRPr lang="en-ZA" sz="1600" dirty="0"/>
        </a:p>
      </dgm:t>
    </dgm:pt>
    <dgm:pt modelId="{DFEC635B-D527-4EAC-82AD-F451483C8627}" type="parTrans" cxnId="{AA7C2C50-9BDE-4201-8EA3-B1B36155C4E7}">
      <dgm:prSet/>
      <dgm:spPr/>
      <dgm:t>
        <a:bodyPr/>
        <a:lstStyle/>
        <a:p>
          <a:endParaRPr lang="en-ZA"/>
        </a:p>
      </dgm:t>
    </dgm:pt>
    <dgm:pt modelId="{F834B62F-9542-4CEC-96D4-E0D6D5350F44}" type="sibTrans" cxnId="{AA7C2C50-9BDE-4201-8EA3-B1B36155C4E7}">
      <dgm:prSet/>
      <dgm:spPr/>
      <dgm:t>
        <a:bodyPr/>
        <a:lstStyle/>
        <a:p>
          <a:endParaRPr lang="en-ZA"/>
        </a:p>
      </dgm:t>
    </dgm:pt>
    <dgm:pt modelId="{980D2C00-4243-4C66-9039-260E4DD69D63}">
      <dgm:prSet phldrT="[Text]" custT="1"/>
      <dgm:spPr/>
      <dgm:t>
        <a:bodyPr/>
        <a:lstStyle/>
        <a:p>
          <a:r>
            <a:rPr lang="en-US" sz="1600" b="1" dirty="0"/>
            <a:t>Large-scale roll-out </a:t>
          </a:r>
          <a:r>
            <a:rPr lang="en-US" sz="1600" dirty="0"/>
            <a:t>(at least one settlement per power station) – 40 000 households</a:t>
          </a:r>
          <a:endParaRPr lang="en-ZA" sz="1600" dirty="0"/>
        </a:p>
      </dgm:t>
    </dgm:pt>
    <dgm:pt modelId="{4A7FBD88-2F89-4F59-91F9-EED145CD073F}" type="parTrans" cxnId="{966CE196-D310-4BC9-837B-AA1939E7D254}">
      <dgm:prSet/>
      <dgm:spPr/>
      <dgm:t>
        <a:bodyPr/>
        <a:lstStyle/>
        <a:p>
          <a:endParaRPr lang="en-ZA"/>
        </a:p>
      </dgm:t>
    </dgm:pt>
    <dgm:pt modelId="{E3FD938F-54B5-4F88-B5B7-310943EDA487}" type="sibTrans" cxnId="{966CE196-D310-4BC9-837B-AA1939E7D254}">
      <dgm:prSet/>
      <dgm:spPr/>
      <dgm:t>
        <a:bodyPr/>
        <a:lstStyle/>
        <a:p>
          <a:endParaRPr lang="en-ZA"/>
        </a:p>
      </dgm:t>
    </dgm:pt>
    <dgm:pt modelId="{D1889471-CA0E-4973-8338-35C64AAAD0F6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Pre-feasibility study</a:t>
          </a:r>
          <a:endParaRPr lang="en-ZA" sz="1600" b="0" dirty="0">
            <a:solidFill>
              <a:schemeClr val="tx1"/>
            </a:solidFill>
          </a:endParaRPr>
        </a:p>
      </dgm:t>
    </dgm:pt>
    <dgm:pt modelId="{77A2A049-152A-4508-99C8-89F0185AB6AF}" type="parTrans" cxnId="{079462C3-02BC-4E16-AE07-8D149372CDDB}">
      <dgm:prSet/>
      <dgm:spPr/>
      <dgm:t>
        <a:bodyPr/>
        <a:lstStyle/>
        <a:p>
          <a:endParaRPr lang="en-ZA"/>
        </a:p>
      </dgm:t>
    </dgm:pt>
    <dgm:pt modelId="{DE81ED43-1C28-4D61-896C-538FF4A653E9}" type="sibTrans" cxnId="{079462C3-02BC-4E16-AE07-8D149372CDDB}">
      <dgm:prSet/>
      <dgm:spPr/>
      <dgm:t>
        <a:bodyPr/>
        <a:lstStyle/>
        <a:p>
          <a:endParaRPr lang="en-ZA"/>
        </a:p>
      </dgm:t>
    </dgm:pt>
    <dgm:pt modelId="{49BC64B9-1766-4535-99FD-F3FB8D6FB6D8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Electricity pilot in </a:t>
          </a:r>
          <a:r>
            <a:rPr lang="en-US" sz="1600" b="0" dirty="0" err="1">
              <a:solidFill>
                <a:srgbClr val="FF0000"/>
              </a:solidFill>
            </a:rPr>
            <a:t>KwaZamokuhle</a:t>
          </a:r>
          <a:r>
            <a:rPr lang="en-US" sz="1600" b="1" dirty="0">
              <a:solidFill>
                <a:srgbClr val="FF0000"/>
              </a:solidFill>
            </a:rPr>
            <a:t> </a:t>
          </a:r>
          <a:r>
            <a:rPr lang="en-US" sz="1600" b="0" dirty="0">
              <a:solidFill>
                <a:srgbClr val="FF0000"/>
              </a:solidFill>
            </a:rPr>
            <a:t>– 30 households</a:t>
          </a:r>
          <a:endParaRPr lang="en-ZA" sz="1600" b="0" dirty="0">
            <a:solidFill>
              <a:srgbClr val="FF0000"/>
            </a:solidFill>
          </a:endParaRPr>
        </a:p>
      </dgm:t>
    </dgm:pt>
    <dgm:pt modelId="{2F2F2B0A-BF3C-4AD7-928C-1731141BD9DD}" type="parTrans" cxnId="{07354A4E-4CD5-48D7-A182-2C9265999D9D}">
      <dgm:prSet/>
      <dgm:spPr/>
      <dgm:t>
        <a:bodyPr/>
        <a:lstStyle/>
        <a:p>
          <a:endParaRPr lang="en-ZA"/>
        </a:p>
      </dgm:t>
    </dgm:pt>
    <dgm:pt modelId="{56DF11A9-0C59-4063-8887-24B773FC0575}" type="sibTrans" cxnId="{07354A4E-4CD5-48D7-A182-2C9265999D9D}">
      <dgm:prSet/>
      <dgm:spPr/>
      <dgm:t>
        <a:bodyPr/>
        <a:lstStyle/>
        <a:p>
          <a:endParaRPr lang="en-ZA"/>
        </a:p>
      </dgm:t>
    </dgm:pt>
    <dgm:pt modelId="{D9EE2C9B-7C52-447A-ADFA-57A9CCD24092}" type="pres">
      <dgm:prSet presAssocID="{E448EAF4-0374-490B-A0B8-B1F253241E4C}" presName="arrowDiagram" presStyleCnt="0">
        <dgm:presLayoutVars>
          <dgm:chMax val="5"/>
          <dgm:dir/>
          <dgm:resizeHandles val="exact"/>
        </dgm:presLayoutVars>
      </dgm:prSet>
      <dgm:spPr/>
    </dgm:pt>
    <dgm:pt modelId="{31C03ABD-DAD1-4D50-AA99-F27C6271AC27}" type="pres">
      <dgm:prSet presAssocID="{E448EAF4-0374-490B-A0B8-B1F253241E4C}" presName="arrow" presStyleLbl="bgShp" presStyleIdx="0" presStyleCnt="1"/>
      <dgm:spPr/>
    </dgm:pt>
    <dgm:pt modelId="{DC423EC7-27BC-490C-A897-8061D3DF3F18}" type="pres">
      <dgm:prSet presAssocID="{E448EAF4-0374-490B-A0B8-B1F253241E4C}" presName="arrowDiagram5" presStyleCnt="0"/>
      <dgm:spPr/>
    </dgm:pt>
    <dgm:pt modelId="{24065091-B108-4A54-B649-44A9F28FE97F}" type="pres">
      <dgm:prSet presAssocID="{D1889471-CA0E-4973-8338-35C64AAAD0F6}" presName="bullet5a" presStyleLbl="node1" presStyleIdx="0" presStyleCnt="5"/>
      <dgm:spPr/>
    </dgm:pt>
    <dgm:pt modelId="{A71E551E-378F-4E51-93A5-9AA43A3ACE00}" type="pres">
      <dgm:prSet presAssocID="{D1889471-CA0E-4973-8338-35C64AAAD0F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E9F4D-5F5E-4927-B77C-4F9AD059BCF4}" type="pres">
      <dgm:prSet presAssocID="{41553814-FC6F-4D2E-919B-A44D9584AF77}" presName="bullet5b" presStyleLbl="node1" presStyleIdx="1" presStyleCnt="5"/>
      <dgm:spPr/>
    </dgm:pt>
    <dgm:pt modelId="{6A134A06-BDE1-48ED-9E4B-A9881CBCD185}" type="pres">
      <dgm:prSet presAssocID="{41553814-FC6F-4D2E-919B-A44D9584AF77}" presName="textBox5b" presStyleLbl="revTx" presStyleIdx="1" presStyleCnt="5" custScaleX="120351" custLinFactNeighborX="-373" custLinFactNeighborY="3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0E253-F7C8-4C3A-89A5-9F45124A02D5}" type="pres">
      <dgm:prSet presAssocID="{49BC64B9-1766-4535-99FD-F3FB8D6FB6D8}" presName="bullet5c" presStyleLbl="node1" presStyleIdx="2" presStyleCnt="5"/>
      <dgm:spPr>
        <a:solidFill>
          <a:srgbClr val="FF0000"/>
        </a:solidFill>
      </dgm:spPr>
    </dgm:pt>
    <dgm:pt modelId="{4CFB3715-2090-46DD-879F-F0DD6D816AF2}" type="pres">
      <dgm:prSet presAssocID="{49BC64B9-1766-4535-99FD-F3FB8D6FB6D8}" presName="textBox5c" presStyleLbl="revTx" presStyleIdx="2" presStyleCnt="5" custScaleX="107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00B9C-93DB-4091-8DF6-2D4D68C3ED28}" type="pres">
      <dgm:prSet presAssocID="{6CE4150D-35BF-4958-B734-48A2B51A0763}" presName="bullet5d" presStyleLbl="node1" presStyleIdx="3" presStyleCnt="5"/>
      <dgm:spPr/>
    </dgm:pt>
    <dgm:pt modelId="{153E8F04-A991-4F4F-94B1-25B94195DA17}" type="pres">
      <dgm:prSet presAssocID="{6CE4150D-35BF-4958-B734-48A2B51A0763}" presName="textBox5d" presStyleLbl="revTx" presStyleIdx="3" presStyleCnt="5" custScaleX="112220" custLinFactNeighborX="8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F00E0-5BDF-4B64-B75C-098C537A3484}" type="pres">
      <dgm:prSet presAssocID="{980D2C00-4243-4C66-9039-260E4DD69D63}" presName="bullet5e" presStyleLbl="node1" presStyleIdx="4" presStyleCnt="5"/>
      <dgm:spPr/>
    </dgm:pt>
    <dgm:pt modelId="{D6E40C99-1B49-4550-ACE3-01ACBB92DCA2}" type="pres">
      <dgm:prSet presAssocID="{980D2C00-4243-4C66-9039-260E4DD69D6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54A4E-4CD5-48D7-A182-2C9265999D9D}" srcId="{E448EAF4-0374-490B-A0B8-B1F253241E4C}" destId="{49BC64B9-1766-4535-99FD-F3FB8D6FB6D8}" srcOrd="2" destOrd="0" parTransId="{2F2F2B0A-BF3C-4AD7-928C-1731141BD9DD}" sibTransId="{56DF11A9-0C59-4063-8887-24B773FC0575}"/>
    <dgm:cxn modelId="{3F96E9A2-7759-49CF-A437-FB8DC6494A11}" type="presOf" srcId="{41553814-FC6F-4D2E-919B-A44D9584AF77}" destId="{6A134A06-BDE1-48ED-9E4B-A9881CBCD185}" srcOrd="0" destOrd="0" presId="urn:microsoft.com/office/officeart/2005/8/layout/arrow2"/>
    <dgm:cxn modelId="{E7CDE8C2-190B-4467-9ED9-E33D7F946FE5}" type="presOf" srcId="{980D2C00-4243-4C66-9039-260E4DD69D63}" destId="{D6E40C99-1B49-4550-ACE3-01ACBB92DCA2}" srcOrd="0" destOrd="0" presId="urn:microsoft.com/office/officeart/2005/8/layout/arrow2"/>
    <dgm:cxn modelId="{966CE196-D310-4BC9-837B-AA1939E7D254}" srcId="{E448EAF4-0374-490B-A0B8-B1F253241E4C}" destId="{980D2C00-4243-4C66-9039-260E4DD69D63}" srcOrd="4" destOrd="0" parTransId="{4A7FBD88-2F89-4F59-91F9-EED145CD073F}" sibTransId="{E3FD938F-54B5-4F88-B5B7-310943EDA487}"/>
    <dgm:cxn modelId="{0AA801DD-C4E7-452D-B588-B5422734386C}" type="presOf" srcId="{D1889471-CA0E-4973-8338-35C64AAAD0F6}" destId="{A71E551E-378F-4E51-93A5-9AA43A3ACE00}" srcOrd="0" destOrd="0" presId="urn:microsoft.com/office/officeart/2005/8/layout/arrow2"/>
    <dgm:cxn modelId="{C23B0192-1C56-4C3E-BFE2-06A60EC7ED2F}" type="presOf" srcId="{6CE4150D-35BF-4958-B734-48A2B51A0763}" destId="{153E8F04-A991-4F4F-94B1-25B94195DA17}" srcOrd="0" destOrd="0" presId="urn:microsoft.com/office/officeart/2005/8/layout/arrow2"/>
    <dgm:cxn modelId="{3FD8D90C-87B6-4EAD-986C-EFC53F26DEBB}" type="presOf" srcId="{49BC64B9-1766-4535-99FD-F3FB8D6FB6D8}" destId="{4CFB3715-2090-46DD-879F-F0DD6D816AF2}" srcOrd="0" destOrd="0" presId="urn:microsoft.com/office/officeart/2005/8/layout/arrow2"/>
    <dgm:cxn modelId="{AA7C2C50-9BDE-4201-8EA3-B1B36155C4E7}" srcId="{E448EAF4-0374-490B-A0B8-B1F253241E4C}" destId="{6CE4150D-35BF-4958-B734-48A2B51A0763}" srcOrd="3" destOrd="0" parTransId="{DFEC635B-D527-4EAC-82AD-F451483C8627}" sibTransId="{F834B62F-9542-4CEC-96D4-E0D6D5350F44}"/>
    <dgm:cxn modelId="{079462C3-02BC-4E16-AE07-8D149372CDDB}" srcId="{E448EAF4-0374-490B-A0B8-B1F253241E4C}" destId="{D1889471-CA0E-4973-8338-35C64AAAD0F6}" srcOrd="0" destOrd="0" parTransId="{77A2A049-152A-4508-99C8-89F0185AB6AF}" sibTransId="{DE81ED43-1C28-4D61-896C-538FF4A653E9}"/>
    <dgm:cxn modelId="{9B4A4FED-A4DC-4AE6-A295-04F879E47A43}" type="presOf" srcId="{E448EAF4-0374-490B-A0B8-B1F253241E4C}" destId="{D9EE2C9B-7C52-447A-ADFA-57A9CCD24092}" srcOrd="0" destOrd="0" presId="urn:microsoft.com/office/officeart/2005/8/layout/arrow2"/>
    <dgm:cxn modelId="{7E221A1F-3227-4E66-ACFD-ABB521DB43C5}" srcId="{E448EAF4-0374-490B-A0B8-B1F253241E4C}" destId="{41553814-FC6F-4D2E-919B-A44D9584AF77}" srcOrd="1" destOrd="0" parTransId="{01495122-D9D7-4B60-B4F1-3F29E92F6C3A}" sibTransId="{ABD15DB8-CF74-4819-9F56-0B67428C0A34}"/>
    <dgm:cxn modelId="{D26AF642-D35E-4244-810A-44EC39BAF4C7}" type="presParOf" srcId="{D9EE2C9B-7C52-447A-ADFA-57A9CCD24092}" destId="{31C03ABD-DAD1-4D50-AA99-F27C6271AC27}" srcOrd="0" destOrd="0" presId="urn:microsoft.com/office/officeart/2005/8/layout/arrow2"/>
    <dgm:cxn modelId="{48B98EC9-1432-4A9B-8CA7-E81CB9B4A1DA}" type="presParOf" srcId="{D9EE2C9B-7C52-447A-ADFA-57A9CCD24092}" destId="{DC423EC7-27BC-490C-A897-8061D3DF3F18}" srcOrd="1" destOrd="0" presId="urn:microsoft.com/office/officeart/2005/8/layout/arrow2"/>
    <dgm:cxn modelId="{9CA12393-6D0F-47F3-A72E-65A6DAD4825C}" type="presParOf" srcId="{DC423EC7-27BC-490C-A897-8061D3DF3F18}" destId="{24065091-B108-4A54-B649-44A9F28FE97F}" srcOrd="0" destOrd="0" presId="urn:microsoft.com/office/officeart/2005/8/layout/arrow2"/>
    <dgm:cxn modelId="{AE4667A1-247E-405C-AEE4-8FA3663FC027}" type="presParOf" srcId="{DC423EC7-27BC-490C-A897-8061D3DF3F18}" destId="{A71E551E-378F-4E51-93A5-9AA43A3ACE00}" srcOrd="1" destOrd="0" presId="urn:microsoft.com/office/officeart/2005/8/layout/arrow2"/>
    <dgm:cxn modelId="{E5872D76-D3D3-4842-968D-054752B96092}" type="presParOf" srcId="{DC423EC7-27BC-490C-A897-8061D3DF3F18}" destId="{9EDE9F4D-5F5E-4927-B77C-4F9AD059BCF4}" srcOrd="2" destOrd="0" presId="urn:microsoft.com/office/officeart/2005/8/layout/arrow2"/>
    <dgm:cxn modelId="{30D438F2-97E9-4DD9-AA9B-5D24DE4B1B02}" type="presParOf" srcId="{DC423EC7-27BC-490C-A897-8061D3DF3F18}" destId="{6A134A06-BDE1-48ED-9E4B-A9881CBCD185}" srcOrd="3" destOrd="0" presId="urn:microsoft.com/office/officeart/2005/8/layout/arrow2"/>
    <dgm:cxn modelId="{668962C7-D256-4452-B905-BBA410AAFE59}" type="presParOf" srcId="{DC423EC7-27BC-490C-A897-8061D3DF3F18}" destId="{7BE0E253-F7C8-4C3A-89A5-9F45124A02D5}" srcOrd="4" destOrd="0" presId="urn:microsoft.com/office/officeart/2005/8/layout/arrow2"/>
    <dgm:cxn modelId="{F402F7E8-096F-4DDA-9472-D502047C0CB4}" type="presParOf" srcId="{DC423EC7-27BC-490C-A897-8061D3DF3F18}" destId="{4CFB3715-2090-46DD-879F-F0DD6D816AF2}" srcOrd="5" destOrd="0" presId="urn:microsoft.com/office/officeart/2005/8/layout/arrow2"/>
    <dgm:cxn modelId="{5EE3B064-5449-410B-8685-91AAEC04DBCC}" type="presParOf" srcId="{DC423EC7-27BC-490C-A897-8061D3DF3F18}" destId="{BF700B9C-93DB-4091-8DF6-2D4D68C3ED28}" srcOrd="6" destOrd="0" presId="urn:microsoft.com/office/officeart/2005/8/layout/arrow2"/>
    <dgm:cxn modelId="{6EE6C389-F583-4000-A214-37E5C2EA2902}" type="presParOf" srcId="{DC423EC7-27BC-490C-A897-8061D3DF3F18}" destId="{153E8F04-A991-4F4F-94B1-25B94195DA17}" srcOrd="7" destOrd="0" presId="urn:microsoft.com/office/officeart/2005/8/layout/arrow2"/>
    <dgm:cxn modelId="{88BF7CB1-9CCA-4642-8F9D-D68D596C26D0}" type="presParOf" srcId="{DC423EC7-27BC-490C-A897-8061D3DF3F18}" destId="{C0BF00E0-5BDF-4B64-B75C-098C537A3484}" srcOrd="8" destOrd="0" presId="urn:microsoft.com/office/officeart/2005/8/layout/arrow2"/>
    <dgm:cxn modelId="{0BAC68E6-BF2C-4B7F-B1AA-FB7A1D694C88}" type="presParOf" srcId="{DC423EC7-27BC-490C-A897-8061D3DF3F18}" destId="{D6E40C99-1B49-4550-ACE3-01ACBB92DCA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7F585-D44B-4C25-8843-CDD235D61EE0}">
      <dsp:nvSpPr>
        <dsp:cNvPr id="0" name=""/>
        <dsp:cNvSpPr/>
      </dsp:nvSpPr>
      <dsp:spPr>
        <a:xfrm>
          <a:off x="0" y="387377"/>
          <a:ext cx="83788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52959-7659-434C-9B3C-EA32306A6659}">
      <dsp:nvSpPr>
        <dsp:cNvPr id="0" name=""/>
        <dsp:cNvSpPr/>
      </dsp:nvSpPr>
      <dsp:spPr>
        <a:xfrm>
          <a:off x="418941" y="121697"/>
          <a:ext cx="586517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690" tIns="0" rIns="2216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Power station compliance with MES</a:t>
          </a:r>
          <a:endParaRPr lang="en-ZA" sz="1800" kern="1200" dirty="0"/>
        </a:p>
      </dsp:txBody>
      <dsp:txXfrm>
        <a:off x="418941" y="121697"/>
        <a:ext cx="5865177" cy="531360"/>
      </dsp:txXfrm>
    </dsp:sp>
    <dsp:sp modelId="{478BB1BB-5E06-4175-9245-EDA804CD3773}">
      <dsp:nvSpPr>
        <dsp:cNvPr id="0" name=""/>
        <dsp:cNvSpPr/>
      </dsp:nvSpPr>
      <dsp:spPr>
        <a:xfrm>
          <a:off x="0" y="1203857"/>
          <a:ext cx="83788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AEFCF-634F-4E74-B424-731BC8CCDB4B}">
      <dsp:nvSpPr>
        <dsp:cNvPr id="0" name=""/>
        <dsp:cNvSpPr/>
      </dsp:nvSpPr>
      <dsp:spPr>
        <a:xfrm>
          <a:off x="418941" y="938177"/>
          <a:ext cx="586517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690" tIns="0" rIns="2216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Emission trends</a:t>
          </a:r>
          <a:endParaRPr lang="en-ZA" sz="1800" kern="1200" dirty="0"/>
        </a:p>
      </dsp:txBody>
      <dsp:txXfrm>
        <a:off x="418941" y="938177"/>
        <a:ext cx="5865177" cy="531360"/>
      </dsp:txXfrm>
    </dsp:sp>
    <dsp:sp modelId="{675F49CB-4672-41EA-8B89-157D107E7662}">
      <dsp:nvSpPr>
        <dsp:cNvPr id="0" name=""/>
        <dsp:cNvSpPr/>
      </dsp:nvSpPr>
      <dsp:spPr>
        <a:xfrm>
          <a:off x="0" y="2020337"/>
          <a:ext cx="83788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F994E-D184-491A-8837-E702145F7D6D}">
      <dsp:nvSpPr>
        <dsp:cNvPr id="0" name=""/>
        <dsp:cNvSpPr/>
      </dsp:nvSpPr>
      <dsp:spPr>
        <a:xfrm>
          <a:off x="418941" y="1754657"/>
          <a:ext cx="586517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690" tIns="0" rIns="2216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Eskom’s emission reduction plan</a:t>
          </a:r>
          <a:endParaRPr lang="en-ZA" sz="1800" kern="1200" dirty="0"/>
        </a:p>
      </dsp:txBody>
      <dsp:txXfrm>
        <a:off x="418941" y="1754657"/>
        <a:ext cx="5865177" cy="531360"/>
      </dsp:txXfrm>
    </dsp:sp>
    <dsp:sp modelId="{3F6A248A-6109-4C4C-A875-07114E2BE9BA}">
      <dsp:nvSpPr>
        <dsp:cNvPr id="0" name=""/>
        <dsp:cNvSpPr/>
      </dsp:nvSpPr>
      <dsp:spPr>
        <a:xfrm>
          <a:off x="0" y="2836817"/>
          <a:ext cx="83788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9588-134D-482E-8FFA-D7322BC7645D}">
      <dsp:nvSpPr>
        <dsp:cNvPr id="0" name=""/>
        <dsp:cNvSpPr/>
      </dsp:nvSpPr>
      <dsp:spPr>
        <a:xfrm>
          <a:off x="418941" y="2571137"/>
          <a:ext cx="586517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690" tIns="0" rIns="2216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Achieving full compliance with the MES</a:t>
          </a:r>
          <a:endParaRPr lang="en-ZA" sz="1800" kern="1200" dirty="0"/>
        </a:p>
      </dsp:txBody>
      <dsp:txXfrm>
        <a:off x="418941" y="2571137"/>
        <a:ext cx="5865177" cy="531360"/>
      </dsp:txXfrm>
    </dsp:sp>
    <dsp:sp modelId="{2C46CEEA-7176-4BAF-BD9D-EBF734907B2C}">
      <dsp:nvSpPr>
        <dsp:cNvPr id="0" name=""/>
        <dsp:cNvSpPr/>
      </dsp:nvSpPr>
      <dsp:spPr>
        <a:xfrm>
          <a:off x="0" y="3653297"/>
          <a:ext cx="83788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1CCE2-455D-4989-AE46-F78449C939B3}">
      <dsp:nvSpPr>
        <dsp:cNvPr id="0" name=""/>
        <dsp:cNvSpPr/>
      </dsp:nvSpPr>
      <dsp:spPr>
        <a:xfrm>
          <a:off x="418941" y="3387617"/>
          <a:ext cx="586517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690" tIns="0" rIns="2216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Eskom’s ambient air quality monitoring network</a:t>
          </a:r>
          <a:endParaRPr lang="en-ZA" sz="1800" kern="1200" dirty="0"/>
        </a:p>
      </dsp:txBody>
      <dsp:txXfrm>
        <a:off x="418941" y="3387617"/>
        <a:ext cx="5865177" cy="531360"/>
      </dsp:txXfrm>
    </dsp:sp>
    <dsp:sp modelId="{90386E94-66B8-49B7-BBE6-BB37CD4BCDBE}">
      <dsp:nvSpPr>
        <dsp:cNvPr id="0" name=""/>
        <dsp:cNvSpPr/>
      </dsp:nvSpPr>
      <dsp:spPr>
        <a:xfrm>
          <a:off x="0" y="4469777"/>
          <a:ext cx="83788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3DB5B-313B-496F-9446-87A3ACBFFC36}">
      <dsp:nvSpPr>
        <dsp:cNvPr id="0" name=""/>
        <dsp:cNvSpPr/>
      </dsp:nvSpPr>
      <dsp:spPr>
        <a:xfrm>
          <a:off x="418941" y="4204097"/>
          <a:ext cx="586517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690" tIns="0" rIns="2216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Eskom’s air quality offsets </a:t>
          </a:r>
          <a:r>
            <a:rPr lang="en-US" sz="1800" kern="1200" dirty="0" err="1"/>
            <a:t>programme</a:t>
          </a:r>
          <a:endParaRPr lang="en-ZA" sz="1800" kern="1200" dirty="0"/>
        </a:p>
      </dsp:txBody>
      <dsp:txXfrm>
        <a:off x="418941" y="4204097"/>
        <a:ext cx="5865177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18" cy="4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72" y="1"/>
            <a:ext cx="3037618" cy="4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331"/>
            <a:ext cx="3037618" cy="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72" y="8829331"/>
            <a:ext cx="3037618" cy="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E88BA23-C718-4F78-B046-E68A2CE57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063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18" cy="4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72" y="1"/>
            <a:ext cx="3037618" cy="4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8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19" y="4415738"/>
            <a:ext cx="5608764" cy="418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/>
              <a:t>Click to edit Master text styles</a:t>
            </a:r>
          </a:p>
          <a:p>
            <a:pPr lvl="1"/>
            <a:r>
              <a:rPr lang="en-ZA" noProof="0"/>
              <a:t>Second level</a:t>
            </a:r>
          </a:p>
          <a:p>
            <a:pPr lvl="2"/>
            <a:r>
              <a:rPr lang="en-ZA" noProof="0"/>
              <a:t>Third level</a:t>
            </a:r>
          </a:p>
          <a:p>
            <a:pPr lvl="3"/>
            <a:r>
              <a:rPr lang="en-ZA" noProof="0"/>
              <a:t>Fourth level</a:t>
            </a:r>
          </a:p>
          <a:p>
            <a:pPr lvl="4"/>
            <a:r>
              <a:rPr lang="en-ZA" noProof="0"/>
              <a:t>Fifth level</a:t>
            </a:r>
          </a:p>
        </p:txBody>
      </p:sp>
      <p:sp>
        <p:nvSpPr>
          <p:cNvPr id="528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31"/>
            <a:ext cx="3037618" cy="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28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72" y="8829331"/>
            <a:ext cx="3037618" cy="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93F3CB2-D0F4-4DE1-93B7-9F654AF51A8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02788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3271838"/>
            <a:ext cx="5545137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092575"/>
            <a:ext cx="5545137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536552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4E71-0C16-4E3D-82BE-35254DB99D2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390468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66688"/>
            <a:ext cx="2093913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66688"/>
            <a:ext cx="6132512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B8AD-4558-4958-818B-BEAD96C3C15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8774617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6563" y="166688"/>
            <a:ext cx="8378825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51275" y="6453188"/>
            <a:ext cx="100806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901A-5795-494A-8AC8-462401385D3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220116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118D-AD60-4916-AEE6-48128EAE6DEE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DBCDE-F946-4A58-89EE-D27E9219709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9074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4376-9ABE-4015-96AA-A6A43F509C4F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3100-2C48-40D8-895D-7366CC5B182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7084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0927-D37A-4020-93F8-CBF1B3BF32BE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A06D-0308-4A10-996B-4D889E1C351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7499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AA39-E418-47D5-B4F9-0C8AA3D2BD77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70F0-9873-4FD3-BF6E-4136D2B64D3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359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0803-043D-4E44-BA9B-8A38E35BF87E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8F5B-7D7C-44B7-840B-A833172A7EB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8146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53AC-9805-4C4E-AE1B-09691D132BD5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EF12-3365-43E6-BB8E-DA147D6BFD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47457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E554-4801-4199-BD86-2808CF105139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4A42-C73E-432F-A937-F12F0DD496B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689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C4E4-F781-410B-AD6C-1AF225F5EE3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9039585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F937-1868-4983-BD6C-943B8E483FD9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B8F2-3847-4715-8AA5-00BD1C5A82C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53601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FB19-0FA2-4C33-A557-E63E86224D56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9C79-241D-4B3B-BDED-166837CA139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75787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7AD9-775D-4919-924C-98AC9ED943EB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10FA-BCAF-4AC8-8522-D92E4231401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3738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2CCA-859A-4D04-A92D-27EFDAC73002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BA8D-6D2D-48DD-A225-B19BED96909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753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4095-EEFA-46AF-BC6B-98C1269B54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6130874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F7F9-0A64-439D-BDE5-981E9CB70AC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98439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906-6D15-4023-97D0-5DBC518368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607374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7EEC-A0ED-468E-ADF8-15CC7F28A5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32427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8F96-887E-4C04-8EB6-3A91172BC02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0874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44AE-FD6C-4354-A28D-BC243C7847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114733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5B70-D017-4207-BE36-A35C6712554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849263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36688"/>
            <a:ext cx="8378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738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74E21055-C674-480F-81F8-D72A8ECB56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ransition spd="slow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FD056-3C40-4481-BD4B-273D9E517D3A}" type="datetimeFigureOut">
              <a:rPr lang="en-ZA"/>
              <a:pPr>
                <a:defRPr/>
              </a:pPr>
              <a:t>2017/11/13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BE86D7-B718-406C-B45B-CD65AFE9D10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591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9459" name="Group 162"/>
          <p:cNvGrpSpPr>
            <a:grpSpLocks/>
          </p:cNvGrpSpPr>
          <p:nvPr/>
        </p:nvGrpSpPr>
        <p:grpSpPr bwMode="auto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19515" name="Picture 23" descr="d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6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pic>
          <p:nvPicPr>
            <p:cNvPr id="19517" name="Picture 161" descr="logo 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155"/>
          <p:cNvGrpSpPr>
            <a:grpSpLocks/>
          </p:cNvGrpSpPr>
          <p:nvPr/>
        </p:nvGrpSpPr>
        <p:grpSpPr bwMode="auto">
          <a:xfrm>
            <a:off x="257175" y="1201738"/>
            <a:ext cx="2482850" cy="2444750"/>
            <a:chOff x="162" y="757"/>
            <a:chExt cx="1564" cy="1540"/>
          </a:xfrm>
        </p:grpSpPr>
        <p:sp>
          <p:nvSpPr>
            <p:cNvPr id="19510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11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12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13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14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9462" name="Oval 102"/>
          <p:cNvSpPr>
            <a:spLocks noChangeArrowheads="1"/>
          </p:cNvSpPr>
          <p:nvPr/>
        </p:nvSpPr>
        <p:spPr bwMode="auto">
          <a:xfrm>
            <a:off x="436563" y="1362075"/>
            <a:ext cx="2162175" cy="217328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66" b="-166"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ZA" sz="1000" dirty="0"/>
          </a:p>
        </p:txBody>
      </p:sp>
      <p:grpSp>
        <p:nvGrpSpPr>
          <p:cNvPr id="19464" name="Group 156"/>
          <p:cNvGrpSpPr>
            <a:grpSpLocks/>
          </p:cNvGrpSpPr>
          <p:nvPr/>
        </p:nvGrpSpPr>
        <p:grpSpPr bwMode="auto">
          <a:xfrm>
            <a:off x="171450" y="1201738"/>
            <a:ext cx="2643188" cy="2493962"/>
            <a:chOff x="108" y="757"/>
            <a:chExt cx="1665" cy="1571"/>
          </a:xfrm>
        </p:grpSpPr>
        <p:sp>
          <p:nvSpPr>
            <p:cNvPr id="19507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8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9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9465" name="Group 146"/>
          <p:cNvGrpSpPr>
            <a:grpSpLocks/>
          </p:cNvGrpSpPr>
          <p:nvPr/>
        </p:nvGrpSpPr>
        <p:grpSpPr bwMode="auto">
          <a:xfrm>
            <a:off x="912813" y="620713"/>
            <a:ext cx="1284287" cy="1260475"/>
            <a:chOff x="575" y="391"/>
            <a:chExt cx="809" cy="794"/>
          </a:xfrm>
        </p:grpSpPr>
        <p:sp>
          <p:nvSpPr>
            <p:cNvPr id="19499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0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1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2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3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4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5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506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9466" name="Oval 118"/>
          <p:cNvSpPr>
            <a:spLocks noChangeArrowheads="1"/>
          </p:cNvSpPr>
          <p:nvPr/>
        </p:nvSpPr>
        <p:spPr bwMode="auto">
          <a:xfrm>
            <a:off x="1004888" y="706438"/>
            <a:ext cx="1111250" cy="11128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00">
              <a:solidFill>
                <a:schemeClr val="tx1"/>
              </a:solidFill>
            </a:endParaRPr>
          </a:p>
        </p:txBody>
      </p:sp>
      <p:grpSp>
        <p:nvGrpSpPr>
          <p:cNvPr id="19467" name="Group 145"/>
          <p:cNvGrpSpPr>
            <a:grpSpLocks/>
          </p:cNvGrpSpPr>
          <p:nvPr/>
        </p:nvGrpSpPr>
        <p:grpSpPr bwMode="auto">
          <a:xfrm>
            <a:off x="863600" y="620713"/>
            <a:ext cx="1370013" cy="1284287"/>
            <a:chOff x="544" y="391"/>
            <a:chExt cx="863" cy="809"/>
          </a:xfrm>
        </p:grpSpPr>
        <p:sp>
          <p:nvSpPr>
            <p:cNvPr id="19496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7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8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9468" name="Group 157"/>
          <p:cNvGrpSpPr>
            <a:grpSpLocks/>
          </p:cNvGrpSpPr>
          <p:nvPr/>
        </p:nvGrpSpPr>
        <p:grpSpPr bwMode="auto">
          <a:xfrm>
            <a:off x="331788" y="3090863"/>
            <a:ext cx="2074862" cy="2038350"/>
            <a:chOff x="209" y="1947"/>
            <a:chExt cx="1307" cy="1284"/>
          </a:xfrm>
        </p:grpSpPr>
        <p:sp>
          <p:nvSpPr>
            <p:cNvPr id="19490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1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2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3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4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5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9469" name="Oval 128"/>
          <p:cNvSpPr>
            <a:spLocks noChangeArrowheads="1"/>
          </p:cNvSpPr>
          <p:nvPr/>
        </p:nvSpPr>
        <p:spPr bwMode="auto">
          <a:xfrm>
            <a:off x="482600" y="3227388"/>
            <a:ext cx="1801813" cy="181451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C0C0C0"/>
              </a:solidFill>
            </a:endParaRPr>
          </a:p>
        </p:txBody>
      </p:sp>
      <p:grpSp>
        <p:nvGrpSpPr>
          <p:cNvPr id="19470" name="Group 158"/>
          <p:cNvGrpSpPr>
            <a:grpSpLocks/>
          </p:cNvGrpSpPr>
          <p:nvPr/>
        </p:nvGrpSpPr>
        <p:grpSpPr bwMode="auto">
          <a:xfrm>
            <a:off x="257175" y="3090863"/>
            <a:ext cx="2211388" cy="2087562"/>
            <a:chOff x="162" y="1947"/>
            <a:chExt cx="1393" cy="1315"/>
          </a:xfrm>
        </p:grpSpPr>
        <p:sp>
          <p:nvSpPr>
            <p:cNvPr id="19487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8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9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9471" name="Group 159"/>
          <p:cNvGrpSpPr>
            <a:grpSpLocks/>
          </p:cNvGrpSpPr>
          <p:nvPr/>
        </p:nvGrpSpPr>
        <p:grpSpPr bwMode="auto">
          <a:xfrm>
            <a:off x="900113" y="4684713"/>
            <a:ext cx="1717675" cy="1692275"/>
            <a:chOff x="567" y="2951"/>
            <a:chExt cx="1082" cy="1066"/>
          </a:xfrm>
        </p:grpSpPr>
        <p:sp>
          <p:nvSpPr>
            <p:cNvPr id="19481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2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3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4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5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6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Oval 138"/>
          <p:cNvSpPr>
            <a:spLocks noChangeArrowheads="1"/>
          </p:cNvSpPr>
          <p:nvPr/>
        </p:nvSpPr>
        <p:spPr bwMode="auto">
          <a:xfrm>
            <a:off x="1014413" y="4791075"/>
            <a:ext cx="1506537" cy="151923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19" r="-219"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ZA" sz="900" dirty="0">
              <a:solidFill>
                <a:srgbClr val="C0C0C0"/>
              </a:solidFill>
            </a:endParaRPr>
          </a:p>
        </p:txBody>
      </p:sp>
      <p:grpSp>
        <p:nvGrpSpPr>
          <p:cNvPr id="19475" name="Group 160"/>
          <p:cNvGrpSpPr>
            <a:grpSpLocks/>
          </p:cNvGrpSpPr>
          <p:nvPr/>
        </p:nvGrpSpPr>
        <p:grpSpPr bwMode="auto">
          <a:xfrm>
            <a:off x="838200" y="4684713"/>
            <a:ext cx="1828800" cy="1728787"/>
            <a:chOff x="528" y="2951"/>
            <a:chExt cx="1152" cy="1089"/>
          </a:xfrm>
        </p:grpSpPr>
        <p:sp>
          <p:nvSpPr>
            <p:cNvPr id="19478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79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0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94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Eskom’s compliance with the Minimum Emission Standards</a:t>
            </a:r>
          </a:p>
        </p:txBody>
      </p:sp>
      <p:sp>
        <p:nvSpPr>
          <p:cNvPr id="194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Presented at the Portfolio Committee on Environmental Affairs' Workshop on the Minimum Emission Standards</a:t>
            </a:r>
          </a:p>
          <a:p>
            <a:pPr eaLnBrk="1" hangingPunct="1"/>
            <a:r>
              <a:rPr lang="en-US" altLang="en-US" dirty="0"/>
              <a:t>Date:	8 November 2017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trends: Projected reductions due to Eskom’s current emission reduction plan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10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43282" cy="298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56" y="4005064"/>
            <a:ext cx="4520947" cy="274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8086"/>
            <a:ext cx="4339085" cy="27831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27610" y="980728"/>
            <a:ext cx="134844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Particulates</a:t>
            </a:r>
            <a:endParaRPr lang="en-ZA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5898758"/>
            <a:ext cx="5565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SO</a:t>
            </a:r>
            <a:r>
              <a:rPr lang="en-US" sz="1600" b="1" baseline="-25000" dirty="0"/>
              <a:t>2</a:t>
            </a:r>
            <a:endParaRPr lang="en-ZA" sz="16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5898758"/>
            <a:ext cx="606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NOx</a:t>
            </a:r>
            <a:endParaRPr lang="en-ZA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54086111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Eskom’s emission reduction plan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34"/>
          <a:stretch/>
        </p:blipFill>
        <p:spPr bwMode="auto">
          <a:xfrm>
            <a:off x="-1" y="1052736"/>
            <a:ext cx="9161973" cy="56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452246"/>
            <a:ext cx="2997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HFT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923" y="2636912"/>
            <a:ext cx="2997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HFT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852936"/>
            <a:ext cx="2997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HFT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403739"/>
            <a:ext cx="2997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HFT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923" y="3789040"/>
            <a:ext cx="2997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HFT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0985" y="6165304"/>
            <a:ext cx="361958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or high frequency transformer (HFT) installations</a:t>
            </a:r>
            <a:endParaRPr lang="en-Z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87426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/>
              <a:t>Achieving full compliance with the MES: Typical resource requirements and waste production for compliance for a 3600 MW power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BCD6A-D262-4DF7-996E-EA829FC369D2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12" name="Right Arrow 11"/>
          <p:cNvSpPr/>
          <p:nvPr/>
        </p:nvSpPr>
        <p:spPr bwMode="auto">
          <a:xfrm rot="953961">
            <a:off x="539552" y="1263678"/>
            <a:ext cx="2785854" cy="139233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Capital costs: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R25-28.5 billion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490002" y="2540720"/>
            <a:ext cx="2785854" cy="139233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Water: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b="0" dirty="0">
                <a:solidFill>
                  <a:schemeClr val="bg1"/>
                </a:solidFill>
                <a:latin typeface="Arial" charset="0"/>
                <a:cs typeface="Arial" charset="0"/>
              </a:rPr>
              <a:t>3-6</a:t>
            </a: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million</a:t>
            </a:r>
            <a:r>
              <a:rPr kumimoji="0" lang="en-ZA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m</a:t>
            </a:r>
            <a:r>
              <a:rPr kumimoji="0" lang="en-ZA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ZA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/annum</a:t>
            </a:r>
            <a:endParaRPr kumimoji="0" lang="en-Z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67544" y="3836864"/>
            <a:ext cx="2785854" cy="139233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Sorbent: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b="0" dirty="0">
                <a:solidFill>
                  <a:schemeClr val="bg1"/>
                </a:solidFill>
                <a:latin typeface="Arial" charset="0"/>
                <a:cs typeface="Arial" charset="0"/>
              </a:rPr>
              <a:t>&gt;400 000 tons/annum</a:t>
            </a:r>
            <a:endParaRPr kumimoji="0" lang="en-Z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20851527">
            <a:off x="467544" y="5280610"/>
            <a:ext cx="2785854" cy="139233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Operating costs: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b="0" dirty="0">
                <a:solidFill>
                  <a:schemeClr val="bg1"/>
                </a:solidFill>
                <a:latin typeface="Arial" charset="0"/>
                <a:cs typeface="Arial" charset="0"/>
              </a:rPr>
              <a:t>&gt;R300 million/annum</a:t>
            </a:r>
            <a:endParaRPr kumimoji="0" lang="en-Z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717" y="10527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INPUTS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8184" y="105273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OUTPUTS</a:t>
            </a:r>
          </a:p>
        </p:txBody>
      </p:sp>
      <p:sp>
        <p:nvSpPr>
          <p:cNvPr id="23" name="Right Arrow 22"/>
          <p:cNvSpPr/>
          <p:nvPr/>
        </p:nvSpPr>
        <p:spPr bwMode="auto">
          <a:xfrm rot="20670907">
            <a:off x="5818594" y="1412776"/>
            <a:ext cx="2785854" cy="139233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Reduced SO</a:t>
            </a:r>
            <a:r>
              <a:rPr kumimoji="0" lang="en-ZA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ZA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NOx</a:t>
            </a: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&amp; particulate emissions</a:t>
            </a:r>
          </a:p>
        </p:txBody>
      </p:sp>
      <p:sp>
        <p:nvSpPr>
          <p:cNvPr id="24" name="Right Arrow 23"/>
          <p:cNvSpPr/>
          <p:nvPr/>
        </p:nvSpPr>
        <p:spPr bwMode="auto">
          <a:xfrm rot="989894">
            <a:off x="5818594" y="4622082"/>
            <a:ext cx="2785854" cy="139233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Additional CO</a:t>
            </a:r>
            <a:r>
              <a:rPr kumimoji="0" lang="en-ZA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b="0" dirty="0">
                <a:solidFill>
                  <a:schemeClr val="bg1"/>
                </a:solidFill>
                <a:latin typeface="Arial" charset="0"/>
                <a:cs typeface="Arial" charset="0"/>
              </a:rPr>
              <a:t>~165 000 tons/annum</a:t>
            </a:r>
            <a:endParaRPr kumimoji="0" lang="en-Z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049499" y="3116783"/>
            <a:ext cx="3325406" cy="1653557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1981" tIns="71981" rIns="71981" bIns="719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 waste/by product </a:t>
            </a:r>
            <a:endParaRPr kumimoji="0" lang="en-Z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Arial" charset="0"/>
                <a:cs typeface="Arial" charset="0"/>
              </a:rPr>
              <a:t>Gypsum</a:t>
            </a:r>
            <a:r>
              <a:rPr lang="en-ZA" b="0" dirty="0">
                <a:solidFill>
                  <a:schemeClr val="bg1"/>
                </a:solidFill>
                <a:latin typeface="Arial" charset="0"/>
                <a:cs typeface="Arial" charset="0"/>
              </a:rPr>
              <a:t>~675 000 tons/annum</a:t>
            </a:r>
            <a:endParaRPr kumimoji="0" lang="en-Z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1" t="51622" r="44670"/>
          <a:stretch/>
        </p:blipFill>
        <p:spPr bwMode="auto">
          <a:xfrm>
            <a:off x="3347864" y="2924944"/>
            <a:ext cx="2405911" cy="184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77344" y="602302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/>
              <a:t>Outage requirements: </a:t>
            </a:r>
          </a:p>
          <a:p>
            <a:pPr algn="ctr"/>
            <a:r>
              <a:rPr lang="en-ZA" dirty="0"/>
              <a:t>Up to 150 days per unit</a:t>
            </a:r>
          </a:p>
        </p:txBody>
      </p:sp>
    </p:spTree>
    <p:extLst>
      <p:ext uri="{BB962C8B-B14F-4D97-AF65-F5344CB8AC3E}">
        <p14:creationId xmlns:p14="http://schemas.microsoft.com/office/powerpoint/2010/main" xmlns="" val="24304924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full compliance with the MES: Current plan vs full compliance cost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488950" y="1389063"/>
            <a:ext cx="7315200" cy="46355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08038" y="4314825"/>
            <a:ext cx="2538412" cy="158591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Full compliance including retrofitting of stations close to end of technical life (risk cost)</a:t>
            </a:r>
          </a:p>
        </p:txBody>
      </p:sp>
      <p:sp>
        <p:nvSpPr>
          <p:cNvPr id="8" name="TextBox 20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422650" y="1755776"/>
            <a:ext cx="14351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 b="1" dirty="0">
                <a:solidFill>
                  <a:srgbClr val="003896"/>
                </a:solidFill>
                <a:latin typeface="Arial"/>
              </a:rPr>
              <a:t>R63 billion*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08038" y="1768475"/>
            <a:ext cx="2538412" cy="13604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Current emission reduction plan to 2025 (57% compliance)</a:t>
            </a:r>
            <a:endParaRPr lang="en-US" sz="1400" baseline="30000" dirty="0">
              <a:solidFill>
                <a:srgbClr val="FFFFFF"/>
              </a:solidFill>
            </a:endParaRPr>
          </a:p>
        </p:txBody>
      </p:sp>
      <p:sp>
        <p:nvSpPr>
          <p:cNvPr id="10" name="TextBox 30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943475" y="2246314"/>
            <a:ext cx="27384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>
                <a:solidFill>
                  <a:srgbClr val="003896"/>
                </a:solidFill>
                <a:latin typeface="Arial"/>
              </a:rPr>
              <a:t>Low NOx burners at 3 stations</a:t>
            </a:r>
          </a:p>
        </p:txBody>
      </p:sp>
      <p:sp>
        <p:nvSpPr>
          <p:cNvPr id="11" name="TextBox 3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943475" y="2590801"/>
            <a:ext cx="27384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>
                <a:solidFill>
                  <a:srgbClr val="003896"/>
                </a:solidFill>
                <a:latin typeface="Arial"/>
              </a:rPr>
              <a:t>FFP at 2.5 stations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943475" y="1795464"/>
            <a:ext cx="2738438" cy="1356580"/>
            <a:chOff x="4944004" y="1795686"/>
            <a:chExt cx="2737864" cy="1355922"/>
          </a:xfrm>
        </p:grpSpPr>
        <p:sp>
          <p:nvSpPr>
            <p:cNvPr id="13" name="TextBox 29"/>
            <p:cNvSpPr txBox="1"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944004" y="1795686"/>
              <a:ext cx="2737864" cy="21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12813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196850" indent="-195263" defTabSz="912813">
                <a:buClr>
                  <a:schemeClr val="tx2"/>
                </a:buClr>
                <a:buSzPct val="125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438150" indent="-239713" defTabSz="912813">
                <a:buClr>
                  <a:schemeClr val="tx2"/>
                </a:buClr>
                <a:buSzPct val="11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622300" indent="-184150" defTabSz="912813">
                <a:buClr>
                  <a:schemeClr val="tx2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795338" indent="-173038" defTabSz="912813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12525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17097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21669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26241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</a:pPr>
              <a:r>
                <a:rPr lang="en-US" altLang="en-US" sz="1400">
                  <a:solidFill>
                    <a:srgbClr val="003896"/>
                  </a:solidFill>
                  <a:latin typeface="Arial"/>
                </a:rPr>
                <a:t>FGD at Medupi</a:t>
              </a:r>
            </a:p>
          </p:txBody>
        </p:sp>
        <p:sp>
          <p:nvSpPr>
            <p:cNvPr id="14" name="TextBox 32"/>
            <p:cNvSpPr txBox="1"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944004" y="2936268"/>
              <a:ext cx="2737864" cy="21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12813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196850" indent="-195263" defTabSz="912813">
                <a:buClr>
                  <a:schemeClr val="tx2"/>
                </a:buClr>
                <a:buSzPct val="125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438150" indent="-239713" defTabSz="912813">
                <a:buClr>
                  <a:schemeClr val="tx2"/>
                </a:buClr>
                <a:buSzPct val="11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622300" indent="-184150" defTabSz="912813">
                <a:buClr>
                  <a:schemeClr val="tx2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795338" indent="-173038" defTabSz="912813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12525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17097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21669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26241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</a:pPr>
              <a:r>
                <a:rPr lang="da-DK" altLang="en-US" sz="1400">
                  <a:solidFill>
                    <a:srgbClr val="003896"/>
                  </a:solidFill>
                  <a:latin typeface="Arial"/>
                </a:rPr>
                <a:t>ESP upgrades at 4.5 stations</a:t>
              </a:r>
              <a:endParaRPr lang="en-US" altLang="en-US" sz="14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15" name="TextBox 34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943475" y="4778376"/>
            <a:ext cx="27384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>
                <a:solidFill>
                  <a:srgbClr val="003896"/>
                </a:solidFill>
                <a:latin typeface="Arial"/>
              </a:rPr>
              <a:t>Low NOx burners 11 stations</a:t>
            </a:r>
          </a:p>
        </p:txBody>
      </p:sp>
      <p:sp>
        <p:nvSpPr>
          <p:cNvPr id="16" name="TextBox 3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943475" y="5216526"/>
            <a:ext cx="27384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>
                <a:solidFill>
                  <a:srgbClr val="003896"/>
                </a:solidFill>
                <a:latin typeface="Arial"/>
              </a:rPr>
              <a:t>FFP at 3.5 stations</a:t>
            </a:r>
          </a:p>
        </p:txBody>
      </p:sp>
      <p:sp>
        <p:nvSpPr>
          <p:cNvPr id="17" name="TextBox 24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22650" y="4327527"/>
            <a:ext cx="14351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 b="1" dirty="0">
                <a:solidFill>
                  <a:srgbClr val="003896"/>
                </a:solidFill>
                <a:latin typeface="Arial"/>
              </a:rPr>
              <a:t>&gt;R300 billion (total)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943475" y="4338638"/>
            <a:ext cx="2738438" cy="1531368"/>
            <a:chOff x="4944004" y="4337973"/>
            <a:chExt cx="2737864" cy="1531647"/>
          </a:xfrm>
        </p:grpSpPr>
        <p:sp>
          <p:nvSpPr>
            <p:cNvPr id="19" name="TextBox 33"/>
            <p:cNvSpPr txBox="1"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944004" y="4337973"/>
              <a:ext cx="2737864" cy="215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12813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196850" indent="-195263" defTabSz="912813">
                <a:buClr>
                  <a:schemeClr val="tx2"/>
                </a:buClr>
                <a:buSzPct val="125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438150" indent="-239713" defTabSz="912813">
                <a:buClr>
                  <a:schemeClr val="tx2"/>
                </a:buClr>
                <a:buSzPct val="11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622300" indent="-184150" defTabSz="912813">
                <a:buClr>
                  <a:schemeClr val="tx2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795338" indent="-173038" defTabSz="912813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12525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17097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21669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26241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</a:pPr>
              <a:r>
                <a:rPr lang="en-US" altLang="en-US" sz="1400">
                  <a:solidFill>
                    <a:srgbClr val="003896"/>
                  </a:solidFill>
                  <a:latin typeface="Arial"/>
                </a:rPr>
                <a:t>FGD at 11 power stations</a:t>
              </a:r>
            </a:p>
          </p:txBody>
        </p:sp>
        <p:sp>
          <p:nvSpPr>
            <p:cNvPr id="20" name="TextBox 36"/>
            <p:cNvSpPr txBox="1"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944004" y="5654137"/>
              <a:ext cx="2737864" cy="215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12813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196850" indent="-195263" defTabSz="912813">
                <a:buClr>
                  <a:schemeClr val="tx2"/>
                </a:buClr>
                <a:buSzPct val="125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438150" indent="-239713" defTabSz="912813">
                <a:buClr>
                  <a:schemeClr val="tx2"/>
                </a:buClr>
                <a:buSzPct val="11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622300" indent="-184150" defTabSz="912813">
                <a:buClr>
                  <a:schemeClr val="tx2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795338" indent="-173038" defTabSz="912813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12525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17097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21669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2624138" indent="-173038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</a:pPr>
              <a:r>
                <a:rPr lang="da-DK" altLang="en-US" sz="1400">
                  <a:solidFill>
                    <a:srgbClr val="003896"/>
                  </a:solidFill>
                  <a:latin typeface="Arial"/>
                </a:rPr>
                <a:t>ESP upgrades at 4.5 stations</a:t>
              </a:r>
              <a:endParaRPr lang="en-US" altLang="en-US" sz="14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21" name="TextBox 19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3422650" y="1489531"/>
            <a:ext cx="14351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 b="1">
                <a:solidFill>
                  <a:srgbClr val="003896"/>
                </a:solidFill>
                <a:latin typeface="Arial"/>
              </a:rPr>
              <a:t>Cost (nominal)</a:t>
            </a:r>
          </a:p>
        </p:txBody>
      </p:sp>
      <p:cxnSp>
        <p:nvCxnSpPr>
          <p:cNvPr id="22" name="Straight Connector 21"/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422650" y="1724025"/>
            <a:ext cx="1435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943475" y="1489532"/>
            <a:ext cx="27384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 b="1">
                <a:solidFill>
                  <a:srgbClr val="003896"/>
                </a:solidFill>
                <a:latin typeface="Arial"/>
              </a:rPr>
              <a:t>Description</a:t>
            </a:r>
          </a:p>
        </p:txBody>
      </p:sp>
      <p:cxnSp>
        <p:nvCxnSpPr>
          <p:cNvPr id="24" name="Straight Connector 23"/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943475" y="1724025"/>
            <a:ext cx="27384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3422650" y="3236913"/>
            <a:ext cx="4259263" cy="17462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>
            <p:custDataLst>
              <p:tags r:id="rId12"/>
            </p:custDataLst>
          </p:nvPr>
        </p:nvCxnSpPr>
        <p:spPr>
          <a:xfrm flipV="1">
            <a:off x="4943475" y="2119313"/>
            <a:ext cx="2738438" cy="1746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>
            <p:custDataLst>
              <p:tags r:id="rId13"/>
            </p:custDataLst>
          </p:nvPr>
        </p:nvCxnSpPr>
        <p:spPr>
          <a:xfrm flipV="1">
            <a:off x="4943475" y="2508771"/>
            <a:ext cx="2738438" cy="1587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>
            <p:custDataLst>
              <p:tags r:id="rId14"/>
            </p:custDataLst>
          </p:nvPr>
        </p:nvCxnSpPr>
        <p:spPr>
          <a:xfrm flipV="1">
            <a:off x="4943475" y="2852936"/>
            <a:ext cx="2738438" cy="17462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>
            <p:custDataLst>
              <p:tags r:id="rId15"/>
            </p:custDataLst>
          </p:nvPr>
        </p:nvCxnSpPr>
        <p:spPr>
          <a:xfrm flipV="1">
            <a:off x="4943475" y="4667251"/>
            <a:ext cx="2738438" cy="1746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>
            <p:custDataLst>
              <p:tags r:id="rId16"/>
            </p:custDataLst>
          </p:nvPr>
        </p:nvCxnSpPr>
        <p:spPr>
          <a:xfrm flipV="1">
            <a:off x="4943475" y="5118101"/>
            <a:ext cx="2738438" cy="1746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>
            <p:custDataLst>
              <p:tags r:id="rId17"/>
            </p:custDataLst>
          </p:nvPr>
        </p:nvCxnSpPr>
        <p:spPr>
          <a:xfrm flipV="1">
            <a:off x="4943475" y="5535202"/>
            <a:ext cx="3046834" cy="2581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/>
          </p:cNvSpPr>
          <p:nvPr/>
        </p:nvSpPr>
        <p:spPr>
          <a:xfrm>
            <a:off x="808038" y="3222625"/>
            <a:ext cx="2538412" cy="96996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Requested by DEA in the postponement decision in addition to Eskom commitment</a:t>
            </a:r>
            <a:endParaRPr lang="en-US" sz="1400" baseline="30000" dirty="0">
              <a:solidFill>
                <a:srgbClr val="FFFFFF"/>
              </a:solidFill>
            </a:endParaRPr>
          </a:p>
        </p:txBody>
      </p:sp>
      <p:sp>
        <p:nvSpPr>
          <p:cNvPr id="33" name="TextBox 49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3429000" y="3352801"/>
            <a:ext cx="14351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 b="1">
                <a:solidFill>
                  <a:srgbClr val="003896"/>
                </a:solidFill>
                <a:latin typeface="Arial"/>
              </a:rPr>
              <a:t>&gt;R79 billion</a:t>
            </a:r>
          </a:p>
        </p:txBody>
      </p:sp>
      <p:sp>
        <p:nvSpPr>
          <p:cNvPr id="34" name="TextBox 50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4951413" y="3392488"/>
            <a:ext cx="2736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>
                <a:solidFill>
                  <a:srgbClr val="003896"/>
                </a:solidFill>
                <a:latin typeface="Arial"/>
              </a:rPr>
              <a:t>FGD at Matimba and Kendal</a:t>
            </a:r>
          </a:p>
        </p:txBody>
      </p:sp>
      <p:cxnSp>
        <p:nvCxnSpPr>
          <p:cNvPr id="35" name="Straight Connector 34"/>
          <p:cNvCxnSpPr>
            <a:cxnSpLocks/>
          </p:cNvCxnSpPr>
          <p:nvPr>
            <p:custDataLst>
              <p:tags r:id="rId20"/>
            </p:custDataLst>
          </p:nvPr>
        </p:nvCxnSpPr>
        <p:spPr>
          <a:xfrm flipV="1">
            <a:off x="3519489" y="4249738"/>
            <a:ext cx="4259262" cy="17462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>
            <p:custDataLst>
              <p:tags r:id="rId21"/>
            </p:custDataLst>
          </p:nvPr>
        </p:nvCxnSpPr>
        <p:spPr>
          <a:xfrm flipV="1">
            <a:off x="4945063" y="3706813"/>
            <a:ext cx="2736850" cy="17462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Callout 37"/>
          <p:cNvSpPr/>
          <p:nvPr/>
        </p:nvSpPr>
        <p:spPr>
          <a:xfrm>
            <a:off x="7380633" y="888682"/>
            <a:ext cx="1583855" cy="1123950"/>
          </a:xfrm>
          <a:prstGeom prst="wedgeEllipseCallout">
            <a:avLst>
              <a:gd name="adj1" fmla="val -73289"/>
              <a:gd name="adj2" fmla="val 47999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~3% higher electricity tariff</a:t>
            </a:r>
          </a:p>
        </p:txBody>
      </p:sp>
      <p:sp>
        <p:nvSpPr>
          <p:cNvPr id="72" name="Oval Callout 71"/>
          <p:cNvSpPr/>
          <p:nvPr/>
        </p:nvSpPr>
        <p:spPr>
          <a:xfrm>
            <a:off x="7380633" y="3457178"/>
            <a:ext cx="1583855" cy="1123950"/>
          </a:xfrm>
          <a:prstGeom prst="wedgeEllipseCallout">
            <a:avLst>
              <a:gd name="adj1" fmla="val -73289"/>
              <a:gd name="adj2" fmla="val 47999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~10% higher electricity tariff</a:t>
            </a:r>
          </a:p>
        </p:txBody>
      </p:sp>
      <p:sp>
        <p:nvSpPr>
          <p:cNvPr id="39" name="TextBox 20"/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899592" y="6165884"/>
            <a:ext cx="32469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96850" indent="-195263" defTabSz="912813"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2813">
              <a:buClr>
                <a:schemeClr val="tx2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2813">
              <a:buClr>
                <a:schemeClr val="tx2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2813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2525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17097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1669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2624138" indent="-173038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3725B"/>
              </a:buClr>
            </a:pPr>
            <a:r>
              <a:rPr lang="en-US" altLang="en-US" sz="1400" b="1" dirty="0">
                <a:solidFill>
                  <a:srgbClr val="003896"/>
                </a:solidFill>
                <a:latin typeface="Arial"/>
              </a:rPr>
              <a:t>*Subject to NERSA approval</a:t>
            </a:r>
          </a:p>
        </p:txBody>
      </p:sp>
    </p:spTree>
    <p:extLst>
      <p:ext uri="{BB962C8B-B14F-4D97-AF65-F5344CB8AC3E}">
        <p14:creationId xmlns:p14="http://schemas.microsoft.com/office/powerpoint/2010/main" xmlns="" val="385040507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full compliance with the MES: current plan vs full cost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6558705"/>
              </p:ext>
            </p:extLst>
          </p:nvPr>
        </p:nvGraphicFramePr>
        <p:xfrm>
          <a:off x="436563" y="1079500"/>
          <a:ext cx="8378826" cy="508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6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9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Implications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Eskom’s emission reduction plan*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 compliance with </a:t>
                      </a:r>
                      <a:r>
                        <a:rPr lang="en-US" sz="1600" baseline="0" dirty="0"/>
                        <a:t>Emission Standards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600" dirty="0"/>
                        <a:t>Outages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120-150 days/affected unit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 days per unit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155">
                <a:tc>
                  <a:txBody>
                    <a:bodyPr/>
                    <a:lstStyle/>
                    <a:p>
                      <a:r>
                        <a:rPr lang="en-US" sz="1600" dirty="0"/>
                        <a:t>Water consumption increase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2-7%</a:t>
                      </a:r>
                    </a:p>
                    <a:p>
                      <a:pPr algn="ctr"/>
                      <a:r>
                        <a:rPr lang="en-US" sz="1600" dirty="0"/>
                        <a:t>(8-24 million m</a:t>
                      </a:r>
                      <a:r>
                        <a:rPr lang="en-US" sz="1600" baseline="30000" dirty="0"/>
                        <a:t>3</a:t>
                      </a:r>
                      <a:r>
                        <a:rPr lang="en-US" sz="1600" dirty="0"/>
                        <a:t>/annum)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 </a:t>
                      </a:r>
                    </a:p>
                    <a:p>
                      <a:pPr algn="ctr"/>
                      <a:r>
                        <a:rPr lang="en-US" sz="1600" dirty="0"/>
                        <a:t>(67 million m</a:t>
                      </a:r>
                      <a:r>
                        <a:rPr lang="en-US" sz="1600" baseline="30000" dirty="0"/>
                        <a:t>3</a:t>
                      </a:r>
                      <a:r>
                        <a:rPr lang="en-US" sz="1600" dirty="0"/>
                        <a:t>/annum)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55">
                <a:tc>
                  <a:txBody>
                    <a:bodyPr/>
                    <a:lstStyle/>
                    <a:p>
                      <a:r>
                        <a:rPr lang="en-US" sz="1600" dirty="0"/>
                        <a:t>CAPEX costs (nominal costs </a:t>
                      </a:r>
                      <a:r>
                        <a:rPr lang="en-US" sz="1600" dirty="0" err="1"/>
                        <a:t>excl</a:t>
                      </a:r>
                      <a:r>
                        <a:rPr lang="en-US" sz="1600" dirty="0"/>
                        <a:t> IDC)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R63 billion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&gt;R300 billion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196">
                <a:tc>
                  <a:txBody>
                    <a:bodyPr/>
                    <a:lstStyle/>
                    <a:p>
                      <a:r>
                        <a:rPr lang="en-US" sz="1600" dirty="0"/>
                        <a:t>Annual OPEX</a:t>
                      </a:r>
                      <a:r>
                        <a:rPr lang="en-US" sz="1600" baseline="0" dirty="0"/>
                        <a:t> costs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R1-2.5 billion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R6 billion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600" dirty="0"/>
                        <a:t>Tariff increase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2-3%</a:t>
                      </a:r>
                      <a:r>
                        <a:rPr lang="en-US" sz="1600" baseline="0" dirty="0"/>
                        <a:t> higher for 15 years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8-10% higher for 10 years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600" dirty="0"/>
                        <a:t>Auxiliary power increase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180-630 </a:t>
                      </a:r>
                      <a:r>
                        <a:rPr lang="en-US" sz="1600" dirty="0" err="1"/>
                        <a:t>GWh</a:t>
                      </a:r>
                      <a:r>
                        <a:rPr lang="en-US" sz="1600" dirty="0"/>
                        <a:t>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2 255 </a:t>
                      </a:r>
                      <a:r>
                        <a:rPr lang="en-US" sz="1600" dirty="0" err="1"/>
                        <a:t>GWh</a:t>
                      </a:r>
                      <a:r>
                        <a:rPr lang="en-US" sz="1600" dirty="0"/>
                        <a:t>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9155">
                <a:tc>
                  <a:txBody>
                    <a:bodyPr/>
                    <a:lstStyle/>
                    <a:p>
                      <a:r>
                        <a:rPr lang="en-US" sz="1600" dirty="0"/>
                        <a:t>CO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emission increase (FGD</a:t>
                      </a:r>
                      <a:r>
                        <a:rPr lang="en-US" sz="1600" baseline="0" dirty="0"/>
                        <a:t> process only)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400 000 tons/annum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1-4 million tons/annum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23010">
                <a:tc>
                  <a:txBody>
                    <a:bodyPr/>
                    <a:lstStyle/>
                    <a:p>
                      <a:r>
                        <a:rPr lang="en-US" sz="1600" dirty="0"/>
                        <a:t>Increase in coal</a:t>
                      </a:r>
                      <a:r>
                        <a:rPr lang="en-US" sz="1600" baseline="0" dirty="0"/>
                        <a:t> consumption due to low NOx burners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550 000</a:t>
                      </a:r>
                      <a:r>
                        <a:rPr lang="en-US" sz="1600" baseline="0" dirty="0"/>
                        <a:t> tons/annum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970 000</a:t>
                      </a:r>
                      <a:r>
                        <a:rPr lang="en-US" sz="1600" baseline="0" dirty="0"/>
                        <a:t> tons/annum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600" dirty="0"/>
                        <a:t>FGD by-product production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 million tons/annum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9.5 million</a:t>
                      </a:r>
                      <a:r>
                        <a:rPr lang="en-US" sz="1600" baseline="0" dirty="0"/>
                        <a:t> tons/annum</a:t>
                      </a:r>
                      <a:endParaRPr lang="en-ZA" sz="1600" dirty="0"/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0525" y="6237288"/>
            <a:ext cx="73339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dirty="0"/>
              <a:t>*Excludes FGD at Kendal and </a:t>
            </a:r>
            <a:r>
              <a:rPr lang="en-US" altLang="en-US" sz="1600" dirty="0" err="1"/>
              <a:t>Matimba</a:t>
            </a:r>
            <a:r>
              <a:rPr lang="en-US" altLang="en-US" sz="1600" dirty="0"/>
              <a:t> but assumes NERSA approval of costs</a:t>
            </a:r>
            <a:endParaRPr lang="en-ZA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9417168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full compliance with the MES: Assuming a ‘realistic’ retrofit timeline (scenario for Integrated Resource Plan)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5322019"/>
            <a:ext cx="5400600" cy="120332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1600" dirty="0"/>
              <a:t>It is assumed that: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Additional water for FGD is available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There is sufficient funding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FGD retrofits start at only one new station every year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 </a:t>
            </a:r>
            <a:endParaRPr lang="en-ZA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15</a:t>
            </a:fld>
            <a:endParaRPr lang="en-Z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5" y="1577975"/>
            <a:ext cx="892175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14197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full compliance with the MES: Assuming a ‘realistic’ retrofit timeline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16</a:t>
            </a:fld>
            <a:endParaRPr lang="en-Z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7"/>
          <a:stretch/>
        </p:blipFill>
        <p:spPr bwMode="auto">
          <a:xfrm>
            <a:off x="-25699" y="4156999"/>
            <a:ext cx="4664201" cy="27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3"/>
          <a:stretch/>
        </p:blipFill>
        <p:spPr bwMode="auto">
          <a:xfrm>
            <a:off x="4606826" y="4156999"/>
            <a:ext cx="4554762" cy="27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25"/>
          <a:stretch/>
        </p:blipFill>
        <p:spPr bwMode="auto">
          <a:xfrm>
            <a:off x="1403648" y="960067"/>
            <a:ext cx="6500983" cy="31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9424" y="980728"/>
            <a:ext cx="23487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Nominal CAPEX costs</a:t>
            </a:r>
            <a:endParaRPr lang="en-ZA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4242574"/>
            <a:ext cx="19134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Total days outage</a:t>
            </a:r>
            <a:endParaRPr lang="en-Z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242574"/>
            <a:ext cx="219322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Additional water use</a:t>
            </a:r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149791773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Eskom’s ambient air quality monitoring network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17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9" r="36250" b="12390"/>
          <a:stretch>
            <a:fillRect/>
          </a:stretch>
        </p:blipFill>
        <p:spPr bwMode="auto">
          <a:xfrm>
            <a:off x="0" y="2781300"/>
            <a:ext cx="48307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6512" y="1124198"/>
            <a:ext cx="408349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en-US" sz="1600" kern="0" dirty="0"/>
              <a:t>18 monitoring stations</a:t>
            </a:r>
          </a:p>
          <a:p>
            <a:pPr>
              <a:spcBef>
                <a:spcPts val="1000"/>
              </a:spcBef>
              <a:defRPr/>
            </a:pPr>
            <a:r>
              <a:rPr lang="en-US" sz="1600" kern="0" dirty="0"/>
              <a:t>Operated by Eskom’s ambient air quality monitoring team in RT&amp;D (except for </a:t>
            </a:r>
            <a:r>
              <a:rPr lang="en-US" sz="1600" kern="0" dirty="0" err="1"/>
              <a:t>Edgemead</a:t>
            </a:r>
            <a:r>
              <a:rPr lang="en-US" sz="1600" kern="0" dirty="0"/>
              <a:t> and </a:t>
            </a:r>
            <a:r>
              <a:rPr lang="en-US" sz="1600" kern="0" dirty="0" err="1"/>
              <a:t>Mossel</a:t>
            </a:r>
            <a:r>
              <a:rPr lang="en-US" sz="1600" kern="0" dirty="0"/>
              <a:t> Bay)</a:t>
            </a:r>
          </a:p>
          <a:p>
            <a:pPr>
              <a:spcBef>
                <a:spcPts val="1000"/>
              </a:spcBef>
              <a:defRPr/>
            </a:pPr>
            <a:r>
              <a:rPr lang="en-US" sz="1600" kern="0" dirty="0"/>
              <a:t>Network is SANAS-accredited</a:t>
            </a:r>
            <a:endParaRPr lang="en-ZA" sz="1600" kern="0" dirty="0"/>
          </a:p>
          <a:p>
            <a:pPr>
              <a:spcBef>
                <a:spcPts val="1000"/>
              </a:spcBef>
            </a:pPr>
            <a:endParaRPr lang="en-US" altLang="en-US" sz="1600" kern="0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Z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5C46584-2511-4B51-9ECD-510AD52E12FC}" type="slidenum">
              <a:rPr lang="en-ZA" altLang="en-US" smtClean="0">
                <a:solidFill>
                  <a:srgbClr val="83725B"/>
                </a:solidFill>
              </a:rPr>
              <a:pPr/>
              <a:t>17</a:t>
            </a:fld>
            <a:endParaRPr lang="en-ZA" altLang="en-US">
              <a:solidFill>
                <a:srgbClr val="83725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8038" y="3429000"/>
            <a:ext cx="1295400" cy="9366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250" r="6094" b="11330"/>
          <a:stretch/>
        </p:blipFill>
        <p:spPr>
          <a:xfrm>
            <a:off x="4191000" y="1092200"/>
            <a:ext cx="4903788" cy="276860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59338" y="4365625"/>
            <a:ext cx="4208462" cy="1800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ZA" sz="1600" kern="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48038" y="1092200"/>
            <a:ext cx="842962" cy="233680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43438" y="3860800"/>
            <a:ext cx="4451350" cy="504825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3297" y="6051549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Edgemead</a:t>
            </a:r>
            <a:endParaRPr lang="en-ZA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314" y="6271428"/>
            <a:ext cx="926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Mossel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</a:t>
            </a:r>
            <a:endParaRPr lang="en-ZA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701183"/>
              </p:ext>
            </p:extLst>
          </p:nvPr>
        </p:nvGraphicFramePr>
        <p:xfrm>
          <a:off x="4040560" y="4797152"/>
          <a:ext cx="5067944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Compliance status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SO</a:t>
                      </a:r>
                      <a:r>
                        <a:rPr lang="en-US" sz="1400" baseline="-25000" dirty="0"/>
                        <a:t>2</a:t>
                      </a:r>
                      <a:endParaRPr lang="en-ZA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Compliance</a:t>
                      </a:r>
                      <a:r>
                        <a:rPr lang="en-US" sz="1400" dirty="0"/>
                        <a:t> at all monitoring</a:t>
                      </a:r>
                      <a:r>
                        <a:rPr lang="en-US" sz="1400" baseline="0" dirty="0"/>
                        <a:t> stations, except non-compliance with daily limit at Komati and </a:t>
                      </a:r>
                      <a:r>
                        <a:rPr lang="en-US" sz="1400" baseline="0" dirty="0" err="1"/>
                        <a:t>KwaZamokuhle</a:t>
                      </a:r>
                      <a:endParaRPr lang="en-ZA" sz="14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NOx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Compliance</a:t>
                      </a:r>
                      <a:r>
                        <a:rPr lang="en-US" sz="1400" dirty="0"/>
                        <a:t> at all monitoring stations</a:t>
                      </a:r>
                      <a:endParaRPr lang="en-ZA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Particulate</a:t>
                      </a:r>
                      <a:r>
                        <a:rPr lang="en-US" sz="1400" baseline="0" dirty="0"/>
                        <a:t> matter (PM10 &amp; PM2.5)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Non-compliance</a:t>
                      </a:r>
                      <a:r>
                        <a:rPr lang="en-US" sz="1400" dirty="0"/>
                        <a:t> at</a:t>
                      </a:r>
                      <a:r>
                        <a:rPr lang="en-US" sz="1400" baseline="0" dirty="0"/>
                        <a:t> all monitoring stations except for Camden and Medupi</a:t>
                      </a:r>
                      <a:endParaRPr lang="en-ZA" sz="14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696328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Why are air quality offsets a good idea? </a:t>
            </a:r>
            <a:endParaRPr lang="en-ZA" altLang="en-US" sz="2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B53AD7-9FE9-4A69-8FBC-A4F004B21048}" type="slidenum">
              <a:rPr lang="en-ZA" altLang="en-US" smtClean="0">
                <a:solidFill>
                  <a:srgbClr val="83725B"/>
                </a:solidFill>
              </a:rPr>
              <a:pPr/>
              <a:t>18</a:t>
            </a:fld>
            <a:endParaRPr lang="en-ZA" altLang="en-US">
              <a:solidFill>
                <a:srgbClr val="83725B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ltGray">
          <a:xfrm>
            <a:off x="436563" y="6308725"/>
            <a:ext cx="8378825" cy="3603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/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kern="0"/>
              <a:t>A 10% increase in the electricity tariff will only solve 7% of the problem</a:t>
            </a:r>
            <a:endParaRPr lang="en-ZA" altLang="en-US" kern="0" dirty="0"/>
          </a:p>
        </p:txBody>
      </p:sp>
      <p:sp>
        <p:nvSpPr>
          <p:cNvPr id="20485" name="Slide Number Placeholder 4"/>
          <p:cNvSpPr txBox="1">
            <a:spLocks/>
          </p:cNvSpPr>
          <p:nvPr/>
        </p:nvSpPr>
        <p:spPr bwMode="ltGray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5BD09C9-705F-4B46-A86B-A8E754D5A715}" type="slidenum">
              <a:rPr lang="en-ZA" altLang="en-US" sz="900">
                <a:solidFill>
                  <a:srgbClr val="83725B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ZA" altLang="en-US" sz="900">
              <a:solidFill>
                <a:srgbClr val="83725B"/>
              </a:solidFill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" t="5461" b="2934"/>
          <a:stretch>
            <a:fillRect/>
          </a:stretch>
        </p:blipFill>
        <p:spPr bwMode="auto">
          <a:xfrm>
            <a:off x="3271838" y="2255838"/>
            <a:ext cx="59086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843213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-36513" y="981075"/>
            <a:ext cx="35528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/>
              <a:t>Disability Adjusted Life Years attributed to selected risk factors</a:t>
            </a:r>
          </a:p>
        </p:txBody>
      </p:sp>
      <p:sp>
        <p:nvSpPr>
          <p:cNvPr id="20489" name="TextBox 17"/>
          <p:cNvSpPr txBox="1">
            <a:spLocks noChangeArrowheads="1"/>
          </p:cNvSpPr>
          <p:nvPr/>
        </p:nvSpPr>
        <p:spPr bwMode="auto">
          <a:xfrm>
            <a:off x="981075" y="5876925"/>
            <a:ext cx="1358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(MRC, 2008)</a:t>
            </a:r>
            <a:endParaRPr lang="en-ZA" altLang="en-US" sz="1600"/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3995738" y="1916113"/>
            <a:ext cx="430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Causes of air quality related health effects</a:t>
            </a:r>
            <a:endParaRPr lang="en-ZA" altLang="en-US" sz="1600" b="1"/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5064125" y="5445125"/>
            <a:ext cx="1668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/>
              <a:t>(FRIDGE, 2004)</a:t>
            </a:r>
            <a:endParaRPr lang="en-ZA" altLang="en-US" sz="1600"/>
          </a:p>
        </p:txBody>
      </p:sp>
    </p:spTree>
    <p:extLst>
      <p:ext uri="{BB962C8B-B14F-4D97-AF65-F5344CB8AC3E}">
        <p14:creationId xmlns:p14="http://schemas.microsoft.com/office/powerpoint/2010/main" xmlns="" val="235479759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Eskom’s air quality offsets </a:t>
            </a:r>
            <a:r>
              <a:rPr lang="en-US" altLang="en-US" dirty="0" err="1"/>
              <a:t>programme</a:t>
            </a:r>
            <a:endParaRPr lang="en-ZA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3908827"/>
              </p:ext>
            </p:extLst>
          </p:nvPr>
        </p:nvGraphicFramePr>
        <p:xfrm>
          <a:off x="0" y="1336253"/>
          <a:ext cx="9143999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32138" y="6453188"/>
            <a:ext cx="2879725" cy="2682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6C6905B-2FC4-42B8-B914-2729DDB090FB}" type="slidenum">
              <a:rPr lang="en-ZA" altLang="en-US" sz="1800" smtClean="0">
                <a:solidFill>
                  <a:srgbClr val="83725B"/>
                </a:solidFill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ZA" altLang="en-US" sz="1800">
              <a:solidFill>
                <a:srgbClr val="83725B"/>
              </a:solidFill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395288" y="105251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2011-2013</a:t>
            </a:r>
            <a:endParaRPr lang="en-ZA" altLang="en-US" sz="1600" b="1">
              <a:solidFill>
                <a:schemeClr val="accent2"/>
              </a:solidFill>
            </a:endParaRP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1835150" y="1052513"/>
            <a:ext cx="1165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2014-2016</a:t>
            </a:r>
            <a:endParaRPr lang="en-ZA" altLang="en-US" sz="1600" b="1">
              <a:solidFill>
                <a:schemeClr val="accent2"/>
              </a:solidFill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4716463" y="1052513"/>
            <a:ext cx="1163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2018-2020</a:t>
            </a:r>
            <a:endParaRPr lang="en-ZA" altLang="en-US" sz="1600" b="1">
              <a:solidFill>
                <a:schemeClr val="accent2"/>
              </a:solidFill>
            </a:endParaRP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6288088" y="1052513"/>
            <a:ext cx="1163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2019-2025</a:t>
            </a:r>
            <a:endParaRPr lang="en-ZA" altLang="en-US" sz="1600" b="1">
              <a:solidFill>
                <a:schemeClr val="accent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36563" y="2204591"/>
            <a:ext cx="1903412" cy="1368425"/>
          </a:xfrm>
          <a:prstGeom prst="wedgeRoundRectCallout">
            <a:avLst>
              <a:gd name="adj1" fmla="val 49338"/>
              <a:gd name="adj2" fmla="val 86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Tested insulation, LPG, clean coal stoves, electricity subsidy; electricity starter pack</a:t>
            </a:r>
            <a:endParaRPr lang="en-ZA" sz="15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62225" y="2061791"/>
            <a:ext cx="1512888" cy="719137"/>
          </a:xfrm>
          <a:prstGeom prst="wedgeRoundRectCallout">
            <a:avLst>
              <a:gd name="adj1" fmla="val 24348"/>
              <a:gd name="adj2" fmla="val 1176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Insulation and electricity </a:t>
            </a:r>
            <a:endParaRPr lang="en-ZA" sz="1500" dirty="0"/>
          </a:p>
        </p:txBody>
      </p:sp>
      <p:sp>
        <p:nvSpPr>
          <p:cNvPr id="25612" name="TextBox 9"/>
          <p:cNvSpPr txBox="1">
            <a:spLocks noChangeArrowheads="1"/>
          </p:cNvSpPr>
          <p:nvPr/>
        </p:nvSpPr>
        <p:spPr bwMode="auto">
          <a:xfrm>
            <a:off x="3408363" y="1052513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2017</a:t>
            </a:r>
            <a:endParaRPr lang="en-ZA" alt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5986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323529" y="1196752"/>
            <a:ext cx="8491860" cy="540059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Eskom </a:t>
            </a:r>
            <a:r>
              <a:rPr lang="en-US" sz="1600" b="1" dirty="0">
                <a:solidFill>
                  <a:schemeClr val="tx1"/>
                </a:solidFill>
              </a:rPr>
              <a:t>supports the Minimum Emission Standards </a:t>
            </a:r>
            <a:r>
              <a:rPr lang="en-US" sz="1600" dirty="0">
                <a:solidFill>
                  <a:schemeClr val="tx1"/>
                </a:solidFill>
              </a:rPr>
              <a:t>as they are needed to reduce harmful health effects of air pollution and provide certainty for planning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Power stations generally </a:t>
            </a:r>
            <a:r>
              <a:rPr lang="en-US" sz="1600" b="1" dirty="0">
                <a:solidFill>
                  <a:schemeClr val="tx1"/>
                </a:solidFill>
              </a:rPr>
              <a:t>comply</a:t>
            </a:r>
            <a:r>
              <a:rPr lang="en-US" sz="1600" dirty="0">
                <a:solidFill>
                  <a:schemeClr val="tx1"/>
                </a:solidFill>
              </a:rPr>
              <a:t> with the Minimum Emission Standards at the moment, but from 2020 will need to complete emission abatement </a:t>
            </a:r>
            <a:r>
              <a:rPr lang="en-US" sz="1600" b="1" dirty="0">
                <a:solidFill>
                  <a:schemeClr val="tx1"/>
                </a:solidFill>
              </a:rPr>
              <a:t>retrofits</a:t>
            </a:r>
            <a:r>
              <a:rPr lang="en-US" sz="1600" dirty="0">
                <a:solidFill>
                  <a:schemeClr val="tx1"/>
                </a:solidFill>
              </a:rPr>
              <a:t> and be granted </a:t>
            </a:r>
            <a:r>
              <a:rPr lang="en-US" sz="1600" b="1" dirty="0">
                <a:solidFill>
                  <a:schemeClr val="tx1"/>
                </a:solidFill>
              </a:rPr>
              <a:t>postponements</a:t>
            </a:r>
            <a:r>
              <a:rPr lang="en-US" sz="1600" dirty="0">
                <a:solidFill>
                  <a:schemeClr val="tx1"/>
                </a:solidFill>
              </a:rPr>
              <a:t> to remain in compliance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Particulate emissions </a:t>
            </a:r>
            <a:r>
              <a:rPr lang="en-US" sz="1600" dirty="0">
                <a:solidFill>
                  <a:schemeClr val="tx1"/>
                </a:solidFill>
              </a:rPr>
              <a:t>from power stations have reduced by more than an order of magnitude in the last 30 years, but there has been no significant change </a:t>
            </a:r>
            <a:r>
              <a:rPr lang="en-US" sz="1600" b="1" dirty="0">
                <a:solidFill>
                  <a:schemeClr val="tx1"/>
                </a:solidFill>
              </a:rPr>
              <a:t>to SO</a:t>
            </a:r>
            <a:r>
              <a:rPr lang="en-US" sz="1600" b="1" baseline="-25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 or NOx emissions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Eskom has adopted a </a:t>
            </a:r>
            <a:r>
              <a:rPr lang="en-US" sz="1600" b="1" dirty="0">
                <a:solidFill>
                  <a:schemeClr val="tx1"/>
                </a:solidFill>
              </a:rPr>
              <a:t>phased approach </a:t>
            </a:r>
            <a:r>
              <a:rPr lang="en-US" sz="1600" dirty="0">
                <a:solidFill>
                  <a:schemeClr val="tx1"/>
                </a:solidFill>
              </a:rPr>
              <a:t>to compliance with the MES because there is insufficient funding, water and outages available in the short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Eskom’s </a:t>
            </a:r>
            <a:r>
              <a:rPr lang="en-US" sz="1600" b="1" dirty="0">
                <a:solidFill>
                  <a:schemeClr val="tx1"/>
                </a:solidFill>
              </a:rPr>
              <a:t>ambient air quality monitoring </a:t>
            </a:r>
            <a:r>
              <a:rPr lang="en-US" sz="1600" dirty="0">
                <a:solidFill>
                  <a:schemeClr val="tx1"/>
                </a:solidFill>
              </a:rPr>
              <a:t>network shows that there is generally compliance with ambient SO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and NOx standards, but non-compliance with PM10 and PM2.5 standards on the Mpumalanga Highveld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 Eskom’s </a:t>
            </a:r>
            <a:r>
              <a:rPr lang="en-US" sz="1600" b="1" dirty="0">
                <a:solidFill>
                  <a:schemeClr val="tx1"/>
                </a:solidFill>
              </a:rPr>
              <a:t>air quality offset </a:t>
            </a:r>
            <a:r>
              <a:rPr lang="en-US" sz="1600" b="1" dirty="0" err="1">
                <a:solidFill>
                  <a:schemeClr val="tx1"/>
                </a:solidFill>
              </a:rPr>
              <a:t>programme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will address domestic burning which is the greatest source of PM2.5 in communities near power stations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132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Interventions tested in 120-house pilot study (2015-16): fuel efficiency or switching</a:t>
            </a:r>
            <a:endParaRPr lang="en-ZA" altLang="en-US"/>
          </a:p>
        </p:txBody>
      </p:sp>
      <p:pic>
        <p:nvPicPr>
          <p:cNvPr id="26627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29" t="7629" r="33572" b="575"/>
          <a:stretch>
            <a:fillRect/>
          </a:stretch>
        </p:blipFill>
        <p:spPr>
          <a:xfrm>
            <a:off x="6699250" y="2600325"/>
            <a:ext cx="2363788" cy="3954463"/>
          </a:xfrm>
          <a:ln>
            <a:solidFill>
              <a:srgbClr val="83725B"/>
            </a:solidFill>
            <a:miter lim="800000"/>
            <a:headEnd/>
            <a:tailEnd/>
          </a:ln>
        </p:spPr>
      </p:pic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1738313" cy="2682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fld id="{3A8BCC0D-6FB2-480E-AD35-BB84AB4DBF30}" type="slidenum">
              <a:rPr lang="en-ZA" altLang="en-US" smtClean="0">
                <a:solidFill>
                  <a:srgbClr val="83725B"/>
                </a:solidFill>
              </a:rPr>
              <a:pPr algn="l"/>
              <a:t>20</a:t>
            </a:fld>
            <a:endParaRPr lang="en-ZA" altLang="en-US">
              <a:solidFill>
                <a:srgbClr val="83725B"/>
              </a:solidFill>
            </a:endParaRPr>
          </a:p>
        </p:txBody>
      </p:sp>
      <p:pic>
        <p:nvPicPr>
          <p:cNvPr id="26629" name="Picture 18" descr="C:\Users\rosske\Documents\Kristy\Generation Air Quality\Offsets\Pilot project\Photos\KwaZamokuhle second visit\P101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52513"/>
            <a:ext cx="2695575" cy="202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9" descr="C:\Users\rosske\Documents\Kristy\Generation Air Quality\Offsets\Pilot project\Photos\KwaZamokuhle second visit\P1010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9" t="7179" r="13651"/>
          <a:stretch>
            <a:fillRect/>
          </a:stretch>
        </p:blipFill>
        <p:spPr bwMode="auto">
          <a:xfrm>
            <a:off x="3600450" y="3362325"/>
            <a:ext cx="2619375" cy="3300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3390900"/>
            <a:ext cx="2465387" cy="3284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506413" y="2924175"/>
            <a:ext cx="161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Efficient stove</a:t>
            </a:r>
            <a:endParaRPr lang="en-ZA" altLang="en-US"/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5186363" y="2600325"/>
            <a:ext cx="151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LPG stove and heater</a:t>
            </a:r>
            <a:endParaRPr lang="en-ZA" altLang="en-US"/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6551613" y="2001838"/>
            <a:ext cx="278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Electricity subsidy</a:t>
            </a:r>
            <a:endParaRPr lang="en-ZA" altLang="en-US"/>
          </a:p>
        </p:txBody>
      </p:sp>
      <p:pic>
        <p:nvPicPr>
          <p:cNvPr id="26635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1117600"/>
            <a:ext cx="11033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5059363" y="1379538"/>
            <a:ext cx="2087562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6" name="Right Arrow 15"/>
          <p:cNvSpPr/>
          <p:nvPr/>
        </p:nvSpPr>
        <p:spPr>
          <a:xfrm rot="3338649">
            <a:off x="4736306" y="2029619"/>
            <a:ext cx="120967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7" name="Right Arrow 16"/>
          <p:cNvSpPr/>
          <p:nvPr/>
        </p:nvSpPr>
        <p:spPr>
          <a:xfrm rot="7918484">
            <a:off x="888207" y="2285206"/>
            <a:ext cx="1473200" cy="211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pic>
        <p:nvPicPr>
          <p:cNvPr id="2663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406775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128713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894138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41738"/>
            <a:ext cx="6715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008128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rgbClr val="83725B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B1312A-8F5F-42E6-A43F-D54F0127A5E0}" type="slidenum">
              <a:rPr lang="en-ZA" altLang="en-US" smtClean="0">
                <a:solidFill>
                  <a:srgbClr val="83725B"/>
                </a:solidFill>
              </a:rPr>
              <a:pPr/>
              <a:t>21</a:t>
            </a:fld>
            <a:endParaRPr lang="en-ZA" altLang="en-US">
              <a:solidFill>
                <a:srgbClr val="83725B"/>
              </a:solidFill>
            </a:endParaRPr>
          </a:p>
        </p:txBody>
      </p:sp>
      <p:sp>
        <p:nvSpPr>
          <p:cNvPr id="27652" name="Title 1"/>
          <p:cNvSpPr>
            <a:spLocks noGrp="1"/>
          </p:cNvSpPr>
          <p:nvPr>
            <p:ph type="title" idx="4294967295"/>
          </p:nvPr>
        </p:nvSpPr>
        <p:spPr>
          <a:xfrm>
            <a:off x="374650" y="-100013"/>
            <a:ext cx="6934200" cy="1143001"/>
          </a:xfrm>
        </p:spPr>
        <p:txBody>
          <a:bodyPr/>
          <a:lstStyle/>
          <a:p>
            <a:r>
              <a:rPr lang="en-US" altLang="en-US"/>
              <a:t>Interventions tested in 120-house pilot study (2015-16): housing insulation</a:t>
            </a:r>
            <a:endParaRPr lang="en-ZA" altLang="en-US"/>
          </a:p>
        </p:txBody>
      </p:sp>
      <p:pic>
        <p:nvPicPr>
          <p:cNvPr id="27653" name="Picture 19" descr="C:\Users\rosske\Documents\Kristy\Generation Air Quality\Offsets\Pilot project\Photos\KwaZamokuhle second visit\P101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2492375"/>
            <a:ext cx="43846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513013"/>
            <a:ext cx="4360863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1763713" y="1628775"/>
            <a:ext cx="1004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Ceilings</a:t>
            </a:r>
            <a:endParaRPr lang="en-ZA" altLang="en-US"/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4572000" y="1628775"/>
            <a:ext cx="4103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Full thermal insulation: ceilings + three insulated walls + Trombe wall</a:t>
            </a:r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7724983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learnt from the KwaZamokuhle pilot project</a:t>
            </a:r>
            <a:endParaRPr lang="en-ZA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9512" y="1268413"/>
            <a:ext cx="5329113" cy="48275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1" dirty="0"/>
              <a:t>Domestic burning </a:t>
            </a:r>
            <a:r>
              <a:rPr lang="en-US" altLang="en-US" dirty="0"/>
              <a:t>in </a:t>
            </a:r>
            <a:r>
              <a:rPr lang="en-US" altLang="en-US" dirty="0" err="1"/>
              <a:t>KwaZamokuhle</a:t>
            </a:r>
            <a:r>
              <a:rPr lang="en-US" altLang="en-US" dirty="0"/>
              <a:t> accounts for more than </a:t>
            </a:r>
            <a:r>
              <a:rPr lang="en-US" altLang="en-US" b="1" dirty="0"/>
              <a:t>50%</a:t>
            </a:r>
            <a:r>
              <a:rPr lang="en-US" altLang="en-US" dirty="0"/>
              <a:t> of the ambient fine particulate matter</a:t>
            </a:r>
          </a:p>
          <a:p>
            <a:pPr>
              <a:spcBef>
                <a:spcPts val="1200"/>
              </a:spcBef>
            </a:pPr>
            <a:r>
              <a:rPr lang="en-US" altLang="en-US" b="1" dirty="0"/>
              <a:t>Indoor air quality </a:t>
            </a:r>
            <a:r>
              <a:rPr lang="en-US" altLang="en-US" dirty="0"/>
              <a:t>is mainly determined by outdoor air quality, so interventions in a few houses have little impact on indoor air quality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Mean monthly income is less than R2000 per household. Households spend around R200-R300 per month on coal in winter. </a:t>
            </a:r>
            <a:r>
              <a:rPr lang="en-US" altLang="en-US" b="1" dirty="0"/>
              <a:t>Affordability drives energy carrier selection.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Residents were </a:t>
            </a:r>
            <a:r>
              <a:rPr lang="en-US" altLang="en-US" b="1" dirty="0"/>
              <a:t>very willing to participate </a:t>
            </a:r>
            <a:r>
              <a:rPr lang="en-US" altLang="en-US" dirty="0"/>
              <a:t>in all interventions (&gt;80%) and did not want their old coal stoves back at the end 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Around 30% of households live in </a:t>
            </a:r>
            <a:r>
              <a:rPr lang="en-US" altLang="en-US" b="1" dirty="0"/>
              <a:t>informal dwellings</a:t>
            </a:r>
            <a:r>
              <a:rPr lang="en-US" altLang="en-US" dirty="0"/>
              <a:t>. A solution is still needed.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1738313" cy="2682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4A6B597-51DD-4548-BD4E-3368117032CB}" type="slidenum">
              <a:rPr lang="en-ZA" altLang="en-US" sz="1000" smtClean="0">
                <a:solidFill>
                  <a:srgbClr val="83725B"/>
                </a:solidFill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ZA" altLang="en-US" sz="1000">
              <a:solidFill>
                <a:srgbClr val="83725B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5" t="10008" r="29716" b="7281"/>
          <a:stretch>
            <a:fillRect/>
          </a:stretch>
        </p:blipFill>
        <p:spPr bwMode="auto">
          <a:xfrm>
            <a:off x="5508625" y="1298575"/>
            <a:ext cx="3552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86" t="19791" r="1393" b="22845"/>
          <a:stretch>
            <a:fillRect/>
          </a:stretch>
        </p:blipFill>
        <p:spPr bwMode="auto">
          <a:xfrm>
            <a:off x="6300788" y="3724275"/>
            <a:ext cx="2351087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632842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learnt from the KwaZamokuhle pilot project</a:t>
            </a:r>
            <a:endParaRPr lang="en-ZA" alt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3960440" cy="48275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1" dirty="0"/>
              <a:t>Insulation raises minimum temperatures </a:t>
            </a:r>
            <a:r>
              <a:rPr lang="en-US" altLang="en-US" dirty="0"/>
              <a:t>in houses by up to 9°C</a:t>
            </a:r>
          </a:p>
          <a:p>
            <a:pPr>
              <a:spcBef>
                <a:spcPts val="1200"/>
              </a:spcBef>
            </a:pPr>
            <a:r>
              <a:rPr lang="en-US" altLang="en-US" b="1" dirty="0"/>
              <a:t>LPG</a:t>
            </a:r>
            <a:r>
              <a:rPr lang="en-US" altLang="en-US" dirty="0"/>
              <a:t> was well received</a:t>
            </a:r>
            <a:endParaRPr lang="en-ZA" altLang="en-US" dirty="0"/>
          </a:p>
          <a:p>
            <a:pPr>
              <a:spcBef>
                <a:spcPts val="1200"/>
              </a:spcBef>
            </a:pPr>
            <a:r>
              <a:rPr lang="en-US" altLang="en-US" dirty="0"/>
              <a:t>A </a:t>
            </a:r>
            <a:r>
              <a:rPr lang="en-US" altLang="en-US" b="1" dirty="0"/>
              <a:t>stove swop AND housing insulation </a:t>
            </a:r>
            <a:r>
              <a:rPr lang="en-US" altLang="en-US" dirty="0"/>
              <a:t>are needed to reduce domestic coal burning. Electricity subsidy without removing coal stove INCREASES coal use.</a:t>
            </a:r>
            <a:endParaRPr lang="en-ZA" altLang="en-US" dirty="0"/>
          </a:p>
          <a:p>
            <a:r>
              <a:rPr lang="en-US" altLang="en-US" dirty="0"/>
              <a:t>Poor construction of RDP houses poses </a:t>
            </a:r>
            <a:r>
              <a:rPr lang="en-US" altLang="en-US" b="1" dirty="0"/>
              <a:t>challenges for installation of insulation. </a:t>
            </a:r>
            <a:r>
              <a:rPr lang="en-US" altLang="en-US" dirty="0"/>
              <a:t>Proposed to use a spray on foam in future to reduce water leaks. Draft proofing also needed.</a:t>
            </a:r>
          </a:p>
          <a:p>
            <a:endParaRPr lang="en-ZA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1738313" cy="2682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B02E64E-3E49-4F88-8DDD-0CE33047B74B}" type="slidenum">
              <a:rPr lang="en-ZA" altLang="en-US" sz="1000" smtClean="0">
                <a:solidFill>
                  <a:srgbClr val="83725B"/>
                </a:solidFill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ZA" altLang="en-US" sz="1000">
              <a:solidFill>
                <a:srgbClr val="83725B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1" y="1234678"/>
            <a:ext cx="4730874" cy="255436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964" y="4725292"/>
            <a:ext cx="4429124" cy="1944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99992" y="4386590"/>
            <a:ext cx="4143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Coal use per year, per intervention type</a:t>
            </a:r>
            <a:endParaRPr lang="en-ZA" sz="16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96136" y="1844824"/>
            <a:ext cx="0" cy="66703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371703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Difference in minimum temperature between insulated and uninsulated house</a:t>
            </a:r>
            <a:endParaRPr lang="en-ZA" sz="1600" dirty="0"/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 flipH="1" flipV="1">
            <a:off x="5868144" y="2178341"/>
            <a:ext cx="709254" cy="1610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559655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36563" y="166688"/>
            <a:ext cx="7015162" cy="666750"/>
          </a:xfrm>
        </p:spPr>
        <p:txBody>
          <a:bodyPr/>
          <a:lstStyle/>
          <a:p>
            <a:r>
              <a:rPr lang="en-US" altLang="en-US"/>
              <a:t>30-house electricity pilot in KwaZamokuhle (2017)</a:t>
            </a:r>
            <a:endParaRPr lang="en-ZA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36563" y="1052513"/>
            <a:ext cx="8378825" cy="5045075"/>
          </a:xfrm>
        </p:spPr>
        <p:txBody>
          <a:bodyPr/>
          <a:lstStyle/>
          <a:p>
            <a:r>
              <a:rPr lang="en-US" altLang="en-US" dirty="0"/>
              <a:t>Switching households from coal to electricity is an untested intervention. A pilot on 30 houses in </a:t>
            </a:r>
            <a:r>
              <a:rPr lang="en-US" altLang="en-US" dirty="0" err="1"/>
              <a:t>KwaZamokuhle</a:t>
            </a:r>
            <a:r>
              <a:rPr lang="en-US" altLang="en-US" dirty="0"/>
              <a:t> is being completed to identify any fatal flaws or possible improvements.</a:t>
            </a:r>
          </a:p>
          <a:p>
            <a:r>
              <a:rPr lang="en-US" altLang="en-US" dirty="0"/>
              <a:t>Each house gets </a:t>
            </a:r>
            <a:r>
              <a:rPr lang="en-US" altLang="en-US" i="1" dirty="0"/>
              <a:t>electricity starter pack </a:t>
            </a:r>
            <a:r>
              <a:rPr lang="en-US" altLang="en-US" dirty="0"/>
              <a:t>and </a:t>
            </a:r>
            <a:r>
              <a:rPr lang="en-US" altLang="en-US" i="1" dirty="0"/>
              <a:t>insulation</a:t>
            </a:r>
            <a:r>
              <a:rPr lang="en-US" altLang="en-US" dirty="0"/>
              <a:t> on ceiling and three walls</a:t>
            </a:r>
          </a:p>
          <a:p>
            <a:endParaRPr lang="en-ZA" altLang="en-US" dirty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rgbClr val="83725B"/>
              </a:solidFill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EC1704-2DCB-4184-8FE0-D5BEAD1F63C1}" type="slidenum">
              <a:rPr lang="en-ZA" altLang="en-US" smtClean="0">
                <a:solidFill>
                  <a:srgbClr val="83725B"/>
                </a:solidFill>
              </a:rPr>
              <a:pPr/>
              <a:t>24</a:t>
            </a:fld>
            <a:endParaRPr lang="en-ZA" altLang="en-US">
              <a:solidFill>
                <a:srgbClr val="8372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2852738"/>
            <a:ext cx="7561262" cy="3240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827088" y="6092825"/>
            <a:ext cx="792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US" altLang="en-US"/>
              <a:t>Coal stove exchanged for </a:t>
            </a:r>
            <a:r>
              <a:rPr lang="en-US" altLang="en-US" i="1"/>
              <a:t>electricity starter pack</a:t>
            </a:r>
            <a:r>
              <a:rPr lang="en-US" altLang="en-US"/>
              <a:t>: electric heater, electric stove and oven, energy efficient lighting, certificate of compliance</a:t>
            </a:r>
          </a:p>
          <a:p>
            <a:endParaRPr lang="en-ZA" altLang="en-US"/>
          </a:p>
        </p:txBody>
      </p:sp>
      <p:pic>
        <p:nvPicPr>
          <p:cNvPr id="3175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79725"/>
            <a:ext cx="18716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103563"/>
            <a:ext cx="25574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360738"/>
            <a:ext cx="19415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879475" y="5754688"/>
            <a:ext cx="2397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4-plate stove and oven</a:t>
            </a:r>
            <a:endParaRPr lang="en-ZA" altLang="en-US" sz="1600" b="1"/>
          </a:p>
        </p:txBody>
      </p:sp>
      <p:sp>
        <p:nvSpPr>
          <p:cNvPr id="31756" name="TextBox 15"/>
          <p:cNvSpPr txBox="1">
            <a:spLocks noChangeArrowheads="1"/>
          </p:cNvSpPr>
          <p:nvPr/>
        </p:nvSpPr>
        <p:spPr bwMode="auto">
          <a:xfrm>
            <a:off x="4067175" y="5610225"/>
            <a:ext cx="1135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Oil heater</a:t>
            </a:r>
            <a:endParaRPr lang="en-ZA" altLang="en-US" sz="1600" b="1"/>
          </a:p>
        </p:txBody>
      </p:sp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6870700" y="5394325"/>
            <a:ext cx="581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CFL</a:t>
            </a:r>
            <a:endParaRPr lang="en-ZA" altLang="en-US" sz="1600" b="1"/>
          </a:p>
        </p:txBody>
      </p:sp>
    </p:spTree>
    <p:extLst>
      <p:ext uri="{BB962C8B-B14F-4D97-AF65-F5344CB8AC3E}">
        <p14:creationId xmlns:p14="http://schemas.microsoft.com/office/powerpoint/2010/main" xmlns="" val="157256409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30-house electricity pilot in KwaZamokuhle (2017)</a:t>
            </a:r>
            <a:endParaRPr lang="en-ZA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rgbClr val="83725B"/>
              </a:solidFill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EDE62-918D-416D-A688-7C4F7FB377AF}" type="slidenum">
              <a:rPr lang="en-ZA" altLang="en-US" smtClean="0">
                <a:solidFill>
                  <a:srgbClr val="83725B"/>
                </a:solidFill>
              </a:rPr>
              <a:pPr/>
              <a:t>25</a:t>
            </a:fld>
            <a:endParaRPr lang="en-ZA" altLang="en-US">
              <a:solidFill>
                <a:srgbClr val="83725B"/>
              </a:solidFill>
            </a:endParaRPr>
          </a:p>
        </p:txBody>
      </p:sp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93"/>
          <a:stretch>
            <a:fillRect/>
          </a:stretch>
        </p:blipFill>
        <p:spPr bwMode="auto">
          <a:xfrm>
            <a:off x="1063625" y="1268413"/>
            <a:ext cx="163671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644900"/>
            <a:ext cx="36401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6200"/>
            <a:ext cx="31464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1464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Box 14"/>
          <p:cNvSpPr txBox="1">
            <a:spLocks noChangeArrowheads="1"/>
          </p:cNvSpPr>
          <p:nvPr/>
        </p:nvSpPr>
        <p:spPr bwMode="auto">
          <a:xfrm>
            <a:off x="179388" y="6238875"/>
            <a:ext cx="899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US" altLang="en-US" i="1"/>
              <a:t>Insulatio</a:t>
            </a:r>
            <a:r>
              <a:rPr lang="en-US" altLang="en-US"/>
              <a:t>n on ceiling (spray-on foam and gypsum board) and three walls; draft-proofing</a:t>
            </a:r>
          </a:p>
          <a:p>
            <a:endParaRPr lang="en-ZA" altLang="en-US"/>
          </a:p>
        </p:txBody>
      </p:sp>
      <p:sp>
        <p:nvSpPr>
          <p:cNvPr id="16" name="Rectangle 15"/>
          <p:cNvSpPr/>
          <p:nvPr/>
        </p:nvSpPr>
        <p:spPr>
          <a:xfrm>
            <a:off x="436563" y="1196975"/>
            <a:ext cx="8378825" cy="489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5651500" y="5732463"/>
            <a:ext cx="2162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Installing the ceiling</a:t>
            </a:r>
            <a:endParaRPr lang="en-ZA" altLang="en-US" sz="1600" b="1"/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2751138" y="1908175"/>
            <a:ext cx="1820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/>
              <a:t>Installing the spray-on foam</a:t>
            </a:r>
            <a:endParaRPr lang="en-ZA" altLang="en-US" sz="1600" b="1"/>
          </a:p>
        </p:txBody>
      </p:sp>
    </p:spTree>
    <p:extLst>
      <p:ext uri="{BB962C8B-B14F-4D97-AF65-F5344CB8AC3E}">
        <p14:creationId xmlns:p14="http://schemas.microsoft.com/office/powerpoint/2010/main" xmlns="" val="154807900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Eskom supports the Minimum Emission Standards </a:t>
            </a:r>
            <a:r>
              <a:rPr lang="en-US" dirty="0"/>
              <a:t>because they are needed to reduce harmful health effects of air pollution, and they provide certainty for planning</a:t>
            </a:r>
          </a:p>
          <a:p>
            <a:r>
              <a:rPr lang="en-US" b="1" dirty="0"/>
              <a:t>Dialogue between government departments</a:t>
            </a:r>
            <a:r>
              <a:rPr lang="en-US" dirty="0"/>
              <a:t> is needed to unlock conflicting mandates hampering full compliance with the MES (for example keeping electricity tariff low vs cost of reducing health burden; water for FGD)</a:t>
            </a:r>
          </a:p>
          <a:p>
            <a:r>
              <a:rPr lang="en-US" dirty="0"/>
              <a:t>A </a:t>
            </a:r>
            <a:r>
              <a:rPr lang="en-US" b="1" dirty="0"/>
              <a:t>cost-benefit analysis </a:t>
            </a:r>
            <a:r>
              <a:rPr lang="en-US" dirty="0"/>
              <a:t>is needed to </a:t>
            </a:r>
            <a:r>
              <a:rPr lang="en-US" dirty="0" err="1"/>
              <a:t>prioritise</a:t>
            </a:r>
            <a:r>
              <a:rPr lang="en-US" dirty="0"/>
              <a:t> retrofits and most efficiently channel scarce resources. </a:t>
            </a:r>
          </a:p>
          <a:p>
            <a:r>
              <a:rPr lang="en-US" dirty="0"/>
              <a:t>Eskom remains committed to reducing its environmental footprint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1523427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5008290"/>
              </p:ext>
            </p:extLst>
          </p:nvPr>
        </p:nvGraphicFramePr>
        <p:xfrm>
          <a:off x="436563" y="1412776"/>
          <a:ext cx="8378825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040799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116632"/>
            <a:ext cx="6519862" cy="666750"/>
          </a:xfrm>
        </p:spPr>
        <p:txBody>
          <a:bodyPr/>
          <a:lstStyle/>
          <a:p>
            <a:r>
              <a:rPr lang="en-US" dirty="0"/>
              <a:t>Power station compliance with the MES: Compliance with current limits (2015-2020)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9146253"/>
              </p:ext>
            </p:extLst>
          </p:nvPr>
        </p:nvGraphicFramePr>
        <p:xfrm>
          <a:off x="467544" y="804624"/>
          <a:ext cx="6275041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5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1755">
                <a:tc>
                  <a:txBody>
                    <a:bodyPr/>
                    <a:lstStyle/>
                    <a:p>
                      <a:pPr algn="ctr"/>
                      <a:endParaRPr lang="en-ZA" sz="13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Power station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-25000" dirty="0">
                          <a:solidFill>
                            <a:schemeClr val="bg1"/>
                          </a:solidFill>
                        </a:rPr>
                        <a:t>Sulphur</a:t>
                      </a:r>
                    </a:p>
                    <a:p>
                      <a:pPr algn="ctr"/>
                      <a:r>
                        <a:rPr lang="en-US" sz="1300" b="1" baseline="-25000" dirty="0">
                          <a:solidFill>
                            <a:schemeClr val="bg1"/>
                          </a:solidFill>
                        </a:rPr>
                        <a:t> Dioxide</a:t>
                      </a:r>
                      <a:endParaRPr lang="en-ZA" sz="13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Oxides of Nitrogen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Particulate Matter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New build 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Kusile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Medupi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755">
                <a:tc rowSpan="11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Majuba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Kendal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Matimba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Lethabo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Tutuka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Duvha</a:t>
                      </a:r>
                      <a:r>
                        <a:rPr lang="en-US" sz="1300" b="1" dirty="0"/>
                        <a:t> (U1-3)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Duvha</a:t>
                      </a:r>
                      <a:r>
                        <a:rPr lang="en-US" sz="1300" b="1" dirty="0"/>
                        <a:t> (U4-6)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Matla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Kriel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Arnot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Hendrina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755"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Return-to-service</a:t>
                      </a:r>
                      <a:r>
                        <a:rPr lang="en-US" sz="1300" b="1" baseline="0" dirty="0"/>
                        <a:t> 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Camden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Grootvlei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Komati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1755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Liquid</a:t>
                      </a:r>
                      <a:r>
                        <a:rPr lang="en-US" sz="1300" b="1" baseline="0" dirty="0"/>
                        <a:t> fuel-fired gas turbines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Ankerlig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Gourikwa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Acacia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Port Rex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6876256" y="1844824"/>
            <a:ext cx="208823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Exceedances of SO</a:t>
            </a:r>
            <a:r>
              <a:rPr lang="en-US" sz="1600" baseline="-25000" dirty="0"/>
              <a:t>2</a:t>
            </a:r>
            <a:r>
              <a:rPr lang="en-US" sz="1600" dirty="0"/>
              <a:t> limits at Medupi and </a:t>
            </a:r>
            <a:r>
              <a:rPr lang="en-US" sz="1600" dirty="0" err="1"/>
              <a:t>Matimba</a:t>
            </a:r>
            <a:r>
              <a:rPr lang="en-US" sz="1600" dirty="0"/>
              <a:t> when high </a:t>
            </a:r>
            <a:r>
              <a:rPr lang="en-US" sz="1600" dirty="0" err="1"/>
              <a:t>sulphur</a:t>
            </a:r>
            <a:r>
              <a:rPr lang="en-US" sz="1600" dirty="0"/>
              <a:t> coal is burnt</a:t>
            </a:r>
            <a:endParaRPr lang="en-ZA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6163094"/>
              </p:ext>
            </p:extLst>
          </p:nvPr>
        </p:nvGraphicFramePr>
        <p:xfrm>
          <a:off x="6886599" y="5032640"/>
          <a:ext cx="2077889" cy="1343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Always comply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Postponement needed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Retrofit</a:t>
                      </a:r>
                      <a:r>
                        <a:rPr lang="en-US" sz="1400" baseline="0" dirty="0"/>
                        <a:t> and postponement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9637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116632"/>
            <a:ext cx="6519862" cy="666750"/>
          </a:xfrm>
        </p:spPr>
        <p:txBody>
          <a:bodyPr/>
          <a:lstStyle/>
          <a:p>
            <a:r>
              <a:rPr lang="en-US" dirty="0"/>
              <a:t>Power station compliance with the MES: Compliance for 2020-2025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134652"/>
              </p:ext>
            </p:extLst>
          </p:nvPr>
        </p:nvGraphicFramePr>
        <p:xfrm>
          <a:off x="467544" y="804624"/>
          <a:ext cx="6275041" cy="608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5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1755">
                <a:tc>
                  <a:txBody>
                    <a:bodyPr/>
                    <a:lstStyle/>
                    <a:p>
                      <a:pPr algn="ctr"/>
                      <a:endParaRPr lang="en-ZA" sz="13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Power station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SO</a:t>
                      </a:r>
                      <a:r>
                        <a:rPr lang="en-US" sz="1300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3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NOx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PM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New build 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Kusile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Medupi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755">
                <a:tc rowSpan="11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Majuba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Kendal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Matimba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Lethabo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Tutuka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Duvha</a:t>
                      </a:r>
                      <a:r>
                        <a:rPr lang="en-US" sz="1300" b="1" dirty="0"/>
                        <a:t> (U1-3)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Duvha</a:t>
                      </a:r>
                      <a:r>
                        <a:rPr lang="en-US" sz="1300" b="1" dirty="0"/>
                        <a:t> (U4-6)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Matla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Kriel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Arnot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Hendrina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755"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Return-to-service</a:t>
                      </a:r>
                      <a:r>
                        <a:rPr lang="en-US" sz="1300" b="1" baseline="0" dirty="0"/>
                        <a:t> 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Camden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Grootvlei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Komati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1755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Liquid</a:t>
                      </a:r>
                      <a:r>
                        <a:rPr lang="en-US" sz="1300" b="1" baseline="0" dirty="0"/>
                        <a:t> fuel-fired gas turbines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Ankerlig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Gourikwa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Acacia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Port Rex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468286"/>
              </p:ext>
            </p:extLst>
          </p:nvPr>
        </p:nvGraphicFramePr>
        <p:xfrm>
          <a:off x="6886599" y="5032640"/>
          <a:ext cx="2077889" cy="1343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Always comply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Postponement needed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Retrofit</a:t>
                      </a:r>
                      <a:r>
                        <a:rPr lang="en-US" sz="1400" baseline="0" dirty="0"/>
                        <a:t> and postponement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76256" y="1844824"/>
            <a:ext cx="20882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Compliance will be achieved through emission reduction retrofits and hopefully approved postponements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4982540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116632"/>
            <a:ext cx="6519862" cy="666750"/>
          </a:xfrm>
        </p:spPr>
        <p:txBody>
          <a:bodyPr/>
          <a:lstStyle/>
          <a:p>
            <a:r>
              <a:rPr lang="en-US" dirty="0"/>
              <a:t>Power station compliance with the MES: Compliance post-2025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883613"/>
              </p:ext>
            </p:extLst>
          </p:nvPr>
        </p:nvGraphicFramePr>
        <p:xfrm>
          <a:off x="467544" y="804624"/>
          <a:ext cx="6275041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5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1755">
                <a:tc>
                  <a:txBody>
                    <a:bodyPr/>
                    <a:lstStyle/>
                    <a:p>
                      <a:pPr algn="ctr"/>
                      <a:endParaRPr lang="en-ZA" sz="13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Power station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-25000" dirty="0">
                          <a:solidFill>
                            <a:schemeClr val="bg1"/>
                          </a:solidFill>
                        </a:rPr>
                        <a:t>Sulphur  dioxide</a:t>
                      </a:r>
                      <a:endParaRPr lang="en-ZA" sz="13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Oxide of Nitrogen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Particulate Matter</a:t>
                      </a:r>
                      <a:endParaRPr lang="en-ZA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New build 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Kusile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Medupi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755">
                <a:tc rowSpan="11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Majuba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Kendal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Matimba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Lethabo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Tutuka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Duvha</a:t>
                      </a:r>
                      <a:r>
                        <a:rPr lang="en-US" sz="1300" b="1" dirty="0"/>
                        <a:t> (U1-3)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Duvha</a:t>
                      </a:r>
                      <a:r>
                        <a:rPr lang="en-US" sz="1300" b="1" dirty="0"/>
                        <a:t> (U4-6)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Matla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Kriel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Arnot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Hendrina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755"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Return-to-service</a:t>
                      </a:r>
                      <a:r>
                        <a:rPr lang="en-US" sz="1300" b="1" baseline="0" dirty="0"/>
                        <a:t> coal-fired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Camden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Grootvlei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Komati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1755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Liquid</a:t>
                      </a:r>
                      <a:r>
                        <a:rPr lang="en-US" sz="1300" b="1" baseline="0" dirty="0"/>
                        <a:t> fuel-fired gas turbines</a:t>
                      </a:r>
                      <a:endParaRPr lang="en-ZA" sz="1300" b="1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Ankerlig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/>
                        <a:t>Gourikwa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Acacia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81755">
                <a:tc v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Port Rex</a:t>
                      </a:r>
                      <a:endParaRPr lang="en-ZA" sz="13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2960604"/>
              </p:ext>
            </p:extLst>
          </p:nvPr>
        </p:nvGraphicFramePr>
        <p:xfrm>
          <a:off x="6886599" y="5032640"/>
          <a:ext cx="2077889" cy="1343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Always comply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Postponement needed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5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Retrofit</a:t>
                      </a:r>
                      <a:r>
                        <a:rPr lang="en-US" sz="1400" baseline="0" dirty="0"/>
                        <a:t> and postponement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033679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trends: particulate matter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79892" cy="59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2F2B3F-7C82-B44B-91FD-207A89384851}"/>
              </a:ext>
            </a:extLst>
          </p:cNvPr>
          <p:cNvSpPr txBox="1"/>
          <p:nvPr/>
        </p:nvSpPr>
        <p:spPr>
          <a:xfrm>
            <a:off x="292547" y="64817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1982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A8B2D6-D84E-AD4E-94BA-293AAB627A4A}"/>
              </a:ext>
            </a:extLst>
          </p:cNvPr>
          <p:cNvSpPr txBox="1"/>
          <p:nvPr/>
        </p:nvSpPr>
        <p:spPr>
          <a:xfrm>
            <a:off x="8158039" y="64531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90858106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6510324"/>
              </p:ext>
            </p:extLst>
          </p:nvPr>
        </p:nvGraphicFramePr>
        <p:xfrm>
          <a:off x="107504" y="1196752"/>
          <a:ext cx="5976664" cy="494399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976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More than 10-fold</a:t>
                      </a:r>
                      <a:r>
                        <a:rPr lang="en-US" sz="1600" baseline="0" dirty="0"/>
                        <a:t> reduction in particulate emissions from Grootvlei Power Station due to fabric filter plant retrofit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487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trends: Grootvlei fabric filter plant retrofit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976664" cy="43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6358891"/>
              </p:ext>
            </p:extLst>
          </p:nvPr>
        </p:nvGraphicFramePr>
        <p:xfrm>
          <a:off x="6296040" y="1196752"/>
          <a:ext cx="2519348" cy="48170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19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Clean stacks after Grootvlei fabric</a:t>
                      </a:r>
                      <a:r>
                        <a:rPr lang="en-US" sz="1600" baseline="0" dirty="0"/>
                        <a:t> filter plant retrofit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292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C:\Users\rosske\AppData\Local\Microsoft\Windows\Temporary Internet Files\Content.Outlook\BB1GWX69\2016-09-05-PHOTO-00000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0" t="15800" r="42018" b="30731"/>
          <a:stretch/>
        </p:blipFill>
        <p:spPr bwMode="auto">
          <a:xfrm>
            <a:off x="6300192" y="2132856"/>
            <a:ext cx="2459840" cy="383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253471">
            <a:off x="1785989" y="3053800"/>
            <a:ext cx="338437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705260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852" y="4221087"/>
            <a:ext cx="3450956" cy="25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trends: SO</a:t>
            </a:r>
            <a:r>
              <a:rPr lang="en-US" baseline="-25000" dirty="0"/>
              <a:t>2</a:t>
            </a:r>
            <a:r>
              <a:rPr lang="en-US" dirty="0"/>
              <a:t> and NOx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C4E4-F781-410B-AD6C-1AF225F5EE3D}" type="slidenum">
              <a:rPr lang="en-ZA" smtClean="0"/>
              <a:pPr>
                <a:defRPr/>
              </a:pPr>
              <a:t>9</a:t>
            </a:fld>
            <a:endParaRPr lang="en-ZA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64531" y="4221088"/>
            <a:ext cx="5199558" cy="2565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800" kern="0" dirty="0"/>
              <a:t>Eskom’s </a:t>
            </a:r>
            <a:r>
              <a:rPr lang="en-US" altLang="en-US" sz="1800" b="1" kern="0" dirty="0"/>
              <a:t>NOx emissions </a:t>
            </a:r>
            <a:r>
              <a:rPr lang="en-US" altLang="en-US" sz="1800" kern="0" dirty="0"/>
              <a:t>have decreased by 9% since 2010/11 as a result of the decline in use of the coal-fired fleet</a:t>
            </a:r>
          </a:p>
          <a:p>
            <a:r>
              <a:rPr lang="en-US" altLang="en-US" sz="1800" kern="0" dirty="0"/>
              <a:t>Eskom’s </a:t>
            </a:r>
            <a:r>
              <a:rPr lang="en-US" altLang="en-US" sz="1800" b="1" kern="0" dirty="0"/>
              <a:t>SO</a:t>
            </a:r>
            <a:r>
              <a:rPr lang="en-US" altLang="en-US" sz="1800" b="1" kern="0" baseline="-25000" dirty="0"/>
              <a:t>2</a:t>
            </a:r>
            <a:r>
              <a:rPr lang="en-US" altLang="en-US" sz="1800" b="1" kern="0" dirty="0"/>
              <a:t> emissions </a:t>
            </a:r>
            <a:r>
              <a:rPr lang="en-US" altLang="en-US" sz="1800" kern="0" dirty="0"/>
              <a:t>have not clearly decreased over the last 6 years despite the decrease in energy generated, due to the commissioning of Grootvlei and then Medupi Power Stations which both have high relative SO</a:t>
            </a:r>
            <a:r>
              <a:rPr lang="en-US" altLang="en-US" sz="1800" kern="0" baseline="-25000" dirty="0"/>
              <a:t>2</a:t>
            </a:r>
            <a:r>
              <a:rPr lang="en-US" altLang="en-US" sz="1800" kern="0" dirty="0"/>
              <a:t> emissions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7417"/>
            <a:ext cx="4335462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30" y="980728"/>
            <a:ext cx="4335462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763688" y="1098551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dirty="0"/>
              <a:t>NOx emissions</a:t>
            </a:r>
            <a:endParaRPr lang="en-ZA" altLang="en-US" sz="1600" b="1" dirty="0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6300613" y="1002631"/>
            <a:ext cx="1655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dirty="0"/>
              <a:t>SO</a:t>
            </a:r>
            <a:r>
              <a:rPr lang="en-US" altLang="en-US" sz="1600" b="1" baseline="-25000" dirty="0"/>
              <a:t>2</a:t>
            </a:r>
            <a:r>
              <a:rPr lang="en-US" altLang="en-US" sz="1600" b="1" dirty="0"/>
              <a:t> emissions</a:t>
            </a:r>
            <a:endParaRPr lang="en-ZA" altLang="en-US" sz="1600" b="1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940152" y="4234289"/>
            <a:ext cx="3066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 err="1"/>
              <a:t>GWh</a:t>
            </a:r>
            <a:r>
              <a:rPr lang="en-US" altLang="en-US" sz="1400" b="1" dirty="0"/>
              <a:t> sent out from coal-fired fleet</a:t>
            </a:r>
            <a:endParaRPr lang="en-ZA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57327695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243.7084"/>
  <p:tag name="WIDTH" val="224.3333"/>
  <p:tag name="TOP" val="109.3875"/>
  <p:tag name="HEIGHT" val="36.326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988801885391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243.7084"/>
  <p:tag name="WIDTH" val="224.3333"/>
  <p:tag name="TOP" val="109.3875"/>
  <p:tag name="HEIGHT" val="36.326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109.3875"/>
  <p:tag name="HEIGHT" val="36.326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155.714"/>
  <p:tag name="HEIGHT" val="36.326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3988801885391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243.7084"/>
  <p:tag name="WIDTH" val="224.3333"/>
  <p:tag name="TOP" val="109.3875"/>
  <p:tag name="HEIGHT" val="36.326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294.6936"/>
  <p:tag name="HEIGHT" val="36.326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433.6732"/>
  <p:tag name="HEIGHT" val="36.326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109.3875"/>
  <p:tag name="HEIGHT" val="36.326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248.3671"/>
  <p:tag name="HEIGHT" val="36.326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202.0406"/>
  <p:tag name="HEIGHT" val="36.326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341.0202"/>
  <p:tag name="HEIGHT" val="36.326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TOP" val="387.3467"/>
  <p:tag name="HEIGHT" val="36.326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243.7084"/>
  <p:tag name="WIDTH" val="224.3333"/>
  <p:tag name="TOP" val="294.6936"/>
  <p:tag name="HEIGHT" val="36.326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243.7084"/>
  <p:tag name="WIDTH" val="224.3333"/>
  <p:tag name="HEIGHT" val="19.38748"/>
  <p:tag name="TOP" val="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988801885391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398880188539103"/>
  <p:tag name="LEFT" val="478.0417"/>
  <p:tag name="WIDTH" val="224.3333"/>
  <p:tag name="HEIGHT" val="19.38748"/>
  <p:tag name="TOP" val="80"/>
</p:tagLst>
</file>

<file path=ppt/theme/theme1.xml><?xml version="1.0" encoding="utf-8"?>
<a:theme xmlns:a="http://schemas.openxmlformats.org/drawingml/2006/main" name="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c7ddca0-f18f-4514-89ec-cfc256175ba5">
      <UserInfo>
        <DisplayName>Vic Pretorius</DisplayName>
        <AccountId>47</AccountId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horo Minimum metadata" ma:contentTypeID="0x0101000D8B3899A4805C44A2FA507CBAF83E58007A63E5F34A1C904ABF73B4A044044531" ma:contentTypeVersion="3" ma:contentTypeDescription="" ma:contentTypeScope="" ma:versionID="17327965f7291ab7bae5024c4d883bde">
  <xsd:schema xmlns:xsd="http://www.w3.org/2001/XMLSchema" xmlns:xs="http://www.w3.org/2001/XMLSchema" xmlns:p="http://schemas.microsoft.com/office/2006/metadata/properties" xmlns:ns2="2c7ddca0-f18f-4514-89ec-cfc256175ba5" targetNamespace="http://schemas.microsoft.com/office/2006/metadata/properties" ma:root="true" ma:fieldsID="7a3511da6a4f6d92aec1b7a4f9927643" ns2:_="">
    <xsd:import namespace="2c7ddca0-f18f-4514-89ec-cfc256175ba5"/>
    <xsd:element name="properties">
      <xsd:complexType>
        <xsd:sequence>
          <xsd:element name="documentManagement">
            <xsd:complexType>
              <xsd:all>
                <xsd:element ref="ns2: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ca0-f18f-4514-89ec-cfc256175ba5" elementFormDefault="qualified">
    <xsd:import namespace="http://schemas.microsoft.com/office/2006/documentManagement/types"/>
    <xsd:import namespace="http://schemas.microsoft.com/office/infopath/2007/PartnerControls"/>
    <xsd:element name="Owner" ma:index="8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6E53BA-BC3F-4B85-AAF2-EBEDC46CA5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7FA9B4-A13F-44D2-8D14-67C0DB560FAF}">
  <ds:schemaRefs>
    <ds:schemaRef ds:uri="http://schemas.microsoft.com/office/2006/metadata/properties"/>
    <ds:schemaRef ds:uri="http://schemas.microsoft.com/office/2006/documentManagement/types"/>
    <ds:schemaRef ds:uri="2c7ddca0-f18f-4514-89ec-cfc256175ba5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A86794-F58F-42CF-9CCA-A9294C0C085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c7ddca0-f18f-4514-89ec-cfc256175b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1665</Words>
  <Application>Microsoft Office PowerPoint</Application>
  <PresentationFormat>On-screen Show (4:3)</PresentationFormat>
  <Paragraphs>323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Custom Design</vt:lpstr>
      <vt:lpstr>Eskom’s compliance with the Minimum Emission Standards</vt:lpstr>
      <vt:lpstr>Executive overview</vt:lpstr>
      <vt:lpstr>Overview</vt:lpstr>
      <vt:lpstr>Power station compliance with the MES: Compliance with current limits (2015-2020)</vt:lpstr>
      <vt:lpstr>Power station compliance with the MES: Compliance for 2020-2025</vt:lpstr>
      <vt:lpstr>Power station compliance with the MES: Compliance post-2025</vt:lpstr>
      <vt:lpstr>Emission trends: particulate matter</vt:lpstr>
      <vt:lpstr>Emission trends: Grootvlei fabric filter plant retrofit</vt:lpstr>
      <vt:lpstr>Emission trends: SO2 and NOx</vt:lpstr>
      <vt:lpstr>Emission trends: Projected reductions due to Eskom’s current emission reduction plan</vt:lpstr>
      <vt:lpstr>Eskom’s emission reduction plan</vt:lpstr>
      <vt:lpstr>Achieving full compliance with the MES: Typical resource requirements and waste production for compliance for a 3600 MW power station</vt:lpstr>
      <vt:lpstr>Achieving full compliance with the MES: Current plan vs full compliance cost</vt:lpstr>
      <vt:lpstr>Achieving full compliance with the MES: current plan vs full cost</vt:lpstr>
      <vt:lpstr>Achieving full compliance with the MES: Assuming a ‘realistic’ retrofit timeline (scenario for Integrated Resource Plan)</vt:lpstr>
      <vt:lpstr>Achieving full compliance with the MES: Assuming a ‘realistic’ retrofit timeline</vt:lpstr>
      <vt:lpstr>Eskom’s ambient air quality monitoring network</vt:lpstr>
      <vt:lpstr>Why are air quality offsets a good idea? </vt:lpstr>
      <vt:lpstr>Eskom’s air quality offsets programme</vt:lpstr>
      <vt:lpstr>Interventions tested in 120-house pilot study (2015-16): fuel efficiency or switching</vt:lpstr>
      <vt:lpstr>Interventions tested in 120-house pilot study (2015-16): housing insulation</vt:lpstr>
      <vt:lpstr>Lessons learnt from the KwaZamokuhle pilot project</vt:lpstr>
      <vt:lpstr>Lessons learnt from the KwaZamokuhle pilot project</vt:lpstr>
      <vt:lpstr>30-house electricity pilot in KwaZamokuhle (2017)</vt:lpstr>
      <vt:lpstr>30-house electricity pilot in KwaZamokuhle (2017)</vt:lpstr>
      <vt:lpstr>Concluding remarks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TCH bonisa</dc:creator>
  <cp:lastModifiedBy>PUMZA</cp:lastModifiedBy>
  <cp:revision>340</cp:revision>
  <cp:lastPrinted>2017-09-06T10:18:56Z</cp:lastPrinted>
  <dcterms:created xsi:type="dcterms:W3CDTF">2009-06-02T18:15:51Z</dcterms:created>
  <dcterms:modified xsi:type="dcterms:W3CDTF">2017-11-13T08:23:33Z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0x0101000D8B3899A4805C44A2FA507CBAF83E58007A63E5F34A1C904ABF73B4A044044531</vt:lpwstr>
  </property>
</Properties>
</file>