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95" r:id="rId2"/>
    <p:sldId id="424" r:id="rId3"/>
    <p:sldId id="430" r:id="rId4"/>
    <p:sldId id="417" r:id="rId5"/>
    <p:sldId id="428" r:id="rId6"/>
    <p:sldId id="416" r:id="rId7"/>
    <p:sldId id="415" r:id="rId8"/>
    <p:sldId id="432" r:id="rId9"/>
    <p:sldId id="431" r:id="rId10"/>
    <p:sldId id="429" r:id="rId11"/>
    <p:sldId id="411" r:id="rId12"/>
    <p:sldId id="423" r:id="rId13"/>
    <p:sldId id="425" r:id="rId14"/>
    <p:sldId id="426" r:id="rId15"/>
    <p:sldId id="427" r:id="rId16"/>
    <p:sldId id="420" r:id="rId17"/>
    <p:sldId id="370"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4D8C2451-BF4A-4A13-831A-04C8C743B366}">
          <p14:sldIdLst>
            <p14:sldId id="295"/>
          </p14:sldIdLst>
        </p14:section>
        <p14:section name="Untitled Section" id="{29C932B6-5ADD-4D30-BF2B-8D9DF19099D2}">
          <p14:sldIdLst>
            <p14:sldId id="424"/>
            <p14:sldId id="430"/>
            <p14:sldId id="417"/>
            <p14:sldId id="428"/>
            <p14:sldId id="416"/>
            <p14:sldId id="415"/>
            <p14:sldId id="432"/>
            <p14:sldId id="431"/>
            <p14:sldId id="429"/>
            <p14:sldId id="411"/>
            <p14:sldId id="423"/>
            <p14:sldId id="425"/>
            <p14:sldId id="426"/>
            <p14:sldId id="427"/>
            <p14:sldId id="420"/>
            <p14:sldId id="3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3CC82"/>
    <a:srgbClr val="91B44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7739" autoAdjust="0"/>
  </p:normalViewPr>
  <p:slideViewPr>
    <p:cSldViewPr snapToObjects="1" showGuides="1">
      <p:cViewPr>
        <p:scale>
          <a:sx n="90" d="100"/>
          <a:sy n="90" d="100"/>
        </p:scale>
        <p:origin x="-2244" y="-678"/>
      </p:cViewPr>
      <p:guideLst>
        <p:guide orient="horz" pos="2160"/>
        <p:guide pos="2832"/>
      </p:guideLst>
    </p:cSldViewPr>
  </p:slid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9296EB7-FEEB-4441-9A62-6EAAEC6ADE38}" type="datetimeFigureOut">
              <a:rPr lang="en-US" smtClean="0"/>
              <a:pPr/>
              <a:t>11/9/2017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7"/>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EE9B82B-EE98-4424-8A4A-DE881BA678B6}" type="slidenum">
              <a:rPr lang="en-US" smtClean="0"/>
              <a:pPr/>
              <a:t>‹#›</a:t>
            </a:fld>
            <a:endParaRPr lang="en-US"/>
          </a:p>
        </p:txBody>
      </p:sp>
    </p:spTree>
    <p:extLst>
      <p:ext uri="{BB962C8B-B14F-4D97-AF65-F5344CB8AC3E}">
        <p14:creationId xmlns:p14="http://schemas.microsoft.com/office/powerpoint/2010/main" xmlns="" val="340885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89A4053-BC27-924A-A13F-6B5345DD08F0}"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6C700-325B-E741-9D5D-6030AB79B7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89A4053-BC27-924A-A13F-6B5345DD08F0}"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6C700-325B-E741-9D5D-6030AB79B7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89A4053-BC27-924A-A13F-6B5345DD08F0}"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6C700-325B-E741-9D5D-6030AB79B7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89A4053-BC27-924A-A13F-6B5345DD08F0}"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6C700-325B-E741-9D5D-6030AB79B7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89A4053-BC27-924A-A13F-6B5345DD08F0}"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6C700-325B-E741-9D5D-6030AB79B7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89A4053-BC27-924A-A13F-6B5345DD08F0}"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6C700-325B-E741-9D5D-6030AB79B7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89A4053-BC27-924A-A13F-6B5345DD08F0}" type="datetimeFigureOut">
              <a:rPr lang="en-US" smtClean="0"/>
              <a:pPr/>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6C700-325B-E741-9D5D-6030AB79B7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89A4053-BC27-924A-A13F-6B5345DD08F0}" type="datetimeFigureOut">
              <a:rPr lang="en-US" smtClean="0"/>
              <a:pPr/>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6C700-325B-E741-9D5D-6030AB79B7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A4053-BC27-924A-A13F-6B5345DD08F0}" type="datetimeFigureOut">
              <a:rPr lang="en-US" smtClean="0"/>
              <a:pPr/>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6C700-325B-E741-9D5D-6030AB79B7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89A4053-BC27-924A-A13F-6B5345DD08F0}"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6C700-325B-E741-9D5D-6030AB79B7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89A4053-BC27-924A-A13F-6B5345DD08F0}"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6C700-325B-E741-9D5D-6030AB79B7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7" name="Picture 6" descr="DRDLR Powerpoint Presentation.jpg"/>
          <p:cNvPicPr>
            <a:picLocks noChangeAspect="1"/>
          </p:cNvPicPr>
          <p:nvPr userDrawn="1"/>
        </p:nvPicPr>
        <p:blipFill>
          <a:blip r:embed="rId13"/>
          <a:stretch>
            <a:fillRect/>
          </a:stretch>
        </p:blipFill>
        <p:spPr>
          <a:xfrm>
            <a:off x="0" y="-1437941"/>
            <a:ext cx="9296400" cy="829594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1"/>
            <a:ext cx="8229600" cy="289560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A4053-BC27-924A-A13F-6B5345DD08F0}" type="datetimeFigureOut">
              <a:rPr lang="en-US" smtClean="0"/>
              <a:pPr/>
              <a:t>11/9/2017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6C700-325B-E741-9D5D-6030AB79B7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DRDLR Powerpoint Presentation.jpg"/>
          <p:cNvPicPr>
            <a:picLocks noChangeAspect="1"/>
          </p:cNvPicPr>
          <p:nvPr/>
        </p:nvPicPr>
        <p:blipFill>
          <a:blip r:embed="rId2"/>
          <a:srcRect/>
          <a:stretch>
            <a:fillRect/>
          </a:stretch>
        </p:blipFill>
        <p:spPr bwMode="auto">
          <a:xfrm>
            <a:off x="0" y="-1524000"/>
            <a:ext cx="9520237" cy="8218310"/>
          </a:xfrm>
          <a:prstGeom prst="rect">
            <a:avLst/>
          </a:prstGeom>
          <a:noFill/>
          <a:ln w="9525">
            <a:noFill/>
            <a:miter lim="800000"/>
            <a:headEnd/>
            <a:tailEnd/>
          </a:ln>
        </p:spPr>
      </p:pic>
      <p:sp>
        <p:nvSpPr>
          <p:cNvPr id="2051" name="Title 1"/>
          <p:cNvSpPr>
            <a:spLocks noGrp="1"/>
          </p:cNvSpPr>
          <p:nvPr>
            <p:ph type="ctrTitle"/>
          </p:nvPr>
        </p:nvSpPr>
        <p:spPr>
          <a:xfrm>
            <a:off x="609600" y="-1295400"/>
            <a:ext cx="8731768" cy="3474156"/>
          </a:xfrm>
        </p:spPr>
        <p:txBody>
          <a:bodyPr>
            <a:normAutofit fontScale="90000"/>
          </a:bodyPr>
          <a:lstStyle/>
          <a:p>
            <a:pPr algn="ctr" eaLnBrk="1" hangingPunct="1"/>
            <a:r>
              <a:rPr lang="en-US" altLang="en-US" dirty="0" smtClean="0">
                <a:solidFill>
                  <a:schemeClr val="bg1"/>
                </a:solidFill>
                <a:latin typeface="Arial" charset="0"/>
                <a:cs typeface="Arial" charset="0"/>
              </a:rPr>
              <a:t/>
            </a:r>
            <a:br>
              <a:rPr lang="en-US" altLang="en-US" dirty="0" smtClean="0">
                <a:solidFill>
                  <a:schemeClr val="bg1"/>
                </a:solidFill>
                <a:latin typeface="Arial" charset="0"/>
                <a:cs typeface="Arial" charset="0"/>
              </a:rPr>
            </a:br>
            <a:r>
              <a:rPr lang="en-US" altLang="en-US" dirty="0">
                <a:solidFill>
                  <a:schemeClr val="bg1"/>
                </a:solidFill>
                <a:latin typeface="Arial" charset="0"/>
                <a:cs typeface="Arial" charset="0"/>
              </a:rPr>
              <a:t/>
            </a:r>
            <a:br>
              <a:rPr lang="en-US" altLang="en-US" dirty="0">
                <a:solidFill>
                  <a:schemeClr val="bg1"/>
                </a:solidFill>
                <a:latin typeface="Arial" charset="0"/>
                <a:cs typeface="Arial" charset="0"/>
              </a:rPr>
            </a:br>
            <a:r>
              <a:rPr lang="en-US" altLang="en-US" dirty="0" smtClean="0">
                <a:solidFill>
                  <a:schemeClr val="bg1"/>
                </a:solidFill>
                <a:latin typeface="Arial" charset="0"/>
                <a:cs typeface="Arial" charset="0"/>
              </a:rPr>
              <a:t/>
            </a:r>
            <a:br>
              <a:rPr lang="en-US" altLang="en-US" dirty="0" smtClean="0">
                <a:solidFill>
                  <a:schemeClr val="bg1"/>
                </a:solidFill>
                <a:latin typeface="Arial" charset="0"/>
                <a:cs typeface="Arial" charset="0"/>
              </a:rPr>
            </a:br>
            <a:r>
              <a:rPr lang="en-US" altLang="en-US" dirty="0" smtClean="0">
                <a:solidFill>
                  <a:schemeClr val="bg1"/>
                </a:solidFill>
                <a:latin typeface="Arial" charset="0"/>
                <a:cs typeface="Arial" charset="0"/>
              </a:rPr>
              <a:t/>
            </a:r>
            <a:br>
              <a:rPr lang="en-US" altLang="en-US" dirty="0" smtClean="0">
                <a:solidFill>
                  <a:schemeClr val="bg1"/>
                </a:solidFill>
                <a:latin typeface="Arial" charset="0"/>
                <a:cs typeface="Arial" charset="0"/>
              </a:rPr>
            </a:br>
            <a:r>
              <a:rPr lang="en-US" altLang="en-US" dirty="0">
                <a:solidFill>
                  <a:schemeClr val="bg1"/>
                </a:solidFill>
                <a:latin typeface="Arial" charset="0"/>
                <a:cs typeface="Arial" charset="0"/>
              </a:rPr>
              <a:t/>
            </a:r>
            <a:br>
              <a:rPr lang="en-US" altLang="en-US" dirty="0">
                <a:solidFill>
                  <a:schemeClr val="bg1"/>
                </a:solidFill>
                <a:latin typeface="Arial" charset="0"/>
                <a:cs typeface="Arial" charset="0"/>
              </a:rPr>
            </a:br>
            <a:r>
              <a:rPr lang="en-US" altLang="en-US" dirty="0" smtClean="0">
                <a:solidFill>
                  <a:schemeClr val="bg1"/>
                </a:solidFill>
                <a:latin typeface="Arial" charset="0"/>
                <a:cs typeface="Arial" charset="0"/>
              </a:rPr>
              <a:t/>
            </a:r>
            <a:br>
              <a:rPr lang="en-US" altLang="en-US" dirty="0" smtClean="0">
                <a:solidFill>
                  <a:schemeClr val="bg1"/>
                </a:solidFill>
                <a:latin typeface="Arial" charset="0"/>
                <a:cs typeface="Arial" charset="0"/>
              </a:rPr>
            </a:br>
            <a:r>
              <a:rPr lang="en-US" altLang="en-US" dirty="0">
                <a:solidFill>
                  <a:schemeClr val="bg1"/>
                </a:solidFill>
                <a:latin typeface="Arial" charset="0"/>
                <a:cs typeface="Arial" charset="0"/>
              </a:rPr>
              <a:t/>
            </a:r>
            <a:br>
              <a:rPr lang="en-US" altLang="en-US" dirty="0">
                <a:solidFill>
                  <a:schemeClr val="bg1"/>
                </a:solidFill>
                <a:latin typeface="Arial" charset="0"/>
                <a:cs typeface="Arial" charset="0"/>
              </a:rPr>
            </a:br>
            <a:r>
              <a:rPr lang="en-US" altLang="en-US" dirty="0" smtClean="0">
                <a:solidFill>
                  <a:schemeClr val="bg1"/>
                </a:solidFill>
                <a:latin typeface="Arial" charset="0"/>
                <a:cs typeface="Arial" charset="0"/>
              </a:rPr>
              <a:t>Western Cape </a:t>
            </a:r>
            <a:br>
              <a:rPr lang="en-US" altLang="en-US" dirty="0" smtClean="0">
                <a:solidFill>
                  <a:schemeClr val="bg1"/>
                </a:solidFill>
                <a:latin typeface="Arial" charset="0"/>
                <a:cs typeface="Arial" charset="0"/>
              </a:rPr>
            </a:br>
            <a:r>
              <a:rPr lang="en-US" altLang="en-US" dirty="0" smtClean="0">
                <a:solidFill>
                  <a:schemeClr val="bg1"/>
                </a:solidFill>
                <a:latin typeface="Arial" charset="0"/>
                <a:cs typeface="Arial" charset="0"/>
              </a:rPr>
              <a:t>Status Report to Portfolio Committee Rural Development and Land Reform</a:t>
            </a:r>
            <a:br>
              <a:rPr lang="en-US" altLang="en-US" dirty="0" smtClean="0">
                <a:solidFill>
                  <a:schemeClr val="bg1"/>
                </a:solidFill>
                <a:latin typeface="Arial" charset="0"/>
                <a:cs typeface="Arial" charset="0"/>
              </a:rPr>
            </a:br>
            <a:r>
              <a:rPr lang="en-US" altLang="en-US" dirty="0">
                <a:solidFill>
                  <a:schemeClr val="bg1"/>
                </a:solidFill>
                <a:latin typeface="Arial" charset="0"/>
                <a:cs typeface="Arial" charset="0"/>
              </a:rPr>
              <a:t/>
            </a:r>
            <a:br>
              <a:rPr lang="en-US" altLang="en-US" dirty="0">
                <a:solidFill>
                  <a:schemeClr val="bg1"/>
                </a:solidFill>
                <a:latin typeface="Arial" charset="0"/>
                <a:cs typeface="Arial" charset="0"/>
              </a:rPr>
            </a:br>
            <a:r>
              <a:rPr lang="en-US" altLang="en-US" dirty="0" smtClean="0">
                <a:solidFill>
                  <a:schemeClr val="bg1"/>
                </a:solidFill>
                <a:latin typeface="Arial" charset="0"/>
                <a:cs typeface="Arial" charset="0"/>
              </a:rPr>
              <a:t>                                           </a:t>
            </a:r>
          </a:p>
        </p:txBody>
      </p:sp>
      <p:sp>
        <p:nvSpPr>
          <p:cNvPr id="5" name="Title 1"/>
          <p:cNvSpPr txBox="1">
            <a:spLocks/>
          </p:cNvSpPr>
          <p:nvPr/>
        </p:nvSpPr>
        <p:spPr>
          <a:xfrm>
            <a:off x="609600" y="1828800"/>
            <a:ext cx="7772400" cy="609600"/>
          </a:xfrm>
          <a:prstGeom prst="rect">
            <a:avLst/>
          </a:prstGeom>
        </p:spPr>
        <p:txBody>
          <a:bodyPr anchor="ctr">
            <a:normAutofit/>
          </a:bodyPr>
          <a:lstStyle/>
          <a:p>
            <a:pPr algn="ctr" fontAlgn="auto">
              <a:spcAft>
                <a:spcPts val="0"/>
              </a:spcAft>
              <a:defRPr/>
            </a:pPr>
            <a:endParaRPr lang="en-US" sz="2800" dirty="0" smtClean="0">
              <a:solidFill>
                <a:schemeClr val="bg1"/>
              </a:solidFill>
              <a:latin typeface="Arial" pitchFamily="34" charset="0"/>
              <a:ea typeface="+mj-ea"/>
              <a:cs typeface="Arial" pitchFamily="34" charset="0"/>
            </a:endParaRPr>
          </a:p>
          <a:p>
            <a:pPr algn="ctr" fontAlgn="auto">
              <a:spcAft>
                <a:spcPts val="0"/>
              </a:spcAft>
              <a:defRPr/>
            </a:pPr>
            <a:endParaRPr lang="en-US" sz="2800" dirty="0">
              <a:solidFill>
                <a:schemeClr val="bg1"/>
              </a:solidFill>
              <a:latin typeface="Arial" pitchFamily="34" charset="0"/>
              <a:ea typeface="+mj-ea"/>
              <a:cs typeface="Arial" pitchFamily="34" charset="0"/>
            </a:endParaRPr>
          </a:p>
          <a:p>
            <a:pPr algn="ctr" fontAlgn="auto">
              <a:spcAft>
                <a:spcPts val="0"/>
              </a:spcAft>
              <a:defRPr/>
            </a:pPr>
            <a:endParaRPr lang="en-US" sz="2800" dirty="0" smtClean="0">
              <a:solidFill>
                <a:schemeClr val="bg1"/>
              </a:solidFill>
              <a:latin typeface="Arial" pitchFamily="34" charset="0"/>
              <a:ea typeface="+mj-ea"/>
              <a:cs typeface="Arial" pitchFamily="34" charset="0"/>
            </a:endParaRPr>
          </a:p>
          <a:p>
            <a:pPr algn="ctr" fontAlgn="auto">
              <a:spcAft>
                <a:spcPts val="0"/>
              </a:spcAft>
              <a:defRPr/>
            </a:pPr>
            <a:endParaRPr lang="en-US" sz="2800" dirty="0">
              <a:solidFill>
                <a:schemeClr val="bg1"/>
              </a:solidFill>
              <a:latin typeface="Arial" pitchFamily="34" charset="0"/>
              <a:ea typeface="+mj-ea"/>
              <a:cs typeface="Arial" pitchFamily="34" charset="0"/>
            </a:endParaRPr>
          </a:p>
        </p:txBody>
      </p:sp>
      <p:sp>
        <p:nvSpPr>
          <p:cNvPr id="3" name="TextBox 2"/>
          <p:cNvSpPr txBox="1"/>
          <p:nvPr/>
        </p:nvSpPr>
        <p:spPr>
          <a:xfrm>
            <a:off x="838199" y="3048000"/>
            <a:ext cx="7924800" cy="584775"/>
          </a:xfrm>
          <a:prstGeom prst="rect">
            <a:avLst/>
          </a:prstGeom>
          <a:noFill/>
        </p:spPr>
        <p:txBody>
          <a:bodyPr wrap="square" rtlCol="0">
            <a:spAutoFit/>
          </a:bodyPr>
          <a:lstStyle/>
          <a:p>
            <a:pPr algn="ctr"/>
            <a:r>
              <a:rPr lang="en-US" sz="3200" dirty="0" smtClean="0">
                <a:solidFill>
                  <a:schemeClr val="bg1"/>
                </a:solidFill>
              </a:rPr>
              <a:t>CPA Amendment Bill</a:t>
            </a:r>
            <a:endParaRPr lang="en-US" sz="3200" dirty="0">
              <a:solidFill>
                <a:schemeClr val="bg1"/>
              </a:solidFill>
            </a:endParaRPr>
          </a:p>
        </p:txBody>
      </p:sp>
      <p:sp>
        <p:nvSpPr>
          <p:cNvPr id="7" name="TextBox 6"/>
          <p:cNvSpPr txBox="1"/>
          <p:nvPr/>
        </p:nvSpPr>
        <p:spPr>
          <a:xfrm>
            <a:off x="1219200" y="3886200"/>
            <a:ext cx="7924800" cy="461665"/>
          </a:xfrm>
          <a:prstGeom prst="rect">
            <a:avLst/>
          </a:prstGeom>
          <a:noFill/>
        </p:spPr>
        <p:txBody>
          <a:bodyPr wrap="square" rtlCol="0">
            <a:spAutoFit/>
          </a:bodyPr>
          <a:lstStyle/>
          <a:p>
            <a:pPr algn="r"/>
            <a:r>
              <a:rPr lang="en-US" sz="2400" dirty="0" smtClean="0">
                <a:solidFill>
                  <a:schemeClr val="bg1"/>
                </a:solidFill>
              </a:rPr>
              <a:t>8</a:t>
            </a:r>
            <a:r>
              <a:rPr lang="en-US" sz="2400" baseline="30000" dirty="0" smtClean="0">
                <a:solidFill>
                  <a:schemeClr val="bg1"/>
                </a:solidFill>
              </a:rPr>
              <a:t>th</a:t>
            </a:r>
            <a:r>
              <a:rPr lang="en-US" sz="2400" dirty="0" smtClean="0">
                <a:solidFill>
                  <a:schemeClr val="bg1"/>
                </a:solidFill>
              </a:rPr>
              <a:t>  November 2017</a:t>
            </a:r>
            <a:endParaRPr lang="en-US" sz="2400" dirty="0">
              <a:solidFill>
                <a:schemeClr val="bg1"/>
              </a:solidFill>
            </a:endParaRPr>
          </a:p>
        </p:txBody>
      </p:sp>
    </p:spTree>
    <p:extLst>
      <p:ext uri="{BB962C8B-B14F-4D97-AF65-F5344CB8AC3E}">
        <p14:creationId xmlns:p14="http://schemas.microsoft.com/office/powerpoint/2010/main" xmlns="" val="1661231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ctr"/>
            <a:r>
              <a:rPr lang="en-US" sz="3200" dirty="0" smtClean="0"/>
              <a:t> </a:t>
            </a:r>
            <a:r>
              <a:rPr lang="en-US" sz="3200" dirty="0"/>
              <a:t>KRAAIBOSCH COMMUNITY CLAIM</a:t>
            </a:r>
          </a:p>
        </p:txBody>
      </p:sp>
      <p:sp>
        <p:nvSpPr>
          <p:cNvPr id="3" name="Content Placeholder 2"/>
          <p:cNvSpPr>
            <a:spLocks noGrp="1"/>
          </p:cNvSpPr>
          <p:nvPr>
            <p:ph idx="1"/>
          </p:nvPr>
        </p:nvSpPr>
        <p:spPr>
          <a:xfrm>
            <a:off x="228600" y="762000"/>
            <a:ext cx="8915400" cy="4800600"/>
          </a:xfrm>
        </p:spPr>
        <p:txBody>
          <a:bodyPr>
            <a:normAutofit/>
          </a:bodyPr>
          <a:lstStyle/>
          <a:p>
            <a:pPr algn="just"/>
            <a:endParaRPr lang="en-US" dirty="0" smtClean="0"/>
          </a:p>
          <a:p>
            <a:pPr algn="just"/>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790272575"/>
              </p:ext>
            </p:extLst>
          </p:nvPr>
        </p:nvGraphicFramePr>
        <p:xfrm>
          <a:off x="228600" y="838200"/>
          <a:ext cx="8915400" cy="4998720"/>
        </p:xfrm>
        <a:graphic>
          <a:graphicData uri="http://schemas.openxmlformats.org/drawingml/2006/table">
            <a:tbl>
              <a:tblPr firstRow="1" bandRow="1">
                <a:tableStyleId>{0505E3EF-67EA-436B-97B2-0124C06EBD24}</a:tableStyleId>
              </a:tblPr>
              <a:tblGrid>
                <a:gridCol w="1524000"/>
                <a:gridCol w="1600200"/>
                <a:gridCol w="1828800"/>
                <a:gridCol w="2438400"/>
                <a:gridCol w="1524000"/>
              </a:tblGrid>
              <a:tr h="304799">
                <a:tc>
                  <a:txBody>
                    <a:bodyPr/>
                    <a:lstStyle/>
                    <a:p>
                      <a:r>
                        <a:rPr lang="en-ZA" sz="1400" dirty="0" smtClean="0"/>
                        <a:t>Information</a:t>
                      </a:r>
                      <a:endParaRPr lang="en-ZA" sz="1400" dirty="0"/>
                    </a:p>
                  </a:txBody>
                  <a:tcPr/>
                </a:tc>
                <a:tc>
                  <a:txBody>
                    <a:bodyPr/>
                    <a:lstStyle/>
                    <a:p>
                      <a:r>
                        <a:rPr lang="en-ZA" sz="1400" dirty="0" smtClean="0"/>
                        <a:t>Issues Raised</a:t>
                      </a:r>
                      <a:endParaRPr lang="en-ZA" sz="1400" dirty="0"/>
                    </a:p>
                  </a:txBody>
                  <a:tcPr/>
                </a:tc>
                <a:tc>
                  <a:txBody>
                    <a:bodyPr/>
                    <a:lstStyle/>
                    <a:p>
                      <a:r>
                        <a:rPr lang="en-ZA" sz="1400" dirty="0" smtClean="0"/>
                        <a:t>Actions/Milestones</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Outcome/</a:t>
                      </a:r>
                      <a:r>
                        <a:rPr lang="en-ZA" sz="1400" baseline="0" dirty="0" smtClean="0"/>
                        <a:t> Output of the Actions</a:t>
                      </a:r>
                      <a:endParaRPr lang="en-ZA" sz="1400" dirty="0" smtClean="0"/>
                    </a:p>
                  </a:txBody>
                  <a:tcPr/>
                </a:tc>
                <a:tc>
                  <a:txBody>
                    <a:bodyPr/>
                    <a:lstStyle/>
                    <a:p>
                      <a:r>
                        <a:rPr lang="en-ZA" sz="1400" dirty="0" smtClean="0"/>
                        <a:t>Dates</a:t>
                      </a:r>
                      <a:endParaRPr lang="en-ZA" sz="1400" dirty="0"/>
                    </a:p>
                  </a:txBody>
                  <a:tcPr/>
                </a:tc>
              </a:tr>
              <a:tr h="18571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The property, viz.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Kraaibosch</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Woodcutter’s Location (“Allotments’) and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Vrygrond</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(Free Land), is located between the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Homtini</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River to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Karatara</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River between the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Outeniqua</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Mountains and the N2 National Road,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Knysna</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Local Municipality in the Eden District of the Western Cape</a:t>
                      </a:r>
                    </a:p>
                  </a:txBody>
                  <a:tcPr/>
                </a:tc>
                <a:tc>
                  <a:txBody>
                    <a:bodyPr/>
                    <a:lstStyle/>
                    <a:p>
                      <a:r>
                        <a:rPr lang="en-ZA" sz="1200" dirty="0" smtClean="0"/>
                        <a:t>Despite Minister’s promise to finalize the </a:t>
                      </a:r>
                      <a:r>
                        <a:rPr lang="en-ZA" sz="1200" dirty="0" err="1" smtClean="0"/>
                        <a:t>Kraaibosch</a:t>
                      </a:r>
                      <a:r>
                        <a:rPr lang="en-ZA" sz="1200" dirty="0" smtClean="0"/>
                        <a:t> claim during 2010, the current state of affairs are unknown to the Committee; and</a:t>
                      </a:r>
                    </a:p>
                    <a:p>
                      <a:endParaRPr lang="en-ZA" sz="1200" dirty="0" smtClean="0"/>
                    </a:p>
                    <a:p>
                      <a:r>
                        <a:rPr lang="en-ZA" sz="1200" dirty="0" smtClean="0"/>
                        <a:t>That the claimants are prompted to opt for financial compensation by the George satellite office of the Regional Land Claims Commissioner: Western Cape.</a:t>
                      </a:r>
                    </a:p>
                    <a:p>
                      <a:endParaRPr lang="en-ZA" sz="1200" dirty="0"/>
                    </a:p>
                  </a:txBody>
                  <a:tcPr/>
                </a:tc>
                <a:tc>
                  <a:txBody>
                    <a:bodyPr/>
                    <a:lstStyle/>
                    <a:p>
                      <a:r>
                        <a:rPr lang="en-ZA" sz="1200" dirty="0" smtClean="0"/>
                        <a:t>Continuous communication between the </a:t>
                      </a:r>
                      <a:r>
                        <a:rPr lang="en-ZA" sz="1200" dirty="0" err="1" smtClean="0"/>
                        <a:t>Kraaibosch</a:t>
                      </a:r>
                      <a:r>
                        <a:rPr lang="en-ZA" sz="1200" dirty="0" smtClean="0"/>
                        <a:t> Land Claim Committee and the Commission office since the Minister’s visit during 2010  was instrumental with progress made to date; </a:t>
                      </a:r>
                    </a:p>
                    <a:p>
                      <a:endParaRPr lang="en-ZA" sz="1200" dirty="0" smtClean="0"/>
                    </a:p>
                    <a:p>
                      <a:r>
                        <a:rPr lang="en-ZA" sz="1200" dirty="0" smtClean="0"/>
                        <a:t>- Latest meeting on 6th July 2017 outlined progress;</a:t>
                      </a:r>
                    </a:p>
                    <a:p>
                      <a:endParaRPr lang="en-ZA" sz="1200" dirty="0" smtClean="0"/>
                    </a:p>
                    <a:p>
                      <a:r>
                        <a:rPr lang="en-ZA" sz="1200" dirty="0" smtClean="0"/>
                        <a:t>- Responded to Ministerial Enquiry on 6th September 2017;</a:t>
                      </a:r>
                    </a:p>
                    <a:p>
                      <a:endParaRPr lang="en-ZA" sz="1200" dirty="0" smtClean="0"/>
                    </a:p>
                    <a:p>
                      <a:r>
                        <a:rPr lang="en-ZA" sz="1200" dirty="0" smtClean="0"/>
                        <a:t>- The Commission explains Financial Compensation is one of three options  during a compulsory workshop</a:t>
                      </a:r>
                    </a:p>
                    <a:p>
                      <a:endParaRPr lang="en-ZA" sz="1200" baseline="0" dirty="0" smtClean="0"/>
                    </a:p>
                  </a:txBody>
                  <a:tcPr/>
                </a:tc>
                <a:tc>
                  <a:txBody>
                    <a:bodyPr/>
                    <a:lstStyle/>
                    <a:p>
                      <a:r>
                        <a:rPr lang="en-ZA" sz="1200" dirty="0" smtClean="0">
                          <a:solidFill>
                            <a:schemeClr val="tx1"/>
                          </a:solidFill>
                        </a:rPr>
                        <a:t>The list of 12 untraceable claimants have been escalated to the Office of the Chief Land Claims Commission after the attempts made by the Regional Land Claims Commissioner failed</a:t>
                      </a:r>
                    </a:p>
                    <a:p>
                      <a:endParaRPr lang="en-ZA" sz="1200" dirty="0" smtClean="0">
                        <a:solidFill>
                          <a:schemeClr val="tx1"/>
                        </a:solidFill>
                      </a:endParaRPr>
                    </a:p>
                    <a:p>
                      <a:r>
                        <a:rPr lang="en-ZA" sz="1200" dirty="0" smtClean="0">
                          <a:solidFill>
                            <a:schemeClr val="tx1"/>
                          </a:solidFill>
                        </a:rPr>
                        <a:t>Negotiations for land to the benefit of the 3 is in progress, though no timeframe can be placed due to negotiations for restoration of land and related processes and the availability of land. </a:t>
                      </a:r>
                    </a:p>
                    <a:p>
                      <a:endParaRPr lang="en-ZA"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rPr>
                        <a:t>timeframes depend on outcome of tracing process</a:t>
                      </a:r>
                    </a:p>
                    <a:p>
                      <a:endParaRPr lang="en-ZA" sz="1200" dirty="0">
                        <a:solidFill>
                          <a:schemeClr val="tx1"/>
                        </a:solidFill>
                      </a:endParaRPr>
                    </a:p>
                  </a:txBody>
                  <a:tcPr/>
                </a:tc>
              </a:tr>
            </a:tbl>
          </a:graphicData>
        </a:graphic>
      </p:graphicFrame>
    </p:spTree>
    <p:extLst>
      <p:ext uri="{BB962C8B-B14F-4D97-AF65-F5344CB8AC3E}">
        <p14:creationId xmlns:p14="http://schemas.microsoft.com/office/powerpoint/2010/main" xmlns="" val="2437904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ctr"/>
            <a:r>
              <a:rPr lang="en-US" sz="3200" dirty="0" err="1" smtClean="0"/>
              <a:t>Elandskloof</a:t>
            </a:r>
            <a:r>
              <a:rPr lang="en-US" sz="3200" dirty="0" smtClean="0"/>
              <a:t> CPA</a:t>
            </a:r>
            <a:endParaRPr lang="en-US" sz="3200" dirty="0"/>
          </a:p>
        </p:txBody>
      </p:sp>
      <p:sp>
        <p:nvSpPr>
          <p:cNvPr id="3" name="Content Placeholder 2"/>
          <p:cNvSpPr>
            <a:spLocks noGrp="1"/>
          </p:cNvSpPr>
          <p:nvPr>
            <p:ph idx="1"/>
          </p:nvPr>
        </p:nvSpPr>
        <p:spPr>
          <a:xfrm>
            <a:off x="228600" y="762000"/>
            <a:ext cx="8915400" cy="4800600"/>
          </a:xfrm>
        </p:spPr>
        <p:txBody>
          <a:bodyPr>
            <a:normAutofit/>
          </a:bodyPr>
          <a:lstStyle/>
          <a:p>
            <a:pPr algn="just"/>
            <a:endParaRPr lang="en-US" dirty="0" smtClean="0"/>
          </a:p>
          <a:p>
            <a:pPr algn="just"/>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066837553"/>
              </p:ext>
            </p:extLst>
          </p:nvPr>
        </p:nvGraphicFramePr>
        <p:xfrm>
          <a:off x="228600" y="838200"/>
          <a:ext cx="8915400" cy="5318760"/>
        </p:xfrm>
        <a:graphic>
          <a:graphicData uri="http://schemas.openxmlformats.org/drawingml/2006/table">
            <a:tbl>
              <a:tblPr firstRow="1" bandRow="1">
                <a:tableStyleId>{0505E3EF-67EA-436B-97B2-0124C06EBD24}</a:tableStyleId>
              </a:tblPr>
              <a:tblGrid>
                <a:gridCol w="1371600"/>
                <a:gridCol w="1600200"/>
                <a:gridCol w="990600"/>
                <a:gridCol w="3886200"/>
                <a:gridCol w="1066800"/>
              </a:tblGrid>
              <a:tr h="304799">
                <a:tc>
                  <a:txBody>
                    <a:bodyPr/>
                    <a:lstStyle/>
                    <a:p>
                      <a:r>
                        <a:rPr lang="en-ZA" sz="1400" dirty="0" smtClean="0"/>
                        <a:t>CPA Info</a:t>
                      </a:r>
                      <a:endParaRPr lang="en-ZA" sz="1400" dirty="0"/>
                    </a:p>
                  </a:txBody>
                  <a:tcPr/>
                </a:tc>
                <a:tc>
                  <a:txBody>
                    <a:bodyPr/>
                    <a:lstStyle/>
                    <a:p>
                      <a:r>
                        <a:rPr lang="en-ZA" sz="1400" dirty="0" smtClean="0"/>
                        <a:t>Issues Raised</a:t>
                      </a:r>
                      <a:endParaRPr lang="en-ZA" sz="1400" dirty="0"/>
                    </a:p>
                  </a:txBody>
                  <a:tcPr/>
                </a:tc>
                <a:tc>
                  <a:txBody>
                    <a:bodyPr/>
                    <a:lstStyle/>
                    <a:p>
                      <a:r>
                        <a:rPr lang="en-ZA" sz="1100" dirty="0" smtClean="0"/>
                        <a:t>Actions/Milestones</a:t>
                      </a:r>
                      <a:endParaRPr lang="en-ZA"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t>Outcome/</a:t>
                      </a:r>
                      <a:r>
                        <a:rPr lang="en-ZA" sz="1200" baseline="0" dirty="0" smtClean="0"/>
                        <a:t> Output of the Actions</a:t>
                      </a:r>
                      <a:endParaRPr lang="en-ZA" sz="1200" dirty="0" smtClean="0"/>
                    </a:p>
                  </a:txBody>
                  <a:tcPr/>
                </a:tc>
                <a:tc>
                  <a:txBody>
                    <a:bodyPr/>
                    <a:lstStyle/>
                    <a:p>
                      <a:r>
                        <a:rPr lang="en-ZA" sz="1400" dirty="0" smtClean="0"/>
                        <a:t>Dates</a:t>
                      </a:r>
                      <a:endParaRPr lang="en-ZA" sz="1400" dirty="0"/>
                    </a:p>
                  </a:txBody>
                  <a:tcPr/>
                </a:tc>
              </a:tr>
              <a:tr h="18571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Reg</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No. CPA 96/0001/A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Beneficiaries:</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301 households confirmed by court (1353 inclusive of descendants with claims to membership)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Property Description: FARM NO .475 AND 476 ELANDKLOOF, CLANWILLIAM RD</a:t>
                      </a:r>
                    </a:p>
                  </a:txBody>
                  <a:tcPr/>
                </a:tc>
                <a:tc>
                  <a:txBody>
                    <a:bodyPr/>
                    <a:lstStyle/>
                    <a:p>
                      <a:pPr marL="0" indent="0">
                        <a:buFontTx/>
                        <a:buNone/>
                      </a:pPr>
                      <a:r>
                        <a:rPr lang="en-ZA" sz="1200" dirty="0" smtClean="0"/>
                        <a:t>1. Restitution :</a:t>
                      </a:r>
                      <a:r>
                        <a:rPr lang="en-ZA" sz="1200" baseline="0" dirty="0" smtClean="0"/>
                        <a:t> </a:t>
                      </a:r>
                      <a:r>
                        <a:rPr lang="en-ZA" sz="1200" dirty="0" smtClean="0"/>
                        <a:t>A member said the land claim was not properly settled, they did not receive what they claimed.</a:t>
                      </a:r>
                    </a:p>
                    <a:p>
                      <a:pPr marL="0" indent="0">
                        <a:buFontTx/>
                        <a:buNone/>
                      </a:pPr>
                      <a:endParaRPr lang="en-ZA" sz="1200" dirty="0" smtClean="0"/>
                    </a:p>
                    <a:p>
                      <a:pPr marL="0" indent="0">
                        <a:buFontTx/>
                        <a:buNone/>
                      </a:pPr>
                      <a:r>
                        <a:rPr lang="en-ZA" sz="1200" dirty="0" smtClean="0">
                          <a:solidFill>
                            <a:schemeClr val="tx1"/>
                          </a:solidFill>
                        </a:rPr>
                        <a:t>2. Property rented out without their consent</a:t>
                      </a:r>
                    </a:p>
                    <a:p>
                      <a:pPr marL="0" indent="0">
                        <a:buFontTx/>
                        <a:buNone/>
                      </a:pPr>
                      <a:endParaRPr lang="en-ZA" sz="1200" dirty="0" smtClean="0">
                        <a:solidFill>
                          <a:srgbClr val="FF0000"/>
                        </a:solidFill>
                      </a:endParaRPr>
                    </a:p>
                    <a:p>
                      <a:pPr marL="0" indent="0">
                        <a:buFontTx/>
                        <a:buNone/>
                      </a:pPr>
                      <a:r>
                        <a:rPr lang="en-ZA" sz="1200" dirty="0" smtClean="0">
                          <a:solidFill>
                            <a:schemeClr val="tx1"/>
                          </a:solidFill>
                        </a:rPr>
                        <a:t>3. Placed under administration</a:t>
                      </a:r>
                    </a:p>
                    <a:p>
                      <a:pPr marL="0" indent="0">
                        <a:buFontTx/>
                        <a:buNone/>
                      </a:pPr>
                      <a:endParaRPr lang="en-ZA" sz="1200" dirty="0" smtClean="0">
                        <a:solidFill>
                          <a:srgbClr val="FF0000"/>
                        </a:solidFill>
                      </a:endParaRPr>
                    </a:p>
                    <a:p>
                      <a:pPr marL="0" indent="0">
                        <a:buFontTx/>
                        <a:buNone/>
                      </a:pPr>
                      <a:r>
                        <a:rPr lang="en-ZA" sz="1200" dirty="0" smtClean="0">
                          <a:solidFill>
                            <a:schemeClr val="tx1"/>
                          </a:solidFill>
                        </a:rPr>
                        <a:t>4. Retention of previous members as mentors</a:t>
                      </a:r>
                    </a:p>
                    <a:p>
                      <a:pPr marL="0" indent="0">
                        <a:buFontTx/>
                        <a:buNone/>
                      </a:pPr>
                      <a:endParaRPr lang="en-ZA" sz="1200" dirty="0" smtClean="0"/>
                    </a:p>
                    <a:p>
                      <a:pPr marL="0" indent="0">
                        <a:buFontTx/>
                        <a:buNone/>
                      </a:pPr>
                      <a:r>
                        <a:rPr lang="en-ZA" sz="1200" dirty="0" smtClean="0"/>
                        <a:t>5. On-going dispute amongst members</a:t>
                      </a:r>
                    </a:p>
                    <a:p>
                      <a:pPr marL="0" indent="0">
                        <a:buFontTx/>
                        <a:buNone/>
                      </a:pPr>
                      <a:endParaRPr lang="en-ZA" sz="1200" dirty="0" smtClean="0"/>
                    </a:p>
                    <a:p>
                      <a:pPr marL="0" indent="0">
                        <a:buFontTx/>
                        <a:buNone/>
                      </a:pPr>
                      <a:r>
                        <a:rPr lang="en-ZA" sz="1200" dirty="0" smtClean="0">
                          <a:solidFill>
                            <a:schemeClr val="tx1"/>
                          </a:solidFill>
                        </a:rPr>
                        <a:t>6. Request to conduct oversight visit </a:t>
                      </a:r>
                    </a:p>
                    <a:p>
                      <a:pPr marL="0" indent="0">
                        <a:buFontTx/>
                        <a:buNone/>
                      </a:pPr>
                      <a:endParaRPr lang="en-ZA" sz="1200" dirty="0"/>
                    </a:p>
                  </a:txBody>
                  <a:tcPr/>
                </a:tc>
                <a:tc>
                  <a:txBody>
                    <a:bodyPr/>
                    <a:lstStyle/>
                    <a:p>
                      <a:endParaRPr lang="en-ZA" dirty="0"/>
                    </a:p>
                  </a:txBody>
                  <a:tcPr/>
                </a:tc>
                <a:tc>
                  <a:txBody>
                    <a:bodyPr/>
                    <a:lstStyle/>
                    <a:p>
                      <a:pPr marL="228600" indent="-228600">
                        <a:buAutoNum type="arabicPeriod"/>
                      </a:pPr>
                      <a:r>
                        <a:rPr lang="en-ZA" sz="1050" dirty="0" smtClean="0"/>
                        <a:t>The Land Claims Commission has at many occasions met with the CPA to explain the initial claim and has advised that they submit a new/additional claim for the land that was not part of the initial claim.</a:t>
                      </a:r>
                    </a:p>
                    <a:p>
                      <a:pPr marL="228600" indent="-228600">
                        <a:buAutoNum type="arabicPeriod"/>
                      </a:pPr>
                      <a:endParaRPr lang="en-ZA" sz="1050" dirty="0" smtClean="0"/>
                    </a:p>
                    <a:p>
                      <a:pPr marL="228600" indent="-228600">
                        <a:buAutoNum type="arabicPeriod"/>
                      </a:pPr>
                      <a:r>
                        <a:rPr lang="en-ZA" sz="1050" dirty="0" smtClean="0"/>
                        <a:t>Land Tenure</a:t>
                      </a:r>
                      <a:r>
                        <a:rPr lang="en-ZA" sz="1050" baseline="0" dirty="0" smtClean="0"/>
                        <a:t> Administration branch in the West Coast </a:t>
                      </a:r>
                      <a:r>
                        <a:rPr lang="en-ZA" sz="1050" dirty="0" smtClean="0"/>
                        <a:t>District</a:t>
                      </a:r>
                      <a:r>
                        <a:rPr lang="en-ZA" sz="1050" baseline="0" dirty="0" smtClean="0"/>
                        <a:t> Office will visit the CPA  and investigate this matter to establish the detail on the statement.</a:t>
                      </a:r>
                      <a:endParaRPr lang="en-ZA" sz="1050" dirty="0" smtClean="0"/>
                    </a:p>
                    <a:p>
                      <a:pPr marL="0" indent="0">
                        <a:buNone/>
                      </a:pPr>
                      <a:endParaRPr lang="en-ZA" sz="1050" dirty="0" smtClean="0"/>
                    </a:p>
                    <a:p>
                      <a:pPr marL="271463" lvl="1" indent="-271463">
                        <a:buAutoNum type="arabicPeriod" startAt="3"/>
                      </a:pPr>
                      <a:r>
                        <a:rPr lang="en-ZA" sz="1050" dirty="0" smtClean="0"/>
                        <a:t>Conflict amongst members resulting in High court case</a:t>
                      </a:r>
                      <a:r>
                        <a:rPr lang="en-ZA" sz="1050" baseline="0" dirty="0" smtClean="0"/>
                        <a:t> made it </a:t>
                      </a:r>
                      <a:r>
                        <a:rPr lang="en-ZA" sz="1050" dirty="0" smtClean="0"/>
                        <a:t> impossible to continue with the work of the CPA. The DRDLR; through the mediator that was appointed</a:t>
                      </a:r>
                      <a:r>
                        <a:rPr lang="en-ZA" sz="1050" baseline="0" dirty="0" smtClean="0"/>
                        <a:t> July 2017; </a:t>
                      </a:r>
                      <a:r>
                        <a:rPr lang="en-ZA" sz="1050" dirty="0" smtClean="0"/>
                        <a:t>intends approaching the Western Cape High Court to set aside the administration order and hand back the administration/management of the CPA to the community </a:t>
                      </a:r>
                    </a:p>
                    <a:p>
                      <a:pPr marL="271463" lvl="1" indent="-271463">
                        <a:buAutoNum type="arabicPeriod" startAt="3"/>
                      </a:pPr>
                      <a:endParaRPr lang="en-ZA" sz="1050" dirty="0" smtClean="0"/>
                    </a:p>
                    <a:p>
                      <a:pPr marL="271463" lvl="1" indent="-271463">
                        <a:buAutoNum type="arabicPeriod" startAt="3"/>
                      </a:pPr>
                      <a:r>
                        <a:rPr lang="en-ZA" sz="1050" dirty="0" smtClean="0"/>
                        <a:t>1996/97 Previous Owners were mentors CPA released them.</a:t>
                      </a:r>
                    </a:p>
                    <a:p>
                      <a:pPr marL="271463" lvl="1" indent="-271463">
                        <a:buAutoNum type="arabicPeriod" startAt="3"/>
                      </a:pPr>
                      <a:endParaRPr lang="en-ZA" sz="1050" dirty="0" smtClean="0"/>
                    </a:p>
                    <a:p>
                      <a:pPr marL="271463" lvl="1" indent="-271463">
                        <a:buAutoNum type="arabicPeriod" startAt="3"/>
                      </a:pPr>
                      <a:r>
                        <a:rPr lang="en-ZA" sz="1050" dirty="0" smtClean="0"/>
                        <a:t>Second mediator appointed in July 2017 through the Land Rights Management Facility</a:t>
                      </a:r>
                      <a:r>
                        <a:rPr lang="en-ZA" sz="1050" baseline="0" dirty="0" smtClean="0"/>
                        <a:t> has t</a:t>
                      </a:r>
                      <a:r>
                        <a:rPr lang="en-ZA" sz="1050" dirty="0" smtClean="0"/>
                        <a:t>o date held several meetings with the community as well as with different structures within the community. :</a:t>
                      </a:r>
                    </a:p>
                    <a:p>
                      <a:pPr marL="457200" lvl="2" indent="0">
                        <a:buNone/>
                      </a:pPr>
                      <a:r>
                        <a:rPr lang="en-ZA" sz="1050" dirty="0" smtClean="0"/>
                        <a:t>- resolve disputes within the community, </a:t>
                      </a:r>
                    </a:p>
                    <a:p>
                      <a:pPr marL="457200" lvl="2" indent="0">
                        <a:buNone/>
                      </a:pPr>
                      <a:r>
                        <a:rPr lang="en-ZA" sz="1050" dirty="0" smtClean="0"/>
                        <a:t>- regularising the CPA by ensuring that an Annual General Meeting is held since this has not been taking place. </a:t>
                      </a:r>
                    </a:p>
                    <a:p>
                      <a:pPr marL="457200" lvl="2" indent="0">
                        <a:buNone/>
                      </a:pPr>
                      <a:r>
                        <a:rPr lang="en-ZA" sz="1050" dirty="0" smtClean="0"/>
                        <a:t>- This is to form a single structure that will enable more effective interaction between the community and DRDLR.   </a:t>
                      </a:r>
                    </a:p>
                    <a:p>
                      <a:pPr marL="457200" lvl="2" indent="0">
                        <a:buNone/>
                      </a:pPr>
                      <a:r>
                        <a:rPr lang="en-ZA" sz="1050" dirty="0" smtClean="0"/>
                        <a:t>- It will further enable the department to hand back the administrative duties of </a:t>
                      </a:r>
                      <a:r>
                        <a:rPr lang="en-ZA" sz="1050" dirty="0" err="1" smtClean="0"/>
                        <a:t>Elandkloof</a:t>
                      </a:r>
                      <a:r>
                        <a:rPr lang="en-ZA" sz="1050" dirty="0" smtClean="0"/>
                        <a:t> once a CPA Executive has been elected. </a:t>
                      </a:r>
                    </a:p>
                  </a:txBody>
                  <a:tcPr/>
                </a:tc>
                <a:tc>
                  <a:txBody>
                    <a:bodyPr/>
                    <a:lstStyle/>
                    <a:p>
                      <a:endParaRPr lang="en-ZA" dirty="0" smtClean="0"/>
                    </a:p>
                    <a:p>
                      <a:endParaRPr lang="en-ZA" dirty="0" smtClean="0"/>
                    </a:p>
                    <a:p>
                      <a:endParaRPr lang="en-ZA" dirty="0" smtClean="0"/>
                    </a:p>
                    <a:p>
                      <a:r>
                        <a:rPr lang="en-ZA" sz="1200" dirty="0" smtClean="0"/>
                        <a:t>24</a:t>
                      </a:r>
                      <a:r>
                        <a:rPr lang="en-ZA" sz="1200" baseline="0" dirty="0" smtClean="0"/>
                        <a:t> November 2017</a:t>
                      </a:r>
                    </a:p>
                    <a:p>
                      <a:endParaRPr lang="en-ZA" sz="1200" baseline="0" dirty="0" smtClean="0"/>
                    </a:p>
                    <a:p>
                      <a:endParaRPr lang="en-ZA" sz="1200" baseline="0" dirty="0" smtClean="0"/>
                    </a:p>
                    <a:p>
                      <a:r>
                        <a:rPr lang="en-ZA" sz="1200" baseline="0" dirty="0" smtClean="0"/>
                        <a:t>Before the end of February 2018</a:t>
                      </a:r>
                      <a:endParaRPr lang="en-ZA" sz="1200" dirty="0"/>
                    </a:p>
                  </a:txBody>
                  <a:tcPr/>
                </a:tc>
              </a:tr>
            </a:tbl>
          </a:graphicData>
        </a:graphic>
      </p:graphicFrame>
    </p:spTree>
    <p:extLst>
      <p:ext uri="{BB962C8B-B14F-4D97-AF65-F5344CB8AC3E}">
        <p14:creationId xmlns:p14="http://schemas.microsoft.com/office/powerpoint/2010/main" xmlns="" val="2179442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ctr"/>
            <a:r>
              <a:rPr lang="en-US" sz="3200" dirty="0" err="1" smtClean="0"/>
              <a:t>Middelpos</a:t>
            </a:r>
            <a:r>
              <a:rPr lang="en-US" sz="3200" dirty="0"/>
              <a:t> </a:t>
            </a:r>
            <a:r>
              <a:rPr lang="en-US" sz="3200" dirty="0" smtClean="0"/>
              <a:t>CPA</a:t>
            </a:r>
            <a:endParaRPr lang="en-US" sz="3200" dirty="0"/>
          </a:p>
        </p:txBody>
      </p:sp>
      <p:sp>
        <p:nvSpPr>
          <p:cNvPr id="3" name="Content Placeholder 2"/>
          <p:cNvSpPr>
            <a:spLocks noGrp="1"/>
          </p:cNvSpPr>
          <p:nvPr>
            <p:ph idx="1"/>
          </p:nvPr>
        </p:nvSpPr>
        <p:spPr>
          <a:xfrm>
            <a:off x="228600" y="762000"/>
            <a:ext cx="8915400" cy="4800600"/>
          </a:xfrm>
        </p:spPr>
        <p:txBody>
          <a:bodyPr>
            <a:normAutofit/>
          </a:bodyPr>
          <a:lstStyle/>
          <a:p>
            <a:pPr algn="just"/>
            <a:endParaRPr lang="en-US" dirty="0" smtClean="0"/>
          </a:p>
          <a:p>
            <a:pPr algn="just"/>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253497028"/>
              </p:ext>
            </p:extLst>
          </p:nvPr>
        </p:nvGraphicFramePr>
        <p:xfrm>
          <a:off x="228600" y="838200"/>
          <a:ext cx="8915400" cy="5303520"/>
        </p:xfrm>
        <a:graphic>
          <a:graphicData uri="http://schemas.openxmlformats.org/drawingml/2006/table">
            <a:tbl>
              <a:tblPr firstRow="1" bandRow="1">
                <a:tableStyleId>{0505E3EF-67EA-436B-97B2-0124C06EBD24}</a:tableStyleId>
              </a:tblPr>
              <a:tblGrid>
                <a:gridCol w="1524000"/>
                <a:gridCol w="2133600"/>
                <a:gridCol w="2133600"/>
                <a:gridCol w="2057400"/>
                <a:gridCol w="1066800"/>
              </a:tblGrid>
              <a:tr h="304799">
                <a:tc>
                  <a:txBody>
                    <a:bodyPr/>
                    <a:lstStyle/>
                    <a:p>
                      <a:r>
                        <a:rPr lang="en-ZA" sz="1400" dirty="0" smtClean="0"/>
                        <a:t>CPA Info</a:t>
                      </a:r>
                      <a:endParaRPr lang="en-ZA" sz="1400" dirty="0"/>
                    </a:p>
                  </a:txBody>
                  <a:tcPr/>
                </a:tc>
                <a:tc>
                  <a:txBody>
                    <a:bodyPr/>
                    <a:lstStyle/>
                    <a:p>
                      <a:r>
                        <a:rPr lang="en-ZA" sz="1400" dirty="0" smtClean="0"/>
                        <a:t>Issues Raised</a:t>
                      </a:r>
                      <a:endParaRPr lang="en-ZA" sz="1400" dirty="0"/>
                    </a:p>
                  </a:txBody>
                  <a:tcPr/>
                </a:tc>
                <a:tc>
                  <a:txBody>
                    <a:bodyPr/>
                    <a:lstStyle/>
                    <a:p>
                      <a:r>
                        <a:rPr lang="en-ZA" sz="1400" dirty="0" smtClean="0"/>
                        <a:t>Actions/Milestones</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Outcome/</a:t>
                      </a:r>
                      <a:r>
                        <a:rPr lang="en-ZA" sz="1400" baseline="0" dirty="0" smtClean="0"/>
                        <a:t> Output of the Actions</a:t>
                      </a:r>
                      <a:endParaRPr lang="en-ZA" sz="1400" dirty="0" smtClean="0"/>
                    </a:p>
                  </a:txBody>
                  <a:tcPr/>
                </a:tc>
                <a:tc>
                  <a:txBody>
                    <a:bodyPr/>
                    <a:lstStyle/>
                    <a:p>
                      <a:r>
                        <a:rPr lang="en-ZA" sz="1400" dirty="0" smtClean="0"/>
                        <a:t>Dates</a:t>
                      </a:r>
                      <a:endParaRPr lang="en-ZA" sz="1400" dirty="0"/>
                    </a:p>
                  </a:txBody>
                  <a:tcPr/>
                </a:tc>
              </a:tr>
              <a:tr h="18571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Reg</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No. CPA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13/1363/A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Beneficiaries: </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13 Households; 26 Members (16 Female; 13 Youth)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Property Description: Portion 3 (a portion of portion 2) of the farm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Middelpos</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No 611 in the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Malmesbury</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Registration Division</a:t>
                      </a:r>
                    </a:p>
                  </a:txBody>
                  <a:tcPr/>
                </a:tc>
                <a:tc>
                  <a:txBody>
                    <a:bodyPr/>
                    <a:lstStyle/>
                    <a:p>
                      <a:pPr marL="171450" indent="-171450">
                        <a:buFontTx/>
                        <a:buChar char="-"/>
                      </a:pPr>
                      <a:r>
                        <a:rPr lang="en-ZA" sz="1100" b="0" dirty="0" smtClean="0">
                          <a:latin typeface="+mn-lt"/>
                          <a:cs typeface="Arial" panose="020B0604020202020204" pitchFamily="34" charset="0"/>
                        </a:rPr>
                        <a:t>Not a lot has happened on the farm;</a:t>
                      </a:r>
                    </a:p>
                    <a:p>
                      <a:pPr marL="0" indent="0">
                        <a:buFontTx/>
                        <a:buNone/>
                      </a:pPr>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8 million funding from DRDLR but there are cash flow problems</a:t>
                      </a:r>
                    </a:p>
                    <a:p>
                      <a:pPr marL="0" indent="0">
                        <a:buFontTx/>
                        <a:buNone/>
                      </a:pPr>
                      <a:endParaRPr lang="en-ZA" sz="1100" b="0" dirty="0" smtClean="0">
                        <a:latin typeface="+mn-lt"/>
                        <a:cs typeface="Arial" panose="020B0604020202020204" pitchFamily="34" charset="0"/>
                      </a:endParaRPr>
                    </a:p>
                    <a:p>
                      <a:pPr marL="171450" lvl="0" indent="-171450">
                        <a:buFontTx/>
                        <a:buChar char="-"/>
                      </a:pPr>
                      <a:r>
                        <a:rPr lang="en-ZA" sz="1100" b="0" dirty="0" smtClean="0">
                          <a:latin typeface="+mn-lt"/>
                          <a:cs typeface="Arial" panose="020B0604020202020204" pitchFamily="34" charset="0"/>
                        </a:rPr>
                        <a:t>Need training</a:t>
                      </a:r>
                      <a:r>
                        <a:rPr lang="en-ZA" sz="1100" b="0" baseline="0" dirty="0" smtClean="0">
                          <a:latin typeface="+mn-lt"/>
                          <a:cs typeface="Arial" panose="020B0604020202020204" pitchFamily="34" charset="0"/>
                        </a:rPr>
                        <a:t> </a:t>
                      </a:r>
                      <a:r>
                        <a:rPr lang="en-ZA" sz="1100" b="0" dirty="0" smtClean="0">
                          <a:latin typeface="+mn-lt"/>
                          <a:cs typeface="Arial" panose="020B0604020202020204" pitchFamily="34" charset="0"/>
                        </a:rPr>
                        <a:t>Contract with </a:t>
                      </a:r>
                      <a:r>
                        <a:rPr lang="en-ZA" sz="1100" b="0" dirty="0" err="1" smtClean="0">
                          <a:latin typeface="+mn-lt"/>
                          <a:cs typeface="Arial" panose="020B0604020202020204" pitchFamily="34" charset="0"/>
                        </a:rPr>
                        <a:t>Goedgedacht</a:t>
                      </a:r>
                      <a:endParaRPr lang="en-ZA" sz="1100" b="0" dirty="0" smtClean="0">
                        <a:latin typeface="+mn-lt"/>
                        <a:cs typeface="Arial" panose="020B0604020202020204" pitchFamily="34" charset="0"/>
                      </a:endParaRPr>
                    </a:p>
                    <a:p>
                      <a:pPr marL="0" lvl="0" indent="0">
                        <a:buFontTx/>
                        <a:buNone/>
                      </a:pPr>
                      <a:endParaRPr lang="en-ZA" sz="1100" b="0" dirty="0" smtClean="0">
                        <a:latin typeface="+mn-lt"/>
                        <a:cs typeface="Arial" panose="020B0604020202020204" pitchFamily="34" charset="0"/>
                      </a:endParaRPr>
                    </a:p>
                    <a:p>
                      <a:pPr marL="171450" lvl="0" indent="-171450">
                        <a:buFontTx/>
                        <a:buChar char="-"/>
                      </a:pPr>
                      <a:r>
                        <a:rPr lang="en-ZA" sz="1100" b="0" dirty="0" smtClean="0">
                          <a:latin typeface="+mn-lt"/>
                          <a:cs typeface="Arial" panose="020B0604020202020204" pitchFamily="34" charset="0"/>
                        </a:rPr>
                        <a:t>Title Deed monitoring</a:t>
                      </a:r>
                      <a:r>
                        <a:rPr lang="en-ZA" sz="1100" b="0" baseline="0" dirty="0" smtClean="0">
                          <a:latin typeface="+mn-lt"/>
                          <a:cs typeface="Arial" panose="020B0604020202020204" pitchFamily="34" charset="0"/>
                        </a:rPr>
                        <a:t> by DRDLR.</a:t>
                      </a:r>
                    </a:p>
                    <a:p>
                      <a:pPr marL="171450" lvl="0" indent="-171450">
                        <a:buFontTx/>
                        <a:buChar char="-"/>
                      </a:pPr>
                      <a:endParaRPr lang="en-ZA" sz="1100" b="0" baseline="0" dirty="0" smtClean="0">
                        <a:latin typeface="+mn-lt"/>
                        <a:cs typeface="Arial" panose="020B0604020202020204" pitchFamily="34" charset="0"/>
                      </a:endParaRPr>
                    </a:p>
                    <a:p>
                      <a:pPr marL="171450" lvl="0" indent="-171450">
                        <a:buFontTx/>
                        <a:buChar char="-"/>
                      </a:pPr>
                      <a:r>
                        <a:rPr lang="en-ZA" sz="1100" b="0" baseline="0" dirty="0" smtClean="0">
                          <a:latin typeface="+mn-lt"/>
                          <a:cs typeface="Arial" panose="020B0604020202020204" pitchFamily="34" charset="0"/>
                        </a:rPr>
                        <a:t>Rational for building houses where there is no food (why not use funds for cash crops)</a:t>
                      </a:r>
                    </a:p>
                    <a:p>
                      <a:pPr marL="171450" lvl="0" indent="-171450">
                        <a:buFontTx/>
                        <a:buChar char="-"/>
                      </a:pPr>
                      <a:endParaRPr lang="en-ZA" sz="1100" b="0" baseline="0" dirty="0" smtClean="0">
                        <a:latin typeface="+mn-lt"/>
                        <a:cs typeface="Arial" panose="020B0604020202020204" pitchFamily="34" charset="0"/>
                      </a:endParaRPr>
                    </a:p>
                    <a:p>
                      <a:pPr marL="171450" lvl="0" indent="-171450">
                        <a:buFontTx/>
                        <a:buChar char="-"/>
                      </a:pPr>
                      <a:r>
                        <a:rPr lang="en-ZA" sz="1100" b="0" baseline="0" dirty="0" smtClean="0">
                          <a:latin typeface="+mn-lt"/>
                          <a:cs typeface="Arial" panose="020B0604020202020204" pitchFamily="34" charset="0"/>
                        </a:rPr>
                        <a:t>Reasons the Trust withdrew from the CPA.</a:t>
                      </a:r>
                    </a:p>
                    <a:p>
                      <a:pPr marL="171450" lvl="0" indent="-171450">
                        <a:buFontTx/>
                        <a:buChar char="-"/>
                      </a:pPr>
                      <a:endParaRPr lang="en-ZA" sz="1100" b="0" baseline="0" dirty="0" smtClean="0">
                        <a:latin typeface="+mn-lt"/>
                        <a:cs typeface="Arial" panose="020B0604020202020204" pitchFamily="34" charset="0"/>
                      </a:endParaRPr>
                    </a:p>
                    <a:p>
                      <a:pPr marL="171450" lvl="0" indent="-171450">
                        <a:buFontTx/>
                        <a:buChar char="-"/>
                      </a:pPr>
                      <a:r>
                        <a:rPr lang="en-ZA" sz="1100" b="0" baseline="0" dirty="0" smtClean="0">
                          <a:latin typeface="+mn-lt"/>
                          <a:cs typeface="Arial" panose="020B0604020202020204" pitchFamily="34" charset="0"/>
                        </a:rPr>
                        <a:t>Whether there has been full compliance by all parties involved</a:t>
                      </a:r>
                      <a:endParaRPr lang="en-ZA" sz="1100" b="0" dirty="0" smtClean="0">
                        <a:latin typeface="+mn-lt"/>
                        <a:cs typeface="Arial" panose="020B0604020202020204" pitchFamily="34" charset="0"/>
                      </a:endParaRPr>
                    </a:p>
                    <a:p>
                      <a:pPr lvl="0"/>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Copies of signed contract</a:t>
                      </a:r>
                    </a:p>
                    <a:p>
                      <a:pPr marL="0" indent="0">
                        <a:buFontTx/>
                        <a:buNone/>
                      </a:pPr>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Detailed report </a:t>
                      </a:r>
                      <a:r>
                        <a:rPr lang="en-ZA" sz="1100" b="0" dirty="0" err="1" smtClean="0">
                          <a:latin typeface="+mn-lt"/>
                          <a:cs typeface="Arial" panose="020B0604020202020204" pitchFamily="34" charset="0"/>
                        </a:rPr>
                        <a:t>Goedgedacht</a:t>
                      </a:r>
                      <a:r>
                        <a:rPr lang="en-ZA" sz="1100" b="0" dirty="0" smtClean="0">
                          <a:latin typeface="+mn-lt"/>
                          <a:cs typeface="Arial" panose="020B0604020202020204" pitchFamily="34" charset="0"/>
                        </a:rPr>
                        <a:t>-financials</a:t>
                      </a:r>
                    </a:p>
                  </a:txBody>
                  <a:tcPr/>
                </a:tc>
                <a:tc>
                  <a:txBody>
                    <a:bodyPr/>
                    <a:lstStyle/>
                    <a:p>
                      <a:r>
                        <a:rPr lang="en-ZA" sz="1200" dirty="0" smtClean="0"/>
                        <a:t>The report on </a:t>
                      </a:r>
                      <a:r>
                        <a:rPr lang="en-ZA" sz="1200" dirty="0" err="1" smtClean="0"/>
                        <a:t>Middelpos</a:t>
                      </a:r>
                      <a:r>
                        <a:rPr lang="en-ZA" sz="1200" dirty="0" smtClean="0"/>
                        <a:t> should indicate(not exhaustive):</a:t>
                      </a:r>
                    </a:p>
                    <a:p>
                      <a:endParaRPr lang="en-ZA" sz="1200" dirty="0" smtClean="0"/>
                    </a:p>
                    <a:p>
                      <a:pPr marL="0" indent="0">
                        <a:buFontTx/>
                        <a:buNone/>
                      </a:pPr>
                      <a:r>
                        <a:rPr lang="en-ZA" sz="1200" dirty="0" smtClean="0"/>
                        <a:t>1. </a:t>
                      </a:r>
                      <a:r>
                        <a:rPr lang="en-ZA" sz="1200" dirty="0" smtClean="0">
                          <a:solidFill>
                            <a:schemeClr val="tx1"/>
                          </a:solidFill>
                        </a:rPr>
                        <a:t>the terms of signed agreement, whether there has been full compliance of these terms by all parties concerned;</a:t>
                      </a:r>
                    </a:p>
                    <a:p>
                      <a:pPr marL="0" indent="0">
                        <a:buFontTx/>
                        <a:buNone/>
                      </a:pPr>
                      <a:endParaRPr lang="en-ZA" sz="1200" dirty="0" smtClean="0"/>
                    </a:p>
                  </a:txBody>
                  <a:tcPr/>
                </a:tc>
                <a:tc>
                  <a:txBody>
                    <a:bodyPr/>
                    <a:lstStyle/>
                    <a:p>
                      <a:pPr marL="228600" indent="-228600">
                        <a:buAutoNum type="arabicPeriod"/>
                      </a:pPr>
                      <a:r>
                        <a:rPr lang="en-ZA" sz="1200" dirty="0" smtClean="0"/>
                        <a:t>SLA Requirements were met</a:t>
                      </a:r>
                    </a:p>
                    <a:p>
                      <a:pPr marL="228600" indent="-228600">
                        <a:buAutoNum type="arabicPeriod"/>
                      </a:pPr>
                      <a:endParaRPr lang="en-ZA" sz="1200" dirty="0" smtClean="0"/>
                    </a:p>
                    <a:p>
                      <a:pPr marL="228600" indent="-228600">
                        <a:buAutoNum type="arabicPeriod"/>
                      </a:pPr>
                      <a:r>
                        <a:rPr lang="en-ZA" sz="1200" dirty="0" smtClean="0"/>
                        <a:t>District office has scheduled a meeting with Western Cape Department</a:t>
                      </a:r>
                      <a:r>
                        <a:rPr lang="en-ZA" sz="1200" baseline="0" dirty="0" smtClean="0"/>
                        <a:t> of </a:t>
                      </a:r>
                      <a:r>
                        <a:rPr lang="en-ZA" sz="1200" baseline="0" dirty="0" err="1" smtClean="0"/>
                        <a:t>Agriculrure</a:t>
                      </a:r>
                      <a:r>
                        <a:rPr lang="en-ZA" sz="1200" baseline="0" dirty="0" smtClean="0"/>
                        <a:t> to address the training needs of the CPA</a:t>
                      </a:r>
                    </a:p>
                    <a:p>
                      <a:pPr marL="228600" indent="-228600">
                        <a:buAutoNum type="arabicPeriod"/>
                      </a:pPr>
                      <a:r>
                        <a:rPr lang="en-ZA" sz="1200" baseline="0" dirty="0" smtClean="0"/>
                        <a:t>Training arranged for the CPA could not be attended as it was a full-time course. A short-course training is being envisaged for the first quarter of 2018</a:t>
                      </a:r>
                      <a:endParaRPr lang="en-ZA" sz="1200" dirty="0" smtClean="0"/>
                    </a:p>
                    <a:p>
                      <a:endParaRPr lang="en-ZA" sz="1200" dirty="0" smtClean="0"/>
                    </a:p>
                  </a:txBody>
                  <a:tcPr/>
                </a:tc>
                <a:tc>
                  <a:txBody>
                    <a:bodyPr/>
                    <a:lstStyle/>
                    <a:p>
                      <a:endParaRPr lang="en-ZA" dirty="0" smtClean="0"/>
                    </a:p>
                    <a:p>
                      <a:endParaRPr lang="en-ZA" sz="1200" dirty="0" smtClean="0"/>
                    </a:p>
                    <a:p>
                      <a:endParaRPr lang="en-ZA" sz="1200" dirty="0" smtClean="0"/>
                    </a:p>
                    <a:p>
                      <a:r>
                        <a:rPr lang="en-ZA" sz="1200" dirty="0" smtClean="0"/>
                        <a:t>20 November 2017</a:t>
                      </a:r>
                    </a:p>
                    <a:p>
                      <a:endParaRPr lang="en-ZA" sz="1200" dirty="0" smtClean="0"/>
                    </a:p>
                    <a:p>
                      <a:endParaRPr lang="en-ZA" sz="1200" dirty="0" smtClean="0"/>
                    </a:p>
                    <a:p>
                      <a:endParaRPr lang="en-ZA" sz="1200" dirty="0" smtClean="0"/>
                    </a:p>
                    <a:p>
                      <a:endParaRPr lang="en-ZA" sz="1200" dirty="0" smtClean="0"/>
                    </a:p>
                    <a:p>
                      <a:r>
                        <a:rPr lang="en-ZA" sz="1200" dirty="0" smtClean="0"/>
                        <a:t>April 2018</a:t>
                      </a:r>
                      <a:endParaRPr lang="en-ZA" sz="1200" dirty="0"/>
                    </a:p>
                  </a:txBody>
                  <a:tcPr/>
                </a:tc>
              </a:tr>
            </a:tbl>
          </a:graphicData>
        </a:graphic>
      </p:graphicFrame>
    </p:spTree>
    <p:extLst>
      <p:ext uri="{BB962C8B-B14F-4D97-AF65-F5344CB8AC3E}">
        <p14:creationId xmlns:p14="http://schemas.microsoft.com/office/powerpoint/2010/main" xmlns="" val="818095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ctr"/>
            <a:r>
              <a:rPr lang="en-US" sz="3200" dirty="0" err="1" smtClean="0"/>
              <a:t>Middelpos</a:t>
            </a:r>
            <a:r>
              <a:rPr lang="en-US" sz="3200" dirty="0"/>
              <a:t> </a:t>
            </a:r>
            <a:r>
              <a:rPr lang="en-US" sz="3200" dirty="0" smtClean="0"/>
              <a:t>CPA</a:t>
            </a:r>
            <a:endParaRPr lang="en-US" sz="3200" dirty="0"/>
          </a:p>
        </p:txBody>
      </p:sp>
      <p:sp>
        <p:nvSpPr>
          <p:cNvPr id="3" name="Content Placeholder 2"/>
          <p:cNvSpPr>
            <a:spLocks noGrp="1"/>
          </p:cNvSpPr>
          <p:nvPr>
            <p:ph idx="1"/>
          </p:nvPr>
        </p:nvSpPr>
        <p:spPr>
          <a:xfrm>
            <a:off x="228600" y="762000"/>
            <a:ext cx="8915400" cy="4800600"/>
          </a:xfrm>
        </p:spPr>
        <p:txBody>
          <a:bodyPr>
            <a:normAutofit/>
          </a:bodyPr>
          <a:lstStyle/>
          <a:p>
            <a:pPr algn="just"/>
            <a:endParaRPr lang="en-US" dirty="0" smtClean="0"/>
          </a:p>
          <a:p>
            <a:pPr algn="just"/>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331561134"/>
              </p:ext>
            </p:extLst>
          </p:nvPr>
        </p:nvGraphicFramePr>
        <p:xfrm>
          <a:off x="228600" y="838200"/>
          <a:ext cx="8915400" cy="5471160"/>
        </p:xfrm>
        <a:graphic>
          <a:graphicData uri="http://schemas.openxmlformats.org/drawingml/2006/table">
            <a:tbl>
              <a:tblPr firstRow="1" bandRow="1">
                <a:tableStyleId>{0505E3EF-67EA-436B-97B2-0124C06EBD24}</a:tableStyleId>
              </a:tblPr>
              <a:tblGrid>
                <a:gridCol w="1524000"/>
                <a:gridCol w="1828800"/>
                <a:gridCol w="1600200"/>
                <a:gridCol w="2895600"/>
                <a:gridCol w="1066800"/>
              </a:tblGrid>
              <a:tr h="304799">
                <a:tc>
                  <a:txBody>
                    <a:bodyPr/>
                    <a:lstStyle/>
                    <a:p>
                      <a:r>
                        <a:rPr lang="en-ZA" sz="1400" dirty="0" smtClean="0"/>
                        <a:t>CPA Info</a:t>
                      </a:r>
                      <a:endParaRPr lang="en-ZA" sz="1400" dirty="0"/>
                    </a:p>
                  </a:txBody>
                  <a:tcPr/>
                </a:tc>
                <a:tc>
                  <a:txBody>
                    <a:bodyPr/>
                    <a:lstStyle/>
                    <a:p>
                      <a:r>
                        <a:rPr lang="en-ZA" sz="1400" dirty="0" smtClean="0"/>
                        <a:t>Issues Raised</a:t>
                      </a:r>
                      <a:endParaRPr lang="en-ZA" sz="1400" dirty="0"/>
                    </a:p>
                  </a:txBody>
                  <a:tcPr/>
                </a:tc>
                <a:tc>
                  <a:txBody>
                    <a:bodyPr/>
                    <a:lstStyle/>
                    <a:p>
                      <a:r>
                        <a:rPr lang="en-ZA" sz="1400" dirty="0" smtClean="0"/>
                        <a:t>Actions/Milestones</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Outcome/</a:t>
                      </a:r>
                      <a:r>
                        <a:rPr lang="en-ZA" sz="1400" baseline="0" dirty="0" smtClean="0"/>
                        <a:t> Output of the Actions</a:t>
                      </a:r>
                      <a:endParaRPr lang="en-ZA" sz="1400" dirty="0" smtClean="0"/>
                    </a:p>
                  </a:txBody>
                  <a:tcPr/>
                </a:tc>
                <a:tc>
                  <a:txBody>
                    <a:bodyPr/>
                    <a:lstStyle/>
                    <a:p>
                      <a:r>
                        <a:rPr lang="en-ZA" sz="1400" dirty="0" smtClean="0"/>
                        <a:t>Dates</a:t>
                      </a:r>
                      <a:endParaRPr lang="en-ZA" sz="1400" dirty="0"/>
                    </a:p>
                  </a:txBody>
                  <a:tcPr/>
                </a:tc>
              </a:tr>
              <a:tr h="18571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Reg</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No. CPA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13/1363/A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Beneficiaries: </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13 Households; 26 Members (16 Female; 13 Youth)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Property Description: Portion 3 (a portion of portion 2) of the farm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Middelpos</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No 611 in the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Malmesbury</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Registration Division</a:t>
                      </a:r>
                    </a:p>
                  </a:txBody>
                  <a:tcPr/>
                </a:tc>
                <a:tc>
                  <a:txBody>
                    <a:bodyPr/>
                    <a:lstStyle/>
                    <a:p>
                      <a:pPr marL="171450" indent="-171450">
                        <a:buFontTx/>
                        <a:buChar char="-"/>
                      </a:pPr>
                      <a:r>
                        <a:rPr lang="en-ZA" sz="1100" b="0" dirty="0" smtClean="0">
                          <a:latin typeface="+mn-lt"/>
                          <a:cs typeface="Arial" panose="020B0604020202020204" pitchFamily="34" charset="0"/>
                        </a:rPr>
                        <a:t>Not a lot has happened on the farm;</a:t>
                      </a:r>
                    </a:p>
                    <a:p>
                      <a:pPr marL="171450" indent="-171450">
                        <a:buFontTx/>
                        <a:buChar char="-"/>
                      </a:pPr>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R8 million funding from DRDLR but there are cash flow problems</a:t>
                      </a:r>
                    </a:p>
                    <a:p>
                      <a:pPr marL="171450" indent="-171450">
                        <a:buFontTx/>
                        <a:buChar char="-"/>
                      </a:pPr>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Need training Contract with </a:t>
                      </a:r>
                      <a:r>
                        <a:rPr lang="en-ZA" sz="1100" b="0" dirty="0" err="1" smtClean="0">
                          <a:latin typeface="+mn-lt"/>
                          <a:cs typeface="Arial" panose="020B0604020202020204" pitchFamily="34" charset="0"/>
                        </a:rPr>
                        <a:t>Goedgedacht</a:t>
                      </a:r>
                      <a:endParaRPr lang="en-ZA" sz="1100" b="0" dirty="0" smtClean="0">
                        <a:latin typeface="+mn-lt"/>
                        <a:cs typeface="Arial" panose="020B0604020202020204" pitchFamily="34" charset="0"/>
                      </a:endParaRPr>
                    </a:p>
                    <a:p>
                      <a:pPr marL="171450" indent="-171450">
                        <a:buFontTx/>
                        <a:buChar char="-"/>
                      </a:pPr>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Title Deed monitoring by DRDLR.</a:t>
                      </a:r>
                    </a:p>
                    <a:p>
                      <a:pPr marL="171450" indent="-171450">
                        <a:buFontTx/>
                        <a:buChar char="-"/>
                      </a:pPr>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Rational for building houses where there is no food (why not use funds for cash crops)</a:t>
                      </a:r>
                    </a:p>
                    <a:p>
                      <a:pPr marL="171450" indent="-171450">
                        <a:buFontTx/>
                        <a:buChar char="-"/>
                      </a:pPr>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Reasons the Trust withdrew from the CPA.</a:t>
                      </a:r>
                    </a:p>
                    <a:p>
                      <a:pPr marL="0" indent="0">
                        <a:buFontTx/>
                        <a:buNone/>
                      </a:pPr>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Whether there has been full compliance by all parties involved</a:t>
                      </a:r>
                    </a:p>
                    <a:p>
                      <a:pPr marL="171450" indent="-171450">
                        <a:buFontTx/>
                        <a:buChar char="-"/>
                      </a:pPr>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Copies of signed contract</a:t>
                      </a:r>
                    </a:p>
                    <a:p>
                      <a:pPr marL="171450" indent="-171450">
                        <a:buFontTx/>
                        <a:buChar char="-"/>
                      </a:pPr>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Detailed report </a:t>
                      </a:r>
                      <a:r>
                        <a:rPr lang="en-ZA" sz="1100" b="0" dirty="0" err="1" smtClean="0">
                          <a:latin typeface="+mn-lt"/>
                          <a:cs typeface="Arial" panose="020B0604020202020204" pitchFamily="34" charset="0"/>
                        </a:rPr>
                        <a:t>Goedgedacht</a:t>
                      </a:r>
                      <a:r>
                        <a:rPr lang="en-ZA" sz="1100" b="0" dirty="0" smtClean="0">
                          <a:latin typeface="+mn-lt"/>
                          <a:cs typeface="Arial" panose="020B0604020202020204" pitchFamily="34" charset="0"/>
                        </a:rPr>
                        <a:t>-financials</a:t>
                      </a:r>
                    </a:p>
                  </a:txBody>
                  <a:tcPr/>
                </a:tc>
                <a:tc>
                  <a:txBody>
                    <a:bodyPr/>
                    <a:lstStyle/>
                    <a:p>
                      <a:r>
                        <a:rPr lang="en-ZA" sz="1200" dirty="0" smtClean="0"/>
                        <a:t>The report on </a:t>
                      </a:r>
                      <a:r>
                        <a:rPr lang="en-ZA" sz="1200" dirty="0" err="1" smtClean="0"/>
                        <a:t>Middelpos</a:t>
                      </a:r>
                      <a:r>
                        <a:rPr lang="en-ZA" sz="1200" dirty="0" smtClean="0"/>
                        <a:t> should indicate(not exhaustive):</a:t>
                      </a:r>
                    </a:p>
                    <a:p>
                      <a:pPr marL="0" indent="0">
                        <a:buFontTx/>
                        <a:buNone/>
                      </a:pPr>
                      <a:endParaRPr lang="en-ZA" sz="1200" dirty="0" smtClean="0"/>
                    </a:p>
                    <a:p>
                      <a:pPr marL="0" indent="0">
                        <a:buFontTx/>
                        <a:buNone/>
                      </a:pPr>
                      <a:r>
                        <a:rPr lang="en-ZA" sz="1200" dirty="0" smtClean="0"/>
                        <a:t>2. circumstances surrounding the withdrawal of the </a:t>
                      </a:r>
                      <a:r>
                        <a:rPr lang="en-ZA" sz="1200" dirty="0" err="1" smtClean="0"/>
                        <a:t>Goedgedacht</a:t>
                      </a:r>
                      <a:r>
                        <a:rPr lang="en-ZA" sz="1200" dirty="0" smtClean="0"/>
                        <a:t> Trust, the implication of this withdrawal on the project, the financial loss (if any) as well as all the legal implications;</a:t>
                      </a:r>
                    </a:p>
                    <a:p>
                      <a:pPr marL="0" indent="0">
                        <a:buFontTx/>
                        <a:buNone/>
                      </a:pPr>
                      <a:endParaRPr lang="en-ZA" sz="1200" dirty="0" smtClean="0"/>
                    </a:p>
                  </a:txBody>
                  <a:tcPr/>
                </a:tc>
                <a:tc>
                  <a:txBody>
                    <a:bodyPr/>
                    <a:lstStyle/>
                    <a:p>
                      <a:r>
                        <a:rPr lang="en-ZA" sz="1200" dirty="0" smtClean="0"/>
                        <a:t>2. </a:t>
                      </a:r>
                      <a:r>
                        <a:rPr lang="en-ZA" sz="1100" dirty="0" smtClean="0"/>
                        <a:t>The breakdown</a:t>
                      </a:r>
                      <a:r>
                        <a:rPr lang="en-ZA" sz="1100" baseline="0" dirty="0" smtClean="0"/>
                        <a:t> in the relationship between </a:t>
                      </a:r>
                      <a:r>
                        <a:rPr lang="en-ZA" sz="1100" dirty="0" smtClean="0"/>
                        <a:t>Ms. Ingrid Le </a:t>
                      </a:r>
                      <a:r>
                        <a:rPr lang="en-ZA" sz="1100" dirty="0" err="1" smtClean="0"/>
                        <a:t>Strade</a:t>
                      </a:r>
                      <a:r>
                        <a:rPr lang="en-ZA" sz="1100" dirty="0" smtClean="0"/>
                        <a:t> and </a:t>
                      </a:r>
                      <a:r>
                        <a:rPr lang="en-ZA" sz="1100" dirty="0" err="1" smtClean="0"/>
                        <a:t>Goedgedacht</a:t>
                      </a:r>
                      <a:r>
                        <a:rPr lang="en-ZA" sz="1100" dirty="0" smtClean="0"/>
                        <a:t> Trust impacted negatively on </a:t>
                      </a:r>
                      <a:r>
                        <a:rPr lang="en-ZA" sz="1100" dirty="0" err="1" smtClean="0"/>
                        <a:t>Middelpos</a:t>
                      </a:r>
                      <a:r>
                        <a:rPr lang="en-ZA" sz="1100" dirty="0" smtClean="0"/>
                        <a:t>.</a:t>
                      </a:r>
                      <a:r>
                        <a:rPr lang="en-ZA" sz="1100" baseline="0" dirty="0" smtClean="0"/>
                        <a:t> She </a:t>
                      </a:r>
                      <a:endParaRPr lang="en-ZA" sz="1100" dirty="0" smtClean="0"/>
                    </a:p>
                    <a:p>
                      <a:r>
                        <a:rPr lang="en-ZA" sz="1100" dirty="0" smtClean="0"/>
                        <a:t>has been the face of </a:t>
                      </a:r>
                      <a:r>
                        <a:rPr lang="en-ZA" sz="1100" dirty="0" err="1" smtClean="0"/>
                        <a:t>Goedgedacht</a:t>
                      </a:r>
                      <a:r>
                        <a:rPr lang="en-ZA" sz="1100" dirty="0" smtClean="0"/>
                        <a:t> Trust and  central in negotiating financial support from both the DRDLR and in general with other stakeholders. </a:t>
                      </a:r>
                    </a:p>
                    <a:p>
                      <a:r>
                        <a:rPr lang="en-ZA" sz="1100" dirty="0" smtClean="0"/>
                        <a:t>The agreement</a:t>
                      </a:r>
                      <a:r>
                        <a:rPr lang="en-ZA" sz="1600" dirty="0" smtClean="0"/>
                        <a:t> </a:t>
                      </a:r>
                      <a:r>
                        <a:rPr lang="en-ZA" sz="1100" dirty="0" smtClean="0"/>
                        <a:t>with </a:t>
                      </a:r>
                      <a:r>
                        <a:rPr lang="en-ZA" sz="1100" dirty="0" err="1" smtClean="0"/>
                        <a:t>Goedgedacht</a:t>
                      </a:r>
                      <a:r>
                        <a:rPr lang="en-ZA" sz="1100" dirty="0" smtClean="0"/>
                        <a:t> Trust as strategic partner and the Recap funding and all other support provided by DRDLR was to ensure that </a:t>
                      </a:r>
                      <a:r>
                        <a:rPr lang="en-ZA" sz="1100" dirty="0" err="1" smtClean="0"/>
                        <a:t>Middelpos</a:t>
                      </a:r>
                      <a:r>
                        <a:rPr lang="en-ZA" sz="1100" dirty="0" smtClean="0"/>
                        <a:t> become a self-sustaining unit. This was placed in jeopardy with the break of the Le </a:t>
                      </a:r>
                      <a:r>
                        <a:rPr lang="en-ZA" sz="1100" dirty="0" err="1" smtClean="0"/>
                        <a:t>Strade-Goedgedacht</a:t>
                      </a:r>
                      <a:r>
                        <a:rPr lang="en-ZA" sz="1100" dirty="0" smtClean="0"/>
                        <a:t> relationship.  </a:t>
                      </a:r>
                    </a:p>
                    <a:p>
                      <a:endParaRPr lang="en-ZA" sz="1100" dirty="0" smtClean="0"/>
                    </a:p>
                    <a:p>
                      <a:r>
                        <a:rPr lang="en-ZA" sz="1100" dirty="0" smtClean="0"/>
                        <a:t>The </a:t>
                      </a:r>
                      <a:r>
                        <a:rPr lang="en-ZA" sz="1100" dirty="0" err="1" smtClean="0"/>
                        <a:t>Middelpos</a:t>
                      </a:r>
                      <a:r>
                        <a:rPr lang="en-ZA" sz="1100" dirty="0" smtClean="0"/>
                        <a:t> main house was upgraded through a loan (R400 000) provided for by the </a:t>
                      </a:r>
                      <a:r>
                        <a:rPr lang="en-ZA" sz="1100" dirty="0" err="1" smtClean="0"/>
                        <a:t>Goedgedacht</a:t>
                      </a:r>
                      <a:r>
                        <a:rPr lang="en-ZA" sz="1100" dirty="0" smtClean="0"/>
                        <a:t> Trust.  Records of the decision to incur this debt by the </a:t>
                      </a:r>
                      <a:r>
                        <a:rPr lang="en-ZA" sz="1100" dirty="0" err="1" smtClean="0"/>
                        <a:t>Middelpos</a:t>
                      </a:r>
                      <a:r>
                        <a:rPr lang="en-ZA" sz="1100" dirty="0" smtClean="0"/>
                        <a:t> CPA could not be provided.  </a:t>
                      </a:r>
                    </a:p>
                    <a:p>
                      <a:endParaRPr lang="en-ZA" sz="1100" dirty="0" smtClean="0"/>
                    </a:p>
                    <a:p>
                      <a:r>
                        <a:rPr lang="en-ZA" sz="1100" dirty="0" smtClean="0"/>
                        <a:t>Loan investigation- confirmed by both parties – CPA unable to repay the loan because of the breakdown relationship.</a:t>
                      </a:r>
                    </a:p>
                    <a:p>
                      <a:endParaRPr lang="en-ZA" sz="1200" dirty="0" smtClean="0"/>
                    </a:p>
                    <a:p>
                      <a:r>
                        <a:rPr lang="en-ZA" sz="1200" dirty="0" err="1" smtClean="0"/>
                        <a:t>Dept</a:t>
                      </a:r>
                      <a:r>
                        <a:rPr lang="en-ZA" sz="1200" dirty="0" smtClean="0"/>
                        <a:t> will make legal support available to the CPA</a:t>
                      </a:r>
                      <a:r>
                        <a:rPr lang="en-ZA" sz="1200" baseline="0" dirty="0" smtClean="0"/>
                        <a:t> should the trust take legal action though no indication of such</a:t>
                      </a:r>
                      <a:endParaRPr lang="en-ZA" sz="1200" dirty="0" smtClean="0"/>
                    </a:p>
                  </a:txBody>
                  <a:tcPr/>
                </a:tc>
                <a:tc>
                  <a:txBody>
                    <a:bodyPr/>
                    <a:lstStyle/>
                    <a:p>
                      <a:r>
                        <a:rPr lang="en-ZA" sz="1100" dirty="0" smtClean="0"/>
                        <a:t>Matter to be resolved regarding legal assistance if required</a:t>
                      </a:r>
                      <a:r>
                        <a:rPr lang="en-ZA" sz="1100" baseline="0" dirty="0" smtClean="0"/>
                        <a:t> by 30 November 2017</a:t>
                      </a:r>
                      <a:endParaRPr lang="en-ZA" sz="1100" dirty="0"/>
                    </a:p>
                  </a:txBody>
                  <a:tcPr/>
                </a:tc>
              </a:tr>
            </a:tbl>
          </a:graphicData>
        </a:graphic>
      </p:graphicFrame>
    </p:spTree>
    <p:extLst>
      <p:ext uri="{BB962C8B-B14F-4D97-AF65-F5344CB8AC3E}">
        <p14:creationId xmlns:p14="http://schemas.microsoft.com/office/powerpoint/2010/main" xmlns="" val="2160955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ctr"/>
            <a:r>
              <a:rPr lang="en-US" sz="3200" dirty="0" err="1" smtClean="0"/>
              <a:t>Middelpos</a:t>
            </a:r>
            <a:r>
              <a:rPr lang="en-US" sz="3200" dirty="0"/>
              <a:t> </a:t>
            </a:r>
            <a:r>
              <a:rPr lang="en-US" sz="3200" dirty="0" smtClean="0"/>
              <a:t>CPA</a:t>
            </a:r>
            <a:endParaRPr lang="en-US" sz="3200" dirty="0"/>
          </a:p>
        </p:txBody>
      </p:sp>
      <p:sp>
        <p:nvSpPr>
          <p:cNvPr id="3" name="Content Placeholder 2"/>
          <p:cNvSpPr>
            <a:spLocks noGrp="1"/>
          </p:cNvSpPr>
          <p:nvPr>
            <p:ph idx="1"/>
          </p:nvPr>
        </p:nvSpPr>
        <p:spPr>
          <a:xfrm>
            <a:off x="228600" y="762000"/>
            <a:ext cx="8915400" cy="4800600"/>
          </a:xfrm>
        </p:spPr>
        <p:txBody>
          <a:bodyPr>
            <a:normAutofit/>
          </a:bodyPr>
          <a:lstStyle/>
          <a:p>
            <a:pPr algn="just"/>
            <a:endParaRPr lang="en-US" dirty="0" smtClean="0"/>
          </a:p>
          <a:p>
            <a:pPr algn="just"/>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252390430"/>
              </p:ext>
            </p:extLst>
          </p:nvPr>
        </p:nvGraphicFramePr>
        <p:xfrm>
          <a:off x="152400" y="838200"/>
          <a:ext cx="8991600" cy="5547360"/>
        </p:xfrm>
        <a:graphic>
          <a:graphicData uri="http://schemas.openxmlformats.org/drawingml/2006/table">
            <a:tbl>
              <a:tblPr firstRow="1" bandRow="1">
                <a:tableStyleId>{0505E3EF-67EA-436B-97B2-0124C06EBD24}</a:tableStyleId>
              </a:tblPr>
              <a:tblGrid>
                <a:gridCol w="1537026"/>
                <a:gridCol w="1844431"/>
                <a:gridCol w="2228687"/>
                <a:gridCol w="2305538"/>
                <a:gridCol w="1075918"/>
              </a:tblGrid>
              <a:tr h="304799">
                <a:tc>
                  <a:txBody>
                    <a:bodyPr/>
                    <a:lstStyle/>
                    <a:p>
                      <a:r>
                        <a:rPr lang="en-ZA" sz="1400" dirty="0" smtClean="0"/>
                        <a:t>CPA Info</a:t>
                      </a:r>
                      <a:endParaRPr lang="en-ZA" sz="1400" dirty="0"/>
                    </a:p>
                  </a:txBody>
                  <a:tcPr/>
                </a:tc>
                <a:tc>
                  <a:txBody>
                    <a:bodyPr/>
                    <a:lstStyle/>
                    <a:p>
                      <a:r>
                        <a:rPr lang="en-ZA" sz="1400" dirty="0" smtClean="0"/>
                        <a:t>Issues Raised</a:t>
                      </a:r>
                      <a:endParaRPr lang="en-ZA" sz="1400" dirty="0"/>
                    </a:p>
                  </a:txBody>
                  <a:tcPr/>
                </a:tc>
                <a:tc>
                  <a:txBody>
                    <a:bodyPr/>
                    <a:lstStyle/>
                    <a:p>
                      <a:r>
                        <a:rPr lang="en-ZA" sz="1400" dirty="0" smtClean="0"/>
                        <a:t>Actions/Milestones</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Outcome/</a:t>
                      </a:r>
                      <a:r>
                        <a:rPr lang="en-ZA" sz="1400" baseline="0" dirty="0" smtClean="0"/>
                        <a:t> Output of the Actions</a:t>
                      </a:r>
                      <a:endParaRPr lang="en-ZA" sz="1400" dirty="0" smtClean="0"/>
                    </a:p>
                  </a:txBody>
                  <a:tcPr/>
                </a:tc>
                <a:tc>
                  <a:txBody>
                    <a:bodyPr/>
                    <a:lstStyle/>
                    <a:p>
                      <a:r>
                        <a:rPr lang="en-ZA" sz="1400" dirty="0" smtClean="0"/>
                        <a:t>Dates</a:t>
                      </a:r>
                      <a:endParaRPr lang="en-ZA" sz="1400" dirty="0"/>
                    </a:p>
                  </a:txBody>
                  <a:tcPr/>
                </a:tc>
              </a:tr>
              <a:tr h="18571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Reg</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No. CPA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13/1363/A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Beneficiaries: </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13 Households; 26 Members (16 Female; 13 Youth)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Property Description: Portion 3 (a portion of portion 2) of the farm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Middelpos</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No 611 in the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Malmesbury</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Registration Division</a:t>
                      </a:r>
                    </a:p>
                  </a:txBody>
                  <a:tcPr/>
                </a:tc>
                <a:tc>
                  <a:txBody>
                    <a:bodyPr/>
                    <a:lstStyle/>
                    <a:p>
                      <a:pPr marL="171450" indent="-171450">
                        <a:buFontTx/>
                        <a:buChar char="-"/>
                      </a:pPr>
                      <a:r>
                        <a:rPr lang="en-ZA" sz="1100" b="0" dirty="0" smtClean="0">
                          <a:latin typeface="+mn-lt"/>
                          <a:cs typeface="Arial" panose="020B0604020202020204" pitchFamily="34" charset="0"/>
                        </a:rPr>
                        <a:t>Not a lot has happened on the farm;</a:t>
                      </a:r>
                    </a:p>
                    <a:p>
                      <a:pPr marL="171450" indent="-171450">
                        <a:buFontTx/>
                        <a:buChar char="-"/>
                      </a:pPr>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8 million funding from DRDLR but there are cash flow problems</a:t>
                      </a:r>
                    </a:p>
                    <a:p>
                      <a:pPr marL="171450" indent="-171450">
                        <a:buFontTx/>
                        <a:buChar char="-"/>
                      </a:pPr>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Need training Contract with </a:t>
                      </a:r>
                      <a:r>
                        <a:rPr lang="en-ZA" sz="1100" b="0" dirty="0" err="1" smtClean="0">
                          <a:latin typeface="+mn-lt"/>
                          <a:cs typeface="Arial" panose="020B0604020202020204" pitchFamily="34" charset="0"/>
                        </a:rPr>
                        <a:t>Goedgedacht</a:t>
                      </a:r>
                      <a:endParaRPr lang="en-ZA" sz="1100" b="0" dirty="0" smtClean="0">
                        <a:latin typeface="+mn-lt"/>
                        <a:cs typeface="Arial" panose="020B0604020202020204" pitchFamily="34" charset="0"/>
                      </a:endParaRPr>
                    </a:p>
                    <a:p>
                      <a:pPr marL="171450" indent="-171450">
                        <a:buFontTx/>
                        <a:buChar char="-"/>
                      </a:pPr>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Title Deed monitoring by DRDLR.</a:t>
                      </a:r>
                    </a:p>
                    <a:p>
                      <a:pPr marL="171450" indent="-171450">
                        <a:buFontTx/>
                        <a:buChar char="-"/>
                      </a:pPr>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Rational for building houses where there is no food (why not use funds for cash crops)</a:t>
                      </a:r>
                    </a:p>
                    <a:p>
                      <a:pPr marL="171450" indent="-171450">
                        <a:buFontTx/>
                        <a:buChar char="-"/>
                      </a:pPr>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Reasons the Trust withdrew from the CPA.</a:t>
                      </a:r>
                    </a:p>
                    <a:p>
                      <a:pPr marL="171450" indent="-171450">
                        <a:buFontTx/>
                        <a:buChar char="-"/>
                      </a:pPr>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Whether there has been full compliance by all parties involved</a:t>
                      </a:r>
                    </a:p>
                    <a:p>
                      <a:pPr marL="171450" indent="-171450">
                        <a:buFontTx/>
                        <a:buChar char="-"/>
                      </a:pPr>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Copies of signed contract</a:t>
                      </a:r>
                    </a:p>
                    <a:p>
                      <a:pPr marL="171450" indent="-171450">
                        <a:buFontTx/>
                        <a:buChar char="-"/>
                      </a:pPr>
                      <a:endParaRPr lang="en-ZA" sz="1100" b="0" dirty="0" smtClean="0">
                        <a:latin typeface="+mn-lt"/>
                        <a:cs typeface="Arial" panose="020B0604020202020204" pitchFamily="34" charset="0"/>
                      </a:endParaRPr>
                    </a:p>
                    <a:p>
                      <a:pPr marL="171450" indent="-171450">
                        <a:buFontTx/>
                        <a:buChar char="-"/>
                      </a:pPr>
                      <a:r>
                        <a:rPr lang="en-ZA" sz="1100" b="0" dirty="0" smtClean="0">
                          <a:latin typeface="+mn-lt"/>
                          <a:cs typeface="Arial" panose="020B0604020202020204" pitchFamily="34" charset="0"/>
                        </a:rPr>
                        <a:t>Detailed report </a:t>
                      </a:r>
                      <a:r>
                        <a:rPr lang="en-ZA" sz="1100" b="0" dirty="0" err="1" smtClean="0">
                          <a:latin typeface="+mn-lt"/>
                          <a:cs typeface="Arial" panose="020B0604020202020204" pitchFamily="34" charset="0"/>
                        </a:rPr>
                        <a:t>Goedgedacht</a:t>
                      </a:r>
                      <a:r>
                        <a:rPr lang="en-ZA" sz="1100" b="0" dirty="0" smtClean="0">
                          <a:latin typeface="+mn-lt"/>
                          <a:cs typeface="Arial" panose="020B0604020202020204" pitchFamily="34" charset="0"/>
                        </a:rPr>
                        <a:t>-financials</a:t>
                      </a:r>
                    </a:p>
                  </a:txBody>
                  <a:tcPr/>
                </a:tc>
                <a:tc>
                  <a:txBody>
                    <a:bodyPr/>
                    <a:lstStyle/>
                    <a:p>
                      <a:r>
                        <a:rPr lang="en-ZA" sz="1200" dirty="0" smtClean="0"/>
                        <a:t>The report on </a:t>
                      </a:r>
                      <a:r>
                        <a:rPr lang="en-ZA" sz="1200" dirty="0" err="1" smtClean="0"/>
                        <a:t>Middelpos</a:t>
                      </a:r>
                      <a:r>
                        <a:rPr lang="en-ZA" sz="1200" dirty="0" smtClean="0"/>
                        <a:t> should indicate(not exhaustive):</a:t>
                      </a:r>
                    </a:p>
                    <a:p>
                      <a:pPr marL="0" indent="0">
                        <a:buFontTx/>
                        <a:buNone/>
                      </a:pPr>
                      <a:endParaRPr lang="en-ZA" sz="1200" dirty="0" smtClean="0"/>
                    </a:p>
                    <a:p>
                      <a:pPr marL="0" indent="0">
                        <a:buFontTx/>
                        <a:buNone/>
                      </a:pPr>
                      <a:r>
                        <a:rPr lang="en-ZA" sz="1200" dirty="0" smtClean="0"/>
                        <a:t>3. </a:t>
                      </a:r>
                      <a:r>
                        <a:rPr lang="en-ZA" sz="1200" dirty="0" smtClean="0">
                          <a:solidFill>
                            <a:schemeClr val="tx1"/>
                          </a:solidFill>
                        </a:rPr>
                        <a:t>the rationale behind the housing project as opposed to providing funding (in the interim) for cash crops whilst waiting for the 5 year period for olives to come into produce. The report should go further to explain whether the Department foresaw this 5 year waiting period in the planning phase, if so what plans were put in place to the benefit of this farming community;</a:t>
                      </a:r>
                    </a:p>
                    <a:p>
                      <a:pPr marL="0" indent="0">
                        <a:buFontTx/>
                        <a:buNone/>
                      </a:pPr>
                      <a:endParaRPr lang="en-ZA" sz="1200" dirty="0" smtClean="0">
                        <a:solidFill>
                          <a:schemeClr val="tx1"/>
                        </a:solidFill>
                      </a:endParaRPr>
                    </a:p>
                    <a:p>
                      <a:pPr marL="0" indent="0">
                        <a:buFontTx/>
                        <a:buNone/>
                      </a:pPr>
                      <a:r>
                        <a:rPr lang="en-ZA" sz="1200" dirty="0" smtClean="0">
                          <a:solidFill>
                            <a:schemeClr val="tx1"/>
                          </a:solidFill>
                        </a:rPr>
                        <a:t>4. the financial breakdown of the R8 million investment by the department;</a:t>
                      </a:r>
                    </a:p>
                  </a:txBody>
                  <a:tcPr/>
                </a:tc>
                <a:tc>
                  <a:txBody>
                    <a:bodyPr/>
                    <a:lstStyle/>
                    <a:p>
                      <a:r>
                        <a:rPr lang="en-ZA" sz="1200" dirty="0" smtClean="0"/>
                        <a:t>3. CPA was linked with </a:t>
                      </a:r>
                      <a:r>
                        <a:rPr lang="en-ZA" sz="1200" dirty="0" err="1" smtClean="0"/>
                        <a:t>Goedgedacht</a:t>
                      </a:r>
                      <a:r>
                        <a:rPr lang="en-ZA" sz="1200" dirty="0" smtClean="0"/>
                        <a:t> Trust as a strategic</a:t>
                      </a:r>
                      <a:r>
                        <a:rPr lang="en-ZA" sz="1200" baseline="0" dirty="0" smtClean="0"/>
                        <a:t> partner took responsibility for the running and operations of </a:t>
                      </a:r>
                      <a:r>
                        <a:rPr lang="en-ZA" sz="1200" baseline="0" dirty="0" err="1" smtClean="0"/>
                        <a:t>Middlepos</a:t>
                      </a:r>
                      <a:r>
                        <a:rPr lang="en-ZA" sz="1200" baseline="0" dirty="0" smtClean="0"/>
                        <a:t>. The break in the relationship brought about a shift in putting interim measures in place. The 1 Household 1 Hectare programme was explored as a option to produce cash crops. The DOA was approached to undertake a soil analysis that was not positive.</a:t>
                      </a:r>
                    </a:p>
                    <a:p>
                      <a:endParaRPr lang="en-ZA" sz="1200" baseline="0" dirty="0" smtClean="0"/>
                    </a:p>
                    <a:p>
                      <a:r>
                        <a:rPr lang="en-ZA" sz="1200" baseline="0" dirty="0" smtClean="0"/>
                        <a:t>Application made in July with DOA on the production of the cash crops and it is at an advance stage. To be in the new financial year</a:t>
                      </a:r>
                    </a:p>
                    <a:p>
                      <a:endParaRPr lang="en-ZA" sz="1200" baseline="0" dirty="0" smtClean="0"/>
                    </a:p>
                    <a:p>
                      <a:r>
                        <a:rPr lang="en-ZA" sz="1200" baseline="0" dirty="0" smtClean="0"/>
                        <a:t>CPA was aware of the waiting period, if the trust did not withdraw this would not have been the fact.</a:t>
                      </a:r>
                    </a:p>
                    <a:p>
                      <a:endParaRPr lang="en-ZA" sz="1200" baseline="0" dirty="0" smtClean="0"/>
                    </a:p>
                    <a:p>
                      <a:r>
                        <a:rPr lang="en-ZA" sz="1200" baseline="0" dirty="0" smtClean="0"/>
                        <a:t>4. R4.1 Land Acquisition and R3.7 RECAP </a:t>
                      </a:r>
                      <a:endParaRPr lang="en-ZA" sz="1200" dirty="0" smtClean="0"/>
                    </a:p>
                  </a:txBody>
                  <a:tcPr/>
                </a:tc>
                <a:tc>
                  <a:txBody>
                    <a:bodyPr/>
                    <a:lstStyle/>
                    <a:p>
                      <a:endParaRPr lang="en-ZA" dirty="0"/>
                    </a:p>
                  </a:txBody>
                  <a:tcPr/>
                </a:tc>
              </a:tr>
            </a:tbl>
          </a:graphicData>
        </a:graphic>
      </p:graphicFrame>
    </p:spTree>
    <p:extLst>
      <p:ext uri="{BB962C8B-B14F-4D97-AF65-F5344CB8AC3E}">
        <p14:creationId xmlns:p14="http://schemas.microsoft.com/office/powerpoint/2010/main" xmlns="" val="2038811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ctr"/>
            <a:r>
              <a:rPr lang="en-US" sz="3200" dirty="0" smtClean="0"/>
              <a:t> </a:t>
            </a:r>
            <a:r>
              <a:rPr lang="en-US" sz="3200" dirty="0" err="1" smtClean="0"/>
              <a:t>Brandwacht</a:t>
            </a:r>
            <a:r>
              <a:rPr lang="en-US" sz="3200" dirty="0" smtClean="0"/>
              <a:t> CPA</a:t>
            </a:r>
            <a:endParaRPr lang="en-US" sz="3200" dirty="0"/>
          </a:p>
        </p:txBody>
      </p:sp>
      <p:sp>
        <p:nvSpPr>
          <p:cNvPr id="3" name="Content Placeholder 2"/>
          <p:cNvSpPr>
            <a:spLocks noGrp="1"/>
          </p:cNvSpPr>
          <p:nvPr>
            <p:ph idx="1"/>
          </p:nvPr>
        </p:nvSpPr>
        <p:spPr>
          <a:xfrm>
            <a:off x="228600" y="762000"/>
            <a:ext cx="8915400" cy="4800600"/>
          </a:xfrm>
        </p:spPr>
        <p:txBody>
          <a:bodyPr>
            <a:normAutofit/>
          </a:bodyPr>
          <a:lstStyle/>
          <a:p>
            <a:pPr algn="just"/>
            <a:endParaRPr lang="en-US" dirty="0" smtClean="0"/>
          </a:p>
          <a:p>
            <a:pPr algn="just"/>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928645178"/>
              </p:ext>
            </p:extLst>
          </p:nvPr>
        </p:nvGraphicFramePr>
        <p:xfrm>
          <a:off x="228600" y="838200"/>
          <a:ext cx="8915400" cy="4815840"/>
        </p:xfrm>
        <a:graphic>
          <a:graphicData uri="http://schemas.openxmlformats.org/drawingml/2006/table">
            <a:tbl>
              <a:tblPr firstRow="1" bandRow="1">
                <a:tableStyleId>{0505E3EF-67EA-436B-97B2-0124C06EBD24}</a:tableStyleId>
              </a:tblPr>
              <a:tblGrid>
                <a:gridCol w="1524000"/>
                <a:gridCol w="1600200"/>
                <a:gridCol w="1828800"/>
                <a:gridCol w="2438400"/>
                <a:gridCol w="1524000"/>
              </a:tblGrid>
              <a:tr h="304799">
                <a:tc>
                  <a:txBody>
                    <a:bodyPr/>
                    <a:lstStyle/>
                    <a:p>
                      <a:r>
                        <a:rPr lang="en-ZA" sz="1400" dirty="0" smtClean="0"/>
                        <a:t>CPA Info</a:t>
                      </a:r>
                      <a:endParaRPr lang="en-ZA" sz="1400" dirty="0"/>
                    </a:p>
                  </a:txBody>
                  <a:tcPr/>
                </a:tc>
                <a:tc>
                  <a:txBody>
                    <a:bodyPr/>
                    <a:lstStyle/>
                    <a:p>
                      <a:r>
                        <a:rPr lang="en-ZA" sz="1400" dirty="0" smtClean="0"/>
                        <a:t>Issues Raised</a:t>
                      </a:r>
                      <a:endParaRPr lang="en-ZA" sz="1400" dirty="0"/>
                    </a:p>
                  </a:txBody>
                  <a:tcPr/>
                </a:tc>
                <a:tc>
                  <a:txBody>
                    <a:bodyPr/>
                    <a:lstStyle/>
                    <a:p>
                      <a:r>
                        <a:rPr lang="en-ZA" sz="1400" dirty="0" smtClean="0"/>
                        <a:t>Actions/Milestones</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Outcome/</a:t>
                      </a:r>
                      <a:r>
                        <a:rPr lang="en-ZA" sz="1400" baseline="0" dirty="0" smtClean="0"/>
                        <a:t> Output of the Actions</a:t>
                      </a:r>
                      <a:endParaRPr lang="en-ZA" sz="1400" dirty="0" smtClean="0"/>
                    </a:p>
                  </a:txBody>
                  <a:tcPr/>
                </a:tc>
                <a:tc>
                  <a:txBody>
                    <a:bodyPr/>
                    <a:lstStyle/>
                    <a:p>
                      <a:r>
                        <a:rPr lang="en-ZA" sz="1400" dirty="0" smtClean="0"/>
                        <a:t>Dates</a:t>
                      </a:r>
                      <a:endParaRPr lang="en-ZA" sz="1400" dirty="0"/>
                    </a:p>
                  </a:txBody>
                  <a:tcPr/>
                </a:tc>
              </a:tr>
              <a:tr h="18571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Reg</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No. CPA/97/0016/A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Beneficiaries: 257 households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Property Description: 13 residential erven and portion 23 of Farm No 154 and portion 5 of 164 in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Mossel</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Bay RD registered with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Brandwacht</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CPA.  the remaining residential erven transferred to beneficiaries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r>
                        <a:rPr lang="en-ZA" sz="1200" dirty="0" smtClean="0"/>
                        <a:t>Municipalities do not know what CPA is; and do not understand what their functions are.</a:t>
                      </a:r>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r>
                        <a:rPr lang="en-ZA" sz="1200" dirty="0" smtClean="0"/>
                        <a:t>Land development projects</a:t>
                      </a:r>
                    </a:p>
                    <a:p>
                      <a:endParaRPr lang="en-ZA" sz="1200" dirty="0"/>
                    </a:p>
                  </a:txBody>
                  <a:tcPr/>
                </a:tc>
                <a:tc>
                  <a:txBody>
                    <a:bodyPr/>
                    <a:lstStyle/>
                    <a:p>
                      <a:r>
                        <a:rPr lang="en-ZA" sz="1200" dirty="0" smtClean="0"/>
                        <a:t>1. The Department must begin thinking about forging relations with municipalities so that CPAs are well understood at that level.</a:t>
                      </a:r>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r>
                        <a:rPr lang="en-ZA" sz="1200" dirty="0" smtClean="0"/>
                        <a:t>Determine land development projects:</a:t>
                      </a:r>
                    </a:p>
                    <a:p>
                      <a:r>
                        <a:rPr lang="en-ZA" sz="1200" dirty="0" smtClean="0"/>
                        <a:t>Commodities include </a:t>
                      </a:r>
                      <a:r>
                        <a:rPr lang="en-ZA" sz="1200" baseline="0" dirty="0" smtClean="0"/>
                        <a:t>vegetables.</a:t>
                      </a:r>
                    </a:p>
                  </a:txBody>
                  <a:tcPr/>
                </a:tc>
                <a:tc>
                  <a:txBody>
                    <a:bodyPr/>
                    <a:lstStyle/>
                    <a:p>
                      <a:pPr marL="228600" indent="-228600">
                        <a:buFontTx/>
                        <a:buAutoNum type="arabicPeriod"/>
                      </a:pPr>
                      <a:r>
                        <a:rPr lang="en-ZA" sz="1200" dirty="0" smtClean="0"/>
                        <a:t>A request was</a:t>
                      </a:r>
                      <a:r>
                        <a:rPr lang="en-ZA" sz="1200" baseline="0" dirty="0" smtClean="0"/>
                        <a:t> made by DRDLR that the roles and functioning of CPA’s and a proposal for a </a:t>
                      </a:r>
                      <a:r>
                        <a:rPr lang="en-ZA" sz="1200" baseline="0" dirty="0" err="1" smtClean="0"/>
                        <a:t>worksession</a:t>
                      </a:r>
                      <a:r>
                        <a:rPr lang="en-ZA" sz="1200" baseline="0" dirty="0" smtClean="0"/>
                        <a:t> are discussed at the </a:t>
                      </a:r>
                      <a:r>
                        <a:rPr lang="en-ZA" sz="1200" dirty="0" smtClean="0"/>
                        <a:t> Eden Joint District Committee (DJOC) meeting of November 2017. </a:t>
                      </a:r>
                    </a:p>
                    <a:p>
                      <a:pPr marL="285750" indent="-285750">
                        <a:buFontTx/>
                        <a:buChar char="-"/>
                      </a:pPr>
                      <a:r>
                        <a:rPr lang="en-ZA" sz="1200" dirty="0" smtClean="0"/>
                        <a:t>The proposal will be to roll-out training session though out the district.</a:t>
                      </a:r>
                    </a:p>
                    <a:p>
                      <a:pPr marL="285750" indent="-285750">
                        <a:buFontTx/>
                        <a:buChar char="-"/>
                      </a:pPr>
                      <a:r>
                        <a:rPr lang="en-ZA" sz="1200" dirty="0" smtClean="0"/>
                        <a:t>A Training Schedule will be tabled at the meeting for buy-in and be communicated to all</a:t>
                      </a:r>
                      <a:r>
                        <a:rPr lang="en-ZA" sz="1200" baseline="0" dirty="0" smtClean="0"/>
                        <a:t> the CPAs in the district.</a:t>
                      </a:r>
                    </a:p>
                    <a:p>
                      <a:pPr marL="0" indent="0">
                        <a:buFontTx/>
                        <a:buNone/>
                      </a:pPr>
                      <a:endParaRPr lang="en-ZA" sz="1200" baseline="0"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aseline="0" dirty="0" smtClean="0"/>
                        <a:t>2. Meeting held with </a:t>
                      </a:r>
                      <a:r>
                        <a:rPr lang="en-ZA" sz="1200" baseline="0" dirty="0" err="1" smtClean="0"/>
                        <a:t>Mosselbay</a:t>
                      </a:r>
                      <a:r>
                        <a:rPr lang="en-ZA" sz="1200" baseline="0" dirty="0" smtClean="0"/>
                        <a:t>                Municipality on 27 Oct 2017.  </a:t>
                      </a:r>
                      <a:r>
                        <a:rPr lang="en-ZA" sz="1200" baseline="0" dirty="0" err="1" smtClean="0"/>
                        <a:t>Mosselbay</a:t>
                      </a:r>
                      <a:r>
                        <a:rPr lang="en-ZA" sz="1200" baseline="0" dirty="0" smtClean="0"/>
                        <a:t> Municipality confirmed  tunnel farming and 1HH/1HA as project options.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dirty="0" smtClean="0"/>
                    </a:p>
                    <a:p>
                      <a:pPr marL="285750" indent="-285750">
                        <a:buFont typeface="Arial" panose="020B0604020202020204" pitchFamily="34" charset="0"/>
                        <a:buChar char="•"/>
                      </a:pPr>
                      <a:endParaRPr lang="en-ZA" sz="1200" dirty="0" smtClean="0"/>
                    </a:p>
                    <a:p>
                      <a:endParaRPr lang="en-ZA" sz="1200" dirty="0"/>
                    </a:p>
                  </a:txBody>
                  <a:tcPr/>
                </a:tc>
                <a:tc>
                  <a:txBody>
                    <a:bodyPr/>
                    <a:lstStyle/>
                    <a:p>
                      <a:r>
                        <a:rPr lang="en-ZA" sz="1200" dirty="0" smtClean="0">
                          <a:solidFill>
                            <a:schemeClr val="tx1"/>
                          </a:solidFill>
                        </a:rPr>
                        <a:t>27/11/2017</a:t>
                      </a:r>
                    </a:p>
                    <a:p>
                      <a:r>
                        <a:rPr lang="en-ZA" sz="1200" dirty="0" smtClean="0">
                          <a:solidFill>
                            <a:schemeClr val="tx1"/>
                          </a:solidFill>
                        </a:rPr>
                        <a:t>(DJOC)</a:t>
                      </a:r>
                    </a:p>
                    <a:p>
                      <a:endParaRPr lang="en-ZA" sz="1200" dirty="0" smtClean="0">
                        <a:solidFill>
                          <a:srgbClr val="FF0000"/>
                        </a:solidFill>
                      </a:endParaRPr>
                    </a:p>
                    <a:p>
                      <a:r>
                        <a:rPr lang="en-ZA" sz="1200" dirty="0" smtClean="0">
                          <a:solidFill>
                            <a:schemeClr val="tx1"/>
                          </a:solidFill>
                        </a:rPr>
                        <a:t>Training Sessions to start in January</a:t>
                      </a:r>
                      <a:r>
                        <a:rPr lang="en-ZA" sz="1200" baseline="0" dirty="0" smtClean="0">
                          <a:solidFill>
                            <a:schemeClr val="tx1"/>
                          </a:solidFill>
                        </a:rPr>
                        <a:t> 2018</a:t>
                      </a:r>
                    </a:p>
                    <a:p>
                      <a:endParaRPr lang="en-ZA" sz="1200" baseline="0" dirty="0" smtClean="0">
                        <a:solidFill>
                          <a:schemeClr val="tx1"/>
                        </a:solidFill>
                      </a:endParaRPr>
                    </a:p>
                    <a:p>
                      <a:endParaRPr lang="en-ZA" sz="1200" baseline="0" dirty="0" smtClean="0">
                        <a:solidFill>
                          <a:schemeClr val="tx1"/>
                        </a:solidFill>
                      </a:endParaRPr>
                    </a:p>
                    <a:p>
                      <a:endParaRPr lang="en-ZA" sz="1200" baseline="0" dirty="0" smtClean="0">
                        <a:solidFill>
                          <a:schemeClr val="tx1"/>
                        </a:solidFill>
                      </a:endParaRPr>
                    </a:p>
                    <a:p>
                      <a:endParaRPr lang="en-ZA" sz="1200" baseline="0" dirty="0" smtClean="0">
                        <a:solidFill>
                          <a:schemeClr val="tx1"/>
                        </a:solidFill>
                      </a:endParaRPr>
                    </a:p>
                    <a:p>
                      <a:endParaRPr lang="en-ZA" sz="1200" baseline="0" dirty="0" smtClean="0">
                        <a:solidFill>
                          <a:schemeClr val="tx1"/>
                        </a:solidFill>
                      </a:endParaRPr>
                    </a:p>
                    <a:p>
                      <a:endParaRPr lang="en-ZA" sz="1200" baseline="0" dirty="0" smtClean="0">
                        <a:solidFill>
                          <a:schemeClr val="tx1"/>
                        </a:solidFill>
                      </a:endParaRPr>
                    </a:p>
                    <a:p>
                      <a:endParaRPr lang="en-ZA" sz="1200" baseline="0" dirty="0" smtClean="0">
                        <a:solidFill>
                          <a:schemeClr val="tx1"/>
                        </a:solidFill>
                      </a:endParaRPr>
                    </a:p>
                    <a:p>
                      <a:endParaRPr lang="en-ZA" sz="1200" baseline="0" dirty="0" smtClean="0">
                        <a:solidFill>
                          <a:schemeClr val="tx1"/>
                        </a:solidFill>
                      </a:endParaRPr>
                    </a:p>
                    <a:p>
                      <a:endParaRPr lang="en-ZA" sz="1200" baseline="0" dirty="0" smtClean="0">
                        <a:solidFill>
                          <a:schemeClr val="tx1"/>
                        </a:solidFill>
                      </a:endParaRPr>
                    </a:p>
                    <a:p>
                      <a:endParaRPr lang="en-ZA" sz="1200" baseline="0" dirty="0" smtClean="0">
                        <a:solidFill>
                          <a:schemeClr val="tx1"/>
                        </a:solidFill>
                      </a:endParaRPr>
                    </a:p>
                    <a:p>
                      <a:r>
                        <a:rPr lang="en-ZA" sz="1200" baseline="0" dirty="0" smtClean="0">
                          <a:solidFill>
                            <a:schemeClr val="tx1"/>
                          </a:solidFill>
                        </a:rPr>
                        <a:t>Meeting held with WCPDOA on project assessment. Follow up meeting due on 15 Nov 2017, CPA, </a:t>
                      </a:r>
                      <a:r>
                        <a:rPr lang="en-ZA" sz="1200" baseline="0" dirty="0" err="1" smtClean="0">
                          <a:solidFill>
                            <a:schemeClr val="tx1"/>
                          </a:solidFill>
                        </a:rPr>
                        <a:t>Mosselbay</a:t>
                      </a:r>
                      <a:r>
                        <a:rPr lang="en-ZA" sz="1200" baseline="0" dirty="0" smtClean="0">
                          <a:solidFill>
                            <a:schemeClr val="tx1"/>
                          </a:solidFill>
                        </a:rPr>
                        <a:t> </a:t>
                      </a:r>
                      <a:r>
                        <a:rPr lang="en-ZA" sz="1200" baseline="0" dirty="0" err="1" smtClean="0">
                          <a:solidFill>
                            <a:schemeClr val="tx1"/>
                          </a:solidFill>
                        </a:rPr>
                        <a:t>Mun</a:t>
                      </a:r>
                      <a:r>
                        <a:rPr lang="en-ZA" sz="1200" baseline="0" dirty="0" smtClean="0">
                          <a:solidFill>
                            <a:schemeClr val="tx1"/>
                          </a:solidFill>
                        </a:rPr>
                        <a:t>, RDLR, WCPDOA on site</a:t>
                      </a:r>
                      <a:endParaRPr lang="en-ZA" sz="1200" dirty="0">
                        <a:solidFill>
                          <a:schemeClr val="tx1"/>
                        </a:solidFill>
                      </a:endParaRPr>
                    </a:p>
                  </a:txBody>
                  <a:tcPr/>
                </a:tc>
              </a:tr>
            </a:tbl>
          </a:graphicData>
        </a:graphic>
      </p:graphicFrame>
    </p:spTree>
    <p:extLst>
      <p:ext uri="{BB962C8B-B14F-4D97-AF65-F5344CB8AC3E}">
        <p14:creationId xmlns:p14="http://schemas.microsoft.com/office/powerpoint/2010/main" xmlns="" val="2248398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Autofit/>
          </a:bodyPr>
          <a:lstStyle/>
          <a:p>
            <a:pPr algn="ctr"/>
            <a:r>
              <a:rPr lang="en-US" sz="3200" dirty="0" smtClean="0"/>
              <a:t>Other issues</a:t>
            </a:r>
            <a:endParaRPr lang="en-US" sz="3200" dirty="0"/>
          </a:p>
        </p:txBody>
      </p:sp>
      <p:sp>
        <p:nvSpPr>
          <p:cNvPr id="3" name="Content Placeholder 2"/>
          <p:cNvSpPr>
            <a:spLocks noGrp="1"/>
          </p:cNvSpPr>
          <p:nvPr>
            <p:ph idx="1"/>
          </p:nvPr>
        </p:nvSpPr>
        <p:spPr>
          <a:xfrm>
            <a:off x="228600" y="762000"/>
            <a:ext cx="8915400" cy="4800600"/>
          </a:xfrm>
        </p:spPr>
        <p:txBody>
          <a:bodyPr>
            <a:normAutofit/>
          </a:bodyPr>
          <a:lstStyle/>
          <a:p>
            <a:pPr algn="just"/>
            <a:endParaRPr lang="en-US" dirty="0" smtClean="0"/>
          </a:p>
          <a:p>
            <a:pPr algn="just"/>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064047923"/>
              </p:ext>
            </p:extLst>
          </p:nvPr>
        </p:nvGraphicFramePr>
        <p:xfrm>
          <a:off x="228600" y="914400"/>
          <a:ext cx="8915402" cy="5181600"/>
        </p:xfrm>
        <a:graphic>
          <a:graphicData uri="http://schemas.openxmlformats.org/drawingml/2006/table">
            <a:tbl>
              <a:tblPr firstRow="1" bandRow="1">
                <a:tableStyleId>{0505E3EF-67EA-436B-97B2-0124C06EBD24}</a:tableStyleId>
              </a:tblPr>
              <a:tblGrid>
                <a:gridCol w="1447800"/>
                <a:gridCol w="2206054"/>
                <a:gridCol w="1680772"/>
                <a:gridCol w="2437774"/>
                <a:gridCol w="1143002"/>
              </a:tblGrid>
              <a:tr h="304799">
                <a:tc>
                  <a:txBody>
                    <a:bodyPr/>
                    <a:lstStyle/>
                    <a:p>
                      <a:r>
                        <a:rPr lang="en-ZA" sz="1400" dirty="0" smtClean="0"/>
                        <a:t>Speaker</a:t>
                      </a:r>
                      <a:endParaRPr lang="en-ZA" sz="1400" dirty="0"/>
                    </a:p>
                  </a:txBody>
                  <a:tcPr/>
                </a:tc>
                <a:tc>
                  <a:txBody>
                    <a:bodyPr/>
                    <a:lstStyle/>
                    <a:p>
                      <a:r>
                        <a:rPr lang="en-ZA" sz="1400" dirty="0" smtClean="0"/>
                        <a:t>Issues Raised</a:t>
                      </a:r>
                      <a:endParaRPr lang="en-ZA" sz="1400" dirty="0"/>
                    </a:p>
                  </a:txBody>
                  <a:tcPr/>
                </a:tc>
                <a:tc>
                  <a:txBody>
                    <a:bodyPr/>
                    <a:lstStyle/>
                    <a:p>
                      <a:r>
                        <a:rPr lang="en-ZA" sz="1400" dirty="0" smtClean="0"/>
                        <a:t>Actions/Milestones</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Outcome/</a:t>
                      </a:r>
                      <a:r>
                        <a:rPr lang="en-ZA" sz="1400" baseline="0" dirty="0" smtClean="0"/>
                        <a:t> Output of the Actions</a:t>
                      </a:r>
                      <a:endParaRPr lang="en-ZA" sz="1400" dirty="0" smtClean="0"/>
                    </a:p>
                  </a:txBody>
                  <a:tcPr/>
                </a:tc>
                <a:tc>
                  <a:txBody>
                    <a:bodyPr/>
                    <a:lstStyle/>
                    <a:p>
                      <a:r>
                        <a:rPr lang="en-ZA" sz="1400" dirty="0" smtClean="0"/>
                        <a:t>Dates</a:t>
                      </a:r>
                      <a:endParaRPr lang="en-ZA" sz="1400" dirty="0"/>
                    </a:p>
                  </a:txBody>
                  <a:tcPr/>
                </a:tc>
              </a:tr>
              <a:tr h="1857172">
                <a:tc>
                  <a:txBody>
                    <a:bodyPr/>
                    <a:lstStyle/>
                    <a:p>
                      <a:pPr marL="0" lvl="0" indent="0">
                        <a:buFontTx/>
                        <a:buNone/>
                      </a:pPr>
                      <a:r>
                        <a:rPr lang="en-ZA" sz="1200" dirty="0" smtClean="0"/>
                        <a:t>Save Farm</a:t>
                      </a:r>
                    </a:p>
                  </a:txBody>
                  <a:tcPr/>
                </a:tc>
                <a:tc>
                  <a:txBody>
                    <a:bodyPr/>
                    <a:lstStyle/>
                    <a:p>
                      <a:pPr marL="285750" lvl="0" indent="-285750">
                        <a:buFontTx/>
                        <a:buChar char="-"/>
                      </a:pPr>
                      <a:r>
                        <a:rPr lang="en-ZA" sz="1200" dirty="0" smtClean="0"/>
                        <a:t>No assistance received. (we have problems because our land has been abandoned)</a:t>
                      </a:r>
                    </a:p>
                    <a:p>
                      <a:pPr marL="0" lvl="0" indent="0">
                        <a:buFontTx/>
                        <a:buNone/>
                      </a:pPr>
                      <a:endParaRPr lang="en-ZA" sz="1200" dirty="0" smtClean="0"/>
                    </a:p>
                    <a:p>
                      <a:pPr marL="285750" lvl="0" indent="-285750">
                        <a:buFontTx/>
                        <a:buChar char="-"/>
                      </a:pPr>
                      <a:r>
                        <a:rPr lang="en-ZA" sz="1200" dirty="0" smtClean="0"/>
                        <a:t>Peter John-Paul invited the Committee to the experimental farm where things have taken a different route than original envisaged. They tried to report the cases to the Police but when cases go to court, cases disappear and livestock were poisoned. He asked for government to build a house for him.</a:t>
                      </a:r>
                    </a:p>
                    <a:p>
                      <a:pPr marL="285750" lvl="0" indent="-285750">
                        <a:buFontTx/>
                        <a:buChar char="-"/>
                      </a:pPr>
                      <a:endParaRPr lang="en-ZA" sz="1200" dirty="0" smtClean="0"/>
                    </a:p>
                    <a:p>
                      <a:pPr marL="285750" lvl="0" indent="-285750">
                        <a:buFontTx/>
                        <a:buChar char="-"/>
                      </a:pPr>
                      <a:r>
                        <a:rPr lang="en-ZA" sz="1200" dirty="0" smtClean="0"/>
                        <a:t>Grass problems on farm</a:t>
                      </a:r>
                    </a:p>
                    <a:p>
                      <a:pPr marL="285750" lvl="0" indent="-285750">
                        <a:buFontTx/>
                        <a:buChar char="-"/>
                      </a:pPr>
                      <a:r>
                        <a:rPr lang="en-ZA" sz="1200" dirty="0" smtClean="0"/>
                        <a:t>No security on farm</a:t>
                      </a:r>
                    </a:p>
                    <a:p>
                      <a:pPr marL="285750" lvl="0" indent="-285750">
                        <a:buFontTx/>
                        <a:buChar char="-"/>
                      </a:pPr>
                      <a:r>
                        <a:rPr lang="en-ZA" sz="1200" dirty="0" smtClean="0"/>
                        <a:t>Case disappeared in court</a:t>
                      </a:r>
                    </a:p>
                    <a:p>
                      <a:pPr marL="285750" lvl="0" indent="-285750">
                        <a:buFontTx/>
                        <a:buChar char="-"/>
                      </a:pPr>
                      <a:r>
                        <a:rPr lang="en-ZA" sz="1200" dirty="0" smtClean="0"/>
                        <a:t>Problem of snakes on the farm</a:t>
                      </a:r>
                    </a:p>
                    <a:p>
                      <a:pPr marL="285750" lvl="0" indent="-285750">
                        <a:buFontTx/>
                        <a:buChar char="-"/>
                      </a:pPr>
                      <a:endParaRPr lang="en-ZA" sz="1200" dirty="0" smtClean="0"/>
                    </a:p>
                  </a:txBody>
                  <a:tcPr/>
                </a:tc>
                <a:tc>
                  <a:txBody>
                    <a:bodyPr/>
                    <a:lstStyle/>
                    <a:p>
                      <a:r>
                        <a:rPr lang="en-ZA" sz="1200" dirty="0" smtClean="0"/>
                        <a:t>The Department must investigate the matter and assist in dealing with the conflicts within the group. </a:t>
                      </a:r>
                    </a:p>
                    <a:p>
                      <a:endParaRPr lang="en-ZA" sz="1200" dirty="0" smtClean="0"/>
                    </a:p>
                    <a:p>
                      <a:r>
                        <a:rPr lang="en-ZA" sz="1200" dirty="0" smtClean="0"/>
                        <a:t>Regarding the cases referred to Court, the Department must consider assessing the case and determine if the LRMF could not intervene in the case.</a:t>
                      </a:r>
                    </a:p>
                    <a:p>
                      <a:endParaRPr lang="en-ZA" sz="1200" dirty="0" smtClean="0"/>
                    </a:p>
                    <a:p>
                      <a:r>
                        <a:rPr lang="en-ZA" sz="1200" dirty="0" smtClean="0"/>
                        <a:t>The Department must report to the Committee regarding progress in this matter.</a:t>
                      </a:r>
                      <a:endParaRPr lang="en-ZA" sz="1200"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DRDLR Eden District Office is in the process on investigating conflict amongst the group and will do an application to LRMF for legal aid and mediation if needed</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Meetings are set up for November 2017 to further engage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Paul, his group as well as relevant stakeholders</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concern of Mr Paul on livestock theft and poisoning and the lack of support for their project by the George experimental farm is one of the matters  outstanding and will be addressed in a joint working session with WCPDOA that was held on 3</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rd</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November 2017. Feedback will be provided on the outcome of these discussions and other meeting outcomes</a:t>
                      </a:r>
                      <a:r>
                        <a:rPr kumimoji="0" lang="en-US" sz="1200" b="0" i="0" u="none" strike="noStrike" kern="1200" cap="none" spc="0" normalizeH="0" baseline="0" noProof="0" dirty="0" smtClean="0">
                          <a:ln>
                            <a:noFill/>
                          </a:ln>
                          <a:solidFill>
                            <a:srgbClr val="FF0000"/>
                          </a:solidFill>
                          <a:effectLst/>
                          <a:uLnTx/>
                          <a:uFillTx/>
                          <a:latin typeface="+mn-lt"/>
                          <a:ea typeface="+mn-ea"/>
                          <a:cs typeface="+mn-cs"/>
                        </a:rPr>
                        <a:t>.</a:t>
                      </a:r>
                    </a:p>
                  </a:txBody>
                  <a:tcPr/>
                </a:tc>
                <a:tc>
                  <a:txBody>
                    <a:bodyPr/>
                    <a:lstStyle/>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r>
                        <a:rPr lang="en-ZA" sz="1400" dirty="0" smtClean="0">
                          <a:solidFill>
                            <a:schemeClr val="tx1"/>
                          </a:solidFill>
                        </a:rPr>
                        <a:t>30/11/2017</a:t>
                      </a:r>
                      <a:endParaRPr lang="en-ZA" sz="1400" dirty="0">
                        <a:solidFill>
                          <a:schemeClr val="tx1"/>
                        </a:solidFill>
                      </a:endParaRPr>
                    </a:p>
                  </a:txBody>
                  <a:tcPr/>
                </a:tc>
              </a:tr>
            </a:tbl>
          </a:graphicData>
        </a:graphic>
      </p:graphicFrame>
    </p:spTree>
    <p:extLst>
      <p:ext uri="{BB962C8B-B14F-4D97-AF65-F5344CB8AC3E}">
        <p14:creationId xmlns:p14="http://schemas.microsoft.com/office/powerpoint/2010/main" xmlns="" val="1618199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738" indent="-285668">
              <a:defRPr sz="2400">
                <a:solidFill>
                  <a:schemeClr val="tx1"/>
                </a:solidFill>
                <a:latin typeface="Arial" charset="0"/>
                <a:ea typeface="ＭＳ Ｐゴシック" pitchFamily="34" charset="-128"/>
              </a:defRPr>
            </a:lvl2pPr>
            <a:lvl3pPr marL="1142672" indent="-228535">
              <a:defRPr sz="2400">
                <a:solidFill>
                  <a:schemeClr val="tx1"/>
                </a:solidFill>
                <a:latin typeface="Arial" charset="0"/>
                <a:ea typeface="ＭＳ Ｐゴシック" pitchFamily="34" charset="-128"/>
              </a:defRPr>
            </a:lvl3pPr>
            <a:lvl4pPr marL="1599740" indent="-228535">
              <a:defRPr sz="2400">
                <a:solidFill>
                  <a:schemeClr val="tx1"/>
                </a:solidFill>
                <a:latin typeface="Arial" charset="0"/>
                <a:ea typeface="ＭＳ Ｐゴシック" pitchFamily="34" charset="-128"/>
              </a:defRPr>
            </a:lvl4pPr>
            <a:lvl5pPr marL="2056809" indent="-228535">
              <a:defRPr sz="2400">
                <a:solidFill>
                  <a:schemeClr val="tx1"/>
                </a:solidFill>
                <a:latin typeface="Arial" charset="0"/>
                <a:ea typeface="ＭＳ Ｐゴシック" pitchFamily="34" charset="-128"/>
              </a:defRPr>
            </a:lvl5pPr>
            <a:lvl6pPr marL="2513875" indent="-228535" eaLnBrk="0" fontAlgn="base" hangingPunct="0">
              <a:spcBef>
                <a:spcPct val="0"/>
              </a:spcBef>
              <a:spcAft>
                <a:spcPct val="0"/>
              </a:spcAft>
              <a:defRPr sz="2400">
                <a:solidFill>
                  <a:schemeClr val="tx1"/>
                </a:solidFill>
                <a:latin typeface="Arial" charset="0"/>
                <a:ea typeface="ＭＳ Ｐゴシック" pitchFamily="34" charset="-128"/>
              </a:defRPr>
            </a:lvl6pPr>
            <a:lvl7pPr marL="2970947" indent="-228535" eaLnBrk="0" fontAlgn="base" hangingPunct="0">
              <a:spcBef>
                <a:spcPct val="0"/>
              </a:spcBef>
              <a:spcAft>
                <a:spcPct val="0"/>
              </a:spcAft>
              <a:defRPr sz="2400">
                <a:solidFill>
                  <a:schemeClr val="tx1"/>
                </a:solidFill>
                <a:latin typeface="Arial" charset="0"/>
                <a:ea typeface="ＭＳ Ｐゴシック" pitchFamily="34" charset="-128"/>
              </a:defRPr>
            </a:lvl7pPr>
            <a:lvl8pPr marL="3428016" indent="-228535" eaLnBrk="0" fontAlgn="base" hangingPunct="0">
              <a:spcBef>
                <a:spcPct val="0"/>
              </a:spcBef>
              <a:spcAft>
                <a:spcPct val="0"/>
              </a:spcAft>
              <a:defRPr sz="2400">
                <a:solidFill>
                  <a:schemeClr val="tx1"/>
                </a:solidFill>
                <a:latin typeface="Arial" charset="0"/>
                <a:ea typeface="ＭＳ Ｐゴシック" pitchFamily="34" charset="-128"/>
              </a:defRPr>
            </a:lvl8pPr>
            <a:lvl9pPr marL="3885085" indent="-228535"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E328305-692F-4D1A-A8D5-4FC461B2B836}" type="slidenum">
              <a:rPr lang="en-US" altLang="en-US" sz="1200">
                <a:solidFill>
                  <a:srgbClr val="564B3C"/>
                </a:solidFill>
              </a:rPr>
              <a:pPr>
                <a:defRPr/>
              </a:pPr>
              <a:t>17</a:t>
            </a:fld>
            <a:endParaRPr lang="en-US" altLang="en-US" sz="1200">
              <a:solidFill>
                <a:srgbClr val="564B3C"/>
              </a:solidFill>
            </a:endParaRPr>
          </a:p>
        </p:txBody>
      </p:sp>
      <p:sp>
        <p:nvSpPr>
          <p:cNvPr id="37891" name="Line 20"/>
          <p:cNvSpPr>
            <a:spLocks noChangeShapeType="1"/>
          </p:cNvSpPr>
          <p:nvPr/>
        </p:nvSpPr>
        <p:spPr bwMode="auto">
          <a:xfrm>
            <a:off x="0" y="5715000"/>
            <a:ext cx="9144000" cy="0"/>
          </a:xfrm>
          <a:prstGeom prst="line">
            <a:avLst/>
          </a:prstGeom>
          <a:noFill/>
          <a:ln w="41275">
            <a:solidFill>
              <a:schemeClr val="tx1"/>
            </a:solidFill>
            <a:round/>
            <a:headEnd/>
            <a:tailEnd/>
          </a:ln>
          <a:extLst>
            <a:ext uri="{909E8E84-426E-40DD-AFC4-6F175D3DCCD1}">
              <a14:hiddenFill xmlns:a14="http://schemas.microsoft.com/office/drawing/2010/main" xmlns="">
                <a:noFill/>
              </a14:hiddenFill>
            </a:ext>
          </a:extLst>
        </p:spPr>
        <p:txBody>
          <a:bodyPr wrap="none" lIns="91414" tIns="45707" rIns="91414" bIns="45707" anchor="ctr"/>
          <a:lstStyle/>
          <a:p>
            <a:endParaRPr lang="en-ZA"/>
          </a:p>
        </p:txBody>
      </p:sp>
      <p:pic>
        <p:nvPicPr>
          <p:cNvPr id="37892" name="Picture 4" descr="Code of Arm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5867400"/>
            <a:ext cx="2133600" cy="750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3"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43663" y="5791200"/>
            <a:ext cx="993775"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4" name="Picture 15" descr="cid:image002.jpg@01CEA037.33C420E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51725" y="5803900"/>
            <a:ext cx="1177925" cy="931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5" name="TextBox 10"/>
          <p:cNvSpPr txBox="1">
            <a:spLocks noChangeArrowheads="1"/>
          </p:cNvSpPr>
          <p:nvPr/>
        </p:nvSpPr>
        <p:spPr bwMode="auto">
          <a:xfrm>
            <a:off x="463550" y="1916113"/>
            <a:ext cx="8026400" cy="59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4" tIns="45707" rIns="91414" bIns="45707">
            <a:spAutoFit/>
          </a:bodyPr>
          <a:lstStyle>
            <a:lvl1pPr>
              <a:defRPr sz="3200">
                <a:solidFill>
                  <a:schemeClr val="tx1"/>
                </a:solidFill>
                <a:latin typeface="Calibri" pitchFamily="34" charset="0"/>
              </a:defRPr>
            </a:lvl1pPr>
            <a:lvl2pPr marL="742950" indent="-285750">
              <a:defRPr sz="28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454025" eaLnBrk="0" fontAlgn="base" hangingPunct="0">
              <a:spcAft>
                <a:spcPct val="0"/>
              </a:spcAft>
              <a:buFont typeface="Arial" charset="0"/>
              <a:buChar char="»"/>
              <a:defRPr sz="2000">
                <a:solidFill>
                  <a:schemeClr val="tx1"/>
                </a:solidFill>
                <a:latin typeface="Calibri" pitchFamily="34" charset="0"/>
              </a:defRPr>
            </a:lvl6pPr>
            <a:lvl7pPr marL="2971800" indent="-228600" defTabSz="454025" eaLnBrk="0" fontAlgn="base" hangingPunct="0">
              <a:spcAft>
                <a:spcPct val="0"/>
              </a:spcAft>
              <a:buFont typeface="Arial" charset="0"/>
              <a:buChar char="»"/>
              <a:defRPr sz="2000">
                <a:solidFill>
                  <a:schemeClr val="tx1"/>
                </a:solidFill>
                <a:latin typeface="Calibri" pitchFamily="34" charset="0"/>
              </a:defRPr>
            </a:lvl7pPr>
            <a:lvl8pPr marL="3429000" indent="-228600" defTabSz="454025" eaLnBrk="0" fontAlgn="base" hangingPunct="0">
              <a:spcAft>
                <a:spcPct val="0"/>
              </a:spcAft>
              <a:buFont typeface="Arial" charset="0"/>
              <a:buChar char="»"/>
              <a:defRPr sz="2000">
                <a:solidFill>
                  <a:schemeClr val="tx1"/>
                </a:solidFill>
                <a:latin typeface="Calibri" pitchFamily="34" charset="0"/>
              </a:defRPr>
            </a:lvl8pPr>
            <a:lvl9pPr marL="3886200" indent="-228600" defTabSz="454025" eaLnBrk="0" fontAlgn="base" hangingPunct="0">
              <a:spcAft>
                <a:spcPct val="0"/>
              </a:spcAft>
              <a:buFont typeface="Arial" charset="0"/>
              <a:buChar char="»"/>
              <a:defRPr sz="2000">
                <a:solidFill>
                  <a:schemeClr val="tx1"/>
                </a:solidFill>
                <a:latin typeface="Calibri" pitchFamily="34" charset="0"/>
              </a:defRPr>
            </a:lvl9pPr>
          </a:lstStyle>
          <a:p>
            <a:pPr algn="ctr"/>
            <a:r>
              <a:rPr lang="en-ZA" altLang="en-US" b="1">
                <a:solidFill>
                  <a:srgbClr val="000000"/>
                </a:solidFill>
                <a:latin typeface="Arial" charset="0"/>
                <a:ea typeface="ＭＳ Ｐゴシック" pitchFamily="34" charset="-128"/>
              </a:rPr>
              <a:t>THANK YOU</a:t>
            </a:r>
          </a:p>
        </p:txBody>
      </p:sp>
    </p:spTree>
    <p:extLst>
      <p:ext uri="{BB962C8B-B14F-4D97-AF65-F5344CB8AC3E}">
        <p14:creationId xmlns:p14="http://schemas.microsoft.com/office/powerpoint/2010/main" xmlns="" val="3847201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Autofit/>
          </a:bodyPr>
          <a:lstStyle/>
          <a:p>
            <a:pPr algn="ctr"/>
            <a:r>
              <a:rPr lang="en-US" sz="3200" dirty="0" err="1" smtClean="0"/>
              <a:t>Masincedane</a:t>
            </a:r>
            <a:r>
              <a:rPr lang="en-US" sz="3200" dirty="0" smtClean="0"/>
              <a:t> CPA</a:t>
            </a:r>
            <a:endParaRPr lang="en-US" sz="3200" dirty="0"/>
          </a:p>
        </p:txBody>
      </p:sp>
      <p:sp>
        <p:nvSpPr>
          <p:cNvPr id="3" name="Content Placeholder 2"/>
          <p:cNvSpPr>
            <a:spLocks noGrp="1"/>
          </p:cNvSpPr>
          <p:nvPr>
            <p:ph idx="1"/>
          </p:nvPr>
        </p:nvSpPr>
        <p:spPr>
          <a:xfrm>
            <a:off x="228600" y="762000"/>
            <a:ext cx="8915400" cy="4800600"/>
          </a:xfrm>
        </p:spPr>
        <p:txBody>
          <a:bodyPr>
            <a:normAutofit/>
          </a:bodyPr>
          <a:lstStyle/>
          <a:p>
            <a:pPr algn="just"/>
            <a:endParaRPr lang="en-US" dirty="0" smtClean="0"/>
          </a:p>
          <a:p>
            <a:pPr algn="just"/>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976994674"/>
              </p:ext>
            </p:extLst>
          </p:nvPr>
        </p:nvGraphicFramePr>
        <p:xfrm>
          <a:off x="228600" y="914400"/>
          <a:ext cx="8763000" cy="3505200"/>
        </p:xfrm>
        <a:graphic>
          <a:graphicData uri="http://schemas.openxmlformats.org/drawingml/2006/table">
            <a:tbl>
              <a:tblPr firstRow="1" bandRow="1">
                <a:tableStyleId>{0505E3EF-67EA-436B-97B2-0124C06EBD24}</a:tableStyleId>
              </a:tblPr>
              <a:tblGrid>
                <a:gridCol w="1925934"/>
                <a:gridCol w="2214824"/>
                <a:gridCol w="3306187"/>
                <a:gridCol w="1316055"/>
              </a:tblGrid>
              <a:tr h="304799">
                <a:tc>
                  <a:txBody>
                    <a:bodyPr/>
                    <a:lstStyle/>
                    <a:p>
                      <a:r>
                        <a:rPr lang="en-ZA" sz="1400" dirty="0" smtClean="0"/>
                        <a:t>CPA Info</a:t>
                      </a:r>
                      <a:endParaRPr lang="en-ZA" sz="1400" dirty="0"/>
                    </a:p>
                  </a:txBody>
                  <a:tcPr/>
                </a:tc>
                <a:tc>
                  <a:txBody>
                    <a:bodyPr/>
                    <a:lstStyle/>
                    <a:p>
                      <a:r>
                        <a:rPr lang="en-ZA" sz="1400" dirty="0" smtClean="0"/>
                        <a:t>Issues Raised</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Outcome/</a:t>
                      </a:r>
                      <a:r>
                        <a:rPr lang="en-ZA" sz="1400" baseline="0" dirty="0" smtClean="0"/>
                        <a:t> Output of the Actions</a:t>
                      </a:r>
                      <a:endParaRPr lang="en-ZA" sz="1400" dirty="0" smtClean="0"/>
                    </a:p>
                  </a:txBody>
                  <a:tcPr/>
                </a:tc>
                <a:tc>
                  <a:txBody>
                    <a:bodyPr/>
                    <a:lstStyle/>
                    <a:p>
                      <a:r>
                        <a:rPr lang="en-ZA" sz="1400" dirty="0" smtClean="0"/>
                        <a:t>Dates</a:t>
                      </a:r>
                      <a:endParaRPr lang="en-ZA" sz="1400" dirty="0"/>
                    </a:p>
                  </a:txBody>
                  <a:tcPr/>
                </a:tc>
              </a:tr>
              <a:tr h="18571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Reg</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No. CPA/98/0126/A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Beneficiaries: 46 Beneficiaries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Property Description: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PORTION 6 OF THE FARM UITKYK NO.124</a:t>
                      </a:r>
                    </a:p>
                  </a:txBody>
                  <a:tcPr/>
                </a:tc>
                <a:tc>
                  <a:txBody>
                    <a:bodyPr/>
                    <a:lstStyle/>
                    <a:p>
                      <a:pPr marL="285750" lvl="0" indent="-285750">
                        <a:buFontTx/>
                        <a:buChar char="-"/>
                      </a:pPr>
                      <a:r>
                        <a:rPr lang="en-ZA" sz="1200" dirty="0" smtClean="0"/>
                        <a:t>No access to water;</a:t>
                      </a:r>
                    </a:p>
                    <a:p>
                      <a:pPr marL="0" lvl="0" indent="0">
                        <a:buFontTx/>
                        <a:buNone/>
                      </a:pPr>
                      <a:endParaRPr lang="en-ZA" sz="1200" dirty="0" smtClean="0"/>
                    </a:p>
                    <a:p>
                      <a:pPr marL="285750" lvl="0" indent="-285750">
                        <a:buFontTx/>
                        <a:buChar char="-"/>
                      </a:pPr>
                      <a:r>
                        <a:rPr lang="en-ZA" sz="1200" dirty="0" smtClean="0"/>
                        <a:t>Lack of knowledge, </a:t>
                      </a:r>
                    </a:p>
                    <a:p>
                      <a:pPr marL="0" lvl="0" indent="0">
                        <a:buFontTx/>
                        <a:buNone/>
                      </a:pPr>
                      <a:endParaRPr lang="en-ZA" sz="1200" dirty="0" smtClean="0"/>
                    </a:p>
                    <a:p>
                      <a:pPr marL="285750" lvl="0" indent="-285750">
                        <a:buFontTx/>
                        <a:buChar char="-"/>
                      </a:pPr>
                      <a:r>
                        <a:rPr lang="en-ZA" sz="1200" dirty="0" smtClean="0"/>
                        <a:t>Requested DRDLR for training and development</a:t>
                      </a:r>
                    </a:p>
                    <a:p>
                      <a:pPr marL="0" lvl="0" indent="0">
                        <a:buFontTx/>
                        <a:buNone/>
                      </a:pPr>
                      <a:endParaRPr lang="en-ZA" sz="1200" dirty="0" smtClean="0"/>
                    </a:p>
                    <a:p>
                      <a:pPr marL="285750" lvl="0" indent="-285750">
                        <a:buFontTx/>
                        <a:buChar char="-"/>
                      </a:pPr>
                      <a:r>
                        <a:rPr lang="en-ZA" sz="1200" dirty="0" smtClean="0"/>
                        <a:t>Penalties paid to release impounded livestock</a:t>
                      </a:r>
                    </a:p>
                    <a:p>
                      <a:pPr marL="0" lvl="0" indent="0">
                        <a:buFontTx/>
                        <a:buNone/>
                      </a:pPr>
                      <a:endParaRPr lang="en-ZA" sz="1200" dirty="0" smtClean="0"/>
                    </a:p>
                    <a:p>
                      <a:pPr marL="285750" lvl="0" indent="-285750">
                        <a:buFontTx/>
                        <a:buChar char="-"/>
                      </a:pPr>
                      <a:r>
                        <a:rPr lang="en-ZA" sz="1200" dirty="0" smtClean="0"/>
                        <a:t>Harsh and inhumane treatment by white people;</a:t>
                      </a:r>
                    </a:p>
                    <a:p>
                      <a:pPr marL="0" lvl="0" indent="0">
                        <a:buFontTx/>
                        <a:buNone/>
                      </a:pPr>
                      <a:endParaRPr lang="en-ZA" sz="1200" dirty="0" smtClean="0"/>
                    </a:p>
                    <a:p>
                      <a:pPr marL="285750" lvl="0" indent="-285750">
                        <a:buFontTx/>
                        <a:buChar char="-"/>
                      </a:pPr>
                      <a:r>
                        <a:rPr lang="en-ZA" sz="1200" dirty="0" smtClean="0"/>
                        <a:t>Request Minister’s intervention</a:t>
                      </a:r>
                    </a:p>
                    <a:p>
                      <a:pPr marL="285750" lvl="0" indent="-285750">
                        <a:buFontTx/>
                        <a:buChar char="-"/>
                      </a:pPr>
                      <a:endParaRPr lang="en-ZA" sz="1200" dirty="0" smtClean="0"/>
                    </a:p>
                  </a:txBody>
                  <a:tcPr/>
                </a:tc>
                <a:tc>
                  <a:txBody>
                    <a:bodyPr/>
                    <a:lstStyle/>
                    <a:p>
                      <a:pPr marL="285750" indent="-285750">
                        <a:buFontTx/>
                        <a:buChar char="-"/>
                      </a:pPr>
                      <a:r>
                        <a:rPr lang="en-US" sz="1200" dirty="0" smtClean="0">
                          <a:solidFill>
                            <a:schemeClr val="tx1"/>
                          </a:solidFill>
                        </a:rPr>
                        <a:t>Meetings between Western Cape Department of Agriculture and DRDLR took place to resolve the water allocation matter with Department of Water Affairs. The latter referred the DRDLR to the </a:t>
                      </a:r>
                      <a:r>
                        <a:rPr lang="en-US" sz="1200" dirty="0" err="1" smtClean="0">
                          <a:solidFill>
                            <a:schemeClr val="tx1"/>
                          </a:solidFill>
                        </a:rPr>
                        <a:t>Breede</a:t>
                      </a:r>
                      <a:r>
                        <a:rPr lang="en-US" sz="1200" dirty="0" smtClean="0">
                          <a:solidFill>
                            <a:schemeClr val="tx1"/>
                          </a:solidFill>
                        </a:rPr>
                        <a:t> </a:t>
                      </a:r>
                      <a:r>
                        <a:rPr lang="en-US" sz="1200" dirty="0" err="1" smtClean="0">
                          <a:solidFill>
                            <a:schemeClr val="tx1"/>
                          </a:solidFill>
                        </a:rPr>
                        <a:t>Gouritz</a:t>
                      </a:r>
                      <a:r>
                        <a:rPr lang="en-US" sz="1200" dirty="0" smtClean="0">
                          <a:solidFill>
                            <a:schemeClr val="tx1"/>
                          </a:solidFill>
                        </a:rPr>
                        <a:t> Catchment Management Area. This matter is not yet resolved and will be followed up with the </a:t>
                      </a:r>
                      <a:r>
                        <a:rPr lang="en-US" sz="1200" dirty="0" err="1" smtClean="0">
                          <a:solidFill>
                            <a:schemeClr val="tx1"/>
                          </a:solidFill>
                        </a:rPr>
                        <a:t>Breede</a:t>
                      </a:r>
                      <a:r>
                        <a:rPr lang="en-US" sz="1200" dirty="0" smtClean="0">
                          <a:solidFill>
                            <a:schemeClr val="tx1"/>
                          </a:solidFill>
                        </a:rPr>
                        <a:t> </a:t>
                      </a:r>
                      <a:r>
                        <a:rPr lang="en-US" sz="1200" dirty="0" err="1" smtClean="0">
                          <a:solidFill>
                            <a:schemeClr val="tx1"/>
                          </a:solidFill>
                        </a:rPr>
                        <a:t>Gouritz</a:t>
                      </a:r>
                      <a:r>
                        <a:rPr lang="en-US" sz="1200" dirty="0" smtClean="0">
                          <a:solidFill>
                            <a:schemeClr val="tx1"/>
                          </a:solidFill>
                        </a:rPr>
                        <a:t> Catchment Management Area in November.</a:t>
                      </a:r>
                    </a:p>
                    <a:p>
                      <a:pPr marL="285750" indent="-285750">
                        <a:buFontTx/>
                        <a:buChar char="-"/>
                      </a:pPr>
                      <a:endParaRPr lang="en-US" sz="1200" dirty="0" smtClean="0">
                        <a:solidFill>
                          <a:schemeClr val="tx1"/>
                        </a:solidFill>
                      </a:endParaRPr>
                    </a:p>
                    <a:p>
                      <a:pPr marL="285750" indent="-285750">
                        <a:buFontTx/>
                        <a:buChar char="-"/>
                      </a:pPr>
                      <a:r>
                        <a:rPr lang="en-US" sz="1200" dirty="0" smtClean="0">
                          <a:solidFill>
                            <a:schemeClr val="tx1"/>
                          </a:solidFill>
                        </a:rPr>
                        <a:t>WCPDOA has confirmed that the CPA is currently leasing out land to the </a:t>
                      </a:r>
                      <a:r>
                        <a:rPr lang="en-US" sz="1200" dirty="0" err="1" smtClean="0">
                          <a:solidFill>
                            <a:schemeClr val="tx1"/>
                          </a:solidFill>
                        </a:rPr>
                        <a:t>Thembalethu</a:t>
                      </a:r>
                      <a:r>
                        <a:rPr lang="en-US" sz="1200" dirty="0" smtClean="0">
                          <a:solidFill>
                            <a:schemeClr val="tx1"/>
                          </a:solidFill>
                        </a:rPr>
                        <a:t> township livestock owners.</a:t>
                      </a:r>
                    </a:p>
                    <a:p>
                      <a:pPr marL="285750" indent="-285750">
                        <a:buFontTx/>
                        <a:buChar char="-"/>
                      </a:pPr>
                      <a:endParaRPr lang="en-US" sz="1200" dirty="0" smtClean="0">
                        <a:solidFill>
                          <a:schemeClr val="tx1"/>
                        </a:solidFill>
                      </a:endParaRPr>
                    </a:p>
                    <a:p>
                      <a:pPr marL="285750" indent="-285750">
                        <a:buFontTx/>
                        <a:buChar char="-"/>
                      </a:pPr>
                      <a:r>
                        <a:rPr lang="en-US" sz="1200" dirty="0" smtClean="0">
                          <a:solidFill>
                            <a:schemeClr val="tx1"/>
                          </a:solidFill>
                        </a:rPr>
                        <a:t>The District Office have scheduled a meeting with CPA to assess current situation in the CPA and what interventions are required</a:t>
                      </a:r>
                    </a:p>
                  </a:txBody>
                  <a:tcPr/>
                </a:tc>
                <a:tc>
                  <a:txBody>
                    <a:bodyPr/>
                    <a:lstStyle/>
                    <a:p>
                      <a:r>
                        <a:rPr lang="en-ZA" sz="1100" baseline="0" dirty="0" smtClean="0">
                          <a:solidFill>
                            <a:schemeClr val="tx1"/>
                          </a:solidFill>
                          <a:latin typeface="+mn-lt"/>
                        </a:rPr>
                        <a:t>8 November 2017. </a:t>
                      </a:r>
                    </a:p>
                    <a:p>
                      <a:endParaRPr lang="en-ZA" sz="1100" dirty="0" smtClean="0">
                        <a:solidFill>
                          <a:schemeClr val="tx1"/>
                        </a:solidFill>
                        <a:latin typeface="+mn-lt"/>
                      </a:endParaRPr>
                    </a:p>
                    <a:p>
                      <a:endParaRPr lang="en-ZA" sz="1100" dirty="0" smtClean="0">
                        <a:solidFill>
                          <a:schemeClr val="tx1"/>
                        </a:solidFill>
                        <a:latin typeface="+mn-lt"/>
                      </a:endParaRPr>
                    </a:p>
                    <a:p>
                      <a:endParaRPr lang="en-ZA" sz="1100" dirty="0" smtClean="0">
                        <a:solidFill>
                          <a:schemeClr val="tx1"/>
                        </a:solidFill>
                        <a:latin typeface="+mn-lt"/>
                      </a:endParaRPr>
                    </a:p>
                    <a:p>
                      <a:endParaRPr lang="en-ZA" sz="1100" dirty="0" smtClean="0">
                        <a:solidFill>
                          <a:schemeClr val="tx1"/>
                        </a:solidFill>
                        <a:latin typeface="+mn-lt"/>
                      </a:endParaRPr>
                    </a:p>
                    <a:p>
                      <a:endParaRPr lang="en-ZA" sz="1100" dirty="0" smtClean="0">
                        <a:solidFill>
                          <a:schemeClr val="tx1"/>
                        </a:solidFill>
                        <a:latin typeface="+mn-lt"/>
                      </a:endParaRPr>
                    </a:p>
                    <a:p>
                      <a:endParaRPr lang="en-ZA" sz="1100" dirty="0" smtClean="0">
                        <a:solidFill>
                          <a:schemeClr val="tx1"/>
                        </a:solidFill>
                        <a:latin typeface="+mn-lt"/>
                      </a:endParaRPr>
                    </a:p>
                    <a:p>
                      <a:endParaRPr lang="en-ZA" sz="1100" dirty="0" smtClean="0">
                        <a:solidFill>
                          <a:schemeClr val="tx1"/>
                        </a:solidFill>
                        <a:latin typeface="+mn-lt"/>
                      </a:endParaRPr>
                    </a:p>
                    <a:p>
                      <a:endParaRPr lang="en-ZA" sz="1100" dirty="0" smtClean="0">
                        <a:solidFill>
                          <a:schemeClr val="tx1"/>
                        </a:solidFill>
                        <a:latin typeface="+mn-lt"/>
                      </a:endParaRPr>
                    </a:p>
                    <a:p>
                      <a:endParaRPr lang="en-ZA" sz="1100" dirty="0" smtClean="0">
                        <a:solidFill>
                          <a:schemeClr val="tx1"/>
                        </a:solidFill>
                        <a:latin typeface="+mn-lt"/>
                      </a:endParaRPr>
                    </a:p>
                    <a:p>
                      <a:endParaRPr lang="en-ZA" sz="1100" dirty="0" smtClean="0">
                        <a:solidFill>
                          <a:schemeClr val="tx1"/>
                        </a:solidFill>
                        <a:latin typeface="+mn-lt"/>
                      </a:endParaRPr>
                    </a:p>
                    <a:p>
                      <a:endParaRPr lang="en-ZA" sz="1100" dirty="0" smtClean="0">
                        <a:solidFill>
                          <a:schemeClr val="tx1"/>
                        </a:solidFill>
                        <a:latin typeface="+mn-lt"/>
                      </a:endParaRPr>
                    </a:p>
                    <a:p>
                      <a:endParaRPr lang="en-ZA" sz="1100" dirty="0" smtClean="0">
                        <a:solidFill>
                          <a:schemeClr val="tx1"/>
                        </a:solidFill>
                        <a:latin typeface="+mn-lt"/>
                      </a:endParaRPr>
                    </a:p>
                    <a:p>
                      <a:endParaRPr lang="en-ZA" sz="1100" dirty="0" smtClean="0">
                        <a:solidFill>
                          <a:schemeClr val="tx1"/>
                        </a:solidFill>
                        <a:latin typeface="+mn-lt"/>
                      </a:endParaRPr>
                    </a:p>
                    <a:p>
                      <a:endParaRPr lang="en-ZA" sz="1100" dirty="0" smtClean="0">
                        <a:solidFill>
                          <a:schemeClr val="tx1"/>
                        </a:solidFill>
                        <a:latin typeface="+mn-lt"/>
                      </a:endParaRPr>
                    </a:p>
                    <a:p>
                      <a:endParaRPr lang="en-ZA" sz="1100" dirty="0" smtClean="0">
                        <a:solidFill>
                          <a:schemeClr val="tx1"/>
                        </a:solidFill>
                        <a:latin typeface="+mn-lt"/>
                      </a:endParaRPr>
                    </a:p>
                    <a:p>
                      <a:endParaRPr lang="en-ZA" sz="1100" dirty="0" smtClean="0">
                        <a:solidFill>
                          <a:schemeClr val="tx1"/>
                        </a:solidFill>
                        <a:latin typeface="+mn-lt"/>
                      </a:endParaRPr>
                    </a:p>
                    <a:p>
                      <a:r>
                        <a:rPr lang="en-ZA" sz="1100" dirty="0" smtClean="0">
                          <a:solidFill>
                            <a:schemeClr val="tx1"/>
                          </a:solidFill>
                          <a:latin typeface="+mn-lt"/>
                        </a:rPr>
                        <a:t>17</a:t>
                      </a:r>
                      <a:r>
                        <a:rPr lang="en-ZA" sz="1100" baseline="0" dirty="0" smtClean="0">
                          <a:solidFill>
                            <a:schemeClr val="tx1"/>
                          </a:solidFill>
                          <a:latin typeface="+mn-lt"/>
                        </a:rPr>
                        <a:t> </a:t>
                      </a:r>
                      <a:r>
                        <a:rPr lang="en-ZA" sz="1100" dirty="0" smtClean="0">
                          <a:solidFill>
                            <a:schemeClr val="tx1"/>
                          </a:solidFill>
                          <a:latin typeface="+mn-lt"/>
                        </a:rPr>
                        <a:t> November 2017</a:t>
                      </a:r>
                      <a:endParaRPr lang="en-ZA" sz="1100" dirty="0">
                        <a:solidFill>
                          <a:schemeClr val="tx1"/>
                        </a:solidFill>
                        <a:latin typeface="+mn-lt"/>
                      </a:endParaRPr>
                    </a:p>
                  </a:txBody>
                  <a:tcPr/>
                </a:tc>
              </a:tr>
            </a:tbl>
          </a:graphicData>
        </a:graphic>
      </p:graphicFrame>
    </p:spTree>
    <p:extLst>
      <p:ext uri="{BB962C8B-B14F-4D97-AF65-F5344CB8AC3E}">
        <p14:creationId xmlns:p14="http://schemas.microsoft.com/office/powerpoint/2010/main" xmlns="" val="3263847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ctr"/>
            <a:r>
              <a:rPr lang="en-US" sz="3200" dirty="0" smtClean="0"/>
              <a:t> Haarlem CPA</a:t>
            </a:r>
            <a:endParaRPr lang="en-US" sz="3200" dirty="0"/>
          </a:p>
        </p:txBody>
      </p:sp>
      <p:sp>
        <p:nvSpPr>
          <p:cNvPr id="3" name="Content Placeholder 2"/>
          <p:cNvSpPr>
            <a:spLocks noGrp="1"/>
          </p:cNvSpPr>
          <p:nvPr>
            <p:ph idx="1"/>
          </p:nvPr>
        </p:nvSpPr>
        <p:spPr>
          <a:xfrm>
            <a:off x="228600" y="762000"/>
            <a:ext cx="8915400" cy="4800600"/>
          </a:xfrm>
        </p:spPr>
        <p:txBody>
          <a:bodyPr>
            <a:normAutofit/>
          </a:bodyPr>
          <a:lstStyle/>
          <a:p>
            <a:pPr algn="just"/>
            <a:endParaRPr lang="en-US" dirty="0" smtClean="0"/>
          </a:p>
          <a:p>
            <a:pPr algn="just"/>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550495979"/>
              </p:ext>
            </p:extLst>
          </p:nvPr>
        </p:nvGraphicFramePr>
        <p:xfrm>
          <a:off x="228600" y="838200"/>
          <a:ext cx="8763000" cy="2773680"/>
        </p:xfrm>
        <a:graphic>
          <a:graphicData uri="http://schemas.openxmlformats.org/drawingml/2006/table">
            <a:tbl>
              <a:tblPr firstRow="1" bandRow="1">
                <a:tableStyleId>{0505E3EF-67EA-436B-97B2-0124C06EBD24}</a:tableStyleId>
              </a:tblPr>
              <a:tblGrid>
                <a:gridCol w="1143000"/>
                <a:gridCol w="2209800"/>
                <a:gridCol w="3886200"/>
                <a:gridCol w="1524000"/>
              </a:tblGrid>
              <a:tr h="304799">
                <a:tc>
                  <a:txBody>
                    <a:bodyPr/>
                    <a:lstStyle/>
                    <a:p>
                      <a:r>
                        <a:rPr lang="en-ZA" sz="1400" dirty="0" smtClean="0"/>
                        <a:t>CPA Info</a:t>
                      </a:r>
                      <a:endParaRPr lang="en-ZA" sz="1400" dirty="0"/>
                    </a:p>
                  </a:txBody>
                  <a:tcPr/>
                </a:tc>
                <a:tc>
                  <a:txBody>
                    <a:bodyPr/>
                    <a:lstStyle/>
                    <a:p>
                      <a:r>
                        <a:rPr lang="en-ZA" sz="1400" dirty="0" smtClean="0"/>
                        <a:t>Issues Raised</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Outcome/</a:t>
                      </a:r>
                      <a:r>
                        <a:rPr lang="en-ZA" sz="1400" baseline="0" dirty="0" smtClean="0"/>
                        <a:t> Output of the Actions</a:t>
                      </a:r>
                      <a:endParaRPr lang="en-ZA" sz="1400" dirty="0" smtClean="0"/>
                    </a:p>
                  </a:txBody>
                  <a:tcPr/>
                </a:tc>
                <a:tc>
                  <a:txBody>
                    <a:bodyPr/>
                    <a:lstStyle/>
                    <a:p>
                      <a:r>
                        <a:rPr lang="en-ZA" sz="1400" dirty="0" smtClean="0"/>
                        <a:t>Dates</a:t>
                      </a:r>
                      <a:endParaRPr lang="en-ZA" sz="1400" dirty="0"/>
                    </a:p>
                  </a:txBody>
                  <a:tcPr/>
                </a:tc>
              </a:tr>
              <a:tr h="18571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CPA Registration</a:t>
                      </a:r>
                    </a:p>
                  </a:txBody>
                  <a:tcPr/>
                </a:tc>
                <a:tc>
                  <a:txBody>
                    <a:bodyPr/>
                    <a:lstStyle/>
                    <a:p>
                      <a:r>
                        <a:rPr lang="en-US" sz="1200" dirty="0" err="1" smtClean="0"/>
                        <a:t>Mr</a:t>
                      </a:r>
                      <a:r>
                        <a:rPr lang="en-US" sz="1200" dirty="0" smtClean="0"/>
                        <a:t> Esau raised the matter of the beneficiary list to be checked to ensure that no one is excluded</a:t>
                      </a:r>
                    </a:p>
                    <a:p>
                      <a:endParaRPr lang="en-US" sz="1200" dirty="0" smtClean="0"/>
                    </a:p>
                    <a:p>
                      <a:endParaRPr lang="en-US" sz="1200" dirty="0" smtClean="0"/>
                    </a:p>
                    <a:p>
                      <a:r>
                        <a:rPr lang="en-US" sz="1200" dirty="0" err="1" smtClean="0"/>
                        <a:t>Mr</a:t>
                      </a:r>
                      <a:r>
                        <a:rPr lang="en-US" sz="1200" dirty="0" smtClean="0"/>
                        <a:t> October commented on the TRANCRAA National Task Team and the link of their mandate to other applicable Acts/legislation related to the understanding of property rights/resources and transformation process (S2, p3 and S3 p9) </a:t>
                      </a:r>
                    </a:p>
                  </a:txBody>
                  <a:tcPr/>
                </a:tc>
                <a:tc>
                  <a:txBody>
                    <a:bodyPr/>
                    <a:lstStyle/>
                    <a:p>
                      <a:r>
                        <a:rPr lang="en-US" sz="1200" dirty="0" smtClean="0"/>
                        <a:t>Haarlem CPA is due to hold the AGM before the end of January 2018. The Tenure Directorate will refer Haarlem CPA to LRMF for assistance regarding the updating of membership and facilitation of the AGM.</a:t>
                      </a:r>
                    </a:p>
                    <a:p>
                      <a:endParaRPr lang="en-US" sz="1200" dirty="0" smtClean="0"/>
                    </a:p>
                    <a:p>
                      <a:r>
                        <a:rPr lang="en-US" sz="1200" dirty="0" smtClean="0"/>
                        <a:t>The issues raised around the TRANCRAA National Task Team have been referred to national office for guidance and as agenda points at the next National Task Team (NTT) meeting. </a:t>
                      </a:r>
                    </a:p>
                    <a:p>
                      <a:endParaRPr lang="en-ZA" sz="1200" dirty="0"/>
                    </a:p>
                  </a:txBody>
                  <a:tcPr/>
                </a:tc>
                <a:tc>
                  <a:txBody>
                    <a:bodyPr/>
                    <a:lstStyle/>
                    <a:p>
                      <a:r>
                        <a:rPr lang="en-ZA" sz="1200" dirty="0" smtClean="0">
                          <a:solidFill>
                            <a:schemeClr val="tx1"/>
                          </a:solidFill>
                        </a:rPr>
                        <a:t>01/2018</a:t>
                      </a:r>
                    </a:p>
                    <a:p>
                      <a:endParaRPr lang="en-ZA" sz="1200" dirty="0" smtClean="0">
                        <a:solidFill>
                          <a:schemeClr val="tx1"/>
                        </a:solidFill>
                      </a:endParaRPr>
                    </a:p>
                    <a:p>
                      <a:endParaRPr lang="en-ZA" sz="1200" dirty="0" smtClean="0">
                        <a:solidFill>
                          <a:schemeClr val="tx1"/>
                        </a:solidFill>
                      </a:endParaRPr>
                    </a:p>
                    <a:p>
                      <a:endParaRPr lang="en-ZA" sz="1200" dirty="0" smtClean="0">
                        <a:solidFill>
                          <a:schemeClr val="tx1"/>
                        </a:solidFill>
                      </a:endParaRPr>
                    </a:p>
                    <a:p>
                      <a:endParaRPr lang="en-ZA" sz="1200" dirty="0" smtClean="0">
                        <a:solidFill>
                          <a:schemeClr val="tx1"/>
                        </a:solidFill>
                      </a:endParaRPr>
                    </a:p>
                    <a:p>
                      <a:endParaRPr lang="en-ZA" sz="1200" dirty="0" smtClean="0">
                        <a:solidFill>
                          <a:schemeClr val="tx1"/>
                        </a:solidFill>
                      </a:endParaRPr>
                    </a:p>
                    <a:p>
                      <a:r>
                        <a:rPr lang="en-ZA" sz="1200" dirty="0" smtClean="0">
                          <a:solidFill>
                            <a:schemeClr val="tx1"/>
                          </a:solidFill>
                        </a:rPr>
                        <a:t>Next</a:t>
                      </a:r>
                      <a:r>
                        <a:rPr lang="en-ZA" sz="1200" baseline="0" dirty="0" smtClean="0">
                          <a:solidFill>
                            <a:schemeClr val="tx1"/>
                          </a:solidFill>
                        </a:rPr>
                        <a:t> NTT meeting</a:t>
                      </a:r>
                      <a:endParaRPr lang="en-ZA" sz="1200" dirty="0">
                        <a:solidFill>
                          <a:schemeClr val="tx1"/>
                        </a:solidFill>
                      </a:endParaRPr>
                    </a:p>
                  </a:txBody>
                  <a:tcPr/>
                </a:tc>
              </a:tr>
            </a:tbl>
          </a:graphicData>
        </a:graphic>
      </p:graphicFrame>
    </p:spTree>
    <p:extLst>
      <p:ext uri="{BB962C8B-B14F-4D97-AF65-F5344CB8AC3E}">
        <p14:creationId xmlns:p14="http://schemas.microsoft.com/office/powerpoint/2010/main" xmlns="" val="2810509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Autofit/>
          </a:bodyPr>
          <a:lstStyle/>
          <a:p>
            <a:pPr algn="ctr"/>
            <a:r>
              <a:rPr lang="en-US" sz="3200" dirty="0" err="1" smtClean="0"/>
              <a:t>Kranshoek</a:t>
            </a:r>
            <a:r>
              <a:rPr lang="en-US" sz="3200" dirty="0" smtClean="0"/>
              <a:t> CPA</a:t>
            </a:r>
            <a:endParaRPr lang="en-US" sz="3200" dirty="0"/>
          </a:p>
        </p:txBody>
      </p:sp>
      <p:sp>
        <p:nvSpPr>
          <p:cNvPr id="3" name="Content Placeholder 2"/>
          <p:cNvSpPr>
            <a:spLocks noGrp="1"/>
          </p:cNvSpPr>
          <p:nvPr>
            <p:ph idx="1"/>
          </p:nvPr>
        </p:nvSpPr>
        <p:spPr>
          <a:xfrm>
            <a:off x="228600" y="762000"/>
            <a:ext cx="8915400" cy="4800600"/>
          </a:xfrm>
        </p:spPr>
        <p:txBody>
          <a:bodyPr>
            <a:normAutofit/>
          </a:bodyPr>
          <a:lstStyle/>
          <a:p>
            <a:pPr algn="just"/>
            <a:endParaRPr lang="en-US" dirty="0" smtClean="0"/>
          </a:p>
          <a:p>
            <a:pPr algn="just"/>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706674598"/>
              </p:ext>
            </p:extLst>
          </p:nvPr>
        </p:nvGraphicFramePr>
        <p:xfrm>
          <a:off x="228600" y="914400"/>
          <a:ext cx="8915400" cy="5699760"/>
        </p:xfrm>
        <a:graphic>
          <a:graphicData uri="http://schemas.openxmlformats.org/drawingml/2006/table">
            <a:tbl>
              <a:tblPr firstRow="1" bandRow="1">
                <a:tableStyleId>{0505E3EF-67EA-436B-97B2-0124C06EBD24}</a:tableStyleId>
              </a:tblPr>
              <a:tblGrid>
                <a:gridCol w="1524000"/>
                <a:gridCol w="1676400"/>
                <a:gridCol w="1676400"/>
                <a:gridCol w="2997200"/>
                <a:gridCol w="1041400"/>
              </a:tblGrid>
              <a:tr h="304799">
                <a:tc>
                  <a:txBody>
                    <a:bodyPr/>
                    <a:lstStyle/>
                    <a:p>
                      <a:r>
                        <a:rPr lang="en-ZA" sz="1400" dirty="0" smtClean="0"/>
                        <a:t>CPA Info</a:t>
                      </a:r>
                      <a:endParaRPr lang="en-ZA" sz="1400" dirty="0"/>
                    </a:p>
                  </a:txBody>
                  <a:tcPr/>
                </a:tc>
                <a:tc>
                  <a:txBody>
                    <a:bodyPr/>
                    <a:lstStyle/>
                    <a:p>
                      <a:r>
                        <a:rPr lang="en-ZA" sz="1400" dirty="0" smtClean="0"/>
                        <a:t>Issues Raised</a:t>
                      </a:r>
                      <a:endParaRPr lang="en-ZA" sz="1400" dirty="0"/>
                    </a:p>
                  </a:txBody>
                  <a:tcPr/>
                </a:tc>
                <a:tc>
                  <a:txBody>
                    <a:bodyPr/>
                    <a:lstStyle/>
                    <a:p>
                      <a:r>
                        <a:rPr lang="en-ZA" sz="1400" dirty="0" smtClean="0"/>
                        <a:t>Actions/Milestones</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Outcome/</a:t>
                      </a:r>
                      <a:r>
                        <a:rPr lang="en-ZA" sz="1400" baseline="0" dirty="0" smtClean="0"/>
                        <a:t> Output of the Actions</a:t>
                      </a:r>
                      <a:endParaRPr lang="en-ZA" sz="1400" dirty="0" smtClean="0"/>
                    </a:p>
                  </a:txBody>
                  <a:tcPr/>
                </a:tc>
                <a:tc>
                  <a:txBody>
                    <a:bodyPr/>
                    <a:lstStyle/>
                    <a:p>
                      <a:r>
                        <a:rPr lang="en-ZA" sz="1400" dirty="0" smtClean="0"/>
                        <a:t>Dates</a:t>
                      </a:r>
                      <a:endParaRPr lang="en-ZA" sz="1400" dirty="0"/>
                    </a:p>
                  </a:txBody>
                  <a:tcPr/>
                </a:tc>
              </a:tr>
              <a:tr h="18571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Reg</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No. CPA/15/1434/A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Beneficiaries: 445 Individuals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Property Description: PORTION 4 AND PORTION 6 OF FARM KRANSHOEK NO. 432</a:t>
                      </a:r>
                    </a:p>
                  </a:txBody>
                  <a:tcPr/>
                </a:tc>
                <a:tc>
                  <a:txBody>
                    <a:bodyPr/>
                    <a:lstStyle/>
                    <a:p>
                      <a:pPr marL="285750" lvl="0" indent="-285750">
                        <a:buFontTx/>
                        <a:buChar char="-"/>
                      </a:pPr>
                      <a:r>
                        <a:rPr lang="en-ZA" sz="1200" dirty="0" smtClean="0"/>
                        <a:t>They are landless and wants government to fast track land redistribution. They waited for land for a long time. </a:t>
                      </a:r>
                    </a:p>
                    <a:p>
                      <a:pPr marL="285750" lvl="0" indent="-285750">
                        <a:buFontTx/>
                        <a:buChar char="-"/>
                      </a:pPr>
                      <a:endParaRPr lang="en-ZA" sz="1200" dirty="0" smtClean="0"/>
                    </a:p>
                    <a:p>
                      <a:pPr marL="285750" lvl="0" indent="-285750">
                        <a:buFontTx/>
                        <a:buChar char="-"/>
                      </a:pPr>
                      <a:r>
                        <a:rPr lang="en-ZA" sz="1200" dirty="0" smtClean="0"/>
                        <a:t>They also requested complementary support to land reform. Their area is poverty stricken, hence asking parliament for assistance.</a:t>
                      </a:r>
                    </a:p>
                  </a:txBody>
                  <a:tcPr/>
                </a:tc>
                <a:tc>
                  <a:txBody>
                    <a:bodyPr/>
                    <a:lstStyle/>
                    <a:p>
                      <a:r>
                        <a:rPr lang="en-ZA" sz="1200" dirty="0" smtClean="0"/>
                        <a:t>Department to engage with the speaker and find out what sort of land needs they have and how government could assist them.</a:t>
                      </a:r>
                      <a:endParaRPr lang="en-ZA" sz="1200" dirty="0"/>
                    </a:p>
                  </a:txBody>
                  <a:tcPr/>
                </a:tc>
                <a:tc>
                  <a:txBody>
                    <a:bodyPr/>
                    <a:lstStyle/>
                    <a:p>
                      <a:pPr marL="285750" indent="-285750">
                        <a:buFontTx/>
                        <a:buChar char="-"/>
                      </a:pPr>
                      <a:r>
                        <a:rPr lang="en-ZA" sz="1200" dirty="0" smtClean="0">
                          <a:solidFill>
                            <a:schemeClr val="tx1"/>
                          </a:solidFill>
                        </a:rPr>
                        <a:t>DRDLR is in the process of appointing a service provider to provide planning and conveyancing services for KRANSHOEK TRANCRAA Project. A submission was made for approval</a:t>
                      </a:r>
                    </a:p>
                    <a:p>
                      <a:pPr marL="0" indent="0">
                        <a:buFontTx/>
                        <a:buNone/>
                      </a:pPr>
                      <a:endParaRPr lang="en-ZA" sz="1200" dirty="0" smtClean="0">
                        <a:solidFill>
                          <a:schemeClr val="tx1"/>
                        </a:solidFill>
                      </a:endParaRPr>
                    </a:p>
                    <a:p>
                      <a:pPr marL="285750" indent="-285750">
                        <a:buFontTx/>
                        <a:buChar char="-"/>
                      </a:pPr>
                      <a:r>
                        <a:rPr lang="en-ZA" sz="1200" dirty="0" err="1" smtClean="0">
                          <a:solidFill>
                            <a:schemeClr val="tx1"/>
                          </a:solidFill>
                        </a:rPr>
                        <a:t>Bitou</a:t>
                      </a:r>
                      <a:r>
                        <a:rPr lang="en-ZA" sz="1200" dirty="0" smtClean="0">
                          <a:solidFill>
                            <a:schemeClr val="tx1"/>
                          </a:solidFill>
                        </a:rPr>
                        <a:t> Local Municipality council committed  that erf 1; erf 454; portion 4 &amp; 6 be transferred to the </a:t>
                      </a:r>
                      <a:r>
                        <a:rPr lang="en-ZA" sz="1200" dirty="0" err="1" smtClean="0">
                          <a:solidFill>
                            <a:schemeClr val="tx1"/>
                          </a:solidFill>
                        </a:rPr>
                        <a:t>Kranshoek</a:t>
                      </a:r>
                      <a:r>
                        <a:rPr lang="en-ZA" sz="1200" dirty="0" smtClean="0">
                          <a:solidFill>
                            <a:schemeClr val="tx1"/>
                          </a:solidFill>
                        </a:rPr>
                        <a:t> Communal Property Association.</a:t>
                      </a:r>
                    </a:p>
                    <a:p>
                      <a:pPr marL="285750" indent="-285750">
                        <a:buFontTx/>
                        <a:buChar char="-"/>
                      </a:pPr>
                      <a:endParaRPr lang="en-ZA" sz="1200" dirty="0" smtClean="0">
                        <a:solidFill>
                          <a:schemeClr val="tx1"/>
                        </a:solidFill>
                      </a:endParaRPr>
                    </a:p>
                    <a:p>
                      <a:pPr marL="0" indent="0">
                        <a:buFontTx/>
                        <a:buNone/>
                      </a:pPr>
                      <a:r>
                        <a:rPr lang="en-ZA" sz="1200" dirty="0" smtClean="0">
                          <a:solidFill>
                            <a:schemeClr val="tx1"/>
                          </a:solidFill>
                        </a:rPr>
                        <a:t>The </a:t>
                      </a:r>
                      <a:r>
                        <a:rPr lang="en-ZA" sz="1200" dirty="0" err="1" smtClean="0">
                          <a:solidFill>
                            <a:schemeClr val="tx1"/>
                          </a:solidFill>
                        </a:rPr>
                        <a:t>Kranshoek</a:t>
                      </a:r>
                      <a:r>
                        <a:rPr lang="en-ZA" sz="1200" dirty="0" smtClean="0">
                          <a:solidFill>
                            <a:schemeClr val="tx1"/>
                          </a:solidFill>
                        </a:rPr>
                        <a:t>  support from  WCPDOA: </a:t>
                      </a:r>
                    </a:p>
                    <a:p>
                      <a:pPr marL="285750" indent="-285750">
                        <a:buFontTx/>
                        <a:buChar char="-"/>
                      </a:pPr>
                      <a:r>
                        <a:rPr lang="en-ZA" sz="1200" dirty="0" smtClean="0">
                          <a:solidFill>
                            <a:schemeClr val="tx1"/>
                          </a:solidFill>
                        </a:rPr>
                        <a:t> Food Security project 2010-2011, shade cloth, inputs, water harvesting equipment</a:t>
                      </a:r>
                    </a:p>
                    <a:p>
                      <a:pPr marL="285750" indent="-285750">
                        <a:buFontTx/>
                        <a:buChar char="-"/>
                      </a:pPr>
                      <a:r>
                        <a:rPr lang="en-ZA" sz="1200" dirty="0" err="1" smtClean="0">
                          <a:solidFill>
                            <a:schemeClr val="tx1"/>
                          </a:solidFill>
                        </a:rPr>
                        <a:t>Krans</a:t>
                      </a:r>
                      <a:r>
                        <a:rPr lang="en-ZA" sz="1200" dirty="0" smtClean="0">
                          <a:solidFill>
                            <a:schemeClr val="tx1"/>
                          </a:solidFill>
                        </a:rPr>
                        <a:t> Hydro (Mr </a:t>
                      </a:r>
                      <a:r>
                        <a:rPr lang="en-ZA" sz="1200" dirty="0" err="1" smtClean="0">
                          <a:solidFill>
                            <a:schemeClr val="tx1"/>
                          </a:solidFill>
                        </a:rPr>
                        <a:t>Abroue</a:t>
                      </a:r>
                      <a:r>
                        <a:rPr lang="en-ZA" sz="1200" dirty="0" smtClean="0">
                          <a:solidFill>
                            <a:schemeClr val="tx1"/>
                          </a:solidFill>
                        </a:rPr>
                        <a:t>) 2013-2014  R40 000 for water tanks, irrigation (This project suffered fire damage in the June 2017 fires. A damage assessment was conducted by DAFF, WCPDOA and RDLR. A report was submitted to the national disaster management committee)</a:t>
                      </a:r>
                    </a:p>
                    <a:p>
                      <a:pPr marL="285750" indent="-285750">
                        <a:buFontTx/>
                        <a:buChar char="-"/>
                      </a:pPr>
                      <a:r>
                        <a:rPr lang="en-ZA" sz="1200" dirty="0" smtClean="0">
                          <a:solidFill>
                            <a:schemeClr val="tx1"/>
                          </a:solidFill>
                        </a:rPr>
                        <a:t>2015-2016 Garden plots R25 000 garden tools and production inputs</a:t>
                      </a:r>
                    </a:p>
                    <a:p>
                      <a:pPr marL="285750" indent="-285750">
                        <a:buFontTx/>
                        <a:buChar char="-"/>
                      </a:pPr>
                      <a:r>
                        <a:rPr lang="en-ZA" sz="1200" dirty="0" err="1" smtClean="0">
                          <a:solidFill>
                            <a:schemeClr val="tx1"/>
                          </a:solidFill>
                        </a:rPr>
                        <a:t>Kranshoek</a:t>
                      </a:r>
                      <a:r>
                        <a:rPr lang="en-ZA" sz="1200" dirty="0" smtClean="0">
                          <a:solidFill>
                            <a:schemeClr val="tx1"/>
                          </a:solidFill>
                        </a:rPr>
                        <a:t> Primary School : 2017-2018: R120 000 water harvesting equipment</a:t>
                      </a:r>
                    </a:p>
                    <a:p>
                      <a:pPr marL="285750" indent="-285750">
                        <a:buFontTx/>
                        <a:buChar char="-"/>
                      </a:pPr>
                      <a:r>
                        <a:rPr lang="en-ZA" sz="1200" dirty="0" err="1" smtClean="0">
                          <a:solidFill>
                            <a:schemeClr val="tx1"/>
                          </a:solidFill>
                        </a:rPr>
                        <a:t>Kranshoek</a:t>
                      </a:r>
                      <a:r>
                        <a:rPr lang="en-ZA" sz="1200" dirty="0" smtClean="0">
                          <a:solidFill>
                            <a:schemeClr val="tx1"/>
                          </a:solidFill>
                        </a:rPr>
                        <a:t> Community garden (.5ha), inputs, fencing, water harvesting: R120 000 (2017-2018)  </a:t>
                      </a:r>
                    </a:p>
                  </a:txBody>
                  <a:tcPr/>
                </a:tc>
                <a:tc>
                  <a:txBody>
                    <a:bodyPr/>
                    <a:lstStyle/>
                    <a:p>
                      <a:r>
                        <a:rPr lang="en-ZA" sz="1100" dirty="0" smtClean="0">
                          <a:solidFill>
                            <a:schemeClr val="tx1"/>
                          </a:solidFill>
                        </a:rPr>
                        <a:t>Closing dates for bids 17 November 2017</a:t>
                      </a:r>
                    </a:p>
                    <a:p>
                      <a:endParaRPr lang="en-ZA" sz="1400" dirty="0" smtClean="0">
                        <a:solidFill>
                          <a:schemeClr val="tx1"/>
                        </a:solidFill>
                      </a:endParaRPr>
                    </a:p>
                    <a:p>
                      <a:endParaRPr lang="en-ZA" sz="1400" dirty="0" smtClean="0">
                        <a:solidFill>
                          <a:schemeClr val="tx1"/>
                        </a:solidFill>
                      </a:endParaRPr>
                    </a:p>
                    <a:p>
                      <a:endParaRPr lang="en-ZA" sz="1400" dirty="0" smtClean="0">
                        <a:solidFill>
                          <a:schemeClr val="tx1"/>
                        </a:solidFill>
                      </a:endParaRPr>
                    </a:p>
                    <a:p>
                      <a:endParaRPr lang="en-ZA" sz="1400" dirty="0" smtClean="0">
                        <a:solidFill>
                          <a:schemeClr val="tx1"/>
                        </a:solidFill>
                      </a:endParaRPr>
                    </a:p>
                    <a:p>
                      <a:endParaRPr lang="en-ZA" sz="1400" dirty="0" smtClean="0">
                        <a:solidFill>
                          <a:schemeClr val="tx1"/>
                        </a:solidFill>
                      </a:endParaRPr>
                    </a:p>
                    <a:p>
                      <a:endParaRPr lang="en-ZA" sz="1400" dirty="0" smtClean="0">
                        <a:solidFill>
                          <a:schemeClr val="tx1"/>
                        </a:solidFill>
                      </a:endParaRPr>
                    </a:p>
                    <a:p>
                      <a:endParaRPr lang="en-ZA" sz="1400" dirty="0" smtClean="0">
                        <a:solidFill>
                          <a:schemeClr val="tx1"/>
                        </a:solidFill>
                      </a:endParaRPr>
                    </a:p>
                    <a:p>
                      <a:endParaRPr lang="en-ZA" sz="1400" dirty="0" smtClean="0">
                        <a:solidFill>
                          <a:schemeClr val="tx1"/>
                        </a:solidFill>
                      </a:endParaRPr>
                    </a:p>
                    <a:p>
                      <a:endParaRPr lang="en-ZA" sz="1400" dirty="0" smtClean="0">
                        <a:solidFill>
                          <a:schemeClr val="tx1"/>
                        </a:solidFill>
                      </a:endParaRPr>
                    </a:p>
                    <a:p>
                      <a:endParaRPr lang="en-ZA" sz="1400" dirty="0" smtClean="0">
                        <a:solidFill>
                          <a:schemeClr val="tx1"/>
                        </a:solidFill>
                      </a:endParaRPr>
                    </a:p>
                    <a:p>
                      <a:endParaRPr lang="en-ZA" sz="1400" dirty="0" smtClean="0">
                        <a:solidFill>
                          <a:schemeClr val="tx1"/>
                        </a:solidFill>
                      </a:endParaRPr>
                    </a:p>
                    <a:p>
                      <a:endParaRPr lang="en-ZA" sz="1200" dirty="0" smtClean="0">
                        <a:solidFill>
                          <a:schemeClr val="tx1"/>
                        </a:solidFill>
                      </a:endParaRPr>
                    </a:p>
                    <a:p>
                      <a:r>
                        <a:rPr lang="en-ZA" sz="1200" dirty="0" smtClean="0">
                          <a:solidFill>
                            <a:schemeClr val="tx1"/>
                          </a:solidFill>
                        </a:rPr>
                        <a:t>Site damage</a:t>
                      </a:r>
                    </a:p>
                    <a:p>
                      <a:r>
                        <a:rPr lang="en-ZA" sz="1200" dirty="0" smtClean="0">
                          <a:solidFill>
                            <a:schemeClr val="tx1"/>
                          </a:solidFill>
                        </a:rPr>
                        <a:t>Assessment was done on the  21 June 2017.</a:t>
                      </a:r>
                    </a:p>
                    <a:p>
                      <a:endParaRPr lang="en-ZA" sz="1400" dirty="0">
                        <a:solidFill>
                          <a:schemeClr val="tx1"/>
                        </a:solidFill>
                      </a:endParaRPr>
                    </a:p>
                  </a:txBody>
                  <a:tcPr/>
                </a:tc>
              </a:tr>
            </a:tbl>
          </a:graphicData>
        </a:graphic>
      </p:graphicFrame>
    </p:spTree>
    <p:extLst>
      <p:ext uri="{BB962C8B-B14F-4D97-AF65-F5344CB8AC3E}">
        <p14:creationId xmlns:p14="http://schemas.microsoft.com/office/powerpoint/2010/main" xmlns="" val="3348874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Autofit/>
          </a:bodyPr>
          <a:lstStyle/>
          <a:p>
            <a:pPr algn="ctr"/>
            <a:r>
              <a:rPr lang="en-US" sz="3200" dirty="0" err="1" smtClean="0"/>
              <a:t>Pacaltsdorp</a:t>
            </a:r>
            <a:r>
              <a:rPr lang="en-US" sz="3200" dirty="0" smtClean="0"/>
              <a:t> CPA</a:t>
            </a:r>
            <a:endParaRPr lang="en-US" sz="3200" dirty="0"/>
          </a:p>
        </p:txBody>
      </p:sp>
      <p:sp>
        <p:nvSpPr>
          <p:cNvPr id="3" name="Content Placeholder 2"/>
          <p:cNvSpPr>
            <a:spLocks noGrp="1"/>
          </p:cNvSpPr>
          <p:nvPr>
            <p:ph idx="1"/>
          </p:nvPr>
        </p:nvSpPr>
        <p:spPr>
          <a:xfrm>
            <a:off x="228600" y="762000"/>
            <a:ext cx="8915400" cy="4800600"/>
          </a:xfrm>
        </p:spPr>
        <p:txBody>
          <a:bodyPr>
            <a:normAutofit/>
          </a:bodyPr>
          <a:lstStyle/>
          <a:p>
            <a:pPr algn="just"/>
            <a:endParaRPr lang="en-US" dirty="0" smtClean="0"/>
          </a:p>
          <a:p>
            <a:pPr algn="just"/>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572024348"/>
              </p:ext>
            </p:extLst>
          </p:nvPr>
        </p:nvGraphicFramePr>
        <p:xfrm>
          <a:off x="228600" y="914400"/>
          <a:ext cx="8915400" cy="3505200"/>
        </p:xfrm>
        <a:graphic>
          <a:graphicData uri="http://schemas.openxmlformats.org/drawingml/2006/table">
            <a:tbl>
              <a:tblPr firstRow="1" bandRow="1">
                <a:tableStyleId>{0505E3EF-67EA-436B-97B2-0124C06EBD24}</a:tableStyleId>
              </a:tblPr>
              <a:tblGrid>
                <a:gridCol w="1524000"/>
                <a:gridCol w="1905000"/>
                <a:gridCol w="1752600"/>
                <a:gridCol w="2692400"/>
                <a:gridCol w="1041400"/>
              </a:tblGrid>
              <a:tr h="304799">
                <a:tc>
                  <a:txBody>
                    <a:bodyPr/>
                    <a:lstStyle/>
                    <a:p>
                      <a:r>
                        <a:rPr lang="en-ZA" sz="1400" dirty="0" smtClean="0"/>
                        <a:t>CPA Info</a:t>
                      </a:r>
                      <a:endParaRPr lang="en-ZA" sz="1400" dirty="0"/>
                    </a:p>
                  </a:txBody>
                  <a:tcPr/>
                </a:tc>
                <a:tc>
                  <a:txBody>
                    <a:bodyPr/>
                    <a:lstStyle/>
                    <a:p>
                      <a:r>
                        <a:rPr lang="en-ZA" sz="1400" dirty="0" smtClean="0"/>
                        <a:t>Issues Raised</a:t>
                      </a:r>
                      <a:endParaRPr lang="en-ZA" sz="1400" dirty="0"/>
                    </a:p>
                  </a:txBody>
                  <a:tcPr/>
                </a:tc>
                <a:tc>
                  <a:txBody>
                    <a:bodyPr/>
                    <a:lstStyle/>
                    <a:p>
                      <a:r>
                        <a:rPr lang="en-ZA" sz="1400" dirty="0" smtClean="0"/>
                        <a:t>Actions/Milestones</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Outcome/</a:t>
                      </a:r>
                      <a:r>
                        <a:rPr lang="en-ZA" sz="1400" baseline="0" dirty="0" smtClean="0"/>
                        <a:t> Output of the Actions</a:t>
                      </a:r>
                      <a:endParaRPr lang="en-ZA" sz="1400" dirty="0" smtClean="0"/>
                    </a:p>
                  </a:txBody>
                  <a:tcPr/>
                </a:tc>
                <a:tc>
                  <a:txBody>
                    <a:bodyPr/>
                    <a:lstStyle/>
                    <a:p>
                      <a:r>
                        <a:rPr lang="en-ZA" sz="1400" dirty="0" smtClean="0"/>
                        <a:t>Dates</a:t>
                      </a:r>
                      <a:endParaRPr lang="en-ZA" sz="1400" dirty="0"/>
                    </a:p>
                  </a:txBody>
                  <a:tcPr/>
                </a:tc>
              </a:tr>
              <a:tr h="18571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Reg</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No. CPA/00/0244/A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Beneficiaries: 56 Households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Property Description: PORTIONS 42 AND 56 OF THE FARM HANS MOES KRAAL 202, MOSSEL BAY RD</a:t>
                      </a:r>
                    </a:p>
                  </a:txBody>
                  <a:tcPr/>
                </a:tc>
                <a:tc>
                  <a:txBody>
                    <a:bodyPr/>
                    <a:lstStyle/>
                    <a:p>
                      <a:pPr marL="285750" lvl="0" indent="-285750">
                        <a:buFontTx/>
                        <a:buChar char="-"/>
                      </a:pPr>
                      <a:r>
                        <a:rPr lang="en-ZA" sz="1200" b="0" dirty="0" smtClean="0"/>
                        <a:t>“We want land rights; we have never been recognised. We want to ask South Africa to look after its people. Please look after the “!</a:t>
                      </a:r>
                      <a:r>
                        <a:rPr lang="en-ZA" sz="1200" b="0" dirty="0" err="1" smtClean="0"/>
                        <a:t>Xam</a:t>
                      </a:r>
                      <a:r>
                        <a:rPr lang="en-ZA" sz="1200" b="0" baseline="0" dirty="0" smtClean="0"/>
                        <a:t> </a:t>
                      </a:r>
                      <a:r>
                        <a:rPr lang="en-ZA" sz="1200" b="0" baseline="0" dirty="0" err="1" smtClean="0"/>
                        <a:t>Koranna</a:t>
                      </a:r>
                      <a:r>
                        <a:rPr lang="en-ZA" sz="1200" b="0" dirty="0" smtClean="0"/>
                        <a:t>”</a:t>
                      </a:r>
                    </a:p>
                    <a:p>
                      <a:pPr marL="285750" lvl="0" indent="-285750">
                        <a:buFontTx/>
                        <a:buChar char="-"/>
                      </a:pPr>
                      <a:r>
                        <a:rPr lang="en-ZA" sz="1200" b="0" dirty="0" smtClean="0"/>
                        <a:t>Please respect us – give us our land rights so that you restore our dignity. The municipalities and City Councils must respect us”.</a:t>
                      </a:r>
                    </a:p>
                  </a:txBody>
                  <a:tcPr/>
                </a:tc>
                <a:tc>
                  <a:txBody>
                    <a:bodyPr/>
                    <a:lstStyle/>
                    <a:p>
                      <a:r>
                        <a:rPr lang="en-ZA" sz="1200" b="0" dirty="0" smtClean="0"/>
                        <a:t>What is the state of affairs regarding the land rights for the Khoi and San communities?</a:t>
                      </a:r>
                    </a:p>
                    <a:p>
                      <a:endParaRPr lang="en-ZA" sz="1200" b="0" dirty="0" smtClean="0"/>
                    </a:p>
                    <a:p>
                      <a:r>
                        <a:rPr lang="en-ZA" sz="1200" b="0" dirty="0" smtClean="0"/>
                        <a:t>Progress report regarding consultations and policy proposals being discussed must be submitted to the Committee.</a:t>
                      </a:r>
                      <a:endParaRPr lang="en-ZA" sz="1200" b="0" dirty="0"/>
                    </a:p>
                  </a:txBody>
                  <a:tcPr/>
                </a:tc>
                <a:tc>
                  <a:txBody>
                    <a:bodyPr/>
                    <a:lstStyle/>
                    <a:p>
                      <a:pPr marL="285750" indent="-285750">
                        <a:buFontTx/>
                        <a:buChar char="-"/>
                      </a:pPr>
                      <a:r>
                        <a:rPr lang="en-ZA" sz="1200" b="0" dirty="0" smtClean="0">
                          <a:solidFill>
                            <a:schemeClr val="tx1"/>
                          </a:solidFill>
                        </a:rPr>
                        <a:t>The approval of the Traditional </a:t>
                      </a:r>
                      <a:r>
                        <a:rPr lang="en-ZA" sz="1200" b="0" dirty="0" err="1" smtClean="0">
                          <a:solidFill>
                            <a:schemeClr val="tx1"/>
                          </a:solidFill>
                        </a:rPr>
                        <a:t>khoisan</a:t>
                      </a:r>
                      <a:r>
                        <a:rPr lang="en-ZA" sz="1200" b="0" dirty="0" smtClean="0">
                          <a:solidFill>
                            <a:schemeClr val="tx1"/>
                          </a:solidFill>
                        </a:rPr>
                        <a:t> Bill (B23/201 5)</a:t>
                      </a:r>
                      <a:r>
                        <a:rPr lang="en-ZA" sz="1200" b="0" baseline="0" dirty="0" smtClean="0">
                          <a:solidFill>
                            <a:schemeClr val="tx1"/>
                          </a:solidFill>
                        </a:rPr>
                        <a:t> facilitated through the COGTA to provide clarity on how to deal with Khoi and San Communities</a:t>
                      </a:r>
                    </a:p>
                    <a:p>
                      <a:pPr marL="285750" indent="-285750">
                        <a:buFontTx/>
                        <a:buChar char="-"/>
                      </a:pPr>
                      <a:endParaRPr lang="en-ZA" sz="1200" b="0" baseline="0" dirty="0" smtClean="0">
                        <a:solidFill>
                          <a:schemeClr val="tx1"/>
                        </a:solidFill>
                      </a:endParaRPr>
                    </a:p>
                    <a:p>
                      <a:pPr marL="285750" indent="-285750">
                        <a:buFontTx/>
                        <a:buChar char="-"/>
                      </a:pPr>
                      <a:r>
                        <a:rPr lang="en-ZA" sz="1200" b="0" baseline="0" dirty="0" smtClean="0">
                          <a:solidFill>
                            <a:schemeClr val="tx1"/>
                          </a:solidFill>
                        </a:rPr>
                        <a:t>Chief Director PSSC will refer the matter </a:t>
                      </a:r>
                      <a:r>
                        <a:rPr lang="en-ZA" sz="1200" b="0" dirty="0" smtClean="0">
                          <a:solidFill>
                            <a:schemeClr val="tx1"/>
                          </a:solidFill>
                        </a:rPr>
                        <a:t>to Legal Services at national office before the end of November 2017 via the office of the acting DDG: LTA</a:t>
                      </a:r>
                    </a:p>
                    <a:p>
                      <a:pPr marL="0" indent="0">
                        <a:buFontTx/>
                        <a:buNone/>
                      </a:pPr>
                      <a:endParaRPr lang="en-ZA" sz="1200" b="0" dirty="0" smtClean="0">
                        <a:solidFill>
                          <a:schemeClr val="tx1"/>
                        </a:solidFill>
                      </a:endParaRPr>
                    </a:p>
                    <a:p>
                      <a:pPr marL="285750" indent="-285750">
                        <a:buFontTx/>
                        <a:buChar char="-"/>
                      </a:pPr>
                      <a:endParaRPr lang="en-ZA" sz="1200" b="0" dirty="0" smtClean="0">
                        <a:solidFill>
                          <a:schemeClr val="tx1"/>
                        </a:solidFill>
                      </a:endParaRPr>
                    </a:p>
                    <a:p>
                      <a:pPr marL="285750" indent="-285750">
                        <a:buFontTx/>
                        <a:buChar char="-"/>
                      </a:pPr>
                      <a:endParaRPr lang="en-ZA" sz="1200" b="0" dirty="0" smtClean="0">
                        <a:solidFill>
                          <a:schemeClr val="tx1"/>
                        </a:solidFill>
                      </a:endParaRPr>
                    </a:p>
                    <a:p>
                      <a:pPr marL="285750" indent="-285750">
                        <a:buFontTx/>
                        <a:buChar char="-"/>
                      </a:pPr>
                      <a:endParaRPr lang="en-ZA" sz="1200" b="0" dirty="0" smtClean="0">
                        <a:solidFill>
                          <a:schemeClr val="tx1"/>
                        </a:solidFill>
                      </a:endParaRPr>
                    </a:p>
                    <a:p>
                      <a:pPr marL="0" indent="0">
                        <a:buFontTx/>
                        <a:buNone/>
                      </a:pPr>
                      <a:endParaRPr lang="en-ZA" sz="1200" b="0" dirty="0" smtClean="0">
                        <a:solidFill>
                          <a:srgbClr val="FF0000"/>
                        </a:solidFill>
                      </a:endParaRPr>
                    </a:p>
                    <a:p>
                      <a:pPr marL="285750" indent="-285750">
                        <a:buFontTx/>
                        <a:buChar char="-"/>
                      </a:pPr>
                      <a:endParaRPr lang="en-ZA" sz="1200" b="0" dirty="0" smtClean="0">
                        <a:solidFill>
                          <a:srgbClr val="FF0000"/>
                        </a:solidFill>
                      </a:endParaRPr>
                    </a:p>
                  </a:txBody>
                  <a:tcPr/>
                </a:tc>
                <a:tc>
                  <a:txBody>
                    <a:bodyPr/>
                    <a:lstStyle/>
                    <a:p>
                      <a:endParaRPr lang="en-ZA" sz="1200" b="0" dirty="0" smtClean="0">
                        <a:solidFill>
                          <a:srgbClr val="FF0000"/>
                        </a:solidFill>
                      </a:endParaRPr>
                    </a:p>
                    <a:p>
                      <a:endParaRPr lang="en-ZA" sz="1200" b="0" dirty="0" smtClean="0">
                        <a:solidFill>
                          <a:srgbClr val="FF0000"/>
                        </a:solidFill>
                      </a:endParaRPr>
                    </a:p>
                    <a:p>
                      <a:endParaRPr lang="en-ZA" sz="1200" b="0" dirty="0" smtClean="0">
                        <a:solidFill>
                          <a:srgbClr val="FF0000"/>
                        </a:solidFill>
                      </a:endParaRPr>
                    </a:p>
                    <a:p>
                      <a:endParaRPr lang="en-ZA" sz="1200" b="0" dirty="0" smtClean="0">
                        <a:solidFill>
                          <a:srgbClr val="FF0000"/>
                        </a:solidFill>
                      </a:endParaRPr>
                    </a:p>
                    <a:p>
                      <a:endParaRPr lang="en-ZA" sz="1200" b="0" dirty="0" smtClean="0">
                        <a:solidFill>
                          <a:srgbClr val="FF0000"/>
                        </a:solidFill>
                      </a:endParaRPr>
                    </a:p>
                    <a:p>
                      <a:endParaRPr lang="en-ZA" sz="1200" b="0" dirty="0" smtClean="0">
                        <a:solidFill>
                          <a:srgbClr val="FF0000"/>
                        </a:solidFill>
                      </a:endParaRPr>
                    </a:p>
                    <a:p>
                      <a:endParaRPr lang="en-ZA" sz="1200" b="0" dirty="0" smtClean="0">
                        <a:solidFill>
                          <a:srgbClr val="FF0000"/>
                        </a:solidFill>
                      </a:endParaRPr>
                    </a:p>
                    <a:p>
                      <a:endParaRPr lang="en-ZA" sz="1200" b="0" dirty="0" smtClean="0">
                        <a:solidFill>
                          <a:srgbClr val="FF0000"/>
                        </a:solidFill>
                      </a:endParaRPr>
                    </a:p>
                    <a:p>
                      <a:r>
                        <a:rPr lang="en-ZA" sz="1200" b="0" dirty="0" smtClean="0">
                          <a:solidFill>
                            <a:schemeClr val="tx1"/>
                          </a:solidFill>
                        </a:rPr>
                        <a:t>31/11/2017</a:t>
                      </a:r>
                      <a:endParaRPr lang="en-ZA" sz="1200" b="0" dirty="0">
                        <a:solidFill>
                          <a:schemeClr val="tx1"/>
                        </a:solidFill>
                      </a:endParaRPr>
                    </a:p>
                  </a:txBody>
                  <a:tcPr/>
                </a:tc>
              </a:tr>
            </a:tbl>
          </a:graphicData>
        </a:graphic>
      </p:graphicFrame>
    </p:spTree>
    <p:extLst>
      <p:ext uri="{BB962C8B-B14F-4D97-AF65-F5344CB8AC3E}">
        <p14:creationId xmlns:p14="http://schemas.microsoft.com/office/powerpoint/2010/main" xmlns="" val="698631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487362"/>
          </a:xfrm>
        </p:spPr>
        <p:txBody>
          <a:bodyPr>
            <a:noAutofit/>
          </a:bodyPr>
          <a:lstStyle/>
          <a:p>
            <a:pPr algn="ctr"/>
            <a:r>
              <a:rPr lang="en-US" sz="3200" dirty="0" err="1" smtClean="0"/>
              <a:t>Toekoms</a:t>
            </a:r>
            <a:r>
              <a:rPr lang="en-US" sz="3200" dirty="0" smtClean="0"/>
              <a:t> CPA</a:t>
            </a:r>
            <a:endParaRPr lang="en-US" sz="3200" dirty="0"/>
          </a:p>
        </p:txBody>
      </p:sp>
      <p:sp>
        <p:nvSpPr>
          <p:cNvPr id="3" name="Content Placeholder 2"/>
          <p:cNvSpPr>
            <a:spLocks noGrp="1"/>
          </p:cNvSpPr>
          <p:nvPr>
            <p:ph idx="1"/>
          </p:nvPr>
        </p:nvSpPr>
        <p:spPr>
          <a:xfrm>
            <a:off x="228600" y="762000"/>
            <a:ext cx="8915400" cy="4800600"/>
          </a:xfrm>
        </p:spPr>
        <p:txBody>
          <a:bodyPr>
            <a:normAutofit/>
          </a:bodyPr>
          <a:lstStyle/>
          <a:p>
            <a:pPr algn="just"/>
            <a:endParaRPr lang="en-US" dirty="0" smtClean="0"/>
          </a:p>
          <a:p>
            <a:pPr algn="just"/>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320647836"/>
              </p:ext>
            </p:extLst>
          </p:nvPr>
        </p:nvGraphicFramePr>
        <p:xfrm>
          <a:off x="186267" y="563562"/>
          <a:ext cx="8915400" cy="4709160"/>
        </p:xfrm>
        <a:graphic>
          <a:graphicData uri="http://schemas.openxmlformats.org/drawingml/2006/table">
            <a:tbl>
              <a:tblPr firstRow="1" bandRow="1">
                <a:tableStyleId>{0505E3EF-67EA-436B-97B2-0124C06EBD24}</a:tableStyleId>
              </a:tblPr>
              <a:tblGrid>
                <a:gridCol w="1524000"/>
                <a:gridCol w="1905000"/>
                <a:gridCol w="1752600"/>
                <a:gridCol w="2692400"/>
                <a:gridCol w="1041400"/>
              </a:tblGrid>
              <a:tr h="304799">
                <a:tc>
                  <a:txBody>
                    <a:bodyPr/>
                    <a:lstStyle/>
                    <a:p>
                      <a:r>
                        <a:rPr lang="en-ZA" sz="1400" dirty="0" smtClean="0"/>
                        <a:t>CPA Info</a:t>
                      </a:r>
                      <a:endParaRPr lang="en-ZA" sz="1400" dirty="0"/>
                    </a:p>
                  </a:txBody>
                  <a:tcPr/>
                </a:tc>
                <a:tc>
                  <a:txBody>
                    <a:bodyPr/>
                    <a:lstStyle/>
                    <a:p>
                      <a:r>
                        <a:rPr lang="en-ZA" sz="1400" dirty="0" smtClean="0"/>
                        <a:t>Issues Raised</a:t>
                      </a:r>
                      <a:endParaRPr lang="en-ZA" sz="1400" dirty="0"/>
                    </a:p>
                  </a:txBody>
                  <a:tcPr/>
                </a:tc>
                <a:tc>
                  <a:txBody>
                    <a:bodyPr/>
                    <a:lstStyle/>
                    <a:p>
                      <a:r>
                        <a:rPr lang="en-ZA" sz="1400" dirty="0" smtClean="0"/>
                        <a:t>Actions/Milestones</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Outcome/</a:t>
                      </a:r>
                      <a:r>
                        <a:rPr lang="en-ZA" sz="1400" baseline="0" dirty="0" smtClean="0"/>
                        <a:t> Output of the Actions</a:t>
                      </a:r>
                      <a:endParaRPr lang="en-ZA" sz="1400" dirty="0" smtClean="0"/>
                    </a:p>
                  </a:txBody>
                  <a:tcPr/>
                </a:tc>
                <a:tc>
                  <a:txBody>
                    <a:bodyPr/>
                    <a:lstStyle/>
                    <a:p>
                      <a:r>
                        <a:rPr lang="en-ZA" sz="1400" dirty="0" smtClean="0"/>
                        <a:t>Dates</a:t>
                      </a:r>
                      <a:endParaRPr lang="en-ZA" sz="1400" dirty="0"/>
                    </a:p>
                  </a:txBody>
                  <a:tcPr/>
                </a:tc>
              </a:tr>
              <a:tr h="18571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Reg</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No. CPA/99/0158/A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Beneficiaries: 29 Households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Property Description: PORTION 40 (A PORTION OF PORTION 38) OF THE FARM NO.136</a:t>
                      </a:r>
                    </a:p>
                  </a:txBody>
                  <a:tcPr/>
                </a:tc>
                <a:tc>
                  <a:txBody>
                    <a:bodyPr/>
                    <a:lstStyle/>
                    <a:p>
                      <a:pPr marL="285750" lvl="0" indent="-285750">
                        <a:buFontTx/>
                        <a:buChar char="-"/>
                      </a:pPr>
                      <a:r>
                        <a:rPr lang="en-ZA" sz="1200" dirty="0" smtClean="0"/>
                        <a:t>They received land in 1999 but have not received any support from government. Mr Claassen has been to meetings in Johannesburg (called by the Minister), but it appears that there is nothing happening or no one prepared to help.</a:t>
                      </a:r>
                    </a:p>
                    <a:p>
                      <a:pPr marL="285750" lvl="0" indent="-285750">
                        <a:buFontTx/>
                        <a:buChar char="-"/>
                      </a:pPr>
                      <a:r>
                        <a:rPr lang="en-ZA" sz="1200" dirty="0" smtClean="0"/>
                        <a:t>CPAs do not understand Constitutions</a:t>
                      </a:r>
                    </a:p>
                    <a:p>
                      <a:pPr marL="285750" lvl="0" indent="-285750">
                        <a:buFontTx/>
                        <a:buChar char="-"/>
                      </a:pPr>
                      <a:r>
                        <a:rPr lang="en-ZA" sz="1200" dirty="0" smtClean="0"/>
                        <a:t>Many CPAs do not have title Deeds</a:t>
                      </a:r>
                    </a:p>
                  </a:txBody>
                  <a:tcPr/>
                </a:tc>
                <a:tc>
                  <a:txBody>
                    <a:bodyPr/>
                    <a:lstStyle/>
                    <a:p>
                      <a:r>
                        <a:rPr lang="en-ZA" sz="1200" dirty="0" smtClean="0"/>
                        <a:t>- Post settlement support is required. The Department to coordinate interventions with DAFF.</a:t>
                      </a:r>
                    </a:p>
                    <a:p>
                      <a:endParaRPr lang="en-ZA" sz="1200" dirty="0" smtClean="0"/>
                    </a:p>
                    <a:p>
                      <a:r>
                        <a:rPr lang="en-ZA" sz="1200" dirty="0" smtClean="0"/>
                        <a:t> - A report should be sent to the committee about the interventions proposed.</a:t>
                      </a:r>
                      <a:endParaRPr lang="en-ZA" sz="1200" dirty="0"/>
                    </a:p>
                  </a:txBody>
                  <a:tcPr/>
                </a:tc>
                <a:tc>
                  <a:txBody>
                    <a:bodyPr/>
                    <a:lstStyle/>
                    <a:p>
                      <a:pPr marL="285750" indent="-285750">
                        <a:buFontTx/>
                        <a:buChar char="-"/>
                      </a:pPr>
                      <a:r>
                        <a:rPr lang="en-ZA" sz="1200" dirty="0" smtClean="0">
                          <a:solidFill>
                            <a:schemeClr val="tx1"/>
                          </a:solidFill>
                        </a:rPr>
                        <a:t>On the 3rd November 2017, the district office engaged with the WC Department of Agriculture to look at the support that is available for smallholder farmers and agree on how they will be working together to ensure that CPAs also benefit.</a:t>
                      </a:r>
                    </a:p>
                    <a:p>
                      <a:pPr marL="0" indent="0">
                        <a:buFontTx/>
                        <a:buNone/>
                      </a:pPr>
                      <a:endParaRPr lang="en-ZA" sz="1200" dirty="0" smtClean="0">
                        <a:solidFill>
                          <a:schemeClr val="tx1"/>
                        </a:solidFill>
                      </a:endParaRPr>
                    </a:p>
                    <a:p>
                      <a:pPr marL="285750" indent="-285750">
                        <a:buFontTx/>
                        <a:buChar char="-"/>
                      </a:pPr>
                      <a:r>
                        <a:rPr lang="en-ZA" sz="1200" dirty="0" smtClean="0">
                          <a:solidFill>
                            <a:schemeClr val="tx1"/>
                          </a:solidFill>
                        </a:rPr>
                        <a:t> A report will be compiled and sent to the Portfolio Committee</a:t>
                      </a:r>
                      <a:r>
                        <a:rPr lang="en-ZA" sz="1200" baseline="0" dirty="0" smtClean="0">
                          <a:solidFill>
                            <a:schemeClr val="tx1"/>
                          </a:solidFill>
                        </a:rPr>
                        <a:t> after December workshop</a:t>
                      </a:r>
                      <a:endParaRPr lang="en-ZA" sz="1200" dirty="0" smtClean="0">
                        <a:solidFill>
                          <a:schemeClr val="tx1"/>
                        </a:solidFill>
                      </a:endParaRPr>
                    </a:p>
                    <a:p>
                      <a:pPr marL="0" indent="0">
                        <a:buFontTx/>
                        <a:buNone/>
                      </a:pPr>
                      <a:endParaRPr lang="en-ZA" sz="1200" dirty="0" smtClean="0">
                        <a:solidFill>
                          <a:schemeClr val="tx1"/>
                        </a:solidFill>
                      </a:endParaRPr>
                    </a:p>
                    <a:p>
                      <a:pPr marL="285750" indent="-285750">
                        <a:buFontTx/>
                        <a:buChar char="-"/>
                      </a:pPr>
                      <a:r>
                        <a:rPr lang="en-ZA" sz="1200" dirty="0" smtClean="0">
                          <a:solidFill>
                            <a:schemeClr val="tx1"/>
                          </a:solidFill>
                        </a:rPr>
                        <a:t>LRMF </a:t>
                      </a:r>
                      <a:r>
                        <a:rPr lang="en-ZA" sz="1200" dirty="0" err="1" smtClean="0">
                          <a:solidFill>
                            <a:schemeClr val="tx1"/>
                          </a:solidFill>
                        </a:rPr>
                        <a:t>Panelist</a:t>
                      </a:r>
                      <a:r>
                        <a:rPr lang="en-ZA" sz="1200" dirty="0" smtClean="0">
                          <a:solidFill>
                            <a:schemeClr val="tx1"/>
                          </a:solidFill>
                        </a:rPr>
                        <a:t> to be appointed in order to provide the CPA with regularization and training on the Constitution. </a:t>
                      </a:r>
                    </a:p>
                    <a:p>
                      <a:pPr marL="0" indent="0">
                        <a:buFontTx/>
                        <a:buNone/>
                      </a:pPr>
                      <a:endParaRPr lang="en-ZA" sz="1200" dirty="0" smtClean="0">
                        <a:solidFill>
                          <a:schemeClr val="tx1"/>
                        </a:solidFill>
                      </a:endParaRPr>
                    </a:p>
                    <a:p>
                      <a:pPr marL="285750" indent="-285750">
                        <a:buFontTx/>
                        <a:buChar char="-"/>
                      </a:pPr>
                      <a:endParaRPr lang="en-ZA" sz="1200" dirty="0" smtClean="0">
                        <a:solidFill>
                          <a:schemeClr val="tx1"/>
                        </a:solidFill>
                      </a:endParaRPr>
                    </a:p>
                    <a:p>
                      <a:pPr marL="285750" indent="-285750">
                        <a:buFontTx/>
                        <a:buChar char="-"/>
                      </a:pPr>
                      <a:r>
                        <a:rPr lang="en-ZA" sz="1200" baseline="0" dirty="0" smtClean="0">
                          <a:solidFill>
                            <a:schemeClr val="tx1"/>
                          </a:solidFill>
                        </a:rPr>
                        <a:t>Branch will conduct an audit of all CPAs to establish whether they have Title DEEDS and if not they will linked with the DEEDS office for assistance to obtain them.</a:t>
                      </a:r>
                      <a:endParaRPr lang="en-ZA" sz="1200" dirty="0" smtClean="0">
                        <a:solidFill>
                          <a:srgbClr val="FF0000"/>
                        </a:solidFill>
                      </a:endParaRPr>
                    </a:p>
                  </a:txBody>
                  <a:tcPr/>
                </a:tc>
                <a:tc>
                  <a:txBody>
                    <a:bodyPr/>
                    <a:lstStyle/>
                    <a:p>
                      <a:r>
                        <a:rPr lang="en-ZA" sz="1100" dirty="0" smtClean="0">
                          <a:solidFill>
                            <a:schemeClr val="tx1"/>
                          </a:solidFill>
                        </a:rPr>
                        <a:t>Road map workshop before 15 December hosted by DAFF</a:t>
                      </a:r>
                    </a:p>
                    <a:p>
                      <a:endParaRPr lang="en-ZA" sz="1100" dirty="0" smtClean="0">
                        <a:solidFill>
                          <a:schemeClr val="tx1"/>
                        </a:solidFill>
                      </a:endParaRPr>
                    </a:p>
                    <a:p>
                      <a:endParaRPr lang="en-ZA" sz="1100" dirty="0" smtClean="0">
                        <a:solidFill>
                          <a:schemeClr val="tx1"/>
                        </a:solidFill>
                      </a:endParaRPr>
                    </a:p>
                    <a:p>
                      <a:endParaRPr lang="en-ZA" sz="11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rPr>
                        <a:t>22 November 2018</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rPr>
                        <a:t>Jan 2018 </a:t>
                      </a:r>
                    </a:p>
                    <a:p>
                      <a:endParaRPr lang="en-ZA" sz="1400" dirty="0" smtClean="0">
                        <a:solidFill>
                          <a:schemeClr val="tx1"/>
                        </a:solidFill>
                      </a:endParaRPr>
                    </a:p>
                    <a:p>
                      <a:endParaRPr lang="en-ZA" sz="1400" dirty="0" smtClean="0">
                        <a:solidFill>
                          <a:schemeClr val="tx1"/>
                        </a:solidFill>
                      </a:endParaRPr>
                    </a:p>
                    <a:p>
                      <a:endParaRPr lang="en-ZA" sz="1400" dirty="0" smtClean="0">
                        <a:solidFill>
                          <a:schemeClr val="tx1"/>
                        </a:solidFill>
                      </a:endParaRPr>
                    </a:p>
                    <a:p>
                      <a:endParaRPr lang="en-ZA" sz="1400" dirty="0" smtClean="0">
                        <a:solidFill>
                          <a:schemeClr val="tx1"/>
                        </a:solidFill>
                      </a:endParaRPr>
                    </a:p>
                    <a:p>
                      <a:r>
                        <a:rPr lang="en-ZA" sz="1200" dirty="0" smtClean="0">
                          <a:solidFill>
                            <a:schemeClr val="tx1"/>
                          </a:solidFill>
                        </a:rPr>
                        <a:t>15 December 2017</a:t>
                      </a:r>
                    </a:p>
                    <a:p>
                      <a:endParaRPr lang="en-ZA" sz="1800" dirty="0" smtClean="0">
                        <a:solidFill>
                          <a:srgbClr val="FF0000"/>
                        </a:solidFill>
                      </a:endParaRPr>
                    </a:p>
                    <a:p>
                      <a:endParaRPr lang="en-ZA" sz="1400" dirty="0" smtClean="0">
                        <a:solidFill>
                          <a:srgbClr val="FF0000"/>
                        </a:solidFill>
                      </a:endParaRPr>
                    </a:p>
                  </a:txBody>
                  <a:tcPr/>
                </a:tc>
              </a:tr>
            </a:tbl>
          </a:graphicData>
        </a:graphic>
      </p:graphicFrame>
    </p:spTree>
    <p:extLst>
      <p:ext uri="{BB962C8B-B14F-4D97-AF65-F5344CB8AC3E}">
        <p14:creationId xmlns:p14="http://schemas.microsoft.com/office/powerpoint/2010/main" xmlns="" val="2438982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Autofit/>
          </a:bodyPr>
          <a:lstStyle/>
          <a:p>
            <a:pPr algn="ctr"/>
            <a:r>
              <a:rPr lang="en-US" sz="3200" dirty="0" err="1" smtClean="0"/>
              <a:t>Mossel</a:t>
            </a:r>
            <a:r>
              <a:rPr lang="en-US" sz="3200" dirty="0" smtClean="0"/>
              <a:t> Bay African Farmers Union CPA</a:t>
            </a:r>
            <a:endParaRPr lang="en-US" sz="3200" dirty="0"/>
          </a:p>
        </p:txBody>
      </p:sp>
      <p:sp>
        <p:nvSpPr>
          <p:cNvPr id="3" name="Content Placeholder 2"/>
          <p:cNvSpPr>
            <a:spLocks noGrp="1"/>
          </p:cNvSpPr>
          <p:nvPr>
            <p:ph idx="1"/>
          </p:nvPr>
        </p:nvSpPr>
        <p:spPr>
          <a:xfrm>
            <a:off x="228600" y="762000"/>
            <a:ext cx="8915400" cy="4800600"/>
          </a:xfrm>
        </p:spPr>
        <p:txBody>
          <a:bodyPr>
            <a:normAutofit/>
          </a:bodyPr>
          <a:lstStyle/>
          <a:p>
            <a:pPr algn="just"/>
            <a:endParaRPr lang="en-US" dirty="0" smtClean="0"/>
          </a:p>
          <a:p>
            <a:pPr algn="just"/>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825016980"/>
              </p:ext>
            </p:extLst>
          </p:nvPr>
        </p:nvGraphicFramePr>
        <p:xfrm>
          <a:off x="228600" y="639762"/>
          <a:ext cx="8915400" cy="5699760"/>
        </p:xfrm>
        <a:graphic>
          <a:graphicData uri="http://schemas.openxmlformats.org/drawingml/2006/table">
            <a:tbl>
              <a:tblPr firstRow="1" bandRow="1">
                <a:tableStyleId>{0505E3EF-67EA-436B-97B2-0124C06EBD24}</a:tableStyleId>
              </a:tblPr>
              <a:tblGrid>
                <a:gridCol w="1371600"/>
                <a:gridCol w="1905000"/>
                <a:gridCol w="1676400"/>
                <a:gridCol w="2819400"/>
                <a:gridCol w="1143000"/>
              </a:tblGrid>
              <a:tr h="304799">
                <a:tc>
                  <a:txBody>
                    <a:bodyPr/>
                    <a:lstStyle/>
                    <a:p>
                      <a:r>
                        <a:rPr lang="en-ZA" sz="1400" dirty="0" smtClean="0"/>
                        <a:t>CPA Info</a:t>
                      </a:r>
                      <a:endParaRPr lang="en-ZA" sz="1400" dirty="0"/>
                    </a:p>
                  </a:txBody>
                  <a:tcPr/>
                </a:tc>
                <a:tc>
                  <a:txBody>
                    <a:bodyPr/>
                    <a:lstStyle/>
                    <a:p>
                      <a:r>
                        <a:rPr lang="en-ZA" sz="1400" dirty="0" smtClean="0"/>
                        <a:t>Issues Raised</a:t>
                      </a:r>
                      <a:endParaRPr lang="en-ZA" sz="1400" dirty="0"/>
                    </a:p>
                  </a:txBody>
                  <a:tcPr/>
                </a:tc>
                <a:tc>
                  <a:txBody>
                    <a:bodyPr/>
                    <a:lstStyle/>
                    <a:p>
                      <a:r>
                        <a:rPr lang="en-ZA" sz="1400" dirty="0" smtClean="0"/>
                        <a:t>Actions/Milestones</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Outcome/</a:t>
                      </a:r>
                      <a:r>
                        <a:rPr lang="en-ZA" sz="1400" baseline="0" dirty="0" smtClean="0"/>
                        <a:t> Output of the Actions</a:t>
                      </a:r>
                      <a:endParaRPr lang="en-ZA" sz="1400" dirty="0" smtClean="0"/>
                    </a:p>
                  </a:txBody>
                  <a:tcPr/>
                </a:tc>
                <a:tc>
                  <a:txBody>
                    <a:bodyPr/>
                    <a:lstStyle/>
                    <a:p>
                      <a:r>
                        <a:rPr lang="en-ZA" sz="1400" dirty="0" smtClean="0"/>
                        <a:t>Dates</a:t>
                      </a:r>
                      <a:endParaRPr lang="en-ZA" sz="1400" dirty="0"/>
                    </a:p>
                  </a:txBody>
                  <a:tcPr/>
                </a:tc>
              </a:tr>
              <a:tr h="18571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Reg</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No. CPA/98/0096/A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Beneficiaries: 106 Households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Property Description: The Farm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Buffelskraal</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South No.168 and Portion 2 of the Farm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Buffelskraal</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South No.167 in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Mossel</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Bay RD</a:t>
                      </a:r>
                    </a:p>
                  </a:txBody>
                  <a:tcPr/>
                </a:tc>
                <a:tc>
                  <a:txBody>
                    <a:bodyPr/>
                    <a:lstStyle/>
                    <a:p>
                      <a:pPr marL="285750" lvl="0" indent="-285750">
                        <a:buFontTx/>
                        <a:buChar char="-"/>
                      </a:pPr>
                      <a:r>
                        <a:rPr lang="en-ZA" sz="1200" dirty="0" smtClean="0"/>
                        <a:t>The group owns 1500 ha, and the group comprises some 106 households. The difficult is that the land is barren and they cannot plant anything. No water, houses dilapidated and inhabitable. They tried to do game farming.</a:t>
                      </a:r>
                    </a:p>
                    <a:p>
                      <a:pPr marL="0" indent="0">
                        <a:buFontTx/>
                        <a:buNone/>
                      </a:pPr>
                      <a:endParaRPr lang="en-ZA" sz="1200" dirty="0" smtClean="0"/>
                    </a:p>
                    <a:p>
                      <a:pPr marL="285750" indent="-285750">
                        <a:buFontTx/>
                        <a:buChar char="-"/>
                      </a:pPr>
                      <a:r>
                        <a:rPr lang="en-ZA" sz="1200" dirty="0" smtClean="0"/>
                        <a:t>We approached DRDLR promised us, submitted everything but the grants are not reaching us.</a:t>
                      </a:r>
                    </a:p>
                    <a:p>
                      <a:pPr marL="0" indent="0">
                        <a:buFontTx/>
                        <a:buNone/>
                      </a:pPr>
                      <a:endParaRPr lang="en-ZA" sz="1200" dirty="0" smtClean="0"/>
                    </a:p>
                    <a:p>
                      <a:pPr marL="285750" indent="-285750">
                        <a:buFontTx/>
                        <a:buChar char="-"/>
                      </a:pPr>
                      <a:r>
                        <a:rPr lang="en-ZA" sz="1200" dirty="0" smtClean="0"/>
                        <a:t>The request government to give us fund. Promised recap and they were still waiting.</a:t>
                      </a:r>
                    </a:p>
                  </a:txBody>
                  <a:tcPr/>
                </a:tc>
                <a:tc>
                  <a:txBody>
                    <a:bodyPr/>
                    <a:lstStyle/>
                    <a:p>
                      <a:r>
                        <a:rPr lang="en-ZA" sz="1200" dirty="0" smtClean="0"/>
                        <a:t>The Department must engage with its clients about policy developments and shifts. For example, now that Recap is phased out, how is the DRDLR going to assist communities. What mechanisms are in place to ensure that there is a link between DRDLR, CPAs or communities with DAFF. What other government departments are going to be playing a key role in this matter.</a:t>
                      </a:r>
                      <a:endParaRPr lang="en-ZA" sz="1200" dirty="0"/>
                    </a:p>
                  </a:txBody>
                  <a:tcPr/>
                </a:tc>
                <a:tc>
                  <a:txBody>
                    <a:bodyPr/>
                    <a:lstStyle/>
                    <a:p>
                      <a:pPr marL="285750" indent="-285750">
                        <a:buFontTx/>
                        <a:buChar char="-"/>
                      </a:pPr>
                      <a:r>
                        <a:rPr lang="en-ZA" sz="1200" dirty="0" smtClean="0"/>
                        <a:t>Panellist was appointed to assist with regularisation of CPA, 24 Jan 2016 members meeting. Training was provided on the CPA Act, Constitutions, Basic Governance, Roles and responsibilities at the  EDEN CPA FORUM. A meeting was held 15/05/2016 to finalise constitution and to elect executive</a:t>
                      </a:r>
                    </a:p>
                    <a:p>
                      <a:pPr marL="285750" indent="-285750">
                        <a:buFontTx/>
                        <a:buChar char="-"/>
                      </a:pPr>
                      <a:endParaRPr lang="en-ZA" sz="1200" dirty="0" smtClean="0"/>
                    </a:p>
                    <a:p>
                      <a:pPr marL="285750" indent="-285750">
                        <a:buFontTx/>
                        <a:buChar char="-"/>
                      </a:pPr>
                      <a:r>
                        <a:rPr lang="en-ZA" sz="1200" dirty="0" smtClean="0"/>
                        <a:t>A farm assessment was conducted by WCPDOA, MAFU representatives and DRDLR . This  was submitted to the DLRC for consideration. A meeting was held in 2016 with the representatives   and Mentor of  MAFU to explain that the RECAP will be moving to DAFF.</a:t>
                      </a:r>
                    </a:p>
                    <a:p>
                      <a:pPr marL="0" indent="0">
                        <a:buFontTx/>
                        <a:buNone/>
                      </a:pPr>
                      <a:endParaRPr lang="en-ZA" sz="1200" dirty="0" smtClean="0">
                        <a:solidFill>
                          <a:srgbClr val="FF0000"/>
                        </a:solidFill>
                      </a:endParaRPr>
                    </a:p>
                    <a:p>
                      <a:pPr marL="285750" indent="-285750">
                        <a:buFontTx/>
                        <a:buChar char="-"/>
                      </a:pPr>
                      <a:r>
                        <a:rPr lang="en-ZA" sz="1200" dirty="0" smtClean="0">
                          <a:solidFill>
                            <a:schemeClr val="tx1"/>
                          </a:solidFill>
                        </a:rPr>
                        <a:t>On the</a:t>
                      </a:r>
                      <a:r>
                        <a:rPr lang="en-ZA" sz="1200" baseline="0" dirty="0" smtClean="0">
                          <a:solidFill>
                            <a:schemeClr val="tx1"/>
                          </a:solidFill>
                        </a:rPr>
                        <a:t> 3</a:t>
                      </a:r>
                      <a:r>
                        <a:rPr lang="en-ZA" sz="1200" baseline="30000" dirty="0" smtClean="0">
                          <a:solidFill>
                            <a:schemeClr val="tx1"/>
                          </a:solidFill>
                        </a:rPr>
                        <a:t>rd</a:t>
                      </a:r>
                      <a:r>
                        <a:rPr lang="en-ZA" sz="1200" baseline="0" dirty="0" smtClean="0">
                          <a:solidFill>
                            <a:schemeClr val="tx1"/>
                          </a:solidFill>
                        </a:rPr>
                        <a:t> November 2017, t</a:t>
                      </a:r>
                      <a:r>
                        <a:rPr lang="en-ZA" sz="1200" dirty="0" smtClean="0">
                          <a:solidFill>
                            <a:schemeClr val="tx1"/>
                          </a:solidFill>
                        </a:rPr>
                        <a:t>he district office engaged with the WC Department</a:t>
                      </a:r>
                      <a:r>
                        <a:rPr lang="en-ZA" sz="1200" baseline="0" dirty="0" smtClean="0">
                          <a:solidFill>
                            <a:schemeClr val="tx1"/>
                          </a:solidFill>
                        </a:rPr>
                        <a:t> of Agriculture to look at the support that is available for smallholder farmers and agree on how they will be working together to ensure that CPAs also benefit. </a:t>
                      </a:r>
                    </a:p>
                    <a:p>
                      <a:pPr marL="285750" indent="-285750">
                        <a:buFontTx/>
                        <a:buChar char="-"/>
                      </a:pPr>
                      <a:r>
                        <a:rPr lang="en-ZA" sz="1200" baseline="0" dirty="0" smtClean="0">
                          <a:solidFill>
                            <a:schemeClr val="tx1"/>
                          </a:solidFill>
                        </a:rPr>
                        <a:t>It was agreed that:</a:t>
                      </a:r>
                    </a:p>
                    <a:p>
                      <a:pPr marL="0" indent="0">
                        <a:buFont typeface="+mj-lt"/>
                        <a:buNone/>
                      </a:pPr>
                      <a:r>
                        <a:rPr lang="en-ZA" sz="1200" baseline="0" dirty="0" smtClean="0">
                          <a:solidFill>
                            <a:schemeClr val="tx1"/>
                          </a:solidFill>
                        </a:rPr>
                        <a:t>1. An application will be made for CASP Funding. </a:t>
                      </a:r>
                    </a:p>
                  </a:txBody>
                  <a:tcPr/>
                </a:tc>
                <a:tc>
                  <a:txBody>
                    <a:bodyPr/>
                    <a:lstStyle/>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endParaRPr lang="en-ZA" sz="1400" dirty="0" smtClean="0">
                        <a:solidFill>
                          <a:srgbClr val="FF0000"/>
                        </a:solidFill>
                      </a:endParaRPr>
                    </a:p>
                    <a:p>
                      <a:endParaRPr lang="en-ZA" sz="1400" dirty="0">
                        <a:solidFill>
                          <a:srgbClr val="FF0000"/>
                        </a:solidFill>
                      </a:endParaRPr>
                    </a:p>
                    <a:p>
                      <a:endParaRPr lang="en-ZA" sz="1100" dirty="0" smtClean="0">
                        <a:solidFill>
                          <a:schemeClr val="tx1"/>
                        </a:solidFill>
                      </a:endParaRPr>
                    </a:p>
                    <a:p>
                      <a:endParaRPr lang="en-ZA" sz="1100" dirty="0" smtClean="0">
                        <a:solidFill>
                          <a:schemeClr val="tx1"/>
                        </a:solidFill>
                      </a:endParaRPr>
                    </a:p>
                    <a:p>
                      <a:endParaRPr lang="en-ZA" sz="1100" dirty="0" smtClean="0">
                        <a:solidFill>
                          <a:schemeClr val="tx1"/>
                        </a:solidFill>
                      </a:endParaRPr>
                    </a:p>
                    <a:p>
                      <a:endParaRPr lang="en-ZA" sz="1100" dirty="0" smtClean="0">
                        <a:solidFill>
                          <a:schemeClr val="tx1"/>
                        </a:solidFill>
                      </a:endParaRPr>
                    </a:p>
                    <a:p>
                      <a:endParaRPr lang="en-ZA" sz="1100" dirty="0" smtClean="0">
                        <a:solidFill>
                          <a:schemeClr val="tx1"/>
                        </a:solidFill>
                      </a:endParaRPr>
                    </a:p>
                    <a:p>
                      <a:endParaRPr lang="en-ZA" sz="1100" dirty="0" smtClean="0">
                        <a:solidFill>
                          <a:schemeClr val="tx1"/>
                        </a:solidFill>
                      </a:endParaRPr>
                    </a:p>
                    <a:p>
                      <a:endParaRPr lang="en-ZA" sz="1100" dirty="0" smtClean="0">
                        <a:solidFill>
                          <a:schemeClr val="tx1"/>
                        </a:solidFill>
                      </a:endParaRPr>
                    </a:p>
                    <a:p>
                      <a:endParaRPr lang="en-ZA" sz="1100" dirty="0" smtClean="0">
                        <a:solidFill>
                          <a:schemeClr val="tx1"/>
                        </a:solidFill>
                      </a:endParaRPr>
                    </a:p>
                    <a:p>
                      <a:r>
                        <a:rPr lang="en-ZA" sz="1100" dirty="0" smtClean="0">
                          <a:solidFill>
                            <a:schemeClr val="tx1"/>
                          </a:solidFill>
                        </a:rPr>
                        <a:t>15</a:t>
                      </a:r>
                      <a:r>
                        <a:rPr lang="en-ZA" sz="1100" baseline="0" dirty="0" smtClean="0">
                          <a:solidFill>
                            <a:schemeClr val="tx1"/>
                          </a:solidFill>
                        </a:rPr>
                        <a:t> November 2017</a:t>
                      </a:r>
                      <a:endParaRPr lang="en-ZA" sz="1100" dirty="0" smtClean="0">
                        <a:solidFill>
                          <a:schemeClr val="tx1"/>
                        </a:solidFill>
                      </a:endParaRPr>
                    </a:p>
                  </a:txBody>
                  <a:tcPr/>
                </a:tc>
              </a:tr>
            </a:tbl>
          </a:graphicData>
        </a:graphic>
      </p:graphicFrame>
    </p:spTree>
    <p:extLst>
      <p:ext uri="{BB962C8B-B14F-4D97-AF65-F5344CB8AC3E}">
        <p14:creationId xmlns:p14="http://schemas.microsoft.com/office/powerpoint/2010/main" xmlns="" val="640682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7842"/>
            <a:ext cx="8229600" cy="1143000"/>
          </a:xfrm>
        </p:spPr>
        <p:txBody>
          <a:bodyPr>
            <a:normAutofit fontScale="90000"/>
          </a:bodyPr>
          <a:lstStyle/>
          <a:p>
            <a:pPr lvl="0" algn="ctr">
              <a:spcBef>
                <a:spcPts val="0"/>
              </a:spcBef>
              <a:defRPr/>
            </a:pPr>
            <a:r>
              <a:rPr lang="en-US" sz="3200" dirty="0" smtClean="0">
                <a:solidFill>
                  <a:prstClr val="black"/>
                </a:solidFill>
                <a:ea typeface="+mn-ea"/>
                <a:cs typeface="+mn-cs"/>
              </a:rPr>
              <a:t/>
            </a:r>
            <a:br>
              <a:rPr lang="en-US" sz="3200" dirty="0" smtClean="0">
                <a:solidFill>
                  <a:prstClr val="black"/>
                </a:solidFill>
                <a:ea typeface="+mn-ea"/>
                <a:cs typeface="+mn-cs"/>
              </a:rPr>
            </a:br>
            <a:r>
              <a:rPr lang="en-US" sz="3200" dirty="0" err="1" smtClean="0">
                <a:solidFill>
                  <a:prstClr val="black"/>
                </a:solidFill>
                <a:ea typeface="+mn-ea"/>
                <a:cs typeface="+mn-cs"/>
              </a:rPr>
              <a:t>Karatara</a:t>
            </a:r>
            <a:r>
              <a:rPr lang="en-US" sz="3200" dirty="0" smtClean="0">
                <a:solidFill>
                  <a:prstClr val="black"/>
                </a:solidFill>
                <a:ea typeface="+mn-ea"/>
                <a:cs typeface="+mn-cs"/>
              </a:rPr>
              <a:t> </a:t>
            </a:r>
            <a:r>
              <a:rPr lang="en-US" sz="3200" dirty="0">
                <a:solidFill>
                  <a:prstClr val="black"/>
                </a:solidFill>
                <a:ea typeface="+mn-ea"/>
                <a:cs typeface="+mn-cs"/>
              </a:rPr>
              <a:t>Settlement</a:t>
            </a:r>
            <a:r>
              <a:rPr lang="en-ZA" sz="1200" dirty="0">
                <a:solidFill>
                  <a:prstClr val="black"/>
                </a:solidFill>
                <a:ea typeface="+mn-ea"/>
                <a:cs typeface="+mn-cs"/>
              </a:rPr>
              <a:t/>
            </a:r>
            <a:br>
              <a:rPr lang="en-ZA" sz="1200" dirty="0">
                <a:solidFill>
                  <a:prstClr val="black"/>
                </a:solidFill>
                <a:ea typeface="+mn-ea"/>
                <a:cs typeface="+mn-cs"/>
              </a:rPr>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65004821"/>
              </p:ext>
            </p:extLst>
          </p:nvPr>
        </p:nvGraphicFramePr>
        <p:xfrm>
          <a:off x="457200" y="1600200"/>
          <a:ext cx="8229600" cy="74168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endParaRPr lang="en-ZA" dirty="0"/>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r>
              <a:tr h="370840">
                <a:tc>
                  <a:txBody>
                    <a:bodyPr/>
                    <a:lstStyle/>
                    <a:p>
                      <a:endParaRPr lang="en-ZA"/>
                    </a:p>
                  </a:txBody>
                  <a:tcPr/>
                </a:tc>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901447675"/>
              </p:ext>
            </p:extLst>
          </p:nvPr>
        </p:nvGraphicFramePr>
        <p:xfrm>
          <a:off x="343786" y="1371600"/>
          <a:ext cx="8763000" cy="3124200"/>
        </p:xfrm>
        <a:graphic>
          <a:graphicData uri="http://schemas.openxmlformats.org/drawingml/2006/table">
            <a:tbl>
              <a:tblPr firstRow="1" bandRow="1">
                <a:tableStyleId>{0505E3EF-67EA-436B-97B2-0124C06EBD24}</a:tableStyleId>
              </a:tblPr>
              <a:tblGrid>
                <a:gridCol w="1143000"/>
                <a:gridCol w="2209800"/>
                <a:gridCol w="3886200"/>
                <a:gridCol w="1524000"/>
              </a:tblGrid>
              <a:tr h="655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r>
                        <a:rPr lang="en-ZA" sz="1200" dirty="0" smtClean="0"/>
                        <a:t>Issues Raised</a:t>
                      </a:r>
                      <a:endParaRPr lang="en-ZA" sz="1200" dirty="0"/>
                    </a:p>
                  </a:txBody>
                  <a:tcPr/>
                </a:tc>
                <a:tc>
                  <a:txBody>
                    <a:bodyPr/>
                    <a:lstStyle/>
                    <a:p>
                      <a:r>
                        <a:rPr lang="en-US" sz="1200" dirty="0" smtClean="0"/>
                        <a:t>Outcome/ Output</a:t>
                      </a:r>
                      <a:r>
                        <a:rPr lang="en-US" sz="1200" baseline="0" dirty="0" smtClean="0"/>
                        <a:t> of the Actions</a:t>
                      </a:r>
                      <a:endParaRPr lang="en-US" sz="1200" dirty="0" smtClean="0"/>
                    </a:p>
                  </a:txBody>
                  <a:tcPr/>
                </a:tc>
                <a:tc>
                  <a:txBody>
                    <a:bodyPr/>
                    <a:lstStyle/>
                    <a:p>
                      <a:r>
                        <a:rPr lang="en-ZA" sz="1200" dirty="0" smtClean="0">
                          <a:solidFill>
                            <a:schemeClr val="tx1"/>
                          </a:solidFill>
                        </a:rPr>
                        <a:t>Dates</a:t>
                      </a:r>
                      <a:endParaRPr lang="en-ZA" sz="1200" dirty="0">
                        <a:solidFill>
                          <a:schemeClr val="tx1"/>
                        </a:solidFill>
                      </a:endParaRPr>
                    </a:p>
                  </a:txBody>
                  <a:tcPr/>
                </a:tc>
              </a:tr>
              <a:tr h="18571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need for low cost housing was expressed. Furthermore the concern was raised that the </a:t>
                      </a:r>
                      <a:r>
                        <a:rPr lang="en-US" sz="1200" dirty="0" err="1" smtClean="0"/>
                        <a:t>Knysna</a:t>
                      </a:r>
                      <a:r>
                        <a:rPr lang="en-US" sz="1200" dirty="0" smtClean="0"/>
                        <a:t> Municipality should not allocate land</a:t>
                      </a:r>
                      <a:endParaRPr lang="en-ZA" sz="1200" dirty="0" smtClean="0"/>
                    </a:p>
                    <a:p>
                      <a:endParaRPr lang="en-ZA" sz="1200" dirty="0"/>
                    </a:p>
                  </a:txBody>
                  <a:tcPr/>
                </a:tc>
                <a:tc>
                  <a:txBody>
                    <a:bodyPr/>
                    <a:lstStyle/>
                    <a:p>
                      <a:r>
                        <a:rPr lang="en-US" sz="1200" dirty="0" smtClean="0"/>
                        <a:t>A meeting between </a:t>
                      </a:r>
                      <a:r>
                        <a:rPr lang="en-US" sz="1200" dirty="0" err="1" smtClean="0"/>
                        <a:t>Knysna</a:t>
                      </a:r>
                      <a:r>
                        <a:rPr lang="en-US" sz="1200" dirty="0" smtClean="0"/>
                        <a:t> local municipality and DRDLR was held  to explore  ways to collaborate on matters related to land development</a:t>
                      </a:r>
                    </a:p>
                    <a:p>
                      <a:endParaRPr lang="en-US" sz="1200" dirty="0" smtClean="0"/>
                    </a:p>
                    <a:p>
                      <a:r>
                        <a:rPr lang="en-US" sz="1200" dirty="0" smtClean="0"/>
                        <a:t>George office met with the </a:t>
                      </a:r>
                      <a:r>
                        <a:rPr lang="en-US" sz="1200" dirty="0" err="1" smtClean="0"/>
                        <a:t>Karatara</a:t>
                      </a:r>
                      <a:r>
                        <a:rPr lang="en-US" sz="1200" dirty="0" smtClean="0"/>
                        <a:t> housing Committee to follow up to Mr Daniels’ input in September. Mr </a:t>
                      </a:r>
                      <a:r>
                        <a:rPr lang="en-US" sz="1200" dirty="0" err="1" smtClean="0"/>
                        <a:t>Oelf</a:t>
                      </a:r>
                      <a:r>
                        <a:rPr lang="en-US" sz="1200" dirty="0" smtClean="0"/>
                        <a:t> of the </a:t>
                      </a:r>
                      <a:r>
                        <a:rPr lang="en-US" sz="1200" dirty="0" err="1" smtClean="0"/>
                        <a:t>Kraaibosch</a:t>
                      </a:r>
                      <a:r>
                        <a:rPr lang="en-US" sz="1200" dirty="0" smtClean="0"/>
                        <a:t> claim was present. The Committee raised matters pertaining to development projects, housing and bulk services. A report was submitted to </a:t>
                      </a:r>
                      <a:r>
                        <a:rPr lang="en-US" sz="1200" dirty="0" err="1" smtClean="0"/>
                        <a:t>Knysna</a:t>
                      </a:r>
                      <a:r>
                        <a:rPr lang="en-US" sz="1200" dirty="0" smtClean="0"/>
                        <a:t> Municipality. The DRDLR request WCPDOA to advise on potential of agricultural projects (1HH/1HA). A follow up meeting will take place in November 2017 as soon as </a:t>
                      </a:r>
                      <a:r>
                        <a:rPr lang="en-US" sz="1200" dirty="0" err="1" smtClean="0"/>
                        <a:t>Knysna</a:t>
                      </a:r>
                      <a:r>
                        <a:rPr lang="en-US" sz="1200" dirty="0" smtClean="0"/>
                        <a:t> municipality confirms their availability to attend.</a:t>
                      </a:r>
                    </a:p>
                  </a:txBody>
                  <a:tcPr/>
                </a:tc>
                <a:tc>
                  <a:txBody>
                    <a:bodyPr/>
                    <a:lstStyle/>
                    <a:p>
                      <a:r>
                        <a:rPr lang="en-ZA" sz="1200" dirty="0" smtClean="0">
                          <a:solidFill>
                            <a:schemeClr val="tx1"/>
                          </a:solidFill>
                        </a:rPr>
                        <a:t>30 November 2017</a:t>
                      </a:r>
                      <a:endParaRPr lang="en-ZA" sz="1200" dirty="0">
                        <a:solidFill>
                          <a:schemeClr val="tx1"/>
                        </a:solidFill>
                      </a:endParaRPr>
                    </a:p>
                  </a:txBody>
                  <a:tcPr/>
                </a:tc>
              </a:tr>
            </a:tbl>
          </a:graphicData>
        </a:graphic>
      </p:graphicFrame>
    </p:spTree>
    <p:extLst>
      <p:ext uri="{BB962C8B-B14F-4D97-AF65-F5344CB8AC3E}">
        <p14:creationId xmlns:p14="http://schemas.microsoft.com/office/powerpoint/2010/main" xmlns="" val="3711721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915400" cy="4800600"/>
          </a:xfrm>
        </p:spPr>
        <p:txBody>
          <a:bodyPr>
            <a:normAutofit/>
          </a:bodyPr>
          <a:lstStyle/>
          <a:p>
            <a:pPr algn="just"/>
            <a:endParaRPr lang="en-US" dirty="0" smtClean="0"/>
          </a:p>
          <a:p>
            <a:pPr algn="just"/>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339334113"/>
              </p:ext>
            </p:extLst>
          </p:nvPr>
        </p:nvGraphicFramePr>
        <p:xfrm>
          <a:off x="228600" y="1295400"/>
          <a:ext cx="8839199" cy="4358640"/>
        </p:xfrm>
        <a:graphic>
          <a:graphicData uri="http://schemas.openxmlformats.org/drawingml/2006/table">
            <a:tbl>
              <a:tblPr firstRow="1" bandRow="1">
                <a:tableStyleId>{0505E3EF-67EA-436B-97B2-0124C06EBD24}</a:tableStyleId>
              </a:tblPr>
              <a:tblGrid>
                <a:gridCol w="2542783"/>
                <a:gridCol w="5181561"/>
                <a:gridCol w="1114855"/>
              </a:tblGrid>
              <a:tr h="225600">
                <a:tc>
                  <a:txBody>
                    <a:bodyPr/>
                    <a:lstStyle/>
                    <a:p>
                      <a:r>
                        <a:rPr lang="en-ZA" sz="1400" dirty="0" smtClean="0"/>
                        <a:t>Issues Raised</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Outcome/</a:t>
                      </a:r>
                      <a:r>
                        <a:rPr lang="en-ZA" sz="1400" baseline="0" dirty="0" smtClean="0"/>
                        <a:t> Output of the Actions</a:t>
                      </a:r>
                      <a:endParaRPr lang="en-ZA" sz="1400" dirty="0" smtClean="0"/>
                    </a:p>
                  </a:txBody>
                  <a:tcPr/>
                </a:tc>
                <a:tc>
                  <a:txBody>
                    <a:bodyPr/>
                    <a:lstStyle/>
                    <a:p>
                      <a:r>
                        <a:rPr lang="en-ZA" sz="1400" dirty="0" smtClean="0"/>
                        <a:t>Dates</a:t>
                      </a:r>
                      <a:endParaRPr lang="en-ZA" sz="1400" dirty="0"/>
                    </a:p>
                  </a:txBody>
                  <a:tcPr/>
                </a:tc>
              </a:tr>
              <a:tr h="1295400">
                <a:tc>
                  <a:txBody>
                    <a:bodyPr/>
                    <a:lstStyle/>
                    <a:p>
                      <a:r>
                        <a:rPr lang="en-US" sz="1200" dirty="0" err="1" smtClean="0"/>
                        <a:t>Mr</a:t>
                      </a:r>
                      <a:r>
                        <a:rPr lang="en-US" sz="1200" dirty="0" smtClean="0"/>
                        <a:t> Jacobs made the statement that the transformation process (TRANCRAA) is too slow. He indicated that the capacity to deal with matters in the George office is limited to one official</a:t>
                      </a:r>
                      <a:endParaRPr lang="en-ZA" sz="1200" dirty="0"/>
                    </a:p>
                  </a:txBody>
                  <a:tcPr/>
                </a:tc>
                <a:tc>
                  <a:txBody>
                    <a:bodyPr/>
                    <a:lstStyle/>
                    <a:p>
                      <a:r>
                        <a:rPr lang="en-US" sz="1200" dirty="0" smtClean="0"/>
                        <a:t>(The Chief Director PSSC has initiated a request to Department of Social Development to avail interns to work with the George office to add to capacity with regards to the administration of ESTA Matters. This will allow the Tenure official more time to focus more on the TRANCRAA matters. </a:t>
                      </a:r>
                    </a:p>
                    <a:p>
                      <a:endParaRPr lang="en-US" sz="1200" dirty="0" smtClean="0"/>
                    </a:p>
                    <a:p>
                      <a:r>
                        <a:rPr lang="en-US" sz="1200" dirty="0" smtClean="0"/>
                        <a:t>This will also be discussed</a:t>
                      </a:r>
                      <a:r>
                        <a:rPr lang="en-US" sz="1200" baseline="0" dirty="0" smtClean="0"/>
                        <a:t> at the National Task Team as part of the revised strategy plan for TRANCRAA</a:t>
                      </a:r>
                      <a:endParaRPr lang="en-ZA" sz="1200" dirty="0"/>
                    </a:p>
                  </a:txBody>
                  <a:tcPr/>
                </a:tc>
                <a:tc>
                  <a:txBody>
                    <a:bodyPr/>
                    <a:lstStyle/>
                    <a:p>
                      <a:endParaRPr lang="en-ZA" sz="1200" dirty="0">
                        <a:solidFill>
                          <a:schemeClr val="tx1"/>
                        </a:solidFill>
                      </a:endParaRPr>
                    </a:p>
                  </a:txBody>
                  <a:tcPr/>
                </a:tc>
              </a:tr>
              <a:tr h="454200">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Ruiterbos</a:t>
                      </a:r>
                      <a:endParaRPr kumimoji="0" lang="en-US" sz="3200" b="0" i="0" u="none" strike="noStrike" kern="1200" cap="none" spc="0" normalizeH="0" baseline="0" noProof="0" dirty="0" smtClean="0">
                        <a:ln>
                          <a:noFill/>
                        </a:ln>
                        <a:solidFill>
                          <a:prstClr val="black"/>
                        </a:solidFill>
                        <a:effectLst/>
                        <a:uLnTx/>
                        <a:uFillTx/>
                        <a:latin typeface="+mn-lt"/>
                        <a:ea typeface="+mn-ea"/>
                        <a:cs typeface="+mn-cs"/>
                      </a:endParaRPr>
                    </a:p>
                  </a:txBody>
                  <a:tcPr/>
                </a:tc>
                <a:tc hMerge="1">
                  <a:txBody>
                    <a:bodyPr/>
                    <a:lstStyle/>
                    <a:p>
                      <a:endParaRPr lang="en-ZA" sz="1200" dirty="0"/>
                    </a:p>
                  </a:txBody>
                  <a:tcPr/>
                </a:tc>
                <a:tc hMerge="1">
                  <a:txBody>
                    <a:bodyPr/>
                    <a:lstStyle/>
                    <a:p>
                      <a:endParaRPr lang="en-ZA" sz="1200" dirty="0">
                        <a:solidFill>
                          <a:schemeClr val="tx1"/>
                        </a:solidFill>
                      </a:endParaRPr>
                    </a:p>
                  </a:txBody>
                  <a:tcPr/>
                </a:tc>
              </a:tr>
              <a:tr h="1374600">
                <a:tc>
                  <a:txBody>
                    <a:bodyPr/>
                    <a:lstStyle/>
                    <a:p>
                      <a:r>
                        <a:rPr lang="en-US" sz="1200" b="0" dirty="0" smtClean="0"/>
                        <a:t>In 1999 a process was initiated to transfer state land (Public Works) to the community with very little being achieved. The result is that there is limited development taking place. Due to distance from schools, transport providers are making money from the poor through scholar </a:t>
                      </a:r>
                      <a:r>
                        <a:rPr lang="en-US" sz="1200" b="0" dirty="0" err="1" smtClean="0"/>
                        <a:t>transpor</a:t>
                      </a:r>
                      <a:endParaRPr lang="en-ZA" sz="1200" b="0" dirty="0"/>
                    </a:p>
                  </a:txBody>
                  <a:tcPr/>
                </a:tc>
                <a:tc>
                  <a:txBody>
                    <a:bodyPr/>
                    <a:lstStyle/>
                    <a:p>
                      <a:r>
                        <a:rPr lang="en-US" sz="1200" dirty="0" smtClean="0"/>
                        <a:t>A meeting took place with the </a:t>
                      </a:r>
                      <a:r>
                        <a:rPr lang="en-US" sz="1200" dirty="0" err="1" smtClean="0"/>
                        <a:t>Mossel</a:t>
                      </a:r>
                      <a:r>
                        <a:rPr lang="en-US" sz="1200" dirty="0" smtClean="0"/>
                        <a:t> Bay Municipal Manager on 27 October 2017 and a resolution was taken that the technical manager would engage with the Surveyor in George to provide a quote to DRDLR for the amendment of the general plan. This is to be done by 3 November 2017. </a:t>
                      </a:r>
                    </a:p>
                    <a:p>
                      <a:endParaRPr lang="en-US" sz="1200" dirty="0" smtClean="0"/>
                    </a:p>
                    <a:p>
                      <a:r>
                        <a:rPr lang="en-US" sz="1200" dirty="0" smtClean="0"/>
                        <a:t>The transport matter was</a:t>
                      </a:r>
                      <a:r>
                        <a:rPr lang="en-US" sz="1200" baseline="0" dirty="0" smtClean="0"/>
                        <a:t> referred to the Western Cape Department of Education for follow-up</a:t>
                      </a:r>
                      <a:endParaRPr lang="en-US" sz="1200" dirty="0" smtClean="0"/>
                    </a:p>
                    <a:p>
                      <a:endParaRPr lang="en-US" sz="1200" dirty="0" smtClean="0"/>
                    </a:p>
                    <a:p>
                      <a:r>
                        <a:rPr lang="en-US" sz="1200" dirty="0" smtClean="0"/>
                        <a:t>WCPDOA has supported the community with 18 household gardens.</a:t>
                      </a:r>
                    </a:p>
                    <a:p>
                      <a:r>
                        <a:rPr lang="en-US" sz="1200" dirty="0" smtClean="0"/>
                        <a:t> A joint follow up meeting with stakeholders will be held on 15 November to follow up on determining additional intervention support.</a:t>
                      </a:r>
                    </a:p>
                  </a:txBody>
                  <a:tcPr/>
                </a:tc>
                <a:tc>
                  <a:txBody>
                    <a:bodyPr/>
                    <a:lstStyle/>
                    <a:p>
                      <a:endParaRPr lang="en-ZA" sz="1200" dirty="0">
                        <a:solidFill>
                          <a:schemeClr val="tx1"/>
                        </a:solidFill>
                      </a:endParaRPr>
                    </a:p>
                  </a:txBody>
                  <a:tcPr/>
                </a:tc>
              </a:tr>
            </a:tbl>
          </a:graphicData>
        </a:graphic>
      </p:graphicFrame>
      <p:sp>
        <p:nvSpPr>
          <p:cNvPr id="6" name="Title 1"/>
          <p:cNvSpPr txBox="1">
            <a:spLocks/>
          </p:cNvSpPr>
          <p:nvPr/>
        </p:nvSpPr>
        <p:spPr>
          <a:xfrm>
            <a:off x="350874" y="609600"/>
            <a:ext cx="82296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pPr algn="ctr"/>
            <a:r>
              <a:rPr lang="en-US" sz="3200" dirty="0" smtClean="0">
                <a:solidFill>
                  <a:prstClr val="black"/>
                </a:solidFill>
              </a:rPr>
              <a:t> </a:t>
            </a:r>
            <a:r>
              <a:rPr lang="en-US" sz="3200" dirty="0" err="1" smtClean="0">
                <a:solidFill>
                  <a:prstClr val="black"/>
                </a:solidFill>
              </a:rPr>
              <a:t>Zoar</a:t>
            </a:r>
            <a:endParaRPr lang="en-US" sz="3200" dirty="0">
              <a:solidFill>
                <a:prstClr val="black"/>
              </a:solidFill>
            </a:endParaRPr>
          </a:p>
        </p:txBody>
      </p:sp>
    </p:spTree>
    <p:extLst>
      <p:ext uri="{BB962C8B-B14F-4D97-AF65-F5344CB8AC3E}">
        <p14:creationId xmlns:p14="http://schemas.microsoft.com/office/powerpoint/2010/main" xmlns="" val="2494040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6358</TotalTime>
  <Words>3809</Words>
  <Application>Microsoft Office PowerPoint</Application>
  <PresentationFormat>On-screen Show (4:3)</PresentationFormat>
  <Paragraphs>552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Western Cape  Status Report to Portfolio Committee Rural Development and Land Reform                                             </vt:lpstr>
      <vt:lpstr>Masincedane CPA</vt:lpstr>
      <vt:lpstr> Haarlem CPA</vt:lpstr>
      <vt:lpstr>Kranshoek CPA</vt:lpstr>
      <vt:lpstr>Pacaltsdorp CPA</vt:lpstr>
      <vt:lpstr>Toekoms CPA</vt:lpstr>
      <vt:lpstr>Mossel Bay African Farmers Union CPA</vt:lpstr>
      <vt:lpstr> Karatara Settlement </vt:lpstr>
      <vt:lpstr>Slide 9</vt:lpstr>
      <vt:lpstr> KRAAIBOSCH COMMUNITY CLAIM</vt:lpstr>
      <vt:lpstr>Elandskloof CPA</vt:lpstr>
      <vt:lpstr>Middelpos CPA</vt:lpstr>
      <vt:lpstr>Middelpos CPA</vt:lpstr>
      <vt:lpstr>Middelpos CPA</vt:lpstr>
      <vt:lpstr> Brandwacht CPA</vt:lpstr>
      <vt:lpstr>Other issues</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Lebogang Ditshwene</dc:creator>
  <cp:lastModifiedBy>PUMZA</cp:lastModifiedBy>
  <cp:revision>394</cp:revision>
  <cp:lastPrinted>2017-11-06T09:52:47Z</cp:lastPrinted>
  <dcterms:created xsi:type="dcterms:W3CDTF">2014-09-02T13:54:49Z</dcterms:created>
  <dcterms:modified xsi:type="dcterms:W3CDTF">2017-11-09T12:12:10Z</dcterms:modified>
</cp:coreProperties>
</file>