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69" r:id="rId2"/>
    <p:sldId id="350" r:id="rId3"/>
    <p:sldId id="380" r:id="rId4"/>
    <p:sldId id="352" r:id="rId5"/>
    <p:sldId id="481" r:id="rId6"/>
    <p:sldId id="482" r:id="rId7"/>
    <p:sldId id="503" r:id="rId8"/>
    <p:sldId id="381" r:id="rId9"/>
    <p:sldId id="483" r:id="rId10"/>
    <p:sldId id="484" r:id="rId11"/>
    <p:sldId id="454" r:id="rId12"/>
    <p:sldId id="485" r:id="rId13"/>
    <p:sldId id="486" r:id="rId14"/>
    <p:sldId id="487" r:id="rId15"/>
    <p:sldId id="353" r:id="rId16"/>
    <p:sldId id="488" r:id="rId17"/>
    <p:sldId id="490" r:id="rId18"/>
    <p:sldId id="491" r:id="rId19"/>
    <p:sldId id="492" r:id="rId20"/>
    <p:sldId id="504" r:id="rId21"/>
    <p:sldId id="355" r:id="rId22"/>
    <p:sldId id="493" r:id="rId23"/>
    <p:sldId id="494" r:id="rId24"/>
    <p:sldId id="495" r:id="rId25"/>
    <p:sldId id="496" r:id="rId26"/>
    <p:sldId id="497" r:id="rId27"/>
    <p:sldId id="469" r:id="rId28"/>
    <p:sldId id="465" r:id="rId29"/>
    <p:sldId id="505" r:id="rId30"/>
    <p:sldId id="511" r:id="rId31"/>
    <p:sldId id="513" r:id="rId32"/>
    <p:sldId id="406" r:id="rId33"/>
    <p:sldId id="498" r:id="rId34"/>
    <p:sldId id="439" r:id="rId35"/>
    <p:sldId id="499" r:id="rId36"/>
    <p:sldId id="408" r:id="rId37"/>
    <p:sldId id="500" r:id="rId38"/>
    <p:sldId id="501" r:id="rId39"/>
    <p:sldId id="502" r:id="rId40"/>
    <p:sldId id="506" r:id="rId41"/>
    <p:sldId id="445" r:id="rId42"/>
    <p:sldId id="507" r:id="rId43"/>
    <p:sldId id="508" r:id="rId44"/>
    <p:sldId id="509" r:id="rId45"/>
    <p:sldId id="514" r:id="rId46"/>
    <p:sldId id="510" r:id="rId47"/>
    <p:sldId id="515" r:id="rId48"/>
    <p:sldId id="516" r:id="rId49"/>
    <p:sldId id="378" r:id="rId50"/>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CC00"/>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p:cViewPr varScale="1">
        <p:scale>
          <a:sx n="109" d="100"/>
          <a:sy n="109" d="100"/>
        </p:scale>
        <p:origin x="-16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82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862" y="0"/>
            <a:ext cx="2946275" cy="498288"/>
          </a:xfrm>
          <a:prstGeom prst="rect">
            <a:avLst/>
          </a:prstGeom>
        </p:spPr>
        <p:txBody>
          <a:bodyPr vert="horz" lIns="91440" tIns="45720" rIns="91440" bIns="45720" rtlCol="0"/>
          <a:lstStyle>
            <a:lvl1pPr algn="r">
              <a:defRPr sz="1200"/>
            </a:lvl1pPr>
          </a:lstStyle>
          <a:p>
            <a:fld id="{1E01D37F-F6F1-43BE-AAE5-C21F549B3286}" type="datetimeFigureOut">
              <a:rPr lang="en-ZA" smtClean="0"/>
              <a:pPr/>
              <a:t>2017/11/09</a:t>
            </a:fld>
            <a:endParaRPr lang="en-ZA" dirty="0"/>
          </a:p>
        </p:txBody>
      </p:sp>
      <p:sp>
        <p:nvSpPr>
          <p:cNvPr id="4" name="Footer Placeholder 3"/>
          <p:cNvSpPr>
            <a:spLocks noGrp="1"/>
          </p:cNvSpPr>
          <p:nvPr>
            <p:ph type="ftr" sz="quarter" idx="2"/>
          </p:nvPr>
        </p:nvSpPr>
        <p:spPr>
          <a:xfrm>
            <a:off x="0" y="9429937"/>
            <a:ext cx="2946275" cy="4982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2" y="9429937"/>
            <a:ext cx="2946275" cy="498288"/>
          </a:xfrm>
          <a:prstGeom prst="rect">
            <a:avLst/>
          </a:prstGeom>
        </p:spPr>
        <p:txBody>
          <a:bodyPr vert="horz" lIns="91440" tIns="45720" rIns="91440" bIns="45720" rtlCol="0" anchor="b"/>
          <a:lstStyle>
            <a:lvl1pPr algn="r">
              <a:defRPr sz="1200"/>
            </a:lvl1pPr>
          </a:lstStyle>
          <a:p>
            <a:fld id="{707FCEC1-E925-426E-AEDE-6F4D5133F003}" type="slidenum">
              <a:rPr lang="en-ZA" smtClean="0"/>
              <a:pPr/>
              <a:t>‹#›</a:t>
            </a:fld>
            <a:endParaRPr lang="en-ZA" dirty="0"/>
          </a:p>
        </p:txBody>
      </p:sp>
    </p:spTree>
    <p:extLst>
      <p:ext uri="{BB962C8B-B14F-4D97-AF65-F5344CB8AC3E}">
        <p14:creationId xmlns:p14="http://schemas.microsoft.com/office/powerpoint/2010/main" xmlns=""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2946275" cy="49658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849862" y="1"/>
            <a:ext cx="2946275" cy="49658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3" y="4716675"/>
            <a:ext cx="5436909" cy="4467531"/>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29937"/>
            <a:ext cx="2946275" cy="49658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849862" y="9429937"/>
            <a:ext cx="2946275" cy="49658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xmlns=""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10</a:t>
            </a:fld>
            <a:endParaRPr lang="en-US" dirty="0"/>
          </a:p>
        </p:txBody>
      </p:sp>
    </p:spTree>
    <p:extLst>
      <p:ext uri="{BB962C8B-B14F-4D97-AF65-F5344CB8AC3E}">
        <p14:creationId xmlns:p14="http://schemas.microsoft.com/office/powerpoint/2010/main" xmlns="" val="3442045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11</a:t>
            </a:fld>
            <a:endParaRPr lang="en-US" dirty="0"/>
          </a:p>
        </p:txBody>
      </p:sp>
    </p:spTree>
    <p:extLst>
      <p:ext uri="{BB962C8B-B14F-4D97-AF65-F5344CB8AC3E}">
        <p14:creationId xmlns:p14="http://schemas.microsoft.com/office/powerpoint/2010/main" xmlns="" val="85363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12</a:t>
            </a:fld>
            <a:endParaRPr lang="en-US" dirty="0"/>
          </a:p>
        </p:txBody>
      </p:sp>
    </p:spTree>
    <p:extLst>
      <p:ext uri="{BB962C8B-B14F-4D97-AF65-F5344CB8AC3E}">
        <p14:creationId xmlns:p14="http://schemas.microsoft.com/office/powerpoint/2010/main" xmlns="" val="331229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13</a:t>
            </a:fld>
            <a:endParaRPr lang="en-US" dirty="0"/>
          </a:p>
        </p:txBody>
      </p:sp>
    </p:spTree>
    <p:extLst>
      <p:ext uri="{BB962C8B-B14F-4D97-AF65-F5344CB8AC3E}">
        <p14:creationId xmlns:p14="http://schemas.microsoft.com/office/powerpoint/2010/main" xmlns="" val="287846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14</a:t>
            </a:fld>
            <a:endParaRPr lang="en-US" dirty="0"/>
          </a:p>
        </p:txBody>
      </p:sp>
    </p:spTree>
    <p:extLst>
      <p:ext uri="{BB962C8B-B14F-4D97-AF65-F5344CB8AC3E}">
        <p14:creationId xmlns:p14="http://schemas.microsoft.com/office/powerpoint/2010/main" xmlns="" val="380087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15</a:t>
            </a:fld>
            <a:endParaRPr lang="en-US" dirty="0"/>
          </a:p>
        </p:txBody>
      </p:sp>
    </p:spTree>
    <p:extLst>
      <p:ext uri="{BB962C8B-B14F-4D97-AF65-F5344CB8AC3E}">
        <p14:creationId xmlns:p14="http://schemas.microsoft.com/office/powerpoint/2010/main" xmlns="" val="2986070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16</a:t>
            </a:fld>
            <a:endParaRPr lang="en-US" dirty="0"/>
          </a:p>
        </p:txBody>
      </p:sp>
    </p:spTree>
    <p:extLst>
      <p:ext uri="{BB962C8B-B14F-4D97-AF65-F5344CB8AC3E}">
        <p14:creationId xmlns:p14="http://schemas.microsoft.com/office/powerpoint/2010/main" xmlns="" val="106089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17</a:t>
            </a:fld>
            <a:endParaRPr lang="en-US" dirty="0"/>
          </a:p>
        </p:txBody>
      </p:sp>
    </p:spTree>
    <p:extLst>
      <p:ext uri="{BB962C8B-B14F-4D97-AF65-F5344CB8AC3E}">
        <p14:creationId xmlns:p14="http://schemas.microsoft.com/office/powerpoint/2010/main" xmlns="" val="31254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18</a:t>
            </a:fld>
            <a:endParaRPr lang="en-US" dirty="0"/>
          </a:p>
        </p:txBody>
      </p:sp>
    </p:spTree>
    <p:extLst>
      <p:ext uri="{BB962C8B-B14F-4D97-AF65-F5344CB8AC3E}">
        <p14:creationId xmlns:p14="http://schemas.microsoft.com/office/powerpoint/2010/main" xmlns="" val="268179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19</a:t>
            </a:fld>
            <a:endParaRPr lang="en-US" dirty="0"/>
          </a:p>
        </p:txBody>
      </p:sp>
    </p:spTree>
    <p:extLst>
      <p:ext uri="{BB962C8B-B14F-4D97-AF65-F5344CB8AC3E}">
        <p14:creationId xmlns:p14="http://schemas.microsoft.com/office/powerpoint/2010/main" xmlns="" val="148543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a:t>
            </a:fld>
            <a:endParaRPr lang="en-US" dirty="0"/>
          </a:p>
        </p:txBody>
      </p:sp>
    </p:spTree>
    <p:extLst>
      <p:ext uri="{BB962C8B-B14F-4D97-AF65-F5344CB8AC3E}">
        <p14:creationId xmlns:p14="http://schemas.microsoft.com/office/powerpoint/2010/main" xmlns="" val="395884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20</a:t>
            </a:fld>
            <a:endParaRPr lang="en-US" dirty="0"/>
          </a:p>
        </p:txBody>
      </p:sp>
    </p:spTree>
    <p:extLst>
      <p:ext uri="{BB962C8B-B14F-4D97-AF65-F5344CB8AC3E}">
        <p14:creationId xmlns:p14="http://schemas.microsoft.com/office/powerpoint/2010/main" xmlns="" val="1709219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21</a:t>
            </a:fld>
            <a:endParaRPr lang="en-US" dirty="0"/>
          </a:p>
        </p:txBody>
      </p:sp>
    </p:spTree>
    <p:extLst>
      <p:ext uri="{BB962C8B-B14F-4D97-AF65-F5344CB8AC3E}">
        <p14:creationId xmlns:p14="http://schemas.microsoft.com/office/powerpoint/2010/main" xmlns="" val="342506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22</a:t>
            </a:fld>
            <a:endParaRPr lang="en-US" dirty="0"/>
          </a:p>
        </p:txBody>
      </p:sp>
    </p:spTree>
    <p:extLst>
      <p:ext uri="{BB962C8B-B14F-4D97-AF65-F5344CB8AC3E}">
        <p14:creationId xmlns:p14="http://schemas.microsoft.com/office/powerpoint/2010/main" xmlns="" val="304746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23</a:t>
            </a:fld>
            <a:endParaRPr lang="en-US" dirty="0"/>
          </a:p>
        </p:txBody>
      </p:sp>
    </p:spTree>
    <p:extLst>
      <p:ext uri="{BB962C8B-B14F-4D97-AF65-F5344CB8AC3E}">
        <p14:creationId xmlns:p14="http://schemas.microsoft.com/office/powerpoint/2010/main" xmlns="" val="2858879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24</a:t>
            </a:fld>
            <a:endParaRPr lang="en-US" dirty="0"/>
          </a:p>
        </p:txBody>
      </p:sp>
    </p:spTree>
    <p:extLst>
      <p:ext uri="{BB962C8B-B14F-4D97-AF65-F5344CB8AC3E}">
        <p14:creationId xmlns:p14="http://schemas.microsoft.com/office/powerpoint/2010/main" xmlns="" val="2058076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25</a:t>
            </a:fld>
            <a:endParaRPr lang="en-US" dirty="0"/>
          </a:p>
        </p:txBody>
      </p:sp>
    </p:spTree>
    <p:extLst>
      <p:ext uri="{BB962C8B-B14F-4D97-AF65-F5344CB8AC3E}">
        <p14:creationId xmlns:p14="http://schemas.microsoft.com/office/powerpoint/2010/main" xmlns="" val="120173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26</a:t>
            </a:fld>
            <a:endParaRPr lang="en-US" dirty="0"/>
          </a:p>
        </p:txBody>
      </p:sp>
    </p:spTree>
    <p:extLst>
      <p:ext uri="{BB962C8B-B14F-4D97-AF65-F5344CB8AC3E}">
        <p14:creationId xmlns:p14="http://schemas.microsoft.com/office/powerpoint/2010/main" xmlns="" val="3703794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27</a:t>
            </a:fld>
            <a:endParaRPr lang="en-US" dirty="0"/>
          </a:p>
        </p:txBody>
      </p:sp>
    </p:spTree>
    <p:extLst>
      <p:ext uri="{BB962C8B-B14F-4D97-AF65-F5344CB8AC3E}">
        <p14:creationId xmlns:p14="http://schemas.microsoft.com/office/powerpoint/2010/main" xmlns="" val="321933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28</a:t>
            </a:fld>
            <a:endParaRPr lang="en-US" dirty="0"/>
          </a:p>
        </p:txBody>
      </p:sp>
    </p:spTree>
    <p:extLst>
      <p:ext uri="{BB962C8B-B14F-4D97-AF65-F5344CB8AC3E}">
        <p14:creationId xmlns:p14="http://schemas.microsoft.com/office/powerpoint/2010/main" xmlns="" val="1049759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29</a:t>
            </a:fld>
            <a:endParaRPr lang="en-US" dirty="0"/>
          </a:p>
        </p:txBody>
      </p:sp>
    </p:spTree>
    <p:extLst>
      <p:ext uri="{BB962C8B-B14F-4D97-AF65-F5344CB8AC3E}">
        <p14:creationId xmlns:p14="http://schemas.microsoft.com/office/powerpoint/2010/main" xmlns="" val="117177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3</a:t>
            </a:fld>
            <a:endParaRPr lang="en-US" dirty="0"/>
          </a:p>
        </p:txBody>
      </p:sp>
    </p:spTree>
    <p:extLst>
      <p:ext uri="{BB962C8B-B14F-4D97-AF65-F5344CB8AC3E}">
        <p14:creationId xmlns:p14="http://schemas.microsoft.com/office/powerpoint/2010/main" xmlns="" val="1489985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30</a:t>
            </a:fld>
            <a:endParaRPr lang="en-US" dirty="0"/>
          </a:p>
        </p:txBody>
      </p:sp>
    </p:spTree>
    <p:extLst>
      <p:ext uri="{BB962C8B-B14F-4D97-AF65-F5344CB8AC3E}">
        <p14:creationId xmlns:p14="http://schemas.microsoft.com/office/powerpoint/2010/main" xmlns="" val="1151976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31</a:t>
            </a:fld>
            <a:endParaRPr lang="en-US" dirty="0"/>
          </a:p>
        </p:txBody>
      </p:sp>
    </p:spTree>
    <p:extLst>
      <p:ext uri="{BB962C8B-B14F-4D97-AF65-F5344CB8AC3E}">
        <p14:creationId xmlns:p14="http://schemas.microsoft.com/office/powerpoint/2010/main" xmlns="" val="169856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32</a:t>
            </a:fld>
            <a:endParaRPr lang="en-US" dirty="0"/>
          </a:p>
        </p:txBody>
      </p:sp>
    </p:spTree>
    <p:extLst>
      <p:ext uri="{BB962C8B-B14F-4D97-AF65-F5344CB8AC3E}">
        <p14:creationId xmlns:p14="http://schemas.microsoft.com/office/powerpoint/2010/main" xmlns="" val="2079431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33</a:t>
            </a:fld>
            <a:endParaRPr lang="en-US" dirty="0"/>
          </a:p>
        </p:txBody>
      </p:sp>
    </p:spTree>
    <p:extLst>
      <p:ext uri="{BB962C8B-B14F-4D97-AF65-F5344CB8AC3E}">
        <p14:creationId xmlns:p14="http://schemas.microsoft.com/office/powerpoint/2010/main" xmlns="" val="4151145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34</a:t>
            </a:fld>
            <a:endParaRPr lang="en-US" dirty="0"/>
          </a:p>
        </p:txBody>
      </p:sp>
    </p:spTree>
    <p:extLst>
      <p:ext uri="{BB962C8B-B14F-4D97-AF65-F5344CB8AC3E}">
        <p14:creationId xmlns:p14="http://schemas.microsoft.com/office/powerpoint/2010/main" xmlns="" val="1445205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35</a:t>
            </a:fld>
            <a:endParaRPr lang="en-US" dirty="0"/>
          </a:p>
        </p:txBody>
      </p:sp>
    </p:spTree>
    <p:extLst>
      <p:ext uri="{BB962C8B-B14F-4D97-AF65-F5344CB8AC3E}">
        <p14:creationId xmlns:p14="http://schemas.microsoft.com/office/powerpoint/2010/main" xmlns="" val="3129595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36</a:t>
            </a:fld>
            <a:endParaRPr lang="en-US" dirty="0"/>
          </a:p>
        </p:txBody>
      </p:sp>
    </p:spTree>
    <p:extLst>
      <p:ext uri="{BB962C8B-B14F-4D97-AF65-F5344CB8AC3E}">
        <p14:creationId xmlns:p14="http://schemas.microsoft.com/office/powerpoint/2010/main" xmlns="" val="509654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37</a:t>
            </a:fld>
            <a:endParaRPr lang="en-US" dirty="0"/>
          </a:p>
        </p:txBody>
      </p:sp>
    </p:spTree>
    <p:extLst>
      <p:ext uri="{BB962C8B-B14F-4D97-AF65-F5344CB8AC3E}">
        <p14:creationId xmlns:p14="http://schemas.microsoft.com/office/powerpoint/2010/main" xmlns="" val="3793633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38</a:t>
            </a:fld>
            <a:endParaRPr lang="en-US" dirty="0"/>
          </a:p>
        </p:txBody>
      </p:sp>
    </p:spTree>
    <p:extLst>
      <p:ext uri="{BB962C8B-B14F-4D97-AF65-F5344CB8AC3E}">
        <p14:creationId xmlns:p14="http://schemas.microsoft.com/office/powerpoint/2010/main" xmlns="" val="1142532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39</a:t>
            </a:fld>
            <a:endParaRPr lang="en-US" dirty="0"/>
          </a:p>
        </p:txBody>
      </p:sp>
    </p:spTree>
    <p:extLst>
      <p:ext uri="{BB962C8B-B14F-4D97-AF65-F5344CB8AC3E}">
        <p14:creationId xmlns:p14="http://schemas.microsoft.com/office/powerpoint/2010/main" xmlns="" val="371193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a:t>
            </a:fld>
            <a:endParaRPr lang="en-US" dirty="0"/>
          </a:p>
        </p:txBody>
      </p:sp>
    </p:spTree>
    <p:extLst>
      <p:ext uri="{BB962C8B-B14F-4D97-AF65-F5344CB8AC3E}">
        <p14:creationId xmlns:p14="http://schemas.microsoft.com/office/powerpoint/2010/main" xmlns="" val="861947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40</a:t>
            </a:fld>
            <a:endParaRPr lang="en-US" dirty="0"/>
          </a:p>
        </p:txBody>
      </p:sp>
    </p:spTree>
    <p:extLst>
      <p:ext uri="{BB962C8B-B14F-4D97-AF65-F5344CB8AC3E}">
        <p14:creationId xmlns:p14="http://schemas.microsoft.com/office/powerpoint/2010/main" xmlns="" val="3222506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41</a:t>
            </a:fld>
            <a:endParaRPr lang="en-US" dirty="0"/>
          </a:p>
        </p:txBody>
      </p:sp>
    </p:spTree>
    <p:extLst>
      <p:ext uri="{BB962C8B-B14F-4D97-AF65-F5344CB8AC3E}">
        <p14:creationId xmlns:p14="http://schemas.microsoft.com/office/powerpoint/2010/main" xmlns="" val="2423236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44</a:t>
            </a:fld>
            <a:endParaRPr lang="en-US" dirty="0"/>
          </a:p>
        </p:txBody>
      </p:sp>
    </p:spTree>
    <p:extLst>
      <p:ext uri="{BB962C8B-B14F-4D97-AF65-F5344CB8AC3E}">
        <p14:creationId xmlns:p14="http://schemas.microsoft.com/office/powerpoint/2010/main" xmlns="" val="2369811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49</a:t>
            </a:fld>
            <a:endParaRPr lang="en-US" dirty="0"/>
          </a:p>
        </p:txBody>
      </p:sp>
    </p:spTree>
    <p:extLst>
      <p:ext uri="{BB962C8B-B14F-4D97-AF65-F5344CB8AC3E}">
        <p14:creationId xmlns:p14="http://schemas.microsoft.com/office/powerpoint/2010/main" xmlns="" val="225184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5</a:t>
            </a:fld>
            <a:endParaRPr lang="en-US" dirty="0"/>
          </a:p>
        </p:txBody>
      </p:sp>
    </p:spTree>
    <p:extLst>
      <p:ext uri="{BB962C8B-B14F-4D97-AF65-F5344CB8AC3E}">
        <p14:creationId xmlns:p14="http://schemas.microsoft.com/office/powerpoint/2010/main" xmlns="" val="52075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6</a:t>
            </a:fld>
            <a:endParaRPr lang="en-US" dirty="0"/>
          </a:p>
        </p:txBody>
      </p:sp>
    </p:spTree>
    <p:extLst>
      <p:ext uri="{BB962C8B-B14F-4D97-AF65-F5344CB8AC3E}">
        <p14:creationId xmlns:p14="http://schemas.microsoft.com/office/powerpoint/2010/main" xmlns="" val="259357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7</a:t>
            </a:fld>
            <a:endParaRPr lang="en-US" dirty="0"/>
          </a:p>
        </p:txBody>
      </p:sp>
    </p:spTree>
    <p:extLst>
      <p:ext uri="{BB962C8B-B14F-4D97-AF65-F5344CB8AC3E}">
        <p14:creationId xmlns:p14="http://schemas.microsoft.com/office/powerpoint/2010/main" xmlns="" val="2042706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8</a:t>
            </a:fld>
            <a:endParaRPr lang="en-US" dirty="0"/>
          </a:p>
        </p:txBody>
      </p:sp>
    </p:spTree>
    <p:extLst>
      <p:ext uri="{BB962C8B-B14F-4D97-AF65-F5344CB8AC3E}">
        <p14:creationId xmlns:p14="http://schemas.microsoft.com/office/powerpoint/2010/main" xmlns="" val="298539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0795704-D4CC-4FCA-8A4B-34A401FE9C28}" type="slidenum">
              <a:rPr lang="en-US" smtClean="0"/>
              <a:pPr>
                <a:defRPr/>
              </a:pPr>
              <a:t>9</a:t>
            </a:fld>
            <a:endParaRPr lang="en-US" dirty="0"/>
          </a:p>
        </p:txBody>
      </p:sp>
    </p:spTree>
    <p:extLst>
      <p:ext uri="{BB962C8B-B14F-4D97-AF65-F5344CB8AC3E}">
        <p14:creationId xmlns:p14="http://schemas.microsoft.com/office/powerpoint/2010/main" xmlns="" val="32197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3752338" y="112909"/>
            <a:ext cx="1431643" cy="1475287"/>
          </a:xfrm>
          <a:prstGeom prst="rect">
            <a:avLst/>
          </a:prstGeom>
          <a:noFill/>
          <a:ln w="9525">
            <a:noFill/>
            <a:miter lim="800000"/>
            <a:headEnd/>
            <a:tailEnd/>
          </a:ln>
        </p:spPr>
      </p:pic>
      <p:sp>
        <p:nvSpPr>
          <p:cNvPr id="7" name="Rectangle 3"/>
          <p:cNvSpPr txBox="1">
            <a:spLocks noChangeArrowheads="1"/>
          </p:cNvSpPr>
          <p:nvPr/>
        </p:nvSpPr>
        <p:spPr>
          <a:xfrm>
            <a:off x="71440" y="1588196"/>
            <a:ext cx="8991600" cy="3060004"/>
          </a:xfrm>
          <a:prstGeom prst="rect">
            <a:avLst/>
          </a:prstGeom>
        </p:spPr>
        <p:txBody>
          <a:bodyPr/>
          <a:lstStyle/>
          <a:p>
            <a:pPr marL="342900" indent="-342900" algn="ctr">
              <a:lnSpc>
                <a:spcPct val="90000"/>
              </a:lnSpc>
              <a:spcBef>
                <a:spcPct val="20000"/>
              </a:spcBef>
              <a:defRPr/>
            </a:pPr>
            <a:r>
              <a:rPr lang="en-US" sz="32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352425" y="2667000"/>
            <a:ext cx="8382000" cy="21272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spcAft>
                <a:spcPts val="400"/>
              </a:spcAft>
              <a:buFont typeface="Arial" charset="0"/>
              <a:buNone/>
              <a:defRPr/>
            </a:pPr>
            <a:r>
              <a:rPr lang="en-US" sz="2800" b="1" kern="0" dirty="0" smtClean="0">
                <a:solidFill>
                  <a:srgbClr val="FF0000"/>
                </a:solidFill>
                <a:latin typeface="Arial" panose="020B0604020202020204" pitchFamily="34" charset="0"/>
                <a:cs typeface="Arial" panose="020B0604020202020204" pitchFamily="34" charset="0"/>
              </a:rPr>
              <a:t>Performance Report </a:t>
            </a:r>
            <a:br>
              <a:rPr lang="en-US" sz="2800" b="1" kern="0" dirty="0" smtClean="0">
                <a:solidFill>
                  <a:srgbClr val="FF0000"/>
                </a:solidFill>
                <a:latin typeface="Arial" panose="020B0604020202020204" pitchFamily="34" charset="0"/>
                <a:cs typeface="Arial" panose="020B0604020202020204" pitchFamily="34" charset="0"/>
              </a:rPr>
            </a:br>
            <a:r>
              <a:rPr lang="en-US" sz="2800" b="1" kern="0" dirty="0" smtClean="0">
                <a:solidFill>
                  <a:srgbClr val="FF0000"/>
                </a:solidFill>
                <a:latin typeface="Arial" panose="020B0604020202020204" pitchFamily="34" charset="0"/>
                <a:cs typeface="Arial" panose="020B0604020202020204" pitchFamily="34" charset="0"/>
              </a:rPr>
              <a:t>on predetermined objectives and budget </a:t>
            </a:r>
          </a:p>
          <a:p>
            <a:pPr algn="ctr" eaLnBrk="1" hangingPunct="1">
              <a:spcBef>
                <a:spcPct val="0"/>
              </a:spcBef>
              <a:spcAft>
                <a:spcPts val="400"/>
              </a:spcAft>
              <a:buFont typeface="Arial" charset="0"/>
              <a:buNone/>
              <a:defRPr/>
            </a:pPr>
            <a:r>
              <a:rPr lang="en-US" sz="2800" b="1" kern="0" dirty="0" smtClean="0">
                <a:solidFill>
                  <a:srgbClr val="FF0000"/>
                </a:solidFill>
                <a:latin typeface="Arial" panose="020B0604020202020204" pitchFamily="34" charset="0"/>
                <a:cs typeface="Arial" panose="020B0604020202020204" pitchFamily="34" charset="0"/>
              </a:rPr>
              <a:t>(2017/18 Financial Year ) </a:t>
            </a:r>
          </a:p>
          <a:p>
            <a:pPr algn="ctr" eaLnBrk="1" hangingPunct="1">
              <a:spcBef>
                <a:spcPct val="0"/>
              </a:spcBef>
              <a:spcAft>
                <a:spcPts val="400"/>
              </a:spcAft>
              <a:buFont typeface="Arial" charset="0"/>
              <a:buNone/>
              <a:defRPr/>
            </a:pPr>
            <a:r>
              <a:rPr lang="en-US" sz="2800" b="1" kern="0" dirty="0" smtClean="0">
                <a:solidFill>
                  <a:srgbClr val="FF0000"/>
                </a:solidFill>
                <a:latin typeface="Arial" panose="020B0604020202020204" pitchFamily="34" charset="0"/>
                <a:cs typeface="Arial" panose="020B0604020202020204" pitchFamily="34" charset="0"/>
              </a:rPr>
              <a:t>2</a:t>
            </a:r>
            <a:r>
              <a:rPr lang="en-US" sz="2800" b="1" kern="0" baseline="30000" dirty="0" smtClean="0">
                <a:solidFill>
                  <a:srgbClr val="FF0000"/>
                </a:solidFill>
                <a:latin typeface="Arial" panose="020B0604020202020204" pitchFamily="34" charset="0"/>
                <a:cs typeface="Arial" panose="020B0604020202020204" pitchFamily="34" charset="0"/>
              </a:rPr>
              <a:t>nd</a:t>
            </a:r>
            <a:r>
              <a:rPr lang="en-US" sz="2800" b="1" kern="0" dirty="0" smtClean="0">
                <a:solidFill>
                  <a:srgbClr val="FF0000"/>
                </a:solidFill>
                <a:latin typeface="Arial" panose="020B0604020202020204" pitchFamily="34" charset="0"/>
                <a:cs typeface="Arial" panose="020B0604020202020204" pitchFamily="34" charset="0"/>
              </a:rPr>
              <a:t> Quarter</a:t>
            </a:r>
          </a:p>
          <a:p>
            <a:pPr algn="ctr" eaLnBrk="1" hangingPunct="1">
              <a:spcBef>
                <a:spcPct val="0"/>
              </a:spcBef>
              <a:buFont typeface="Arial" charset="0"/>
              <a:buNone/>
              <a:defRPr/>
            </a:pPr>
            <a:endParaRPr lang="en-US" b="1" kern="0" dirty="0">
              <a:solidFill>
                <a:srgbClr val="FF0000"/>
              </a:solidFill>
              <a:latin typeface="+mj-lt"/>
            </a:endParaRPr>
          </a:p>
        </p:txBody>
      </p:sp>
      <p:sp>
        <p:nvSpPr>
          <p:cNvPr id="5" name="Rectangle 3"/>
          <p:cNvSpPr txBox="1">
            <a:spLocks/>
          </p:cNvSpPr>
          <p:nvPr/>
        </p:nvSpPr>
        <p:spPr bwMode="auto">
          <a:xfrm>
            <a:off x="228600" y="4648200"/>
            <a:ext cx="8686800" cy="2051050"/>
          </a:xfrm>
          <a:prstGeom prst="rect">
            <a:avLst/>
          </a:prstGeom>
          <a:noFill/>
          <a:ln w="9525">
            <a:noFill/>
            <a:miter lim="800000"/>
            <a:headEnd/>
            <a:tailEnd/>
          </a:ln>
        </p:spPr>
        <p:txBody>
          <a:bodyPr/>
          <a:lstStyle/>
          <a:p>
            <a:pPr marL="342900" indent="-342900" algn="ctr">
              <a:defRPr/>
            </a:pPr>
            <a:endParaRPr lang="en-US" sz="2400" b="1" dirty="0" smtClean="0">
              <a:solidFill>
                <a:schemeClr val="accent6">
                  <a:lumMod val="50000"/>
                </a:schemeClr>
              </a:solidFill>
              <a:latin typeface="Arial Black" panose="020B0A04020102020204" pitchFamily="34" charset="0"/>
              <a:cs typeface="+mn-cs"/>
            </a:endParaRPr>
          </a:p>
          <a:p>
            <a:pPr marL="342900" indent="-342900" algn="ctr">
              <a:defRPr/>
            </a:pPr>
            <a:r>
              <a:rPr lang="en-US" sz="2400" b="1" dirty="0" smtClean="0">
                <a:solidFill>
                  <a:schemeClr val="accent6">
                    <a:lumMod val="50000"/>
                  </a:schemeClr>
                </a:solidFill>
                <a:latin typeface="+mn-lt"/>
                <a:cs typeface="+mn-cs"/>
              </a:rPr>
              <a:t>Presentation </a:t>
            </a:r>
            <a:r>
              <a:rPr lang="en-US" sz="2400" b="1" dirty="0">
                <a:solidFill>
                  <a:schemeClr val="accent6">
                    <a:lumMod val="50000"/>
                  </a:schemeClr>
                </a:solidFill>
                <a:latin typeface="+mn-lt"/>
                <a:cs typeface="+mn-cs"/>
              </a:rPr>
              <a:t>to the Portfolio Committee on </a:t>
            </a:r>
            <a:r>
              <a:rPr lang="en-US" sz="2400" b="1" dirty="0" smtClean="0">
                <a:solidFill>
                  <a:schemeClr val="accent6">
                    <a:lumMod val="50000"/>
                  </a:schemeClr>
                </a:solidFill>
                <a:latin typeface="+mn-lt"/>
                <a:cs typeface="+mn-cs"/>
              </a:rPr>
              <a:t/>
            </a:r>
            <a:br>
              <a:rPr lang="en-US" sz="2400" b="1" dirty="0" smtClean="0">
                <a:solidFill>
                  <a:schemeClr val="accent6">
                    <a:lumMod val="50000"/>
                  </a:schemeClr>
                </a:solidFill>
                <a:latin typeface="+mn-lt"/>
                <a:cs typeface="+mn-cs"/>
              </a:rPr>
            </a:br>
            <a:r>
              <a:rPr lang="en-US" sz="2400" b="1" dirty="0" smtClean="0">
                <a:solidFill>
                  <a:schemeClr val="accent6">
                    <a:lumMod val="50000"/>
                  </a:schemeClr>
                </a:solidFill>
                <a:latin typeface="+mn-lt"/>
                <a:cs typeface="+mn-cs"/>
              </a:rPr>
              <a:t>Higher </a:t>
            </a:r>
            <a:r>
              <a:rPr lang="en-US" sz="2400" b="1" dirty="0">
                <a:solidFill>
                  <a:schemeClr val="accent6">
                    <a:lumMod val="50000"/>
                  </a:schemeClr>
                </a:solidFill>
                <a:latin typeface="+mn-lt"/>
                <a:cs typeface="+mn-cs"/>
              </a:rPr>
              <a:t>Education and Training </a:t>
            </a: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dirty="0" smtClean="0">
                <a:solidFill>
                  <a:schemeClr val="accent6">
                    <a:lumMod val="50000"/>
                  </a:schemeClr>
                </a:solidFill>
                <a:latin typeface="+mn-lt"/>
              </a:rPr>
              <a:t>8 November 2017</a:t>
            </a:r>
            <a:endParaRPr lang="en-US" sz="2400" dirty="0">
              <a:solidFill>
                <a:schemeClr val="accent6">
                  <a:lumMod val="50000"/>
                </a:schemeClr>
              </a:solidFill>
              <a:latin typeface="+mn-lt"/>
            </a:endParaRPr>
          </a:p>
        </p:txBody>
      </p:sp>
    </p:spTree>
    <p:extLst>
      <p:ext uri="{BB962C8B-B14F-4D97-AF65-F5344CB8AC3E}">
        <p14:creationId xmlns:p14="http://schemas.microsoft.com/office/powerpoint/2010/main" xmlns="" val="2836797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latin typeface="+mn-lt"/>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latin typeface="+mn-lt"/>
              </a:rPr>
              <a:pPr>
                <a:spcBef>
                  <a:spcPct val="0"/>
                </a:spcBef>
                <a:buFontTx/>
                <a:buNone/>
              </a:pPr>
              <a:t>10</a:t>
            </a:fld>
            <a:endParaRPr lang="en-US" altLang="en-US" sz="1400" b="1" dirty="0">
              <a:latin typeface="+mn-lt"/>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mn-lt"/>
              </a:rPr>
              <a:t>Programme 2: </a:t>
            </a:r>
            <a:r>
              <a:rPr lang="en-US" dirty="0" smtClean="0">
                <a:latin typeface="+mn-lt"/>
              </a:rPr>
              <a:t>Planning, Policy and Strategy</a:t>
            </a:r>
            <a:endParaRPr lang="en-ZA" dirty="0">
              <a:latin typeface="+mn-lt"/>
            </a:endParaRPr>
          </a:p>
        </p:txBody>
      </p:sp>
      <p:sp>
        <p:nvSpPr>
          <p:cNvPr id="10" name="Content Placeholder 2"/>
          <p:cNvSpPr txBox="1">
            <a:spLocks/>
          </p:cNvSpPr>
          <p:nvPr/>
        </p:nvSpPr>
        <p:spPr bwMode="auto">
          <a:xfrm>
            <a:off x="589848" y="995440"/>
            <a:ext cx="8326290"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mj-lt"/>
              <a:buAutoNum type="arabicPeriod" startAt="2"/>
            </a:pPr>
            <a:r>
              <a:rPr lang="en-GB" sz="2100" dirty="0"/>
              <a:t>The development of a Policy Framework on Disability is due for completion and approval by the Minister by 31 March 2018  </a:t>
            </a:r>
          </a:p>
          <a:p>
            <a:pPr marL="0" indent="0" eaLnBrk="1" hangingPunct="1">
              <a:buNone/>
            </a:pPr>
            <a:endParaRPr lang="en-GB" sz="2400" dirty="0"/>
          </a:p>
          <a:p>
            <a:pPr lvl="1" eaLnBrk="1" hangingPunct="1">
              <a:buFontTx/>
              <a:buChar char="-"/>
            </a:pPr>
            <a:endParaRPr lang="en-ZA" sz="2000" dirty="0" smtClean="0"/>
          </a:p>
          <a:p>
            <a:pPr lvl="1" eaLnBrk="1" hangingPunct="1">
              <a:buFontTx/>
              <a:buChar char="-"/>
            </a:pPr>
            <a:endParaRPr lang="en-ZA" sz="2000" dirty="0"/>
          </a:p>
          <a:p>
            <a:pPr marL="0" indent="0" eaLnBrk="1" hangingPunct="1">
              <a:buNone/>
            </a:pPr>
            <a:endParaRPr lang="en-US" sz="1200" dirty="0"/>
          </a:p>
          <a:p>
            <a:pPr marL="457200" indent="-457200" eaLnBrk="1" hangingPunct="1">
              <a:buFont typeface="+mj-lt"/>
              <a:buAutoNum type="arabicPeriod" startAt="3"/>
            </a:pPr>
            <a:r>
              <a:rPr lang="en-GB" sz="2100" dirty="0" smtClean="0"/>
              <a:t>The </a:t>
            </a:r>
            <a:r>
              <a:rPr lang="en-GB" sz="2100" dirty="0"/>
              <a:t>annual report on the implementation of  social inclusion in PSET due for completion and approval by 31 March 2018 </a:t>
            </a:r>
          </a:p>
          <a:p>
            <a:pPr marL="0" indent="0" eaLnBrk="1" hangingPunct="1">
              <a:buNone/>
            </a:pPr>
            <a:endParaRPr lang="en-GB" sz="2400" dirty="0" smtClean="0"/>
          </a:p>
          <a:p>
            <a:pPr eaLnBrk="1" hangingPunct="1"/>
            <a:endParaRPr lang="en-ZA" sz="2400" kern="0" dirty="0" smtClean="0">
              <a:cs typeface="Arial" pitchFamily="34" charset="0"/>
            </a:endParaRPr>
          </a:p>
        </p:txBody>
      </p:sp>
      <p:sp>
        <p:nvSpPr>
          <p:cNvPr id="9" name="Content Placeholder 2"/>
          <p:cNvSpPr txBox="1">
            <a:spLocks/>
          </p:cNvSpPr>
          <p:nvPr/>
        </p:nvSpPr>
        <p:spPr bwMode="auto">
          <a:xfrm>
            <a:off x="589848" y="1809489"/>
            <a:ext cx="7610493" cy="123851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spcBef>
                <a:spcPts val="0"/>
              </a:spcBef>
              <a:spcAft>
                <a:spcPts val="600"/>
              </a:spcAft>
              <a:buFontTx/>
              <a:buChar char="-"/>
            </a:pPr>
            <a:r>
              <a:rPr lang="en-GB" sz="1600" dirty="0" smtClean="0">
                <a:cs typeface="Calibri" panose="020F0502020204030204" pitchFamily="34" charset="0"/>
              </a:rPr>
              <a:t>Ministerial </a:t>
            </a:r>
            <a:r>
              <a:rPr lang="en-GB" sz="1600" dirty="0">
                <a:cs typeface="Calibri" panose="020F0502020204030204" pitchFamily="34" charset="0"/>
              </a:rPr>
              <a:t>Report: Framework on Disability Gazetted for public comment </a:t>
            </a:r>
            <a:r>
              <a:rPr lang="en-ZA" sz="1600" dirty="0">
                <a:cs typeface="Calibri" panose="020F0502020204030204" pitchFamily="34" charset="0"/>
              </a:rPr>
              <a:t>on 18 Nov 2016 </a:t>
            </a:r>
            <a:r>
              <a:rPr lang="en-ZA" sz="1600" dirty="0" smtClean="0">
                <a:cs typeface="Calibri" panose="020F0502020204030204" pitchFamily="34" charset="0"/>
              </a:rPr>
              <a:t>for </a:t>
            </a:r>
            <a:r>
              <a:rPr lang="en-ZA" sz="1600" dirty="0">
                <a:cs typeface="Calibri" panose="020F0502020204030204" pitchFamily="34" charset="0"/>
              </a:rPr>
              <a:t>public comments and has been discussed at Social Cluster during September 2017  </a:t>
            </a:r>
            <a:r>
              <a:rPr lang="en-ZA" sz="1600" b="1" dirty="0">
                <a:cs typeface="Calibri" panose="020F0502020204030204" pitchFamily="34" charset="0"/>
              </a:rPr>
              <a:t>(completed)</a:t>
            </a:r>
          </a:p>
          <a:p>
            <a:pPr marL="357188" indent="-357188" eaLnBrk="1" hangingPunct="1">
              <a:buFontTx/>
              <a:buChar char="-"/>
            </a:pPr>
            <a:r>
              <a:rPr lang="en-ZA" sz="1600" dirty="0" smtClean="0">
                <a:cs typeface="Calibri" panose="020F0502020204030204" pitchFamily="34" charset="0"/>
              </a:rPr>
              <a:t>Preparations are underway for </a:t>
            </a:r>
            <a:r>
              <a:rPr lang="en-ZA" sz="1600" dirty="0">
                <a:cs typeface="Calibri" panose="020F0502020204030204" pitchFamily="34" charset="0"/>
              </a:rPr>
              <a:t>final gazetting by Cabinet</a:t>
            </a:r>
            <a:r>
              <a:rPr lang="en-ZA" sz="1600" dirty="0" smtClean="0">
                <a:cs typeface="Calibri" panose="020F0502020204030204" pitchFamily="34" charset="0"/>
              </a:rPr>
              <a:t>.</a:t>
            </a:r>
            <a:endParaRPr lang="en-ZA" sz="1600" kern="0" dirty="0">
              <a:cs typeface="Arial" pitchFamily="34" charset="0"/>
            </a:endParaRPr>
          </a:p>
        </p:txBody>
      </p:sp>
      <p:sp>
        <p:nvSpPr>
          <p:cNvPr id="11" name="Content Placeholder 2"/>
          <p:cNvSpPr txBox="1">
            <a:spLocks/>
          </p:cNvSpPr>
          <p:nvPr/>
        </p:nvSpPr>
        <p:spPr bwMode="auto">
          <a:xfrm>
            <a:off x="589849" y="3886200"/>
            <a:ext cx="7610492" cy="234315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Char char="-"/>
            </a:pPr>
            <a:r>
              <a:rPr lang="en-GB" sz="1600" dirty="0" smtClean="0"/>
              <a:t>The </a:t>
            </a:r>
            <a:r>
              <a:rPr lang="en-GB" sz="1600" i="1" dirty="0"/>
              <a:t>2</a:t>
            </a:r>
            <a:r>
              <a:rPr lang="en-GB" sz="1600" i="1" baseline="30000" dirty="0"/>
              <a:t>nd</a:t>
            </a:r>
            <a:r>
              <a:rPr lang="en-GB" sz="1600" i="1" dirty="0"/>
              <a:t>  quarterly report </a:t>
            </a:r>
            <a:r>
              <a:rPr lang="en-GB" sz="1600" dirty="0"/>
              <a:t>on implementation of  social inclusion in PSET </a:t>
            </a:r>
            <a:r>
              <a:rPr lang="en-GB" sz="1600" dirty="0" smtClean="0"/>
              <a:t>has </a:t>
            </a:r>
            <a:r>
              <a:rPr lang="en-GB" sz="1600" dirty="0"/>
              <a:t>been compiled </a:t>
            </a:r>
            <a:r>
              <a:rPr lang="en-GB" sz="1600" b="1" dirty="0"/>
              <a:t>as planned</a:t>
            </a:r>
            <a:r>
              <a:rPr lang="en-GB" sz="1600" dirty="0"/>
              <a:t> </a:t>
            </a:r>
            <a:endParaRPr lang="en-GB" sz="1600" dirty="0" smtClean="0"/>
          </a:p>
          <a:p>
            <a:pPr eaLnBrk="1" hangingPunct="1">
              <a:buFontTx/>
              <a:buChar char="-"/>
            </a:pPr>
            <a:r>
              <a:rPr lang="en-GB" sz="1600" dirty="0" smtClean="0"/>
              <a:t>The report covers three </a:t>
            </a:r>
            <a:r>
              <a:rPr lang="en-GB" sz="1600" dirty="0"/>
              <a:t>universities (Mangosuthu </a:t>
            </a:r>
            <a:r>
              <a:rPr lang="en-ZA" sz="1600" dirty="0"/>
              <a:t>University of Technology,  </a:t>
            </a:r>
            <a:r>
              <a:rPr lang="en-ZA" sz="1600" dirty="0" smtClean="0"/>
              <a:t>Nelson </a:t>
            </a:r>
            <a:r>
              <a:rPr lang="en-ZA" sz="1600" dirty="0"/>
              <a:t>Mandela University of Technology and University of  the Free State) </a:t>
            </a:r>
            <a:r>
              <a:rPr lang="en-ZA" sz="1600" dirty="0" smtClean="0"/>
              <a:t>and 8 </a:t>
            </a:r>
            <a:r>
              <a:rPr lang="en-ZA" sz="1600" dirty="0"/>
              <a:t>TVET colleges  </a:t>
            </a:r>
            <a:endParaRPr lang="en-ZA" sz="1600" dirty="0" smtClean="0"/>
          </a:p>
          <a:p>
            <a:pPr eaLnBrk="1" hangingPunct="1">
              <a:buFontTx/>
              <a:buChar char="-"/>
            </a:pPr>
            <a:r>
              <a:rPr lang="en-ZA" sz="1600" dirty="0" smtClean="0"/>
              <a:t>There </a:t>
            </a:r>
            <a:r>
              <a:rPr lang="en-ZA" sz="1600" dirty="0"/>
              <a:t>has been a positive feedback prompted by the DG’s request from TVET Colleges in terms of reporting on the implementation of the policy on the calendar on significant days which also promoted collaboration between institutions and other government department at local level.</a:t>
            </a:r>
          </a:p>
          <a:p>
            <a:pPr marL="57150" indent="0" eaLnBrk="1" hangingPunct="1">
              <a:buNone/>
            </a:pPr>
            <a:endParaRPr lang="en-ZA" sz="1400" dirty="0" smtClean="0">
              <a:solidFill>
                <a:srgbClr val="FF0000"/>
              </a:solidFill>
            </a:endParaRPr>
          </a:p>
        </p:txBody>
      </p:sp>
    </p:spTree>
    <p:extLst>
      <p:ext uri="{BB962C8B-B14F-4D97-AF65-F5344CB8AC3E}">
        <p14:creationId xmlns:p14="http://schemas.microsoft.com/office/powerpoint/2010/main" xmlns="" val="4012447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11</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2: </a:t>
            </a:r>
            <a:r>
              <a:rPr lang="en-US" dirty="0" smtClean="0">
                <a:latin typeface="Arial" panose="020B0604020202020204" pitchFamily="34" charset="0"/>
                <a:cs typeface="Arial" panose="020B0604020202020204" pitchFamily="34" charset="0"/>
              </a:rPr>
              <a:t>Planning, Policy and Strategy</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45268" y="943052"/>
            <a:ext cx="8382022" cy="5210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mj-lt"/>
              <a:buAutoNum type="arabicPeriod" startAt="4"/>
            </a:pPr>
            <a:r>
              <a:rPr lang="en-GB" sz="2100" dirty="0" smtClean="0">
                <a:latin typeface="Arial" panose="020B0604020202020204" pitchFamily="34" charset="0"/>
                <a:cs typeface="Arial" panose="020B0604020202020204" pitchFamily="34" charset="0"/>
              </a:rPr>
              <a:t>The </a:t>
            </a:r>
            <a:r>
              <a:rPr lang="en-GB" sz="2100" dirty="0">
                <a:latin typeface="Arial" panose="020B0604020202020204" pitchFamily="34" charset="0"/>
                <a:cs typeface="Arial" panose="020B0604020202020204" pitchFamily="34" charset="0"/>
              </a:rPr>
              <a:t>annual report on </a:t>
            </a:r>
            <a:r>
              <a:rPr lang="en-GB" sz="2100" dirty="0" smtClean="0">
                <a:latin typeface="Arial" panose="020B0604020202020204" pitchFamily="34" charset="0"/>
                <a:cs typeface="Arial" panose="020B0604020202020204" pitchFamily="34" charset="0"/>
              </a:rPr>
              <a:t>the implementation of Open </a:t>
            </a:r>
            <a:r>
              <a:rPr lang="en-GB" sz="2100" dirty="0">
                <a:latin typeface="Arial" panose="020B0604020202020204" pitchFamily="34" charset="0"/>
                <a:cs typeface="Arial" panose="020B0604020202020204" pitchFamily="34" charset="0"/>
              </a:rPr>
              <a:t>Learning </a:t>
            </a:r>
            <a:r>
              <a:rPr lang="en-GB" sz="2100" dirty="0" smtClean="0">
                <a:latin typeface="Arial" panose="020B0604020202020204" pitchFamily="34" charset="0"/>
                <a:cs typeface="Arial" panose="020B0604020202020204" pitchFamily="34" charset="0"/>
              </a:rPr>
              <a:t>Policy in </a:t>
            </a:r>
            <a:r>
              <a:rPr lang="en-GB" sz="2100" dirty="0">
                <a:latin typeface="Arial" panose="020B0604020202020204" pitchFamily="34" charset="0"/>
                <a:cs typeface="Arial" panose="020B0604020202020204" pitchFamily="34" charset="0"/>
              </a:rPr>
              <a:t>PSET due for completion and approval by 31 March </a:t>
            </a:r>
            <a:r>
              <a:rPr lang="en-GB" sz="2100" dirty="0" smtClean="0">
                <a:latin typeface="Arial" panose="020B0604020202020204" pitchFamily="34" charset="0"/>
                <a:cs typeface="Arial" panose="020B0604020202020204" pitchFamily="34" charset="0"/>
              </a:rPr>
              <a:t>2018</a:t>
            </a:r>
          </a:p>
          <a:p>
            <a:pPr marL="0" indent="0" eaLnBrk="1" hangingPunct="1">
              <a:buNone/>
            </a:pPr>
            <a:endParaRPr lang="en-GB" sz="2800" dirty="0" smtClean="0">
              <a:latin typeface="Arial" panose="020B0604020202020204" pitchFamily="34" charset="0"/>
              <a:cs typeface="Arial" panose="020B0604020202020204" pitchFamily="34" charset="0"/>
            </a:endParaRPr>
          </a:p>
          <a:p>
            <a:pPr lvl="1" eaLnBrk="1" hangingPunct="1"/>
            <a:endParaRPr lang="en-GB" sz="2400" dirty="0" smtClean="0">
              <a:latin typeface="Arial" panose="020B0604020202020204" pitchFamily="34" charset="0"/>
              <a:cs typeface="Arial" panose="020B0604020202020204" pitchFamily="34" charset="0"/>
            </a:endParaRPr>
          </a:p>
          <a:p>
            <a:pPr lvl="1" eaLnBrk="1" hangingPunct="1"/>
            <a:endParaRPr lang="en-GB" sz="2400" dirty="0" smtClean="0">
              <a:latin typeface="Arial" panose="020B0604020202020204" pitchFamily="34" charset="0"/>
              <a:cs typeface="Arial" panose="020B0604020202020204" pitchFamily="34" charset="0"/>
            </a:endParaRPr>
          </a:p>
          <a:p>
            <a:pPr marL="457200" lvl="1" indent="0" eaLnBrk="1" hangingPunct="1">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457200" indent="-457200">
              <a:buFont typeface="+mj-lt"/>
              <a:buAutoNum type="arabicPeriod" startAt="5"/>
            </a:pPr>
            <a:endParaRPr lang="en-GB" sz="2400" dirty="0" smtClean="0">
              <a:latin typeface="Arial" panose="020B0604020202020204" pitchFamily="34" charset="0"/>
              <a:cs typeface="Arial" panose="020B0604020202020204" pitchFamily="34" charset="0"/>
            </a:endParaRPr>
          </a:p>
          <a:p>
            <a:pPr marL="457200" indent="-457200">
              <a:buFont typeface="+mj-lt"/>
              <a:buAutoNum type="arabicPeriod" startAt="5"/>
            </a:pPr>
            <a:r>
              <a:rPr lang="en-GB" sz="2100" dirty="0" smtClean="0">
                <a:latin typeface="Arial" panose="020B0604020202020204" pitchFamily="34" charset="0"/>
                <a:cs typeface="Arial" panose="020B0604020202020204" pitchFamily="34" charset="0"/>
              </a:rPr>
              <a:t>The </a:t>
            </a:r>
            <a:r>
              <a:rPr lang="en-GB" sz="2100" dirty="0">
                <a:latin typeface="Arial" panose="020B0604020202020204" pitchFamily="34" charset="0"/>
                <a:cs typeface="Arial" panose="020B0604020202020204" pitchFamily="34" charset="0"/>
              </a:rPr>
              <a:t>annual report on </a:t>
            </a:r>
            <a:r>
              <a:rPr lang="en-GB" sz="2100" dirty="0" smtClean="0">
                <a:latin typeface="Arial" panose="020B0604020202020204" pitchFamily="34" charset="0"/>
                <a:cs typeface="Arial" panose="020B0604020202020204" pitchFamily="34" charset="0"/>
              </a:rPr>
              <a:t>the implementation of Career </a:t>
            </a:r>
            <a:r>
              <a:rPr lang="en-GB" sz="2100" dirty="0">
                <a:latin typeface="Arial" panose="020B0604020202020204" pitchFamily="34" charset="0"/>
                <a:cs typeface="Arial" panose="020B0604020202020204" pitchFamily="34" charset="0"/>
              </a:rPr>
              <a:t>Development Services due for completion and approval by the </a:t>
            </a:r>
            <a:r>
              <a:rPr lang="en-GB" sz="2100" dirty="0" smtClean="0">
                <a:latin typeface="Arial" panose="020B0604020202020204" pitchFamily="34" charset="0"/>
                <a:cs typeface="Arial" panose="020B0604020202020204" pitchFamily="34" charset="0"/>
              </a:rPr>
              <a:t>Director-General </a:t>
            </a:r>
            <a:r>
              <a:rPr lang="en-GB" sz="2100" dirty="0">
                <a:latin typeface="Arial" panose="020B0604020202020204" pitchFamily="34" charset="0"/>
                <a:cs typeface="Arial" panose="020B0604020202020204" pitchFamily="34" charset="0"/>
              </a:rPr>
              <a:t>by </a:t>
            </a:r>
            <a:r>
              <a:rPr lang="en-GB" sz="2100" dirty="0" smtClean="0">
                <a:latin typeface="Arial" panose="020B0604020202020204" pitchFamily="34" charset="0"/>
                <a:cs typeface="Arial" panose="020B0604020202020204" pitchFamily="34" charset="0"/>
              </a:rPr>
              <a:t>31 </a:t>
            </a:r>
            <a:r>
              <a:rPr lang="en-GB" sz="2100" dirty="0">
                <a:latin typeface="Arial" panose="020B0604020202020204" pitchFamily="34" charset="0"/>
                <a:cs typeface="Arial" panose="020B0604020202020204" pitchFamily="34" charset="0"/>
              </a:rPr>
              <a:t>March 2018</a:t>
            </a:r>
          </a:p>
          <a:p>
            <a:pPr marL="0" indent="0" eaLnBrk="1" hangingPunct="1">
              <a:buNone/>
            </a:pPr>
            <a:r>
              <a:rPr lang="en-GB" sz="2000" dirty="0">
                <a:latin typeface="Arial" panose="020B0604020202020204" pitchFamily="34" charset="0"/>
                <a:cs typeface="Arial" panose="020B0604020202020204" pitchFamily="34" charset="0"/>
              </a:rPr>
              <a:t>	</a:t>
            </a:r>
            <a:endParaRPr lang="en-ZA" altLang="en-US" sz="2000"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46100" y="1741488"/>
            <a:ext cx="8002587" cy="244951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r>
              <a:rPr lang="en-GB" sz="1600" dirty="0">
                <a:latin typeface="Arial" panose="020B0604020202020204" pitchFamily="34" charset="0"/>
                <a:cs typeface="Arial" panose="020B0604020202020204" pitchFamily="34" charset="0"/>
              </a:rPr>
              <a:t>The quarterly report on the implementation of Open learning Policy in PSET has been </a:t>
            </a:r>
            <a:r>
              <a:rPr lang="en-GB" sz="1600" dirty="0" smtClean="0">
                <a:latin typeface="Arial" panose="020B0604020202020204" pitchFamily="34" charset="0"/>
                <a:cs typeface="Arial" panose="020B0604020202020204" pitchFamily="34" charset="0"/>
              </a:rPr>
              <a:t>compiled </a:t>
            </a:r>
            <a:r>
              <a:rPr lang="en-GB" sz="1600" b="1" dirty="0" smtClean="0">
                <a:latin typeface="Arial" panose="020B0604020202020204" pitchFamily="34" charset="0"/>
                <a:cs typeface="Arial" panose="020B0604020202020204" pitchFamily="34" charset="0"/>
              </a:rPr>
              <a:t>as planned</a:t>
            </a:r>
            <a:r>
              <a:rPr lang="en-GB" sz="1600" dirty="0" smtClean="0">
                <a:latin typeface="Arial" panose="020B0604020202020204" pitchFamily="34" charset="0"/>
                <a:cs typeface="Arial" panose="020B0604020202020204" pitchFamily="34" charset="0"/>
              </a:rPr>
              <a:t>. Some of the activities covered by the report include:</a:t>
            </a:r>
            <a:endParaRPr lang="en-GB" sz="1600" dirty="0">
              <a:latin typeface="Arial" panose="020B0604020202020204" pitchFamily="34" charset="0"/>
              <a:cs typeface="Arial" panose="020B0604020202020204" pitchFamily="34" charset="0"/>
            </a:endParaRPr>
          </a:p>
          <a:p>
            <a:pPr marL="628650" lvl="2" indent="-271463" eaLnBrk="1" hangingPunct="1"/>
            <a:r>
              <a:rPr lang="en-GB" sz="1600" dirty="0" smtClean="0">
                <a:latin typeface="Arial" panose="020B0604020202020204" pitchFamily="34" charset="0"/>
                <a:cs typeface="Arial" panose="020B0604020202020204" pitchFamily="34" charset="0"/>
              </a:rPr>
              <a:t>First </a:t>
            </a:r>
            <a:r>
              <a:rPr lang="en-GB" sz="1600" dirty="0">
                <a:latin typeface="Arial" panose="020B0604020202020204" pitchFamily="34" charset="0"/>
                <a:cs typeface="Arial" panose="020B0604020202020204" pitchFamily="34" charset="0"/>
              </a:rPr>
              <a:t>workshop of the Subject Expert Group to develop curriculum </a:t>
            </a:r>
            <a:r>
              <a:rPr lang="en-GB" sz="1600" dirty="0" smtClean="0">
                <a:latin typeface="Arial" panose="020B0604020202020204" pitchFamily="34" charset="0"/>
                <a:cs typeface="Arial" panose="020B0604020202020204" pitchFamily="34" charset="0"/>
              </a:rPr>
              <a:t>content for  professional programmes TVET college lecturers was held from 30 August to 1 September 2017</a:t>
            </a:r>
          </a:p>
          <a:p>
            <a:pPr marL="628650" lvl="2" indent="-271463" eaLnBrk="1" hangingPunct="1"/>
            <a:r>
              <a:rPr lang="en-GB" sz="1600" dirty="0" smtClean="0">
                <a:latin typeface="Arial" panose="020B0604020202020204" pitchFamily="34" charset="0"/>
                <a:cs typeface="Arial" panose="020B0604020202020204" pitchFamily="34" charset="0"/>
              </a:rPr>
              <a:t>Inputs were also received at a Research Colloquium  held on 12 October 2017.</a:t>
            </a:r>
          </a:p>
          <a:p>
            <a:pPr marL="628650" lvl="2" indent="-271463" eaLnBrk="1" hangingPunct="1"/>
            <a:r>
              <a:rPr lang="en-GB" sz="1600" dirty="0" smtClean="0">
                <a:latin typeface="Arial" panose="020B0604020202020204" pitchFamily="34" charset="0"/>
                <a:cs typeface="Arial" panose="020B0604020202020204" pitchFamily="34" charset="0"/>
              </a:rPr>
              <a:t>Open </a:t>
            </a:r>
            <a:r>
              <a:rPr lang="en-GB" sz="1600" dirty="0">
                <a:latin typeface="Arial" panose="020B0604020202020204" pitchFamily="34" charset="0"/>
                <a:cs typeface="Arial" panose="020B0604020202020204" pitchFamily="34" charset="0"/>
              </a:rPr>
              <a:t>Learning staff contributed to the commission on Open Learning which formed part of the DHET Colloquium on enhancing the implementation of the SA NQF, on 13 </a:t>
            </a:r>
            <a:r>
              <a:rPr lang="en-GB" sz="1600" dirty="0" smtClean="0">
                <a:latin typeface="Arial" panose="020B0604020202020204" pitchFamily="34" charset="0"/>
                <a:cs typeface="Arial" panose="020B0604020202020204" pitchFamily="34" charset="0"/>
              </a:rPr>
              <a:t>September 2017</a:t>
            </a:r>
            <a:endParaRPr lang="en-GB" sz="1600" dirty="0">
              <a:latin typeface="Arial" panose="020B0604020202020204" pitchFamily="34" charset="0"/>
              <a:cs typeface="Arial" panose="020B0604020202020204" pitchFamily="34" charset="0"/>
            </a:endParaRPr>
          </a:p>
          <a:p>
            <a:pPr lvl="2" eaLnBrk="1" hangingPunct="1"/>
            <a:endParaRPr lang="en-GB" sz="1600" dirty="0" smtClean="0">
              <a:solidFill>
                <a:srgbClr val="FF0000"/>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46100" y="5471385"/>
            <a:ext cx="8002587" cy="58786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r>
              <a:rPr lang="en-GB" sz="1600" dirty="0">
                <a:latin typeface="Arial" panose="020B0604020202020204" pitchFamily="34" charset="0"/>
                <a:cs typeface="Arial" panose="020B0604020202020204" pitchFamily="34" charset="0"/>
              </a:rPr>
              <a:t>The quarterly report on the implementation of </a:t>
            </a:r>
            <a:r>
              <a:rPr lang="en-GB" sz="1600" dirty="0" smtClean="0">
                <a:latin typeface="Arial" panose="020B0604020202020204" pitchFamily="34" charset="0"/>
                <a:cs typeface="Arial" panose="020B0604020202020204" pitchFamily="34" charset="0"/>
              </a:rPr>
              <a:t>Career Development Services has been compiled </a:t>
            </a:r>
            <a:r>
              <a:rPr lang="en-GB" sz="1600" b="1" dirty="0" smtClean="0">
                <a:latin typeface="Arial" panose="020B0604020202020204" pitchFamily="34" charset="0"/>
                <a:cs typeface="Arial" panose="020B0604020202020204" pitchFamily="34" charset="0"/>
              </a:rPr>
              <a:t>as planned.</a:t>
            </a:r>
          </a:p>
          <a:p>
            <a:pPr marL="457200" lvl="1" indent="0" eaLnBrk="1" hangingPunct="1">
              <a:buNone/>
            </a:pPr>
            <a:endParaRPr lang="en-GB" sz="1400" dirty="0" smtClean="0">
              <a:solidFill>
                <a:srgbClr val="FF0000"/>
              </a:solidFill>
              <a:latin typeface="Arial" panose="020B0604020202020204" pitchFamily="34" charset="0"/>
              <a:cs typeface="Arial" panose="020B0604020202020204" pitchFamily="34" charset="0"/>
            </a:endParaRPr>
          </a:p>
          <a:p>
            <a:pPr marL="457200" lvl="1" indent="0" eaLnBrk="1" hangingPunct="1">
              <a:buNone/>
            </a:pPr>
            <a:endParaRPr lang="en-GB" sz="1400" dirty="0">
              <a:solidFill>
                <a:srgbClr val="FF0000"/>
              </a:solidFill>
              <a:latin typeface="Arial" panose="020B0604020202020204" pitchFamily="34" charset="0"/>
              <a:cs typeface="Arial" panose="020B0604020202020204" pitchFamily="34" charset="0"/>
            </a:endParaRPr>
          </a:p>
          <a:p>
            <a:pPr marL="457200" lvl="1" indent="0" eaLnBrk="1" hangingPunct="1">
              <a:buNone/>
            </a:pPr>
            <a:endParaRPr lang="en-GB" sz="1400" dirty="0" smtClean="0">
              <a:solidFill>
                <a:srgbClr val="FF0000"/>
              </a:solidFill>
              <a:latin typeface="Arial" panose="020B0604020202020204" pitchFamily="34" charset="0"/>
              <a:cs typeface="Arial" panose="020B0604020202020204" pitchFamily="34" charset="0"/>
            </a:endParaRPr>
          </a:p>
          <a:p>
            <a:pPr marL="457200" lvl="1" indent="0" eaLnBrk="1" hangingPunct="1">
              <a:buNone/>
            </a:pPr>
            <a:endParaRPr lang="en-ZA"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36421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12</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2: </a:t>
            </a:r>
            <a:r>
              <a:rPr lang="en-US" dirty="0" smtClean="0">
                <a:latin typeface="Arial" panose="020B0604020202020204" pitchFamily="34" charset="0"/>
                <a:cs typeface="Arial" panose="020B0604020202020204" pitchFamily="34" charset="0"/>
              </a:rPr>
              <a:t>Planning, Policy and Strategy</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80950" y="1114502"/>
            <a:ext cx="8382022"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mj-lt"/>
              <a:buAutoNum type="arabicPeriod" startAt="6"/>
            </a:pPr>
            <a:r>
              <a:rPr lang="en-GB" sz="2100" dirty="0" smtClean="0">
                <a:latin typeface="Arial" panose="020B0604020202020204" pitchFamily="34" charset="0"/>
                <a:cs typeface="Arial" panose="020B0604020202020204" pitchFamily="34" charset="0"/>
              </a:rPr>
              <a:t>Status report on International Relations implementation plan approved by the Director-General by </a:t>
            </a:r>
            <a:r>
              <a:rPr lang="en-GB" sz="2100" dirty="0">
                <a:latin typeface="Arial" panose="020B0604020202020204" pitchFamily="34" charset="0"/>
                <a:cs typeface="Arial" panose="020B0604020202020204" pitchFamily="34" charset="0"/>
              </a:rPr>
              <a:t>31 March </a:t>
            </a:r>
            <a:r>
              <a:rPr lang="en-GB" sz="2100" dirty="0" smtClean="0">
                <a:latin typeface="Arial" panose="020B0604020202020204" pitchFamily="34" charset="0"/>
                <a:cs typeface="Arial" panose="020B0604020202020204" pitchFamily="34" charset="0"/>
              </a:rPr>
              <a:t>2018</a:t>
            </a:r>
          </a:p>
          <a:p>
            <a:pPr lvl="1" eaLnBrk="1" hangingPunct="1"/>
            <a:endParaRPr lang="en-GB" sz="2400" dirty="0" smtClean="0">
              <a:latin typeface="Arial" panose="020B0604020202020204" pitchFamily="34" charset="0"/>
              <a:cs typeface="Arial" panose="020B0604020202020204" pitchFamily="34" charset="0"/>
            </a:endParaRPr>
          </a:p>
          <a:p>
            <a:pPr lvl="1" eaLnBrk="1" hangingPunct="1"/>
            <a:endParaRPr lang="en-GB" sz="2400" dirty="0" smtClean="0">
              <a:latin typeface="Arial" panose="020B0604020202020204" pitchFamily="34" charset="0"/>
              <a:cs typeface="Arial" panose="020B0604020202020204" pitchFamily="34" charset="0"/>
            </a:endParaRPr>
          </a:p>
          <a:p>
            <a:pPr marL="457200" indent="-457200">
              <a:buFont typeface="+mj-lt"/>
              <a:buAutoNum type="arabicPeriod" startAt="7"/>
            </a:pPr>
            <a:r>
              <a:rPr lang="en-GB" sz="2100" dirty="0" smtClean="0">
                <a:latin typeface="Arial" panose="020B0604020202020204" pitchFamily="34" charset="0"/>
                <a:cs typeface="Arial" panose="020B0604020202020204" pitchFamily="34" charset="0"/>
              </a:rPr>
              <a:t>The </a:t>
            </a:r>
            <a:r>
              <a:rPr lang="en-GB" sz="2100" dirty="0">
                <a:latin typeface="Arial" panose="020B0604020202020204" pitchFamily="34" charset="0"/>
                <a:cs typeface="Arial" panose="020B0604020202020204" pitchFamily="34" charset="0"/>
              </a:rPr>
              <a:t>development of a </a:t>
            </a:r>
            <a:r>
              <a:rPr lang="en-GB" sz="2100" dirty="0" smtClean="0">
                <a:latin typeface="Arial" panose="020B0604020202020204" pitchFamily="34" charset="0"/>
                <a:cs typeface="Arial" panose="020B0604020202020204" pitchFamily="34" charset="0"/>
              </a:rPr>
              <a:t>Post-School </a:t>
            </a:r>
            <a:r>
              <a:rPr lang="en-GB" sz="2100" dirty="0">
                <a:latin typeface="Arial" panose="020B0604020202020204" pitchFamily="34" charset="0"/>
                <a:cs typeface="Arial" panose="020B0604020202020204" pitchFamily="34" charset="0"/>
              </a:rPr>
              <a:t>Education and Training investment report for approval by the Director-General by </a:t>
            </a:r>
            <a:r>
              <a:rPr lang="en-GB" sz="2100" dirty="0" smtClean="0">
                <a:latin typeface="Arial" panose="020B0604020202020204" pitchFamily="34" charset="0"/>
                <a:cs typeface="Arial" panose="020B0604020202020204" pitchFamily="34" charset="0"/>
              </a:rPr>
              <a:t/>
            </a:r>
            <a:br>
              <a:rPr lang="en-GB" sz="2100" dirty="0" smtClean="0">
                <a:latin typeface="Arial" panose="020B0604020202020204" pitchFamily="34" charset="0"/>
                <a:cs typeface="Arial" panose="020B0604020202020204" pitchFamily="34" charset="0"/>
              </a:rPr>
            </a:br>
            <a:r>
              <a:rPr lang="en-GB" sz="2100" dirty="0" smtClean="0">
                <a:latin typeface="Arial" panose="020B0604020202020204" pitchFamily="34" charset="0"/>
                <a:cs typeface="Arial" panose="020B0604020202020204" pitchFamily="34" charset="0"/>
              </a:rPr>
              <a:t>31 </a:t>
            </a:r>
            <a:r>
              <a:rPr lang="en-GB" sz="2100" dirty="0">
                <a:latin typeface="Arial" panose="020B0604020202020204" pitchFamily="34" charset="0"/>
                <a:cs typeface="Arial" panose="020B0604020202020204" pitchFamily="34" charset="0"/>
              </a:rPr>
              <a:t>March 2018</a:t>
            </a:r>
            <a:r>
              <a:rPr lang="en-GB" sz="2000" dirty="0">
                <a:latin typeface="Arial" panose="020B0604020202020204" pitchFamily="34" charset="0"/>
                <a:cs typeface="Arial" panose="020B0604020202020204" pitchFamily="34" charset="0"/>
              </a:rPr>
              <a:t>	</a:t>
            </a:r>
            <a:endParaRPr lang="en-ZA" altLang="en-US" sz="2000"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31813" y="2051238"/>
            <a:ext cx="7623967" cy="61576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r>
              <a:rPr lang="en-GB" sz="1600" dirty="0" smtClean="0">
                <a:latin typeface="Arial" panose="020B0604020202020204" pitchFamily="34" charset="0"/>
                <a:cs typeface="Arial" panose="020B0604020202020204" pitchFamily="34" charset="0"/>
              </a:rPr>
              <a:t>Draft status report on International Relation implementation plan was compiled </a:t>
            </a:r>
            <a:r>
              <a:rPr lang="en-GB" sz="1600" b="1" dirty="0" smtClean="0">
                <a:latin typeface="Arial" panose="020B0604020202020204" pitchFamily="34" charset="0"/>
                <a:cs typeface="Arial" panose="020B0604020202020204" pitchFamily="34" charset="0"/>
              </a:rPr>
              <a:t>as planned </a:t>
            </a:r>
            <a:r>
              <a:rPr lang="en-GB" sz="1600" dirty="0" smtClean="0">
                <a:latin typeface="Arial" panose="020B0604020202020204" pitchFamily="34" charset="0"/>
                <a:cs typeface="Arial" panose="020B0604020202020204" pitchFamily="34" charset="0"/>
              </a:rPr>
              <a:t>and shows international activities during the quarter under review. </a:t>
            </a:r>
            <a:endParaRPr lang="en-GB" sz="1600" dirty="0">
              <a:solidFill>
                <a:srgbClr val="FF0000"/>
              </a:solidFill>
              <a:latin typeface="Arial" panose="020B0604020202020204" pitchFamily="34" charset="0"/>
              <a:cs typeface="Arial" panose="020B0604020202020204" pitchFamily="34" charset="0"/>
            </a:endParaRPr>
          </a:p>
          <a:p>
            <a:pPr marL="457200" lvl="1" indent="0" eaLnBrk="1" hangingPunct="1">
              <a:buNone/>
            </a:pPr>
            <a:endParaRPr lang="en-GB" sz="1400" dirty="0" smtClean="0">
              <a:solidFill>
                <a:srgbClr val="FF0000"/>
              </a:solidFill>
              <a:latin typeface="Arial" panose="020B0604020202020204" pitchFamily="34" charset="0"/>
              <a:cs typeface="Arial" panose="020B0604020202020204" pitchFamily="34" charset="0"/>
            </a:endParaRPr>
          </a:p>
          <a:p>
            <a:pPr marL="457200" lvl="1" indent="0" eaLnBrk="1" hangingPunct="1">
              <a:buNone/>
            </a:pPr>
            <a:endParaRPr lang="en-ZA" sz="1400" dirty="0">
              <a:solidFill>
                <a:srgbClr val="FF0000"/>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2" y="3833851"/>
            <a:ext cx="7623967" cy="11430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r>
              <a:rPr lang="en-GB" sz="1600" dirty="0" smtClean="0">
                <a:latin typeface="Arial" panose="020B0604020202020204" pitchFamily="34" charset="0"/>
                <a:cs typeface="Arial" panose="020B0604020202020204" pitchFamily="34" charset="0"/>
              </a:rPr>
              <a:t>Data on investment trends and tables has been collected and compiled </a:t>
            </a:r>
            <a:r>
              <a:rPr lang="en-GB" sz="1600" b="1" dirty="0" smtClean="0">
                <a:latin typeface="Arial" panose="020B0604020202020204" pitchFamily="34" charset="0"/>
                <a:cs typeface="Arial" panose="020B0604020202020204" pitchFamily="34" charset="0"/>
              </a:rPr>
              <a:t>as planned </a:t>
            </a:r>
          </a:p>
          <a:p>
            <a:pPr marL="357188" lvl="1" indent="-357188" eaLnBrk="1" hangingPunct="1"/>
            <a:r>
              <a:rPr lang="en-GB" sz="1600" dirty="0">
                <a:latin typeface="Arial" panose="020B0604020202020204" pitchFamily="34" charset="0"/>
                <a:cs typeface="Arial" panose="020B0604020202020204" pitchFamily="34" charset="0"/>
              </a:rPr>
              <a:t>The </a:t>
            </a:r>
            <a:r>
              <a:rPr lang="en-GB" sz="1600" dirty="0" smtClean="0">
                <a:latin typeface="Arial" panose="020B0604020202020204" pitchFamily="34" charset="0"/>
                <a:cs typeface="Arial" panose="020B0604020202020204" pitchFamily="34" charset="0"/>
              </a:rPr>
              <a:t> intention is to provide an analysis of historical</a:t>
            </a:r>
            <a:r>
              <a:rPr lang="en-GB" sz="1600" dirty="0">
                <a:latin typeface="Arial" panose="020B0604020202020204" pitchFamily="34" charset="0"/>
                <a:cs typeface="Arial" panose="020B0604020202020204" pitchFamily="34" charset="0"/>
              </a:rPr>
              <a:t>, current and future funding </a:t>
            </a:r>
            <a:r>
              <a:rPr lang="en-GB" sz="1600" dirty="0" smtClean="0">
                <a:latin typeface="Arial" panose="020B0604020202020204" pitchFamily="34" charset="0"/>
                <a:cs typeface="Arial" panose="020B0604020202020204" pitchFamily="34" charset="0"/>
              </a:rPr>
              <a:t>needs for the PSET system as well as expenditure </a:t>
            </a:r>
            <a:r>
              <a:rPr lang="en-GB" sz="1600" dirty="0">
                <a:latin typeface="Arial" panose="020B0604020202020204" pitchFamily="34" charset="0"/>
                <a:cs typeface="Arial" panose="020B0604020202020204" pitchFamily="34" charset="0"/>
              </a:rPr>
              <a:t>trends </a:t>
            </a:r>
            <a:endParaRPr lang="en-GB"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12965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13</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2: </a:t>
            </a:r>
            <a:r>
              <a:rPr lang="en-US" dirty="0" smtClean="0">
                <a:latin typeface="Arial" panose="020B0604020202020204" pitchFamily="34" charset="0"/>
                <a:cs typeface="Arial" panose="020B0604020202020204" pitchFamily="34" charset="0"/>
              </a:rPr>
              <a:t>Planning, Policy and Strategy</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456798" y="943052"/>
            <a:ext cx="8230403"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mj-lt"/>
              <a:buAutoNum type="arabicPeriod" startAt="8"/>
            </a:pPr>
            <a:r>
              <a:rPr lang="en-GB" sz="2100" dirty="0" smtClean="0">
                <a:latin typeface="Arial" panose="020B0604020202020204" pitchFamily="34" charset="0"/>
                <a:cs typeface="Arial" panose="020B0604020202020204" pitchFamily="34" charset="0"/>
              </a:rPr>
              <a:t>The institutionalisation and implementation of career    development for approval by the Director-General by </a:t>
            </a:r>
            <a:br>
              <a:rPr lang="en-GB" sz="2100" dirty="0" smtClean="0">
                <a:latin typeface="Arial" panose="020B0604020202020204" pitchFamily="34" charset="0"/>
                <a:cs typeface="Arial" panose="020B0604020202020204" pitchFamily="34" charset="0"/>
              </a:rPr>
            </a:br>
            <a:r>
              <a:rPr lang="en-GB" sz="2100" dirty="0" smtClean="0">
                <a:latin typeface="Arial" panose="020B0604020202020204" pitchFamily="34" charset="0"/>
                <a:cs typeface="Arial" panose="020B0604020202020204" pitchFamily="34" charset="0"/>
              </a:rPr>
              <a:t>31 March 2018</a:t>
            </a:r>
          </a:p>
          <a:p>
            <a:pPr lvl="1" eaLnBrk="1" hangingPunct="1"/>
            <a:endParaRPr lang="en-GB" sz="2400" dirty="0" smtClean="0">
              <a:latin typeface="Arial" panose="020B0604020202020204" pitchFamily="34" charset="0"/>
              <a:cs typeface="Arial" panose="020B0604020202020204" pitchFamily="34" charset="0"/>
            </a:endParaRPr>
          </a:p>
          <a:p>
            <a:pPr lvl="1" eaLnBrk="1" hangingPunct="1"/>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457200" indent="-457200">
              <a:buFont typeface="+mj-lt"/>
              <a:buAutoNum type="arabicPeriod" startAt="9"/>
            </a:pPr>
            <a:endParaRPr lang="en-GB" sz="1800" dirty="0" smtClean="0">
              <a:latin typeface="Arial" panose="020B0604020202020204" pitchFamily="34" charset="0"/>
              <a:cs typeface="Arial" panose="020B0604020202020204" pitchFamily="34" charset="0"/>
            </a:endParaRPr>
          </a:p>
          <a:p>
            <a:pPr marL="457200" indent="-457200">
              <a:buFont typeface="+mj-lt"/>
              <a:buAutoNum type="arabicPeriod" startAt="9"/>
            </a:pPr>
            <a:r>
              <a:rPr lang="en-GB" sz="2100" dirty="0" smtClean="0">
                <a:latin typeface="Arial" panose="020B0604020202020204" pitchFamily="34" charset="0"/>
                <a:cs typeface="Arial" panose="020B0604020202020204" pitchFamily="34" charset="0"/>
              </a:rPr>
              <a:t>The </a:t>
            </a:r>
            <a:r>
              <a:rPr lang="en-GB" sz="2100" dirty="0">
                <a:latin typeface="Arial" panose="020B0604020202020204" pitchFamily="34" charset="0"/>
                <a:cs typeface="Arial" panose="020B0604020202020204" pitchFamily="34" charset="0"/>
              </a:rPr>
              <a:t>development of </a:t>
            </a:r>
            <a:r>
              <a:rPr lang="en-GB" sz="2100" dirty="0" smtClean="0">
                <a:latin typeface="Arial" panose="020B0604020202020204" pitchFamily="34" charset="0"/>
                <a:cs typeface="Arial" panose="020B0604020202020204" pitchFamily="34" charset="0"/>
              </a:rPr>
              <a:t>a communication strategy for student support services for approval by the Director-General </a:t>
            </a:r>
            <a:r>
              <a:rPr lang="en-GB" sz="2100" dirty="0">
                <a:latin typeface="Arial" panose="020B0604020202020204" pitchFamily="34" charset="0"/>
                <a:cs typeface="Arial" panose="020B0604020202020204" pitchFamily="34" charset="0"/>
              </a:rPr>
              <a:t>by </a:t>
            </a:r>
            <a:r>
              <a:rPr lang="en-GB" sz="2100" dirty="0" smtClean="0">
                <a:latin typeface="Arial" panose="020B0604020202020204" pitchFamily="34" charset="0"/>
                <a:cs typeface="Arial" panose="020B0604020202020204" pitchFamily="34" charset="0"/>
              </a:rPr>
              <a:t/>
            </a:r>
            <a:br>
              <a:rPr lang="en-GB" sz="2100" dirty="0" smtClean="0">
                <a:latin typeface="Arial" panose="020B0604020202020204" pitchFamily="34" charset="0"/>
                <a:cs typeface="Arial" panose="020B0604020202020204" pitchFamily="34" charset="0"/>
              </a:rPr>
            </a:br>
            <a:r>
              <a:rPr lang="en-GB" sz="2100" dirty="0" smtClean="0">
                <a:latin typeface="Arial" panose="020B0604020202020204" pitchFamily="34" charset="0"/>
                <a:cs typeface="Arial" panose="020B0604020202020204" pitchFamily="34" charset="0"/>
              </a:rPr>
              <a:t>31 </a:t>
            </a:r>
            <a:r>
              <a:rPr lang="en-GB" sz="2100" dirty="0">
                <a:latin typeface="Arial" panose="020B0604020202020204" pitchFamily="34" charset="0"/>
                <a:cs typeface="Arial" panose="020B0604020202020204" pitchFamily="34" charset="0"/>
              </a:rPr>
              <a:t>March 2018</a:t>
            </a:r>
            <a:r>
              <a:rPr lang="en-GB" sz="2000" dirty="0">
                <a:latin typeface="Arial" panose="020B0604020202020204" pitchFamily="34" charset="0"/>
                <a:cs typeface="Arial" panose="020B0604020202020204" pitchFamily="34" charset="0"/>
              </a:rPr>
              <a:t>	</a:t>
            </a:r>
            <a:endParaRPr lang="en-ZA" altLang="en-US" sz="2000"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41338" y="2079549"/>
            <a:ext cx="7621587" cy="1422864"/>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r>
              <a:rPr lang="en-GB" sz="1600" dirty="0" smtClean="0">
                <a:latin typeface="Arial" panose="020B0604020202020204" pitchFamily="34" charset="0"/>
                <a:cs typeface="Arial" panose="020B0604020202020204" pitchFamily="34" charset="0"/>
              </a:rPr>
              <a:t>Career development has been institutionalised, and a draft implementation report was compiled </a:t>
            </a:r>
            <a:r>
              <a:rPr lang="en-GB" sz="1600" b="1" dirty="0" smtClean="0">
                <a:latin typeface="Arial" panose="020B0604020202020204" pitchFamily="34" charset="0"/>
                <a:cs typeface="Arial" panose="020B0604020202020204" pitchFamily="34" charset="0"/>
              </a:rPr>
              <a:t>as planned </a:t>
            </a:r>
          </a:p>
          <a:p>
            <a:pPr marL="357188" lvl="1" indent="-357188" eaLnBrk="1" hangingPunct="1"/>
            <a:r>
              <a:rPr lang="en-GB" sz="1600" dirty="0" smtClean="0">
                <a:latin typeface="Arial" panose="020B0604020202020204" pitchFamily="34" charset="0"/>
                <a:cs typeface="Arial" panose="020B0604020202020204" pitchFamily="34" charset="0"/>
              </a:rPr>
              <a:t>Three structures have been established namely, Interdepartmental </a:t>
            </a:r>
            <a:r>
              <a:rPr lang="en-GB" sz="1600" dirty="0">
                <a:latin typeface="Arial" panose="020B0604020202020204" pitchFamily="34" charset="0"/>
                <a:cs typeface="Arial" panose="020B0604020202020204" pitchFamily="34" charset="0"/>
              </a:rPr>
              <a:t>Career </a:t>
            </a:r>
            <a:r>
              <a:rPr lang="en-GB" sz="1600" dirty="0" smtClean="0">
                <a:latin typeface="Arial" panose="020B0604020202020204" pitchFamily="34" charset="0"/>
                <a:cs typeface="Arial" panose="020B0604020202020204" pitchFamily="34" charset="0"/>
              </a:rPr>
              <a:t>Development</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Committee, National Career Development System Coordinating Structure, and National Career Development Forum</a:t>
            </a:r>
          </a:p>
        </p:txBody>
      </p:sp>
      <p:sp>
        <p:nvSpPr>
          <p:cNvPr id="9" name="Content Placeholder 2"/>
          <p:cNvSpPr txBox="1">
            <a:spLocks/>
          </p:cNvSpPr>
          <p:nvPr/>
        </p:nvSpPr>
        <p:spPr bwMode="auto">
          <a:xfrm>
            <a:off x="541338" y="4652960"/>
            <a:ext cx="7621587" cy="1668886"/>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r>
              <a:rPr lang="en-GB" sz="1600" dirty="0" smtClean="0">
                <a:latin typeface="Arial" panose="020B0604020202020204" pitchFamily="34" charset="0"/>
                <a:cs typeface="Arial" panose="020B0604020202020204" pitchFamily="34" charset="0"/>
              </a:rPr>
              <a:t>Draft communication strategy for student support services was compiled </a:t>
            </a:r>
            <a:r>
              <a:rPr lang="en-GB" sz="1600" b="1" dirty="0" smtClean="0">
                <a:latin typeface="Arial" panose="020B0604020202020204" pitchFamily="34" charset="0"/>
                <a:cs typeface="Arial" panose="020B0604020202020204" pitchFamily="34" charset="0"/>
              </a:rPr>
              <a:t>as planned</a:t>
            </a:r>
          </a:p>
          <a:p>
            <a:pPr marL="357188" lvl="1" indent="-357188" eaLnBrk="1" hangingPunct="1"/>
            <a:r>
              <a:rPr lang="en-GB" sz="1600" dirty="0" smtClean="0">
                <a:latin typeface="Arial" panose="020B0604020202020204" pitchFamily="34" charset="0"/>
                <a:cs typeface="Arial" panose="020B0604020202020204" pitchFamily="34" charset="0"/>
              </a:rPr>
              <a:t>The strategy outlines activities to attract students to use Career Development Services instruments</a:t>
            </a:r>
          </a:p>
          <a:p>
            <a:pPr marL="357188" lvl="1" indent="-357188" eaLnBrk="1" hangingPunct="1"/>
            <a:r>
              <a:rPr lang="en-GB" sz="1600" dirty="0" smtClean="0">
                <a:latin typeface="Arial" panose="020B0604020202020204" pitchFamily="34" charset="0"/>
                <a:cs typeface="Arial" panose="020B0604020202020204" pitchFamily="34" charset="0"/>
              </a:rPr>
              <a:t>The implementation of the strategy will be phased-in from 2018/19 financial year onwards </a:t>
            </a:r>
            <a:endParaRPr lang="en-GB" sz="1600" dirty="0">
              <a:solidFill>
                <a:srgbClr val="FF0000"/>
              </a:solidFill>
              <a:latin typeface="Arial" panose="020B0604020202020204" pitchFamily="34" charset="0"/>
              <a:cs typeface="Arial" panose="020B0604020202020204" pitchFamily="34" charset="0"/>
            </a:endParaRPr>
          </a:p>
          <a:p>
            <a:pPr marL="457200" lvl="1" indent="0" eaLnBrk="1" hangingPunct="1">
              <a:buNone/>
            </a:pPr>
            <a:endParaRPr lang="en-GB" sz="1600" dirty="0" smtClean="0">
              <a:solidFill>
                <a:srgbClr val="FF0000"/>
              </a:solidFill>
              <a:latin typeface="Arial" panose="020B0604020202020204" pitchFamily="34" charset="0"/>
              <a:cs typeface="Arial" panose="020B0604020202020204" pitchFamily="34" charset="0"/>
            </a:endParaRPr>
          </a:p>
          <a:p>
            <a:pPr marL="457200" lvl="1" indent="0" eaLnBrk="1" hangingPunct="1">
              <a:buNone/>
            </a:pPr>
            <a:endParaRPr lang="en-ZA"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66326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14</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2: </a:t>
            </a:r>
            <a:r>
              <a:rPr lang="en-US" dirty="0" smtClean="0">
                <a:latin typeface="Arial" panose="020B0604020202020204" pitchFamily="34" charset="0"/>
                <a:cs typeface="Arial" panose="020B0604020202020204" pitchFamily="34" charset="0"/>
              </a:rPr>
              <a:t>Planning, Policy and Strategy</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45822" y="1134718"/>
            <a:ext cx="8382022"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mj-lt"/>
              <a:buAutoNum type="arabicPeriod" startAt="10"/>
            </a:pPr>
            <a:r>
              <a:rPr lang="en-GB" sz="2100" dirty="0" smtClean="0">
                <a:latin typeface="Arial" panose="020B0604020202020204" pitchFamily="34" charset="0"/>
                <a:cs typeface="Arial" panose="020B0604020202020204" pitchFamily="34" charset="0"/>
              </a:rPr>
              <a:t>The design of Management Information System for Public Community Colleges for approval by the Director-General by </a:t>
            </a:r>
            <a:br>
              <a:rPr lang="en-GB" sz="2100" dirty="0" smtClean="0">
                <a:latin typeface="Arial" panose="020B0604020202020204" pitchFamily="34" charset="0"/>
                <a:cs typeface="Arial" panose="020B0604020202020204" pitchFamily="34" charset="0"/>
              </a:rPr>
            </a:br>
            <a:r>
              <a:rPr lang="en-GB" sz="2100" dirty="0" smtClean="0">
                <a:latin typeface="Arial" panose="020B0604020202020204" pitchFamily="34" charset="0"/>
                <a:cs typeface="Arial" panose="020B0604020202020204" pitchFamily="34" charset="0"/>
              </a:rPr>
              <a:t>31 March 2018</a:t>
            </a:r>
          </a:p>
          <a:p>
            <a:pPr marL="0" indent="0" eaLnBrk="1" hangingPunct="1">
              <a:buNone/>
            </a:pPr>
            <a:endParaRPr lang="en-GB" sz="2100" dirty="0" smtClean="0">
              <a:latin typeface="Arial" panose="020B0604020202020204" pitchFamily="34" charset="0"/>
              <a:cs typeface="Arial" panose="020B0604020202020204" pitchFamily="34" charset="0"/>
            </a:endParaRPr>
          </a:p>
          <a:p>
            <a:pPr lvl="1" eaLnBrk="1" hangingPunct="1"/>
            <a:endParaRPr lang="en-GB" sz="2100" dirty="0" smtClean="0">
              <a:latin typeface="Arial" panose="020B0604020202020204" pitchFamily="34" charset="0"/>
              <a:cs typeface="Arial" panose="020B0604020202020204" pitchFamily="34" charset="0"/>
            </a:endParaRPr>
          </a:p>
          <a:p>
            <a:pPr marL="0" indent="0">
              <a:buNone/>
            </a:pPr>
            <a:endParaRPr lang="en-GB" sz="2100" dirty="0" smtClean="0">
              <a:latin typeface="Arial" panose="020B0604020202020204" pitchFamily="34" charset="0"/>
              <a:cs typeface="Arial" panose="020B0604020202020204" pitchFamily="34" charset="0"/>
            </a:endParaRPr>
          </a:p>
          <a:p>
            <a:pPr marL="457200" indent="-457200">
              <a:buFont typeface="+mj-lt"/>
              <a:buAutoNum type="arabicPeriod" startAt="11"/>
            </a:pPr>
            <a:endParaRPr lang="en-GB" sz="2100" dirty="0" smtClean="0">
              <a:latin typeface="Arial" panose="020B0604020202020204" pitchFamily="34" charset="0"/>
              <a:cs typeface="Arial" panose="020B0604020202020204" pitchFamily="34" charset="0"/>
            </a:endParaRPr>
          </a:p>
          <a:p>
            <a:pPr marL="457200" indent="-457200">
              <a:buFont typeface="+mj-lt"/>
              <a:buAutoNum type="arabicPeriod" startAt="11"/>
            </a:pPr>
            <a:endParaRPr lang="en-GB" sz="2100" dirty="0" smtClean="0">
              <a:latin typeface="Arial" panose="020B0604020202020204" pitchFamily="34" charset="0"/>
              <a:cs typeface="Arial" panose="020B0604020202020204" pitchFamily="34" charset="0"/>
            </a:endParaRPr>
          </a:p>
          <a:p>
            <a:pPr marL="457200" indent="-457200">
              <a:buFont typeface="+mj-lt"/>
              <a:buAutoNum type="arabicPeriod" startAt="11"/>
            </a:pPr>
            <a:r>
              <a:rPr lang="en-GB" sz="2100" dirty="0" smtClean="0">
                <a:latin typeface="Arial" panose="020B0604020202020204" pitchFamily="34" charset="0"/>
                <a:cs typeface="Arial" panose="020B0604020202020204" pitchFamily="34" charset="0"/>
              </a:rPr>
              <a:t>The publication of an Annual Statistics on Post-School </a:t>
            </a:r>
            <a:br>
              <a:rPr lang="en-GB" sz="2100" dirty="0" smtClean="0">
                <a:latin typeface="Arial" panose="020B0604020202020204" pitchFamily="34" charset="0"/>
                <a:cs typeface="Arial" panose="020B0604020202020204" pitchFamily="34" charset="0"/>
              </a:rPr>
            </a:br>
            <a:r>
              <a:rPr lang="en-GB" sz="2100" dirty="0" smtClean="0">
                <a:latin typeface="Arial" panose="020B0604020202020204" pitchFamily="34" charset="0"/>
                <a:cs typeface="Arial" panose="020B0604020202020204" pitchFamily="34" charset="0"/>
              </a:rPr>
              <a:t>Education and Training for approval by the Director-General by </a:t>
            </a:r>
            <a:r>
              <a:rPr lang="en-GB" sz="2100" dirty="0">
                <a:latin typeface="Arial" panose="020B0604020202020204" pitchFamily="34" charset="0"/>
                <a:cs typeface="Arial" panose="020B0604020202020204" pitchFamily="34" charset="0"/>
              </a:rPr>
              <a:t>31 March </a:t>
            </a:r>
            <a:r>
              <a:rPr lang="en-GB" sz="2100" dirty="0" smtClean="0">
                <a:latin typeface="Arial" panose="020B0604020202020204" pitchFamily="34" charset="0"/>
                <a:cs typeface="Arial" panose="020B0604020202020204" pitchFamily="34" charset="0"/>
              </a:rPr>
              <a:t>2018</a:t>
            </a:r>
            <a:endParaRPr lang="en-ZA" altLang="en-US" sz="2100"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41337" y="2216193"/>
            <a:ext cx="7697787" cy="169072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r>
              <a:rPr lang="en-GB" sz="1600" dirty="0" smtClean="0">
                <a:latin typeface="Arial" panose="020B0604020202020204" pitchFamily="34" charset="0"/>
                <a:cs typeface="Arial" panose="020B0604020202020204" pitchFamily="34" charset="0"/>
              </a:rPr>
              <a:t>The initial work for the design of the management information system for public community colleges is proceeding well.</a:t>
            </a:r>
          </a:p>
          <a:p>
            <a:pPr marL="357188" lvl="1" indent="-357188" eaLnBrk="1" hangingPunct="1"/>
            <a:r>
              <a:rPr lang="en-GB" sz="1600" dirty="0" smtClean="0">
                <a:latin typeface="Arial" panose="020B0604020202020204" pitchFamily="34" charset="0"/>
                <a:cs typeface="Arial" panose="020B0604020202020204" pitchFamily="34" charset="0"/>
              </a:rPr>
              <a:t>During the quarter under review, the draft design of the database has been developed </a:t>
            </a:r>
            <a:r>
              <a:rPr lang="en-GB" sz="1600" b="1" dirty="0" smtClean="0">
                <a:latin typeface="Arial" panose="020B0604020202020204" pitchFamily="34" charset="0"/>
                <a:cs typeface="Arial" panose="020B0604020202020204" pitchFamily="34" charset="0"/>
              </a:rPr>
              <a:t>as planned</a:t>
            </a:r>
            <a:r>
              <a:rPr lang="en-GB" sz="1600" dirty="0" smtClean="0">
                <a:latin typeface="Arial" panose="020B0604020202020204" pitchFamily="34" charset="0"/>
                <a:cs typeface="Arial" panose="020B0604020202020204" pitchFamily="34" charset="0"/>
              </a:rPr>
              <a:t>.</a:t>
            </a:r>
          </a:p>
          <a:p>
            <a:pPr marL="357188" lvl="1" indent="-357188" eaLnBrk="1" hangingPunct="1"/>
            <a:r>
              <a:rPr lang="en-GB" sz="1600" dirty="0" smtClean="0">
                <a:latin typeface="Arial" panose="020B0604020202020204" pitchFamily="34" charset="0"/>
                <a:cs typeface="Arial" panose="020B0604020202020204" pitchFamily="34" charset="0"/>
              </a:rPr>
              <a:t>The Information </a:t>
            </a:r>
            <a:r>
              <a:rPr lang="en-GB" sz="1600" dirty="0">
                <a:latin typeface="Arial" panose="020B0604020202020204" pitchFamily="34" charset="0"/>
                <a:cs typeface="Arial" panose="020B0604020202020204" pitchFamily="34" charset="0"/>
              </a:rPr>
              <a:t>S</a:t>
            </a:r>
            <a:r>
              <a:rPr lang="en-GB" sz="1600" dirty="0" smtClean="0">
                <a:latin typeface="Arial" panose="020B0604020202020204" pitchFamily="34" charset="0"/>
                <a:cs typeface="Arial" panose="020B0604020202020204" pitchFamily="34" charset="0"/>
              </a:rPr>
              <a:t>tandards </a:t>
            </a:r>
            <a:r>
              <a:rPr lang="en-GB" sz="1600" dirty="0">
                <a:latin typeface="Arial" panose="020B0604020202020204" pitchFamily="34" charset="0"/>
                <a:cs typeface="Arial" panose="020B0604020202020204" pitchFamily="34" charset="0"/>
              </a:rPr>
              <a:t>C</a:t>
            </a:r>
            <a:r>
              <a:rPr lang="en-GB" sz="1600" dirty="0" smtClean="0">
                <a:latin typeface="Arial" panose="020B0604020202020204" pitchFamily="34" charset="0"/>
                <a:cs typeface="Arial" panose="020B0604020202020204" pitchFamily="34" charset="0"/>
              </a:rPr>
              <a:t>ommittee has approved the specifications for the system for further approval by the Director General.</a:t>
            </a:r>
          </a:p>
          <a:p>
            <a:pPr lvl="1" eaLnBrk="1" hangingPunct="1"/>
            <a:endParaRPr lang="en-GB" sz="1600" dirty="0" smtClean="0">
              <a:latin typeface="Arial" panose="020B0604020202020204" pitchFamily="34" charset="0"/>
              <a:cs typeface="Arial" panose="020B0604020202020204" pitchFamily="34" charset="0"/>
            </a:endParaRPr>
          </a:p>
          <a:p>
            <a:pPr lvl="1" eaLnBrk="1" hangingPunct="1"/>
            <a:endParaRPr lang="en-GB" sz="1600" dirty="0" smtClean="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2" y="5257801"/>
            <a:ext cx="7697787" cy="9144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r>
              <a:rPr lang="en-GB" sz="1600" dirty="0" smtClean="0">
                <a:latin typeface="Arial" panose="020B0604020202020204" pitchFamily="34" charset="0"/>
                <a:cs typeface="Arial" panose="020B0604020202020204" pitchFamily="34" charset="0"/>
              </a:rPr>
              <a:t>The collation of the statistical data for the compilation of the Statistics Report has been initiated </a:t>
            </a:r>
            <a:r>
              <a:rPr lang="en-GB" sz="1600" b="1" dirty="0" smtClean="0">
                <a:latin typeface="Arial" panose="020B0604020202020204" pitchFamily="34" charset="0"/>
                <a:cs typeface="Arial" panose="020B0604020202020204" pitchFamily="34" charset="0"/>
              </a:rPr>
              <a:t>as planned </a:t>
            </a:r>
            <a:r>
              <a:rPr lang="en-GB" sz="1600" dirty="0" smtClean="0">
                <a:latin typeface="Arial" panose="020B0604020202020204" pitchFamily="34" charset="0"/>
                <a:cs typeface="Arial" panose="020B0604020202020204" pitchFamily="34" charset="0"/>
              </a:rPr>
              <a:t>in line with the approved project plan that was developed during </a:t>
            </a:r>
            <a:r>
              <a:rPr lang="en-GB" sz="1600" dirty="0">
                <a:latin typeface="Arial" panose="020B0604020202020204" pitchFamily="34" charset="0"/>
                <a:cs typeface="Arial" panose="020B0604020202020204" pitchFamily="34" charset="0"/>
              </a:rPr>
              <a:t>the first </a:t>
            </a:r>
            <a:r>
              <a:rPr lang="en-GB" sz="1600" dirty="0" smtClean="0">
                <a:latin typeface="Arial" panose="020B0604020202020204" pitchFamily="34" charset="0"/>
                <a:cs typeface="Arial" panose="020B0604020202020204" pitchFamily="34" charset="0"/>
              </a:rPr>
              <a:t>quarter.</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73795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15</a:t>
            </a:fld>
            <a:endParaRPr lang="en-US" altLang="en-US" sz="1400" b="1" dirty="0">
              <a:cs typeface="Arial" panose="020B0604020202020204" pitchFamily="34" charset="0"/>
            </a:endParaRPr>
          </a:p>
        </p:txBody>
      </p:sp>
      <p:sp>
        <p:nvSpPr>
          <p:cNvPr id="8" name="TextBox 7"/>
          <p:cNvSpPr txBox="1"/>
          <p:nvPr/>
        </p:nvSpPr>
        <p:spPr>
          <a:xfrm>
            <a:off x="395536" y="404664"/>
            <a:ext cx="8358246" cy="523875"/>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3: University Education</a:t>
            </a:r>
            <a:endParaRPr lang="en-ZA" dirty="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395536" y="969864"/>
            <a:ext cx="8424614" cy="5414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fontAlgn="ctr">
              <a:spcAft>
                <a:spcPts val="1200"/>
              </a:spcAft>
              <a:buNone/>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purpose </a:t>
            </a:r>
            <a:r>
              <a:rPr lang="en-US" sz="2400" dirty="0">
                <a:latin typeface="Arial" panose="020B0604020202020204" pitchFamily="34" charset="0"/>
                <a:cs typeface="Arial" panose="020B0604020202020204" pitchFamily="34" charset="0"/>
              </a:rPr>
              <a:t>of the programme is to </a:t>
            </a:r>
            <a:r>
              <a:rPr lang="en-GB" sz="2400" dirty="0">
                <a:latin typeface="Arial" panose="020B0604020202020204" pitchFamily="34" charset="0"/>
                <a:cs typeface="Arial" panose="020B0604020202020204" pitchFamily="34" charset="0"/>
              </a:rPr>
              <a:t>develop and coordinate policy and regulatory frameworks for an effective and efficient university education system and it provides financial support to universities, the NSFAS and the </a:t>
            </a:r>
            <a:r>
              <a:rPr lang="en-GB" sz="2400" dirty="0" smtClean="0">
                <a:latin typeface="Arial" panose="020B0604020202020204" pitchFamily="34" charset="0"/>
                <a:cs typeface="Arial" panose="020B0604020202020204" pitchFamily="34" charset="0"/>
              </a:rPr>
              <a:t>NIHE.</a:t>
            </a:r>
          </a:p>
          <a:p>
            <a:pPr marL="0" indent="0" fontAlgn="ctr">
              <a:buNone/>
            </a:pPr>
            <a:r>
              <a:rPr lang="en-US" sz="2400" b="1" dirty="0" smtClean="0">
                <a:latin typeface="Arial" panose="020B0604020202020204" pitchFamily="34" charset="0"/>
                <a:cs typeface="Arial" panose="020B0604020202020204" pitchFamily="34" charset="0"/>
              </a:rPr>
              <a:t>2017/18 </a:t>
            </a:r>
            <a:r>
              <a:rPr lang="en-GB" sz="2400" b="1" dirty="0" smtClean="0">
                <a:latin typeface="Arial" panose="020B0604020202020204" pitchFamily="34" charset="0"/>
                <a:cs typeface="Arial" panose="020B0604020202020204" pitchFamily="34" charset="0"/>
              </a:rPr>
              <a:t>Strategic Objectives</a:t>
            </a:r>
          </a:p>
          <a:p>
            <a:pPr fontAlgn="ctr"/>
            <a:r>
              <a:rPr lang="en-GB" sz="2400" dirty="0" smtClean="0">
                <a:latin typeface="Arial" panose="020B0604020202020204" pitchFamily="34" charset="0"/>
                <a:cs typeface="Arial" panose="020B0604020202020204" pitchFamily="34" charset="0"/>
              </a:rPr>
              <a:t>To develop appropriate </a:t>
            </a:r>
            <a:r>
              <a:rPr lang="en-GB" sz="2400" dirty="0">
                <a:latin typeface="Arial" panose="020B0604020202020204" pitchFamily="34" charset="0"/>
                <a:cs typeface="Arial" panose="020B0604020202020204" pitchFamily="34" charset="0"/>
              </a:rPr>
              <a:t>steering</a:t>
            </a:r>
            <a:r>
              <a:rPr lang="en-GB" sz="2400" dirty="0" smtClean="0">
                <a:latin typeface="Arial" panose="020B0604020202020204" pitchFamily="34" charset="0"/>
                <a:cs typeface="Arial" panose="020B0604020202020204" pitchFamily="34" charset="0"/>
              </a:rPr>
              <a:t> mechanisms for university education</a:t>
            </a:r>
          </a:p>
          <a:p>
            <a:pPr fontAlgn="ctr"/>
            <a:r>
              <a:rPr lang="en-GB" sz="2400" dirty="0" smtClean="0">
                <a:latin typeface="Arial" panose="020B0604020202020204" pitchFamily="34" charset="0"/>
                <a:cs typeface="Arial" panose="020B0604020202020204" pitchFamily="34" charset="0"/>
              </a:rPr>
              <a:t>To ensure integrated planning  within PSET sub-systems</a:t>
            </a:r>
          </a:p>
          <a:p>
            <a:pPr fontAlgn="ctr"/>
            <a:r>
              <a:rPr lang="en-GB" sz="2400" dirty="0" smtClean="0">
                <a:latin typeface="Arial" panose="020B0604020202020204" pitchFamily="34" charset="0"/>
                <a:cs typeface="Arial" panose="020B0604020202020204" pitchFamily="34" charset="0"/>
              </a:rPr>
              <a:t>To ensure effective monitoring and evaluation of the university education sector </a:t>
            </a:r>
          </a:p>
          <a:p>
            <a:pPr fontAlgn="ctr"/>
            <a:r>
              <a:rPr lang="en-GB" sz="2400" dirty="0" smtClean="0">
                <a:latin typeface="Arial" panose="020B0604020202020204" pitchFamily="34" charset="0"/>
                <a:cs typeface="Arial" panose="020B0604020202020204" pitchFamily="34" charset="0"/>
              </a:rPr>
              <a:t>To provide management information and statistics on the performance of higher education institutions   </a:t>
            </a:r>
          </a:p>
        </p:txBody>
      </p:sp>
    </p:spTree>
    <p:extLst>
      <p:ext uri="{BB962C8B-B14F-4D97-AF65-F5344CB8AC3E}">
        <p14:creationId xmlns:p14="http://schemas.microsoft.com/office/powerpoint/2010/main" xmlns="" val="3107348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16</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3: University Education</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57158" y="995440"/>
            <a:ext cx="8462992"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anose="020B0604020202020204" pitchFamily="34" charset="0"/>
                <a:cs typeface="Arial" panose="020B0604020202020204" pitchFamily="34" charset="0"/>
              </a:rPr>
              <a:t>Number of targets for the 2017/18 financial year: </a:t>
            </a:r>
            <a:r>
              <a:rPr lang="en-ZA" sz="2400" b="1" kern="0" dirty="0" smtClean="0">
                <a:latin typeface="Arial" panose="020B0604020202020204" pitchFamily="34" charset="0"/>
                <a:cs typeface="Arial" panose="020B0604020202020204" pitchFamily="34" charset="0"/>
              </a:rPr>
              <a:t>20</a:t>
            </a:r>
          </a:p>
          <a:p>
            <a:pPr marL="0" indent="0" eaLnBrk="1" hangingPunct="1">
              <a:buNone/>
            </a:pPr>
            <a:r>
              <a:rPr lang="en-ZA" sz="2400" kern="0" dirty="0" smtClean="0">
                <a:latin typeface="Arial" panose="020B0604020202020204" pitchFamily="34" charset="0"/>
                <a:cs typeface="Arial" panose="020B0604020202020204" pitchFamily="34" charset="0"/>
              </a:rPr>
              <a:t>Number of targets for the 2</a:t>
            </a:r>
            <a:r>
              <a:rPr lang="en-ZA" sz="2400" kern="0" baseline="30000" dirty="0" smtClean="0">
                <a:latin typeface="Arial" panose="020B0604020202020204" pitchFamily="34" charset="0"/>
                <a:cs typeface="Arial" panose="020B0604020202020204" pitchFamily="34" charset="0"/>
              </a:rPr>
              <a:t>nd</a:t>
            </a:r>
            <a:r>
              <a:rPr lang="en-ZA" sz="2400" kern="0" dirty="0" smtClean="0">
                <a:latin typeface="Arial" panose="020B0604020202020204" pitchFamily="34" charset="0"/>
                <a:cs typeface="Arial" panose="020B0604020202020204" pitchFamily="34" charset="0"/>
              </a:rPr>
              <a:t> quarter: </a:t>
            </a:r>
            <a:r>
              <a:rPr lang="en-ZA" sz="2400" b="1" kern="0" dirty="0" smtClean="0">
                <a:latin typeface="Arial" panose="020B0604020202020204" pitchFamily="34" charset="0"/>
                <a:cs typeface="Arial" panose="020B0604020202020204" pitchFamily="34" charset="0"/>
              </a:rPr>
              <a:t>6</a:t>
            </a:r>
          </a:p>
          <a:p>
            <a:pPr marL="0" indent="0" eaLnBrk="1" hangingPunct="1">
              <a:buNone/>
            </a:pPr>
            <a:r>
              <a:rPr lang="en-ZA" sz="2400" kern="0" dirty="0" smtClean="0">
                <a:latin typeface="Arial" panose="020B0604020202020204" pitchFamily="34" charset="0"/>
                <a:cs typeface="Arial" panose="020B0604020202020204" pitchFamily="34" charset="0"/>
              </a:rPr>
              <a:t>Number of targets achieved for the quarter: </a:t>
            </a:r>
            <a:r>
              <a:rPr lang="en-ZA" sz="2400" b="1" kern="0" dirty="0" smtClean="0">
                <a:latin typeface="Arial" panose="020B0604020202020204" pitchFamily="34" charset="0"/>
                <a:cs typeface="Arial" panose="020B0604020202020204" pitchFamily="34" charset="0"/>
              </a:rPr>
              <a:t>5 (83%)</a:t>
            </a:r>
          </a:p>
          <a:p>
            <a:pPr marL="0" indent="0" eaLnBrk="1" hangingPunct="1">
              <a:buNone/>
            </a:pPr>
            <a:r>
              <a:rPr lang="en-ZA" sz="2400" kern="0" dirty="0" smtClean="0">
                <a:latin typeface="Arial" panose="020B0604020202020204" pitchFamily="34" charset="0"/>
                <a:cs typeface="Arial" panose="020B0604020202020204" pitchFamily="34" charset="0"/>
              </a:rPr>
              <a:t>Number of targets not achieved for the quarter: </a:t>
            </a:r>
            <a:r>
              <a:rPr lang="en-ZA" sz="2400" b="1" kern="0" dirty="0" smtClean="0">
                <a:latin typeface="Arial" panose="020B0604020202020204" pitchFamily="34" charset="0"/>
                <a:cs typeface="Arial" panose="020B0604020202020204" pitchFamily="34" charset="0"/>
              </a:rPr>
              <a:t>1 (17%)</a:t>
            </a:r>
          </a:p>
          <a:p>
            <a:pPr marL="0" indent="0" eaLnBrk="1" hangingPunct="1">
              <a:buNone/>
            </a:pPr>
            <a:endParaRPr lang="en-ZA" sz="800" b="1" kern="0" dirty="0">
              <a:latin typeface="Arial" panose="020B0604020202020204" pitchFamily="34" charset="0"/>
              <a:cs typeface="Arial" panose="020B0604020202020204" pitchFamily="34" charset="0"/>
            </a:endParaRPr>
          </a:p>
          <a:p>
            <a:pPr marL="0" indent="0" eaLnBrk="1" hangingPunct="1">
              <a:buNone/>
            </a:pPr>
            <a:r>
              <a:rPr lang="en-ZA" sz="2400" b="1" kern="0" dirty="0" smtClean="0">
                <a:latin typeface="Arial" panose="020B0604020202020204" pitchFamily="34" charset="0"/>
                <a:cs typeface="Arial" panose="020B0604020202020204" pitchFamily="34" charset="0"/>
              </a:rPr>
              <a:t>Achievements:</a:t>
            </a:r>
          </a:p>
          <a:p>
            <a:pPr marL="0" indent="0" eaLnBrk="1" hangingPunct="1">
              <a:buNone/>
            </a:pPr>
            <a:endParaRPr lang="en-GB" sz="800" dirty="0" smtClean="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sz="2400" dirty="0" smtClean="0">
                <a:latin typeface="Arial" panose="020B0604020202020204" pitchFamily="34" charset="0"/>
                <a:cs typeface="Arial" panose="020B0604020202020204" pitchFamily="34" charset="0"/>
              </a:rPr>
              <a:t>The development of a Central Application Services Policy was due for completion and approval by the Minister by 30 September 2017 </a:t>
            </a:r>
          </a:p>
          <a:p>
            <a:pPr marL="0" indent="0" eaLnBrk="1" hangingPunct="1">
              <a:buNone/>
            </a:pPr>
            <a:endParaRPr lang="en-GB" sz="2400" dirty="0">
              <a:latin typeface="Arial" panose="020B0604020202020204" pitchFamily="34" charset="0"/>
              <a:cs typeface="Arial" panose="020B0604020202020204" pitchFamily="34" charset="0"/>
            </a:endParaRPr>
          </a:p>
          <a:p>
            <a:pPr lvl="1" eaLnBrk="1" hangingPunct="1">
              <a:buFontTx/>
              <a:buChar char="-"/>
            </a:pPr>
            <a:endParaRPr lang="en-ZA" sz="2000" dirty="0" smtClean="0">
              <a:latin typeface="Arial" panose="020B0604020202020204" pitchFamily="34" charset="0"/>
              <a:cs typeface="Arial" panose="020B0604020202020204" pitchFamily="34" charset="0"/>
            </a:endParaRPr>
          </a:p>
          <a:p>
            <a:pPr lvl="1" eaLnBrk="1" hangingPunct="1">
              <a:buFontTx/>
              <a:buChar char="-"/>
            </a:pPr>
            <a:endParaRPr lang="en-ZA" sz="2000" dirty="0">
              <a:latin typeface="Arial" panose="020B0604020202020204" pitchFamily="34" charset="0"/>
              <a:cs typeface="Arial" panose="020B0604020202020204" pitchFamily="34" charset="0"/>
            </a:endParaRPr>
          </a:p>
          <a:p>
            <a:pPr marL="0" indent="0" eaLnBrk="1" hangingPunct="1">
              <a:buNone/>
            </a:pPr>
            <a:endParaRPr lang="en-US" sz="2400" b="1" dirty="0" smtClean="0">
              <a:latin typeface="Arial" panose="020B0604020202020204" pitchFamily="34" charset="0"/>
              <a:cs typeface="Arial" panose="020B0604020202020204" pitchFamily="34" charset="0"/>
            </a:endParaRPr>
          </a:p>
          <a:p>
            <a:pPr marL="0" indent="0" eaLnBrk="1" hangingPunct="1">
              <a:buNone/>
            </a:pPr>
            <a:endParaRPr lang="en-GB" sz="2400" dirty="0" smtClean="0">
              <a:latin typeface="Arial" panose="020B0604020202020204" pitchFamily="34" charset="0"/>
              <a:cs typeface="Arial" panose="020B0604020202020204" pitchFamily="34" charset="0"/>
            </a:endParaRPr>
          </a:p>
          <a:p>
            <a:pPr eaLnBrk="1" hangingPunct="1"/>
            <a:endParaRPr lang="en-ZA" sz="2400" kern="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609600" y="4876800"/>
            <a:ext cx="7772400" cy="12192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Char char="-"/>
            </a:pPr>
            <a:r>
              <a:rPr lang="en-GB" sz="1800" dirty="0" smtClean="0">
                <a:latin typeface="Arial" panose="020B0604020202020204" pitchFamily="34" charset="0"/>
                <a:cs typeface="Arial" panose="020B0604020202020204" pitchFamily="34" charset="0"/>
              </a:rPr>
              <a:t>The policy has </a:t>
            </a:r>
            <a:r>
              <a:rPr lang="en-GB" sz="1800" dirty="0">
                <a:latin typeface="Arial" panose="020B0604020202020204" pitchFamily="34" charset="0"/>
                <a:cs typeface="Arial" panose="020B0604020202020204" pitchFamily="34" charset="0"/>
              </a:rPr>
              <a:t>been developed and approved by the Minister for publication  </a:t>
            </a:r>
            <a:r>
              <a:rPr lang="en-GB" sz="1800" dirty="0" smtClean="0">
                <a:latin typeface="Arial" panose="020B0604020202020204" pitchFamily="34" charset="0"/>
                <a:cs typeface="Arial" panose="020B0604020202020204" pitchFamily="34" charset="0"/>
              </a:rPr>
              <a:t>during the 1</a:t>
            </a:r>
            <a:r>
              <a:rPr lang="en-GB" sz="1800" baseline="30000" dirty="0" smtClean="0">
                <a:latin typeface="Arial" panose="020B0604020202020204" pitchFamily="34" charset="0"/>
                <a:cs typeface="Arial" panose="020B0604020202020204" pitchFamily="34" charset="0"/>
              </a:rPr>
              <a:t>st</a:t>
            </a:r>
            <a:r>
              <a:rPr lang="en-GB" sz="1800" dirty="0" smtClean="0">
                <a:latin typeface="Arial" panose="020B0604020202020204" pitchFamily="34" charset="0"/>
                <a:cs typeface="Arial" panose="020B0604020202020204" pitchFamily="34" charset="0"/>
              </a:rPr>
              <a:t> quarter (on </a:t>
            </a:r>
            <a:r>
              <a:rPr lang="en-GB" sz="1800" dirty="0">
                <a:latin typeface="Arial" panose="020B0604020202020204" pitchFamily="34" charset="0"/>
                <a:cs typeface="Arial" panose="020B0604020202020204" pitchFamily="34" charset="0"/>
              </a:rPr>
              <a:t>the 23 May </a:t>
            </a:r>
            <a:r>
              <a:rPr lang="en-GB" sz="1800" dirty="0" smtClean="0">
                <a:latin typeface="Arial" panose="020B0604020202020204" pitchFamily="34" charset="0"/>
                <a:cs typeface="Arial" panose="020B0604020202020204" pitchFamily="34" charset="0"/>
              </a:rPr>
              <a:t>2017). It </a:t>
            </a:r>
            <a:r>
              <a:rPr lang="en-GB" sz="1800" dirty="0">
                <a:latin typeface="Arial" panose="020B0604020202020204" pitchFamily="34" charset="0"/>
                <a:cs typeface="Arial" panose="020B0604020202020204" pitchFamily="34" charset="0"/>
              </a:rPr>
              <a:t>provides </a:t>
            </a:r>
            <a:r>
              <a:rPr lang="en-GB" sz="1800" dirty="0" smtClean="0">
                <a:latin typeface="Arial" panose="020B0604020202020204" pitchFamily="34" charset="0"/>
                <a:cs typeface="Arial" panose="020B0604020202020204" pitchFamily="34" charset="0"/>
              </a:rPr>
              <a:t>for students </a:t>
            </a:r>
            <a:r>
              <a:rPr lang="en-GB" sz="1800" dirty="0">
                <a:latin typeface="Arial" panose="020B0604020202020204" pitchFamily="34" charset="0"/>
                <a:cs typeface="Arial" panose="020B0604020202020204" pitchFamily="34" charset="0"/>
              </a:rPr>
              <a:t>application process </a:t>
            </a:r>
            <a:r>
              <a:rPr lang="en-GB" sz="1800" dirty="0" smtClean="0">
                <a:latin typeface="Arial" panose="020B0604020202020204" pitchFamily="34" charset="0"/>
                <a:cs typeface="Arial" panose="020B0604020202020204" pitchFamily="34" charset="0"/>
              </a:rPr>
              <a:t>when applying to </a:t>
            </a:r>
            <a:r>
              <a:rPr lang="en-GB" sz="1800" dirty="0">
                <a:latin typeface="Arial" panose="020B0604020202020204" pitchFamily="34" charset="0"/>
                <a:cs typeface="Arial" panose="020B0604020202020204" pitchFamily="34" charset="0"/>
              </a:rPr>
              <a:t>multiple institutions </a:t>
            </a:r>
            <a:r>
              <a:rPr lang="en-GB" sz="1800" dirty="0" smtClean="0">
                <a:latin typeface="Arial" panose="020B0604020202020204" pitchFamily="34" charset="0"/>
                <a:cs typeface="Arial" panose="020B0604020202020204" pitchFamily="34" charset="0"/>
              </a:rPr>
              <a:t>in the </a:t>
            </a:r>
            <a:r>
              <a:rPr lang="en-GB" sz="1800" dirty="0">
                <a:latin typeface="Arial" panose="020B0604020202020204" pitchFamily="34" charset="0"/>
                <a:cs typeface="Arial" panose="020B0604020202020204" pitchFamily="34" charset="0"/>
              </a:rPr>
              <a:t>entire PSET </a:t>
            </a:r>
            <a:r>
              <a:rPr lang="en-GB" sz="1800" dirty="0" smtClean="0">
                <a:latin typeface="Arial" panose="020B0604020202020204" pitchFamily="34" charset="0"/>
                <a:cs typeface="Arial" panose="020B0604020202020204" pitchFamily="34" charset="0"/>
              </a:rPr>
              <a:t>system</a:t>
            </a:r>
          </a:p>
          <a:p>
            <a:pPr lvl="1" eaLnBrk="1" hangingPunct="1">
              <a:buFontTx/>
              <a:buChar char="-"/>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51964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17</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3: University Education</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57159" y="1066800"/>
            <a:ext cx="8462992" cy="5314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mj-lt"/>
              <a:buAutoNum type="arabicPeriod" startAt="2"/>
            </a:pPr>
            <a:r>
              <a:rPr lang="en-ZA" sz="2300" kern="0" dirty="0" smtClean="0">
                <a:latin typeface="Arial" panose="020B0604020202020204" pitchFamily="34" charset="0"/>
                <a:cs typeface="Arial" panose="020B0604020202020204" pitchFamily="34" charset="0"/>
              </a:rPr>
              <a:t>Development of an Amended NSFAS Act which is for completion and approval by the Minister by 31 March 2018</a:t>
            </a:r>
          </a:p>
          <a:p>
            <a:pPr marL="457200" indent="-457200" eaLnBrk="1" hangingPunct="1">
              <a:buFont typeface="+mj-lt"/>
              <a:buAutoNum type="arabicPeriod" startAt="2"/>
            </a:pPr>
            <a:endParaRPr lang="en-ZA" sz="2300" kern="0" dirty="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ZA" sz="2300" kern="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ZA" sz="2300" kern="0" dirty="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ZA" sz="2300" kern="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3"/>
            </a:pPr>
            <a:r>
              <a:rPr lang="en-GB" sz="2300" dirty="0" smtClean="0">
                <a:latin typeface="Arial" panose="020B0604020202020204" pitchFamily="34" charset="0"/>
                <a:cs typeface="Arial" panose="020B0604020202020204" pitchFamily="34" charset="0"/>
              </a:rPr>
              <a:t>Development </a:t>
            </a:r>
            <a:r>
              <a:rPr lang="en-GB" sz="2300" dirty="0">
                <a:latin typeface="Arial" panose="020B0604020202020204" pitchFamily="34" charset="0"/>
                <a:cs typeface="Arial" panose="020B0604020202020204" pitchFamily="34" charset="0"/>
              </a:rPr>
              <a:t>of a National Plan for  PSET for approval by the Minister by 31 March </a:t>
            </a:r>
            <a:r>
              <a:rPr lang="en-GB" sz="2300" dirty="0" smtClean="0">
                <a:latin typeface="Arial" panose="020B0604020202020204" pitchFamily="34" charset="0"/>
                <a:cs typeface="Arial" panose="020B0604020202020204" pitchFamily="34" charset="0"/>
              </a:rPr>
              <a:t>2018</a:t>
            </a:r>
          </a:p>
          <a:p>
            <a:pPr marL="0" indent="0" eaLnBrk="1" hangingPunct="1">
              <a:buNone/>
            </a:pPr>
            <a:endParaRPr lang="en-GB" sz="2300" b="1" dirty="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ZA" sz="2300" kern="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ZA" sz="2300" kern="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ZA" sz="2300" kern="0" dirty="0" smtClean="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3" y="2049365"/>
            <a:ext cx="7901232" cy="124926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indent="-357188" eaLnBrk="1" hangingPunct="1">
              <a:buFontTx/>
              <a:buChar char="-"/>
            </a:pPr>
            <a:r>
              <a:rPr lang="en-GB" sz="1800" dirty="0" smtClean="0">
                <a:latin typeface="Arial" panose="020B0604020202020204" pitchFamily="34" charset="0"/>
                <a:cs typeface="Arial" panose="020B0604020202020204" pitchFamily="34" charset="0"/>
              </a:rPr>
              <a:t>The draft amendments for NSFAS Act were consulted </a:t>
            </a:r>
            <a:r>
              <a:rPr lang="en-GB" sz="1800" b="1" dirty="0" smtClean="0">
                <a:latin typeface="Arial" panose="020B0604020202020204" pitchFamily="34" charset="0"/>
                <a:cs typeface="Arial" panose="020B0604020202020204" pitchFamily="34" charset="0"/>
              </a:rPr>
              <a:t>as planned</a:t>
            </a:r>
          </a:p>
          <a:p>
            <a:pPr marL="357188" lvl="1" indent="-357188" eaLnBrk="1" hangingPunct="1">
              <a:buFontTx/>
              <a:buChar char="-"/>
            </a:pPr>
            <a:r>
              <a:rPr lang="en-ZA" sz="1800" dirty="0">
                <a:latin typeface="Arial" panose="020B0604020202020204" pitchFamily="34" charset="0"/>
                <a:cs typeface="Arial" panose="020B0604020202020204" pitchFamily="34" charset="0"/>
              </a:rPr>
              <a:t>Key areas of the NSFAS act to be amended </a:t>
            </a:r>
            <a:r>
              <a:rPr lang="en-ZA" sz="1800" dirty="0" smtClean="0">
                <a:latin typeface="Arial" panose="020B0604020202020204" pitchFamily="34" charset="0"/>
                <a:cs typeface="Arial" panose="020B0604020202020204" pitchFamily="34" charset="0"/>
              </a:rPr>
              <a:t>have </a:t>
            </a:r>
            <a:r>
              <a:rPr lang="en-ZA" sz="1800" dirty="0">
                <a:latin typeface="Arial" panose="020B0604020202020204" pitchFamily="34" charset="0"/>
                <a:cs typeface="Arial" panose="020B0604020202020204" pitchFamily="34" charset="0"/>
              </a:rPr>
              <a:t>been identified </a:t>
            </a:r>
            <a:endParaRPr lang="en-ZA" sz="1800" dirty="0" smtClean="0">
              <a:latin typeface="Arial" panose="020B0604020202020204" pitchFamily="34" charset="0"/>
              <a:cs typeface="Arial" panose="020B0604020202020204" pitchFamily="34" charset="0"/>
            </a:endParaRPr>
          </a:p>
          <a:p>
            <a:pPr marL="357188" lvl="1" indent="-357188" eaLnBrk="1" hangingPunct="1">
              <a:buFontTx/>
              <a:buChar char="-"/>
            </a:pPr>
            <a:r>
              <a:rPr lang="en-ZA" sz="1800" dirty="0" smtClean="0">
                <a:latin typeface="Arial" panose="020B0604020202020204" pitchFamily="34" charset="0"/>
                <a:cs typeface="Arial" panose="020B0604020202020204" pitchFamily="34" charset="0"/>
              </a:rPr>
              <a:t>A process for finalising the review and developing the draft for public will follow in earnest</a:t>
            </a:r>
            <a:endParaRPr lang="en-GB" sz="1800" dirty="0" smtClean="0">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531813" y="4648200"/>
            <a:ext cx="7850933" cy="12954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buFontTx/>
              <a:buChar char="-"/>
            </a:pPr>
            <a:r>
              <a:rPr lang="en-GB" sz="1800" dirty="0" smtClean="0">
                <a:latin typeface="Arial" panose="020B0604020202020204" pitchFamily="34" charset="0"/>
                <a:cs typeface="Arial" panose="020B0604020202020204" pitchFamily="34" charset="0"/>
              </a:rPr>
              <a:t>The process for the development of the National Plan for PSET is at an advanced stage </a:t>
            </a:r>
          </a:p>
          <a:p>
            <a:pPr marL="357188" lvl="1" indent="-357188" eaLnBrk="1" hangingPunct="1">
              <a:buFontTx/>
              <a:buChar char="-"/>
            </a:pPr>
            <a:r>
              <a:rPr lang="en-GB" sz="1800" dirty="0" smtClean="0">
                <a:latin typeface="Arial" panose="020B0604020202020204" pitchFamily="34" charset="0"/>
                <a:cs typeface="Arial" panose="020B0604020202020204" pitchFamily="34" charset="0"/>
              </a:rPr>
              <a:t>The draft National </a:t>
            </a:r>
            <a:r>
              <a:rPr lang="en-GB" sz="1800" dirty="0">
                <a:latin typeface="Arial" panose="020B0604020202020204" pitchFamily="34" charset="0"/>
                <a:cs typeface="Arial" panose="020B0604020202020204" pitchFamily="34" charset="0"/>
              </a:rPr>
              <a:t>P</a:t>
            </a:r>
            <a:r>
              <a:rPr lang="en-GB" sz="1800" dirty="0" smtClean="0">
                <a:latin typeface="Arial" panose="020B0604020202020204" pitchFamily="34" charset="0"/>
                <a:cs typeface="Arial" panose="020B0604020202020204" pitchFamily="34" charset="0"/>
              </a:rPr>
              <a:t>lan for PSET has been consulted  with  stakeholders </a:t>
            </a:r>
            <a:r>
              <a:rPr lang="en-GB" sz="1800" b="1" dirty="0" smtClean="0">
                <a:latin typeface="Arial" panose="020B0604020202020204" pitchFamily="34" charset="0"/>
                <a:cs typeface="Arial" panose="020B0604020202020204" pitchFamily="34" charset="0"/>
              </a:rPr>
              <a:t>as planned </a:t>
            </a:r>
          </a:p>
        </p:txBody>
      </p:sp>
    </p:spTree>
    <p:extLst>
      <p:ext uri="{BB962C8B-B14F-4D97-AF65-F5344CB8AC3E}">
        <p14:creationId xmlns:p14="http://schemas.microsoft.com/office/powerpoint/2010/main" xmlns="" val="3266364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18</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3: University Education</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493714" y="952884"/>
            <a:ext cx="8221689"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endParaRPr lang="en-GB" sz="8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4"/>
            </a:pPr>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report on HEAIDS programme for the 2016/17 has been developed and approved by the Director-General </a:t>
            </a:r>
            <a:r>
              <a:rPr lang="en-GB" sz="2400" dirty="0" smtClean="0">
                <a:latin typeface="Arial" panose="020B0604020202020204" pitchFamily="34" charset="0"/>
                <a:cs typeface="Arial" panose="020B0604020202020204" pitchFamily="34" charset="0"/>
              </a:rPr>
              <a:t>during the quarter </a:t>
            </a:r>
            <a:r>
              <a:rPr lang="en-GB" sz="2400" b="1" dirty="0" smtClean="0">
                <a:latin typeface="Arial" panose="020B0604020202020204" pitchFamily="34" charset="0"/>
                <a:cs typeface="Arial" panose="020B0604020202020204" pitchFamily="34" charset="0"/>
              </a:rPr>
              <a:t>as planned</a:t>
            </a:r>
          </a:p>
          <a:p>
            <a:pPr marL="0" indent="0" eaLnBrk="1" hangingPunct="1">
              <a:buNone/>
            </a:pPr>
            <a:endParaRPr lang="en-GB" sz="24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4"/>
            </a:pPr>
            <a:endParaRPr lang="en-GB" sz="2400" dirty="0">
              <a:latin typeface="Arial" panose="020B0604020202020204" pitchFamily="34" charset="0"/>
              <a:cs typeface="Arial" panose="020B0604020202020204" pitchFamily="34" charset="0"/>
            </a:endParaRPr>
          </a:p>
          <a:p>
            <a:pPr marL="457200" indent="-457200" eaLnBrk="1" hangingPunct="1">
              <a:buFont typeface="+mj-lt"/>
              <a:buAutoNum type="arabicPeriod" startAt="4"/>
            </a:pPr>
            <a:endParaRPr lang="en-GB" sz="24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5"/>
            </a:pPr>
            <a:r>
              <a:rPr lang="en-GB" sz="2400" dirty="0">
                <a:latin typeface="Arial" panose="020B0604020202020204" pitchFamily="34" charset="0"/>
                <a:cs typeface="Arial" panose="020B0604020202020204" pitchFamily="34" charset="0"/>
              </a:rPr>
              <a:t>The development of </a:t>
            </a:r>
            <a:r>
              <a:rPr lang="en-GB" sz="2400" dirty="0" smtClean="0">
                <a:latin typeface="Arial" panose="020B0604020202020204" pitchFamily="34" charset="0"/>
                <a:cs typeface="Arial" panose="020B0604020202020204" pitchFamily="34" charset="0"/>
              </a:rPr>
              <a:t>an </a:t>
            </a:r>
            <a:r>
              <a:rPr lang="en-GB" sz="2400" dirty="0">
                <a:latin typeface="Arial" panose="020B0604020202020204" pitchFamily="34" charset="0"/>
                <a:cs typeface="Arial" panose="020B0604020202020204" pitchFamily="34" charset="0"/>
              </a:rPr>
              <a:t>updated cohort study report on higher education including the 2016 audited data for approval by the Director-General by 31 March 2018</a:t>
            </a:r>
          </a:p>
          <a:p>
            <a:pPr marL="0" indent="0" eaLnBrk="1" hangingPunct="1">
              <a:buNone/>
            </a:pP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0" indent="0" eaLnBrk="1" hangingPunct="1">
              <a:buNone/>
            </a:pPr>
            <a:endParaRPr lang="en-ZA" sz="2400" kern="0" dirty="0" smtClean="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3" y="2486976"/>
            <a:ext cx="8002587" cy="1094423"/>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buFontTx/>
              <a:buChar char="-"/>
            </a:pPr>
            <a:r>
              <a:rPr lang="en-GB" sz="1800" dirty="0" smtClean="0">
                <a:latin typeface="Arial" panose="020B0604020202020204" pitchFamily="34" charset="0"/>
                <a:cs typeface="Arial" panose="020B0604020202020204" pitchFamily="34" charset="0"/>
              </a:rPr>
              <a:t>This report was </a:t>
            </a:r>
            <a:r>
              <a:rPr lang="en-GB" sz="1800" dirty="0">
                <a:latin typeface="Arial" panose="020B0604020202020204" pitchFamily="34" charset="0"/>
                <a:cs typeface="Arial" panose="020B0604020202020204" pitchFamily="34" charset="0"/>
              </a:rPr>
              <a:t>due for completion </a:t>
            </a:r>
            <a:r>
              <a:rPr lang="en-GB" sz="1800" dirty="0" smtClean="0">
                <a:latin typeface="Arial" panose="020B0604020202020204" pitchFamily="34" charset="0"/>
                <a:cs typeface="Arial" panose="020B0604020202020204" pitchFamily="34" charset="0"/>
              </a:rPr>
              <a:t>and approval by the Director-General by 30 September 2017 and it is one of the 15 oversight reports planned for the 2017/18 financial year </a:t>
            </a:r>
          </a:p>
        </p:txBody>
      </p:sp>
      <p:sp>
        <p:nvSpPr>
          <p:cNvPr id="11" name="Content Placeholder 2"/>
          <p:cNvSpPr txBox="1">
            <a:spLocks/>
          </p:cNvSpPr>
          <p:nvPr/>
        </p:nvSpPr>
        <p:spPr bwMode="auto">
          <a:xfrm>
            <a:off x="531814" y="5105400"/>
            <a:ext cx="8002586" cy="9144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buFontTx/>
              <a:buChar char="-"/>
            </a:pPr>
            <a:r>
              <a:rPr lang="en-GB" sz="1800" dirty="0" smtClean="0">
                <a:latin typeface="Arial" panose="020B0604020202020204" pitchFamily="34" charset="0"/>
                <a:cs typeface="Arial" panose="020B0604020202020204" pitchFamily="34" charset="0"/>
              </a:rPr>
              <a:t> Audited data from universities has been received </a:t>
            </a:r>
            <a:r>
              <a:rPr lang="en-GB" sz="1800" b="1" dirty="0" smtClean="0">
                <a:latin typeface="Arial" panose="020B0604020202020204" pitchFamily="34" charset="0"/>
                <a:cs typeface="Arial" panose="020B0604020202020204" pitchFamily="34" charset="0"/>
              </a:rPr>
              <a:t>as planned </a:t>
            </a:r>
            <a:r>
              <a:rPr lang="en-GB" sz="1800" dirty="0" smtClean="0">
                <a:latin typeface="Arial" panose="020B0604020202020204" pitchFamily="34" charset="0"/>
                <a:cs typeface="Arial" panose="020B0604020202020204" pitchFamily="34" charset="0"/>
              </a:rPr>
              <a:t>for the quarter under review</a:t>
            </a:r>
          </a:p>
        </p:txBody>
      </p:sp>
    </p:spTree>
    <p:extLst>
      <p:ext uri="{BB962C8B-B14F-4D97-AF65-F5344CB8AC3E}">
        <p14:creationId xmlns:p14="http://schemas.microsoft.com/office/powerpoint/2010/main" xmlns="" val="961872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19</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3: University Education</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57158" y="1143000"/>
            <a:ext cx="8358245" cy="5230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Aft>
                <a:spcPts val="1200"/>
              </a:spcAft>
              <a:buNone/>
            </a:pPr>
            <a:r>
              <a:rPr lang="en-ZA" sz="2400" b="1" dirty="0" smtClean="0">
                <a:latin typeface="Arial" panose="020B0604020202020204" pitchFamily="34" charset="0"/>
                <a:cs typeface="Arial" panose="020B0604020202020204" pitchFamily="34" charset="0"/>
              </a:rPr>
              <a:t>Targets not achieved during the quarter under review </a:t>
            </a:r>
          </a:p>
          <a:p>
            <a:pPr marL="457200" indent="-457200" eaLnBrk="1" hangingPunct="1">
              <a:buFont typeface="+mj-lt"/>
              <a:buAutoNum type="arabicPeriod" startAt="6"/>
            </a:pPr>
            <a:r>
              <a:rPr lang="en-GB" sz="2400" dirty="0" smtClean="0">
                <a:latin typeface="Arial" panose="020B0604020202020204" pitchFamily="34" charset="0"/>
                <a:cs typeface="Arial" panose="020B0604020202020204" pitchFamily="34" charset="0"/>
              </a:rPr>
              <a:t>Development </a:t>
            </a:r>
            <a:r>
              <a:rPr lang="en-GB" sz="2400" dirty="0">
                <a:latin typeface="Arial" panose="020B0604020202020204" pitchFamily="34" charset="0"/>
                <a:cs typeface="Arial" panose="020B0604020202020204" pitchFamily="34" charset="0"/>
              </a:rPr>
              <a:t>of a Policy Framework on Collaboration between professional bodies, Government departments, and quality councils </a:t>
            </a:r>
            <a:r>
              <a:rPr lang="en-GB" sz="2400" dirty="0" smtClean="0">
                <a:latin typeface="Arial" panose="020B0604020202020204" pitchFamily="34" charset="0"/>
                <a:cs typeface="Arial" panose="020B0604020202020204" pitchFamily="34" charset="0"/>
              </a:rPr>
              <a:t>which is due for </a:t>
            </a:r>
            <a:r>
              <a:rPr lang="en-GB" sz="2400" dirty="0">
                <a:latin typeface="Arial" panose="020B0604020202020204" pitchFamily="34" charset="0"/>
                <a:cs typeface="Arial" panose="020B0604020202020204" pitchFamily="34" charset="0"/>
              </a:rPr>
              <a:t>approval by the Minister by 31 March </a:t>
            </a:r>
            <a:r>
              <a:rPr lang="en-GB" sz="2400" dirty="0" smtClean="0">
                <a:latin typeface="Arial" panose="020B0604020202020204" pitchFamily="34" charset="0"/>
                <a:cs typeface="Arial" panose="020B0604020202020204" pitchFamily="34" charset="0"/>
              </a:rPr>
              <a:t>2018</a:t>
            </a:r>
          </a:p>
          <a:p>
            <a:pPr marL="0" indent="0" eaLnBrk="1" hangingPunct="1">
              <a:buNone/>
            </a:pPr>
            <a:endParaRPr lang="en-GB" sz="2400" dirty="0">
              <a:latin typeface="Arial" panose="020B0604020202020204" pitchFamily="34" charset="0"/>
              <a:cs typeface="Arial" panose="020B0604020202020204" pitchFamily="34" charset="0"/>
            </a:endParaRPr>
          </a:p>
          <a:p>
            <a:pPr marL="0" indent="0" eaLnBrk="1" hangingPunct="1">
              <a:buNone/>
            </a:pPr>
            <a:endParaRPr lang="en-ZA" sz="2400" kern="0" dirty="0" smtClean="0">
              <a:latin typeface="Arial" panose="020B0604020202020204" pitchFamily="34" charset="0"/>
              <a:cs typeface="Arial" panose="020B0604020202020204" pitchFamily="34" charset="0"/>
            </a:endParaRPr>
          </a:p>
          <a:p>
            <a:pPr marL="457200" indent="-457200" eaLnBrk="1" hangingPunct="1">
              <a:buAutoNum type="arabicPeriod" startAt="3"/>
            </a:pPr>
            <a:endParaRPr lang="en-ZA" sz="2400" kern="0" dirty="0">
              <a:latin typeface="Arial" panose="020B0604020202020204" pitchFamily="34" charset="0"/>
              <a:cs typeface="Arial" panose="020B0604020202020204" pitchFamily="34" charset="0"/>
            </a:endParaRPr>
          </a:p>
          <a:p>
            <a:pPr marL="0" indent="0" eaLnBrk="1" hangingPunct="1">
              <a:buNone/>
            </a:pPr>
            <a:endParaRPr lang="en-ZA" sz="2400" kern="0" dirty="0" smtClean="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3" y="3430587"/>
            <a:ext cx="8183590" cy="238739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spcAft>
                <a:spcPts val="1200"/>
              </a:spcAft>
              <a:buNone/>
            </a:pPr>
            <a:r>
              <a:rPr lang="en-GB" sz="1800" dirty="0" smtClean="0">
                <a:latin typeface="Arial" panose="020B0604020202020204" pitchFamily="34" charset="0"/>
                <a:cs typeface="Arial" panose="020B0604020202020204" pitchFamily="34" charset="0"/>
              </a:rPr>
              <a:t>Reasons for not achieving the target</a:t>
            </a:r>
          </a:p>
          <a:p>
            <a:pPr marL="357188" lvl="1" indent="-357188" eaLnBrk="1" hangingPunct="1">
              <a:spcAft>
                <a:spcPts val="600"/>
              </a:spcAft>
              <a:buFontTx/>
              <a:buChar char="-"/>
            </a:pPr>
            <a:r>
              <a:rPr lang="en-GB" sz="1800" dirty="0" smtClean="0">
                <a:latin typeface="Arial" panose="020B0604020202020204" pitchFamily="34" charset="0"/>
                <a:cs typeface="Arial" panose="020B0604020202020204" pitchFamily="34" charset="0"/>
              </a:rPr>
              <a:t>For the quarter under review, the target was to implement some aspects of the policy development process inline with the project plan. </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For instance the incorporation of the Colloquium report in the initial drafting of the policy</a:t>
            </a:r>
          </a:p>
          <a:p>
            <a:pPr marL="357188" lvl="1" indent="-357188" eaLnBrk="1" hangingPunct="1">
              <a:buFontTx/>
              <a:buChar char="-"/>
            </a:pPr>
            <a:r>
              <a:rPr lang="en-GB" sz="1800" dirty="0" smtClean="0">
                <a:latin typeface="Arial" panose="020B0604020202020204" pitchFamily="34" charset="0"/>
                <a:cs typeface="Arial" panose="020B0604020202020204" pitchFamily="34" charset="0"/>
              </a:rPr>
              <a:t>Whilst work is underway this is only being undertaken during the 3</a:t>
            </a:r>
            <a:r>
              <a:rPr lang="en-GB" sz="1800" baseline="30000" dirty="0" smtClean="0">
                <a:latin typeface="Arial" panose="020B0604020202020204" pitchFamily="34" charset="0"/>
                <a:cs typeface="Arial" panose="020B0604020202020204" pitchFamily="34" charset="0"/>
              </a:rPr>
              <a:t>rd</a:t>
            </a:r>
            <a:r>
              <a:rPr lang="en-GB" sz="1800" dirty="0" smtClean="0">
                <a:latin typeface="Arial" panose="020B0604020202020204" pitchFamily="34" charset="0"/>
                <a:cs typeface="Arial" panose="020B0604020202020204" pitchFamily="34" charset="0"/>
              </a:rPr>
              <a:t> quarter </a:t>
            </a:r>
          </a:p>
        </p:txBody>
      </p:sp>
    </p:spTree>
    <p:extLst>
      <p:ext uri="{BB962C8B-B14F-4D97-AF65-F5344CB8AC3E}">
        <p14:creationId xmlns:p14="http://schemas.microsoft.com/office/powerpoint/2010/main" xmlns="" val="91128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00063" y="530225"/>
            <a:ext cx="8143875" cy="5222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Arial" pitchFamily="34" charset="0"/>
              </a:rPr>
              <a:t>Presentation Outline</a:t>
            </a:r>
            <a:endParaRPr lang="en-ZA" sz="2800" b="1" dirty="0">
              <a:cs typeface="Arial" pitchFamily="34" charset="0"/>
            </a:endParaRPr>
          </a:p>
        </p:txBody>
      </p:sp>
      <p:sp>
        <p:nvSpPr>
          <p:cNvPr id="3076" name="Slide Number Placeholder 7"/>
          <p:cNvSpPr>
            <a:spLocks noGrp="1"/>
          </p:cNvSpPr>
          <p:nvPr>
            <p:ph type="sldNum" sz="quarter" idx="12"/>
          </p:nvPr>
        </p:nvSpPr>
        <p:spPr>
          <a:xfrm>
            <a:off x="6786563"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2</a:t>
            </a:fld>
            <a:endParaRPr lang="en-US" altLang="en-US" b="1" dirty="0"/>
          </a:p>
        </p:txBody>
      </p:sp>
      <p:sp>
        <p:nvSpPr>
          <p:cNvPr id="3077" name="TextBox 7"/>
          <p:cNvSpPr txBox="1">
            <a:spLocks noChangeArrowheads="1"/>
          </p:cNvSpPr>
          <p:nvPr/>
        </p:nvSpPr>
        <p:spPr bwMode="auto">
          <a:xfrm>
            <a:off x="609600" y="1196974"/>
            <a:ext cx="7820025" cy="4647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630238" indent="-395288" eaLnBrk="1" fontAlgn="ctr" hangingPunct="1">
              <a:spcAft>
                <a:spcPts val="1200"/>
              </a:spcAft>
              <a:defRPr/>
            </a:pPr>
            <a:r>
              <a:rPr lang="en-US" altLang="en-US" sz="2400" b="1" dirty="0" smtClean="0">
                <a:cs typeface="Arial" charset="0"/>
              </a:rPr>
              <a:t>1. 	Background </a:t>
            </a:r>
          </a:p>
          <a:p>
            <a:pPr marL="630238" indent="-395288" eaLnBrk="1" fontAlgn="ctr" hangingPunct="1">
              <a:spcAft>
                <a:spcPts val="1200"/>
              </a:spcAft>
              <a:buFontTx/>
              <a:buAutoNum type="arabicPeriod" startAt="2"/>
              <a:defRPr/>
            </a:pPr>
            <a:r>
              <a:rPr lang="en-US" altLang="en-US" sz="2400" b="1" dirty="0" smtClean="0">
                <a:cs typeface="Arial" charset="0"/>
              </a:rPr>
              <a:t>Performance per Programme</a:t>
            </a:r>
            <a:endParaRPr lang="en-US" altLang="en-US" sz="1000" dirty="0" smtClean="0">
              <a:cs typeface="Arial" charset="0"/>
            </a:endParaRPr>
          </a:p>
          <a:p>
            <a:pPr lvl="1" indent="-271463" eaLnBrk="1" fontAlgn="ctr" hangingPunct="1">
              <a:spcAft>
                <a:spcPts val="1200"/>
              </a:spcAft>
              <a:buFont typeface="Arial" charset="0"/>
              <a:buChar char="•"/>
              <a:defRPr/>
            </a:pPr>
            <a:r>
              <a:rPr lang="en-ZA" altLang="en-US" sz="2400" dirty="0" smtClean="0">
                <a:cs typeface="Arial" charset="0"/>
              </a:rPr>
              <a:t>Administration </a:t>
            </a:r>
          </a:p>
          <a:p>
            <a:pPr lvl="1" indent="-271463" eaLnBrk="1" fontAlgn="ctr" hangingPunct="1">
              <a:spcAft>
                <a:spcPts val="1200"/>
              </a:spcAft>
              <a:buFont typeface="Arial" charset="0"/>
              <a:buChar char="•"/>
              <a:defRPr/>
            </a:pPr>
            <a:r>
              <a:rPr lang="en-ZA" altLang="en-US" sz="2400" dirty="0" smtClean="0">
                <a:cs typeface="Arial" charset="0"/>
              </a:rPr>
              <a:t>Planning, Policy and Strategy </a:t>
            </a:r>
          </a:p>
          <a:p>
            <a:pPr lvl="1" indent="-271463" eaLnBrk="1" fontAlgn="ctr" hangingPunct="1">
              <a:spcAft>
                <a:spcPts val="1200"/>
              </a:spcAft>
              <a:buFont typeface="Arial" charset="0"/>
              <a:buChar char="•"/>
              <a:defRPr/>
            </a:pPr>
            <a:r>
              <a:rPr lang="en-ZA" altLang="en-US" sz="2400" dirty="0" smtClean="0">
                <a:cs typeface="Arial" charset="0"/>
              </a:rPr>
              <a:t>University Education</a:t>
            </a:r>
          </a:p>
          <a:p>
            <a:pPr lvl="1" indent="-271463" eaLnBrk="1" fontAlgn="ctr" hangingPunct="1">
              <a:spcAft>
                <a:spcPts val="1200"/>
              </a:spcAft>
              <a:buFont typeface="Arial" charset="0"/>
              <a:buChar char="•"/>
              <a:defRPr/>
            </a:pPr>
            <a:r>
              <a:rPr lang="en-ZA" altLang="en-US" sz="2400" dirty="0" smtClean="0">
                <a:cs typeface="Arial" charset="0"/>
              </a:rPr>
              <a:t>Technical and Vocational Education and Training</a:t>
            </a:r>
          </a:p>
          <a:p>
            <a:pPr lvl="1" indent="-271463" eaLnBrk="1" fontAlgn="ctr" hangingPunct="1">
              <a:spcAft>
                <a:spcPts val="1200"/>
              </a:spcAft>
              <a:buFont typeface="Arial" charset="0"/>
              <a:buChar char="•"/>
              <a:defRPr/>
            </a:pPr>
            <a:r>
              <a:rPr lang="en-ZA" altLang="en-US" sz="2400" dirty="0" smtClean="0">
                <a:cs typeface="Arial" charset="0"/>
              </a:rPr>
              <a:t>Skills Development</a:t>
            </a:r>
          </a:p>
          <a:p>
            <a:pPr lvl="1" indent="-271463" eaLnBrk="1" fontAlgn="ctr" hangingPunct="1">
              <a:spcAft>
                <a:spcPts val="1200"/>
              </a:spcAft>
              <a:buFont typeface="Arial" charset="0"/>
              <a:buChar char="•"/>
              <a:defRPr/>
            </a:pPr>
            <a:r>
              <a:rPr lang="en-ZA" altLang="en-US" sz="2400" dirty="0" smtClean="0">
                <a:cs typeface="Arial" charset="0"/>
              </a:rPr>
              <a:t>Community Education and Training </a:t>
            </a:r>
          </a:p>
          <a:p>
            <a:pPr marL="630238" indent="-395288" eaLnBrk="1" hangingPunct="1">
              <a:spcAft>
                <a:spcPts val="1200"/>
              </a:spcAft>
              <a:defRPr/>
            </a:pPr>
            <a:r>
              <a:rPr lang="en-US" altLang="en-US" sz="2400" b="1" dirty="0" smtClean="0">
                <a:cs typeface="Arial" charset="0"/>
              </a:rPr>
              <a:t>3. 	Budget Performance </a:t>
            </a:r>
            <a:endParaRPr lang="en-US" altLang="en-US" sz="2400" dirty="0" smtClean="0">
              <a:cs typeface="Arial" charset="0"/>
            </a:endParaRPr>
          </a:p>
        </p:txBody>
      </p:sp>
    </p:spTree>
    <p:extLst>
      <p:ext uri="{BB962C8B-B14F-4D97-AF65-F5344CB8AC3E}">
        <p14:creationId xmlns:p14="http://schemas.microsoft.com/office/powerpoint/2010/main" xmlns="" val="281689495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357158" y="1181173"/>
            <a:ext cx="8358245" cy="5463279"/>
          </a:xfrm>
        </p:spPr>
        <p:txBody>
          <a:bodyPr/>
          <a:lstStyle/>
          <a:p>
            <a:pPr marL="57150" indent="0" algn="just" eaLnBrk="1" hangingPunct="1">
              <a:spcAft>
                <a:spcPts val="1200"/>
              </a:spcAft>
              <a:buNone/>
            </a:pPr>
            <a:r>
              <a:rPr lang="en-ZA" sz="2300" b="1" dirty="0" smtClean="0">
                <a:latin typeface="Arial" panose="020B0604020202020204" pitchFamily="34" charset="0"/>
                <a:cs typeface="Arial" panose="020B0604020202020204" pitchFamily="34" charset="0"/>
              </a:rPr>
              <a:t>Status of targets </a:t>
            </a:r>
            <a:r>
              <a:rPr lang="en-ZA" sz="2300" b="1" dirty="0">
                <a:latin typeface="Arial" panose="020B0604020202020204" pitchFamily="34" charset="0"/>
                <a:cs typeface="Arial" panose="020B0604020202020204" pitchFamily="34" charset="0"/>
              </a:rPr>
              <a:t>n</a:t>
            </a:r>
            <a:r>
              <a:rPr lang="en-ZA" sz="2300" b="1" dirty="0" smtClean="0">
                <a:latin typeface="Arial" panose="020B0604020202020204" pitchFamily="34" charset="0"/>
                <a:cs typeface="Arial" panose="020B0604020202020204" pitchFamily="34" charset="0"/>
              </a:rPr>
              <a:t>ot achieved during the 1</a:t>
            </a:r>
            <a:r>
              <a:rPr lang="en-ZA" sz="2300" b="1" baseline="30000" dirty="0" smtClean="0">
                <a:latin typeface="Arial" panose="020B0604020202020204" pitchFamily="34" charset="0"/>
                <a:cs typeface="Arial" panose="020B0604020202020204" pitchFamily="34" charset="0"/>
              </a:rPr>
              <a:t>st</a:t>
            </a:r>
            <a:r>
              <a:rPr lang="en-ZA" sz="2300" b="1" dirty="0" smtClean="0">
                <a:latin typeface="Arial" panose="020B0604020202020204" pitchFamily="34" charset="0"/>
                <a:cs typeface="Arial" panose="020B0604020202020204" pitchFamily="34" charset="0"/>
              </a:rPr>
              <a:t> quarter :</a:t>
            </a:r>
          </a:p>
          <a:p>
            <a:pPr marL="457200" indent="-457200" algn="just" eaLnBrk="1" hangingPunct="1">
              <a:buFont typeface="+mj-lt"/>
              <a:buAutoNum type="arabicPeriod" startAt="7"/>
            </a:pPr>
            <a:r>
              <a:rPr lang="en-GB" sz="2300" dirty="0" smtClean="0">
                <a:latin typeface="Arial" panose="020B0604020202020204" pitchFamily="34" charset="0"/>
                <a:cs typeface="Arial" panose="020B0604020202020204" pitchFamily="34" charset="0"/>
              </a:rPr>
              <a:t>Project Plan for the Development </a:t>
            </a:r>
            <a:r>
              <a:rPr lang="en-GB" sz="2300" dirty="0">
                <a:latin typeface="Arial" panose="020B0604020202020204" pitchFamily="34" charset="0"/>
                <a:cs typeface="Arial" panose="020B0604020202020204" pitchFamily="34" charset="0"/>
              </a:rPr>
              <a:t>of a Policy Framework on Collaboration between professional bodies, Government departments, and quality councils which is due for approval by the Minister by 31 March </a:t>
            </a:r>
            <a:r>
              <a:rPr lang="en-GB" sz="2300" dirty="0" smtClean="0">
                <a:latin typeface="Arial" panose="020B0604020202020204" pitchFamily="34" charset="0"/>
                <a:cs typeface="Arial" panose="020B0604020202020204" pitchFamily="34" charset="0"/>
              </a:rPr>
              <a:t>2018</a:t>
            </a:r>
          </a:p>
          <a:p>
            <a:pPr marL="57150" indent="0" eaLnBrk="1" hangingPunct="1">
              <a:buNone/>
            </a:pPr>
            <a:endParaRPr lang="en-ZA" sz="2400" b="1" dirty="0">
              <a:latin typeface="Arial" panose="020B0604020202020204" pitchFamily="34" charset="0"/>
              <a:cs typeface="Arial" panose="020B0604020202020204" pitchFamily="34" charset="0"/>
            </a:endParaRPr>
          </a:p>
          <a:p>
            <a:pPr marL="57150" indent="0" eaLnBrk="1" hangingPunct="1">
              <a:buNone/>
            </a:pPr>
            <a:endParaRPr lang="en-ZA" sz="2400" dirty="0" smtClean="0">
              <a:latin typeface="Arial" panose="020B0604020202020204" pitchFamily="34" charset="0"/>
              <a:cs typeface="Arial" panose="020B0604020202020204" pitchFamily="34" charset="0"/>
            </a:endParaRPr>
          </a:p>
          <a:p>
            <a:pPr marL="800100" lvl="1" indent="-342900" eaLnBrk="1" hangingPunct="1">
              <a:buFont typeface="+mj-lt"/>
              <a:buAutoNum type="arabicPeriod"/>
            </a:pPr>
            <a:endParaRPr lang="en-GB" sz="2400" dirty="0" smtClean="0">
              <a:latin typeface="Arial" panose="020B0604020202020204" pitchFamily="34" charset="0"/>
              <a:cs typeface="Arial" panose="020B0604020202020204"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20</a:t>
            </a:fld>
            <a:endParaRPr lang="en-US" altLang="en-US" sz="2400" b="1" dirty="0">
              <a:cs typeface="Arial" panose="020B0604020202020204" pitchFamily="34" charset="0"/>
            </a:endParaRPr>
          </a:p>
        </p:txBody>
      </p:sp>
      <p:sp>
        <p:nvSpPr>
          <p:cNvPr id="13" name="Content Placeholder 2"/>
          <p:cNvSpPr txBox="1">
            <a:spLocks/>
          </p:cNvSpPr>
          <p:nvPr/>
        </p:nvSpPr>
        <p:spPr bwMode="auto">
          <a:xfrm>
            <a:off x="531813" y="3486187"/>
            <a:ext cx="7773987" cy="7620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1800" b="1" kern="0" dirty="0" smtClean="0">
                <a:latin typeface="Arial" panose="020B0604020202020204" pitchFamily="34" charset="0"/>
                <a:cs typeface="Arial" panose="020B0604020202020204" pitchFamily="34" charset="0"/>
              </a:rPr>
              <a:t>Current status: </a:t>
            </a:r>
            <a:endParaRPr lang="en-ZA" sz="1800" b="1" dirty="0" smtClean="0">
              <a:latin typeface="Arial" panose="020B0604020202020204" pitchFamily="34" charset="0"/>
              <a:cs typeface="Arial" panose="020B0604020202020204" pitchFamily="34" charset="0"/>
            </a:endParaRPr>
          </a:p>
          <a:p>
            <a:pPr marL="0" indent="0" eaLnBrk="1" hangingPunct="1">
              <a:buNone/>
            </a:pPr>
            <a:r>
              <a:rPr lang="en-GB" sz="1800" dirty="0" smtClean="0">
                <a:latin typeface="Arial" panose="020B0604020202020204" pitchFamily="34" charset="0"/>
                <a:cs typeface="Arial" panose="020B0604020202020204" pitchFamily="34" charset="0"/>
              </a:rPr>
              <a:t>The </a:t>
            </a:r>
            <a:r>
              <a:rPr lang="en-GB" sz="1800" b="1" i="1" dirty="0">
                <a:latin typeface="Arial" panose="020B0604020202020204" pitchFamily="34" charset="0"/>
                <a:cs typeface="Arial" panose="020B0604020202020204" pitchFamily="34" charset="0"/>
              </a:rPr>
              <a:t>Project plan </a:t>
            </a:r>
            <a:r>
              <a:rPr lang="en-GB" sz="1800" dirty="0" smtClean="0">
                <a:latin typeface="Arial" panose="020B0604020202020204" pitchFamily="34" charset="0"/>
                <a:cs typeface="Arial" panose="020B0604020202020204" pitchFamily="34" charset="0"/>
              </a:rPr>
              <a:t>has been developed</a:t>
            </a:r>
            <a:endParaRPr lang="en-ZA" sz="1800" kern="0" dirty="0">
              <a:latin typeface="Arial" panose="020B0604020202020204" pitchFamily="34" charset="0"/>
              <a:cs typeface="Arial" panose="020B0604020202020204" pitchFamily="34" charset="0"/>
            </a:endParaRPr>
          </a:p>
        </p:txBody>
      </p:sp>
      <p:sp>
        <p:nvSpPr>
          <p:cNvPr id="11" name="TextBox 10"/>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3: University Education</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33860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21</a:t>
            </a:fld>
            <a:endParaRPr lang="en-US" altLang="en-US" sz="1400" b="1" dirty="0"/>
          </a:p>
        </p:txBody>
      </p:sp>
      <p:sp>
        <p:nvSpPr>
          <p:cNvPr id="7" name="TextBox 6"/>
          <p:cNvSpPr txBox="1"/>
          <p:nvPr/>
        </p:nvSpPr>
        <p:spPr>
          <a:xfrm>
            <a:off x="395536" y="189221"/>
            <a:ext cx="8352928"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4</a:t>
            </a:r>
            <a:r>
              <a:rPr lang="en-US" dirty="0" smtClean="0"/>
              <a:t>: </a:t>
            </a:r>
            <a:r>
              <a:rPr lang="en-ZA" dirty="0"/>
              <a:t>Technical and Vocational Education and Training</a:t>
            </a:r>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6984" y="1216355"/>
            <a:ext cx="8311480" cy="4893647"/>
          </a:xfrm>
          <a:prstGeom prst="rect">
            <a:avLst/>
          </a:prstGeom>
        </p:spPr>
        <p:txBody>
          <a:bodyPr wrap="square">
            <a:spAutoFit/>
          </a:bodyPr>
          <a:lstStyle/>
          <a:p>
            <a:r>
              <a:rPr lang="en-ZA" sz="2400" dirty="0" smtClean="0">
                <a:latin typeface="Arial" panose="020B0604020202020204" pitchFamily="34" charset="0"/>
                <a:cs typeface="Arial" panose="020B0604020202020204" pitchFamily="34" charset="0"/>
              </a:rPr>
              <a:t>The </a:t>
            </a:r>
            <a:r>
              <a:rPr lang="en-ZA" sz="2400" b="1" dirty="0" smtClean="0">
                <a:latin typeface="Arial" panose="020B0604020202020204" pitchFamily="34" charset="0"/>
                <a:cs typeface="Arial" panose="020B0604020202020204" pitchFamily="34" charset="0"/>
              </a:rPr>
              <a:t>purpose</a:t>
            </a:r>
            <a:r>
              <a:rPr lang="en-ZA" sz="2400" dirty="0" smtClean="0">
                <a:latin typeface="Arial" panose="020B0604020202020204" pitchFamily="34" charset="0"/>
                <a:cs typeface="Arial" panose="020B0604020202020204" pitchFamily="34" charset="0"/>
              </a:rPr>
              <a:t> of the programme is to plan</a:t>
            </a:r>
            <a:r>
              <a:rPr lang="en-ZA" sz="2400" dirty="0">
                <a:latin typeface="Arial" panose="020B0604020202020204" pitchFamily="34" charset="0"/>
                <a:cs typeface="Arial" panose="020B0604020202020204" pitchFamily="34" charset="0"/>
              </a:rPr>
              <a:t>, develop, implement, monitor, maintain and evaluate national </a:t>
            </a:r>
            <a:r>
              <a:rPr lang="en-ZA" sz="2400" dirty="0" smtClean="0">
                <a:latin typeface="Arial" panose="020B0604020202020204" pitchFamily="34" charset="0"/>
                <a:cs typeface="Arial" panose="020B0604020202020204" pitchFamily="34" charset="0"/>
              </a:rPr>
              <a:t>policy, Programmes</a:t>
            </a:r>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assessment practices </a:t>
            </a:r>
            <a:r>
              <a:rPr lang="en-ZA" sz="2400" dirty="0">
                <a:latin typeface="Arial" panose="020B0604020202020204" pitchFamily="34" charset="0"/>
                <a:cs typeface="Arial" panose="020B0604020202020204" pitchFamily="34" charset="0"/>
              </a:rPr>
              <a:t>and systems for Technical and Vocational Education and </a:t>
            </a:r>
            <a:r>
              <a:rPr lang="en-ZA" sz="2400" dirty="0" smtClean="0">
                <a:latin typeface="Arial" panose="020B0604020202020204" pitchFamily="34" charset="0"/>
                <a:cs typeface="Arial" panose="020B0604020202020204" pitchFamily="34" charset="0"/>
              </a:rPr>
              <a:t>Training (TVET).</a:t>
            </a:r>
          </a:p>
          <a:p>
            <a:endParaRPr lang="en-ZA"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2017/18 </a:t>
            </a:r>
            <a:r>
              <a:rPr lang="en-ZA" sz="2400" b="1" dirty="0" smtClean="0">
                <a:latin typeface="Arial" panose="020B0604020202020204" pitchFamily="34" charset="0"/>
                <a:cs typeface="Arial" panose="020B0604020202020204" pitchFamily="34" charset="0"/>
              </a:rPr>
              <a:t>Strategic Objectives </a:t>
            </a:r>
          </a:p>
          <a:p>
            <a:endParaRPr lang="en-ZA" sz="24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develop and review TVET steering mechanisms </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ensure effective monitoring and evaluation of the TVET sector </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provide TVET teaching and learning support plans </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develop infrastructure for TVET colleges </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ensure a strong TVET stakeholder network </a:t>
            </a: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43313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22</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4: TVET</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57158" y="995440"/>
            <a:ext cx="8253442"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anose="020B0604020202020204" pitchFamily="34" charset="0"/>
                <a:cs typeface="Arial" panose="020B0604020202020204" pitchFamily="34" charset="0"/>
              </a:rPr>
              <a:t>Number of targets for the 2017/18 financial year: </a:t>
            </a:r>
            <a:r>
              <a:rPr lang="en-ZA" sz="2400" b="1" kern="0" dirty="0" smtClean="0">
                <a:latin typeface="Arial" panose="020B0604020202020204" pitchFamily="34" charset="0"/>
                <a:cs typeface="Arial" panose="020B0604020202020204" pitchFamily="34" charset="0"/>
              </a:rPr>
              <a:t>28</a:t>
            </a:r>
          </a:p>
          <a:p>
            <a:pPr marL="0" indent="0" eaLnBrk="1" hangingPunct="1">
              <a:buNone/>
            </a:pPr>
            <a:r>
              <a:rPr lang="en-ZA" sz="2400" kern="0" dirty="0" smtClean="0">
                <a:latin typeface="Arial" panose="020B0604020202020204" pitchFamily="34" charset="0"/>
                <a:cs typeface="Arial" panose="020B0604020202020204" pitchFamily="34" charset="0"/>
              </a:rPr>
              <a:t>Number of targets for the quarter: </a:t>
            </a:r>
            <a:r>
              <a:rPr lang="en-ZA" sz="2400" b="1" kern="0" dirty="0" smtClean="0">
                <a:latin typeface="Arial" panose="020B0604020202020204" pitchFamily="34" charset="0"/>
                <a:cs typeface="Arial" panose="020B0604020202020204" pitchFamily="34" charset="0"/>
              </a:rPr>
              <a:t>11</a:t>
            </a:r>
          </a:p>
          <a:p>
            <a:pPr marL="0" indent="0" eaLnBrk="1" hangingPunct="1">
              <a:buNone/>
            </a:pPr>
            <a:r>
              <a:rPr lang="en-ZA" sz="2400" kern="0" dirty="0" smtClean="0">
                <a:latin typeface="Arial" panose="020B0604020202020204" pitchFamily="34" charset="0"/>
                <a:cs typeface="Arial" panose="020B0604020202020204" pitchFamily="34" charset="0"/>
              </a:rPr>
              <a:t>Number of targets achieved: </a:t>
            </a:r>
            <a:r>
              <a:rPr lang="en-ZA" sz="2400" b="1" kern="0" dirty="0" smtClean="0">
                <a:latin typeface="Arial" panose="020B0604020202020204" pitchFamily="34" charset="0"/>
                <a:cs typeface="Arial" panose="020B0604020202020204" pitchFamily="34" charset="0"/>
              </a:rPr>
              <a:t>11 (100%)</a:t>
            </a:r>
          </a:p>
          <a:p>
            <a:pPr marL="0" indent="0" eaLnBrk="1" hangingPunct="1">
              <a:buNone/>
            </a:pPr>
            <a:endParaRPr lang="en-GB" sz="800" dirty="0" smtClean="0">
              <a:latin typeface="Arial" panose="020B0604020202020204" pitchFamily="34" charset="0"/>
              <a:cs typeface="Arial" panose="020B0604020202020204" pitchFamily="34" charset="0"/>
            </a:endParaRPr>
          </a:p>
          <a:p>
            <a:pPr marL="0" indent="0" eaLnBrk="1" hangingPunct="1">
              <a:buNone/>
            </a:pPr>
            <a:r>
              <a:rPr lang="en-ZA" sz="2400" b="1" dirty="0" smtClean="0">
                <a:latin typeface="Arial" panose="020B0604020202020204" pitchFamily="34" charset="0"/>
                <a:cs typeface="Arial" panose="020B0604020202020204" pitchFamily="34" charset="0"/>
              </a:rPr>
              <a:t>Achievements:</a:t>
            </a:r>
          </a:p>
          <a:p>
            <a:pPr marL="457200" indent="-457200" eaLnBrk="1" hangingPunct="1">
              <a:buFont typeface="+mj-lt"/>
              <a:buAutoNum type="arabicPeriod"/>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development </a:t>
            </a:r>
            <a:r>
              <a:rPr lang="en-GB" sz="2400" dirty="0" smtClean="0">
                <a:latin typeface="Arial" panose="020B0604020202020204" pitchFamily="34" charset="0"/>
                <a:cs typeface="Arial" panose="020B0604020202020204" pitchFamily="34" charset="0"/>
              </a:rPr>
              <a:t>of the performance reporting policy for TVET Colleges for approval by the Director-General by 31 December 2017</a:t>
            </a:r>
          </a:p>
          <a:p>
            <a:pPr marL="0" indent="0" eaLnBrk="1" hangingPunct="1">
              <a:buNone/>
            </a:pPr>
            <a:endParaRPr lang="en-GB" sz="2400" dirty="0">
              <a:latin typeface="Arial" panose="020B0604020202020204" pitchFamily="34" charset="0"/>
              <a:cs typeface="Arial" panose="020B0604020202020204" pitchFamily="34" charset="0"/>
            </a:endParaRPr>
          </a:p>
          <a:p>
            <a:pPr lvl="1" eaLnBrk="1" hangingPunct="1">
              <a:buFontTx/>
              <a:buChar char="-"/>
            </a:pPr>
            <a:endParaRPr lang="en-ZA" sz="2000" dirty="0" smtClean="0">
              <a:latin typeface="Arial" panose="020B0604020202020204" pitchFamily="34" charset="0"/>
              <a:cs typeface="Arial" panose="020B0604020202020204" pitchFamily="34" charset="0"/>
            </a:endParaRPr>
          </a:p>
          <a:p>
            <a:pPr lvl="1" eaLnBrk="1" hangingPunct="1">
              <a:buFontTx/>
              <a:buChar char="-"/>
            </a:pPr>
            <a:endParaRPr lang="en-ZA" sz="2000" dirty="0">
              <a:latin typeface="Arial" panose="020B0604020202020204" pitchFamily="34" charset="0"/>
              <a:cs typeface="Arial" panose="020B0604020202020204" pitchFamily="34" charset="0"/>
            </a:endParaRPr>
          </a:p>
          <a:p>
            <a:pPr marL="0" indent="0" eaLnBrk="1" hangingPunct="1">
              <a:buNone/>
            </a:pPr>
            <a:endParaRPr lang="en-US" sz="2400" b="1" dirty="0" smtClean="0">
              <a:latin typeface="Arial" panose="020B0604020202020204" pitchFamily="34" charset="0"/>
              <a:cs typeface="Arial" panose="020B0604020202020204" pitchFamily="34" charset="0"/>
            </a:endParaRPr>
          </a:p>
          <a:p>
            <a:pPr marL="0" indent="0" eaLnBrk="1" hangingPunct="1">
              <a:buNone/>
            </a:pPr>
            <a:endParaRPr lang="en-GB" sz="2400" dirty="0" smtClean="0">
              <a:latin typeface="Arial" panose="020B0604020202020204" pitchFamily="34" charset="0"/>
              <a:cs typeface="Arial" panose="020B0604020202020204" pitchFamily="34" charset="0"/>
            </a:endParaRPr>
          </a:p>
          <a:p>
            <a:pPr eaLnBrk="1" hangingPunct="1"/>
            <a:endParaRPr lang="en-ZA" sz="2400" kern="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31813" y="4114800"/>
            <a:ext cx="8078787" cy="21336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spcAft>
                <a:spcPts val="500"/>
              </a:spcAft>
              <a:buFontTx/>
              <a:buChar char="-"/>
            </a:pPr>
            <a:r>
              <a:rPr lang="en-GB" sz="1700" dirty="0" smtClean="0">
                <a:latin typeface="Arial" panose="020B0604020202020204" pitchFamily="34" charset="0"/>
                <a:cs typeface="Arial" panose="020B0604020202020204" pitchFamily="34" charset="0"/>
              </a:rPr>
              <a:t>The 1</a:t>
            </a:r>
            <a:r>
              <a:rPr lang="en-GB" sz="1700" baseline="30000" dirty="0" smtClean="0">
                <a:latin typeface="Arial" panose="020B0604020202020204" pitchFamily="34" charset="0"/>
                <a:cs typeface="Arial" panose="020B0604020202020204" pitchFamily="34" charset="0"/>
              </a:rPr>
              <a:t>st</a:t>
            </a:r>
            <a:r>
              <a:rPr lang="en-GB" sz="1700" dirty="0" smtClean="0">
                <a:latin typeface="Arial" panose="020B0604020202020204" pitchFamily="34" charset="0"/>
                <a:cs typeface="Arial" panose="020B0604020202020204" pitchFamily="34" charset="0"/>
              </a:rPr>
              <a:t> draft policy of performance reporting for Colleges was developed and consulted with colleges during the 2</a:t>
            </a:r>
            <a:r>
              <a:rPr lang="en-GB" sz="1700" baseline="30000" dirty="0" smtClean="0">
                <a:latin typeface="Arial" panose="020B0604020202020204" pitchFamily="34" charset="0"/>
                <a:cs typeface="Arial" panose="020B0604020202020204" pitchFamily="34" charset="0"/>
              </a:rPr>
              <a:t>nd</a:t>
            </a:r>
            <a:r>
              <a:rPr lang="en-GB" sz="1700" dirty="0" smtClean="0">
                <a:latin typeface="Arial" panose="020B0604020202020204" pitchFamily="34" charset="0"/>
                <a:cs typeface="Arial" panose="020B0604020202020204" pitchFamily="34" charset="0"/>
              </a:rPr>
              <a:t> quarter </a:t>
            </a:r>
          </a:p>
          <a:p>
            <a:pPr marL="357188" lvl="1" indent="-357188" eaLnBrk="1" hangingPunct="1">
              <a:spcAft>
                <a:spcPts val="500"/>
              </a:spcAft>
              <a:buFontTx/>
              <a:buChar char="-"/>
            </a:pPr>
            <a:r>
              <a:rPr lang="en-GB" sz="1700" dirty="0" smtClean="0">
                <a:latin typeface="Arial" panose="020B0604020202020204" pitchFamily="34" charset="0"/>
                <a:cs typeface="Arial" panose="020B0604020202020204" pitchFamily="34" charset="0"/>
              </a:rPr>
              <a:t>Following consultation, the 2</a:t>
            </a:r>
            <a:r>
              <a:rPr lang="en-GB" sz="1700" baseline="30000" dirty="0" smtClean="0">
                <a:latin typeface="Arial" panose="020B0604020202020204" pitchFamily="34" charset="0"/>
                <a:cs typeface="Arial" panose="020B0604020202020204" pitchFamily="34" charset="0"/>
              </a:rPr>
              <a:t>nd</a:t>
            </a:r>
            <a:r>
              <a:rPr lang="en-GB" sz="1700" dirty="0" smtClean="0">
                <a:latin typeface="Arial" panose="020B0604020202020204" pitchFamily="34" charset="0"/>
                <a:cs typeface="Arial" panose="020B0604020202020204" pitchFamily="34" charset="0"/>
              </a:rPr>
              <a:t> draft was developed and approved by the Director General on 26 September 2017 </a:t>
            </a:r>
            <a:r>
              <a:rPr lang="en-GB" sz="1700" b="1" dirty="0" smtClean="0">
                <a:latin typeface="Arial" panose="020B0604020202020204" pitchFamily="34" charset="0"/>
                <a:cs typeface="Arial" panose="020B0604020202020204" pitchFamily="34" charset="0"/>
              </a:rPr>
              <a:t>as planned</a:t>
            </a:r>
          </a:p>
          <a:p>
            <a:pPr marL="357188" lvl="1" indent="-357188" eaLnBrk="1" hangingPunct="1">
              <a:spcAft>
                <a:spcPts val="500"/>
              </a:spcAft>
              <a:buFontTx/>
              <a:buChar char="-"/>
            </a:pPr>
            <a:r>
              <a:rPr lang="en-GB" sz="1700" dirty="0" smtClean="0">
                <a:latin typeface="Arial" panose="020B0604020202020204" pitchFamily="34" charset="0"/>
                <a:cs typeface="Arial" panose="020B0604020202020204" pitchFamily="34" charset="0"/>
              </a:rPr>
              <a:t>The </a:t>
            </a:r>
            <a:r>
              <a:rPr lang="en-GB" sz="1700" dirty="0">
                <a:latin typeface="Arial" panose="020B0604020202020204" pitchFamily="34" charset="0"/>
                <a:cs typeface="Arial" panose="020B0604020202020204" pitchFamily="34" charset="0"/>
              </a:rPr>
              <a:t>policy </a:t>
            </a:r>
            <a:r>
              <a:rPr lang="en-ZA" sz="1700" dirty="0">
                <a:latin typeface="Arial" panose="020B0604020202020204" pitchFamily="34" charset="0"/>
                <a:cs typeface="Arial" panose="020B0604020202020204" pitchFamily="34" charset="0"/>
              </a:rPr>
              <a:t>outlines reporting procedures on finance, provisioning, governance, planning and reporting for input by </a:t>
            </a:r>
            <a:r>
              <a:rPr lang="en-ZA" sz="1700" dirty="0" smtClean="0">
                <a:latin typeface="Arial" panose="020B0604020202020204" pitchFamily="34" charset="0"/>
                <a:cs typeface="Arial" panose="020B0604020202020204" pitchFamily="34" charset="0"/>
              </a:rPr>
              <a:t>Colleges. This has already been communicated to colleges. </a:t>
            </a:r>
            <a:endParaRPr lang="en-GB" sz="1700" dirty="0">
              <a:latin typeface="Arial" panose="020B0604020202020204" pitchFamily="34" charset="0"/>
              <a:cs typeface="Arial" panose="020B0604020202020204" pitchFamily="34" charset="0"/>
            </a:endParaRPr>
          </a:p>
          <a:p>
            <a:pPr marL="357188" lvl="1" indent="-357188" eaLnBrk="1" hangingPunct="1">
              <a:spcAft>
                <a:spcPts val="500"/>
              </a:spcAft>
              <a:buFontTx/>
              <a:buChar char="-"/>
            </a:pPr>
            <a:endParaRPr lang="en-GB" sz="17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74309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23</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4: TVET</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496970" y="943052"/>
            <a:ext cx="8326290"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AutoNum type="arabicPeriod" startAt="2"/>
            </a:pPr>
            <a:r>
              <a:rPr lang="en-GB" sz="2400" dirty="0" smtClean="0">
                <a:latin typeface="Arial" panose="020B0604020202020204" pitchFamily="34" charset="0"/>
                <a:cs typeface="Arial" panose="020B0604020202020204" pitchFamily="34" charset="0"/>
              </a:rPr>
              <a:t>Development of the policy for TVET College finance for approval by the Director-General by 31 March 2018</a:t>
            </a:r>
          </a:p>
          <a:p>
            <a:pPr marL="457200" indent="-457200" eaLnBrk="1" hangingPunct="1">
              <a:buAutoNum type="arabicPeriod" startAt="2"/>
            </a:pPr>
            <a:endParaRPr lang="en-GB" sz="2400" dirty="0">
              <a:latin typeface="Arial" panose="020B0604020202020204" pitchFamily="34" charset="0"/>
              <a:cs typeface="Arial" panose="020B0604020202020204" pitchFamily="34" charset="0"/>
            </a:endParaRPr>
          </a:p>
          <a:p>
            <a:pPr marL="457200" indent="-457200" eaLnBrk="1" hangingPunct="1">
              <a:buAutoNum type="arabicPeriod" startAt="2"/>
            </a:pPr>
            <a:endParaRPr lang="en-GB" sz="24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3"/>
            </a:pPr>
            <a:endParaRPr lang="en-GB" sz="8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3"/>
            </a:pPr>
            <a:r>
              <a:rPr lang="en-GB" sz="2400" dirty="0" smtClean="0">
                <a:latin typeface="Arial" panose="020B0604020202020204" pitchFamily="34" charset="0"/>
                <a:cs typeface="Arial" panose="020B0604020202020204" pitchFamily="34" charset="0"/>
              </a:rPr>
              <a:t>Development of a policy for SAIVCET for approval by the Director-General by 31 March 2018 </a:t>
            </a:r>
          </a:p>
          <a:p>
            <a:pPr marL="0" indent="0" eaLnBrk="1" hangingPunct="1">
              <a:buNone/>
            </a:pPr>
            <a:endParaRPr lang="en-ZA" sz="2400" kern="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31813" y="1912938"/>
            <a:ext cx="8002587" cy="52546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buFontTx/>
              <a:buChar char="-"/>
            </a:pPr>
            <a:r>
              <a:rPr lang="en-ZA" sz="1800" dirty="0" smtClean="0">
                <a:latin typeface="Arial" panose="020B0604020202020204" pitchFamily="34" charset="0"/>
                <a:cs typeface="Arial" panose="020B0604020202020204" pitchFamily="34" charset="0"/>
              </a:rPr>
              <a:t>A draft policy on TVET College finance has been developed </a:t>
            </a:r>
            <a:r>
              <a:rPr lang="en-ZA" sz="1800" b="1" dirty="0" smtClean="0">
                <a:latin typeface="Arial" panose="020B0604020202020204" pitchFamily="34" charset="0"/>
                <a:cs typeface="Arial" panose="020B0604020202020204" pitchFamily="34" charset="0"/>
              </a:rPr>
              <a:t>as planned</a:t>
            </a:r>
            <a:endParaRPr lang="en-GB" sz="1800" b="1" dirty="0" smtClean="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3" y="3742497"/>
            <a:ext cx="8002587" cy="212657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buFontTx/>
              <a:buChar char="-"/>
            </a:pPr>
            <a:r>
              <a:rPr lang="en-GB" sz="1800" dirty="0" smtClean="0">
                <a:latin typeface="Arial" panose="020B0604020202020204" pitchFamily="34" charset="0"/>
                <a:cs typeface="Arial" panose="020B0604020202020204" pitchFamily="34" charset="0"/>
              </a:rPr>
              <a:t>The first draft of the SAIVCET policy was develop in the first quarter</a:t>
            </a:r>
          </a:p>
          <a:p>
            <a:pPr marL="357188" lvl="1" indent="-357188" eaLnBrk="1" hangingPunct="1">
              <a:buFontTx/>
              <a:buChar char="-"/>
            </a:pPr>
            <a:r>
              <a:rPr lang="en-GB" sz="1800" dirty="0" smtClean="0">
                <a:latin typeface="Arial" panose="020B0604020202020204" pitchFamily="34" charset="0"/>
                <a:cs typeface="Arial" panose="020B0604020202020204" pitchFamily="34" charset="0"/>
              </a:rPr>
              <a:t>Consultatio</a:t>
            </a:r>
            <a:r>
              <a:rPr lang="en-GB" sz="1800" dirty="0">
                <a:latin typeface="Arial" panose="020B0604020202020204" pitchFamily="34" charset="0"/>
                <a:cs typeface="Arial" panose="020B0604020202020204" pitchFamily="34" charset="0"/>
              </a:rPr>
              <a:t>n</a:t>
            </a:r>
            <a:r>
              <a:rPr lang="en-GB" sz="1800" dirty="0" smtClean="0">
                <a:latin typeface="Arial" panose="020B0604020202020204" pitchFamily="34" charset="0"/>
                <a:cs typeface="Arial" panose="020B0604020202020204" pitchFamily="34" charset="0"/>
              </a:rPr>
              <a:t> with stakeholders on the first draft was conducted during the quarter under review </a:t>
            </a:r>
            <a:r>
              <a:rPr lang="en-GB" sz="1800" b="1" dirty="0" smtClean="0">
                <a:latin typeface="Arial" panose="020B0604020202020204" pitchFamily="34" charset="0"/>
                <a:cs typeface="Arial" panose="020B0604020202020204" pitchFamily="34" charset="0"/>
              </a:rPr>
              <a:t>as planned </a:t>
            </a:r>
          </a:p>
          <a:p>
            <a:pPr marL="357188" lvl="1" indent="-357188" eaLnBrk="1" hangingPunct="1">
              <a:buFontTx/>
              <a:buChar char="-"/>
            </a:pPr>
            <a:r>
              <a:rPr lang="en-GB" sz="1800" dirty="0" smtClean="0">
                <a:latin typeface="Arial" panose="020B0604020202020204" pitchFamily="34" charset="0"/>
                <a:cs typeface="Arial" panose="020B0604020202020204" pitchFamily="34" charset="0"/>
              </a:rPr>
              <a:t>The purpose of the establishment of SAIVCET is to provide support and coordination  to TVET and Community Colleges ; and</a:t>
            </a:r>
          </a:p>
          <a:p>
            <a:pPr marL="357188" lvl="1" indent="-357188" eaLnBrk="1" hangingPunct="1">
              <a:buFontTx/>
              <a:buChar char="-"/>
            </a:pPr>
            <a:r>
              <a:rPr lang="en-GB" sz="1800" dirty="0" smtClean="0">
                <a:latin typeface="Arial" panose="020B0604020202020204" pitchFamily="34" charset="0"/>
                <a:cs typeface="Arial" panose="020B0604020202020204" pitchFamily="34" charset="0"/>
              </a:rPr>
              <a:t>Provide greater coherence and expert advice on matters related to VCET</a:t>
            </a:r>
          </a:p>
        </p:txBody>
      </p:sp>
    </p:spTree>
    <p:extLst>
      <p:ext uri="{BB962C8B-B14F-4D97-AF65-F5344CB8AC3E}">
        <p14:creationId xmlns:p14="http://schemas.microsoft.com/office/powerpoint/2010/main" xmlns="" val="54954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24</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4: TVET</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496970" y="943052"/>
            <a:ext cx="8113630"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buFont typeface="+mj-lt"/>
              <a:buAutoNum type="arabicPeriod" startAt="4"/>
            </a:pPr>
            <a:r>
              <a:rPr lang="en-GB" sz="2200" dirty="0" smtClean="0">
                <a:latin typeface="Arial" panose="020B0604020202020204" pitchFamily="34" charset="0"/>
                <a:cs typeface="Arial" panose="020B0604020202020204" pitchFamily="34" charset="0"/>
              </a:rPr>
              <a:t>Development of the policy for administration/management of student admissions for TVET Colleges for approval by the Director-General by 31 March 2018</a:t>
            </a:r>
          </a:p>
          <a:p>
            <a:pPr marL="0" indent="0" eaLnBrk="1" hangingPunct="1">
              <a:buNone/>
            </a:pPr>
            <a:endParaRPr lang="en-GB" sz="2000" dirty="0">
              <a:latin typeface="Arial" panose="020B0604020202020204" pitchFamily="34" charset="0"/>
              <a:cs typeface="Arial" panose="020B0604020202020204" pitchFamily="34" charset="0"/>
            </a:endParaRPr>
          </a:p>
          <a:p>
            <a:pPr marL="0" indent="0" eaLnBrk="1" hangingPunct="1">
              <a:buNone/>
            </a:pPr>
            <a:endParaRPr lang="en-GB" sz="1600" dirty="0">
              <a:latin typeface="Arial" panose="020B0604020202020204" pitchFamily="34" charset="0"/>
              <a:cs typeface="Arial" panose="020B0604020202020204" pitchFamily="34" charset="0"/>
            </a:endParaRPr>
          </a:p>
          <a:p>
            <a:pPr marL="457200" indent="-457200" eaLnBrk="1" hangingPunct="1">
              <a:buAutoNum type="arabicPeriod" startAt="2"/>
            </a:pPr>
            <a:endParaRPr lang="en-GB" sz="22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5"/>
            </a:pPr>
            <a:endParaRPr lang="en-GB" sz="22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5"/>
            </a:pPr>
            <a:endParaRPr lang="en-GB" sz="22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5"/>
            </a:pPr>
            <a:r>
              <a:rPr lang="en-GB" sz="2200" dirty="0" smtClean="0">
                <a:latin typeface="Arial" panose="020B0604020202020204" pitchFamily="34" charset="0"/>
                <a:cs typeface="Arial" panose="020B0604020202020204" pitchFamily="34" charset="0"/>
              </a:rPr>
              <a:t>Development </a:t>
            </a:r>
            <a:r>
              <a:rPr lang="en-GB" sz="2200" dirty="0">
                <a:latin typeface="Arial" panose="020B0604020202020204" pitchFamily="34" charset="0"/>
                <a:cs typeface="Arial" panose="020B0604020202020204" pitchFamily="34" charset="0"/>
              </a:rPr>
              <a:t>of the reviewed funding framework for TVET Colleges </a:t>
            </a:r>
            <a:r>
              <a:rPr lang="en-GB" sz="2200" dirty="0" smtClean="0">
                <a:latin typeface="Arial" panose="020B0604020202020204" pitchFamily="34" charset="0"/>
                <a:cs typeface="Arial" panose="020B0604020202020204" pitchFamily="34" charset="0"/>
              </a:rPr>
              <a:t>due for </a:t>
            </a:r>
            <a:r>
              <a:rPr lang="en-GB" sz="2200" dirty="0">
                <a:latin typeface="Arial" panose="020B0604020202020204" pitchFamily="34" charset="0"/>
                <a:cs typeface="Arial" panose="020B0604020202020204" pitchFamily="34" charset="0"/>
              </a:rPr>
              <a:t>approval by the Director-General by </a:t>
            </a:r>
            <a:r>
              <a:rPr lang="en-GB" sz="2200" dirty="0" smtClean="0">
                <a:latin typeface="Arial" panose="020B0604020202020204" pitchFamily="34" charset="0"/>
                <a:cs typeface="Arial" panose="020B0604020202020204" pitchFamily="34" charset="0"/>
              </a:rPr>
              <a:t/>
            </a:r>
            <a:br>
              <a:rPr lang="en-GB" sz="220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31 September 2017</a:t>
            </a:r>
          </a:p>
          <a:p>
            <a:pPr marL="0" indent="0" eaLnBrk="1" hangingPunct="1">
              <a:buNone/>
            </a:pPr>
            <a:endParaRPr lang="en-GB" sz="2200" dirty="0">
              <a:latin typeface="Arial" panose="020B0604020202020204" pitchFamily="34" charset="0"/>
              <a:cs typeface="Arial" panose="020B0604020202020204" pitchFamily="34" charset="0"/>
            </a:endParaRPr>
          </a:p>
          <a:p>
            <a:pPr marL="457200" indent="-457200" eaLnBrk="1" hangingPunct="1">
              <a:buFont typeface="+mj-lt"/>
              <a:buAutoNum type="arabicPeriod" startAt="5"/>
            </a:pPr>
            <a:endParaRPr lang="en-GB" sz="2200" dirty="0" smtClean="0">
              <a:latin typeface="Arial" panose="020B0604020202020204" pitchFamily="34" charset="0"/>
              <a:cs typeface="Arial" panose="020B0604020202020204" pitchFamily="34" charset="0"/>
            </a:endParaRPr>
          </a:p>
          <a:p>
            <a:pPr marL="0" indent="0" eaLnBrk="1" hangingPunct="1">
              <a:buNone/>
            </a:pPr>
            <a:endParaRPr lang="en-ZA" sz="2200" kern="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31813" y="2059843"/>
            <a:ext cx="8078787" cy="1750158"/>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5738" indent="-185738" eaLnBrk="1" hangingPunct="1">
              <a:buFontTx/>
              <a:buChar char="-"/>
            </a:pPr>
            <a:r>
              <a:rPr lang="en-ZA" sz="1700" dirty="0" smtClean="0">
                <a:latin typeface="Arial" panose="020B0604020202020204" pitchFamily="34" charset="0"/>
                <a:cs typeface="Arial" panose="020B0604020202020204" pitchFamily="34" charset="0"/>
              </a:rPr>
              <a:t>The first draft policy was developed during the second quarter </a:t>
            </a:r>
            <a:r>
              <a:rPr lang="en-GB" sz="1700" dirty="0" smtClean="0">
                <a:latin typeface="Arial" panose="020B0604020202020204" pitchFamily="34" charset="0"/>
                <a:cs typeface="Arial" panose="020B0604020202020204" pitchFamily="34" charset="0"/>
              </a:rPr>
              <a:t>and </a:t>
            </a:r>
            <a:r>
              <a:rPr lang="en-GB" sz="1700" dirty="0">
                <a:latin typeface="Arial" panose="020B0604020202020204" pitchFamily="34" charset="0"/>
                <a:cs typeface="Arial" panose="020B0604020202020204" pitchFamily="34" charset="0"/>
              </a:rPr>
              <a:t>consulted with colleges.</a:t>
            </a:r>
            <a:endParaRPr lang="en-ZA" sz="1700" dirty="0" smtClean="0">
              <a:latin typeface="Arial" panose="020B0604020202020204" pitchFamily="34" charset="0"/>
              <a:cs typeface="Arial" panose="020B0604020202020204" pitchFamily="34" charset="0"/>
            </a:endParaRPr>
          </a:p>
          <a:p>
            <a:pPr marL="185738" indent="-185738" eaLnBrk="1" hangingPunct="1">
              <a:buFontTx/>
              <a:buChar char="-"/>
            </a:pPr>
            <a:r>
              <a:rPr lang="en-ZA" sz="1700" dirty="0" smtClean="0">
                <a:latin typeface="Arial" panose="020B0604020202020204" pitchFamily="34" charset="0"/>
                <a:cs typeface="Arial" panose="020B0604020202020204" pitchFamily="34" charset="0"/>
              </a:rPr>
              <a:t>Following consultation with colleges, the second </a:t>
            </a:r>
            <a:r>
              <a:rPr lang="en-ZA" sz="1700" dirty="0">
                <a:latin typeface="Arial" panose="020B0604020202020204" pitchFamily="34" charset="0"/>
                <a:cs typeface="Arial" panose="020B0604020202020204" pitchFamily="34" charset="0"/>
              </a:rPr>
              <a:t>draft </a:t>
            </a:r>
            <a:r>
              <a:rPr lang="en-ZA" sz="1700" dirty="0" smtClean="0">
                <a:latin typeface="Arial" panose="020B0604020202020204" pitchFamily="34" charset="0"/>
                <a:cs typeface="Arial" panose="020B0604020202020204" pitchFamily="34" charset="0"/>
              </a:rPr>
              <a:t>policy was developed </a:t>
            </a:r>
            <a:r>
              <a:rPr lang="en-ZA" sz="1700" b="1" dirty="0" smtClean="0">
                <a:latin typeface="Arial" panose="020B0604020202020204" pitchFamily="34" charset="0"/>
                <a:cs typeface="Arial" panose="020B0604020202020204" pitchFamily="34" charset="0"/>
              </a:rPr>
              <a:t>as planned </a:t>
            </a:r>
          </a:p>
          <a:p>
            <a:pPr marL="185738" indent="-185738" eaLnBrk="1" hangingPunct="1">
              <a:buFontTx/>
              <a:buChar char="-"/>
            </a:pPr>
            <a:r>
              <a:rPr lang="en-ZA" sz="1700" dirty="0" smtClean="0">
                <a:latin typeface="Arial" panose="020B0604020202020204" pitchFamily="34" charset="0"/>
                <a:cs typeface="Arial" panose="020B0604020202020204" pitchFamily="34" charset="0"/>
              </a:rPr>
              <a:t>The policy seeks to standardise student admission processes for all the TVET Colleges  </a:t>
            </a:r>
            <a:endParaRPr lang="en-GB" sz="1700" dirty="0" smtClean="0">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531813" y="5014779"/>
            <a:ext cx="8078787" cy="1233621"/>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5738" indent="-185738" eaLnBrk="1" hangingPunct="1">
              <a:buFontTx/>
              <a:buChar char="-"/>
            </a:pPr>
            <a:r>
              <a:rPr lang="en-ZA" sz="1700" dirty="0" smtClean="0">
                <a:latin typeface="Arial" panose="020B0604020202020204" pitchFamily="34" charset="0"/>
                <a:cs typeface="Arial" panose="020B0604020202020204" pitchFamily="34" charset="0"/>
              </a:rPr>
              <a:t>The reviewed funding framework has been approved by the Director General on 26 September 2017 </a:t>
            </a:r>
            <a:r>
              <a:rPr lang="en-ZA" sz="1700" b="1" dirty="0" smtClean="0">
                <a:latin typeface="Arial" panose="020B0604020202020204" pitchFamily="34" charset="0"/>
                <a:cs typeface="Arial" panose="020B0604020202020204" pitchFamily="34" charset="0"/>
              </a:rPr>
              <a:t>as planned </a:t>
            </a:r>
          </a:p>
          <a:p>
            <a:pPr marL="185738" indent="-185738" eaLnBrk="1" hangingPunct="1">
              <a:buFontTx/>
              <a:buChar char="-"/>
            </a:pPr>
            <a:r>
              <a:rPr lang="en-ZA" sz="1700" dirty="0" smtClean="0">
                <a:latin typeface="Arial" panose="020B0604020202020204" pitchFamily="34" charset="0"/>
                <a:cs typeface="Arial" panose="020B0604020202020204" pitchFamily="34" charset="0"/>
              </a:rPr>
              <a:t>The Reviewed framework has been published for public comments, and comments are being incorporated into the framework for the Minister’s approval</a:t>
            </a:r>
          </a:p>
          <a:p>
            <a:pPr marL="457200" lvl="1" indent="0" eaLnBrk="1" hangingPunct="1">
              <a:buNone/>
            </a:pPr>
            <a:endParaRPr lang="en-GB" sz="17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30105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25</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4: TVET</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57159" y="943052"/>
            <a:ext cx="7796241"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endParaRPr lang="en-GB" sz="800" dirty="0" smtClean="0">
              <a:latin typeface="Arial" panose="020B0604020202020204" pitchFamily="34" charset="0"/>
              <a:cs typeface="Arial" panose="020B0604020202020204" pitchFamily="34" charset="0"/>
            </a:endParaRPr>
          </a:p>
          <a:p>
            <a:pPr marL="457200" indent="-457200" algn="just" eaLnBrk="1" hangingPunct="1">
              <a:buFont typeface="+mj-lt"/>
              <a:buAutoNum type="arabicPeriod" startAt="6"/>
            </a:pPr>
            <a:r>
              <a:rPr lang="en-GB" sz="2400" dirty="0" smtClean="0">
                <a:latin typeface="Arial" panose="020B0604020202020204" pitchFamily="34" charset="0"/>
                <a:cs typeface="Arial" panose="020B0604020202020204" pitchFamily="34" charset="0"/>
              </a:rPr>
              <a:t>Development of a reviewed Departmental policy framework on TVET qualifications for approval by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the Director-General by 31 March 2018 </a:t>
            </a:r>
          </a:p>
          <a:p>
            <a:pPr marL="0" indent="0" eaLnBrk="1" hangingPunct="1">
              <a:buNone/>
            </a:pPr>
            <a:endParaRPr lang="en-GB" sz="2400" dirty="0">
              <a:latin typeface="Arial" panose="020B0604020202020204" pitchFamily="34" charset="0"/>
              <a:cs typeface="Arial" panose="020B0604020202020204" pitchFamily="34" charset="0"/>
            </a:endParaRPr>
          </a:p>
          <a:p>
            <a:pPr marL="457200" indent="-457200" eaLnBrk="1" hangingPunct="1">
              <a:buFont typeface="+mj-lt"/>
              <a:buAutoNum type="arabicPeriod" startAt="6"/>
            </a:pPr>
            <a:endParaRPr lang="en-GB" sz="24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6"/>
            </a:pPr>
            <a:endParaRPr lang="en-GB" sz="2400" dirty="0">
              <a:latin typeface="Arial" panose="020B0604020202020204" pitchFamily="34" charset="0"/>
              <a:cs typeface="Arial" panose="020B0604020202020204" pitchFamily="34" charset="0"/>
            </a:endParaRPr>
          </a:p>
          <a:p>
            <a:pPr marL="457200" indent="-457200" eaLnBrk="1" hangingPunct="1">
              <a:buFont typeface="+mj-lt"/>
              <a:buAutoNum type="arabicPeriod" startAt="6"/>
            </a:pPr>
            <a:endParaRPr lang="en-GB" sz="2400" dirty="0" smtClean="0">
              <a:latin typeface="Arial" panose="020B0604020202020204" pitchFamily="34" charset="0"/>
              <a:cs typeface="Arial" panose="020B0604020202020204" pitchFamily="34" charset="0"/>
            </a:endParaRPr>
          </a:p>
          <a:p>
            <a:pPr marL="0" indent="0" eaLnBrk="1" hangingPunct="1">
              <a:buNone/>
            </a:pPr>
            <a:endParaRPr lang="en-ZA" sz="2400" kern="0" dirty="0" smtClean="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4" y="2590800"/>
            <a:ext cx="7621586" cy="21336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Aft>
                <a:spcPts val="600"/>
              </a:spcAft>
              <a:buFontTx/>
              <a:buChar char="-"/>
            </a:pPr>
            <a:r>
              <a:rPr lang="en-GB" sz="1800" dirty="0">
                <a:latin typeface="Arial" panose="020B0604020202020204" pitchFamily="34" charset="0"/>
                <a:cs typeface="Arial" panose="020B0604020202020204" pitchFamily="34" charset="0"/>
              </a:rPr>
              <a:t>Consultation with stakeholders on the first draft </a:t>
            </a:r>
            <a:r>
              <a:rPr lang="en-GB" sz="1800" dirty="0" smtClean="0">
                <a:latin typeface="Arial" panose="020B0604020202020204" pitchFamily="34" charset="0"/>
                <a:cs typeface="Arial" panose="020B0604020202020204" pitchFamily="34" charset="0"/>
              </a:rPr>
              <a:t>policy was </a:t>
            </a:r>
            <a:r>
              <a:rPr lang="en-GB" sz="1800" dirty="0">
                <a:latin typeface="Arial" panose="020B0604020202020204" pitchFamily="34" charset="0"/>
                <a:cs typeface="Arial" panose="020B0604020202020204" pitchFamily="34" charset="0"/>
              </a:rPr>
              <a:t>conducted during the </a:t>
            </a:r>
            <a:r>
              <a:rPr lang="en-GB" sz="1800" dirty="0" smtClean="0">
                <a:latin typeface="Arial" panose="020B0604020202020204" pitchFamily="34" charset="0"/>
                <a:cs typeface="Arial" panose="020B0604020202020204" pitchFamily="34" charset="0"/>
              </a:rPr>
              <a:t>first quarter</a:t>
            </a:r>
            <a:endParaRPr lang="en-GB" sz="1800" dirty="0">
              <a:latin typeface="Arial" panose="020B0604020202020204" pitchFamily="34" charset="0"/>
              <a:cs typeface="Arial" panose="020B0604020202020204" pitchFamily="34" charset="0"/>
            </a:endParaRPr>
          </a:p>
          <a:p>
            <a:pPr eaLnBrk="1" hangingPunct="1">
              <a:spcAft>
                <a:spcPts val="600"/>
              </a:spcAft>
              <a:buFontTx/>
              <a:buChar char="-"/>
            </a:pPr>
            <a:r>
              <a:rPr lang="en-GB" sz="1800" dirty="0" smtClean="0">
                <a:latin typeface="Arial" panose="020B0604020202020204" pitchFamily="34" charset="0"/>
                <a:cs typeface="Arial" panose="020B0604020202020204" pitchFamily="34" charset="0"/>
              </a:rPr>
              <a:t>The second draft policy has been developed during the second quarter </a:t>
            </a:r>
            <a:r>
              <a:rPr lang="en-GB" sz="1800" b="1" dirty="0" smtClean="0">
                <a:latin typeface="Arial" panose="020B0604020202020204" pitchFamily="34" charset="0"/>
                <a:cs typeface="Arial" panose="020B0604020202020204" pitchFamily="34" charset="0"/>
              </a:rPr>
              <a:t>as planned</a:t>
            </a:r>
          </a:p>
          <a:p>
            <a:pPr eaLnBrk="1" hangingPunct="1">
              <a:spcAft>
                <a:spcPts val="600"/>
              </a:spcAft>
              <a:buFontTx/>
              <a:buChar char="-"/>
            </a:pPr>
            <a:r>
              <a:rPr lang="en-GB" sz="1800" dirty="0">
                <a:latin typeface="Arial" panose="020B0604020202020204" pitchFamily="34" charset="0"/>
                <a:cs typeface="Arial" panose="020B0604020202020204" pitchFamily="34" charset="0"/>
              </a:rPr>
              <a:t>The policy seeks to review the TVET qualifications/ programmes to align them with the emerging labour market demands. </a:t>
            </a:r>
          </a:p>
        </p:txBody>
      </p:sp>
    </p:spTree>
    <p:extLst>
      <p:ext uri="{BB962C8B-B14F-4D97-AF65-F5344CB8AC3E}">
        <p14:creationId xmlns:p14="http://schemas.microsoft.com/office/powerpoint/2010/main" xmlns="" val="576589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26</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4: TVET</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493860" y="943052"/>
            <a:ext cx="8326290"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GB" sz="2400" dirty="0" smtClean="0">
                <a:latin typeface="Arial" panose="020B0604020202020204" pitchFamily="34" charset="0"/>
                <a:cs typeface="Arial" panose="020B0604020202020204" pitchFamily="34" charset="0"/>
              </a:rPr>
              <a:t>Three oversight </a:t>
            </a:r>
            <a:r>
              <a:rPr lang="en-GB" sz="2400" dirty="0">
                <a:latin typeface="Arial" panose="020B0604020202020204" pitchFamily="34" charset="0"/>
                <a:cs typeface="Arial" panose="020B0604020202020204" pitchFamily="34" charset="0"/>
              </a:rPr>
              <a:t>reports were due for completion and approval by the Director-General by 30 September 2017</a:t>
            </a:r>
          </a:p>
          <a:p>
            <a:pPr marL="0" indent="0" eaLnBrk="1" hangingPunct="1">
              <a:buNone/>
            </a:pPr>
            <a:r>
              <a:rPr lang="en-GB" sz="2400" dirty="0" smtClean="0">
                <a:latin typeface="Arial" panose="020B0604020202020204" pitchFamily="34" charset="0"/>
                <a:cs typeface="Arial" panose="020B0604020202020204" pitchFamily="34" charset="0"/>
              </a:rPr>
              <a:t> </a:t>
            </a:r>
          </a:p>
          <a:p>
            <a:pPr marL="457200" indent="-457200" eaLnBrk="1" hangingPunct="1">
              <a:buAutoNum type="arabicPeriod" startAt="2"/>
            </a:pPr>
            <a:endParaRPr lang="en-GB" sz="2400" dirty="0">
              <a:latin typeface="Arial" panose="020B0604020202020204" pitchFamily="34" charset="0"/>
              <a:cs typeface="Arial" panose="020B0604020202020204" pitchFamily="34" charset="0"/>
            </a:endParaRPr>
          </a:p>
          <a:p>
            <a:pPr marL="457200" indent="-457200" eaLnBrk="1" hangingPunct="1">
              <a:buAutoNum type="arabicPeriod" startAt="2"/>
            </a:pPr>
            <a:endParaRPr lang="en-GB" sz="2400" dirty="0" smtClean="0">
              <a:latin typeface="Arial" panose="020B0604020202020204" pitchFamily="34" charset="0"/>
              <a:cs typeface="Arial" panose="020B0604020202020204" pitchFamily="34" charset="0"/>
            </a:endParaRPr>
          </a:p>
          <a:p>
            <a:pPr marL="0" indent="0" eaLnBrk="1" hangingPunct="1">
              <a:buNone/>
            </a:pPr>
            <a:endParaRPr lang="en-GB" sz="2400" dirty="0" smtClean="0">
              <a:latin typeface="Arial" panose="020B0604020202020204" pitchFamily="34" charset="0"/>
              <a:cs typeface="Arial" panose="020B0604020202020204" pitchFamily="34" charset="0"/>
            </a:endParaRPr>
          </a:p>
          <a:p>
            <a:pPr marL="0" indent="0" eaLnBrk="1" hangingPunct="1">
              <a:buNone/>
            </a:pPr>
            <a:endParaRPr lang="en-GB" sz="2400" dirty="0" smtClean="0">
              <a:latin typeface="Arial" panose="020B0604020202020204" pitchFamily="34" charset="0"/>
              <a:cs typeface="Arial" panose="020B0604020202020204" pitchFamily="34" charset="0"/>
            </a:endParaRPr>
          </a:p>
          <a:p>
            <a:pPr marL="0" indent="0" eaLnBrk="1" hangingPunct="1">
              <a:buNone/>
            </a:pPr>
            <a:endParaRPr lang="en-GB" sz="2400" dirty="0" smtClean="0">
              <a:latin typeface="Arial" panose="020B0604020202020204" pitchFamily="34" charset="0"/>
              <a:cs typeface="Arial" panose="020B0604020202020204" pitchFamily="34" charset="0"/>
            </a:endParaRPr>
          </a:p>
          <a:p>
            <a:pPr marL="0" indent="0" eaLnBrk="1" hangingPunct="1">
              <a:buNone/>
            </a:pPr>
            <a:endParaRPr lang="en-GB" sz="2400" dirty="0">
              <a:latin typeface="Arial" panose="020B0604020202020204" pitchFamily="34" charset="0"/>
              <a:cs typeface="Arial" panose="020B0604020202020204" pitchFamily="34" charset="0"/>
            </a:endParaRPr>
          </a:p>
          <a:p>
            <a:pPr marL="0" indent="0" eaLnBrk="1" hangingPunct="1">
              <a:buNone/>
            </a:pPr>
            <a:endParaRPr lang="en-ZA" sz="2400" kern="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472831" y="1901979"/>
            <a:ext cx="8198338" cy="4479771"/>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eaLnBrk="1" hangingPunct="1">
              <a:buFont typeface="+mj-lt"/>
              <a:buAutoNum type="arabicPeriod" startAt="7"/>
            </a:pPr>
            <a:r>
              <a:rPr lang="en-GB" sz="1900" dirty="0" smtClean="0">
                <a:latin typeface="Arial" panose="020B0604020202020204" pitchFamily="34" charset="0"/>
                <a:cs typeface="Arial" panose="020B0604020202020204" pitchFamily="34" charset="0"/>
              </a:rPr>
              <a:t>A </a:t>
            </a:r>
            <a:r>
              <a:rPr lang="en-GB" sz="1900" dirty="0">
                <a:latin typeface="Arial" panose="020B0604020202020204" pitchFamily="34" charset="0"/>
                <a:cs typeface="Arial" panose="020B0604020202020204" pitchFamily="34" charset="0"/>
              </a:rPr>
              <a:t>report on the conduct of public TVET College examination centres during national examinations and assessments for the 2016 academic year </a:t>
            </a:r>
            <a:r>
              <a:rPr lang="en-GB" sz="1900" dirty="0" smtClean="0">
                <a:latin typeface="Arial" panose="020B0604020202020204" pitchFamily="34" charset="0"/>
                <a:cs typeface="Arial" panose="020B0604020202020204" pitchFamily="34" charset="0"/>
              </a:rPr>
              <a:t>has been </a:t>
            </a:r>
            <a:r>
              <a:rPr lang="en-GB" sz="1900" b="1" dirty="0" smtClean="0">
                <a:latin typeface="Arial" panose="020B0604020202020204" pitchFamily="34" charset="0"/>
                <a:cs typeface="Arial" panose="020B0604020202020204" pitchFamily="34" charset="0"/>
              </a:rPr>
              <a:t>approved by the Director-General by 31 July 2017</a:t>
            </a:r>
          </a:p>
          <a:p>
            <a:pPr marL="228600" lvl="2" eaLnBrk="1" hangingPunct="1">
              <a:buFontTx/>
              <a:buChar char="-"/>
            </a:pPr>
            <a:r>
              <a:rPr lang="en-GB" sz="1600" dirty="0">
                <a:latin typeface="Arial" panose="020B0604020202020204" pitchFamily="34" charset="0"/>
                <a:cs typeface="Arial" panose="020B0604020202020204" pitchFamily="34" charset="0"/>
              </a:rPr>
              <a:t>The report evaluates the credibility and integrity of the conduct of </a:t>
            </a:r>
            <a:r>
              <a:rPr lang="en-GB" sz="1600" dirty="0" smtClean="0">
                <a:latin typeface="Arial" panose="020B0604020202020204" pitchFamily="34" charset="0"/>
                <a:cs typeface="Arial" panose="020B0604020202020204" pitchFamily="34" charset="0"/>
              </a:rPr>
              <a:t>examinations at TVET colleges </a:t>
            </a:r>
            <a:endParaRPr lang="en-GB" sz="1600" dirty="0">
              <a:latin typeface="Arial" panose="020B0604020202020204" pitchFamily="34" charset="0"/>
              <a:cs typeface="Arial" panose="020B0604020202020204" pitchFamily="34" charset="0"/>
            </a:endParaRPr>
          </a:p>
          <a:p>
            <a:pPr marL="228600" lvl="2" eaLnBrk="1" hangingPunct="1">
              <a:buFontTx/>
              <a:buChar char="-"/>
            </a:pPr>
            <a:r>
              <a:rPr lang="en-GB" sz="1600" dirty="0">
                <a:latin typeface="Arial" panose="020B0604020202020204" pitchFamily="34" charset="0"/>
                <a:cs typeface="Arial" panose="020B0604020202020204" pitchFamily="34" charset="0"/>
              </a:rPr>
              <a:t>A total of 154 public TVET examination centres participated in the April national examinations </a:t>
            </a:r>
            <a:r>
              <a:rPr lang="en-GB" sz="1600" dirty="0" smtClean="0">
                <a:latin typeface="Arial" panose="020B0604020202020204" pitchFamily="34" charset="0"/>
                <a:cs typeface="Arial" panose="020B0604020202020204" pitchFamily="34" charset="0"/>
              </a:rPr>
              <a:t>cycle</a:t>
            </a:r>
            <a:endParaRPr lang="en-GB" sz="1600" dirty="0">
              <a:latin typeface="Arial" panose="020B0604020202020204" pitchFamily="34" charset="0"/>
              <a:cs typeface="Arial" panose="020B0604020202020204" pitchFamily="34" charset="0"/>
            </a:endParaRPr>
          </a:p>
          <a:p>
            <a:pPr marL="228600" lvl="2" eaLnBrk="1" hangingPunct="1">
              <a:buFontTx/>
              <a:buChar char="-"/>
            </a:pPr>
            <a:r>
              <a:rPr lang="en-GB" sz="1600" dirty="0" smtClean="0">
                <a:latin typeface="Arial" panose="020B0604020202020204" pitchFamily="34" charset="0"/>
                <a:cs typeface="Arial" panose="020B0604020202020204" pitchFamily="34" charset="0"/>
              </a:rPr>
              <a:t>275 </a:t>
            </a:r>
            <a:r>
              <a:rPr lang="en-GB" sz="1600" dirty="0">
                <a:latin typeface="Arial" panose="020B0604020202020204" pitchFamily="34" charset="0"/>
                <a:cs typeface="Arial" panose="020B0604020202020204" pitchFamily="34" charset="0"/>
              </a:rPr>
              <a:t>irregularities were detected and </a:t>
            </a:r>
            <a:r>
              <a:rPr lang="en-GB" sz="1600" dirty="0" smtClean="0">
                <a:latin typeface="Arial" panose="020B0604020202020204" pitchFamily="34" charset="0"/>
                <a:cs typeface="Arial" panose="020B0604020202020204" pitchFamily="34" charset="0"/>
              </a:rPr>
              <a:t>reported</a:t>
            </a:r>
          </a:p>
          <a:p>
            <a:pPr marL="400050" eaLnBrk="1" hangingPunct="1">
              <a:buFont typeface="+mj-lt"/>
              <a:buAutoNum type="arabicPeriod" startAt="8"/>
            </a:pPr>
            <a:r>
              <a:rPr lang="en-GB" sz="1900" dirty="0" smtClean="0">
                <a:latin typeface="Arial" panose="020B0604020202020204" pitchFamily="34" charset="0"/>
                <a:cs typeface="Arial" panose="020B0604020202020204" pitchFamily="34" charset="0"/>
              </a:rPr>
              <a:t>A report on certification backlog eradication has been </a:t>
            </a:r>
            <a:r>
              <a:rPr lang="en-GB" sz="1900" b="1" dirty="0" smtClean="0">
                <a:latin typeface="Arial" panose="020B0604020202020204" pitchFamily="34" charset="0"/>
                <a:cs typeface="Arial" panose="020B0604020202020204" pitchFamily="34" charset="0"/>
              </a:rPr>
              <a:t>approved by the Director-General by 31 July 2017</a:t>
            </a:r>
          </a:p>
          <a:p>
            <a:pPr marL="228600" lvl="2" eaLnBrk="1" hangingPunct="1">
              <a:buFontTx/>
              <a:buChar char="-"/>
            </a:pPr>
            <a:r>
              <a:rPr lang="en-ZA" sz="1600" dirty="0" smtClean="0">
                <a:latin typeface="Arial" panose="020B0604020202020204" pitchFamily="34" charset="0"/>
                <a:cs typeface="Arial" panose="020B0604020202020204" pitchFamily="34" charset="0"/>
              </a:rPr>
              <a:t>Substantial </a:t>
            </a:r>
            <a:r>
              <a:rPr lang="en-ZA" sz="1600" dirty="0">
                <a:latin typeface="Arial" panose="020B0604020202020204" pitchFamily="34" charset="0"/>
                <a:cs typeface="Arial" panose="020B0604020202020204" pitchFamily="34" charset="0"/>
              </a:rPr>
              <a:t>progress has been made in eradicating the backlog, however the three month lead time for issuing of certificates </a:t>
            </a:r>
            <a:r>
              <a:rPr lang="en-ZA" sz="1600" dirty="0" smtClean="0">
                <a:latin typeface="Arial" panose="020B0604020202020204" pitchFamily="34" charset="0"/>
                <a:cs typeface="Arial" panose="020B0604020202020204" pitchFamily="34" charset="0"/>
              </a:rPr>
              <a:t>is yet </a:t>
            </a:r>
            <a:r>
              <a:rPr lang="en-ZA" sz="1600" dirty="0">
                <a:latin typeface="Arial" panose="020B0604020202020204" pitchFamily="34" charset="0"/>
                <a:cs typeface="Arial" panose="020B0604020202020204" pitchFamily="34" charset="0"/>
              </a:rPr>
              <a:t>to be achieved for both </a:t>
            </a:r>
            <a:r>
              <a:rPr lang="en-ZA" sz="1600" dirty="0" smtClean="0">
                <a:latin typeface="Arial" panose="020B0604020202020204" pitchFamily="34" charset="0"/>
                <a:cs typeface="Arial" panose="020B0604020202020204" pitchFamily="34" charset="0"/>
              </a:rPr>
              <a:t>NC( </a:t>
            </a:r>
            <a:r>
              <a:rPr lang="en-ZA" sz="1600" dirty="0">
                <a:latin typeface="Arial" panose="020B0604020202020204" pitchFamily="34" charset="0"/>
                <a:cs typeface="Arial" panose="020B0604020202020204" pitchFamily="34" charset="0"/>
              </a:rPr>
              <a:t>V) and Report 190/1 qualifications </a:t>
            </a:r>
            <a:endParaRPr lang="en-ZA" sz="1600" dirty="0" smtClean="0">
              <a:latin typeface="Arial" panose="020B0604020202020204" pitchFamily="34" charset="0"/>
              <a:cs typeface="Arial" panose="020B0604020202020204" pitchFamily="34" charset="0"/>
            </a:endParaRPr>
          </a:p>
          <a:p>
            <a:pPr marL="400050" eaLnBrk="1" hangingPunct="1">
              <a:buFont typeface="+mj-lt"/>
              <a:buAutoNum type="arabicPeriod" startAt="8"/>
            </a:pPr>
            <a:r>
              <a:rPr lang="en-GB" sz="1900" dirty="0">
                <a:latin typeface="Arial" panose="020B0604020202020204" pitchFamily="34" charset="0"/>
                <a:cs typeface="Arial" panose="020B0604020202020204" pitchFamily="34" charset="0"/>
              </a:rPr>
              <a:t>A monitoring and evaluation report for colleges performance has been </a:t>
            </a:r>
            <a:r>
              <a:rPr lang="en-GB" sz="1900" b="1" dirty="0">
                <a:latin typeface="Arial" panose="020B0604020202020204" pitchFamily="34" charset="0"/>
                <a:cs typeface="Arial" panose="020B0604020202020204" pitchFamily="34" charset="0"/>
              </a:rPr>
              <a:t>approved by the Director-General by 31 September 2017</a:t>
            </a:r>
          </a:p>
          <a:p>
            <a:pPr lvl="1" eaLnBrk="1" hangingPunct="1">
              <a:buFontTx/>
              <a:buChar char="-"/>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08816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27</a:t>
            </a:fld>
            <a:endParaRPr lang="en-US" altLang="en-US" sz="1400" b="1" dirty="0">
              <a:cs typeface="Arial" panose="020B0604020202020204" pitchFamily="34" charset="0"/>
            </a:endParaRPr>
          </a:p>
        </p:txBody>
      </p:sp>
      <p:sp>
        <p:nvSpPr>
          <p:cNvPr id="7" name="TextBox 6"/>
          <p:cNvSpPr txBox="1"/>
          <p:nvPr/>
        </p:nvSpPr>
        <p:spPr>
          <a:xfrm>
            <a:off x="341246" y="404664"/>
            <a:ext cx="8352928"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4</a:t>
            </a:r>
            <a:r>
              <a:rPr lang="en-US" dirty="0" smtClean="0">
                <a:latin typeface="Arial" panose="020B0604020202020204" pitchFamily="34" charset="0"/>
                <a:cs typeface="Arial" panose="020B0604020202020204" pitchFamily="34" charset="0"/>
              </a:rPr>
              <a:t>: TVET</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41247" y="927884"/>
            <a:ext cx="8193154" cy="6001643"/>
          </a:xfrm>
          <a:prstGeom prst="rect">
            <a:avLst/>
          </a:prstGeom>
        </p:spPr>
        <p:txBody>
          <a:bodyPr wrap="square">
            <a:spAutoFit/>
          </a:bodyPr>
          <a:lstStyle/>
          <a:p>
            <a:pPr marL="457200" indent="-457200" algn="just">
              <a:buFont typeface="+mj-lt"/>
              <a:buAutoNum type="arabicPeriod" startAt="10"/>
            </a:pPr>
            <a:r>
              <a:rPr lang="en-GB" sz="2400" dirty="0" smtClean="0">
                <a:latin typeface="Arial" panose="020B0604020202020204" pitchFamily="34" charset="0"/>
                <a:cs typeface="Arial" panose="020B0604020202020204" pitchFamily="34" charset="0"/>
              </a:rPr>
              <a:t>Development of a Plan </a:t>
            </a:r>
            <a:r>
              <a:rPr lang="en-GB" sz="2400" dirty="0">
                <a:latin typeface="Arial" panose="020B0604020202020204" pitchFamily="34" charset="0"/>
                <a:cs typeface="Arial" panose="020B0604020202020204" pitchFamily="34" charset="0"/>
              </a:rPr>
              <a:t>for TVET College lecturer </a:t>
            </a:r>
            <a:r>
              <a:rPr lang="en-GB" sz="2400" dirty="0" smtClean="0">
                <a:latin typeface="Arial" panose="020B0604020202020204" pitchFamily="34" charset="0"/>
                <a:cs typeface="Arial" panose="020B0604020202020204" pitchFamily="34" charset="0"/>
              </a:rPr>
              <a:t>development for approval by  </a:t>
            </a:r>
            <a:r>
              <a:rPr lang="en-GB" sz="2400" dirty="0">
                <a:latin typeface="Arial" panose="020B0604020202020204" pitchFamily="34" charset="0"/>
                <a:cs typeface="Arial" panose="020B0604020202020204" pitchFamily="34" charset="0"/>
              </a:rPr>
              <a:t>the </a:t>
            </a:r>
            <a:r>
              <a:rPr lang="en-GB" sz="2400" dirty="0" smtClean="0">
                <a:latin typeface="Arial" panose="020B0604020202020204" pitchFamily="34" charset="0"/>
                <a:cs typeface="Arial" panose="020B0604020202020204" pitchFamily="34" charset="0"/>
              </a:rPr>
              <a:t>Director-General </a:t>
            </a:r>
            <a:r>
              <a:rPr lang="en-GB" sz="2400" dirty="0">
                <a:latin typeface="Arial" panose="020B0604020202020204" pitchFamily="34" charset="0"/>
                <a:cs typeface="Arial" panose="020B0604020202020204" pitchFamily="34" charset="0"/>
              </a:rPr>
              <a:t>by </a:t>
            </a:r>
            <a:r>
              <a:rPr lang="en-GB" sz="2400" dirty="0" smtClean="0">
                <a:latin typeface="Arial" panose="020B0604020202020204" pitchFamily="34" charset="0"/>
                <a:cs typeface="Arial" panose="020B0604020202020204" pitchFamily="34" charset="0"/>
              </a:rPr>
              <a:t>         31 </a:t>
            </a:r>
            <a:r>
              <a:rPr lang="en-GB" sz="2400" dirty="0">
                <a:latin typeface="Arial" panose="020B0604020202020204" pitchFamily="34" charset="0"/>
                <a:cs typeface="Arial" panose="020B0604020202020204" pitchFamily="34" charset="0"/>
              </a:rPr>
              <a:t>March </a:t>
            </a:r>
            <a:r>
              <a:rPr lang="en-GB" sz="2400" dirty="0" smtClean="0">
                <a:latin typeface="Arial" panose="020B0604020202020204" pitchFamily="34" charset="0"/>
                <a:cs typeface="Arial" panose="020B0604020202020204" pitchFamily="34" charset="0"/>
              </a:rPr>
              <a:t>2018</a:t>
            </a:r>
          </a:p>
          <a:p>
            <a:pPr marL="457200" indent="-457200">
              <a:buAutoNum type="arabicPeriod" startAt="10"/>
            </a:pPr>
            <a:endParaRPr lang="en-GB" sz="2400" dirty="0">
              <a:latin typeface="Arial" panose="020B0604020202020204" pitchFamily="34" charset="0"/>
              <a:cs typeface="Arial" panose="020B0604020202020204" pitchFamily="34" charset="0"/>
            </a:endParaRPr>
          </a:p>
          <a:p>
            <a:pPr marL="457200" indent="-457200">
              <a:buAutoNum type="arabicPeriod" startAt="10"/>
            </a:pPr>
            <a:endParaRPr lang="en-GB" sz="2400" dirty="0" smtClean="0">
              <a:latin typeface="Arial" panose="020B0604020202020204" pitchFamily="34" charset="0"/>
              <a:cs typeface="Arial" panose="020B0604020202020204" pitchFamily="34" charset="0"/>
            </a:endParaRPr>
          </a:p>
          <a:p>
            <a:pPr marL="457200" indent="-457200">
              <a:buAutoNum type="arabicPeriod" startAt="10"/>
            </a:pPr>
            <a:endParaRPr lang="en-GB" sz="2400" dirty="0">
              <a:latin typeface="Arial" panose="020B0604020202020204" pitchFamily="34" charset="0"/>
              <a:cs typeface="Arial" panose="020B0604020202020204" pitchFamily="34" charset="0"/>
            </a:endParaRPr>
          </a:p>
          <a:p>
            <a:pPr marL="457200" indent="-457200">
              <a:buAutoNum type="arabicPeriod" startAt="10"/>
            </a:pP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457200" indent="-457200">
              <a:buAutoNum type="arabicPeriod" startAt="10"/>
            </a:pPr>
            <a:endParaRPr lang="en-GB" sz="2400" dirty="0" smtClean="0">
              <a:latin typeface="Arial" panose="020B0604020202020204" pitchFamily="34" charset="0"/>
              <a:cs typeface="Arial" panose="020B0604020202020204" pitchFamily="34" charset="0"/>
            </a:endParaRPr>
          </a:p>
          <a:p>
            <a:pPr marL="457200" indent="-457200">
              <a:buAutoNum type="arabicPeriod" startAt="10"/>
            </a:pPr>
            <a:endParaRPr lang="en-GB" sz="2400" dirty="0">
              <a:latin typeface="Arial" panose="020B0604020202020204" pitchFamily="34" charset="0"/>
              <a:cs typeface="Arial" panose="020B0604020202020204" pitchFamily="34" charset="0"/>
            </a:endParaRPr>
          </a:p>
          <a:p>
            <a:pPr marL="457200" indent="-457200">
              <a:buAutoNum type="arabicPeriod" startAt="10"/>
            </a:pPr>
            <a:endParaRPr lang="en-GB" sz="24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pPr lvl="1"/>
            <a:endParaRPr lang="en-GB" sz="2400" dirty="0" smtClean="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 </a:t>
            </a:r>
            <a:endParaRPr lang="en-ZA" sz="24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685800" y="2302325"/>
            <a:ext cx="7556440" cy="2067746"/>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1463" indent="-271463" eaLnBrk="1" hangingPunct="1">
              <a:buFontTx/>
              <a:buChar char="-"/>
            </a:pPr>
            <a:r>
              <a:rPr lang="en-GB" sz="1800" dirty="0" smtClean="0">
                <a:latin typeface="Arial" panose="020B0604020202020204" pitchFamily="34" charset="0"/>
                <a:cs typeface="Arial" panose="020B0604020202020204" pitchFamily="34" charset="0"/>
              </a:rPr>
              <a:t>Engagements and  consultations with colleges on the development of a first draft were conducted</a:t>
            </a:r>
          </a:p>
          <a:p>
            <a:pPr marL="271463" indent="-271463" eaLnBrk="1" hangingPunct="1">
              <a:buFontTx/>
              <a:buChar char="-"/>
            </a:pPr>
            <a:r>
              <a:rPr lang="en-GB" sz="1800" dirty="0" smtClean="0">
                <a:latin typeface="Arial" panose="020B0604020202020204" pitchFamily="34" charset="0"/>
                <a:cs typeface="Arial" panose="020B0604020202020204" pitchFamily="34" charset="0"/>
              </a:rPr>
              <a:t> The first draft on TVET College lecturer development was developed during the quarter under review </a:t>
            </a:r>
            <a:r>
              <a:rPr lang="en-GB" sz="1800" b="1" dirty="0" smtClean="0">
                <a:latin typeface="Arial" panose="020B0604020202020204" pitchFamily="34" charset="0"/>
                <a:cs typeface="Arial" panose="020B0604020202020204" pitchFamily="34" charset="0"/>
              </a:rPr>
              <a:t>as planned </a:t>
            </a:r>
          </a:p>
          <a:p>
            <a:pPr marL="271463" indent="-271463" eaLnBrk="1" hangingPunct="1">
              <a:buFontTx/>
              <a:buChar char="-"/>
            </a:pPr>
            <a:r>
              <a:rPr lang="en-GB" sz="1800" dirty="0" smtClean="0">
                <a:latin typeface="Arial" panose="020B0604020202020204" pitchFamily="34" charset="0"/>
                <a:cs typeface="Arial" panose="020B0604020202020204" pitchFamily="34" charset="0"/>
              </a:rPr>
              <a:t>The draft plan outlines the lecturer development areas in view of the policy and curriculum  changes</a:t>
            </a:r>
          </a:p>
          <a:p>
            <a:pPr lvl="1" eaLnBrk="1" hangingPunct="1">
              <a:buFontTx/>
              <a:buChar char="-"/>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11121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28</a:t>
            </a:fld>
            <a:endParaRPr lang="en-US" altLang="en-US" sz="1400" b="1" dirty="0">
              <a:cs typeface="Arial" panose="020B0604020202020204" pitchFamily="34" charset="0"/>
            </a:endParaRPr>
          </a:p>
        </p:txBody>
      </p:sp>
      <p:sp>
        <p:nvSpPr>
          <p:cNvPr id="7" name="TextBox 6"/>
          <p:cNvSpPr txBox="1"/>
          <p:nvPr/>
        </p:nvSpPr>
        <p:spPr>
          <a:xfrm>
            <a:off x="341246" y="404664"/>
            <a:ext cx="8352928"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4</a:t>
            </a:r>
            <a:r>
              <a:rPr lang="en-US" dirty="0" smtClean="0">
                <a:latin typeface="Arial" panose="020B0604020202020204" pitchFamily="34" charset="0"/>
                <a:cs typeface="Arial" panose="020B0604020202020204" pitchFamily="34" charset="0"/>
              </a:rPr>
              <a:t>: TVET</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72432" y="949655"/>
            <a:ext cx="8161968" cy="2308324"/>
          </a:xfrm>
          <a:prstGeom prst="rect">
            <a:avLst/>
          </a:prstGeom>
        </p:spPr>
        <p:txBody>
          <a:bodyPr wrap="square">
            <a:spAutoFit/>
          </a:bodyPr>
          <a:lstStyle/>
          <a:p>
            <a:pPr marL="457200" indent="-457200" algn="just">
              <a:buFont typeface="+mj-lt"/>
              <a:buAutoNum type="arabicPeriod" startAt="11"/>
            </a:pPr>
            <a:r>
              <a:rPr lang="en-GB" sz="2400" dirty="0" smtClean="0">
                <a:latin typeface="Arial" panose="020B0604020202020204" pitchFamily="34" charset="0"/>
                <a:cs typeface="Arial" panose="020B0604020202020204" pitchFamily="34" charset="0"/>
              </a:rPr>
              <a:t>The development of a </a:t>
            </a:r>
            <a:r>
              <a:rPr lang="en-GB" sz="2400" dirty="0">
                <a:latin typeface="Arial" panose="020B0604020202020204" pitchFamily="34" charset="0"/>
                <a:cs typeface="Arial" panose="020B0604020202020204" pitchFamily="34" charset="0"/>
              </a:rPr>
              <a:t>national infrastructure asset management </a:t>
            </a:r>
            <a:r>
              <a:rPr lang="en-GB" sz="2400" dirty="0" smtClean="0">
                <a:latin typeface="Arial" panose="020B0604020202020204" pitchFamily="34" charset="0"/>
                <a:cs typeface="Arial" panose="020B0604020202020204" pitchFamily="34" charset="0"/>
              </a:rPr>
              <a:t>framework for </a:t>
            </a:r>
            <a:r>
              <a:rPr lang="en-GB" sz="2400" dirty="0">
                <a:latin typeface="Arial" panose="020B0604020202020204" pitchFamily="34" charset="0"/>
                <a:cs typeface="Arial" panose="020B0604020202020204" pitchFamily="34" charset="0"/>
              </a:rPr>
              <a:t>TVET </a:t>
            </a:r>
            <a:r>
              <a:rPr lang="en-GB" sz="2400" dirty="0" smtClean="0">
                <a:latin typeface="Arial" panose="020B0604020202020204" pitchFamily="34" charset="0"/>
                <a:cs typeface="Arial" panose="020B0604020202020204" pitchFamily="34" charset="0"/>
              </a:rPr>
              <a:t>Colleges due for completion by </a:t>
            </a:r>
            <a:r>
              <a:rPr lang="en-GB" sz="2400" dirty="0">
                <a:latin typeface="Arial" panose="020B0604020202020204" pitchFamily="34" charset="0"/>
                <a:cs typeface="Arial" panose="020B0604020202020204" pitchFamily="34" charset="0"/>
              </a:rPr>
              <a:t>31 March </a:t>
            </a:r>
            <a:r>
              <a:rPr lang="en-GB" sz="2400" dirty="0" smtClean="0">
                <a:latin typeface="Arial" panose="020B0604020202020204" pitchFamily="34" charset="0"/>
                <a:cs typeface="Arial" panose="020B0604020202020204" pitchFamily="34" charset="0"/>
              </a:rPr>
              <a:t>2018</a:t>
            </a:r>
          </a:p>
          <a:p>
            <a:endParaRPr lang="en-GB" sz="2400" dirty="0" smtClean="0">
              <a:latin typeface="Arial" panose="020B0604020202020204" pitchFamily="34" charset="0"/>
              <a:cs typeface="Arial" panose="020B0604020202020204" pitchFamily="34" charset="0"/>
            </a:endParaRPr>
          </a:p>
          <a:p>
            <a:endParaRPr lang="en-GB" sz="2400" b="1" i="1"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668816" y="2310192"/>
            <a:ext cx="7697787" cy="131545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1463" indent="-271463" eaLnBrk="1" hangingPunct="1">
              <a:buFontTx/>
              <a:buChar char="-"/>
            </a:pPr>
            <a:r>
              <a:rPr lang="en-GB" sz="1800" dirty="0" smtClean="0">
                <a:latin typeface="Arial" panose="020B0604020202020204" pitchFamily="34" charset="0"/>
                <a:cs typeface="Arial" panose="020B0604020202020204" pitchFamily="34" charset="0"/>
              </a:rPr>
              <a:t>Consultations on the draft </a:t>
            </a:r>
            <a:r>
              <a:rPr lang="en-GB" sz="1800" dirty="0">
                <a:latin typeface="Arial" panose="020B0604020202020204" pitchFamily="34" charset="0"/>
                <a:cs typeface="Arial" panose="020B0604020202020204" pitchFamily="34" charset="0"/>
              </a:rPr>
              <a:t>infrastructure asset management </a:t>
            </a:r>
            <a:r>
              <a:rPr lang="en-GB" sz="1800" dirty="0" smtClean="0">
                <a:latin typeface="Arial" panose="020B0604020202020204" pitchFamily="34" charset="0"/>
                <a:cs typeface="Arial" panose="020B0604020202020204" pitchFamily="34" charset="0"/>
              </a:rPr>
              <a:t>framework has been conducted with Colleges </a:t>
            </a:r>
            <a:r>
              <a:rPr lang="en-GB" sz="1800" b="1" dirty="0" smtClean="0">
                <a:latin typeface="Arial" panose="020B0604020202020204" pitchFamily="34" charset="0"/>
                <a:cs typeface="Arial" panose="020B0604020202020204" pitchFamily="34" charset="0"/>
              </a:rPr>
              <a:t>as planned </a:t>
            </a:r>
            <a:endParaRPr lang="en-GB" sz="1800" b="1" dirty="0">
              <a:latin typeface="Arial" panose="020B0604020202020204" pitchFamily="34" charset="0"/>
              <a:cs typeface="Arial" panose="020B0604020202020204" pitchFamily="34" charset="0"/>
            </a:endParaRPr>
          </a:p>
          <a:p>
            <a:pPr marL="271463" indent="-271463" eaLnBrk="1" hangingPunct="1">
              <a:buFontTx/>
              <a:buChar char="-"/>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Framework will standardise the planning and maintenance of assets for all 50 TVET </a:t>
            </a:r>
            <a:r>
              <a:rPr lang="en-GB" sz="1800" dirty="0" smtClean="0">
                <a:latin typeface="Arial" panose="020B0604020202020204" pitchFamily="34" charset="0"/>
                <a:cs typeface="Arial" panose="020B0604020202020204" pitchFamily="34" charset="0"/>
              </a:rPr>
              <a:t>Colleges </a:t>
            </a:r>
            <a:r>
              <a:rPr lang="en-GB" sz="1800" dirty="0">
                <a:latin typeface="Arial" panose="020B0604020202020204" pitchFamily="34" charset="0"/>
                <a:cs typeface="Arial" panose="020B0604020202020204" pitchFamily="34" charset="0"/>
              </a:rPr>
              <a:t>(including 264 campuses). </a:t>
            </a: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68366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444484" y="1181173"/>
            <a:ext cx="8183589" cy="5463279"/>
          </a:xfrm>
        </p:spPr>
        <p:txBody>
          <a:bodyPr/>
          <a:lstStyle/>
          <a:p>
            <a:pPr marL="57150" indent="0" eaLnBrk="1" hangingPunct="1">
              <a:buNone/>
            </a:pPr>
            <a:r>
              <a:rPr lang="en-ZA" sz="2000" b="1" dirty="0" smtClean="0">
                <a:latin typeface="Arial" panose="020B0604020202020204" pitchFamily="34" charset="0"/>
                <a:cs typeface="Arial" panose="020B0604020202020204" pitchFamily="34" charset="0"/>
              </a:rPr>
              <a:t>Status of targets </a:t>
            </a:r>
            <a:r>
              <a:rPr lang="en-ZA" sz="2000" b="1" dirty="0">
                <a:latin typeface="Arial" panose="020B0604020202020204" pitchFamily="34" charset="0"/>
                <a:cs typeface="Arial" panose="020B0604020202020204" pitchFamily="34" charset="0"/>
              </a:rPr>
              <a:t>n</a:t>
            </a:r>
            <a:r>
              <a:rPr lang="en-ZA" sz="2000" b="1" dirty="0" smtClean="0">
                <a:latin typeface="Arial" panose="020B0604020202020204" pitchFamily="34" charset="0"/>
                <a:cs typeface="Arial" panose="020B0604020202020204" pitchFamily="34" charset="0"/>
              </a:rPr>
              <a:t>ot achieved during the 1</a:t>
            </a:r>
            <a:r>
              <a:rPr lang="en-ZA" sz="2000" b="1" baseline="30000" dirty="0" smtClean="0">
                <a:latin typeface="Arial" panose="020B0604020202020204" pitchFamily="34" charset="0"/>
                <a:cs typeface="Arial" panose="020B0604020202020204" pitchFamily="34" charset="0"/>
              </a:rPr>
              <a:t>st</a:t>
            </a:r>
            <a:r>
              <a:rPr lang="en-ZA" sz="2000" b="1" dirty="0" smtClean="0">
                <a:latin typeface="Arial" panose="020B0604020202020204" pitchFamily="34" charset="0"/>
                <a:cs typeface="Arial" panose="020B0604020202020204" pitchFamily="34" charset="0"/>
              </a:rPr>
              <a:t> quarter:</a:t>
            </a:r>
          </a:p>
          <a:p>
            <a:pPr marL="57150" indent="0" eaLnBrk="1" hangingPunct="1">
              <a:buNone/>
            </a:pPr>
            <a:endParaRPr lang="en-ZA" sz="8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sz="2000" dirty="0">
                <a:latin typeface="Arial" panose="020B0604020202020204" pitchFamily="34" charset="0"/>
                <a:cs typeface="Arial" panose="020B0604020202020204" pitchFamily="34" charset="0"/>
              </a:rPr>
              <a:t>Performance reporting policy for TVET Colleges developed and approved by the Minister by 31 March </a:t>
            </a:r>
            <a:r>
              <a:rPr lang="en-GB" sz="2000" dirty="0" smtClean="0">
                <a:latin typeface="Arial" panose="020B0604020202020204" pitchFamily="34" charset="0"/>
                <a:cs typeface="Arial" panose="020B0604020202020204" pitchFamily="34" charset="0"/>
              </a:rPr>
              <a:t>2018</a:t>
            </a:r>
          </a:p>
          <a:p>
            <a:pPr marL="457200" indent="-457200" eaLnBrk="1" hangingPunct="1">
              <a:buFont typeface="+mj-lt"/>
              <a:buAutoNum type="arabicPeriod"/>
            </a:pPr>
            <a:endParaRPr lang="en-GB" sz="1400" b="1" dirty="0">
              <a:latin typeface="Arial" panose="020B0604020202020204" pitchFamily="34" charset="0"/>
              <a:cs typeface="Arial" panose="020B0604020202020204" pitchFamily="34" charset="0"/>
            </a:endParaRPr>
          </a:p>
          <a:p>
            <a:pPr marL="457200" indent="-457200" eaLnBrk="1" hangingPunct="1">
              <a:buFont typeface="+mj-lt"/>
              <a:buAutoNum type="arabicPeriod"/>
            </a:pPr>
            <a:endParaRPr lang="en-GB" sz="16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a:pPr>
            <a:endParaRPr lang="en-GB" sz="2000" b="1" dirty="0">
              <a:latin typeface="Arial" panose="020B0604020202020204" pitchFamily="34" charset="0"/>
              <a:cs typeface="Arial" panose="020B0604020202020204" pitchFamily="34" charset="0"/>
            </a:endParaRPr>
          </a:p>
          <a:p>
            <a:pPr marL="457200" indent="-457200" eaLnBrk="1" hangingPunct="1">
              <a:buFont typeface="+mj-lt"/>
              <a:buAutoNum type="arabicPeriod"/>
            </a:pPr>
            <a:endParaRPr lang="en-GB" sz="20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a:pPr>
            <a:endParaRPr lang="en-GB" sz="1100" b="1" dirty="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sz="2000" dirty="0">
                <a:latin typeface="Arial" panose="020B0604020202020204" pitchFamily="34" charset="0"/>
                <a:cs typeface="Arial" panose="020B0604020202020204" pitchFamily="34" charset="0"/>
              </a:rPr>
              <a:t>Policy for SAIVCET developed and approved by the </a:t>
            </a:r>
            <a:br>
              <a:rPr lang="en-GB" sz="2000" dirty="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Director-General </a:t>
            </a:r>
            <a:r>
              <a:rPr lang="en-GB" sz="2000" dirty="0">
                <a:latin typeface="Arial" panose="020B0604020202020204" pitchFamily="34" charset="0"/>
                <a:cs typeface="Arial" panose="020B0604020202020204" pitchFamily="34" charset="0"/>
              </a:rPr>
              <a:t>by 31 March 2017</a:t>
            </a:r>
            <a:endParaRPr lang="en-ZA" sz="2000" dirty="0">
              <a:latin typeface="Arial" panose="020B0604020202020204" pitchFamily="34" charset="0"/>
              <a:cs typeface="Arial" panose="020B0604020202020204" pitchFamily="34" charset="0"/>
            </a:endParaRPr>
          </a:p>
          <a:p>
            <a:pPr marL="57150" indent="0" eaLnBrk="1" hangingPunct="1">
              <a:buNone/>
            </a:pPr>
            <a:endParaRPr lang="en-ZA" sz="2000" b="1" dirty="0">
              <a:latin typeface="Arial" panose="020B0604020202020204" pitchFamily="34" charset="0"/>
              <a:cs typeface="Arial" panose="020B0604020202020204" pitchFamily="34" charset="0"/>
            </a:endParaRPr>
          </a:p>
          <a:p>
            <a:pPr marL="57150" indent="0" eaLnBrk="1" hangingPunct="1">
              <a:buNone/>
            </a:pPr>
            <a:r>
              <a:rPr lang="en-ZA" sz="2000" b="1" dirty="0" smtClean="0">
                <a:latin typeface="Arial" panose="020B0604020202020204" pitchFamily="34" charset="0"/>
                <a:cs typeface="Arial" panose="020B0604020202020204" pitchFamily="34" charset="0"/>
              </a:rPr>
              <a:t> </a:t>
            </a:r>
            <a:endParaRPr lang="en-ZA" sz="2000" b="1" dirty="0">
              <a:latin typeface="Arial" panose="020B0604020202020204" pitchFamily="34" charset="0"/>
              <a:cs typeface="Arial" panose="020B0604020202020204" pitchFamily="34" charset="0"/>
            </a:endParaRPr>
          </a:p>
          <a:p>
            <a:pPr marL="57150" indent="0" eaLnBrk="1" hangingPunct="1">
              <a:buNone/>
            </a:pPr>
            <a:endParaRPr lang="en-ZA" sz="2000" dirty="0" smtClean="0">
              <a:latin typeface="Arial" panose="020B0604020202020204" pitchFamily="34" charset="0"/>
              <a:cs typeface="Arial" panose="020B0604020202020204" pitchFamily="34" charset="0"/>
            </a:endParaRPr>
          </a:p>
          <a:p>
            <a:pPr marL="800100" lvl="1" indent="-342900" eaLnBrk="1" hangingPunct="1">
              <a:buFont typeface="+mj-lt"/>
              <a:buAutoNum type="arabicPeriod"/>
            </a:pPr>
            <a:endParaRPr lang="en-GB" sz="1200" dirty="0" smtClean="0">
              <a:latin typeface="Arial" panose="020B0604020202020204" pitchFamily="34" charset="0"/>
              <a:cs typeface="Arial" panose="020B0604020202020204"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29</a:t>
            </a:fld>
            <a:endParaRPr lang="en-US" altLang="en-US" sz="1400" b="1" dirty="0">
              <a:cs typeface="Arial" panose="020B0604020202020204" pitchFamily="34" charset="0"/>
            </a:endParaRPr>
          </a:p>
        </p:txBody>
      </p:sp>
      <p:sp>
        <p:nvSpPr>
          <p:cNvPr id="13" name="Content Placeholder 2"/>
          <p:cNvSpPr txBox="1">
            <a:spLocks/>
          </p:cNvSpPr>
          <p:nvPr/>
        </p:nvSpPr>
        <p:spPr bwMode="auto">
          <a:xfrm>
            <a:off x="531812" y="2419426"/>
            <a:ext cx="7621587" cy="12381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Aft>
                <a:spcPts val="600"/>
              </a:spcAft>
              <a:buNone/>
            </a:pPr>
            <a:r>
              <a:rPr lang="en-ZA" sz="1600" b="1" kern="0" dirty="0" smtClean="0">
                <a:latin typeface="Arial" panose="020B0604020202020204" pitchFamily="34" charset="0"/>
                <a:cs typeface="Arial" panose="020B0604020202020204" pitchFamily="34" charset="0"/>
              </a:rPr>
              <a:t>Current status: </a:t>
            </a:r>
            <a:endParaRPr lang="en-ZA" sz="1600" b="1" dirty="0" smtClean="0">
              <a:latin typeface="Arial" panose="020B0604020202020204" pitchFamily="34" charset="0"/>
              <a:cs typeface="Arial" panose="020B0604020202020204" pitchFamily="34" charset="0"/>
            </a:endParaRPr>
          </a:p>
          <a:p>
            <a:pPr marL="185738" indent="-185738" eaLnBrk="1" hangingPunct="1">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target of developing the 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Draft and consultations of performance reporting policy for TVET </a:t>
            </a:r>
            <a:r>
              <a:rPr lang="en-GB" sz="1600" dirty="0" smtClean="0">
                <a:latin typeface="Arial" panose="020B0604020202020204" pitchFamily="34" charset="0"/>
                <a:cs typeface="Arial" panose="020B0604020202020204" pitchFamily="34" charset="0"/>
              </a:rPr>
              <a:t>Colleges which was due in the 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quarter has now been completed. Following this, the second draft was developed.  </a:t>
            </a:r>
            <a:endParaRPr lang="en-ZA" sz="1600" kern="0" dirty="0">
              <a:latin typeface="Arial" panose="020B0604020202020204" pitchFamily="34" charset="0"/>
              <a:cs typeface="Arial" panose="020B0604020202020204" pitchFamily="34" charset="0"/>
            </a:endParaRPr>
          </a:p>
        </p:txBody>
      </p:sp>
      <p:sp>
        <p:nvSpPr>
          <p:cNvPr id="11" name="TextBox 10"/>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4: TVET</a:t>
            </a:r>
            <a:endParaRPr lang="en-ZA"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31813" y="4637162"/>
            <a:ext cx="7621586" cy="12381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Aft>
                <a:spcPts val="600"/>
              </a:spcAft>
              <a:buNone/>
            </a:pPr>
            <a:r>
              <a:rPr lang="en-ZA" sz="1600" b="1" kern="0" dirty="0" smtClean="0">
                <a:latin typeface="Arial" panose="020B0604020202020204" pitchFamily="34" charset="0"/>
                <a:cs typeface="Arial" panose="020B0604020202020204" pitchFamily="34" charset="0"/>
              </a:rPr>
              <a:t>Current status: </a:t>
            </a:r>
            <a:endParaRPr lang="en-ZA" sz="1600" b="1" dirty="0" smtClean="0">
              <a:latin typeface="Arial" panose="020B0604020202020204" pitchFamily="34" charset="0"/>
              <a:cs typeface="Arial" panose="020B0604020202020204" pitchFamily="34" charset="0"/>
            </a:endParaRPr>
          </a:p>
          <a:p>
            <a:pPr marL="185738" indent="-185738" eaLnBrk="1" hangingPunct="1">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target of developing the 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Draft </a:t>
            </a:r>
            <a:r>
              <a:rPr lang="en-GB" sz="1600" dirty="0">
                <a:latin typeface="Arial" panose="020B0604020202020204" pitchFamily="34" charset="0"/>
                <a:cs typeface="Arial" panose="020B0604020202020204" pitchFamily="34" charset="0"/>
              </a:rPr>
              <a:t>policy for SAIVCET </a:t>
            </a:r>
            <a:r>
              <a:rPr lang="en-GB" sz="1600" dirty="0" smtClean="0">
                <a:latin typeface="Arial" panose="020B0604020202020204" pitchFamily="34" charset="0"/>
                <a:cs typeface="Arial" panose="020B0604020202020204" pitchFamily="34" charset="0"/>
              </a:rPr>
              <a:t>which was due in the 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quarter has now been completed. </a:t>
            </a:r>
          </a:p>
          <a:p>
            <a:pPr marL="185738" indent="-185738" eaLnBrk="1" hangingPunct="1">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draft policy has been developed and has been consulted. </a:t>
            </a:r>
            <a:endParaRPr lang="en-ZA"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56820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61" y="-140252"/>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362339" y="252070"/>
            <a:ext cx="8382000" cy="522288"/>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cs typeface="Arial" pitchFamily="34" charset="0"/>
              </a:rPr>
              <a:t>Background </a:t>
            </a:r>
            <a:endParaRPr lang="en-ZA" sz="2800" b="1" dirty="0">
              <a:cs typeface="Arial" pitchFamily="34" charset="0"/>
            </a:endParaRPr>
          </a:p>
        </p:txBody>
      </p:sp>
      <p:sp>
        <p:nvSpPr>
          <p:cNvPr id="3076" name="Slide Number Placeholder 7"/>
          <p:cNvSpPr>
            <a:spLocks noGrp="1"/>
          </p:cNvSpPr>
          <p:nvPr>
            <p:ph type="sldNum" sz="quarter" idx="12"/>
          </p:nvPr>
        </p:nvSpPr>
        <p:spPr>
          <a:xfrm>
            <a:off x="6786563" y="6524625"/>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DC73E1-0CA4-4C04-AC77-27C07BA7E9D9}" type="slidenum">
              <a:rPr lang="en-US" altLang="en-US" b="1"/>
              <a:pPr eaLnBrk="1" hangingPunct="1"/>
              <a:t>3</a:t>
            </a:fld>
            <a:endParaRPr lang="en-US" altLang="en-US" b="1" dirty="0"/>
          </a:p>
        </p:txBody>
      </p:sp>
      <p:sp>
        <p:nvSpPr>
          <p:cNvPr id="3077" name="TextBox 7"/>
          <p:cNvSpPr txBox="1">
            <a:spLocks noChangeArrowheads="1"/>
          </p:cNvSpPr>
          <p:nvPr/>
        </p:nvSpPr>
        <p:spPr bwMode="auto">
          <a:xfrm>
            <a:off x="62989" y="832655"/>
            <a:ext cx="8557526" cy="5401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577850" lvl="1" indent="-306388" eaLnBrk="1" fontAlgn="ctr" hangingPunct="1">
              <a:spcAft>
                <a:spcPts val="500"/>
              </a:spcAft>
              <a:buFont typeface="Arial" panose="020B0604020202020204" pitchFamily="34" charset="0"/>
              <a:buChar char="•"/>
              <a:defRPr/>
            </a:pPr>
            <a:r>
              <a:rPr lang="en-US" sz="2000" dirty="0" smtClean="0">
                <a:latin typeface="+mn-lt"/>
              </a:rPr>
              <a:t>For the 2017/18 financial year the Department has</a:t>
            </a:r>
            <a:r>
              <a:rPr lang="en-US" sz="2000" dirty="0" smtClean="0">
                <a:solidFill>
                  <a:srgbClr val="FF0000"/>
                </a:solidFill>
                <a:latin typeface="+mn-lt"/>
              </a:rPr>
              <a:t> </a:t>
            </a:r>
            <a:r>
              <a:rPr lang="en-US" sz="2000" dirty="0" smtClean="0">
                <a:latin typeface="+mn-lt"/>
              </a:rPr>
              <a:t>86</a:t>
            </a:r>
            <a:r>
              <a:rPr lang="en-US" sz="2000" dirty="0" smtClean="0">
                <a:solidFill>
                  <a:srgbClr val="FF0000"/>
                </a:solidFill>
                <a:latin typeface="+mn-lt"/>
              </a:rPr>
              <a:t> </a:t>
            </a:r>
            <a:r>
              <a:rPr lang="en-US" sz="2000" dirty="0" smtClean="0">
                <a:latin typeface="+mn-lt"/>
              </a:rPr>
              <a:t>Targets (covering the direct outputs of the budget programmes of the Department e.g Steering mechanisms development, Student support services etc.)</a:t>
            </a:r>
          </a:p>
          <a:p>
            <a:pPr marL="577850" lvl="1" indent="-306388" eaLnBrk="1" fontAlgn="ctr" hangingPunct="1">
              <a:spcAft>
                <a:spcPts val="500"/>
              </a:spcAft>
              <a:buFont typeface="Arial" panose="020B0604020202020204" pitchFamily="34" charset="0"/>
              <a:buChar char="•"/>
              <a:defRPr/>
            </a:pPr>
            <a:r>
              <a:rPr lang="en-US" sz="2000" dirty="0" smtClean="0">
                <a:latin typeface="+mn-lt"/>
              </a:rPr>
              <a:t>In addition, there are 34 systemic targets encompassing Universities, TVET colleges, CET colleges , as well as SETAs</a:t>
            </a:r>
          </a:p>
          <a:p>
            <a:pPr marL="577850" lvl="1" indent="-306388" eaLnBrk="1" fontAlgn="ctr" hangingPunct="1">
              <a:spcAft>
                <a:spcPts val="500"/>
              </a:spcAft>
              <a:buFont typeface="Arial" panose="020B0604020202020204" pitchFamily="34" charset="0"/>
              <a:buChar char="•"/>
              <a:defRPr/>
            </a:pPr>
            <a:r>
              <a:rPr lang="en-US" sz="2000" dirty="0" smtClean="0">
                <a:latin typeface="+mn-lt"/>
              </a:rPr>
              <a:t>These are monitored by the respective delivery programmes of the Department and reported periodically (mainly during the 3</a:t>
            </a:r>
            <a:r>
              <a:rPr lang="en-US" sz="2000" baseline="30000" dirty="0" smtClean="0">
                <a:latin typeface="+mn-lt"/>
              </a:rPr>
              <a:t>rd</a:t>
            </a:r>
            <a:r>
              <a:rPr lang="en-US" sz="2000" dirty="0" smtClean="0">
                <a:latin typeface="+mn-lt"/>
              </a:rPr>
              <a:t> quarter)</a:t>
            </a:r>
          </a:p>
          <a:p>
            <a:pPr marL="577850" lvl="1" indent="-306388" eaLnBrk="1" fontAlgn="ctr" hangingPunct="1">
              <a:spcAft>
                <a:spcPts val="500"/>
              </a:spcAft>
              <a:buFont typeface="Arial" panose="020B0604020202020204" pitchFamily="34" charset="0"/>
              <a:buChar char="•"/>
              <a:defRPr/>
            </a:pPr>
            <a:r>
              <a:rPr lang="en-US" sz="2000" dirty="0" smtClean="0">
                <a:latin typeface="+mn-lt"/>
              </a:rPr>
              <a:t>In the 1</a:t>
            </a:r>
            <a:r>
              <a:rPr lang="en-US" sz="2000" baseline="30000" dirty="0" smtClean="0">
                <a:latin typeface="+mn-lt"/>
              </a:rPr>
              <a:t>st</a:t>
            </a:r>
            <a:r>
              <a:rPr lang="en-US" sz="2000" dirty="0" smtClean="0">
                <a:latin typeface="+mn-lt"/>
              </a:rPr>
              <a:t> Quarter, the Department achieved 25 (76%) of the 33 targets planned for that quarter. </a:t>
            </a:r>
          </a:p>
          <a:p>
            <a:pPr marL="577850" lvl="1" indent="-306388" eaLnBrk="1" fontAlgn="ctr" hangingPunct="1">
              <a:spcAft>
                <a:spcPts val="500"/>
              </a:spcAft>
              <a:buFont typeface="Arial" panose="020B0604020202020204" pitchFamily="34" charset="0"/>
              <a:buChar char="•"/>
              <a:defRPr/>
            </a:pPr>
            <a:r>
              <a:rPr lang="en-US" sz="2000" dirty="0" smtClean="0">
                <a:latin typeface="+mn-lt"/>
              </a:rPr>
              <a:t>All 8 targets that were not achieved during the 1</a:t>
            </a:r>
            <a:r>
              <a:rPr lang="en-US" sz="2000" baseline="30000" dirty="0" smtClean="0">
                <a:latin typeface="+mn-lt"/>
              </a:rPr>
              <a:t>st</a:t>
            </a:r>
            <a:r>
              <a:rPr lang="en-US" sz="2000" dirty="0" smtClean="0">
                <a:latin typeface="+mn-lt"/>
              </a:rPr>
              <a:t> quarter,  have subsequently been completed </a:t>
            </a:r>
          </a:p>
          <a:p>
            <a:pPr marL="577850" lvl="1" indent="-306388" eaLnBrk="1" fontAlgn="ctr" hangingPunct="1">
              <a:spcAft>
                <a:spcPts val="500"/>
              </a:spcAft>
              <a:buFont typeface="Arial" panose="020B0604020202020204" pitchFamily="34" charset="0"/>
              <a:buChar char="•"/>
              <a:defRPr/>
            </a:pPr>
            <a:r>
              <a:rPr lang="en-US" sz="2000" dirty="0" smtClean="0"/>
              <a:t>In the 2</a:t>
            </a:r>
            <a:r>
              <a:rPr lang="en-US" sz="2000" baseline="30000" dirty="0" smtClean="0"/>
              <a:t>nd</a:t>
            </a:r>
            <a:r>
              <a:rPr lang="en-US" sz="2000" dirty="0" smtClean="0"/>
              <a:t> Quarter, there were 40 </a:t>
            </a:r>
            <a:r>
              <a:rPr lang="en-US" sz="2000" dirty="0"/>
              <a:t>planned </a:t>
            </a:r>
            <a:r>
              <a:rPr lang="en-US" sz="2000" dirty="0" smtClean="0"/>
              <a:t>targets/outputs shared </a:t>
            </a:r>
            <a:r>
              <a:rPr lang="en-US" sz="2000" dirty="0"/>
              <a:t>amongst budget </a:t>
            </a:r>
            <a:r>
              <a:rPr lang="en-US" sz="2000" dirty="0" smtClean="0"/>
              <a:t>programmes.</a:t>
            </a:r>
          </a:p>
          <a:p>
            <a:pPr marL="577850" lvl="1" indent="-306388" eaLnBrk="1" fontAlgn="ctr" hangingPunct="1">
              <a:spcAft>
                <a:spcPts val="500"/>
              </a:spcAft>
              <a:buFont typeface="Arial" panose="020B0604020202020204" pitchFamily="34" charset="0"/>
              <a:buChar char="•"/>
              <a:defRPr/>
            </a:pPr>
            <a:r>
              <a:rPr lang="en-US" sz="2000" dirty="0" smtClean="0"/>
              <a:t>37 (93%) of the outputs have been achieved. The Department has improved by 17% in this quarter when compared to the 1</a:t>
            </a:r>
            <a:r>
              <a:rPr lang="en-US" sz="2000" baseline="30000" dirty="0" smtClean="0"/>
              <a:t>st</a:t>
            </a:r>
            <a:r>
              <a:rPr lang="en-US" sz="2000" dirty="0" smtClean="0"/>
              <a:t> quarter. </a:t>
            </a:r>
            <a:endParaRPr lang="en-GB" sz="2000" dirty="0" smtClean="0">
              <a:latin typeface="+mn-lt"/>
            </a:endParaRPr>
          </a:p>
        </p:txBody>
      </p:sp>
    </p:spTree>
    <p:extLst>
      <p:ext uri="{BB962C8B-B14F-4D97-AF65-F5344CB8AC3E}">
        <p14:creationId xmlns:p14="http://schemas.microsoft.com/office/powerpoint/2010/main" xmlns="" val="153038286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444484" y="1181173"/>
            <a:ext cx="8183589" cy="5463279"/>
          </a:xfrm>
        </p:spPr>
        <p:txBody>
          <a:bodyPr/>
          <a:lstStyle/>
          <a:p>
            <a:pPr marL="57150" indent="0" eaLnBrk="1" hangingPunct="1">
              <a:buNone/>
            </a:pPr>
            <a:r>
              <a:rPr lang="en-ZA" sz="2000" b="1" dirty="0" smtClean="0">
                <a:latin typeface="Arial" panose="020B0604020202020204" pitchFamily="34" charset="0"/>
                <a:cs typeface="Arial" panose="020B0604020202020204" pitchFamily="34" charset="0"/>
              </a:rPr>
              <a:t>Status of targets </a:t>
            </a:r>
            <a:r>
              <a:rPr lang="en-ZA" sz="2000" b="1" dirty="0">
                <a:latin typeface="Arial" panose="020B0604020202020204" pitchFamily="34" charset="0"/>
                <a:cs typeface="Arial" panose="020B0604020202020204" pitchFamily="34" charset="0"/>
              </a:rPr>
              <a:t>n</a:t>
            </a:r>
            <a:r>
              <a:rPr lang="en-ZA" sz="2000" b="1" dirty="0" smtClean="0">
                <a:latin typeface="Arial" panose="020B0604020202020204" pitchFamily="34" charset="0"/>
                <a:cs typeface="Arial" panose="020B0604020202020204" pitchFamily="34" charset="0"/>
              </a:rPr>
              <a:t>ot achieved during the 1</a:t>
            </a:r>
            <a:r>
              <a:rPr lang="en-ZA" sz="2000" b="1" baseline="30000" dirty="0" smtClean="0">
                <a:latin typeface="Arial" panose="020B0604020202020204" pitchFamily="34" charset="0"/>
                <a:cs typeface="Arial" panose="020B0604020202020204" pitchFamily="34" charset="0"/>
              </a:rPr>
              <a:t>st</a:t>
            </a:r>
            <a:r>
              <a:rPr lang="en-ZA" sz="2000" b="1" dirty="0" smtClean="0">
                <a:latin typeface="Arial" panose="020B0604020202020204" pitchFamily="34" charset="0"/>
                <a:cs typeface="Arial" panose="020B0604020202020204" pitchFamily="34" charset="0"/>
              </a:rPr>
              <a:t> quarter:</a:t>
            </a:r>
          </a:p>
          <a:p>
            <a:pPr marL="57150" indent="0" eaLnBrk="1" hangingPunct="1">
              <a:buNone/>
            </a:pPr>
            <a:endParaRPr lang="en-ZA" sz="800" b="1" dirty="0" smtClean="0">
              <a:latin typeface="Arial" panose="020B0604020202020204" pitchFamily="34" charset="0"/>
              <a:cs typeface="Arial" panose="020B0604020202020204" pitchFamily="34" charset="0"/>
            </a:endParaRPr>
          </a:p>
          <a:p>
            <a:pPr marL="457200" indent="-457200" algn="just" eaLnBrk="1" hangingPunct="1">
              <a:buFont typeface="+mj-lt"/>
              <a:buAutoNum type="arabicPeriod" startAt="3"/>
            </a:pPr>
            <a:r>
              <a:rPr lang="en-GB" sz="2000" dirty="0">
                <a:latin typeface="Arial" panose="020B0604020202020204" pitchFamily="34" charset="0"/>
                <a:cs typeface="Arial" panose="020B0604020202020204" pitchFamily="34" charset="0"/>
              </a:rPr>
              <a:t>Policy for administration/management of student admission for TVET Colleges developed and approved by the Minister by </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31 </a:t>
            </a:r>
            <a:r>
              <a:rPr lang="en-GB" sz="2000" dirty="0">
                <a:latin typeface="Arial" panose="020B0604020202020204" pitchFamily="34" charset="0"/>
                <a:cs typeface="Arial" panose="020B0604020202020204" pitchFamily="34" charset="0"/>
              </a:rPr>
              <a:t>March </a:t>
            </a:r>
            <a:r>
              <a:rPr lang="en-GB" sz="2000" dirty="0" smtClean="0">
                <a:latin typeface="Arial" panose="020B0604020202020204" pitchFamily="34" charset="0"/>
                <a:cs typeface="Arial" panose="020B0604020202020204" pitchFamily="34" charset="0"/>
              </a:rPr>
              <a:t>2018</a:t>
            </a:r>
          </a:p>
          <a:p>
            <a:pPr marL="0" indent="0" eaLnBrk="1" hangingPunct="1">
              <a:buNone/>
            </a:pPr>
            <a:endParaRPr lang="en-GB" sz="2000" b="1" dirty="0">
              <a:latin typeface="Arial" panose="020B0604020202020204" pitchFamily="34" charset="0"/>
              <a:cs typeface="Arial" panose="020B0604020202020204" pitchFamily="34" charset="0"/>
            </a:endParaRPr>
          </a:p>
          <a:p>
            <a:pPr marL="457200" indent="-457200" eaLnBrk="1" hangingPunct="1">
              <a:buFont typeface="+mj-lt"/>
              <a:buAutoNum type="arabicPeriod" startAt="3"/>
            </a:pPr>
            <a:endParaRPr lang="en-GB" sz="20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3"/>
            </a:pPr>
            <a:endParaRPr lang="en-GB" sz="2000" b="1" dirty="0">
              <a:latin typeface="Arial" panose="020B0604020202020204" pitchFamily="34" charset="0"/>
              <a:cs typeface="Arial" panose="020B0604020202020204" pitchFamily="34" charset="0"/>
            </a:endParaRPr>
          </a:p>
          <a:p>
            <a:pPr marL="0" indent="0" eaLnBrk="1" hangingPunct="1">
              <a:buNone/>
            </a:pPr>
            <a:endParaRPr lang="en-GB" sz="2000" b="1" dirty="0">
              <a:latin typeface="Arial" panose="020B0604020202020204" pitchFamily="34" charset="0"/>
              <a:cs typeface="Arial" panose="020B0604020202020204" pitchFamily="34" charset="0"/>
            </a:endParaRPr>
          </a:p>
          <a:p>
            <a:pPr marL="514350" indent="-457200" algn="just" eaLnBrk="1" hangingPunct="1">
              <a:buFont typeface="+mj-lt"/>
              <a:buAutoNum type="arabicPeriod" startAt="4"/>
            </a:pPr>
            <a:r>
              <a:rPr lang="en-GB" sz="2000" dirty="0">
                <a:latin typeface="Arial" panose="020B0604020202020204" pitchFamily="34" charset="0"/>
                <a:cs typeface="Arial" panose="020B0604020202020204" pitchFamily="34" charset="0"/>
              </a:rPr>
              <a:t>Reviewed funding framework for TVET Colleges developed and approved by the Director- General by 30 September </a:t>
            </a:r>
            <a:r>
              <a:rPr lang="en-GB" sz="2000" dirty="0" smtClean="0">
                <a:latin typeface="Arial" panose="020B0604020202020204" pitchFamily="34" charset="0"/>
                <a:cs typeface="Arial" panose="020B0604020202020204" pitchFamily="34" charset="0"/>
              </a:rPr>
              <a:t>2017</a:t>
            </a:r>
          </a:p>
          <a:p>
            <a:pPr marL="514350" indent="-457200" eaLnBrk="1" hangingPunct="1">
              <a:buFont typeface="+mj-lt"/>
              <a:buAutoNum type="arabicPeriod" startAt="4"/>
            </a:pPr>
            <a:endParaRPr lang="en-ZA" sz="2000" b="1" dirty="0">
              <a:latin typeface="Arial" panose="020B0604020202020204" pitchFamily="34" charset="0"/>
              <a:cs typeface="Arial" panose="020B0604020202020204" pitchFamily="34" charset="0"/>
            </a:endParaRPr>
          </a:p>
          <a:p>
            <a:pPr marL="57150" indent="0" eaLnBrk="1" hangingPunct="1">
              <a:buNone/>
            </a:pPr>
            <a:r>
              <a:rPr lang="en-ZA" sz="2000" b="1" dirty="0" smtClean="0">
                <a:latin typeface="Arial" panose="020B0604020202020204" pitchFamily="34" charset="0"/>
                <a:cs typeface="Arial" panose="020B0604020202020204" pitchFamily="34" charset="0"/>
              </a:rPr>
              <a:t> </a:t>
            </a:r>
            <a:endParaRPr lang="en-ZA" sz="2000" b="1" dirty="0">
              <a:latin typeface="Arial" panose="020B0604020202020204" pitchFamily="34" charset="0"/>
              <a:cs typeface="Arial" panose="020B0604020202020204" pitchFamily="34" charset="0"/>
            </a:endParaRPr>
          </a:p>
          <a:p>
            <a:pPr marL="57150" indent="0" eaLnBrk="1" hangingPunct="1">
              <a:buNone/>
            </a:pPr>
            <a:endParaRPr lang="en-ZA" sz="2000" dirty="0" smtClean="0">
              <a:latin typeface="Arial" panose="020B0604020202020204" pitchFamily="34" charset="0"/>
              <a:cs typeface="Arial" panose="020B0604020202020204" pitchFamily="34" charset="0"/>
            </a:endParaRPr>
          </a:p>
          <a:p>
            <a:pPr marL="800100" lvl="1" indent="-342900" eaLnBrk="1" hangingPunct="1">
              <a:buFont typeface="+mj-lt"/>
              <a:buAutoNum type="arabicPeriod"/>
            </a:pPr>
            <a:endParaRPr lang="en-GB" sz="1200" dirty="0" smtClean="0">
              <a:latin typeface="Arial" panose="020B0604020202020204" pitchFamily="34" charset="0"/>
              <a:cs typeface="Arial" panose="020B0604020202020204"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30</a:t>
            </a:fld>
            <a:endParaRPr lang="en-US" altLang="en-US" sz="1400" b="1" dirty="0">
              <a:cs typeface="Arial" panose="020B0604020202020204" pitchFamily="34" charset="0"/>
            </a:endParaRPr>
          </a:p>
        </p:txBody>
      </p:sp>
      <p:sp>
        <p:nvSpPr>
          <p:cNvPr id="13" name="Content Placeholder 2"/>
          <p:cNvSpPr txBox="1">
            <a:spLocks/>
          </p:cNvSpPr>
          <p:nvPr/>
        </p:nvSpPr>
        <p:spPr bwMode="auto">
          <a:xfrm>
            <a:off x="531814" y="2722928"/>
            <a:ext cx="7697786" cy="131567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Aft>
                <a:spcPts val="600"/>
              </a:spcAft>
              <a:buNone/>
            </a:pPr>
            <a:r>
              <a:rPr lang="en-ZA" sz="1600" b="1" kern="0" dirty="0" smtClean="0">
                <a:latin typeface="Arial" panose="020B0604020202020204" pitchFamily="34" charset="0"/>
                <a:cs typeface="Arial" panose="020B0604020202020204" pitchFamily="34" charset="0"/>
              </a:rPr>
              <a:t>Current status: </a:t>
            </a:r>
            <a:endParaRPr lang="en-ZA" sz="1600" b="1" dirty="0" smtClean="0">
              <a:latin typeface="Arial" panose="020B0604020202020204" pitchFamily="34" charset="0"/>
              <a:cs typeface="Arial" panose="020B0604020202020204" pitchFamily="34" charset="0"/>
            </a:endParaRPr>
          </a:p>
          <a:p>
            <a:pPr eaLnBrk="1" hangingPunct="1"/>
            <a:r>
              <a:rPr lang="en-GB" sz="1600" dirty="0" smtClean="0">
                <a:latin typeface="Arial" panose="020B0604020202020204" pitchFamily="34" charset="0"/>
                <a:cs typeface="Arial" panose="020B0604020202020204" pitchFamily="34" charset="0"/>
              </a:rPr>
              <a:t>The target of  developing the 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draft policy for administration/management of student admission for TVET Colleges which was due in the 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quarter has now been completed and consulted with colleges.</a:t>
            </a:r>
          </a:p>
        </p:txBody>
      </p:sp>
      <p:sp>
        <p:nvSpPr>
          <p:cNvPr id="11" name="TextBox 10"/>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4: TVET</a:t>
            </a:r>
            <a:endParaRPr lang="en-ZA"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31813" y="4983169"/>
            <a:ext cx="7697787" cy="1032288"/>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Aft>
                <a:spcPts val="600"/>
              </a:spcAft>
              <a:buNone/>
            </a:pPr>
            <a:r>
              <a:rPr lang="en-ZA" sz="1600" b="1" kern="0" dirty="0" smtClean="0">
                <a:latin typeface="Arial" panose="020B0604020202020204" pitchFamily="34" charset="0"/>
                <a:cs typeface="Arial" panose="020B0604020202020204" pitchFamily="34" charset="0"/>
              </a:rPr>
              <a:t>Current status: </a:t>
            </a:r>
            <a:endParaRPr lang="en-ZA" sz="1600" b="1" dirty="0" smtClean="0">
              <a:latin typeface="Arial" panose="020B0604020202020204" pitchFamily="34" charset="0"/>
              <a:cs typeface="Arial" panose="020B0604020202020204" pitchFamily="34" charset="0"/>
            </a:endParaRPr>
          </a:p>
          <a:p>
            <a:pPr eaLnBrk="1" hangingPunct="1"/>
            <a:r>
              <a:rPr lang="en-GB" sz="1600" dirty="0" smtClean="0">
                <a:latin typeface="Arial" panose="020B0604020202020204" pitchFamily="34" charset="0"/>
                <a:cs typeface="Arial" panose="020B0604020202020204" pitchFamily="34" charset="0"/>
              </a:rPr>
              <a:t>The target of 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draft funding </a:t>
            </a:r>
            <a:r>
              <a:rPr lang="en-GB" sz="1600" dirty="0">
                <a:latin typeface="Arial" panose="020B0604020202020204" pitchFamily="34" charset="0"/>
                <a:cs typeface="Arial" panose="020B0604020202020204" pitchFamily="34" charset="0"/>
              </a:rPr>
              <a:t>framework for TVET Colleges </a:t>
            </a:r>
            <a:r>
              <a:rPr lang="en-GB" sz="1600" dirty="0" smtClean="0">
                <a:latin typeface="Arial" panose="020B0604020202020204" pitchFamily="34" charset="0"/>
                <a:cs typeface="Arial" panose="020B0604020202020204" pitchFamily="34" charset="0"/>
              </a:rPr>
              <a:t>which was due in the 1</a:t>
            </a:r>
            <a:r>
              <a:rPr lang="en-GB" sz="1600" baseline="30000" dirty="0" smtClean="0">
                <a:latin typeface="Arial" panose="020B0604020202020204" pitchFamily="34" charset="0"/>
                <a:cs typeface="Arial" panose="020B0604020202020204" pitchFamily="34" charset="0"/>
              </a:rPr>
              <a:t>st</a:t>
            </a:r>
            <a:r>
              <a:rPr lang="en-GB" sz="1600" dirty="0" smtClean="0">
                <a:latin typeface="Arial" panose="020B0604020202020204" pitchFamily="34" charset="0"/>
                <a:cs typeface="Arial" panose="020B0604020202020204" pitchFamily="34" charset="0"/>
              </a:rPr>
              <a:t> quarter has now been completed.</a:t>
            </a:r>
          </a:p>
        </p:txBody>
      </p:sp>
    </p:spTree>
    <p:extLst>
      <p:ext uri="{BB962C8B-B14F-4D97-AF65-F5344CB8AC3E}">
        <p14:creationId xmlns:p14="http://schemas.microsoft.com/office/powerpoint/2010/main" xmlns="" val="1893499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357158" y="1181173"/>
            <a:ext cx="8462992" cy="5463279"/>
          </a:xfrm>
        </p:spPr>
        <p:txBody>
          <a:bodyPr/>
          <a:lstStyle/>
          <a:p>
            <a:pPr marL="57150" indent="0" eaLnBrk="1" hangingPunct="1">
              <a:buNone/>
            </a:pPr>
            <a:r>
              <a:rPr lang="en-ZA" sz="2000" b="1" dirty="0" smtClean="0">
                <a:latin typeface="Arial" panose="020B0604020202020204" pitchFamily="34" charset="0"/>
                <a:cs typeface="Arial" panose="020B0604020202020204" pitchFamily="34" charset="0"/>
              </a:rPr>
              <a:t>Status of targets </a:t>
            </a:r>
            <a:r>
              <a:rPr lang="en-ZA" sz="2000" b="1" dirty="0">
                <a:latin typeface="Arial" panose="020B0604020202020204" pitchFamily="34" charset="0"/>
                <a:cs typeface="Arial" panose="020B0604020202020204" pitchFamily="34" charset="0"/>
              </a:rPr>
              <a:t>n</a:t>
            </a:r>
            <a:r>
              <a:rPr lang="en-ZA" sz="2000" b="1" dirty="0" smtClean="0">
                <a:latin typeface="Arial" panose="020B0604020202020204" pitchFamily="34" charset="0"/>
                <a:cs typeface="Arial" panose="020B0604020202020204" pitchFamily="34" charset="0"/>
              </a:rPr>
              <a:t>ot achieved during the 1</a:t>
            </a:r>
            <a:r>
              <a:rPr lang="en-ZA" sz="2000" b="1" baseline="30000" dirty="0" smtClean="0">
                <a:latin typeface="Arial" panose="020B0604020202020204" pitchFamily="34" charset="0"/>
                <a:cs typeface="Arial" panose="020B0604020202020204" pitchFamily="34" charset="0"/>
              </a:rPr>
              <a:t>st</a:t>
            </a:r>
            <a:r>
              <a:rPr lang="en-ZA" sz="2000" b="1" dirty="0" smtClean="0">
                <a:latin typeface="Arial" panose="020B0604020202020204" pitchFamily="34" charset="0"/>
                <a:cs typeface="Arial" panose="020B0604020202020204" pitchFamily="34" charset="0"/>
              </a:rPr>
              <a:t> quarter :</a:t>
            </a:r>
          </a:p>
          <a:p>
            <a:pPr marL="57150" indent="0" eaLnBrk="1" hangingPunct="1">
              <a:buNone/>
            </a:pPr>
            <a:endParaRPr lang="en-ZA" sz="8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5"/>
            </a:pPr>
            <a:r>
              <a:rPr lang="en-GB" sz="2000" dirty="0">
                <a:latin typeface="Arial" panose="020B0604020202020204" pitchFamily="34" charset="0"/>
                <a:cs typeface="Arial" panose="020B0604020202020204" pitchFamily="34" charset="0"/>
              </a:rPr>
              <a:t>Reviewed Departmental policy framework on TVET qualifications developed and approved by the </a:t>
            </a:r>
            <a:r>
              <a:rPr lang="en-GB" sz="2000" dirty="0" smtClean="0">
                <a:latin typeface="Arial" panose="020B0604020202020204" pitchFamily="34" charset="0"/>
                <a:cs typeface="Arial" panose="020B0604020202020204" pitchFamily="34" charset="0"/>
              </a:rPr>
              <a:t>Director-General </a:t>
            </a:r>
            <a:r>
              <a:rPr lang="en-GB" sz="2000" dirty="0">
                <a:latin typeface="Arial" panose="020B0604020202020204" pitchFamily="34" charset="0"/>
                <a:cs typeface="Arial" panose="020B0604020202020204" pitchFamily="34" charset="0"/>
              </a:rPr>
              <a:t>by </a:t>
            </a:r>
            <a:r>
              <a:rPr lang="en-GB" sz="2000" dirty="0" smtClean="0">
                <a:latin typeface="Arial" panose="020B0604020202020204" pitchFamily="34" charset="0"/>
                <a:cs typeface="Arial" panose="020B0604020202020204" pitchFamily="34" charset="0"/>
              </a:rPr>
              <a:t>31 </a:t>
            </a:r>
            <a:r>
              <a:rPr lang="en-GB" sz="2000" dirty="0">
                <a:latin typeface="Arial" panose="020B0604020202020204" pitchFamily="34" charset="0"/>
                <a:cs typeface="Arial" panose="020B0604020202020204" pitchFamily="34" charset="0"/>
              </a:rPr>
              <a:t>March 2018</a:t>
            </a:r>
            <a:endParaRPr lang="en-GB" sz="2000" b="1" dirty="0">
              <a:latin typeface="Arial" panose="020B0604020202020204" pitchFamily="34" charset="0"/>
              <a:cs typeface="Arial" panose="020B0604020202020204" pitchFamily="34" charset="0"/>
            </a:endParaRPr>
          </a:p>
          <a:p>
            <a:pPr marL="457200" indent="-457200" eaLnBrk="1" hangingPunct="1">
              <a:buFont typeface="+mj-lt"/>
              <a:buAutoNum type="arabicPeriod" startAt="5"/>
            </a:pPr>
            <a:endParaRPr lang="en-GB" sz="20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5"/>
            </a:pPr>
            <a:endParaRPr lang="en-GB" sz="2000" b="1" dirty="0">
              <a:latin typeface="Arial" panose="020B0604020202020204" pitchFamily="34" charset="0"/>
              <a:cs typeface="Arial" panose="020B0604020202020204" pitchFamily="34" charset="0"/>
            </a:endParaRPr>
          </a:p>
          <a:p>
            <a:pPr marL="0" indent="0" eaLnBrk="1" hangingPunct="1">
              <a:buNone/>
            </a:pPr>
            <a:endParaRPr lang="en-GB" sz="2000" b="1" dirty="0">
              <a:latin typeface="Arial" panose="020B0604020202020204" pitchFamily="34" charset="0"/>
              <a:cs typeface="Arial" panose="020B0604020202020204" pitchFamily="34" charset="0"/>
            </a:endParaRPr>
          </a:p>
          <a:p>
            <a:pPr marL="57150" indent="0" eaLnBrk="1" hangingPunct="1">
              <a:buNone/>
            </a:pPr>
            <a:endParaRPr lang="en-ZA" sz="2000" b="1" dirty="0">
              <a:latin typeface="Arial" panose="020B0604020202020204" pitchFamily="34" charset="0"/>
              <a:cs typeface="Arial" panose="020B0604020202020204" pitchFamily="34" charset="0"/>
            </a:endParaRPr>
          </a:p>
          <a:p>
            <a:pPr marL="57150" indent="0" eaLnBrk="1" hangingPunct="1">
              <a:buNone/>
            </a:pPr>
            <a:r>
              <a:rPr lang="en-ZA" sz="2000" b="1" dirty="0" smtClean="0">
                <a:latin typeface="Arial" panose="020B0604020202020204" pitchFamily="34" charset="0"/>
                <a:cs typeface="Arial" panose="020B0604020202020204" pitchFamily="34" charset="0"/>
              </a:rPr>
              <a:t> </a:t>
            </a:r>
            <a:endParaRPr lang="en-ZA" sz="2000" b="1" dirty="0">
              <a:latin typeface="Arial" panose="020B0604020202020204" pitchFamily="34" charset="0"/>
              <a:cs typeface="Arial" panose="020B0604020202020204" pitchFamily="34" charset="0"/>
            </a:endParaRPr>
          </a:p>
          <a:p>
            <a:pPr marL="57150" indent="0" eaLnBrk="1" hangingPunct="1">
              <a:buNone/>
            </a:pPr>
            <a:endParaRPr lang="en-ZA" sz="2000" dirty="0" smtClean="0">
              <a:latin typeface="Arial" panose="020B0604020202020204" pitchFamily="34" charset="0"/>
              <a:cs typeface="Arial" panose="020B0604020202020204" pitchFamily="34" charset="0"/>
            </a:endParaRPr>
          </a:p>
          <a:p>
            <a:pPr marL="800100" lvl="1" indent="-342900" eaLnBrk="1" hangingPunct="1">
              <a:buFont typeface="+mj-lt"/>
              <a:buAutoNum type="arabicPeriod"/>
            </a:pPr>
            <a:endParaRPr lang="en-GB" sz="1200" dirty="0" smtClean="0">
              <a:latin typeface="Arial" panose="020B0604020202020204" pitchFamily="34" charset="0"/>
              <a:cs typeface="Arial" panose="020B0604020202020204"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31</a:t>
            </a:fld>
            <a:endParaRPr lang="en-US" altLang="en-US" sz="1400" b="1" dirty="0">
              <a:cs typeface="Arial" panose="020B0604020202020204" pitchFamily="34" charset="0"/>
            </a:endParaRPr>
          </a:p>
        </p:txBody>
      </p:sp>
      <p:sp>
        <p:nvSpPr>
          <p:cNvPr id="13" name="Content Placeholder 2"/>
          <p:cNvSpPr txBox="1">
            <a:spLocks/>
          </p:cNvSpPr>
          <p:nvPr/>
        </p:nvSpPr>
        <p:spPr bwMode="auto">
          <a:xfrm>
            <a:off x="649287" y="2667000"/>
            <a:ext cx="7773986" cy="2001472"/>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Aft>
                <a:spcPts val="600"/>
              </a:spcAft>
              <a:buNone/>
            </a:pPr>
            <a:r>
              <a:rPr lang="en-ZA" sz="1700" b="1" kern="0" dirty="0" smtClean="0">
                <a:latin typeface="Arial" panose="020B0604020202020204" pitchFamily="34" charset="0"/>
                <a:cs typeface="Arial" panose="020B0604020202020204" pitchFamily="34" charset="0"/>
              </a:rPr>
              <a:t>Current status: </a:t>
            </a:r>
            <a:endParaRPr lang="en-ZA" sz="1700" b="1" dirty="0" smtClean="0">
              <a:latin typeface="Arial" panose="020B0604020202020204" pitchFamily="34" charset="0"/>
              <a:cs typeface="Arial" panose="020B0604020202020204" pitchFamily="34" charset="0"/>
            </a:endParaRPr>
          </a:p>
          <a:p>
            <a:pPr eaLnBrk="1" hangingPunct="1">
              <a:spcAft>
                <a:spcPts val="600"/>
              </a:spcAft>
            </a:pPr>
            <a:r>
              <a:rPr lang="en-GB" sz="1700" dirty="0" smtClean="0">
                <a:latin typeface="Arial" panose="020B0604020202020204" pitchFamily="34" charset="0"/>
                <a:cs typeface="Arial" panose="020B0604020202020204" pitchFamily="34" charset="0"/>
              </a:rPr>
              <a:t>The target of  consulting on the 1</a:t>
            </a:r>
            <a:r>
              <a:rPr lang="en-GB" sz="1700" baseline="30000" dirty="0" smtClean="0">
                <a:latin typeface="Arial" panose="020B0604020202020204" pitchFamily="34" charset="0"/>
                <a:cs typeface="Arial" panose="020B0604020202020204" pitchFamily="34" charset="0"/>
              </a:rPr>
              <a:t>st</a:t>
            </a:r>
            <a:r>
              <a:rPr lang="en-GB" sz="1700" dirty="0" smtClean="0">
                <a:latin typeface="Arial" panose="020B0604020202020204" pitchFamily="34" charset="0"/>
                <a:cs typeface="Arial" panose="020B0604020202020204" pitchFamily="34" charset="0"/>
              </a:rPr>
              <a:t> draft </a:t>
            </a:r>
            <a:r>
              <a:rPr lang="en-GB" sz="1700" dirty="0">
                <a:latin typeface="Arial" panose="020B0604020202020204" pitchFamily="34" charset="0"/>
                <a:cs typeface="Arial" panose="020B0604020202020204" pitchFamily="34" charset="0"/>
              </a:rPr>
              <a:t>Departmental policy framework on TVET </a:t>
            </a:r>
            <a:r>
              <a:rPr lang="en-GB" sz="1700" dirty="0" smtClean="0">
                <a:latin typeface="Arial" panose="020B0604020202020204" pitchFamily="34" charset="0"/>
                <a:cs typeface="Arial" panose="020B0604020202020204" pitchFamily="34" charset="0"/>
              </a:rPr>
              <a:t>Colleges which was due in the 1</a:t>
            </a:r>
            <a:r>
              <a:rPr lang="en-GB" sz="1700" baseline="30000" dirty="0" smtClean="0">
                <a:latin typeface="Arial" panose="020B0604020202020204" pitchFamily="34" charset="0"/>
                <a:cs typeface="Arial" panose="020B0604020202020204" pitchFamily="34" charset="0"/>
              </a:rPr>
              <a:t>st</a:t>
            </a:r>
            <a:r>
              <a:rPr lang="en-GB" sz="1700" dirty="0" smtClean="0">
                <a:latin typeface="Arial" panose="020B0604020202020204" pitchFamily="34" charset="0"/>
                <a:cs typeface="Arial" panose="020B0604020202020204" pitchFamily="34" charset="0"/>
              </a:rPr>
              <a:t> quarter has now been completed</a:t>
            </a:r>
          </a:p>
          <a:p>
            <a:pPr>
              <a:spcAft>
                <a:spcPts val="600"/>
              </a:spcAft>
            </a:pPr>
            <a:r>
              <a:rPr lang="en-ZA" sz="1700" dirty="0">
                <a:latin typeface="Arial" panose="020B0604020202020204" pitchFamily="34" charset="0"/>
                <a:cs typeface="Arial" panose="020B0604020202020204" pitchFamily="34" charset="0"/>
              </a:rPr>
              <a:t>A Colloquium was held on 12 September </a:t>
            </a:r>
            <a:r>
              <a:rPr lang="en-ZA" sz="1700" dirty="0" smtClean="0">
                <a:latin typeface="Arial" panose="020B0604020202020204" pitchFamily="34" charset="0"/>
                <a:cs typeface="Arial" panose="020B0604020202020204" pitchFamily="34" charset="0"/>
              </a:rPr>
              <a:t>2017</a:t>
            </a:r>
          </a:p>
          <a:p>
            <a:pPr>
              <a:spcAft>
                <a:spcPts val="600"/>
              </a:spcAft>
            </a:pPr>
            <a:r>
              <a:rPr lang="en-ZA" sz="1700" dirty="0" smtClean="0">
                <a:latin typeface="Arial" panose="020B0604020202020204" pitchFamily="34" charset="0"/>
                <a:cs typeface="Arial" panose="020B0604020202020204" pitchFamily="34" charset="0"/>
              </a:rPr>
              <a:t>Revised </a:t>
            </a:r>
            <a:r>
              <a:rPr lang="en-ZA" sz="1700" dirty="0">
                <a:latin typeface="Arial" panose="020B0604020202020204" pitchFamily="34" charset="0"/>
                <a:cs typeface="Arial" panose="020B0604020202020204" pitchFamily="34" charset="0"/>
              </a:rPr>
              <a:t>draft was sent out to SAQA, Umalusi, QCTO and CHE for comments</a:t>
            </a:r>
            <a:endParaRPr lang="en-GB" sz="1700" dirty="0" smtClean="0">
              <a:latin typeface="Arial" panose="020B0604020202020204" pitchFamily="34" charset="0"/>
              <a:cs typeface="Arial" panose="020B0604020202020204" pitchFamily="34" charset="0"/>
            </a:endParaRPr>
          </a:p>
        </p:txBody>
      </p:sp>
      <p:sp>
        <p:nvSpPr>
          <p:cNvPr id="11" name="TextBox 10"/>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4: TVET</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65089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32</a:t>
            </a:fld>
            <a:endParaRPr lang="en-US" altLang="en-US" sz="1400" b="1" dirty="0">
              <a:cs typeface="Arial" panose="020B0604020202020204" pitchFamily="34" charset="0"/>
            </a:endParaRPr>
          </a:p>
        </p:txBody>
      </p:sp>
      <p:sp>
        <p:nvSpPr>
          <p:cNvPr id="7" name="TextBox 6"/>
          <p:cNvSpPr txBox="1"/>
          <p:nvPr/>
        </p:nvSpPr>
        <p:spPr>
          <a:xfrm>
            <a:off x="395536" y="404664"/>
            <a:ext cx="8352928"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5: Skills Development </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84719" y="927884"/>
            <a:ext cx="8149682" cy="6247864"/>
          </a:xfrm>
          <a:prstGeom prst="rect">
            <a:avLst/>
          </a:prstGeom>
        </p:spPr>
        <p:txBody>
          <a:bodyPr wrap="square">
            <a:spAutoFit/>
          </a:bodyPr>
          <a:lstStyle/>
          <a:p>
            <a:pPr algn="just"/>
            <a:r>
              <a:rPr lang="en-ZA" sz="2400" dirty="0" smtClean="0">
                <a:latin typeface="Arial" panose="020B0604020202020204" pitchFamily="34" charset="0"/>
                <a:cs typeface="Arial" panose="020B0604020202020204" pitchFamily="34" charset="0"/>
              </a:rPr>
              <a:t>The </a:t>
            </a:r>
            <a:r>
              <a:rPr lang="en-ZA" sz="2400" b="1" dirty="0" smtClean="0">
                <a:latin typeface="Arial" panose="020B0604020202020204" pitchFamily="34" charset="0"/>
                <a:cs typeface="Arial" panose="020B0604020202020204" pitchFamily="34" charset="0"/>
              </a:rPr>
              <a:t>purpose</a:t>
            </a:r>
            <a:r>
              <a:rPr lang="en-ZA" sz="2400" dirty="0" smtClean="0">
                <a:latin typeface="Arial" panose="020B0604020202020204" pitchFamily="34" charset="0"/>
                <a:cs typeface="Arial" panose="020B0604020202020204" pitchFamily="34" charset="0"/>
              </a:rPr>
              <a:t> of the programme is to </a:t>
            </a:r>
            <a:r>
              <a:rPr lang="en-ZA" sz="2400" dirty="0">
                <a:latin typeface="Arial" panose="020B0604020202020204" pitchFamily="34" charset="0"/>
                <a:cs typeface="Arial" panose="020B0604020202020204" pitchFamily="34" charset="0"/>
              </a:rPr>
              <a:t>p</a:t>
            </a:r>
            <a:r>
              <a:rPr lang="en-ZA" sz="2400" dirty="0" smtClean="0">
                <a:latin typeface="Arial" panose="020B0604020202020204" pitchFamily="34" charset="0"/>
                <a:cs typeface="Arial" panose="020B0604020202020204" pitchFamily="34" charset="0"/>
              </a:rPr>
              <a:t>romote </a:t>
            </a:r>
            <a:r>
              <a:rPr lang="en-ZA" sz="2400" dirty="0">
                <a:latin typeface="Arial" panose="020B0604020202020204" pitchFamily="34" charset="0"/>
                <a:cs typeface="Arial" panose="020B0604020202020204" pitchFamily="34" charset="0"/>
              </a:rPr>
              <a:t>and monitor the national skills development strategy. Develop a skills development </a:t>
            </a:r>
            <a:r>
              <a:rPr lang="en-ZA" sz="2400" dirty="0" smtClean="0">
                <a:latin typeface="Arial" panose="020B0604020202020204" pitchFamily="34" charset="0"/>
                <a:cs typeface="Arial" panose="020B0604020202020204" pitchFamily="34" charset="0"/>
              </a:rPr>
              <a:t>policy and </a:t>
            </a:r>
            <a:r>
              <a:rPr lang="en-ZA" sz="2400" dirty="0">
                <a:latin typeface="Arial" panose="020B0604020202020204" pitchFamily="34" charset="0"/>
                <a:cs typeface="Arial" panose="020B0604020202020204" pitchFamily="34" charset="0"/>
              </a:rPr>
              <a:t>regulatory framework for an effective skills development system</a:t>
            </a:r>
            <a:r>
              <a:rPr lang="en-ZA" sz="2400" dirty="0" smtClean="0">
                <a:latin typeface="Arial" panose="020B0604020202020204" pitchFamily="34" charset="0"/>
                <a:cs typeface="Arial" panose="020B0604020202020204" pitchFamily="34" charset="0"/>
              </a:rPr>
              <a:t>. </a:t>
            </a:r>
          </a:p>
          <a:p>
            <a:endParaRPr lang="en-ZA" sz="800" dirty="0">
              <a:latin typeface="Arial" panose="020B0604020202020204" pitchFamily="34" charset="0"/>
              <a:cs typeface="Arial" panose="020B0604020202020204" pitchFamily="34" charset="0"/>
            </a:endParaRPr>
          </a:p>
          <a:p>
            <a:endParaRPr lang="en-ZA" sz="800" b="1" dirty="0" smtClean="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2017/18 </a:t>
            </a:r>
            <a:r>
              <a:rPr lang="en-ZA" sz="2400" b="1" dirty="0" smtClean="0">
                <a:latin typeface="Arial" panose="020B0604020202020204" pitchFamily="34" charset="0"/>
                <a:cs typeface="Arial" panose="020B0604020202020204" pitchFamily="34" charset="0"/>
              </a:rPr>
              <a:t>Strategic Objectives</a:t>
            </a:r>
          </a:p>
          <a:p>
            <a:endParaRPr lang="en-ZA"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develop and review steering mechanisms for artisan development </a:t>
            </a:r>
          </a:p>
          <a:p>
            <a:pPr marL="342900" indent="-342900">
              <a:buFont typeface="Arial" panose="020B0604020202020204" pitchFamily="34" charset="0"/>
              <a:buChar char="•"/>
            </a:pPr>
            <a:r>
              <a:rPr lang="en-ZA" sz="2400" dirty="0">
                <a:latin typeface="Arial" panose="020B0604020202020204" pitchFamily="34" charset="0"/>
                <a:cs typeface="Arial" panose="020B0604020202020204" pitchFamily="34" charset="0"/>
              </a:rPr>
              <a:t>To ensure effective </a:t>
            </a:r>
            <a:r>
              <a:rPr lang="en-ZA" sz="2400" dirty="0" smtClean="0">
                <a:latin typeface="Arial" panose="020B0604020202020204" pitchFamily="34" charset="0"/>
                <a:cs typeface="Arial" panose="020B0604020202020204" pitchFamily="34" charset="0"/>
              </a:rPr>
              <a:t>artisan </a:t>
            </a:r>
            <a:r>
              <a:rPr lang="en-ZA" sz="2400" dirty="0">
                <a:latin typeface="Arial" panose="020B0604020202020204" pitchFamily="34" charset="0"/>
                <a:cs typeface="Arial" panose="020B0604020202020204" pitchFamily="34" charset="0"/>
              </a:rPr>
              <a:t>development and assessment </a:t>
            </a:r>
            <a:r>
              <a:rPr lang="en-ZA" sz="2400" dirty="0" smtClean="0">
                <a:latin typeface="Arial" panose="020B0604020202020204" pitchFamily="34" charset="0"/>
                <a:cs typeface="Arial" panose="020B0604020202020204" pitchFamily="34" charset="0"/>
              </a:rPr>
              <a:t>services </a:t>
            </a:r>
            <a:endParaRPr lang="en-Z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ensure effective monitoring and evaluation of artisan development </a:t>
            </a:r>
          </a:p>
          <a:p>
            <a:pPr marL="342900" indent="-342900">
              <a:buFont typeface="Arial" panose="020B0604020202020204" pitchFamily="34" charset="0"/>
              <a:buChar char="•"/>
            </a:pPr>
            <a:r>
              <a:rPr lang="en-ZA" sz="2400" dirty="0">
                <a:latin typeface="Arial" panose="020B0604020202020204" pitchFamily="34" charset="0"/>
                <a:cs typeface="Arial" panose="020B0604020202020204" pitchFamily="34" charset="0"/>
              </a:rPr>
              <a:t>T</a:t>
            </a:r>
            <a:r>
              <a:rPr lang="en-ZA" sz="2400" dirty="0" smtClean="0">
                <a:latin typeface="Arial" panose="020B0604020202020204" pitchFamily="34" charset="0"/>
                <a:cs typeface="Arial" panose="020B0604020202020204" pitchFamily="34" charset="0"/>
              </a:rPr>
              <a:t>o develop infrastructure/facilities for artisan development </a:t>
            </a:r>
          </a:p>
          <a:p>
            <a:endParaRPr lang="en-ZA" sz="2400" b="1"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9636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33</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5: Skills Development</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57158" y="995440"/>
            <a:ext cx="8358245"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anose="020B0604020202020204" pitchFamily="34" charset="0"/>
                <a:cs typeface="Arial" panose="020B0604020202020204" pitchFamily="34" charset="0"/>
              </a:rPr>
              <a:t>Number of targets for the 2017/18 financial year: </a:t>
            </a:r>
            <a:r>
              <a:rPr lang="en-ZA" sz="2400" b="1" kern="0" dirty="0" smtClean="0">
                <a:latin typeface="Arial" panose="020B0604020202020204" pitchFamily="34" charset="0"/>
                <a:cs typeface="Arial" panose="020B0604020202020204" pitchFamily="34" charset="0"/>
              </a:rPr>
              <a:t>8</a:t>
            </a:r>
          </a:p>
          <a:p>
            <a:pPr marL="0" indent="0" eaLnBrk="1" hangingPunct="1">
              <a:buNone/>
            </a:pPr>
            <a:r>
              <a:rPr lang="en-ZA" sz="2400" kern="0" dirty="0" smtClean="0">
                <a:latin typeface="Arial" panose="020B0604020202020204" pitchFamily="34" charset="0"/>
                <a:cs typeface="Arial" panose="020B0604020202020204" pitchFamily="34" charset="0"/>
              </a:rPr>
              <a:t>Number of targets for the quarter: </a:t>
            </a:r>
            <a:r>
              <a:rPr lang="en-ZA" sz="2400" b="1" kern="0" dirty="0" smtClean="0">
                <a:latin typeface="Arial" panose="020B0604020202020204" pitchFamily="34" charset="0"/>
                <a:cs typeface="Arial" panose="020B0604020202020204" pitchFamily="34" charset="0"/>
              </a:rPr>
              <a:t>4</a:t>
            </a:r>
          </a:p>
          <a:p>
            <a:pPr marL="0" indent="0" eaLnBrk="1" hangingPunct="1">
              <a:spcAft>
                <a:spcPts val="1200"/>
              </a:spcAft>
              <a:buNone/>
            </a:pPr>
            <a:r>
              <a:rPr lang="en-ZA" sz="2400" kern="0" dirty="0" smtClean="0">
                <a:latin typeface="Arial" panose="020B0604020202020204" pitchFamily="34" charset="0"/>
                <a:cs typeface="Arial" panose="020B0604020202020204" pitchFamily="34" charset="0"/>
              </a:rPr>
              <a:t>Number of targets achieved: </a:t>
            </a:r>
            <a:r>
              <a:rPr lang="en-ZA" sz="2400" b="1" kern="0" dirty="0" smtClean="0">
                <a:latin typeface="Arial" panose="020B0604020202020204" pitchFamily="34" charset="0"/>
                <a:cs typeface="Arial" panose="020B0604020202020204" pitchFamily="34" charset="0"/>
              </a:rPr>
              <a:t>4 (100%)</a:t>
            </a:r>
          </a:p>
          <a:p>
            <a:pPr marL="0" indent="0" eaLnBrk="1" hangingPunct="1">
              <a:buNone/>
            </a:pPr>
            <a:r>
              <a:rPr lang="en-ZA" sz="2200" b="1" dirty="0" smtClean="0">
                <a:latin typeface="Arial" panose="020B0604020202020204" pitchFamily="34" charset="0"/>
                <a:cs typeface="Arial" panose="020B0604020202020204" pitchFamily="34" charset="0"/>
              </a:rPr>
              <a:t>Achievements:</a:t>
            </a:r>
          </a:p>
          <a:p>
            <a:pPr marL="0" indent="0" eaLnBrk="1" hangingPunct="1">
              <a:buNone/>
            </a:pPr>
            <a:endParaRPr lang="en-ZA" sz="2200" b="1" dirty="0">
              <a:latin typeface="Arial" panose="020B0604020202020204" pitchFamily="34" charset="0"/>
              <a:cs typeface="Arial" panose="020B0604020202020204" pitchFamily="34" charset="0"/>
            </a:endParaRPr>
          </a:p>
          <a:p>
            <a:pPr marL="457200" indent="-457200" eaLnBrk="1" hangingPunct="1">
              <a:buFont typeface="+mj-lt"/>
              <a:buAutoNum type="arabicPeriod"/>
            </a:pPr>
            <a:r>
              <a:rPr lang="en-GB" sz="2200" dirty="0">
                <a:latin typeface="Arial" panose="020B0604020202020204" pitchFamily="34" charset="0"/>
                <a:cs typeface="Arial" panose="020B0604020202020204" pitchFamily="34" charset="0"/>
              </a:rPr>
              <a:t>D</a:t>
            </a:r>
            <a:r>
              <a:rPr lang="en-GB" sz="2200" dirty="0" smtClean="0">
                <a:latin typeface="Arial" panose="020B0604020202020204" pitchFamily="34" charset="0"/>
                <a:cs typeface="Arial" panose="020B0604020202020204" pitchFamily="34" charset="0"/>
              </a:rPr>
              <a:t>evelopment </a:t>
            </a:r>
            <a:r>
              <a:rPr lang="en-GB" sz="2200" dirty="0">
                <a:latin typeface="Arial" panose="020B0604020202020204" pitchFamily="34" charset="0"/>
                <a:cs typeface="Arial" panose="020B0604020202020204" pitchFamily="34" charset="0"/>
              </a:rPr>
              <a:t>of the reviewed National Skills Development Plan for approval by the </a:t>
            </a:r>
            <a:r>
              <a:rPr lang="en-GB" sz="2200" dirty="0" smtClean="0">
                <a:latin typeface="Arial" panose="020B0604020202020204" pitchFamily="34" charset="0"/>
                <a:cs typeface="Arial" panose="020B0604020202020204" pitchFamily="34" charset="0"/>
              </a:rPr>
              <a:t>Director-General </a:t>
            </a:r>
            <a:r>
              <a:rPr lang="en-GB" sz="2200" dirty="0">
                <a:latin typeface="Arial" panose="020B0604020202020204" pitchFamily="34" charset="0"/>
                <a:cs typeface="Arial" panose="020B0604020202020204" pitchFamily="34" charset="0"/>
              </a:rPr>
              <a:t>by 31 March </a:t>
            </a:r>
            <a:r>
              <a:rPr lang="en-GB" sz="2200" dirty="0" smtClean="0">
                <a:latin typeface="Arial" panose="020B0604020202020204" pitchFamily="34" charset="0"/>
                <a:cs typeface="Arial" panose="020B0604020202020204" pitchFamily="34" charset="0"/>
              </a:rPr>
              <a:t>2018</a:t>
            </a:r>
            <a:endParaRPr lang="en-ZA" sz="2200" dirty="0">
              <a:latin typeface="Arial" panose="020B0604020202020204" pitchFamily="34" charset="0"/>
              <a:cs typeface="Arial" panose="020B0604020202020204" pitchFamily="34" charset="0"/>
            </a:endParaRPr>
          </a:p>
          <a:p>
            <a:pPr marL="0" indent="0" eaLnBrk="1" hangingPunct="1">
              <a:buNone/>
            </a:pPr>
            <a:endParaRPr lang="en-US" sz="2400" b="1" dirty="0" smtClean="0">
              <a:latin typeface="Arial" panose="020B0604020202020204" pitchFamily="34" charset="0"/>
              <a:cs typeface="Arial" panose="020B0604020202020204" pitchFamily="34" charset="0"/>
            </a:endParaRPr>
          </a:p>
          <a:p>
            <a:pPr marL="0" indent="0" eaLnBrk="1" hangingPunct="1">
              <a:buNone/>
            </a:pPr>
            <a:endParaRPr lang="en-GB" sz="2400" dirty="0" smtClean="0">
              <a:latin typeface="Arial" panose="020B0604020202020204" pitchFamily="34" charset="0"/>
              <a:cs typeface="Arial" panose="020B0604020202020204" pitchFamily="34" charset="0"/>
            </a:endParaRPr>
          </a:p>
          <a:p>
            <a:pPr eaLnBrk="1" hangingPunct="1"/>
            <a:endParaRPr lang="en-ZA" sz="2400" kern="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31813" y="4267200"/>
            <a:ext cx="7952213" cy="12954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spcAft>
                <a:spcPts val="600"/>
              </a:spcAft>
              <a:buFontTx/>
              <a:buChar char="-"/>
            </a:pPr>
            <a:r>
              <a:rPr lang="en-GB" sz="1800" dirty="0" smtClean="0">
                <a:latin typeface="Arial" panose="020B0604020202020204" pitchFamily="34" charset="0"/>
                <a:cs typeface="Arial" panose="020B0604020202020204" pitchFamily="34" charset="0"/>
              </a:rPr>
              <a:t>The first draft of the Reviewed National Skills Development Plan was consulted at NEDLAC</a:t>
            </a:r>
          </a:p>
          <a:p>
            <a:pPr marL="357188" lvl="1" indent="-357188" eaLnBrk="1" hangingPunct="1">
              <a:spcAft>
                <a:spcPts val="600"/>
              </a:spcAft>
              <a:buFontTx/>
              <a:buChar char="-"/>
            </a:pPr>
            <a:r>
              <a:rPr lang="en-GB" sz="1800" dirty="0" smtClean="0">
                <a:latin typeface="Arial" panose="020B0604020202020204" pitchFamily="34" charset="0"/>
                <a:cs typeface="Arial" panose="020B0604020202020204" pitchFamily="34" charset="0"/>
              </a:rPr>
              <a:t>Consultation continued during the second quarter with the National Skills Authority </a:t>
            </a:r>
            <a:r>
              <a:rPr lang="en-GB" sz="1800" b="1" dirty="0" smtClean="0">
                <a:latin typeface="Arial" panose="020B0604020202020204" pitchFamily="34" charset="0"/>
                <a:cs typeface="Arial" panose="020B0604020202020204" pitchFamily="34" charset="0"/>
              </a:rPr>
              <a:t>as planned </a:t>
            </a:r>
          </a:p>
          <a:p>
            <a:pPr marL="457200" lvl="1" indent="0" eaLnBrk="1" hangingPunct="1">
              <a:spcAft>
                <a:spcPts val="600"/>
              </a:spcAft>
              <a:buNone/>
            </a:pPr>
            <a:r>
              <a:rPr lang="en-GB" sz="18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86830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1"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34</a:t>
            </a:fld>
            <a:endParaRPr lang="en-US" altLang="en-US" sz="1400" b="1" dirty="0">
              <a:cs typeface="Arial" panose="020B0604020202020204" pitchFamily="34" charset="0"/>
            </a:endParaRPr>
          </a:p>
        </p:txBody>
      </p:sp>
      <p:sp>
        <p:nvSpPr>
          <p:cNvPr id="7" name="TextBox 6"/>
          <p:cNvSpPr txBox="1"/>
          <p:nvPr/>
        </p:nvSpPr>
        <p:spPr>
          <a:xfrm>
            <a:off x="395536" y="404664"/>
            <a:ext cx="8352928"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5: Skills Development </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08670" y="1006505"/>
            <a:ext cx="7797130" cy="4693593"/>
          </a:xfrm>
          <a:prstGeom prst="rect">
            <a:avLst/>
          </a:prstGeom>
        </p:spPr>
        <p:txBody>
          <a:bodyPr wrap="square">
            <a:spAutoFit/>
          </a:bodyPr>
          <a:lstStyle/>
          <a:p>
            <a:pPr marL="457200" indent="-457200" algn="just">
              <a:buFont typeface="+mj-lt"/>
              <a:buAutoNum type="arabicPeriod" startAt="2"/>
            </a:pPr>
            <a:r>
              <a:rPr lang="en-ZA" sz="2300" dirty="0" smtClean="0">
                <a:latin typeface="Arial" panose="020B0604020202020204" pitchFamily="34" charset="0"/>
                <a:cs typeface="Arial" panose="020B0604020202020204" pitchFamily="34" charset="0"/>
              </a:rPr>
              <a:t>A </a:t>
            </a:r>
            <a:r>
              <a:rPr lang="en-GB" sz="2300" dirty="0" smtClean="0">
                <a:latin typeface="Arial" panose="020B0604020202020204" pitchFamily="34" charset="0"/>
                <a:cs typeface="Arial" panose="020B0604020202020204" pitchFamily="34" charset="0"/>
              </a:rPr>
              <a:t>report </a:t>
            </a:r>
            <a:r>
              <a:rPr lang="en-GB" sz="2300" dirty="0">
                <a:latin typeface="Arial" panose="020B0604020202020204" pitchFamily="34" charset="0"/>
                <a:cs typeface="Arial" panose="020B0604020202020204" pitchFamily="34" charset="0"/>
              </a:rPr>
              <a:t>on the implementation of the National Skills Development Strategy (NSDS) by </a:t>
            </a:r>
            <a:r>
              <a:rPr lang="en-GB" sz="2300" dirty="0" smtClean="0">
                <a:latin typeface="Arial" panose="020B0604020202020204" pitchFamily="34" charset="0"/>
                <a:cs typeface="Arial" panose="020B0604020202020204" pitchFamily="34" charset="0"/>
              </a:rPr>
              <a:t>SETAs due for completion and approval by  </a:t>
            </a:r>
            <a:r>
              <a:rPr lang="en-GB" sz="2300" dirty="0">
                <a:latin typeface="Arial" panose="020B0604020202020204" pitchFamily="34" charset="0"/>
                <a:cs typeface="Arial" panose="020B0604020202020204" pitchFamily="34" charset="0"/>
              </a:rPr>
              <a:t>the </a:t>
            </a:r>
            <a:r>
              <a:rPr lang="en-GB" sz="2300" dirty="0" smtClean="0">
                <a:latin typeface="Arial" panose="020B0604020202020204" pitchFamily="34" charset="0"/>
                <a:cs typeface="Arial" panose="020B0604020202020204" pitchFamily="34" charset="0"/>
              </a:rPr>
              <a:t>Director-General by </a:t>
            </a:r>
            <a:br>
              <a:rPr lang="en-GB" sz="2300" dirty="0" smtClean="0">
                <a:latin typeface="Arial" panose="020B0604020202020204" pitchFamily="34" charset="0"/>
                <a:cs typeface="Arial" panose="020B0604020202020204" pitchFamily="34" charset="0"/>
              </a:rPr>
            </a:br>
            <a:r>
              <a:rPr lang="en-GB" sz="2300" dirty="0" smtClean="0">
                <a:latin typeface="Arial" panose="020B0604020202020204" pitchFamily="34" charset="0"/>
                <a:cs typeface="Arial" panose="020B0604020202020204" pitchFamily="34" charset="0"/>
              </a:rPr>
              <a:t>30 September 2017</a:t>
            </a:r>
          </a:p>
          <a:p>
            <a:endParaRPr lang="en-GB" sz="2300" dirty="0">
              <a:latin typeface="Arial" panose="020B0604020202020204" pitchFamily="34" charset="0"/>
              <a:cs typeface="Arial" panose="020B0604020202020204" pitchFamily="34" charset="0"/>
            </a:endParaRPr>
          </a:p>
          <a:p>
            <a:endParaRPr lang="en-GB" sz="2300" dirty="0" smtClean="0">
              <a:latin typeface="Arial" panose="020B0604020202020204" pitchFamily="34" charset="0"/>
              <a:cs typeface="Arial" panose="020B0604020202020204" pitchFamily="34" charset="0"/>
            </a:endParaRPr>
          </a:p>
          <a:p>
            <a:endParaRPr lang="en-GB" sz="2300" dirty="0">
              <a:latin typeface="Arial" panose="020B0604020202020204" pitchFamily="34" charset="0"/>
              <a:cs typeface="Arial" panose="020B0604020202020204" pitchFamily="34" charset="0"/>
            </a:endParaRPr>
          </a:p>
          <a:p>
            <a:endParaRPr lang="en-GB" sz="2300" dirty="0">
              <a:latin typeface="Arial" panose="020B0604020202020204" pitchFamily="34" charset="0"/>
              <a:cs typeface="Arial" panose="020B0604020202020204" pitchFamily="34" charset="0"/>
            </a:endParaRPr>
          </a:p>
          <a:p>
            <a:pPr marL="457200" indent="-457200">
              <a:buFont typeface="+mj-lt"/>
              <a:buAutoNum type="arabicPeriod" startAt="3"/>
            </a:pPr>
            <a:endParaRPr lang="en-GB" sz="2300" dirty="0" smtClean="0">
              <a:latin typeface="Arial" panose="020B0604020202020204" pitchFamily="34" charset="0"/>
              <a:cs typeface="Arial" panose="020B0604020202020204" pitchFamily="34" charset="0"/>
            </a:endParaRPr>
          </a:p>
          <a:p>
            <a:pPr marL="457200" indent="-457200">
              <a:buFont typeface="+mj-lt"/>
              <a:buAutoNum type="arabicPeriod" startAt="3"/>
            </a:pPr>
            <a:r>
              <a:rPr lang="en-GB" sz="2300" dirty="0" smtClean="0">
                <a:latin typeface="Arial" panose="020B0604020202020204" pitchFamily="34" charset="0"/>
                <a:cs typeface="Arial" panose="020B0604020202020204" pitchFamily="34" charset="0"/>
              </a:rPr>
              <a:t>The </a:t>
            </a:r>
            <a:r>
              <a:rPr lang="en-GB" sz="2300" dirty="0">
                <a:latin typeface="Arial" panose="020B0604020202020204" pitchFamily="34" charset="0"/>
                <a:cs typeface="Arial" panose="020B0604020202020204" pitchFamily="34" charset="0"/>
              </a:rPr>
              <a:t>planned average </a:t>
            </a:r>
            <a:r>
              <a:rPr lang="en-GB" sz="2300" dirty="0" smtClean="0">
                <a:latin typeface="Arial" panose="020B0604020202020204" pitchFamily="34" charset="0"/>
                <a:cs typeface="Arial" panose="020B0604020202020204" pitchFamily="34" charset="0"/>
              </a:rPr>
              <a:t>lead </a:t>
            </a:r>
            <a:r>
              <a:rPr lang="en-GB" sz="2300" dirty="0">
                <a:latin typeface="Arial" panose="020B0604020202020204" pitchFamily="34" charset="0"/>
                <a:cs typeface="Arial" panose="020B0604020202020204" pitchFamily="34" charset="0"/>
              </a:rPr>
              <a:t>time from qualifying trade test applications received until trade test is </a:t>
            </a:r>
            <a:r>
              <a:rPr lang="en-GB" sz="2300" dirty="0" smtClean="0">
                <a:latin typeface="Arial" panose="020B0604020202020204" pitchFamily="34" charset="0"/>
                <a:cs typeface="Arial" panose="020B0604020202020204" pitchFamily="34" charset="0"/>
              </a:rPr>
              <a:t>conducted is </a:t>
            </a:r>
            <a:r>
              <a:rPr lang="en-GB" sz="2300" b="1" i="1" dirty="0" smtClean="0">
                <a:latin typeface="Arial" panose="020B0604020202020204" pitchFamily="34" charset="0"/>
                <a:cs typeface="Arial" panose="020B0604020202020204" pitchFamily="34" charset="0"/>
              </a:rPr>
              <a:t>100 </a:t>
            </a:r>
            <a:r>
              <a:rPr lang="en-GB" sz="2300" b="1" i="1" dirty="0">
                <a:latin typeface="Arial" panose="020B0604020202020204" pitchFamily="34" charset="0"/>
                <a:cs typeface="Arial" panose="020B0604020202020204" pitchFamily="34" charset="0"/>
              </a:rPr>
              <a:t>days </a:t>
            </a:r>
            <a:endParaRPr lang="en-GB" sz="2300" b="1" dirty="0" smtClean="0">
              <a:latin typeface="Arial" panose="020B0604020202020204" pitchFamily="34" charset="0"/>
              <a:cs typeface="Arial" panose="020B0604020202020204" pitchFamily="34" charset="0"/>
            </a:endParaRPr>
          </a:p>
          <a:p>
            <a:pPr lvl="1"/>
            <a:r>
              <a:rPr lang="en-GB" sz="2300" dirty="0" smtClean="0">
                <a:latin typeface="Arial" panose="020B0604020202020204" pitchFamily="34" charset="0"/>
                <a:cs typeface="Arial" panose="020B0604020202020204" pitchFamily="34" charset="0"/>
              </a:rPr>
              <a:t> </a:t>
            </a:r>
            <a:endParaRPr lang="en-ZA" sz="2300" b="1"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91559" y="2539673"/>
            <a:ext cx="8036360" cy="1607671"/>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indent="-357188" eaLnBrk="1" hangingPunct="1">
              <a:buFontTx/>
              <a:buChar char="-"/>
            </a:pPr>
            <a:r>
              <a:rPr lang="en-GB" sz="1800" dirty="0" smtClean="0">
                <a:latin typeface="Arial" panose="020B0604020202020204" pitchFamily="34" charset="0"/>
                <a:cs typeface="Arial" panose="020B0604020202020204" pitchFamily="34" charset="0"/>
              </a:rPr>
              <a:t>A report on the implementation of the National Development Strategy by SETA’s has been approved by the Director-General </a:t>
            </a:r>
            <a:r>
              <a:rPr lang="en-GB" sz="1800" b="1" dirty="0" smtClean="0">
                <a:latin typeface="Arial" panose="020B0604020202020204" pitchFamily="34" charset="0"/>
                <a:cs typeface="Arial" panose="020B0604020202020204" pitchFamily="34" charset="0"/>
              </a:rPr>
              <a:t>as planned</a:t>
            </a:r>
          </a:p>
          <a:p>
            <a:pPr marL="357188" indent="-357188" eaLnBrk="1" hangingPunct="1">
              <a:buFontTx/>
              <a:buChar char="-"/>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report provides progress status on the implementation of SETAs strategic and annual performance plans in terms of the signed Service Level Agreements with the Director- General. </a:t>
            </a:r>
          </a:p>
          <a:p>
            <a:pPr marL="357188" lvl="1" indent="-357188" eaLnBrk="1" hangingPunct="1">
              <a:buNone/>
            </a:pPr>
            <a:r>
              <a:rPr lang="en-GB" sz="1800" dirty="0" smtClean="0">
                <a:latin typeface="Arial" panose="020B0604020202020204" pitchFamily="34" charset="0"/>
                <a:cs typeface="Arial" panose="020B0604020202020204" pitchFamily="34" charset="0"/>
              </a:rPr>
              <a:t> </a:t>
            </a:r>
          </a:p>
        </p:txBody>
      </p:sp>
      <p:sp>
        <p:nvSpPr>
          <p:cNvPr id="9" name="Content Placeholder 2"/>
          <p:cNvSpPr txBox="1">
            <a:spLocks/>
          </p:cNvSpPr>
          <p:nvPr/>
        </p:nvSpPr>
        <p:spPr bwMode="auto">
          <a:xfrm>
            <a:off x="591559" y="5295425"/>
            <a:ext cx="8036360" cy="98703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 indent="0" eaLnBrk="1" hangingPunct="1">
              <a:buNone/>
            </a:pPr>
            <a:r>
              <a:rPr lang="en-GB" sz="1800" dirty="0" smtClean="0">
                <a:latin typeface="Arial" panose="020B0604020202020204" pitchFamily="34" charset="0"/>
                <a:cs typeface="Arial" panose="020B0604020202020204" pitchFamily="34" charset="0"/>
              </a:rPr>
              <a:t>During the quarter under review, the process of conducting trade tests for qualifying applications received until trade test is conducted  took 70.9 days on average  -  </a:t>
            </a:r>
            <a:r>
              <a:rPr lang="en-GB" sz="1800" b="1" dirty="0" smtClean="0">
                <a:latin typeface="Arial" panose="020B0604020202020204" pitchFamily="34" charset="0"/>
                <a:cs typeface="Arial" panose="020B0604020202020204" pitchFamily="34" charset="0"/>
              </a:rPr>
              <a:t>target </a:t>
            </a:r>
            <a:r>
              <a:rPr lang="en-GB" sz="1800" b="1" dirty="0">
                <a:latin typeface="Arial" panose="020B0604020202020204" pitchFamily="34" charset="0"/>
                <a:cs typeface="Arial" panose="020B0604020202020204" pitchFamily="34" charset="0"/>
              </a:rPr>
              <a:t>e</a:t>
            </a:r>
            <a:r>
              <a:rPr lang="en-GB" sz="1800" b="1" dirty="0" smtClean="0">
                <a:latin typeface="Arial" panose="020B0604020202020204" pitchFamily="34" charset="0"/>
                <a:cs typeface="Arial" panose="020B0604020202020204" pitchFamily="34" charset="0"/>
              </a:rPr>
              <a:t>xceeded </a:t>
            </a:r>
          </a:p>
          <a:p>
            <a:pPr marL="457200" lvl="1" indent="0" eaLnBrk="1" hangingPunct="1">
              <a:buNone/>
            </a:pPr>
            <a:endParaRPr lang="en-GB"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01831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1"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35</a:t>
            </a:fld>
            <a:endParaRPr lang="en-US" altLang="en-US" sz="1400" b="1" dirty="0">
              <a:cs typeface="Arial" panose="020B0604020202020204" pitchFamily="34" charset="0"/>
            </a:endParaRPr>
          </a:p>
        </p:txBody>
      </p:sp>
      <p:sp>
        <p:nvSpPr>
          <p:cNvPr id="7" name="TextBox 6"/>
          <p:cNvSpPr txBox="1"/>
          <p:nvPr/>
        </p:nvSpPr>
        <p:spPr>
          <a:xfrm>
            <a:off x="395536" y="404664"/>
            <a:ext cx="8352928"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5: Skills Development </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84719" y="927884"/>
            <a:ext cx="8311480" cy="2308324"/>
          </a:xfrm>
          <a:prstGeom prst="rect">
            <a:avLst/>
          </a:prstGeom>
        </p:spPr>
        <p:txBody>
          <a:bodyPr wrap="square">
            <a:spAutoFit/>
          </a:bodyPr>
          <a:lstStyle/>
          <a:p>
            <a:pPr marL="457200" indent="-457200">
              <a:buFont typeface="+mj-lt"/>
              <a:buAutoNum type="arabicPeriod" startAt="4"/>
            </a:pPr>
            <a:r>
              <a:rPr lang="en-ZA" sz="2400" dirty="0" smtClean="0">
                <a:latin typeface="Arial" panose="020B0604020202020204" pitchFamily="34" charset="0"/>
                <a:cs typeface="Arial" panose="020B0604020202020204" pitchFamily="34" charset="0"/>
              </a:rPr>
              <a:t>Approval of the report on the implementation </a:t>
            </a:r>
            <a:r>
              <a:rPr lang="en-ZA" sz="2400" dirty="0">
                <a:latin typeface="Arial" panose="020B0604020202020204" pitchFamily="34" charset="0"/>
                <a:cs typeface="Arial" panose="020B0604020202020204" pitchFamily="34" charset="0"/>
              </a:rPr>
              <a:t> </a:t>
            </a:r>
            <a:r>
              <a:rPr lang="en-ZA" sz="2400" dirty="0" smtClean="0">
                <a:latin typeface="Arial" panose="020B0604020202020204" pitchFamily="34" charset="0"/>
                <a:cs typeface="Arial" panose="020B0604020202020204" pitchFamily="34" charset="0"/>
              </a:rPr>
              <a:t>of security infrastructure development plan at INDLELA by the Director-General by 31 March 2018</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31814" y="2314233"/>
            <a:ext cx="7759332" cy="1114767"/>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Char char="-"/>
            </a:pPr>
            <a:r>
              <a:rPr lang="en-GB" sz="1800" dirty="0" smtClean="0">
                <a:latin typeface="Arial" panose="020B0604020202020204" pitchFamily="34" charset="0"/>
                <a:cs typeface="Arial" panose="020B0604020202020204" pitchFamily="34" charset="0"/>
              </a:rPr>
              <a:t>Quarterly meetings on the implementation of security infrastructure development plan was held and progress reports are being </a:t>
            </a:r>
            <a:r>
              <a:rPr lang="en-GB" sz="1800" dirty="0">
                <a:latin typeface="Arial" panose="020B0604020202020204" pitchFamily="34" charset="0"/>
                <a:cs typeface="Arial" panose="020B0604020202020204" pitchFamily="34" charset="0"/>
              </a:rPr>
              <a:t>compiled </a:t>
            </a:r>
            <a:r>
              <a:rPr lang="en-GB" sz="1800" b="1" dirty="0">
                <a:latin typeface="Arial" panose="020B0604020202020204" pitchFamily="34" charset="0"/>
                <a:cs typeface="Arial" panose="020B0604020202020204" pitchFamily="34" charset="0"/>
              </a:rPr>
              <a:t>as planned </a:t>
            </a:r>
            <a:endParaRPr lang="en-GB" sz="1800" b="1" dirty="0" smtClean="0">
              <a:latin typeface="Arial" panose="020B0604020202020204" pitchFamily="34" charset="0"/>
              <a:cs typeface="Arial" panose="020B0604020202020204" pitchFamily="34" charset="0"/>
            </a:endParaRPr>
          </a:p>
          <a:p>
            <a:pPr marL="457200" lvl="1" indent="0" eaLnBrk="1" hangingPunct="1">
              <a:buNone/>
            </a:pPr>
            <a:r>
              <a:rPr lang="en-GB" sz="1400" dirty="0">
                <a:latin typeface="Arial" panose="020B0604020202020204" pitchFamily="34" charset="0"/>
                <a:cs typeface="Arial" panose="020B0604020202020204" pitchFamily="34" charset="0"/>
              </a:rPr>
              <a:t> </a:t>
            </a:r>
            <a:endParaRPr lang="en-GB"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9814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36</a:t>
            </a:fld>
            <a:endParaRPr lang="en-US" altLang="en-US" sz="1400" b="1" dirty="0">
              <a:cs typeface="Arial" panose="020B0604020202020204" pitchFamily="34" charset="0"/>
            </a:endParaRPr>
          </a:p>
        </p:txBody>
      </p:sp>
      <p:sp>
        <p:nvSpPr>
          <p:cNvPr id="7" name="TextBox 6"/>
          <p:cNvSpPr txBox="1"/>
          <p:nvPr/>
        </p:nvSpPr>
        <p:spPr>
          <a:xfrm>
            <a:off x="395536" y="189221"/>
            <a:ext cx="8352928" cy="954107"/>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6: </a:t>
            </a:r>
            <a:r>
              <a:rPr lang="en-ZA" dirty="0">
                <a:latin typeface="Arial" panose="020B0604020202020204" pitchFamily="34" charset="0"/>
                <a:cs typeface="Arial" panose="020B0604020202020204" pitchFamily="34" charset="0"/>
              </a:rPr>
              <a:t>Community Education and Training </a:t>
            </a:r>
            <a:r>
              <a:rPr lang="en-ZA" dirty="0" smtClean="0">
                <a:latin typeface="Arial" panose="020B0604020202020204" pitchFamily="34" charset="0"/>
                <a:cs typeface="Arial" panose="020B0604020202020204" pitchFamily="34" charset="0"/>
              </a:rPr>
              <a:t>(CET)</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95536" y="1103898"/>
            <a:ext cx="8215064" cy="4154984"/>
          </a:xfrm>
          <a:prstGeom prst="rect">
            <a:avLst/>
          </a:prstGeom>
        </p:spPr>
        <p:txBody>
          <a:bodyPr wrap="square">
            <a:spAutoFit/>
          </a:bodyPr>
          <a:lstStyle/>
          <a:p>
            <a:pPr algn="just"/>
            <a:r>
              <a:rPr lang="en-ZA" sz="2400" dirty="0" smtClean="0">
                <a:latin typeface="Arial" panose="020B0604020202020204" pitchFamily="34" charset="0"/>
                <a:cs typeface="Arial" panose="020B0604020202020204" pitchFamily="34" charset="0"/>
              </a:rPr>
              <a:t>The </a:t>
            </a:r>
            <a:r>
              <a:rPr lang="en-ZA" sz="2400" b="1" dirty="0" smtClean="0">
                <a:latin typeface="Arial" panose="020B0604020202020204" pitchFamily="34" charset="0"/>
                <a:cs typeface="Arial" panose="020B0604020202020204" pitchFamily="34" charset="0"/>
              </a:rPr>
              <a:t>purpose</a:t>
            </a:r>
            <a:r>
              <a:rPr lang="en-ZA" sz="2400" dirty="0" smtClean="0">
                <a:latin typeface="Arial" panose="020B0604020202020204" pitchFamily="34" charset="0"/>
                <a:cs typeface="Arial" panose="020B0604020202020204" pitchFamily="34" charset="0"/>
              </a:rPr>
              <a:t> of the programme is to plan</a:t>
            </a:r>
            <a:r>
              <a:rPr lang="en-ZA" sz="2400" dirty="0">
                <a:latin typeface="Arial" panose="020B0604020202020204" pitchFamily="34" charset="0"/>
                <a:cs typeface="Arial" panose="020B0604020202020204" pitchFamily="34" charset="0"/>
              </a:rPr>
              <a:t>, develop, implement, monitor, maintain and evaluate national policy, programme </a:t>
            </a:r>
            <a:r>
              <a:rPr lang="en-ZA" sz="2400" dirty="0" smtClean="0">
                <a:latin typeface="Arial" panose="020B0604020202020204" pitchFamily="34" charset="0"/>
                <a:cs typeface="Arial" panose="020B0604020202020204" pitchFamily="34" charset="0"/>
              </a:rPr>
              <a:t>assessment practices </a:t>
            </a:r>
            <a:r>
              <a:rPr lang="en-ZA" sz="2400" dirty="0">
                <a:latin typeface="Arial" panose="020B0604020202020204" pitchFamily="34" charset="0"/>
                <a:cs typeface="Arial" panose="020B0604020202020204" pitchFamily="34" charset="0"/>
              </a:rPr>
              <a:t>and systems for community education and training</a:t>
            </a:r>
            <a:r>
              <a:rPr lang="en-ZA" sz="2400" dirty="0" smtClean="0">
                <a:latin typeface="Arial" panose="020B0604020202020204" pitchFamily="34" charset="0"/>
                <a:cs typeface="Arial" panose="020B0604020202020204" pitchFamily="34" charset="0"/>
              </a:rPr>
              <a:t>. </a:t>
            </a:r>
          </a:p>
          <a:p>
            <a:endParaRPr lang="en-ZA" sz="2400" dirty="0">
              <a:latin typeface="Arial" panose="020B0604020202020204" pitchFamily="34" charset="0"/>
              <a:cs typeface="Arial" panose="020B0604020202020204" pitchFamily="34" charset="0"/>
            </a:endParaRPr>
          </a:p>
          <a:p>
            <a:r>
              <a:rPr lang="en-ZA" sz="2400" b="1" dirty="0" smtClean="0">
                <a:latin typeface="Arial" panose="020B0604020202020204" pitchFamily="34" charset="0"/>
                <a:cs typeface="Arial" panose="020B0604020202020204" pitchFamily="34" charset="0"/>
              </a:rPr>
              <a:t>2017/18 Strategic Objectives </a:t>
            </a:r>
          </a:p>
          <a:p>
            <a:endParaRPr lang="en-ZA"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develop and review CET steering mechanisms </a:t>
            </a:r>
          </a:p>
          <a:p>
            <a:pPr marL="342900" indent="-342900">
              <a:buFont typeface="Arial" panose="020B0604020202020204" pitchFamily="34" charset="0"/>
              <a:buChar char="•"/>
            </a:pPr>
            <a:r>
              <a:rPr lang="en-ZA" sz="2400" dirty="0" smtClean="0">
                <a:latin typeface="Arial" panose="020B0604020202020204" pitchFamily="34" charset="0"/>
                <a:cs typeface="Arial" panose="020B0604020202020204" pitchFamily="34" charset="0"/>
              </a:rPr>
              <a:t>To ensure effective monitoring and evaluation of the CET sector </a:t>
            </a:r>
          </a:p>
          <a:p>
            <a:endParaRPr lang="en-ZA"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38446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37</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6: CET </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457200" y="995440"/>
            <a:ext cx="8077200"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latin typeface="Arial" panose="020B0604020202020204" pitchFamily="34" charset="0"/>
                <a:cs typeface="Arial" panose="020B0604020202020204" pitchFamily="34" charset="0"/>
              </a:rPr>
              <a:t>Number of targets for the 2017/18 financial year: </a:t>
            </a:r>
            <a:r>
              <a:rPr lang="en-ZA" sz="2400" b="1" kern="0" dirty="0" smtClean="0">
                <a:latin typeface="Arial" panose="020B0604020202020204" pitchFamily="34" charset="0"/>
                <a:cs typeface="Arial" panose="020B0604020202020204" pitchFamily="34" charset="0"/>
              </a:rPr>
              <a:t>6</a:t>
            </a:r>
          </a:p>
          <a:p>
            <a:pPr marL="0" indent="0" eaLnBrk="1" hangingPunct="1">
              <a:buNone/>
            </a:pPr>
            <a:r>
              <a:rPr lang="en-ZA" sz="2400" kern="0" dirty="0" smtClean="0">
                <a:latin typeface="Arial" panose="020B0604020202020204" pitchFamily="34" charset="0"/>
                <a:cs typeface="Arial" panose="020B0604020202020204" pitchFamily="34" charset="0"/>
              </a:rPr>
              <a:t>Number of targets for the 2</a:t>
            </a:r>
            <a:r>
              <a:rPr lang="en-ZA" sz="2400" kern="0" baseline="30000" dirty="0" smtClean="0">
                <a:latin typeface="Arial" panose="020B0604020202020204" pitchFamily="34" charset="0"/>
                <a:cs typeface="Arial" panose="020B0604020202020204" pitchFamily="34" charset="0"/>
              </a:rPr>
              <a:t>nd</a:t>
            </a:r>
            <a:r>
              <a:rPr lang="en-ZA" sz="2400" kern="0" dirty="0" smtClean="0">
                <a:latin typeface="Arial" panose="020B0604020202020204" pitchFamily="34" charset="0"/>
                <a:cs typeface="Arial" panose="020B0604020202020204" pitchFamily="34" charset="0"/>
              </a:rPr>
              <a:t> quarter: </a:t>
            </a:r>
            <a:r>
              <a:rPr lang="en-ZA" sz="2400" b="1" kern="0" dirty="0">
                <a:latin typeface="Arial" panose="020B0604020202020204" pitchFamily="34" charset="0"/>
                <a:cs typeface="Arial" panose="020B0604020202020204" pitchFamily="34" charset="0"/>
              </a:rPr>
              <a:t>4</a:t>
            </a:r>
            <a:endParaRPr lang="en-ZA" sz="2400" b="1" kern="0" dirty="0" smtClean="0">
              <a:latin typeface="Arial" panose="020B0604020202020204" pitchFamily="34" charset="0"/>
              <a:cs typeface="Arial" panose="020B0604020202020204" pitchFamily="34" charset="0"/>
            </a:endParaRPr>
          </a:p>
          <a:p>
            <a:pPr marL="0" indent="0" eaLnBrk="1" hangingPunct="1">
              <a:buNone/>
            </a:pPr>
            <a:r>
              <a:rPr lang="en-ZA" sz="2400" kern="0" dirty="0" smtClean="0">
                <a:latin typeface="Arial" panose="020B0604020202020204" pitchFamily="34" charset="0"/>
                <a:cs typeface="Arial" panose="020B0604020202020204" pitchFamily="34" charset="0"/>
              </a:rPr>
              <a:t>Number of targets achieved: </a:t>
            </a:r>
            <a:r>
              <a:rPr lang="en-ZA" sz="2400" b="1" kern="0" dirty="0" smtClean="0">
                <a:latin typeface="Arial" panose="020B0604020202020204" pitchFamily="34" charset="0"/>
                <a:cs typeface="Arial" panose="020B0604020202020204" pitchFamily="34" charset="0"/>
              </a:rPr>
              <a:t>3 (75%)</a:t>
            </a:r>
          </a:p>
          <a:p>
            <a:pPr marL="0" indent="0" eaLnBrk="1" hangingPunct="1">
              <a:spcAft>
                <a:spcPts val="1200"/>
              </a:spcAft>
              <a:buNone/>
            </a:pPr>
            <a:r>
              <a:rPr lang="en-ZA" sz="2400" kern="0" dirty="0" smtClean="0">
                <a:latin typeface="Arial" panose="020B0604020202020204" pitchFamily="34" charset="0"/>
                <a:cs typeface="Arial" panose="020B0604020202020204" pitchFamily="34" charset="0"/>
              </a:rPr>
              <a:t>Number of targets not achieved: </a:t>
            </a:r>
            <a:r>
              <a:rPr lang="en-ZA" sz="2400" b="1" kern="0" dirty="0" smtClean="0">
                <a:latin typeface="Arial" panose="020B0604020202020204" pitchFamily="34" charset="0"/>
                <a:cs typeface="Arial" panose="020B0604020202020204" pitchFamily="34" charset="0"/>
              </a:rPr>
              <a:t>1 (25%) </a:t>
            </a:r>
          </a:p>
          <a:p>
            <a:pPr marL="0" indent="0" eaLnBrk="1" hangingPunct="1">
              <a:buNone/>
            </a:pPr>
            <a:r>
              <a:rPr lang="en-ZA" sz="2400" b="1" dirty="0" smtClean="0">
                <a:latin typeface="Arial" panose="020B0604020202020204" pitchFamily="34" charset="0"/>
                <a:cs typeface="Arial" panose="020B0604020202020204" pitchFamily="34" charset="0"/>
              </a:rPr>
              <a:t>Achievements: </a:t>
            </a:r>
          </a:p>
          <a:p>
            <a:pPr marL="457200" indent="-457200" eaLnBrk="1" hangingPunct="1">
              <a:buFont typeface="+mj-lt"/>
              <a:buAutoNum type="arabicPeriod"/>
            </a:pPr>
            <a:r>
              <a:rPr lang="en-GB" sz="2400" dirty="0" smtClean="0">
                <a:latin typeface="Arial" panose="020B0604020202020204" pitchFamily="34" charset="0"/>
                <a:cs typeface="Arial" panose="020B0604020202020204" pitchFamily="34" charset="0"/>
              </a:rPr>
              <a:t>Development </a:t>
            </a:r>
            <a:r>
              <a:rPr lang="en-GB" sz="2400" dirty="0">
                <a:latin typeface="Arial" panose="020B0604020202020204" pitchFamily="34" charset="0"/>
                <a:cs typeface="Arial" panose="020B0604020202020204" pitchFamily="34" charset="0"/>
              </a:rPr>
              <a:t>and approval of the CET Service Delivery Model by the Director-General by 30 September 2017</a:t>
            </a:r>
          </a:p>
          <a:p>
            <a:pPr marL="0" indent="0" eaLnBrk="1" hangingPunct="1">
              <a:buNone/>
            </a:pPr>
            <a:endParaRPr lang="en-US" sz="2400" b="1" dirty="0" smtClean="0">
              <a:latin typeface="Arial" panose="020B0604020202020204" pitchFamily="34" charset="0"/>
              <a:cs typeface="Arial" panose="020B0604020202020204" pitchFamily="34" charset="0"/>
            </a:endParaRPr>
          </a:p>
          <a:p>
            <a:pPr marL="0" indent="0" eaLnBrk="1" hangingPunct="1">
              <a:buNone/>
            </a:pPr>
            <a:endParaRPr lang="en-GB" sz="2400" dirty="0" smtClean="0">
              <a:latin typeface="Arial" panose="020B0604020202020204" pitchFamily="34" charset="0"/>
              <a:cs typeface="Arial" panose="020B0604020202020204" pitchFamily="34" charset="0"/>
            </a:endParaRPr>
          </a:p>
          <a:p>
            <a:pPr eaLnBrk="1" hangingPunct="1"/>
            <a:endParaRPr lang="en-ZA" sz="2400" kern="0" dirty="0" smtClean="0">
              <a:latin typeface="Arial" panose="020B0604020202020204" pitchFamily="34" charset="0"/>
              <a:cs typeface="Arial" panose="020B0604020202020204" pitchFamily="34" charset="0"/>
            </a:endParaRPr>
          </a:p>
        </p:txBody>
      </p:sp>
      <p:sp>
        <p:nvSpPr>
          <p:cNvPr id="8" name="Content Placeholder 2"/>
          <p:cNvSpPr txBox="1">
            <a:spLocks/>
          </p:cNvSpPr>
          <p:nvPr/>
        </p:nvSpPr>
        <p:spPr bwMode="auto">
          <a:xfrm>
            <a:off x="570706" y="4669631"/>
            <a:ext cx="8002587" cy="16002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1463" lvl="1" indent="-271463" eaLnBrk="1" hangingPunct="1">
              <a:spcAft>
                <a:spcPts val="600"/>
              </a:spcAft>
              <a:buFontTx/>
              <a:buChar char="-"/>
            </a:pPr>
            <a:r>
              <a:rPr lang="en-GB" sz="1800" dirty="0" smtClean="0">
                <a:latin typeface="Arial" panose="020B0604020202020204" pitchFamily="34" charset="0"/>
                <a:cs typeface="Arial" panose="020B0604020202020204" pitchFamily="34" charset="0"/>
              </a:rPr>
              <a:t>The Service Delivery Model for CET has ben developed and approved by the Director-General </a:t>
            </a:r>
            <a:r>
              <a:rPr lang="en-GB" sz="1800" b="1" dirty="0" smtClean="0">
                <a:latin typeface="Arial" panose="020B0604020202020204" pitchFamily="34" charset="0"/>
                <a:cs typeface="Arial" panose="020B0604020202020204" pitchFamily="34" charset="0"/>
              </a:rPr>
              <a:t>as planned</a:t>
            </a:r>
          </a:p>
          <a:p>
            <a:pPr marL="271463" lvl="1" indent="-271463">
              <a:spcAft>
                <a:spcPts val="600"/>
              </a:spcAft>
              <a:buFontTx/>
              <a:buChar char="-"/>
            </a:pPr>
            <a:r>
              <a:rPr lang="en-GB" sz="1800" dirty="0">
                <a:latin typeface="Arial" panose="020B0604020202020204" pitchFamily="34" charset="0"/>
                <a:cs typeface="Arial" panose="020B0604020202020204" pitchFamily="34" charset="0"/>
              </a:rPr>
              <a:t>The model will effectively describe CET programmes and beneficiaries and the funding model for infrastructure</a:t>
            </a:r>
          </a:p>
          <a:p>
            <a:pPr marL="457200" lvl="1" indent="0" eaLnBrk="1" hangingPunct="1">
              <a:buNone/>
            </a:pPr>
            <a:r>
              <a:rPr lang="en-GB" sz="18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1305739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38</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6: CET </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57158" y="1143000"/>
            <a:ext cx="8558980" cy="5291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mj-lt"/>
              <a:buAutoNum type="arabicPeriod" startAt="2"/>
            </a:pPr>
            <a:r>
              <a:rPr lang="en-GB" sz="2400" dirty="0" smtClean="0">
                <a:latin typeface="Arial" panose="020B0604020202020204" pitchFamily="34" charset="0"/>
                <a:cs typeface="Arial" panose="020B0604020202020204" pitchFamily="34" charset="0"/>
              </a:rPr>
              <a:t>Development of the reporting policy for </a:t>
            </a:r>
            <a:r>
              <a:rPr lang="en-GB" sz="2400" dirty="0">
                <a:latin typeface="Arial" panose="020B0604020202020204" pitchFamily="34" charset="0"/>
                <a:cs typeface="Arial" panose="020B0604020202020204" pitchFamily="34" charset="0"/>
              </a:rPr>
              <a:t>CET </a:t>
            </a:r>
            <a:r>
              <a:rPr lang="en-GB" sz="2400" dirty="0" smtClean="0">
                <a:latin typeface="Arial" panose="020B0604020202020204" pitchFamily="34" charset="0"/>
                <a:cs typeface="Arial" panose="020B0604020202020204" pitchFamily="34" charset="0"/>
              </a:rPr>
              <a:t>Colleges for approval by the Minister by 31 March 2018</a:t>
            </a:r>
          </a:p>
          <a:p>
            <a:pPr marL="0" indent="0" eaLnBrk="1" hangingPunct="1">
              <a:buNone/>
            </a:pPr>
            <a:endParaRPr lang="en-GB" sz="24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GB" sz="2400" dirty="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GB" sz="24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3"/>
            </a:pPr>
            <a:r>
              <a:rPr lang="en-GB" sz="2400" dirty="0">
                <a:latin typeface="Arial" panose="020B0604020202020204" pitchFamily="34" charset="0"/>
                <a:cs typeface="Arial" panose="020B0604020202020204" pitchFamily="34" charset="0"/>
              </a:rPr>
              <a:t>Approval of monitoring and evaluation report  of CET Colleges by the Director-General by 31 March 2018</a:t>
            </a:r>
          </a:p>
          <a:p>
            <a:pPr marL="457200" indent="-457200" eaLnBrk="1" hangingPunct="1">
              <a:buFont typeface="+mj-lt"/>
              <a:buAutoNum type="arabicPeriod" startAt="2"/>
            </a:pPr>
            <a:endParaRPr lang="en-GB" sz="2400" dirty="0">
              <a:latin typeface="Arial" panose="020B0604020202020204" pitchFamily="34" charset="0"/>
              <a:cs typeface="Arial" panose="020B0604020202020204" pitchFamily="34" charset="0"/>
            </a:endParaRPr>
          </a:p>
          <a:p>
            <a:pPr marL="0" indent="0" eaLnBrk="1" hangingPunct="1">
              <a:buNone/>
            </a:pPr>
            <a:endParaRPr lang="en-GB" sz="2400"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GB" sz="2400" dirty="0">
              <a:latin typeface="Arial" panose="020B0604020202020204" pitchFamily="34" charset="0"/>
              <a:cs typeface="Arial" panose="020B0604020202020204" pitchFamily="34" charset="0"/>
            </a:endParaRPr>
          </a:p>
          <a:p>
            <a:pPr marL="457200" indent="-457200" eaLnBrk="1" hangingPunct="1">
              <a:buFont typeface="+mj-lt"/>
              <a:buAutoNum type="arabicPeriod" startAt="2"/>
            </a:pPr>
            <a:endParaRPr lang="en-GB" sz="2400" dirty="0" smtClean="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3" y="2154391"/>
            <a:ext cx="7850187" cy="798436"/>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Char char="-"/>
            </a:pPr>
            <a:r>
              <a:rPr lang="en-GB" sz="1800" dirty="0" smtClean="0">
                <a:latin typeface="Arial" panose="020B0604020202020204" pitchFamily="34" charset="0"/>
                <a:cs typeface="Arial" panose="020B0604020202020204" pitchFamily="34" charset="0"/>
              </a:rPr>
              <a:t>The draft reporting policy for CET Colleges has been gazetted for public comments </a:t>
            </a:r>
            <a:r>
              <a:rPr lang="en-GB" sz="1800" b="1" dirty="0" smtClean="0">
                <a:latin typeface="Arial" panose="020B0604020202020204" pitchFamily="34" charset="0"/>
                <a:cs typeface="Arial" panose="020B0604020202020204" pitchFamily="34" charset="0"/>
              </a:rPr>
              <a:t>as planned  </a:t>
            </a:r>
          </a:p>
        </p:txBody>
      </p:sp>
      <p:sp>
        <p:nvSpPr>
          <p:cNvPr id="11" name="Content Placeholder 2"/>
          <p:cNvSpPr txBox="1">
            <a:spLocks/>
          </p:cNvSpPr>
          <p:nvPr/>
        </p:nvSpPr>
        <p:spPr bwMode="auto">
          <a:xfrm>
            <a:off x="531813" y="4267200"/>
            <a:ext cx="7850187" cy="16764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Char char="-"/>
            </a:pPr>
            <a:r>
              <a:rPr lang="en-GB" sz="1800" dirty="0" smtClean="0">
                <a:latin typeface="Arial" panose="020B0604020202020204" pitchFamily="34" charset="0"/>
                <a:cs typeface="Arial" panose="020B0604020202020204" pitchFamily="34" charset="0"/>
              </a:rPr>
              <a:t>Monitoring and evaluation report of CET Colleges has ben approved by the Director-General on 24 </a:t>
            </a:r>
            <a:r>
              <a:rPr lang="en-GB" sz="1800" dirty="0">
                <a:latin typeface="Arial" panose="020B0604020202020204" pitchFamily="34" charset="0"/>
                <a:cs typeface="Arial" panose="020B0604020202020204" pitchFamily="34" charset="0"/>
              </a:rPr>
              <a:t>September </a:t>
            </a:r>
            <a:r>
              <a:rPr lang="en-GB" sz="1800" dirty="0" smtClean="0">
                <a:latin typeface="Arial" panose="020B0604020202020204" pitchFamily="34" charset="0"/>
                <a:cs typeface="Arial" panose="020B0604020202020204" pitchFamily="34" charset="0"/>
              </a:rPr>
              <a:t>2017 </a:t>
            </a:r>
            <a:r>
              <a:rPr lang="en-GB" sz="1800" b="1" dirty="0" smtClean="0">
                <a:latin typeface="Arial" panose="020B0604020202020204" pitchFamily="34" charset="0"/>
                <a:cs typeface="Arial" panose="020B0604020202020204" pitchFamily="34" charset="0"/>
              </a:rPr>
              <a:t>as planned </a:t>
            </a:r>
            <a:endParaRPr lang="en-GB" sz="1800" b="1" dirty="0">
              <a:latin typeface="Arial" panose="020B0604020202020204" pitchFamily="34" charset="0"/>
              <a:cs typeface="Arial" panose="020B0604020202020204" pitchFamily="34" charset="0"/>
            </a:endParaRPr>
          </a:p>
          <a:p>
            <a:pPr eaLnBrk="1" hangingPunct="1">
              <a:buFontTx/>
              <a:buChar char="-"/>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report covers information on Teaching and learning, lecture development and support, assessments and examinations and analysis of student </a:t>
            </a:r>
            <a:r>
              <a:rPr lang="en-GB" sz="1800" dirty="0" smtClean="0">
                <a:latin typeface="Arial" panose="020B0604020202020204" pitchFamily="34" charset="0"/>
                <a:cs typeface="Arial" panose="020B0604020202020204" pitchFamily="34" charset="0"/>
              </a:rPr>
              <a:t>performance</a:t>
            </a:r>
          </a:p>
          <a:p>
            <a:pPr marL="0" indent="0" eaLnBrk="1" hangingPunct="1">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2477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39</a:t>
            </a:fld>
            <a:endParaRPr lang="en-US" altLang="en-US" sz="1400" b="1" dirty="0">
              <a:cs typeface="Arial" panose="020B0604020202020204" pitchFamily="34" charset="0"/>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6: CET </a:t>
            </a:r>
            <a:endParaRPr lang="en-ZA" dirty="0">
              <a:latin typeface="Arial" panose="020B0604020202020204" pitchFamily="34" charset="0"/>
              <a:cs typeface="Arial" panose="020B0604020202020204" pitchFamily="34" charset="0"/>
            </a:endParaRPr>
          </a:p>
        </p:txBody>
      </p:sp>
      <p:sp>
        <p:nvSpPr>
          <p:cNvPr id="10" name="Content Placeholder 2"/>
          <p:cNvSpPr txBox="1">
            <a:spLocks/>
          </p:cNvSpPr>
          <p:nvPr/>
        </p:nvSpPr>
        <p:spPr bwMode="auto">
          <a:xfrm>
            <a:off x="357158" y="995440"/>
            <a:ext cx="8022084"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b="1" kern="0" dirty="0" smtClean="0">
                <a:latin typeface="Arial" panose="020B0604020202020204" pitchFamily="34" charset="0"/>
                <a:cs typeface="Arial" panose="020B0604020202020204" pitchFamily="34" charset="0"/>
              </a:rPr>
              <a:t>Targets not achieved during the quarter under review </a:t>
            </a:r>
          </a:p>
          <a:p>
            <a:pPr marL="0" indent="0" eaLnBrk="1" hangingPunct="1">
              <a:buNone/>
            </a:pPr>
            <a:endParaRPr lang="en-ZA" sz="1400" b="1" kern="0" dirty="0" smtClean="0">
              <a:latin typeface="Arial" panose="020B0604020202020204" pitchFamily="34" charset="0"/>
              <a:cs typeface="Arial" panose="020B0604020202020204" pitchFamily="34" charset="0"/>
            </a:endParaRPr>
          </a:p>
          <a:p>
            <a:pPr algn="just" eaLnBrk="1" hangingPunct="1">
              <a:buFont typeface="Arial" panose="020B0604020202020204" pitchFamily="34" charset="0"/>
              <a:buChar char="•"/>
            </a:pPr>
            <a:r>
              <a:rPr lang="en-GB" sz="2400" dirty="0">
                <a:latin typeface="Arial" panose="020B0604020202020204" pitchFamily="34" charset="0"/>
                <a:cs typeface="Arial" panose="020B0604020202020204" pitchFamily="34" charset="0"/>
              </a:rPr>
              <a:t>Development of the Reviewed Funding Framework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for </a:t>
            </a:r>
            <a:r>
              <a:rPr lang="en-GB" sz="2400" dirty="0">
                <a:latin typeface="Arial" panose="020B0604020202020204" pitchFamily="34" charset="0"/>
                <a:cs typeface="Arial" panose="020B0604020202020204" pitchFamily="34" charset="0"/>
              </a:rPr>
              <a:t>CET Colleges for approval by the Minister by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30 </a:t>
            </a:r>
            <a:r>
              <a:rPr lang="en-GB" sz="2400" dirty="0">
                <a:latin typeface="Arial" panose="020B0604020202020204" pitchFamily="34" charset="0"/>
                <a:cs typeface="Arial" panose="020B0604020202020204" pitchFamily="34" charset="0"/>
              </a:rPr>
              <a:t>September 2017</a:t>
            </a:r>
          </a:p>
          <a:p>
            <a:pPr marL="0" indent="0" eaLnBrk="1" hangingPunct="1">
              <a:buNone/>
            </a:pPr>
            <a:endParaRPr lang="en-ZA" sz="1400" kern="0" dirty="0" smtClean="0">
              <a:latin typeface="Arial" panose="020B0604020202020204" pitchFamily="34" charset="0"/>
              <a:cs typeface="Arial" panose="020B0604020202020204" pitchFamily="34" charset="0"/>
            </a:endParaRPr>
          </a:p>
          <a:p>
            <a:pPr eaLnBrk="1" hangingPunct="1"/>
            <a:endParaRPr lang="en-ZA" sz="2400" kern="0" dirty="0" smtClean="0">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531813" y="3048020"/>
            <a:ext cx="7697787" cy="2060536"/>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eaLnBrk="1" hangingPunct="1">
              <a:buNone/>
            </a:pPr>
            <a:r>
              <a:rPr lang="en-GB" sz="1800" b="1" dirty="0" smtClean="0">
                <a:latin typeface="Arial" panose="020B0604020202020204" pitchFamily="34" charset="0"/>
                <a:cs typeface="Arial" panose="020B0604020202020204" pitchFamily="34" charset="0"/>
              </a:rPr>
              <a:t>Reasons for not meeting the target</a:t>
            </a:r>
          </a:p>
          <a:p>
            <a:pPr marL="457200" lvl="1" indent="0" eaLnBrk="1" hangingPunct="1">
              <a:buNone/>
            </a:pPr>
            <a:endParaRPr lang="en-GB" sz="1800" dirty="0">
              <a:latin typeface="Arial" panose="020B0604020202020204" pitchFamily="34" charset="0"/>
              <a:cs typeface="Arial" panose="020B0604020202020204" pitchFamily="34" charset="0"/>
            </a:endParaRPr>
          </a:p>
          <a:p>
            <a:pPr marL="357188" lvl="1" indent="-357188" eaLnBrk="1" hangingPunct="1"/>
            <a:r>
              <a:rPr lang="en-GB" sz="1800" dirty="0" smtClean="0">
                <a:latin typeface="Arial" panose="020B0604020202020204" pitchFamily="34" charset="0"/>
                <a:cs typeface="Arial" panose="020B0604020202020204" pitchFamily="34" charset="0"/>
              </a:rPr>
              <a:t>The Ministerial Committee Report with the draft Funding Framework for CET was published for public on 1 September 2017.  Public comments are being received  and the final date of submissions was 25 October 2017.</a:t>
            </a:r>
          </a:p>
        </p:txBody>
      </p:sp>
    </p:spTree>
    <p:extLst>
      <p:ext uri="{BB962C8B-B14F-4D97-AF65-F5344CB8AC3E}">
        <p14:creationId xmlns:p14="http://schemas.microsoft.com/office/powerpoint/2010/main" xmlns="" val="2409369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31813" y="1066800"/>
            <a:ext cx="7850187" cy="5177529"/>
          </a:xfrm>
        </p:spPr>
        <p:txBody>
          <a:bodyPr/>
          <a:lstStyle/>
          <a:p>
            <a:pPr marL="0" indent="0" eaLnBrk="1" hangingPunct="1">
              <a:spcBef>
                <a:spcPts val="0"/>
              </a:spcBef>
              <a:spcAft>
                <a:spcPts val="1200"/>
              </a:spcAft>
              <a:buNone/>
            </a:pPr>
            <a:r>
              <a:rPr lang="en-US" sz="2400" dirty="0" smtClean="0"/>
              <a:t>The</a:t>
            </a:r>
            <a:r>
              <a:rPr lang="en-US" sz="2400" b="1" dirty="0" smtClean="0"/>
              <a:t> purpose </a:t>
            </a:r>
            <a:r>
              <a:rPr lang="en-US" sz="2400" dirty="0" smtClean="0"/>
              <a:t>of the Programme is </a:t>
            </a:r>
            <a:r>
              <a:rPr lang="en-US" sz="2400" b="1" dirty="0" smtClean="0"/>
              <a:t>t</a:t>
            </a:r>
            <a:r>
              <a:rPr lang="en-US" sz="2400" dirty="0" smtClean="0"/>
              <a:t>o </a:t>
            </a:r>
            <a:r>
              <a:rPr lang="en-US" sz="2400" dirty="0"/>
              <a:t>provide overall management and administration of the Department</a:t>
            </a:r>
            <a:r>
              <a:rPr lang="en-US" sz="2400" dirty="0" smtClean="0"/>
              <a:t>.</a:t>
            </a:r>
          </a:p>
          <a:p>
            <a:pPr marL="0" indent="0" eaLnBrk="1" hangingPunct="1">
              <a:spcBef>
                <a:spcPts val="0"/>
              </a:spcBef>
              <a:spcAft>
                <a:spcPts val="1200"/>
              </a:spcAft>
              <a:buNone/>
            </a:pPr>
            <a:r>
              <a:rPr lang="en-US" sz="2400" b="1" dirty="0" smtClean="0"/>
              <a:t>2017/18 Strategic Objectives:</a:t>
            </a:r>
            <a:endParaRPr lang="en-US" sz="1000" b="1" dirty="0" smtClean="0"/>
          </a:p>
          <a:p>
            <a:pPr eaLnBrk="1" hangingPunct="1">
              <a:spcBef>
                <a:spcPts val="0"/>
              </a:spcBef>
              <a:spcAft>
                <a:spcPts val="0"/>
              </a:spcAft>
            </a:pPr>
            <a:r>
              <a:rPr lang="en-US" sz="2400" dirty="0" smtClean="0"/>
              <a:t>To ensure effective human resources management within the Department </a:t>
            </a:r>
          </a:p>
          <a:p>
            <a:pPr eaLnBrk="1" hangingPunct="1">
              <a:spcBef>
                <a:spcPts val="0"/>
              </a:spcBef>
              <a:spcAft>
                <a:spcPts val="0"/>
              </a:spcAft>
            </a:pPr>
            <a:r>
              <a:rPr lang="en-US" sz="2400" dirty="0" smtClean="0"/>
              <a:t>To ensure effective financial management practices </a:t>
            </a:r>
          </a:p>
          <a:p>
            <a:pPr eaLnBrk="1" hangingPunct="1">
              <a:spcBef>
                <a:spcPts val="0"/>
              </a:spcBef>
              <a:spcAft>
                <a:spcPts val="1200"/>
              </a:spcAft>
            </a:pPr>
            <a:r>
              <a:rPr lang="en-US" sz="2400" dirty="0" smtClean="0"/>
              <a:t>To improve ICT services </a:t>
            </a:r>
          </a:p>
          <a:p>
            <a:pPr marL="0" indent="0" eaLnBrk="1" hangingPunct="1">
              <a:spcBef>
                <a:spcPts val="0"/>
              </a:spcBef>
              <a:spcAft>
                <a:spcPts val="1200"/>
              </a:spcAft>
              <a:buNone/>
            </a:pPr>
            <a:r>
              <a:rPr lang="en-US" sz="2400" dirty="0" smtClean="0"/>
              <a:t>Number of targets for 2017/18 financial year: </a:t>
            </a:r>
            <a:r>
              <a:rPr lang="en-US" sz="2400" b="1" dirty="0" smtClean="0"/>
              <a:t>12 </a:t>
            </a:r>
          </a:p>
          <a:p>
            <a:pPr marL="0" indent="0" eaLnBrk="1" hangingPunct="1">
              <a:spcBef>
                <a:spcPts val="0"/>
              </a:spcBef>
              <a:spcAft>
                <a:spcPts val="1200"/>
              </a:spcAft>
              <a:buNone/>
            </a:pPr>
            <a:r>
              <a:rPr lang="en-ZA" sz="2400" dirty="0" smtClean="0">
                <a:cs typeface="Arial" pitchFamily="34" charset="0"/>
              </a:rPr>
              <a:t>Number of targets for the 2</a:t>
            </a:r>
            <a:r>
              <a:rPr lang="en-ZA" sz="2400" baseline="30000" dirty="0" smtClean="0">
                <a:cs typeface="Arial" pitchFamily="34" charset="0"/>
              </a:rPr>
              <a:t>nd</a:t>
            </a:r>
            <a:r>
              <a:rPr lang="en-ZA" sz="2400" dirty="0" smtClean="0">
                <a:cs typeface="Arial" pitchFamily="34" charset="0"/>
              </a:rPr>
              <a:t> quarter: </a:t>
            </a:r>
            <a:r>
              <a:rPr lang="en-ZA" sz="2400" b="1" dirty="0" smtClean="0">
                <a:cs typeface="Arial" pitchFamily="34" charset="0"/>
              </a:rPr>
              <a:t>4 </a:t>
            </a:r>
          </a:p>
          <a:p>
            <a:pPr marL="0" indent="0" eaLnBrk="1" hangingPunct="1">
              <a:spcBef>
                <a:spcPts val="0"/>
              </a:spcBef>
              <a:spcAft>
                <a:spcPts val="1200"/>
              </a:spcAft>
              <a:buNone/>
            </a:pPr>
            <a:r>
              <a:rPr lang="en-ZA" sz="2400" dirty="0" smtClean="0">
                <a:cs typeface="Arial" pitchFamily="34" charset="0"/>
              </a:rPr>
              <a:t>Number of targets achieved for the quarter: </a:t>
            </a:r>
            <a:r>
              <a:rPr lang="en-ZA" sz="2400" b="1" dirty="0" smtClean="0">
                <a:cs typeface="Arial" pitchFamily="34" charset="0"/>
              </a:rPr>
              <a:t>3</a:t>
            </a:r>
          </a:p>
          <a:p>
            <a:pPr marL="800100" lvl="1" indent="-342900" eaLnBrk="1" hangingPunct="1">
              <a:buFont typeface="+mj-lt"/>
              <a:buAutoNum type="arabicPeriod"/>
            </a:pPr>
            <a:endParaRPr lang="en-GB" sz="24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a:t>
            </a:fld>
            <a:endParaRPr lang="en-US" altLang="en-US" sz="1400" b="1" dirty="0"/>
          </a:p>
        </p:txBody>
      </p:sp>
      <p:sp>
        <p:nvSpPr>
          <p:cNvPr id="8" name="TextBox 7"/>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Tree>
    <p:extLst>
      <p:ext uri="{BB962C8B-B14F-4D97-AF65-F5344CB8AC3E}">
        <p14:creationId xmlns:p14="http://schemas.microsoft.com/office/powerpoint/2010/main" xmlns="" val="1256580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444484" y="1181173"/>
            <a:ext cx="8183589" cy="5463279"/>
          </a:xfrm>
        </p:spPr>
        <p:txBody>
          <a:bodyPr/>
          <a:lstStyle/>
          <a:p>
            <a:pPr marL="57150" indent="0" eaLnBrk="1" hangingPunct="1">
              <a:buNone/>
            </a:pPr>
            <a:r>
              <a:rPr lang="en-ZA" sz="2400" b="1" dirty="0" smtClean="0">
                <a:latin typeface="Arial" panose="020B0604020202020204" pitchFamily="34" charset="0"/>
                <a:cs typeface="Arial" panose="020B0604020202020204" pitchFamily="34" charset="0"/>
              </a:rPr>
              <a:t>Status of targets </a:t>
            </a:r>
            <a:r>
              <a:rPr lang="en-ZA" sz="2400" b="1" dirty="0">
                <a:latin typeface="Arial" panose="020B0604020202020204" pitchFamily="34" charset="0"/>
                <a:cs typeface="Arial" panose="020B0604020202020204" pitchFamily="34" charset="0"/>
              </a:rPr>
              <a:t>n</a:t>
            </a:r>
            <a:r>
              <a:rPr lang="en-ZA" sz="2400" b="1" dirty="0" smtClean="0">
                <a:latin typeface="Arial" panose="020B0604020202020204" pitchFamily="34" charset="0"/>
                <a:cs typeface="Arial" panose="020B0604020202020204" pitchFamily="34" charset="0"/>
              </a:rPr>
              <a:t>ot achieved during the 1</a:t>
            </a:r>
            <a:r>
              <a:rPr lang="en-ZA" sz="2400" b="1" baseline="30000" dirty="0" smtClean="0">
                <a:latin typeface="Arial" panose="020B0604020202020204" pitchFamily="34" charset="0"/>
                <a:cs typeface="Arial" panose="020B0604020202020204" pitchFamily="34" charset="0"/>
              </a:rPr>
              <a:t>st</a:t>
            </a:r>
            <a:r>
              <a:rPr lang="en-ZA" sz="2400" b="1" dirty="0" smtClean="0">
                <a:latin typeface="Arial" panose="020B0604020202020204" pitchFamily="34" charset="0"/>
                <a:cs typeface="Arial" panose="020B0604020202020204" pitchFamily="34" charset="0"/>
              </a:rPr>
              <a:t> quarter :</a:t>
            </a:r>
          </a:p>
          <a:p>
            <a:pPr marL="57150" indent="0" eaLnBrk="1" hangingPunct="1">
              <a:buNone/>
            </a:pPr>
            <a:endParaRPr lang="en-ZA" sz="9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review of the funding framework for CET Colleges for completion and approval by the Minister by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30 </a:t>
            </a:r>
            <a:r>
              <a:rPr lang="en-GB" sz="2400" dirty="0">
                <a:latin typeface="Arial" panose="020B0604020202020204" pitchFamily="34" charset="0"/>
                <a:cs typeface="Arial" panose="020B0604020202020204" pitchFamily="34" charset="0"/>
              </a:rPr>
              <a:t>September 2017</a:t>
            </a:r>
          </a:p>
          <a:p>
            <a:pPr marL="457200" lvl="1" indent="0" eaLnBrk="1" hangingPunct="1">
              <a:buNone/>
            </a:pPr>
            <a:endParaRPr lang="en-ZA" sz="1600" b="1" dirty="0">
              <a:latin typeface="Arial" panose="020B0604020202020204" pitchFamily="34" charset="0"/>
              <a:cs typeface="Arial" panose="020B0604020202020204" pitchFamily="34" charset="0"/>
            </a:endParaRPr>
          </a:p>
          <a:p>
            <a:pPr marL="57150" indent="0" eaLnBrk="1" hangingPunct="1">
              <a:buNone/>
            </a:pPr>
            <a:endParaRPr lang="en-ZA" sz="2000" b="1" dirty="0">
              <a:latin typeface="Arial" panose="020B0604020202020204" pitchFamily="34" charset="0"/>
              <a:cs typeface="Arial" panose="020B0604020202020204" pitchFamily="34" charset="0"/>
            </a:endParaRPr>
          </a:p>
          <a:p>
            <a:pPr marL="57150" indent="0" eaLnBrk="1" hangingPunct="1">
              <a:buNone/>
            </a:pPr>
            <a:r>
              <a:rPr lang="en-ZA" sz="2000" b="1" dirty="0" smtClean="0">
                <a:latin typeface="Arial" panose="020B0604020202020204" pitchFamily="34" charset="0"/>
                <a:cs typeface="Arial" panose="020B0604020202020204" pitchFamily="34" charset="0"/>
              </a:rPr>
              <a:t> </a:t>
            </a:r>
            <a:endParaRPr lang="en-ZA" sz="2000" b="1" dirty="0">
              <a:latin typeface="Arial" panose="020B0604020202020204" pitchFamily="34" charset="0"/>
              <a:cs typeface="Arial" panose="020B0604020202020204" pitchFamily="34" charset="0"/>
            </a:endParaRPr>
          </a:p>
          <a:p>
            <a:pPr marL="57150" indent="0" eaLnBrk="1" hangingPunct="1">
              <a:buNone/>
            </a:pPr>
            <a:endParaRPr lang="en-ZA" sz="2000" dirty="0" smtClean="0">
              <a:latin typeface="Arial" panose="020B0604020202020204" pitchFamily="34" charset="0"/>
              <a:cs typeface="Arial" panose="020B0604020202020204" pitchFamily="34" charset="0"/>
            </a:endParaRPr>
          </a:p>
          <a:p>
            <a:pPr marL="800100" lvl="1" indent="-342900" eaLnBrk="1" hangingPunct="1">
              <a:buFont typeface="+mj-lt"/>
              <a:buAutoNum type="arabicPeriod"/>
            </a:pPr>
            <a:endParaRPr lang="en-GB" sz="1200" dirty="0" smtClean="0">
              <a:latin typeface="Arial" panose="020B0604020202020204" pitchFamily="34" charset="0"/>
              <a:cs typeface="Arial" panose="020B0604020202020204"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Arial" panose="020B0604020202020204" pitchFamily="34"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cs typeface="Arial" panose="020B0604020202020204" pitchFamily="34" charset="0"/>
              </a:rPr>
              <a:pPr>
                <a:spcBef>
                  <a:spcPct val="0"/>
                </a:spcBef>
                <a:buFontTx/>
                <a:buNone/>
              </a:pPr>
              <a:t>40</a:t>
            </a:fld>
            <a:endParaRPr lang="en-US" altLang="en-US" sz="1400" b="1" dirty="0">
              <a:cs typeface="Arial" panose="020B0604020202020204" pitchFamily="34" charset="0"/>
            </a:endParaRPr>
          </a:p>
        </p:txBody>
      </p:sp>
      <p:sp>
        <p:nvSpPr>
          <p:cNvPr id="13" name="Content Placeholder 2"/>
          <p:cNvSpPr txBox="1">
            <a:spLocks/>
          </p:cNvSpPr>
          <p:nvPr/>
        </p:nvSpPr>
        <p:spPr bwMode="auto">
          <a:xfrm>
            <a:off x="531813" y="3055938"/>
            <a:ext cx="7392987" cy="177150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1800" b="1" kern="0" dirty="0" smtClean="0">
                <a:latin typeface="Arial" panose="020B0604020202020204" pitchFamily="34" charset="0"/>
                <a:cs typeface="Arial" panose="020B0604020202020204" pitchFamily="34" charset="0"/>
              </a:rPr>
              <a:t>Current status: </a:t>
            </a:r>
            <a:endParaRPr lang="en-ZA" sz="1800" b="1" dirty="0" smtClean="0">
              <a:latin typeface="Arial" panose="020B0604020202020204" pitchFamily="34" charset="0"/>
              <a:cs typeface="Arial" panose="020B0604020202020204" pitchFamily="34" charset="0"/>
            </a:endParaRPr>
          </a:p>
          <a:p>
            <a:pPr marL="0" indent="0" eaLnBrk="1" hangingPunct="1">
              <a:buNone/>
            </a:pPr>
            <a:endParaRPr lang="en-ZA" sz="1200" b="1"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GB" sz="1800" dirty="0">
                <a:latin typeface="Arial" panose="020B0604020202020204" pitchFamily="34" charset="0"/>
                <a:cs typeface="Arial" panose="020B0604020202020204" pitchFamily="34" charset="0"/>
              </a:rPr>
              <a:t>The target of  </a:t>
            </a:r>
            <a:r>
              <a:rPr lang="en-GB" sz="1800" dirty="0" smtClean="0">
                <a:latin typeface="Arial" panose="020B0604020202020204" pitchFamily="34" charset="0"/>
                <a:cs typeface="Arial" panose="020B0604020202020204" pitchFamily="34" charset="0"/>
              </a:rPr>
              <a:t>developing draft funding framework for CET colleges with amendments which </a:t>
            </a:r>
            <a:r>
              <a:rPr lang="en-GB" sz="1800" dirty="0">
                <a:latin typeface="Arial" panose="020B0604020202020204" pitchFamily="34" charset="0"/>
                <a:cs typeface="Arial" panose="020B0604020202020204" pitchFamily="34" charset="0"/>
              </a:rPr>
              <a:t>was due in the 1</a:t>
            </a:r>
            <a:r>
              <a:rPr lang="en-GB" sz="1800" baseline="30000" dirty="0">
                <a:latin typeface="Arial" panose="020B0604020202020204" pitchFamily="34" charset="0"/>
                <a:cs typeface="Arial" panose="020B0604020202020204" pitchFamily="34" charset="0"/>
              </a:rPr>
              <a:t>st</a:t>
            </a:r>
            <a:r>
              <a:rPr lang="en-GB" sz="1800" dirty="0">
                <a:latin typeface="Arial" panose="020B0604020202020204" pitchFamily="34" charset="0"/>
                <a:cs typeface="Arial" panose="020B0604020202020204" pitchFamily="34" charset="0"/>
              </a:rPr>
              <a:t> quarter has now been </a:t>
            </a:r>
            <a:r>
              <a:rPr lang="en-GB" sz="1800" dirty="0" smtClean="0">
                <a:latin typeface="Arial" panose="020B0604020202020204" pitchFamily="34" charset="0"/>
                <a:cs typeface="Arial" panose="020B0604020202020204" pitchFamily="34" charset="0"/>
              </a:rPr>
              <a:t>completed and submitted to Minister for approval. </a:t>
            </a:r>
            <a:endParaRPr lang="en-ZA" sz="1800" kern="0" dirty="0">
              <a:latin typeface="Arial" panose="020B0604020202020204" pitchFamily="34" charset="0"/>
              <a:cs typeface="Arial" panose="020B0604020202020204" pitchFamily="34" charset="0"/>
            </a:endParaRPr>
          </a:p>
        </p:txBody>
      </p:sp>
      <p:sp>
        <p:nvSpPr>
          <p:cNvPr id="11" name="TextBox 10"/>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Arial" panose="020B0604020202020204" pitchFamily="34" charset="0"/>
                <a:cs typeface="Arial" panose="020B0604020202020204" pitchFamily="34" charset="0"/>
              </a:rPr>
              <a:t>Programme </a:t>
            </a:r>
            <a:r>
              <a:rPr lang="en-US" dirty="0" smtClean="0">
                <a:latin typeface="Arial" panose="020B0604020202020204" pitchFamily="34" charset="0"/>
                <a:cs typeface="Arial" panose="020B0604020202020204" pitchFamily="34" charset="0"/>
              </a:rPr>
              <a:t>6: CET</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73101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41</a:t>
            </a:fld>
            <a:endParaRPr lang="en-US" altLang="en-US" sz="1400" b="1" dirty="0"/>
          </a:p>
        </p:txBody>
      </p:sp>
      <p:sp>
        <p:nvSpPr>
          <p:cNvPr id="7" name="TextBox 6"/>
          <p:cNvSpPr txBox="1"/>
          <p:nvPr/>
        </p:nvSpPr>
        <p:spPr>
          <a:xfrm>
            <a:off x="609600" y="2897842"/>
            <a:ext cx="7924799"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smtClean="0"/>
              <a:t>Financial Information </a:t>
            </a:r>
            <a:endParaRPr lang="en-ZA" dirty="0"/>
          </a:p>
        </p:txBody>
      </p:sp>
      <p:sp>
        <p:nvSpPr>
          <p:cNvPr id="4" name="Rectangle 3"/>
          <p:cNvSpPr/>
          <p:nvPr/>
        </p:nvSpPr>
        <p:spPr>
          <a:xfrm>
            <a:off x="457200" y="949655"/>
            <a:ext cx="8229600" cy="410882"/>
          </a:xfrm>
          <a:prstGeom prst="rect">
            <a:avLst/>
          </a:prstGeom>
        </p:spPr>
        <p:txBody>
          <a:bodyPr wrap="square">
            <a:spAutoFit/>
          </a:bodyPr>
          <a:lstStyle/>
          <a:p>
            <a:pPr marL="285750" indent="-285750" algn="just" fontAlgn="ctr">
              <a:lnSpc>
                <a:spcPct val="115000"/>
              </a:lnSpc>
              <a:spcBef>
                <a:spcPts val="285"/>
              </a:spcBef>
              <a:spcAft>
                <a:spcPts val="0"/>
              </a:spcAft>
              <a:buFont typeface="Arial" panose="020B0604020202020204" pitchFamily="34" charset="0"/>
              <a:buChar char="•"/>
            </a:pP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16912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2017/18: Second Quarterly Report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42</a:t>
            </a:fld>
            <a:endParaRPr lang="en-US" b="1" dirty="0" smtClean="0"/>
          </a:p>
        </p:txBody>
      </p:sp>
      <p:sp>
        <p:nvSpPr>
          <p:cNvPr id="8" name="Rectangle 3"/>
          <p:cNvSpPr txBox="1">
            <a:spLocks noChangeArrowheads="1"/>
          </p:cNvSpPr>
          <p:nvPr/>
        </p:nvSpPr>
        <p:spPr bwMode="auto">
          <a:xfrm>
            <a:off x="287338" y="1143000"/>
            <a:ext cx="8229600" cy="5178425"/>
          </a:xfrm>
          <a:prstGeom prst="rect">
            <a:avLst/>
          </a:prstGeom>
          <a:noFill/>
          <a:ln w="9525">
            <a:noFill/>
            <a:miter lim="800000"/>
            <a:headEnd/>
            <a:tailEnd/>
          </a:ln>
        </p:spPr>
        <p:txBody>
          <a:bodyPr/>
          <a:lstStyle/>
          <a:p>
            <a:pPr marL="355600" indent="-355600" algn="just">
              <a:lnSpc>
                <a:spcPct val="80000"/>
              </a:lnSpc>
              <a:spcBef>
                <a:spcPts val="600"/>
              </a:spcBef>
              <a:buFont typeface="Arial" pitchFamily="34" charset="0"/>
              <a:buChar char="•"/>
              <a:defRPr/>
            </a:pPr>
            <a:r>
              <a:rPr lang="en-US" kern="0" dirty="0" smtClean="0">
                <a:cs typeface="Arial" charset="0"/>
              </a:rPr>
              <a:t>The overall spending rate by the second quarter was 67.11% (including Direct Charges)</a:t>
            </a:r>
          </a:p>
          <a:p>
            <a:pPr marL="355600" indent="-355600" algn="just">
              <a:lnSpc>
                <a:spcPct val="80000"/>
              </a:lnSpc>
              <a:spcBef>
                <a:spcPts val="600"/>
              </a:spcBef>
              <a:buFont typeface="Arial" pitchFamily="34" charset="0"/>
              <a:buChar char="•"/>
              <a:defRPr/>
            </a:pPr>
            <a:r>
              <a:rPr lang="en-ZA" dirty="0" smtClean="0"/>
              <a:t>Average spending for normal operational activities including compensation of employees was 46.87% </a:t>
            </a:r>
          </a:p>
          <a:p>
            <a:pPr marL="355600" indent="-355600" algn="just">
              <a:lnSpc>
                <a:spcPct val="80000"/>
              </a:lnSpc>
              <a:spcBef>
                <a:spcPts val="600"/>
              </a:spcBef>
              <a:buFont typeface="Arial" pitchFamily="34" charset="0"/>
              <a:buChar char="•"/>
              <a:defRPr/>
            </a:pPr>
            <a:r>
              <a:rPr lang="en-US" kern="0" dirty="0" smtClean="0">
                <a:cs typeface="Arial" charset="0"/>
              </a:rPr>
              <a:t>The spending rate on compensation of employees is 46.98% as follows:</a:t>
            </a:r>
          </a:p>
          <a:p>
            <a:pPr marL="742950" lvl="1" indent="-285750" algn="just">
              <a:lnSpc>
                <a:spcPct val="80000"/>
              </a:lnSpc>
              <a:spcBef>
                <a:spcPts val="600"/>
              </a:spcBef>
              <a:buSzPct val="93000"/>
              <a:buFont typeface="Wingdings" panose="05000000000000000000" pitchFamily="2" charset="2"/>
              <a:buChar char="§"/>
              <a:defRPr/>
            </a:pPr>
            <a:r>
              <a:rPr lang="en-US" kern="0" dirty="0" smtClean="0">
                <a:cs typeface="Arial" charset="0"/>
              </a:rPr>
              <a:t>Personnel Expenditure: 46.16% </a:t>
            </a:r>
            <a:endParaRPr lang="en-US" dirty="0" smtClean="0"/>
          </a:p>
          <a:p>
            <a:pPr marL="742950" lvl="1" indent="-285750" algn="just">
              <a:lnSpc>
                <a:spcPct val="80000"/>
              </a:lnSpc>
              <a:spcBef>
                <a:spcPts val="600"/>
              </a:spcBef>
              <a:buSzPct val="93000"/>
              <a:buFont typeface="Wingdings" panose="05000000000000000000" pitchFamily="2" charset="2"/>
              <a:buChar char="§"/>
              <a:defRPr/>
            </a:pPr>
            <a:r>
              <a:rPr lang="en-US" kern="0" dirty="0" smtClean="0">
                <a:cs typeface="Arial" charset="0"/>
              </a:rPr>
              <a:t>Examiners and Moderators: 96.43%</a:t>
            </a:r>
          </a:p>
          <a:p>
            <a:pPr marL="342900" indent="-342900" algn="just">
              <a:buFont typeface="Arial" panose="020B0604020202020204" pitchFamily="34" charset="0"/>
              <a:buChar char="•"/>
            </a:pPr>
            <a:r>
              <a:rPr lang="en-US" dirty="0" smtClean="0"/>
              <a:t>The high expenditure trend for examiners and moderators remains a concern and is carefully managed by the TVET Branch with Finance</a:t>
            </a:r>
          </a:p>
          <a:p>
            <a:pPr marL="342900" indent="-342900" algn="just">
              <a:buFont typeface="Arial" panose="020B0604020202020204" pitchFamily="34" charset="0"/>
              <a:buChar char="•"/>
            </a:pPr>
            <a:r>
              <a:rPr lang="en-US" kern="0" dirty="0" smtClean="0">
                <a:cs typeface="Arial" charset="0"/>
              </a:rPr>
              <a:t>Transfer </a:t>
            </a:r>
            <a:r>
              <a:rPr lang="en-US" kern="0" dirty="0">
                <a:cs typeface="Arial" charset="0"/>
              </a:rPr>
              <a:t>payments and subsidies were processed as planned </a:t>
            </a:r>
            <a:r>
              <a:rPr lang="en-US" kern="0" dirty="0" smtClean="0">
                <a:cs typeface="Arial" charset="0"/>
              </a:rPr>
              <a:t>in </a:t>
            </a:r>
            <a:r>
              <a:rPr lang="en-US" kern="0" dirty="0">
                <a:cs typeface="Arial" charset="0"/>
              </a:rPr>
              <a:t>accordance </a:t>
            </a:r>
            <a:r>
              <a:rPr lang="en-US" kern="0" dirty="0" smtClean="0">
                <a:cs typeface="Arial" charset="0"/>
              </a:rPr>
              <a:t>with the approved payment schedules</a:t>
            </a:r>
          </a:p>
          <a:p>
            <a:pPr marL="342900" indent="-342900" algn="just">
              <a:buFont typeface="Arial" panose="020B0604020202020204" pitchFamily="34" charset="0"/>
              <a:buChar char="•"/>
            </a:pPr>
            <a:r>
              <a:rPr lang="en-US" dirty="0"/>
              <a:t>The expenditure on goods and services is high for this time of the year, especially taking into account commitments. This will be monitored closely to prevent over expenditure.</a:t>
            </a:r>
          </a:p>
          <a:p>
            <a:pPr marL="342900" indent="-342900" algn="just">
              <a:buFont typeface="Arial" panose="020B0604020202020204" pitchFamily="34" charset="0"/>
              <a:buChar char="•"/>
            </a:pPr>
            <a:r>
              <a:rPr lang="en-US" kern="0" dirty="0">
                <a:cs typeface="Arial" charset="0"/>
              </a:rPr>
              <a:t>The highest spending trend is within Programme 3. This is due to the subsidy payments to Universities and NSFAS</a:t>
            </a:r>
          </a:p>
          <a:p>
            <a:pPr marL="355600" indent="-355600" algn="just">
              <a:lnSpc>
                <a:spcPct val="80000"/>
              </a:lnSpc>
              <a:spcBef>
                <a:spcPts val="600"/>
              </a:spcBef>
              <a:buFont typeface="Arial" pitchFamily="34" charset="0"/>
              <a:buChar char="•"/>
              <a:defRPr/>
            </a:pPr>
            <a:r>
              <a:rPr lang="en-US" kern="0" dirty="0">
                <a:cs typeface="Arial" charset="0"/>
              </a:rPr>
              <a:t>Transfer payments is the spending item that reflects the highest trend</a:t>
            </a:r>
          </a:p>
          <a:p>
            <a:pPr marL="342900" indent="-342900" algn="just">
              <a:buFont typeface="Arial" panose="020B0604020202020204" pitchFamily="34" charset="0"/>
              <a:buChar char="•"/>
            </a:pPr>
            <a:r>
              <a:rPr lang="en-US" dirty="0"/>
              <a:t>The information per programme and economic classification is reflected in the following two slides</a:t>
            </a:r>
          </a:p>
          <a:p>
            <a:pPr marL="342900" indent="-342900" algn="just">
              <a:buFont typeface="Arial" panose="020B0604020202020204" pitchFamily="34" charset="0"/>
              <a:buChar char="•"/>
            </a:pPr>
            <a:endParaRPr lang="en-US" dirty="0"/>
          </a:p>
        </p:txBody>
      </p:sp>
    </p:spTree>
    <p:extLst>
      <p:ext uri="{BB962C8B-B14F-4D97-AF65-F5344CB8AC3E}">
        <p14:creationId xmlns:p14="http://schemas.microsoft.com/office/powerpoint/2010/main" xmlns="" val="3068751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04800"/>
            <a:ext cx="86106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smtClean="0">
                <a:cs typeface="Arial" pitchFamily="34" charset="0"/>
              </a:rPr>
              <a:t>2017/18: Second Quarter – Spending per programme</a:t>
            </a:r>
            <a:endParaRPr lang="en-ZA" sz="2400" b="1" dirty="0">
              <a:cs typeface="Arial" pitchFamily="34" charset="0"/>
            </a:endParaRPr>
          </a:p>
        </p:txBody>
      </p:sp>
      <p:sp>
        <p:nvSpPr>
          <p:cNvPr id="7171" name="Slide Number Placeholder 7"/>
          <p:cNvSpPr>
            <a:spLocks noGrp="1"/>
          </p:cNvSpPr>
          <p:nvPr>
            <p:ph type="sldNum" sz="quarter" idx="12"/>
          </p:nvPr>
        </p:nvSpPr>
        <p:spPr>
          <a:xfrm>
            <a:off x="6929438" y="6524625"/>
            <a:ext cx="2133600" cy="365125"/>
          </a:xfrm>
          <a:noFill/>
        </p:spPr>
        <p:txBody>
          <a:bodyPr/>
          <a:lstStyle/>
          <a:p>
            <a:fld id="{29085839-C06D-4475-A807-7AF5B7383720}" type="slidenum">
              <a:rPr lang="en-US" b="1" smtClean="0"/>
              <a:pPr/>
              <a:t>43</a:t>
            </a:fld>
            <a:endParaRPr lang="en-US" b="1" dirty="0" smtClean="0"/>
          </a:p>
        </p:txBody>
      </p:sp>
      <p:graphicFrame>
        <p:nvGraphicFramePr>
          <p:cNvPr id="8" name="Group 218"/>
          <p:cNvGraphicFramePr>
            <a:graphicFrameLocks noGrp="1"/>
          </p:cNvGraphicFramePr>
          <p:nvPr>
            <p:ph idx="1"/>
            <p:extLst>
              <p:ext uri="{D42A27DB-BD31-4B8C-83A1-F6EECF244321}">
                <p14:modId xmlns:p14="http://schemas.microsoft.com/office/powerpoint/2010/main" xmlns="" val="633859384"/>
              </p:ext>
            </p:extLst>
          </p:nvPr>
        </p:nvGraphicFramePr>
        <p:xfrm>
          <a:off x="228600" y="914399"/>
          <a:ext cx="8610601" cy="5153018"/>
        </p:xfrm>
        <a:graphic>
          <a:graphicData uri="http://schemas.openxmlformats.org/drawingml/2006/table">
            <a:tbl>
              <a:tblPr/>
              <a:tblGrid>
                <a:gridCol w="3810000"/>
                <a:gridCol w="1447800"/>
                <a:gridCol w="1333025"/>
                <a:gridCol w="1105375"/>
                <a:gridCol w="914401"/>
              </a:tblGrid>
              <a:tr h="838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anose="020B0606020202030204" pitchFamily="34" charset="0"/>
                        </a:rPr>
                        <a:t>Programme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anose="020B0606020202030204" pitchFamily="34" charset="0"/>
                        </a:rPr>
                        <a:t>Main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anose="020B0606020202030204" pitchFamily="34" charset="0"/>
                        </a:rPr>
                        <a:t>Actual Expenditure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anose="020B0606020202030204" pitchFamily="34" charset="0"/>
                        </a:rPr>
                        <a:t>Variance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Narrow" panose="020B0606020202030204" pitchFamily="34" charset="0"/>
                        </a:rPr>
                        <a:t>R’000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anose="020B0606020202030204" pitchFamily="34" charset="0"/>
                        </a:rPr>
                        <a:t>% Spent</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492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1: Administration</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smtClean="0">
                          <a:solidFill>
                            <a:srgbClr val="000000"/>
                          </a:solidFill>
                          <a:latin typeface="Arial Narrow" pitchFamily="34" charset="0"/>
                        </a:rPr>
                        <a:t>403 356</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198 578</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204 778</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Narrow" panose="020B0606020202030204" pitchFamily="34" charset="0"/>
                          <a:ea typeface="MS Mincho"/>
                          <a:cs typeface="Arial" panose="020B0604020202020204" pitchFamily="34" charset="0"/>
                        </a:rPr>
                        <a:t>49.23%</a:t>
                      </a:r>
                      <a:endParaRPr lang="en-US" sz="18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52">
                <a:tc>
                  <a:txBody>
                    <a:bodyPr/>
                    <a:lstStyle/>
                    <a:p>
                      <a:pPr marL="179388" marR="0" lvl="0" indent="-179388"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2: Planning, Policy and Strategy</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defTabSz="179388" fontAlgn="b"/>
                      <a:r>
                        <a:rPr lang="en-US" sz="1800" b="0" i="0" u="none" strike="noStrike" dirty="0" smtClean="0">
                          <a:solidFill>
                            <a:srgbClr val="000000"/>
                          </a:solidFill>
                          <a:latin typeface="Arial Narrow" pitchFamily="34" charset="0"/>
                        </a:rPr>
                        <a:t>73 298</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29 298</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44 000</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Narrow" panose="020B0606020202030204" pitchFamily="34" charset="0"/>
                          <a:ea typeface="MS Mincho"/>
                          <a:cs typeface="Arial" panose="020B0604020202020204" pitchFamily="34" charset="0"/>
                        </a:rPr>
                        <a:t>39.97%</a:t>
                      </a:r>
                      <a:endParaRPr lang="en-US" sz="18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3: University Education</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smtClean="0">
                          <a:solidFill>
                            <a:srgbClr val="000000"/>
                          </a:solidFill>
                          <a:latin typeface="Arial Narrow" pitchFamily="34" charset="0"/>
                        </a:rPr>
                        <a:t>41 943 533</a:t>
                      </a: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33 532 161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8 411 372</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Narrow" panose="020B0606020202030204" pitchFamily="34" charset="0"/>
                          <a:ea typeface="MS Mincho"/>
                          <a:cs typeface="Arial" panose="020B0604020202020204" pitchFamily="34" charset="0"/>
                        </a:rPr>
                        <a:t>79.95%</a:t>
                      </a:r>
                      <a:endParaRPr lang="en-US" sz="18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079">
                <a:tc>
                  <a:txBody>
                    <a:bodyPr/>
                    <a:lstStyle/>
                    <a:p>
                      <a:pPr marL="179388" marR="0" lvl="0" indent="-179388"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4: Technical and Vocational Education and Training</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smtClean="0">
                          <a:solidFill>
                            <a:srgbClr val="000000"/>
                          </a:solidFill>
                          <a:latin typeface="Arial Narrow" pitchFamily="34" charset="0"/>
                        </a:rPr>
                        <a:t>7 408 249</a:t>
                      </a:r>
                      <a:endParaRPr lang="en-US" sz="18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3 389 500</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4 018 749</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Narrow" panose="020B0606020202030204" pitchFamily="34" charset="0"/>
                          <a:ea typeface="MS Mincho"/>
                          <a:cs typeface="Arial" panose="020B0604020202020204" pitchFamily="34" charset="0"/>
                        </a:rPr>
                        <a:t>45.75%</a:t>
                      </a:r>
                      <a:endParaRPr lang="en-US" sz="18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5: Skills Development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smtClean="0">
                          <a:solidFill>
                            <a:srgbClr val="000000"/>
                          </a:solidFill>
                          <a:latin typeface="Arial Narrow" pitchFamily="34" charset="0"/>
                        </a:rPr>
                        <a:t>244 293</a:t>
                      </a:r>
                      <a:endParaRPr lang="en-US" sz="18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120 364</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123 929</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Narrow" panose="020B0606020202030204" pitchFamily="34" charset="0"/>
                          <a:ea typeface="MS Mincho"/>
                          <a:cs typeface="Arial" panose="020B0604020202020204" pitchFamily="34" charset="0"/>
                        </a:rPr>
                        <a:t>49.27%</a:t>
                      </a:r>
                      <a:endParaRPr lang="en-US" sz="18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138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6: Community Education and Training</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smtClean="0">
                          <a:solidFill>
                            <a:srgbClr val="000000"/>
                          </a:solidFill>
                          <a:latin typeface="Arial Narrow" pitchFamily="34" charset="0"/>
                        </a:rPr>
                        <a:t>2 234 910</a:t>
                      </a:r>
                      <a:endParaRPr lang="en-US" sz="18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1 046 309</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1 188 601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Narrow" panose="020B0606020202030204" pitchFamily="34" charset="0"/>
                          <a:ea typeface="MS Mincho"/>
                          <a:cs typeface="Arial" panose="020B0604020202020204" pitchFamily="34" charset="0"/>
                        </a:rPr>
                        <a:t>46.82%</a:t>
                      </a:r>
                      <a:endParaRPr lang="en-US" sz="18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7: Direct Charges (SETAs and NSF)</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en-US" sz="1800" b="0" i="0" u="none" strike="noStrike" dirty="0" smtClean="0">
                          <a:solidFill>
                            <a:srgbClr val="000000"/>
                          </a:solidFill>
                          <a:latin typeface="Arial Narrow" pitchFamily="34" charset="0"/>
                        </a:rPr>
                        <a:t>16 641 456</a:t>
                      </a:r>
                      <a:endParaRPr lang="en-US" sz="18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7 953 810</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15000"/>
                        </a:lnSpc>
                        <a:spcBef>
                          <a:spcPts val="0"/>
                        </a:spcBef>
                        <a:spcAft>
                          <a:spcPts val="0"/>
                        </a:spcAft>
                      </a:pPr>
                      <a:r>
                        <a:rPr lang="en-US" sz="1800" b="0" i="0" u="none" strike="noStrike" kern="1200" dirty="0" smtClean="0">
                          <a:solidFill>
                            <a:srgbClr val="000000"/>
                          </a:solidFill>
                          <a:latin typeface="Arial Narrow" pitchFamily="34" charset="0"/>
                          <a:ea typeface="+mn-ea"/>
                          <a:cs typeface="+mn-cs"/>
                        </a:rPr>
                        <a:t>8 687 646</a:t>
                      </a:r>
                      <a:endParaRPr lang="en-US" sz="18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Narrow" panose="020B0606020202030204" pitchFamily="34" charset="0"/>
                          <a:ea typeface="MS Mincho"/>
                          <a:cs typeface="Arial" panose="020B0604020202020204" pitchFamily="34" charset="0"/>
                        </a:rPr>
                        <a:t>47.80%</a:t>
                      </a:r>
                      <a:endParaRPr lang="en-US" sz="1800"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anose="020B0606020202030204" pitchFamily="34" charset="0"/>
                          <a:cs typeface="Arial" panose="020B0604020202020204" pitchFamily="34" charset="0"/>
                        </a:rPr>
                        <a:t>Total</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r>
                        <a:rPr lang="en-US" sz="1800" b="1" i="0" u="none" strike="noStrike" dirty="0" smtClean="0">
                          <a:solidFill>
                            <a:srgbClr val="000000"/>
                          </a:solidFill>
                          <a:latin typeface="Arial Narrow" pitchFamily="34" charset="0"/>
                        </a:rPr>
                        <a:t>68 949 095</a:t>
                      </a:r>
                      <a:endParaRPr lang="en-US" sz="18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r" defTabSz="914400" rtl="0" eaLnBrk="1" fontAlgn="b" latinLnBrk="0" hangingPunct="1">
                        <a:lnSpc>
                          <a:spcPct val="115000"/>
                        </a:lnSpc>
                        <a:spcBef>
                          <a:spcPts val="0"/>
                        </a:spcBef>
                        <a:spcAft>
                          <a:spcPts val="0"/>
                        </a:spcAft>
                      </a:pPr>
                      <a:r>
                        <a:rPr lang="en-US" sz="1800" b="1" i="0" u="none" strike="noStrike" kern="1200" dirty="0" smtClean="0">
                          <a:solidFill>
                            <a:srgbClr val="000000"/>
                          </a:solidFill>
                          <a:latin typeface="Arial Narrow" pitchFamily="34" charset="0"/>
                          <a:ea typeface="+mn-ea"/>
                          <a:cs typeface="+mn-cs"/>
                        </a:rPr>
                        <a:t>46 270 020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r" defTabSz="914400" rtl="0" eaLnBrk="1" fontAlgn="b" latinLnBrk="0" hangingPunct="1">
                        <a:lnSpc>
                          <a:spcPct val="115000"/>
                        </a:lnSpc>
                        <a:spcBef>
                          <a:spcPts val="0"/>
                        </a:spcBef>
                        <a:spcAft>
                          <a:spcPts val="0"/>
                        </a:spcAft>
                      </a:pPr>
                      <a:r>
                        <a:rPr lang="en-US" sz="1800" b="1" i="0" u="none" strike="noStrike" kern="1200" dirty="0" smtClean="0">
                          <a:solidFill>
                            <a:srgbClr val="000000"/>
                          </a:solidFill>
                          <a:latin typeface="Arial Narrow" pitchFamily="34" charset="0"/>
                          <a:ea typeface="+mn-ea"/>
                          <a:cs typeface="+mn-cs"/>
                        </a:rPr>
                        <a:t>22 679 075</a:t>
                      </a:r>
                      <a:endParaRPr lang="en-US" sz="1800" b="1"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algn="ctr">
                        <a:lnSpc>
                          <a:spcPct val="115000"/>
                        </a:lnSpc>
                        <a:spcBef>
                          <a:spcPts val="0"/>
                        </a:spcBef>
                        <a:spcAft>
                          <a:spcPts val="0"/>
                        </a:spcAft>
                      </a:pPr>
                      <a:r>
                        <a:rPr lang="en-US" sz="1800" b="1" dirty="0" smtClean="0">
                          <a:latin typeface="Arial Narrow" panose="020B0606020202030204" pitchFamily="34" charset="0"/>
                          <a:ea typeface="MS Mincho"/>
                          <a:cs typeface="Arial" panose="020B0604020202020204" pitchFamily="34" charset="0"/>
                        </a:rPr>
                        <a:t>67.11%</a:t>
                      </a:r>
                      <a:endParaRPr lang="en-US" sz="1800" b="1" dirty="0">
                        <a:latin typeface="Arial Narrow" panose="020B0606020202030204" pitchFamily="34" charset="0"/>
                        <a:ea typeface="MS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r>
            </a:tbl>
          </a:graphicData>
        </a:graphic>
      </p:graphicFrame>
    </p:spTree>
    <p:extLst>
      <p:ext uri="{BB962C8B-B14F-4D97-AF65-F5344CB8AC3E}">
        <p14:creationId xmlns:p14="http://schemas.microsoft.com/office/powerpoint/2010/main" xmlns="" val="4288766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6934200" y="6457950"/>
            <a:ext cx="2133600" cy="476250"/>
          </a:xfrm>
          <a:noFill/>
        </p:spPr>
        <p:txBody>
          <a:bodyPr/>
          <a:lstStyle/>
          <a:p>
            <a:fld id="{9A1AAE75-46A0-4C6D-AD76-30D59903F5DC}" type="slidenum">
              <a:rPr lang="en-US" smtClean="0"/>
              <a:pPr/>
              <a:t>44</a:t>
            </a:fld>
            <a:endParaRPr lang="en-US" dirty="0" smtClean="0"/>
          </a:p>
        </p:txBody>
      </p:sp>
      <p:graphicFrame>
        <p:nvGraphicFramePr>
          <p:cNvPr id="21613" name="Group 109"/>
          <p:cNvGraphicFramePr>
            <a:graphicFrameLocks noGrp="1"/>
          </p:cNvGraphicFramePr>
          <p:nvPr>
            <p:ph idx="1"/>
            <p:extLst>
              <p:ext uri="{D42A27DB-BD31-4B8C-83A1-F6EECF244321}">
                <p14:modId xmlns:p14="http://schemas.microsoft.com/office/powerpoint/2010/main" xmlns="" val="2836859258"/>
              </p:ext>
            </p:extLst>
          </p:nvPr>
        </p:nvGraphicFramePr>
        <p:xfrm>
          <a:off x="228600" y="894697"/>
          <a:ext cx="8686800" cy="5907120"/>
        </p:xfrm>
        <a:graphic>
          <a:graphicData uri="http://schemas.openxmlformats.org/drawingml/2006/table">
            <a:tbl>
              <a:tblPr/>
              <a:tblGrid>
                <a:gridCol w="3962400"/>
                <a:gridCol w="1371600"/>
                <a:gridCol w="1371600"/>
                <a:gridCol w="1095034"/>
                <a:gridCol w="886166"/>
              </a:tblGrid>
              <a:tr h="8113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Economic Classification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anose="020B0606020202030204" pitchFamily="34" charset="0"/>
                        </a:rPr>
                        <a:t>Main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Narrow" panose="020B0606020202030204" pitchFamily="34" charset="0"/>
                        </a:rPr>
                        <a:t>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anose="020B0606020202030204" pitchFamily="34" charset="0"/>
                        </a:rPr>
                        <a:t>Actual Expenditure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Narrow" panose="020B0606020202030204" pitchFamily="34" charset="0"/>
                        </a:rPr>
                        <a:t>R’000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anose="020B0606020202030204" pitchFamily="34" charset="0"/>
                        </a:rPr>
                        <a:t>Balance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Narrow" panose="020B0606020202030204" pitchFamily="34" charset="0"/>
                        </a:rPr>
                        <a:t>R’000</a:t>
                      </a:r>
                    </a:p>
                  </a:txBody>
                  <a:tcPr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anose="020B0606020202030204" pitchFamily="34" charset="0"/>
                        </a:rPr>
                        <a:t>% Spent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766672">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Compensation of Employees</a:t>
                      </a:r>
                    </a:p>
                    <a:p>
                      <a:pPr marL="185738"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smtClean="0">
                          <a:ln>
                            <a:noFill/>
                          </a:ln>
                          <a:solidFill>
                            <a:schemeClr val="tx1"/>
                          </a:solidFill>
                          <a:effectLst/>
                          <a:latin typeface="Arial Narrow" panose="020B0606020202030204" pitchFamily="34" charset="0"/>
                        </a:rPr>
                        <a:t>Personnel Expenditure</a:t>
                      </a:r>
                    </a:p>
                    <a:p>
                      <a:pPr marL="185738"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smtClean="0">
                          <a:ln>
                            <a:noFill/>
                          </a:ln>
                          <a:solidFill>
                            <a:schemeClr val="tx1"/>
                          </a:solidFill>
                          <a:effectLst/>
                          <a:latin typeface="Arial Narrow" panose="020B0606020202030204" pitchFamily="34" charset="0"/>
                          <a:ea typeface="+mn-ea"/>
                          <a:cs typeface="+mn-cs"/>
                        </a:rPr>
                        <a:t>Examiners</a:t>
                      </a:r>
                      <a:r>
                        <a:rPr kumimoji="0" lang="en-US" sz="1600" b="0" i="0" u="none" strike="noStrike" cap="none" normalizeH="0" baseline="0" dirty="0" smtClean="0">
                          <a:ln>
                            <a:noFill/>
                          </a:ln>
                          <a:solidFill>
                            <a:schemeClr val="tx1"/>
                          </a:solidFill>
                          <a:effectLst/>
                          <a:latin typeface="Arial Narrow" panose="020B0606020202030204" pitchFamily="34" charset="0"/>
                        </a:rPr>
                        <a:t> and Moderators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1" i="0" u="none" strike="noStrike" dirty="0" smtClean="0">
                          <a:solidFill>
                            <a:srgbClr val="000000"/>
                          </a:solidFill>
                          <a:latin typeface="Arial Narrow" pitchFamily="34" charset="0"/>
                        </a:rPr>
                        <a:t>8 425</a:t>
                      </a:r>
                      <a:r>
                        <a:rPr lang="en-US" sz="1600" b="1" i="0" u="none" strike="noStrike" baseline="0" dirty="0" smtClean="0">
                          <a:solidFill>
                            <a:srgbClr val="000000"/>
                          </a:solidFill>
                          <a:latin typeface="Arial Narrow" pitchFamily="34" charset="0"/>
                        </a:rPr>
                        <a:t> 378</a:t>
                      </a:r>
                      <a:endParaRPr lang="en-US" sz="1600" b="1"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8 287</a:t>
                      </a:r>
                      <a:r>
                        <a:rPr lang="en-US" sz="1600" b="0" i="0" u="none" strike="noStrike" baseline="0" dirty="0" smtClean="0">
                          <a:solidFill>
                            <a:srgbClr val="000000"/>
                          </a:solidFill>
                          <a:latin typeface="Arial Narrow" pitchFamily="34" charset="0"/>
                        </a:rPr>
                        <a:t> 824</a:t>
                      </a:r>
                      <a:endParaRPr lang="en-US" sz="16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137 554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1" i="0" u="none" strike="noStrike" dirty="0" smtClean="0">
                          <a:solidFill>
                            <a:srgbClr val="000000"/>
                          </a:solidFill>
                          <a:latin typeface="Arial Narrow" pitchFamily="34" charset="0"/>
                        </a:rPr>
                        <a:t>3 958 468</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3 825 820</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132 648</a:t>
                      </a:r>
                      <a:endParaRPr lang="en-US" sz="16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1" i="0" u="none" strike="noStrike" dirty="0" smtClean="0">
                          <a:solidFill>
                            <a:srgbClr val="000000"/>
                          </a:solidFill>
                          <a:latin typeface="Arial Narrow" pitchFamily="34" charset="0"/>
                        </a:rPr>
                        <a:t>4 466 910</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4 462 004</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4 906</a:t>
                      </a:r>
                      <a:endParaRPr lang="en-US" sz="16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1" i="0" u="none" strike="noStrike" dirty="0" smtClean="0">
                          <a:solidFill>
                            <a:srgbClr val="000000"/>
                          </a:solidFill>
                          <a:latin typeface="Arial Narrow" pitchFamily="34" charset="0"/>
                        </a:rPr>
                        <a:t>46.98%</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46.16%</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96.43</a:t>
                      </a:r>
                      <a:r>
                        <a:rPr lang="en-US" sz="1600" b="1" i="0" u="none" strike="noStrike" dirty="0" smtClean="0">
                          <a:solidFill>
                            <a:srgbClr val="000000"/>
                          </a:solidFill>
                          <a:latin typeface="Arial Narrow" pitchFamily="34" charset="0"/>
                        </a:rPr>
                        <a:t>%</a:t>
                      </a:r>
                      <a:r>
                        <a:rPr lang="en-US" sz="1600" b="0" i="0" u="none" strike="noStrike" dirty="0" smtClean="0">
                          <a:solidFill>
                            <a:srgbClr val="000000"/>
                          </a:solidFill>
                          <a:latin typeface="Arial Narrow" pitchFamily="34" charset="0"/>
                        </a:rPr>
                        <a:t>                                                                         </a:t>
                      </a:r>
                      <a:endParaRPr lang="en-US" sz="1600" b="0" i="0" u="none" strike="noStrike" dirty="0">
                        <a:solidFill>
                          <a:srgbClr val="000000"/>
                        </a:solidFill>
                        <a:latin typeface="Arial Narrow"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Goods and Services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1" i="0" u="none" strike="noStrike" dirty="0" smtClean="0">
                          <a:solidFill>
                            <a:srgbClr val="000000"/>
                          </a:solidFill>
                          <a:latin typeface="Arial Narrow" pitchFamily="34" charset="0"/>
                        </a:rPr>
                        <a:t>420 402</a:t>
                      </a:r>
                      <a:endParaRPr lang="en-US" sz="16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1" i="0" u="none" strike="noStrike" dirty="0" smtClean="0">
                          <a:solidFill>
                            <a:srgbClr val="000000"/>
                          </a:solidFill>
                          <a:latin typeface="Arial Narrow" pitchFamily="34" charset="0"/>
                        </a:rPr>
                        <a:t>188 840</a:t>
                      </a:r>
                      <a:endParaRPr lang="en-US" sz="16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1" i="0" u="none" strike="noStrike" dirty="0" smtClean="0">
                          <a:solidFill>
                            <a:srgbClr val="000000"/>
                          </a:solidFill>
                          <a:latin typeface="Arial Narrow" pitchFamily="34" charset="0"/>
                        </a:rPr>
                        <a:t>231 562</a:t>
                      </a:r>
                      <a:endParaRPr lang="en-US" sz="16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1" i="0" u="none" strike="noStrike" dirty="0" smtClean="0">
                          <a:solidFill>
                            <a:srgbClr val="000000"/>
                          </a:solidFill>
                          <a:latin typeface="Arial Narrow" pitchFamily="34" charset="0"/>
                        </a:rPr>
                        <a:t>44.92%</a:t>
                      </a:r>
                      <a:endParaRPr lang="en-US" sz="1600" b="1"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Narrow" pitchFamily="34" charset="0"/>
                        </a:rPr>
                        <a:t>Transfer Payments</a:t>
                      </a:r>
                    </a:p>
                  </a:txBody>
                  <a:tcPr marR="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1" i="0" u="none" strike="noStrike" dirty="0" smtClean="0">
                          <a:solidFill>
                            <a:srgbClr val="000000"/>
                          </a:solidFill>
                          <a:latin typeface="Arial Narrow" pitchFamily="34" charset="0"/>
                        </a:rPr>
                        <a:t>60 094 176</a:t>
                      </a:r>
                      <a:endParaRPr lang="en-US" sz="16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1" i="0" u="none" strike="noStrike" dirty="0" smtClean="0">
                          <a:solidFill>
                            <a:srgbClr val="000000"/>
                          </a:solidFill>
                          <a:latin typeface="Arial Narrow" pitchFamily="34" charset="0"/>
                        </a:rPr>
                        <a:t>42 119 756</a:t>
                      </a:r>
                      <a:endParaRPr lang="en-US" sz="16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1" i="0" u="none" strike="noStrike" dirty="0" smtClean="0">
                          <a:solidFill>
                            <a:srgbClr val="000000"/>
                          </a:solidFill>
                          <a:latin typeface="Arial Narrow" pitchFamily="34" charset="0"/>
                        </a:rPr>
                        <a:t>17</a:t>
                      </a:r>
                      <a:r>
                        <a:rPr lang="en-US" sz="1600" b="1" i="0" u="none" strike="noStrike" baseline="0" dirty="0" smtClean="0">
                          <a:solidFill>
                            <a:srgbClr val="000000"/>
                          </a:solidFill>
                          <a:latin typeface="Arial Narrow" pitchFamily="34" charset="0"/>
                        </a:rPr>
                        <a:t> 974 420</a:t>
                      </a:r>
                      <a:endParaRPr lang="en-US" sz="1600" b="1" i="0" u="none" strike="noStrike" dirty="0">
                        <a:solidFill>
                          <a:srgbClr val="000000"/>
                        </a:solidFill>
                        <a:latin typeface="Arial Narrow" pitchFamily="34" charset="0"/>
                      </a:endParaRPr>
                    </a:p>
                  </a:txBody>
                  <a:tcPr marL="9525"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1" i="0" u="none" strike="noStrike" dirty="0" smtClean="0">
                          <a:solidFill>
                            <a:srgbClr val="000000"/>
                          </a:solidFill>
                          <a:latin typeface="Arial Narrow" pitchFamily="34" charset="0"/>
                        </a:rPr>
                        <a:t>70.09%</a:t>
                      </a:r>
                      <a:endParaRPr lang="en-US" sz="1600" b="1"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Universities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31</a:t>
                      </a:r>
                      <a:r>
                        <a:rPr lang="en-US" sz="1600" b="0" i="0" u="none" strike="noStrike" baseline="0" dirty="0" smtClean="0">
                          <a:solidFill>
                            <a:srgbClr val="000000"/>
                          </a:solidFill>
                          <a:latin typeface="Arial Narrow" pitchFamily="34" charset="0"/>
                        </a:rPr>
                        <a:t> 606 841</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23 274 978</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8 331 863</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73.64%</a:t>
                      </a:r>
                      <a:endParaRPr lang="en-US" sz="16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672">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Public Entities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NSFAS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Other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6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10 143 091</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258 724</a:t>
                      </a:r>
                      <a:endParaRPr lang="en-US" sz="16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6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10 143 091</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145 762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6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112 962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endParaRPr lang="en-US" sz="1600" b="0" i="0" u="none" strike="noStrike" dirty="0" smtClean="0">
                        <a:solidFill>
                          <a:srgbClr val="000000"/>
                        </a:solidFill>
                        <a:latin typeface="Arial Narrow" pitchFamily="34" charset="0"/>
                      </a:endParaRP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100.00%</a:t>
                      </a:r>
                    </a:p>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56.34%     </a:t>
                      </a:r>
                      <a:endParaRPr lang="en-US" sz="1600" b="0" i="0" u="none" strike="noStrike" dirty="0">
                        <a:solidFill>
                          <a:srgbClr val="000000"/>
                        </a:solidFill>
                        <a:latin typeface="Arial Narrow"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Commonwealth of Learning/IBSA/USAf (HEAids)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12 070</a:t>
                      </a:r>
                      <a:endParaRPr lang="en-US" sz="16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5 077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6 993</a:t>
                      </a:r>
                      <a:endParaRPr lang="en-US" sz="16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0" i="0" u="none" strike="noStrike" kern="1200" dirty="0" smtClean="0">
                          <a:solidFill>
                            <a:srgbClr val="000000"/>
                          </a:solidFill>
                          <a:latin typeface="Arial Narrow" pitchFamily="34" charset="0"/>
                          <a:ea typeface="+mn-ea"/>
                          <a:cs typeface="+mn-cs"/>
                        </a:rPr>
                        <a:t>42.06%</a:t>
                      </a:r>
                      <a:endParaRPr lang="en-US" sz="1600" b="0" i="0" u="none" strike="noStrike" kern="1200" dirty="0">
                        <a:solidFill>
                          <a:srgbClr val="000000"/>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TVET Colleges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1 328 096</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533 797</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794</a:t>
                      </a:r>
                      <a:r>
                        <a:rPr lang="en-US" sz="1600" b="0" i="0" u="none" strike="noStrike" baseline="0" dirty="0" smtClean="0">
                          <a:solidFill>
                            <a:srgbClr val="000000"/>
                          </a:solidFill>
                          <a:latin typeface="Arial Narrow" pitchFamily="34" charset="0"/>
                        </a:rPr>
                        <a:t> 299</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40.19%</a:t>
                      </a:r>
                      <a:endParaRPr lang="en-US" sz="16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CET Colleges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103 898</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53 077</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50 821</a:t>
                      </a:r>
                      <a:endParaRPr lang="en-US" sz="1600" b="0"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51.09%</a:t>
                      </a:r>
                      <a:endParaRPr lang="en-US" sz="1600" b="0" i="0" u="none" strike="noStrike" dirty="0">
                        <a:solidFill>
                          <a:srgbClr val="000000"/>
                        </a:solidFill>
                        <a:latin typeface="Arial Narrow"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Skills levy</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pPr>
                      <a:r>
                        <a:rPr lang="en-US" sz="1600" b="0" i="0" u="none" strike="noStrike" dirty="0" smtClean="0">
                          <a:solidFill>
                            <a:srgbClr val="000000"/>
                          </a:solidFill>
                          <a:latin typeface="Arial Narrow" pitchFamily="34" charset="0"/>
                        </a:rPr>
                        <a:t>16 641 456</a:t>
                      </a:r>
                      <a:endParaRPr lang="en-US" sz="1600" b="0" i="0" u="none" strike="noStrike" dirty="0">
                        <a:solidFill>
                          <a:srgbClr val="000000"/>
                        </a:solidFill>
                        <a:latin typeface="Arial Narrow" pitchFamily="34" charset="0"/>
                      </a:endParaRPr>
                    </a:p>
                  </a:txBody>
                  <a:tcPr marL="9144" marR="9144" marT="9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00000"/>
                        </a:lnSpc>
                        <a:spcBef>
                          <a:spcPts val="0"/>
                        </a:spcBef>
                        <a:spcAft>
                          <a:spcPts val="0"/>
                        </a:spcAft>
                      </a:pPr>
                      <a:r>
                        <a:rPr lang="en-US" sz="1600" b="0" i="0" u="none" strike="noStrike" kern="1200" dirty="0" smtClean="0">
                          <a:solidFill>
                            <a:srgbClr val="000000"/>
                          </a:solidFill>
                          <a:latin typeface="Arial Narrow" pitchFamily="34" charset="0"/>
                          <a:ea typeface="+mn-ea"/>
                          <a:cs typeface="+mn-cs"/>
                        </a:rPr>
                        <a:t>7 953 810</a:t>
                      </a:r>
                      <a:endParaRPr lang="en-US" sz="16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defTabSz="914400" rtl="0" eaLnBrk="1" fontAlgn="b" latinLnBrk="0" hangingPunct="1">
                        <a:lnSpc>
                          <a:spcPct val="100000"/>
                        </a:lnSpc>
                        <a:spcBef>
                          <a:spcPts val="0"/>
                        </a:spcBef>
                        <a:spcAft>
                          <a:spcPts val="0"/>
                        </a:spcAft>
                      </a:pPr>
                      <a:r>
                        <a:rPr lang="en-US" sz="1600" b="0" i="0" u="none" strike="noStrike" kern="1200" dirty="0" smtClean="0">
                          <a:solidFill>
                            <a:srgbClr val="000000"/>
                          </a:solidFill>
                          <a:latin typeface="Arial Narrow" pitchFamily="34" charset="0"/>
                          <a:ea typeface="+mn-ea"/>
                          <a:cs typeface="+mn-cs"/>
                        </a:rPr>
                        <a:t>8 687 646</a:t>
                      </a:r>
                      <a:endParaRPr lang="en-US" sz="1600" b="0" i="0" u="none" strike="noStrike" kern="1200" dirty="0">
                        <a:solidFill>
                          <a:srgbClr val="000000"/>
                        </a:solidFill>
                        <a:latin typeface="Arial Narrow"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r">
                        <a:lnSpc>
                          <a:spcPct val="115000"/>
                        </a:lnSpc>
                        <a:spcBef>
                          <a:spcPts val="0"/>
                        </a:spcBef>
                        <a:spcAft>
                          <a:spcPts val="0"/>
                        </a:spcAft>
                      </a:pPr>
                      <a:r>
                        <a:rPr lang="en-US" sz="1600" dirty="0" smtClean="0">
                          <a:latin typeface="Arial Narrow" panose="020B0606020202030204" pitchFamily="34" charset="0"/>
                          <a:ea typeface="MS Mincho"/>
                          <a:cs typeface="Arial" panose="020B0604020202020204" pitchFamily="34" charset="0"/>
                        </a:rPr>
                        <a:t>47.80%</a:t>
                      </a:r>
                      <a:endParaRPr lang="en-US" sz="1600" dirty="0">
                        <a:latin typeface="Arial Narrow" panose="020B0606020202030204" pitchFamily="34" charset="0"/>
                        <a:ea typeface="MS Mincho"/>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smtClean="0">
                          <a:ln>
                            <a:noFill/>
                          </a:ln>
                          <a:solidFill>
                            <a:schemeClr val="tx1"/>
                          </a:solidFill>
                          <a:effectLst/>
                          <a:latin typeface="Arial Narrow" pitchFamily="34" charset="0"/>
                        </a:rPr>
                        <a:t>    Leave gratuities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0" i="0" u="none" strike="noStrike" kern="1200" dirty="0" smtClean="0">
                          <a:solidFill>
                            <a:srgbClr val="000000"/>
                          </a:solidFill>
                          <a:latin typeface="Arial Narrow" pitchFamily="34" charset="0"/>
                          <a:ea typeface="+mn-ea"/>
                          <a:cs typeface="+mn-cs"/>
                        </a:rPr>
                        <a:t>-</a:t>
                      </a:r>
                      <a:endParaRPr lang="en-US" sz="1600" b="0" i="0" u="none" strike="noStrike" kern="1200" dirty="0">
                        <a:solidFill>
                          <a:srgbClr val="000000"/>
                        </a:solidFill>
                        <a:latin typeface="Arial Narrow"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0" i="0" u="none" strike="noStrike" kern="1200" dirty="0" smtClean="0">
                          <a:solidFill>
                            <a:srgbClr val="000000"/>
                          </a:solidFill>
                          <a:latin typeface="Arial Narrow" pitchFamily="34" charset="0"/>
                          <a:ea typeface="+mn-ea"/>
                          <a:cs typeface="+mn-cs"/>
                        </a:rPr>
                        <a:t>10 164</a:t>
                      </a:r>
                      <a:endParaRPr lang="en-US" sz="1600" b="0" i="0" u="none" strike="noStrike" kern="1200" dirty="0">
                        <a:solidFill>
                          <a:srgbClr val="000000"/>
                        </a:solidFill>
                        <a:latin typeface="Arial Narrow"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(10 164)</a:t>
                      </a:r>
                      <a:endParaRPr lang="en-US" sz="1600" b="0" i="0" u="none" strike="noStrike" dirty="0">
                        <a:solidFill>
                          <a:srgbClr val="000000"/>
                        </a:solidFill>
                        <a:latin typeface="Arial Narrow"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lnSpc>
                          <a:spcPct val="100000"/>
                        </a:lnSpc>
                        <a:spcBef>
                          <a:spcPts val="0"/>
                        </a:spcBef>
                        <a:spcAft>
                          <a:spcPts val="0"/>
                        </a:spcAft>
                      </a:pPr>
                      <a:r>
                        <a:rPr lang="en-US" sz="1600" b="0" i="0" u="none" strike="noStrike" dirty="0" smtClean="0">
                          <a:solidFill>
                            <a:srgbClr val="000000"/>
                          </a:solidFill>
                          <a:latin typeface="Arial Narrow" pitchFamily="34" charset="0"/>
                        </a:rPr>
                        <a:t>-</a:t>
                      </a:r>
                      <a:endParaRPr lang="en-US" sz="1600" b="0" i="0" u="none" strike="noStrike" dirty="0">
                        <a:solidFill>
                          <a:srgbClr val="000000"/>
                        </a:solidFill>
                        <a:latin typeface="Arial Narrow"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Capital Expenditure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9 139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2 956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6 183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32.34%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itchFamily="34" charset="0"/>
                        </a:rPr>
                        <a:t>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600" b="1" i="0" u="none" strike="noStrike" dirty="0" smtClean="0">
                          <a:solidFill>
                            <a:srgbClr val="000000"/>
                          </a:solidFill>
                          <a:latin typeface="Arial Narrow" pitchFamily="34" charset="0"/>
                        </a:rPr>
                        <a:t>68 949 095</a:t>
                      </a:r>
                      <a:endParaRPr lang="en-US" sz="16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600" b="1" i="0" u="none" strike="noStrike" dirty="0" smtClean="0">
                          <a:solidFill>
                            <a:srgbClr val="000000"/>
                          </a:solidFill>
                          <a:latin typeface="Arial Narrow" pitchFamily="34" charset="0"/>
                        </a:rPr>
                        <a:t>46 270 020</a:t>
                      </a:r>
                      <a:endParaRPr lang="en-US" sz="16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algn="r" fontAlgn="b">
                        <a:lnSpc>
                          <a:spcPct val="100000"/>
                        </a:lnSpc>
                      </a:pPr>
                      <a:r>
                        <a:rPr lang="en-US" sz="1600" b="1" i="0" u="none" strike="noStrike" dirty="0" smtClean="0">
                          <a:solidFill>
                            <a:srgbClr val="000000"/>
                          </a:solidFill>
                          <a:latin typeface="Arial Narrow" pitchFamily="34" charset="0"/>
                        </a:rPr>
                        <a:t>22 679 075</a:t>
                      </a:r>
                      <a:endParaRPr lang="en-US" sz="1600" b="1" i="0" u="none" strike="noStrike" dirty="0">
                        <a:solidFill>
                          <a:srgbClr val="000000"/>
                        </a:solidFill>
                        <a:latin typeface="Arial Narrow"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Narrow" pitchFamily="34" charset="0"/>
                          <a:ea typeface="+mn-ea"/>
                          <a:cs typeface="+mn-cs"/>
                        </a:rPr>
                        <a:t>67.11%</a:t>
                      </a:r>
                      <a:endParaRPr kumimoji="0" lang="en-US" sz="1600" b="1" i="0" u="none" strike="noStrike" kern="1200" cap="none" normalizeH="0" baseline="0" dirty="0">
                        <a:ln>
                          <a:noFill/>
                        </a:ln>
                        <a:solidFill>
                          <a:schemeClr val="tx1"/>
                        </a:solidFill>
                        <a:effectLst/>
                        <a:latin typeface="Arial Narrow"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00"/>
                    </a:solidFill>
                  </a:tcPr>
                </a:tc>
              </a:tr>
            </a:tbl>
          </a:graphicData>
        </a:graphic>
      </p:graphicFrame>
      <p:sp>
        <p:nvSpPr>
          <p:cNvPr id="5" name="TextBox 4"/>
          <p:cNvSpPr txBox="1"/>
          <p:nvPr/>
        </p:nvSpPr>
        <p:spPr>
          <a:xfrm>
            <a:off x="228600" y="105489"/>
            <a:ext cx="8686800" cy="646331"/>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b="1" dirty="0" smtClean="0">
                <a:cs typeface="Arial" pitchFamily="34" charset="0"/>
              </a:rPr>
              <a:t>2017/18 First</a:t>
            </a:r>
          </a:p>
          <a:p>
            <a:pPr algn="ctr">
              <a:defRPr/>
            </a:pPr>
            <a:r>
              <a:rPr lang="en-ZA" b="1" dirty="0" smtClean="0">
                <a:cs typeface="Arial" pitchFamily="34" charset="0"/>
              </a:rPr>
              <a:t>Quarter: Spending per </a:t>
            </a:r>
            <a:r>
              <a:rPr lang="en-ZA" b="1" dirty="0">
                <a:cs typeface="Arial" pitchFamily="34" charset="0"/>
              </a:rPr>
              <a:t>Economic Classification</a:t>
            </a:r>
          </a:p>
        </p:txBody>
      </p:sp>
    </p:spTree>
    <p:extLst>
      <p:ext uri="{BB962C8B-B14F-4D97-AF65-F5344CB8AC3E}">
        <p14:creationId xmlns:p14="http://schemas.microsoft.com/office/powerpoint/2010/main" xmlns="" val="1003756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Adjusted Estimates for 2017/18</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45</a:t>
            </a:fld>
            <a:endParaRPr lang="en-US" b="1" dirty="0" smtClean="0"/>
          </a:p>
        </p:txBody>
      </p:sp>
      <p:sp>
        <p:nvSpPr>
          <p:cNvPr id="8" name="Rectangle 3"/>
          <p:cNvSpPr txBox="1">
            <a:spLocks noChangeArrowheads="1"/>
          </p:cNvSpPr>
          <p:nvPr/>
        </p:nvSpPr>
        <p:spPr bwMode="auto">
          <a:xfrm>
            <a:off x="376239" y="1262064"/>
            <a:ext cx="8131173" cy="4886325"/>
          </a:xfrm>
          <a:prstGeom prst="rect">
            <a:avLst/>
          </a:prstGeom>
          <a:noFill/>
          <a:ln w="9525">
            <a:noFill/>
            <a:miter lim="800000"/>
            <a:headEnd/>
            <a:tailEnd/>
          </a:ln>
        </p:spPr>
        <p:txBody>
          <a:bodyPr/>
          <a:lstStyle/>
          <a:p>
            <a:pPr marL="355600" indent="-355600" algn="just">
              <a:spcBef>
                <a:spcPts val="600"/>
              </a:spcBef>
              <a:spcAft>
                <a:spcPts val="1800"/>
              </a:spcAft>
              <a:buFont typeface="Arial" pitchFamily="34" charset="0"/>
              <a:buChar char="•"/>
              <a:defRPr/>
            </a:pPr>
            <a:r>
              <a:rPr lang="en-US" sz="2200" kern="0" dirty="0" smtClean="0">
                <a:cs typeface="Arial" charset="0"/>
              </a:rPr>
              <a:t>The Department’s Adjusted Estimates amounts to R68.078 billion, reflecting a decrease of R870.902 million.</a:t>
            </a:r>
          </a:p>
          <a:p>
            <a:pPr marL="355600" indent="-355600" algn="just">
              <a:spcBef>
                <a:spcPts val="600"/>
              </a:spcBef>
              <a:spcAft>
                <a:spcPts val="1800"/>
              </a:spcAft>
              <a:buFont typeface="Arial" pitchFamily="34" charset="0"/>
              <a:buChar char="•"/>
              <a:defRPr/>
            </a:pPr>
            <a:r>
              <a:rPr lang="en-US" sz="2200" kern="0" dirty="0" smtClean="0">
                <a:cs typeface="Arial" charset="0"/>
              </a:rPr>
              <a:t>The decrease results from the downward adjustment of the estimated skills levy collections by SARS by National Treasury .</a:t>
            </a:r>
          </a:p>
          <a:p>
            <a:pPr marL="355600" indent="-355600" algn="just">
              <a:spcBef>
                <a:spcPts val="600"/>
              </a:spcBef>
              <a:spcAft>
                <a:spcPts val="1800"/>
              </a:spcAft>
              <a:buFont typeface="Arial" pitchFamily="34" charset="0"/>
              <a:buChar char="•"/>
              <a:defRPr/>
            </a:pPr>
            <a:r>
              <a:rPr lang="en-ZA" sz="2200" dirty="0" smtClean="0"/>
              <a:t>Funds to the amount of R135 million were shifted from Compensation of Employees to the subsidisation of TVET Colleges to ensure that Colleges receive the benefit of the estimated unspent funds that resulted from the initial earmarking of Compensation of Employees as agreed with National Treasury.</a:t>
            </a:r>
          </a:p>
        </p:txBody>
      </p:sp>
    </p:spTree>
    <p:extLst>
      <p:ext uri="{BB962C8B-B14F-4D97-AF65-F5344CB8AC3E}">
        <p14:creationId xmlns:p14="http://schemas.microsoft.com/office/powerpoint/2010/main" xmlns="" val="2615295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Status of Audit Action Plans</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46</a:t>
            </a:fld>
            <a:endParaRPr lang="en-US" b="1" dirty="0" smtClean="0"/>
          </a:p>
        </p:txBody>
      </p:sp>
      <p:sp>
        <p:nvSpPr>
          <p:cNvPr id="8" name="Rectangle 3"/>
          <p:cNvSpPr txBox="1">
            <a:spLocks noChangeArrowheads="1"/>
          </p:cNvSpPr>
          <p:nvPr/>
        </p:nvSpPr>
        <p:spPr bwMode="auto">
          <a:xfrm>
            <a:off x="376239" y="1262064"/>
            <a:ext cx="8131173" cy="4886325"/>
          </a:xfrm>
          <a:prstGeom prst="rect">
            <a:avLst/>
          </a:prstGeom>
          <a:noFill/>
          <a:ln w="9525">
            <a:noFill/>
            <a:miter lim="800000"/>
            <a:headEnd/>
            <a:tailEnd/>
          </a:ln>
        </p:spPr>
        <p:txBody>
          <a:bodyPr/>
          <a:lstStyle/>
          <a:p>
            <a:pPr marL="355600" indent="-355600" algn="just">
              <a:lnSpc>
                <a:spcPct val="80000"/>
              </a:lnSpc>
              <a:spcBef>
                <a:spcPts val="600"/>
              </a:spcBef>
              <a:spcAft>
                <a:spcPts val="1800"/>
              </a:spcAft>
              <a:buFont typeface="Arial" pitchFamily="34" charset="0"/>
              <a:buChar char="•"/>
              <a:defRPr/>
            </a:pPr>
            <a:r>
              <a:rPr lang="en-US" sz="2300" kern="0" dirty="0" smtClean="0">
                <a:cs typeface="Arial" charset="0"/>
              </a:rPr>
              <a:t>The Audit Committee reviewed the status of the </a:t>
            </a:r>
            <a:br>
              <a:rPr lang="en-US" sz="2300" kern="0" dirty="0" smtClean="0">
                <a:cs typeface="Arial" charset="0"/>
              </a:rPr>
            </a:br>
            <a:r>
              <a:rPr lang="en-US" sz="2300" kern="0" dirty="0" smtClean="0">
                <a:cs typeface="Arial" charset="0"/>
              </a:rPr>
              <a:t>Audit Action Plans of the various Branches on </a:t>
            </a:r>
            <a:br>
              <a:rPr lang="en-US" sz="2300" kern="0" dirty="0" smtClean="0">
                <a:cs typeface="Arial" charset="0"/>
              </a:rPr>
            </a:br>
            <a:r>
              <a:rPr lang="en-US" sz="2300" kern="0" dirty="0" smtClean="0">
                <a:cs typeface="Arial" charset="0"/>
              </a:rPr>
              <a:t>19 October 2017</a:t>
            </a:r>
          </a:p>
          <a:p>
            <a:pPr marL="355600" indent="-355600" algn="just">
              <a:lnSpc>
                <a:spcPct val="80000"/>
              </a:lnSpc>
              <a:spcBef>
                <a:spcPts val="600"/>
              </a:spcBef>
              <a:spcAft>
                <a:spcPts val="1800"/>
              </a:spcAft>
              <a:buFont typeface="Arial" pitchFamily="34" charset="0"/>
              <a:buChar char="•"/>
              <a:defRPr/>
            </a:pPr>
            <a:r>
              <a:rPr lang="en-US" sz="2300" kern="0" dirty="0" smtClean="0">
                <a:cs typeface="Arial" charset="0"/>
              </a:rPr>
              <a:t>The Audit Committee provided comments to the Accounting Officer and all Branch Heads</a:t>
            </a:r>
          </a:p>
          <a:p>
            <a:pPr marL="355600" indent="-355600" algn="just">
              <a:lnSpc>
                <a:spcPct val="80000"/>
              </a:lnSpc>
              <a:spcBef>
                <a:spcPts val="600"/>
              </a:spcBef>
              <a:spcAft>
                <a:spcPts val="1800"/>
              </a:spcAft>
              <a:buFont typeface="Arial" pitchFamily="34" charset="0"/>
              <a:buChar char="•"/>
              <a:defRPr/>
            </a:pPr>
            <a:r>
              <a:rPr lang="en-ZA" sz="2300" dirty="0" smtClean="0"/>
              <a:t>A workshop took place on 6 November 2017 between the Auditor-General and all Branches to further refine planned actions in terms of the applicable root causes and planned actions to address internal control weaknesses</a:t>
            </a:r>
          </a:p>
          <a:p>
            <a:pPr marL="355600" indent="-355600" algn="just">
              <a:lnSpc>
                <a:spcPct val="80000"/>
              </a:lnSpc>
              <a:spcBef>
                <a:spcPts val="600"/>
              </a:spcBef>
              <a:spcAft>
                <a:spcPts val="1800"/>
              </a:spcAft>
              <a:buFont typeface="Arial" pitchFamily="34" charset="0"/>
              <a:buChar char="•"/>
              <a:defRPr/>
            </a:pPr>
            <a:r>
              <a:rPr lang="en-US" sz="2300" kern="0" dirty="0" smtClean="0">
                <a:cs typeface="Arial" charset="0"/>
              </a:rPr>
              <a:t>The next progress report is due on 13 November 2017</a:t>
            </a:r>
            <a:endParaRPr lang="en-US" sz="2300" dirty="0"/>
          </a:p>
        </p:txBody>
      </p:sp>
    </p:spTree>
    <p:extLst>
      <p:ext uri="{BB962C8B-B14F-4D97-AF65-F5344CB8AC3E}">
        <p14:creationId xmlns:p14="http://schemas.microsoft.com/office/powerpoint/2010/main" xmlns="" val="4221587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Medium Term Budget Policy Statement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47</a:t>
            </a:fld>
            <a:endParaRPr lang="en-US" b="1" dirty="0" smtClean="0"/>
          </a:p>
        </p:txBody>
      </p:sp>
      <p:sp>
        <p:nvSpPr>
          <p:cNvPr id="8" name="Rectangle 3"/>
          <p:cNvSpPr txBox="1">
            <a:spLocks noChangeArrowheads="1"/>
          </p:cNvSpPr>
          <p:nvPr/>
        </p:nvSpPr>
        <p:spPr bwMode="auto">
          <a:xfrm>
            <a:off x="376240" y="1219200"/>
            <a:ext cx="8131173" cy="4886325"/>
          </a:xfrm>
          <a:prstGeom prst="rect">
            <a:avLst/>
          </a:prstGeom>
          <a:noFill/>
          <a:ln w="9525">
            <a:noFill/>
            <a:miter lim="800000"/>
            <a:headEnd/>
            <a:tailEnd/>
          </a:ln>
        </p:spPr>
        <p:txBody>
          <a:bodyPr/>
          <a:lstStyle/>
          <a:p>
            <a:pPr marL="355600" indent="-355600" algn="just">
              <a:lnSpc>
                <a:spcPct val="80000"/>
              </a:lnSpc>
              <a:spcBef>
                <a:spcPts val="600"/>
              </a:spcBef>
              <a:spcAft>
                <a:spcPts val="1800"/>
              </a:spcAft>
              <a:buFont typeface="Arial" pitchFamily="34" charset="0"/>
              <a:buChar char="•"/>
              <a:defRPr/>
            </a:pPr>
            <a:r>
              <a:rPr lang="en-US" sz="2300" kern="0" dirty="0" smtClean="0">
                <a:cs typeface="Arial" charset="0"/>
              </a:rPr>
              <a:t>Education included as one of the key priority areas for funding.</a:t>
            </a:r>
          </a:p>
          <a:p>
            <a:pPr marL="355600" indent="-355600" algn="just">
              <a:lnSpc>
                <a:spcPct val="80000"/>
              </a:lnSpc>
              <a:spcBef>
                <a:spcPts val="600"/>
              </a:spcBef>
              <a:spcAft>
                <a:spcPts val="1800"/>
              </a:spcAft>
              <a:buFont typeface="Arial" pitchFamily="34" charset="0"/>
              <a:buChar char="•"/>
              <a:defRPr/>
            </a:pPr>
            <a:r>
              <a:rPr lang="en-US" sz="2300" kern="0" dirty="0" smtClean="0">
                <a:cs typeface="Arial" charset="0"/>
              </a:rPr>
              <a:t>The evaluation of the implications of providing fee-free higher education is highlighted as a key risk and cost pressure to be taken into account. The 2018 Mandate Paper also highlights the requirement to expand student accommodation.</a:t>
            </a:r>
          </a:p>
          <a:p>
            <a:pPr marL="355600" indent="-355600" algn="just">
              <a:lnSpc>
                <a:spcPct val="80000"/>
              </a:lnSpc>
              <a:spcBef>
                <a:spcPts val="600"/>
              </a:spcBef>
              <a:spcAft>
                <a:spcPts val="1800"/>
              </a:spcAft>
              <a:buFont typeface="Arial" pitchFamily="34" charset="0"/>
              <a:buChar char="•"/>
              <a:defRPr/>
            </a:pPr>
            <a:r>
              <a:rPr lang="en-US" sz="2300" kern="0" dirty="0" smtClean="0">
                <a:cs typeface="Arial" charset="0"/>
              </a:rPr>
              <a:t>Post-School Education and Training remains the function with the highest average nominal growth (8.2%) within Government over the period 2017/18 to 2010/21 (after debt service costs).</a:t>
            </a:r>
          </a:p>
        </p:txBody>
      </p:sp>
    </p:spTree>
    <p:extLst>
      <p:ext uri="{BB962C8B-B14F-4D97-AF65-F5344CB8AC3E}">
        <p14:creationId xmlns:p14="http://schemas.microsoft.com/office/powerpoint/2010/main" xmlns="" val="1966378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58800"/>
            <a:ext cx="8064500"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800" b="1" dirty="0" smtClean="0">
                <a:cs typeface="Arial" pitchFamily="34" charset="0"/>
              </a:rPr>
              <a:t>Medium Term Budget Policy Statement</a:t>
            </a:r>
            <a:endParaRPr lang="en-ZA" sz="2800" b="1" dirty="0">
              <a:cs typeface="Arial" pitchFamily="34" charset="0"/>
            </a:endParaRPr>
          </a:p>
        </p:txBody>
      </p:sp>
      <p:sp>
        <p:nvSpPr>
          <p:cNvPr id="8196" name="Slide Number Placeholder 7"/>
          <p:cNvSpPr>
            <a:spLocks noGrp="1"/>
          </p:cNvSpPr>
          <p:nvPr>
            <p:ph type="sldNum" sz="quarter" idx="12"/>
          </p:nvPr>
        </p:nvSpPr>
        <p:spPr>
          <a:xfrm>
            <a:off x="6929438" y="6524625"/>
            <a:ext cx="2133600" cy="365125"/>
          </a:xfrm>
          <a:noFill/>
        </p:spPr>
        <p:txBody>
          <a:bodyPr/>
          <a:lstStyle/>
          <a:p>
            <a:fld id="{C647411B-AB77-409F-B9F6-2D0EDA52287E}" type="slidenum">
              <a:rPr lang="en-US" b="1" smtClean="0"/>
              <a:pPr/>
              <a:t>48</a:t>
            </a:fld>
            <a:endParaRPr lang="en-US" b="1" dirty="0" smtClean="0"/>
          </a:p>
        </p:txBody>
      </p:sp>
      <p:sp>
        <p:nvSpPr>
          <p:cNvPr id="8" name="Rectangle 3"/>
          <p:cNvSpPr txBox="1">
            <a:spLocks noChangeArrowheads="1"/>
          </p:cNvSpPr>
          <p:nvPr/>
        </p:nvSpPr>
        <p:spPr bwMode="auto">
          <a:xfrm>
            <a:off x="376240" y="1219200"/>
            <a:ext cx="8131173" cy="4886325"/>
          </a:xfrm>
          <a:prstGeom prst="rect">
            <a:avLst/>
          </a:prstGeom>
          <a:noFill/>
          <a:ln w="9525">
            <a:noFill/>
            <a:miter lim="800000"/>
            <a:headEnd/>
            <a:tailEnd/>
          </a:ln>
        </p:spPr>
        <p:txBody>
          <a:bodyPr/>
          <a:lstStyle/>
          <a:p>
            <a:pPr marL="355600" indent="-355600" algn="just">
              <a:lnSpc>
                <a:spcPct val="80000"/>
              </a:lnSpc>
              <a:spcBef>
                <a:spcPts val="600"/>
              </a:spcBef>
              <a:spcAft>
                <a:spcPts val="1800"/>
              </a:spcAft>
              <a:buFont typeface="Arial" pitchFamily="34" charset="0"/>
              <a:buChar char="•"/>
              <a:defRPr/>
            </a:pPr>
            <a:endParaRPr lang="en-US" sz="2300" kern="0" dirty="0" smtClean="0">
              <a:cs typeface="Arial" charset="0"/>
            </a:endParaRPr>
          </a:p>
          <a:p>
            <a:pPr marL="355600" indent="-355600" algn="just">
              <a:lnSpc>
                <a:spcPct val="80000"/>
              </a:lnSpc>
              <a:spcBef>
                <a:spcPts val="600"/>
              </a:spcBef>
              <a:spcAft>
                <a:spcPts val="1800"/>
              </a:spcAft>
              <a:buFont typeface="Arial" pitchFamily="34" charset="0"/>
              <a:buChar char="•"/>
              <a:defRPr/>
            </a:pPr>
            <a:endParaRPr lang="en-US" sz="2300" kern="0" dirty="0">
              <a:cs typeface="Arial" charset="0"/>
            </a:endParaRPr>
          </a:p>
          <a:p>
            <a:pPr marL="355600" indent="-355600" algn="just">
              <a:lnSpc>
                <a:spcPct val="80000"/>
              </a:lnSpc>
              <a:spcBef>
                <a:spcPts val="600"/>
              </a:spcBef>
              <a:spcAft>
                <a:spcPts val="1800"/>
              </a:spcAft>
              <a:buFont typeface="Arial" pitchFamily="34" charset="0"/>
              <a:buChar char="•"/>
              <a:defRPr/>
            </a:pPr>
            <a:endParaRPr lang="en-US" sz="2300" kern="0" dirty="0" smtClean="0">
              <a:cs typeface="Arial" charset="0"/>
            </a:endParaRPr>
          </a:p>
          <a:p>
            <a:pPr marL="355600" indent="-355600" algn="just">
              <a:lnSpc>
                <a:spcPct val="80000"/>
              </a:lnSpc>
              <a:spcBef>
                <a:spcPts val="600"/>
              </a:spcBef>
              <a:spcAft>
                <a:spcPts val="1800"/>
              </a:spcAft>
              <a:buFont typeface="Arial" pitchFamily="34" charset="0"/>
              <a:buChar char="•"/>
              <a:defRPr/>
            </a:pPr>
            <a:endParaRPr lang="en-US" sz="2300" kern="0" dirty="0">
              <a:cs typeface="Arial" charset="0"/>
            </a:endParaRPr>
          </a:p>
          <a:p>
            <a:pPr marL="355600" indent="-355600" algn="just">
              <a:lnSpc>
                <a:spcPct val="80000"/>
              </a:lnSpc>
              <a:spcBef>
                <a:spcPts val="600"/>
              </a:spcBef>
              <a:spcAft>
                <a:spcPts val="1800"/>
              </a:spcAft>
              <a:buFont typeface="Arial" pitchFamily="34" charset="0"/>
              <a:buChar char="•"/>
              <a:defRPr/>
            </a:pPr>
            <a:endParaRPr lang="en-US" sz="2300" kern="0" dirty="0" smtClean="0">
              <a:cs typeface="Arial" charset="0"/>
            </a:endParaRPr>
          </a:p>
          <a:p>
            <a:pPr marL="355600" indent="-355600" algn="just">
              <a:lnSpc>
                <a:spcPct val="80000"/>
              </a:lnSpc>
              <a:spcBef>
                <a:spcPts val="600"/>
              </a:spcBef>
              <a:spcAft>
                <a:spcPts val="1800"/>
              </a:spcAft>
              <a:buFont typeface="Arial" pitchFamily="34" charset="0"/>
              <a:buChar char="•"/>
              <a:defRPr/>
            </a:pPr>
            <a:r>
              <a:rPr lang="en-US" sz="2000" kern="0" dirty="0" smtClean="0">
                <a:cs typeface="Arial" charset="0"/>
              </a:rPr>
              <a:t>The above table as reflected in the MTBPS reflects the anticipated shortfall for universities. The impact on TVET Colleges would require an additional estimated amount of R23.5 billion.</a:t>
            </a:r>
          </a:p>
          <a:p>
            <a:pPr marL="355600" indent="-355600" algn="just">
              <a:lnSpc>
                <a:spcPct val="80000"/>
              </a:lnSpc>
              <a:spcBef>
                <a:spcPts val="600"/>
              </a:spcBef>
              <a:spcAft>
                <a:spcPts val="1800"/>
              </a:spcAft>
              <a:buFont typeface="Arial" pitchFamily="34" charset="0"/>
              <a:buChar char="•"/>
              <a:defRPr/>
            </a:pPr>
            <a:r>
              <a:rPr lang="en-US" sz="2000" kern="0" dirty="0">
                <a:cs typeface="Arial" charset="0"/>
              </a:rPr>
              <a:t>With regard to the expansion of student accommodation, funding of R11.1 billion over the 2018 MTEF is proposed, although not yet allocated.</a:t>
            </a:r>
          </a:p>
          <a:p>
            <a:pPr marL="355600" indent="-355600" algn="just">
              <a:lnSpc>
                <a:spcPct val="80000"/>
              </a:lnSpc>
              <a:spcBef>
                <a:spcPts val="600"/>
              </a:spcBef>
              <a:spcAft>
                <a:spcPts val="1800"/>
              </a:spcAft>
              <a:buFont typeface="Arial" pitchFamily="34" charset="0"/>
              <a:buChar char="•"/>
              <a:defRPr/>
            </a:pPr>
            <a:endParaRPr lang="en-US" sz="2300" kern="0" dirty="0">
              <a:cs typeface="Arial" charset="0"/>
            </a:endParaRPr>
          </a:p>
        </p:txBody>
      </p:sp>
      <p:pic>
        <p:nvPicPr>
          <p:cNvPr id="2" name="Picture 1"/>
          <p:cNvPicPr>
            <a:picLocks noChangeAspect="1"/>
          </p:cNvPicPr>
          <p:nvPr/>
        </p:nvPicPr>
        <p:blipFill>
          <a:blip r:embed="rId3" cstate="print"/>
          <a:stretch>
            <a:fillRect/>
          </a:stretch>
        </p:blipFill>
        <p:spPr>
          <a:xfrm>
            <a:off x="468313" y="1219200"/>
            <a:ext cx="8078336" cy="2743200"/>
          </a:xfrm>
          <a:prstGeom prst="rect">
            <a:avLst/>
          </a:prstGeom>
        </p:spPr>
      </p:pic>
    </p:spTree>
    <p:extLst>
      <p:ext uri="{BB962C8B-B14F-4D97-AF65-F5344CB8AC3E}">
        <p14:creationId xmlns:p14="http://schemas.microsoft.com/office/powerpoint/2010/main" xmlns="" val="19205318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4" cstate="print"/>
          <a:srcRect/>
          <a:stretch>
            <a:fillRect/>
          </a:stretch>
        </p:blipFill>
        <p:spPr bwMode="auto">
          <a:xfrm>
            <a:off x="2574925" y="1981200"/>
            <a:ext cx="4022725" cy="158644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830997"/>
          </a:xfrm>
          <a:prstGeom prst="rect">
            <a:avLst/>
          </a:prstGeom>
          <a:noFill/>
          <a:ln w="9525">
            <a:noFill/>
            <a:miter lim="800000"/>
            <a:headEnd/>
            <a:tailEnd/>
          </a:ln>
        </p:spPr>
        <p:txBody>
          <a:bodyPr>
            <a:spAutoFit/>
          </a:bodyPr>
          <a:lstStyle/>
          <a:p>
            <a:pPr algn="ctr"/>
            <a:r>
              <a:rPr lang="en-US" sz="4800" i="1" dirty="0">
                <a:latin typeface="+mn-lt"/>
              </a:rPr>
              <a:t>Thank </a:t>
            </a:r>
            <a:r>
              <a:rPr lang="en-US" sz="4800" i="1" dirty="0" smtClean="0">
                <a:latin typeface="+mn-lt"/>
              </a:rPr>
              <a:t>you</a:t>
            </a:r>
            <a:endParaRPr lang="en-US" sz="4800" i="1" dirty="0">
              <a:latin typeface="+mn-lt"/>
            </a:endParaRPr>
          </a:p>
        </p:txBody>
      </p:sp>
      <p:sp>
        <p:nvSpPr>
          <p:cNvPr id="11269" name="Slide Number Placeholder 5"/>
          <p:cNvSpPr>
            <a:spLocks noGrp="1"/>
          </p:cNvSpPr>
          <p:nvPr>
            <p:ph type="sldNum" sz="quarter" idx="12"/>
          </p:nvPr>
        </p:nvSpPr>
        <p:spPr>
          <a:xfrm>
            <a:off x="7010400" y="6534150"/>
            <a:ext cx="2133600" cy="476250"/>
          </a:xfrm>
          <a:noFill/>
        </p:spPr>
        <p:txBody>
          <a:bodyPr/>
          <a:lstStyle/>
          <a:p>
            <a:fld id="{B5BC65C7-0663-470E-9C48-4998BA0C60EC}" type="slidenum">
              <a:rPr lang="en-US" smtClean="0"/>
              <a:pPr/>
              <a:t>49</a:t>
            </a:fld>
            <a:endParaRPr lang="en-US" dirty="0" smtClean="0"/>
          </a:p>
        </p:txBody>
      </p:sp>
    </p:spTree>
    <p:extLst>
      <p:ext uri="{BB962C8B-B14F-4D97-AF65-F5344CB8AC3E}">
        <p14:creationId xmlns:p14="http://schemas.microsoft.com/office/powerpoint/2010/main" xmlns="" val="354423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31813" y="918471"/>
            <a:ext cx="8183589" cy="5463279"/>
          </a:xfrm>
        </p:spPr>
        <p:txBody>
          <a:bodyPr/>
          <a:lstStyle/>
          <a:p>
            <a:pPr marL="0" indent="0" eaLnBrk="1" hangingPunct="1">
              <a:buNone/>
            </a:pPr>
            <a:r>
              <a:rPr lang="en-ZA" sz="2400" b="1" dirty="0" smtClean="0">
                <a:cs typeface="Arial" pitchFamily="34" charset="0"/>
              </a:rPr>
              <a:t>Targets achieved: </a:t>
            </a:r>
          </a:p>
          <a:p>
            <a:pPr marL="400050" eaLnBrk="1" hangingPunct="1">
              <a:buFont typeface="+mj-lt"/>
              <a:buAutoNum type="arabicPeriod"/>
            </a:pPr>
            <a:r>
              <a:rPr lang="en-ZA" sz="2400" dirty="0" smtClean="0"/>
              <a:t>A </a:t>
            </a:r>
            <a:r>
              <a:rPr lang="en-ZA" sz="2400" dirty="0"/>
              <a:t>plan to improve HR recruitment and selection process was developed and approved by the Director-General on 29 September </a:t>
            </a:r>
            <a:r>
              <a:rPr lang="en-ZA" sz="2400" dirty="0" smtClean="0"/>
              <a:t>2017</a:t>
            </a:r>
          </a:p>
          <a:p>
            <a:pPr marL="400050" eaLnBrk="1" hangingPunct="1">
              <a:buFont typeface="+mj-lt"/>
              <a:buAutoNum type="arabicPeriod"/>
            </a:pPr>
            <a:endParaRPr lang="en-ZA" sz="2400" dirty="0"/>
          </a:p>
          <a:p>
            <a:pPr marL="400050" eaLnBrk="1" hangingPunct="1">
              <a:buFont typeface="+mj-lt"/>
              <a:buAutoNum type="arabicPeriod"/>
            </a:pPr>
            <a:endParaRPr lang="en-ZA" sz="2400" dirty="0" smtClean="0"/>
          </a:p>
          <a:p>
            <a:pPr marL="57150" indent="0" eaLnBrk="1" hangingPunct="1">
              <a:buNone/>
            </a:pPr>
            <a:endParaRPr lang="en-ZA" sz="2400" dirty="0" smtClean="0"/>
          </a:p>
          <a:p>
            <a:pPr marL="442913" indent="-385763" eaLnBrk="1" hangingPunct="1">
              <a:spcBef>
                <a:spcPts val="1800"/>
              </a:spcBef>
              <a:buFont typeface="+mj-lt"/>
              <a:buAutoNum type="arabicPeriod" startAt="2"/>
            </a:pPr>
            <a:r>
              <a:rPr lang="en-GB" sz="2400" dirty="0" smtClean="0"/>
              <a:t>A </a:t>
            </a:r>
            <a:r>
              <a:rPr lang="en-GB" sz="2400" dirty="0"/>
              <a:t>draft plan to reduce the number of days to resolve disciplinary cases </a:t>
            </a:r>
            <a:r>
              <a:rPr lang="en-GB" sz="2400" dirty="0" smtClean="0"/>
              <a:t>consulted</a:t>
            </a:r>
            <a:endParaRPr lang="en-ZA" sz="2400" dirty="0" smtClean="0"/>
          </a:p>
          <a:p>
            <a:pPr marL="800100" lvl="1" indent="-342900" eaLnBrk="1" hangingPunct="1">
              <a:buFont typeface="+mj-lt"/>
              <a:buAutoNum type="arabicPeriod"/>
            </a:pPr>
            <a:endParaRPr lang="en-GB" sz="14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5</a:t>
            </a:fld>
            <a:endParaRPr lang="en-US" altLang="en-US" sz="1400" b="1" dirty="0"/>
          </a:p>
        </p:txBody>
      </p:sp>
      <p:sp>
        <p:nvSpPr>
          <p:cNvPr id="8" name="TextBox 7"/>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
        <p:nvSpPr>
          <p:cNvPr id="7" name="Content Placeholder 2"/>
          <p:cNvSpPr txBox="1">
            <a:spLocks/>
          </p:cNvSpPr>
          <p:nvPr/>
        </p:nvSpPr>
        <p:spPr bwMode="auto">
          <a:xfrm>
            <a:off x="534192" y="2596448"/>
            <a:ext cx="7391401" cy="1295370"/>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42913" lvl="1" indent="-357188" eaLnBrk="1" hangingPunct="1"/>
            <a:r>
              <a:rPr lang="en-GB" sz="1800" dirty="0" smtClean="0">
                <a:latin typeface="Arial" panose="020B0604020202020204" pitchFamily="34" charset="0"/>
                <a:cs typeface="Arial" panose="020B0604020202020204" pitchFamily="34" charset="0"/>
              </a:rPr>
              <a:t>This  </a:t>
            </a:r>
            <a:r>
              <a:rPr lang="en-GB" sz="1800" dirty="0">
                <a:latin typeface="Arial" panose="020B0604020202020204" pitchFamily="34" charset="0"/>
                <a:cs typeface="Arial" panose="020B0604020202020204" pitchFamily="34" charset="0"/>
              </a:rPr>
              <a:t>plan seeks to improve efficiency of the recruitment and selection process within the </a:t>
            </a:r>
            <a:r>
              <a:rPr lang="en-GB" sz="1800" dirty="0" smtClean="0">
                <a:latin typeface="Arial" panose="020B0604020202020204" pitchFamily="34" charset="0"/>
                <a:cs typeface="Arial" panose="020B0604020202020204" pitchFamily="34" charset="0"/>
              </a:rPr>
              <a:t>department</a:t>
            </a:r>
          </a:p>
          <a:p>
            <a:pPr marL="442913" lvl="1" indent="-357188" eaLnBrk="1" hangingPunct="1"/>
            <a:r>
              <a:rPr lang="en-GB" sz="1800" dirty="0" smtClean="0">
                <a:latin typeface="Arial" panose="020B0604020202020204" pitchFamily="34" charset="0"/>
                <a:cs typeface="Arial" panose="020B0604020202020204" pitchFamily="34" charset="0"/>
              </a:rPr>
              <a:t>It </a:t>
            </a:r>
            <a:r>
              <a:rPr lang="en-GB" sz="1800" dirty="0">
                <a:latin typeface="Arial" panose="020B0604020202020204" pitchFamily="34" charset="0"/>
                <a:cs typeface="Arial" panose="020B0604020202020204" pitchFamily="34" charset="0"/>
              </a:rPr>
              <a:t>will enable the </a:t>
            </a:r>
            <a:r>
              <a:rPr lang="en-GB" sz="1800" dirty="0" smtClean="0">
                <a:latin typeface="Arial" panose="020B0604020202020204" pitchFamily="34" charset="0"/>
                <a:cs typeface="Arial" panose="020B0604020202020204" pitchFamily="34" charset="0"/>
              </a:rPr>
              <a:t>Department to </a:t>
            </a:r>
            <a:r>
              <a:rPr lang="en-GB" sz="1800" dirty="0">
                <a:latin typeface="Arial" panose="020B0604020202020204" pitchFamily="34" charset="0"/>
                <a:cs typeface="Arial" panose="020B0604020202020204" pitchFamily="34" charset="0"/>
              </a:rPr>
              <a:t>fill advertised positions within 180 days (from the date of advertisement until appointment is made</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
        <p:nvSpPr>
          <p:cNvPr id="9" name="Content Placeholder 2"/>
          <p:cNvSpPr txBox="1">
            <a:spLocks/>
          </p:cNvSpPr>
          <p:nvPr/>
        </p:nvSpPr>
        <p:spPr bwMode="auto">
          <a:xfrm>
            <a:off x="531812" y="4945443"/>
            <a:ext cx="7393781" cy="1014688"/>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42913" lvl="1" indent="-357188" eaLnBrk="1" hangingPunct="1"/>
            <a:r>
              <a:rPr lang="en-GB" sz="1800" dirty="0">
                <a:latin typeface="Arial" panose="020B0604020202020204" pitchFamily="34" charset="0"/>
                <a:cs typeface="Arial" panose="020B0604020202020204" pitchFamily="34" charset="0"/>
              </a:rPr>
              <a:t>The </a:t>
            </a:r>
            <a:r>
              <a:rPr lang="en-GB" sz="1800" b="1" i="1" dirty="0">
                <a:latin typeface="Arial" panose="020B0604020202020204" pitchFamily="34" charset="0"/>
                <a:cs typeface="Arial" panose="020B0604020202020204" pitchFamily="34" charset="0"/>
              </a:rPr>
              <a:t>draft plan </a:t>
            </a:r>
            <a:r>
              <a:rPr lang="en-GB" sz="1800" dirty="0">
                <a:latin typeface="Arial" panose="020B0604020202020204" pitchFamily="34" charset="0"/>
                <a:cs typeface="Arial" panose="020B0604020202020204" pitchFamily="34" charset="0"/>
              </a:rPr>
              <a:t>was developed during the first quarter </a:t>
            </a:r>
          </a:p>
          <a:p>
            <a:pPr marL="442913" lvl="1" indent="-357188" eaLnBrk="1" hangingPunct="1"/>
            <a:r>
              <a:rPr lang="en-GB" sz="1800" dirty="0">
                <a:latin typeface="Arial" panose="020B0604020202020204" pitchFamily="34" charset="0"/>
                <a:cs typeface="Arial" panose="020B0604020202020204" pitchFamily="34" charset="0"/>
              </a:rPr>
              <a:t>It has now been consulted on with colleges in nine Provinces on - Consultation workshops held </a:t>
            </a:r>
          </a:p>
        </p:txBody>
      </p:sp>
    </p:spTree>
    <p:extLst>
      <p:ext uri="{BB962C8B-B14F-4D97-AF65-F5344CB8AC3E}">
        <p14:creationId xmlns:p14="http://schemas.microsoft.com/office/powerpoint/2010/main" xmlns="" val="1045813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357159" y="1030812"/>
            <a:ext cx="7872442" cy="5463279"/>
          </a:xfrm>
        </p:spPr>
        <p:txBody>
          <a:bodyPr/>
          <a:lstStyle/>
          <a:p>
            <a:pPr marL="0" indent="0" eaLnBrk="1" hangingPunct="1">
              <a:spcBef>
                <a:spcPts val="1200"/>
              </a:spcBef>
              <a:spcAft>
                <a:spcPts val="1200"/>
              </a:spcAft>
              <a:buNone/>
            </a:pPr>
            <a:r>
              <a:rPr lang="en-ZA" sz="2000" b="1" dirty="0" smtClean="0">
                <a:cs typeface="Arial" pitchFamily="34" charset="0"/>
              </a:rPr>
              <a:t>Targets achieved ..</a:t>
            </a:r>
            <a:r>
              <a:rPr lang="en-ZA" sz="2000" b="1" i="1" dirty="0" smtClean="0">
                <a:cs typeface="Arial" pitchFamily="34" charset="0"/>
              </a:rPr>
              <a:t>continue</a:t>
            </a:r>
            <a:r>
              <a:rPr lang="en-ZA" sz="2000" b="1" dirty="0" smtClean="0">
                <a:cs typeface="Arial" pitchFamily="34" charset="0"/>
              </a:rPr>
              <a:t>: </a:t>
            </a:r>
          </a:p>
          <a:p>
            <a:pPr marL="400050" eaLnBrk="1" hangingPunct="1">
              <a:buFont typeface="+mj-lt"/>
              <a:buAutoNum type="arabicPeriod" startAt="3"/>
            </a:pPr>
            <a:r>
              <a:rPr lang="en-ZA" sz="2000" dirty="0" smtClean="0"/>
              <a:t>Remedial plan on </a:t>
            </a:r>
            <a:r>
              <a:rPr lang="en-ZA" sz="2000" dirty="0"/>
              <a:t>audit </a:t>
            </a:r>
            <a:r>
              <a:rPr lang="en-ZA" sz="2000" dirty="0" smtClean="0"/>
              <a:t>findings in </a:t>
            </a:r>
            <a:r>
              <a:rPr lang="en-ZA" sz="2000" dirty="0"/>
              <a:t>the </a:t>
            </a:r>
            <a:r>
              <a:rPr lang="en-ZA" sz="2000" dirty="0" smtClean="0"/>
              <a:t>previous financial </a:t>
            </a:r>
            <a:r>
              <a:rPr lang="en-ZA" sz="2000" dirty="0"/>
              <a:t>year </a:t>
            </a:r>
            <a:r>
              <a:rPr lang="en-ZA" sz="2000" dirty="0" smtClean="0"/>
              <a:t>was developed and approved </a:t>
            </a:r>
            <a:r>
              <a:rPr lang="en-ZA" sz="2000" dirty="0"/>
              <a:t>by </a:t>
            </a:r>
            <a:r>
              <a:rPr lang="en-ZA" sz="2000" dirty="0" smtClean="0"/>
              <a:t>the Director-General on </a:t>
            </a:r>
            <a:br>
              <a:rPr lang="en-ZA" sz="2000" dirty="0" smtClean="0"/>
            </a:br>
            <a:r>
              <a:rPr lang="en-ZA" sz="2000" dirty="0" smtClean="0"/>
              <a:t>27 September 2017</a:t>
            </a:r>
          </a:p>
          <a:p>
            <a:pPr marL="400050" eaLnBrk="1" hangingPunct="1">
              <a:buFont typeface="+mj-lt"/>
              <a:buAutoNum type="arabicPeriod" startAt="3"/>
            </a:pPr>
            <a:endParaRPr lang="en-ZA" sz="2000" dirty="0"/>
          </a:p>
          <a:p>
            <a:pPr marL="400050" eaLnBrk="1" hangingPunct="1">
              <a:buFont typeface="+mj-lt"/>
              <a:buAutoNum type="arabicPeriod" startAt="3"/>
            </a:pPr>
            <a:endParaRPr lang="en-ZA" sz="2000" dirty="0" smtClean="0"/>
          </a:p>
          <a:p>
            <a:pPr marL="57150" indent="0" eaLnBrk="1" hangingPunct="1">
              <a:buNone/>
            </a:pPr>
            <a:endParaRPr lang="en-ZA" sz="2000" dirty="0" smtClean="0"/>
          </a:p>
          <a:p>
            <a:pPr marL="57150" indent="0" eaLnBrk="1" hangingPunct="1">
              <a:buNone/>
            </a:pPr>
            <a:endParaRPr lang="en-ZA" sz="1200" b="1" dirty="0" smtClean="0"/>
          </a:p>
          <a:p>
            <a:pPr marL="57150" indent="0" eaLnBrk="1" hangingPunct="1">
              <a:buNone/>
            </a:pPr>
            <a:r>
              <a:rPr lang="en-ZA" sz="2000" b="1" dirty="0" smtClean="0"/>
              <a:t>Targets </a:t>
            </a:r>
            <a:r>
              <a:rPr lang="en-ZA" sz="2000" b="1" dirty="0"/>
              <a:t>n</a:t>
            </a:r>
            <a:r>
              <a:rPr lang="en-ZA" sz="2000" b="1" dirty="0" smtClean="0"/>
              <a:t>ot achieved during the quarter under review:</a:t>
            </a:r>
          </a:p>
          <a:p>
            <a:pPr marL="57150" indent="0" eaLnBrk="1" hangingPunct="1">
              <a:buNone/>
            </a:pPr>
            <a:endParaRPr lang="en-ZA" sz="800" b="1" dirty="0" smtClean="0"/>
          </a:p>
          <a:p>
            <a:pPr marL="514350" indent="-457200" eaLnBrk="1" hangingPunct="1">
              <a:buFont typeface="+mj-lt"/>
              <a:buAutoNum type="arabicPeriod" startAt="4"/>
            </a:pPr>
            <a:r>
              <a:rPr lang="en-GB" sz="2000" dirty="0" smtClean="0"/>
              <a:t>Development of </a:t>
            </a:r>
            <a:r>
              <a:rPr lang="en-GB" sz="2000" dirty="0"/>
              <a:t>ICT strategy and system implementation </a:t>
            </a:r>
            <a:r>
              <a:rPr lang="en-GB" sz="2000" dirty="0" smtClean="0"/>
              <a:t>for approval by </a:t>
            </a:r>
            <a:r>
              <a:rPr lang="en-GB" sz="2000" dirty="0"/>
              <a:t>the Director-General by 30 September </a:t>
            </a:r>
            <a:r>
              <a:rPr lang="en-GB" sz="2000" dirty="0" smtClean="0"/>
              <a:t>2017</a:t>
            </a:r>
          </a:p>
          <a:p>
            <a:pPr marL="457200" lvl="1" indent="0" eaLnBrk="1" hangingPunct="1">
              <a:buNone/>
            </a:pPr>
            <a:endParaRPr lang="en-ZA" sz="1600" b="1" dirty="0"/>
          </a:p>
          <a:p>
            <a:pPr marL="57150" indent="0" eaLnBrk="1" hangingPunct="1">
              <a:buNone/>
            </a:pPr>
            <a:endParaRPr lang="en-ZA" sz="2000" b="1" dirty="0"/>
          </a:p>
          <a:p>
            <a:pPr marL="57150" indent="0" eaLnBrk="1" hangingPunct="1">
              <a:buNone/>
            </a:pPr>
            <a:r>
              <a:rPr lang="en-ZA" sz="2000" b="1" dirty="0" smtClean="0"/>
              <a:t> </a:t>
            </a:r>
            <a:endParaRPr lang="en-ZA" sz="2000" b="1" dirty="0"/>
          </a:p>
          <a:p>
            <a:pPr marL="57150" indent="0" eaLnBrk="1" hangingPunct="1">
              <a:buNone/>
            </a:pPr>
            <a:endParaRPr lang="en-ZA" sz="2000" dirty="0" smtClean="0"/>
          </a:p>
          <a:p>
            <a:pPr marL="800100" lvl="1" indent="-342900" eaLnBrk="1" hangingPunct="1">
              <a:buFont typeface="+mj-lt"/>
              <a:buAutoNum type="arabicPeriod"/>
            </a:pPr>
            <a:endParaRPr lang="en-GB" sz="1200" dirty="0" smtClean="0">
              <a:cs typeface="Arial"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latin typeface="+mn-lt"/>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latin typeface="+mn-lt"/>
              </a:rPr>
              <a:pPr>
                <a:spcBef>
                  <a:spcPct val="0"/>
                </a:spcBef>
                <a:buFontTx/>
                <a:buNone/>
              </a:pPr>
              <a:t>6</a:t>
            </a:fld>
            <a:endParaRPr lang="en-US" altLang="en-US" sz="1400" b="1" dirty="0">
              <a:latin typeface="+mn-lt"/>
            </a:endParaRPr>
          </a:p>
        </p:txBody>
      </p:sp>
      <p:sp>
        <p:nvSpPr>
          <p:cNvPr id="8" name="TextBox 7"/>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mn-lt"/>
              </a:rPr>
              <a:t>Programme </a:t>
            </a:r>
            <a:r>
              <a:rPr lang="en-US" dirty="0" smtClean="0">
                <a:latin typeface="+mn-lt"/>
              </a:rPr>
              <a:t>1: Administration</a:t>
            </a:r>
            <a:endParaRPr lang="en-ZA" dirty="0">
              <a:latin typeface="+mn-lt"/>
            </a:endParaRPr>
          </a:p>
        </p:txBody>
      </p:sp>
      <p:sp>
        <p:nvSpPr>
          <p:cNvPr id="9" name="Content Placeholder 2"/>
          <p:cNvSpPr txBox="1">
            <a:spLocks/>
          </p:cNvSpPr>
          <p:nvPr/>
        </p:nvSpPr>
        <p:spPr bwMode="auto">
          <a:xfrm>
            <a:off x="522286" y="2627547"/>
            <a:ext cx="6783387" cy="1134904"/>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buFontTx/>
              <a:buChar char="-"/>
            </a:pPr>
            <a:r>
              <a:rPr lang="en-GB" sz="1600" dirty="0"/>
              <a:t>The plan contains all the departmental action plans to address the findings of the Auditor General</a:t>
            </a:r>
            <a:r>
              <a:rPr lang="en-ZA" sz="1600" dirty="0"/>
              <a:t>. </a:t>
            </a:r>
          </a:p>
          <a:p>
            <a:pPr marL="357188" lvl="1" indent="-357188" eaLnBrk="1" hangingPunct="1">
              <a:buFontTx/>
              <a:buChar char="-"/>
            </a:pPr>
            <a:r>
              <a:rPr lang="en-ZA" sz="1600" dirty="0"/>
              <a:t>The implementation of the action plans is monitored on a quarterly basis until they are completed. </a:t>
            </a:r>
          </a:p>
          <a:p>
            <a:pPr marL="0" indent="0" eaLnBrk="1" hangingPunct="1">
              <a:buNone/>
            </a:pPr>
            <a:endParaRPr lang="en-ZA" sz="1400" kern="0" dirty="0">
              <a:cs typeface="Arial" pitchFamily="34" charset="0"/>
            </a:endParaRPr>
          </a:p>
        </p:txBody>
      </p:sp>
      <p:sp>
        <p:nvSpPr>
          <p:cNvPr id="13" name="Content Placeholder 2"/>
          <p:cNvSpPr txBox="1">
            <a:spLocks/>
          </p:cNvSpPr>
          <p:nvPr/>
        </p:nvSpPr>
        <p:spPr bwMode="auto">
          <a:xfrm>
            <a:off x="522287" y="5113376"/>
            <a:ext cx="6783387" cy="1051214"/>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1400" b="1" kern="0" dirty="0" smtClean="0">
                <a:cs typeface="Arial" pitchFamily="34" charset="0"/>
              </a:rPr>
              <a:t>Reason for not achieving t</a:t>
            </a:r>
            <a:r>
              <a:rPr lang="en-ZA" sz="1400" b="1" dirty="0" smtClean="0"/>
              <a:t>he target:</a:t>
            </a:r>
          </a:p>
          <a:p>
            <a:pPr marL="0" indent="0" eaLnBrk="1" hangingPunct="1">
              <a:buNone/>
            </a:pPr>
            <a:r>
              <a:rPr lang="en-ZA" sz="1600" dirty="0" smtClean="0"/>
              <a:t>The approval </a:t>
            </a:r>
            <a:r>
              <a:rPr lang="en-ZA" sz="1600" dirty="0"/>
              <a:t>of the submission for the strategy was delayed due to engagements with </a:t>
            </a:r>
            <a:r>
              <a:rPr lang="en-ZA" sz="1600" dirty="0" smtClean="0"/>
              <a:t> the National Skills Fund on the requisite funding for implementation</a:t>
            </a:r>
            <a:endParaRPr lang="en-ZA" sz="1600" kern="0" dirty="0">
              <a:cs typeface="Arial" pitchFamily="34" charset="0"/>
            </a:endParaRPr>
          </a:p>
        </p:txBody>
      </p:sp>
    </p:spTree>
    <p:extLst>
      <p:ext uri="{BB962C8B-B14F-4D97-AF65-F5344CB8AC3E}">
        <p14:creationId xmlns:p14="http://schemas.microsoft.com/office/powerpoint/2010/main" xmlns="" val="2604004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Content Placeholder 2"/>
          <p:cNvSpPr>
            <a:spLocks noGrp="1"/>
          </p:cNvSpPr>
          <p:nvPr>
            <p:ph idx="1"/>
          </p:nvPr>
        </p:nvSpPr>
        <p:spPr>
          <a:xfrm>
            <a:off x="531813" y="1089921"/>
            <a:ext cx="8183589" cy="5463279"/>
          </a:xfrm>
        </p:spPr>
        <p:txBody>
          <a:bodyPr/>
          <a:lstStyle/>
          <a:p>
            <a:pPr marL="57150" indent="0" eaLnBrk="1" hangingPunct="1">
              <a:buNone/>
            </a:pPr>
            <a:r>
              <a:rPr lang="en-ZA" sz="2000" b="1" dirty="0" smtClean="0">
                <a:latin typeface="Arial" panose="020B0604020202020204" pitchFamily="34" charset="0"/>
                <a:cs typeface="Arial" panose="020B0604020202020204" pitchFamily="34" charset="0"/>
              </a:rPr>
              <a:t>Status of targets </a:t>
            </a:r>
            <a:r>
              <a:rPr lang="en-ZA" sz="2000" b="1" dirty="0">
                <a:latin typeface="Arial" panose="020B0604020202020204" pitchFamily="34" charset="0"/>
                <a:cs typeface="Arial" panose="020B0604020202020204" pitchFamily="34" charset="0"/>
              </a:rPr>
              <a:t>n</a:t>
            </a:r>
            <a:r>
              <a:rPr lang="en-ZA" sz="2000" b="1" dirty="0" smtClean="0">
                <a:latin typeface="Arial" panose="020B0604020202020204" pitchFamily="34" charset="0"/>
                <a:cs typeface="Arial" panose="020B0604020202020204" pitchFamily="34" charset="0"/>
              </a:rPr>
              <a:t>ot achieved during the 1</a:t>
            </a:r>
            <a:r>
              <a:rPr lang="en-ZA" sz="2000" b="1" baseline="30000" dirty="0" smtClean="0">
                <a:latin typeface="Arial" panose="020B0604020202020204" pitchFamily="34" charset="0"/>
                <a:cs typeface="Arial" panose="020B0604020202020204" pitchFamily="34" charset="0"/>
              </a:rPr>
              <a:t>st</a:t>
            </a:r>
            <a:r>
              <a:rPr lang="en-ZA" sz="2000" b="1" dirty="0" smtClean="0">
                <a:latin typeface="Arial" panose="020B0604020202020204" pitchFamily="34" charset="0"/>
                <a:cs typeface="Arial" panose="020B0604020202020204" pitchFamily="34" charset="0"/>
              </a:rPr>
              <a:t> quarter:</a:t>
            </a:r>
          </a:p>
          <a:p>
            <a:pPr marL="57150" indent="0" eaLnBrk="1" hangingPunct="1">
              <a:buNone/>
            </a:pPr>
            <a:endParaRPr lang="en-ZA" sz="800" b="1" dirty="0" smtClean="0">
              <a:latin typeface="Arial" panose="020B0604020202020204" pitchFamily="34" charset="0"/>
              <a:cs typeface="Arial" panose="020B0604020202020204" pitchFamily="34" charset="0"/>
            </a:endParaRPr>
          </a:p>
          <a:p>
            <a:pPr marL="457200" indent="-457200" eaLnBrk="1" hangingPunct="1">
              <a:buFont typeface="+mj-lt"/>
              <a:buAutoNum type="arabicPeriod" startAt="5"/>
            </a:pPr>
            <a:r>
              <a:rPr lang="en-GB" sz="2000" dirty="0">
                <a:latin typeface="Arial" panose="020B0604020202020204" pitchFamily="34" charset="0"/>
                <a:cs typeface="Arial" panose="020B0604020202020204" pitchFamily="34" charset="0"/>
              </a:rPr>
              <a:t>Development of a system for tracking invoices from creditors in order to pay them within 30 Days  </a:t>
            </a:r>
          </a:p>
          <a:p>
            <a:pPr marL="457200" lvl="1" indent="0" eaLnBrk="1" hangingPunct="1">
              <a:buNone/>
            </a:pPr>
            <a:endParaRPr lang="en-ZA" sz="1600" b="1" dirty="0">
              <a:latin typeface="Arial" panose="020B0604020202020204" pitchFamily="34" charset="0"/>
              <a:cs typeface="Arial" panose="020B0604020202020204" pitchFamily="34" charset="0"/>
            </a:endParaRPr>
          </a:p>
          <a:p>
            <a:pPr marL="57150" indent="0" eaLnBrk="1" hangingPunct="1">
              <a:buNone/>
            </a:pPr>
            <a:endParaRPr lang="en-ZA" sz="2000" b="1" dirty="0">
              <a:latin typeface="Arial" panose="020B0604020202020204" pitchFamily="34" charset="0"/>
              <a:cs typeface="Arial" panose="020B0604020202020204" pitchFamily="34" charset="0"/>
            </a:endParaRPr>
          </a:p>
          <a:p>
            <a:pPr marL="57150" indent="0" eaLnBrk="1" hangingPunct="1">
              <a:buNone/>
            </a:pPr>
            <a:r>
              <a:rPr lang="en-ZA" sz="2000" b="1" dirty="0" smtClean="0">
                <a:latin typeface="Arial" panose="020B0604020202020204" pitchFamily="34" charset="0"/>
                <a:cs typeface="Arial" panose="020B0604020202020204" pitchFamily="34" charset="0"/>
              </a:rPr>
              <a:t> </a:t>
            </a:r>
            <a:endParaRPr lang="en-ZA" sz="2000" b="1" dirty="0">
              <a:latin typeface="Arial" panose="020B0604020202020204" pitchFamily="34" charset="0"/>
              <a:cs typeface="Arial" panose="020B0604020202020204" pitchFamily="34" charset="0"/>
            </a:endParaRPr>
          </a:p>
          <a:p>
            <a:pPr marL="57150" indent="0" eaLnBrk="1" hangingPunct="1">
              <a:buNone/>
            </a:pPr>
            <a:endParaRPr lang="en-ZA" sz="2000" dirty="0" smtClean="0">
              <a:latin typeface="Arial" panose="020B0604020202020204" pitchFamily="34" charset="0"/>
              <a:cs typeface="Arial" panose="020B0604020202020204" pitchFamily="34" charset="0"/>
            </a:endParaRPr>
          </a:p>
          <a:p>
            <a:pPr marL="800100" lvl="1" indent="-342900" eaLnBrk="1" hangingPunct="1">
              <a:buFont typeface="+mj-lt"/>
              <a:buAutoNum type="arabicPeriod"/>
            </a:pPr>
            <a:endParaRPr lang="en-GB" sz="1200" dirty="0" smtClean="0">
              <a:latin typeface="Arial" panose="020B0604020202020204" pitchFamily="34" charset="0"/>
              <a:cs typeface="Arial" panose="020B0604020202020204" pitchFamily="34" charset="0"/>
            </a:endParaRPr>
          </a:p>
        </p:txBody>
      </p:sp>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7</a:t>
            </a:fld>
            <a:endParaRPr lang="en-US" altLang="en-US" sz="1400" b="1" dirty="0"/>
          </a:p>
        </p:txBody>
      </p:sp>
      <p:sp>
        <p:nvSpPr>
          <p:cNvPr id="8" name="TextBox 7"/>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a:t>
            </a:r>
            <a:r>
              <a:rPr lang="en-US" dirty="0" smtClean="0"/>
              <a:t>1: Administration</a:t>
            </a:r>
            <a:endParaRPr lang="en-ZA" dirty="0"/>
          </a:p>
        </p:txBody>
      </p:sp>
      <p:sp>
        <p:nvSpPr>
          <p:cNvPr id="13" name="Content Placeholder 2"/>
          <p:cNvSpPr txBox="1">
            <a:spLocks/>
          </p:cNvSpPr>
          <p:nvPr/>
        </p:nvSpPr>
        <p:spPr bwMode="auto">
          <a:xfrm>
            <a:off x="565150" y="2566630"/>
            <a:ext cx="7239000" cy="1333896"/>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Aft>
                <a:spcPts val="1200"/>
              </a:spcAft>
              <a:buNone/>
            </a:pPr>
            <a:r>
              <a:rPr lang="en-ZA" sz="1800" b="1" kern="0" dirty="0" smtClean="0">
                <a:cs typeface="Arial" pitchFamily="34" charset="0"/>
              </a:rPr>
              <a:t>Current status: </a:t>
            </a:r>
            <a:endParaRPr lang="en-ZA" sz="1800" b="1" dirty="0" smtClean="0"/>
          </a:p>
          <a:p>
            <a:pPr eaLnBrk="1" hangingPunct="1"/>
            <a:r>
              <a:rPr lang="en-ZA" sz="1800" dirty="0" smtClean="0"/>
              <a:t>The </a:t>
            </a:r>
            <a:r>
              <a:rPr lang="en-ZA" sz="1800" dirty="0"/>
              <a:t>Director-General approved the appointment of a service provider </a:t>
            </a:r>
            <a:r>
              <a:rPr lang="en-ZA" sz="1800" dirty="0" smtClean="0"/>
              <a:t>for the development of the system on </a:t>
            </a:r>
            <a:r>
              <a:rPr lang="en-ZA" sz="1800" dirty="0"/>
              <a:t>24 August </a:t>
            </a:r>
            <a:r>
              <a:rPr lang="en-ZA" sz="1800" dirty="0" smtClean="0"/>
              <a:t>2017</a:t>
            </a:r>
            <a:endParaRPr lang="en-ZA" sz="1800" kern="0" dirty="0">
              <a:cs typeface="Arial" pitchFamily="34" charset="0"/>
            </a:endParaRPr>
          </a:p>
        </p:txBody>
      </p:sp>
    </p:spTree>
    <p:extLst>
      <p:ext uri="{BB962C8B-B14F-4D97-AF65-F5344CB8AC3E}">
        <p14:creationId xmlns:p14="http://schemas.microsoft.com/office/powerpoint/2010/main" xmlns="" val="227649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pPr>
                <a:spcBef>
                  <a:spcPct val="0"/>
                </a:spcBef>
                <a:buFontTx/>
                <a:buNone/>
              </a:pPr>
              <a:t>8</a:t>
            </a:fld>
            <a:endParaRPr lang="en-US" altLang="en-US" sz="1400" b="1" dirty="0"/>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t>Programme 2: </a:t>
            </a:r>
            <a:r>
              <a:rPr lang="en-US" dirty="0" smtClean="0"/>
              <a:t>Planning, Policy and Strategy</a:t>
            </a:r>
            <a:endParaRPr lang="en-ZA" dirty="0"/>
          </a:p>
        </p:txBody>
      </p:sp>
      <p:sp>
        <p:nvSpPr>
          <p:cNvPr id="10" name="Content Placeholder 2"/>
          <p:cNvSpPr txBox="1">
            <a:spLocks/>
          </p:cNvSpPr>
          <p:nvPr/>
        </p:nvSpPr>
        <p:spPr bwMode="auto">
          <a:xfrm>
            <a:off x="357158" y="1181177"/>
            <a:ext cx="8358245"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0"/>
              </a:spcBef>
              <a:spcAft>
                <a:spcPts val="1200"/>
              </a:spcAft>
              <a:buNone/>
            </a:pPr>
            <a:r>
              <a:rPr lang="en-US" sz="2300" kern="0" dirty="0" smtClean="0">
                <a:latin typeface="Arial" panose="020B0604020202020204" pitchFamily="34" charset="0"/>
                <a:cs typeface="Arial" panose="020B0604020202020204" pitchFamily="34" charset="0"/>
              </a:rPr>
              <a:t>The</a:t>
            </a:r>
            <a:r>
              <a:rPr lang="en-US" sz="2300" b="1" kern="0" dirty="0" smtClean="0">
                <a:latin typeface="Arial" panose="020B0604020202020204" pitchFamily="34" charset="0"/>
                <a:cs typeface="Arial" panose="020B0604020202020204" pitchFamily="34" charset="0"/>
              </a:rPr>
              <a:t> purpose </a:t>
            </a:r>
            <a:r>
              <a:rPr lang="en-US" sz="2300" kern="0" dirty="0" smtClean="0">
                <a:latin typeface="Arial" panose="020B0604020202020204" pitchFamily="34" charset="0"/>
                <a:cs typeface="Arial" panose="020B0604020202020204" pitchFamily="34" charset="0"/>
              </a:rPr>
              <a:t>of the programme is to </a:t>
            </a:r>
            <a:r>
              <a:rPr lang="en-GB" sz="2300" dirty="0" smtClean="0">
                <a:latin typeface="Arial" panose="020B0604020202020204" pitchFamily="34" charset="0"/>
                <a:cs typeface="Arial" panose="020B0604020202020204" pitchFamily="34" charset="0"/>
              </a:rPr>
              <a:t>provide </a:t>
            </a:r>
            <a:r>
              <a:rPr lang="en-GB" sz="2300" dirty="0">
                <a:latin typeface="Arial" panose="020B0604020202020204" pitchFamily="34" charset="0"/>
                <a:cs typeface="Arial" panose="020B0604020202020204" pitchFamily="34" charset="0"/>
              </a:rPr>
              <a:t>strategic direction in the development, implementation and monitoring of Departmental policies and the human resource development strategy for South Africa</a:t>
            </a:r>
            <a:r>
              <a:rPr lang="en-GB" sz="2300" dirty="0" smtClean="0">
                <a:latin typeface="Arial" panose="020B0604020202020204" pitchFamily="34" charset="0"/>
                <a:cs typeface="Arial" panose="020B0604020202020204" pitchFamily="34" charset="0"/>
              </a:rPr>
              <a:t>.</a:t>
            </a:r>
          </a:p>
          <a:p>
            <a:pPr marL="0" indent="0" eaLnBrk="1" hangingPunct="1">
              <a:spcBef>
                <a:spcPts val="0"/>
              </a:spcBef>
              <a:spcAft>
                <a:spcPts val="1200"/>
              </a:spcAft>
              <a:buNone/>
            </a:pPr>
            <a:r>
              <a:rPr lang="en-US" sz="2300" b="1" dirty="0" smtClean="0">
                <a:latin typeface="Arial" panose="020B0604020202020204" pitchFamily="34" charset="0"/>
                <a:cs typeface="Arial" panose="020B0604020202020204" pitchFamily="34" charset="0"/>
              </a:rPr>
              <a:t>2017/18 Strategic Objectives:</a:t>
            </a:r>
            <a:endParaRPr lang="en-US" sz="2300" b="1" dirty="0">
              <a:latin typeface="Arial" panose="020B0604020202020204" pitchFamily="34" charset="0"/>
              <a:cs typeface="Arial" panose="020B0604020202020204" pitchFamily="34" charset="0"/>
            </a:endParaRPr>
          </a:p>
          <a:p>
            <a:pPr marL="271463" indent="-271463" eaLnBrk="1" hangingPunct="1"/>
            <a:r>
              <a:rPr lang="en-GB" sz="2250" dirty="0" smtClean="0">
                <a:latin typeface="Arial" panose="020B0604020202020204" pitchFamily="34" charset="0"/>
                <a:cs typeface="Arial" panose="020B0604020202020204" pitchFamily="34" charset="0"/>
              </a:rPr>
              <a:t>To develop appropriate steering mechanisms for PSET system</a:t>
            </a:r>
          </a:p>
          <a:p>
            <a:pPr marL="271463" indent="-271463" eaLnBrk="1" hangingPunct="1"/>
            <a:r>
              <a:rPr lang="en-GB" sz="2250" dirty="0" smtClean="0">
                <a:latin typeface="Arial" panose="020B0604020202020204" pitchFamily="34" charset="0"/>
                <a:cs typeface="Arial" panose="020B0604020202020204" pitchFamily="34" charset="0"/>
              </a:rPr>
              <a:t>To ensure effective oversight of </a:t>
            </a:r>
            <a:r>
              <a:rPr lang="en-GB" sz="2250" dirty="0">
                <a:latin typeface="Arial" panose="020B0604020202020204" pitchFamily="34" charset="0"/>
                <a:cs typeface="Arial" panose="020B0604020202020204" pitchFamily="34" charset="0"/>
              </a:rPr>
              <a:t>P</a:t>
            </a:r>
            <a:r>
              <a:rPr lang="en-GB" sz="2250" dirty="0" smtClean="0">
                <a:latin typeface="Arial" panose="020B0604020202020204" pitchFamily="34" charset="0"/>
                <a:cs typeface="Arial" panose="020B0604020202020204" pitchFamily="34" charset="0"/>
              </a:rPr>
              <a:t>SET system </a:t>
            </a:r>
          </a:p>
          <a:p>
            <a:pPr marL="271463" indent="-271463" eaLnBrk="1" hangingPunct="1"/>
            <a:r>
              <a:rPr lang="en-GB" sz="2250" dirty="0" smtClean="0">
                <a:latin typeface="Arial" panose="020B0604020202020204" pitchFamily="34" charset="0"/>
                <a:cs typeface="Arial" panose="020B0604020202020204" pitchFamily="34" charset="0"/>
              </a:rPr>
              <a:t>To develop and implement teaching and learning support plan </a:t>
            </a:r>
          </a:p>
          <a:p>
            <a:pPr marL="271463" indent="-271463" eaLnBrk="1" hangingPunct="1"/>
            <a:r>
              <a:rPr lang="en-GB" sz="2250" dirty="0" smtClean="0">
                <a:latin typeface="Arial" panose="020B0604020202020204" pitchFamily="34" charset="0"/>
                <a:cs typeface="Arial" panose="020B0604020202020204" pitchFamily="34" charset="0"/>
              </a:rPr>
              <a:t>To provide student support services </a:t>
            </a:r>
          </a:p>
          <a:p>
            <a:pPr marL="271463" indent="-271463" eaLnBrk="1" hangingPunct="1"/>
            <a:r>
              <a:rPr lang="en-GB" sz="2250" dirty="0" smtClean="0">
                <a:latin typeface="Arial" panose="020B0604020202020204" pitchFamily="34" charset="0"/>
                <a:cs typeface="Arial" panose="020B0604020202020204" pitchFamily="34" charset="0"/>
              </a:rPr>
              <a:t>To provide management information statistics </a:t>
            </a:r>
          </a:p>
          <a:p>
            <a:pPr marL="0" indent="0" eaLnBrk="1" hangingPunct="1">
              <a:buNone/>
            </a:pPr>
            <a:endParaRPr lang="en-GB" sz="2300" dirty="0" smtClean="0">
              <a:latin typeface="Arial" panose="020B0604020202020204" pitchFamily="34" charset="0"/>
              <a:cs typeface="Arial" panose="020B0604020202020204" pitchFamily="34" charset="0"/>
            </a:endParaRPr>
          </a:p>
          <a:p>
            <a:pPr eaLnBrk="1" hangingPunct="1"/>
            <a:endParaRPr lang="en-ZA" sz="23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40362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75"/>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531813" y="1281113"/>
            <a:ext cx="82883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436688" indent="-143668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ZA" altLang="en-US" sz="2400" dirty="0">
              <a:latin typeface="+mn-lt"/>
              <a:cs typeface="Times New Roman" panose="02020603050405020304" pitchFamily="18" charset="0"/>
            </a:endParaRPr>
          </a:p>
        </p:txBody>
      </p:sp>
      <p:sp>
        <p:nvSpPr>
          <p:cNvPr id="8198" name="Slide Number Placeholder 1"/>
          <p:cNvSpPr>
            <a:spLocks noGrp="1"/>
          </p:cNvSpPr>
          <p:nvPr>
            <p:ph type="sldNum" sz="quarter" idx="12"/>
          </p:nvPr>
        </p:nvSpPr>
        <p:spPr>
          <a:xfrm>
            <a:off x="6975475" y="6553200"/>
            <a:ext cx="2133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A8A2C65-FC9D-4EEE-9E4C-90AFD8C8F7CC}" type="slidenum">
              <a:rPr lang="en-US" altLang="en-US" sz="1400" b="1">
                <a:latin typeface="+mn-lt"/>
              </a:rPr>
              <a:pPr>
                <a:spcBef>
                  <a:spcPct val="0"/>
                </a:spcBef>
                <a:buFontTx/>
                <a:buNone/>
              </a:pPr>
              <a:t>9</a:t>
            </a:fld>
            <a:endParaRPr lang="en-US" altLang="en-US" sz="1400" b="1" dirty="0">
              <a:latin typeface="+mn-lt"/>
            </a:endParaRPr>
          </a:p>
        </p:txBody>
      </p:sp>
      <p:sp>
        <p:nvSpPr>
          <p:cNvPr id="7" name="TextBox 6"/>
          <p:cNvSpPr txBox="1"/>
          <p:nvPr/>
        </p:nvSpPr>
        <p:spPr>
          <a:xfrm>
            <a:off x="357158" y="419832"/>
            <a:ext cx="8358245" cy="523220"/>
          </a:xfrm>
          <a:prstGeom prst="rect">
            <a:avLst/>
          </a:prstGeom>
          <a:solidFill>
            <a:srgbClr val="005024"/>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US" dirty="0">
                <a:latin typeface="+mn-lt"/>
              </a:rPr>
              <a:t>Programme 2: </a:t>
            </a:r>
            <a:r>
              <a:rPr lang="en-US" dirty="0" smtClean="0">
                <a:latin typeface="+mn-lt"/>
              </a:rPr>
              <a:t>Planning, Policy and Strategy</a:t>
            </a:r>
            <a:endParaRPr lang="en-ZA" dirty="0">
              <a:latin typeface="+mn-lt"/>
            </a:endParaRPr>
          </a:p>
        </p:txBody>
      </p:sp>
      <p:sp>
        <p:nvSpPr>
          <p:cNvPr id="10" name="Content Placeholder 2"/>
          <p:cNvSpPr txBox="1">
            <a:spLocks/>
          </p:cNvSpPr>
          <p:nvPr/>
        </p:nvSpPr>
        <p:spPr bwMode="auto">
          <a:xfrm>
            <a:off x="531813" y="1181177"/>
            <a:ext cx="8326290" cy="5438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ZA" sz="2400" kern="0" dirty="0" smtClean="0"/>
              <a:t>Number of targets for the 2017/18 financial year: </a:t>
            </a:r>
            <a:r>
              <a:rPr lang="en-ZA" sz="2400" b="1" kern="0" dirty="0" smtClean="0"/>
              <a:t>12</a:t>
            </a:r>
          </a:p>
          <a:p>
            <a:pPr marL="0" indent="0" eaLnBrk="1" hangingPunct="1">
              <a:buNone/>
            </a:pPr>
            <a:r>
              <a:rPr lang="en-ZA" sz="2400" kern="0" dirty="0" smtClean="0"/>
              <a:t>Number of targets for the quarter: </a:t>
            </a:r>
            <a:r>
              <a:rPr lang="en-ZA" sz="2400" b="1" kern="0" dirty="0" smtClean="0"/>
              <a:t>11</a:t>
            </a:r>
          </a:p>
          <a:p>
            <a:pPr marL="0" indent="0" eaLnBrk="1" hangingPunct="1">
              <a:buNone/>
            </a:pPr>
            <a:r>
              <a:rPr lang="en-ZA" sz="2400" kern="0" dirty="0" smtClean="0"/>
              <a:t>Number of targets achieved:</a:t>
            </a:r>
            <a:r>
              <a:rPr lang="en-ZA" sz="2400" b="1" kern="0" dirty="0" smtClean="0"/>
              <a:t> 11 </a:t>
            </a:r>
            <a:r>
              <a:rPr lang="en-ZA" sz="2400" kern="0" dirty="0" smtClean="0"/>
              <a:t>(100%)</a:t>
            </a:r>
          </a:p>
          <a:p>
            <a:pPr marL="0" indent="0" eaLnBrk="1" hangingPunct="1">
              <a:buNone/>
            </a:pPr>
            <a:r>
              <a:rPr lang="en-GB" sz="2400" b="1" dirty="0" smtClean="0"/>
              <a:t>Targets achieved: </a:t>
            </a:r>
          </a:p>
          <a:p>
            <a:pPr marL="457200" indent="-457200" eaLnBrk="1" hangingPunct="1">
              <a:buFont typeface="+mj-lt"/>
              <a:buAutoNum type="arabicPeriod"/>
            </a:pPr>
            <a:r>
              <a:rPr lang="en-GB" sz="2400" dirty="0" smtClean="0"/>
              <a:t>The </a:t>
            </a:r>
            <a:r>
              <a:rPr lang="en-GB" sz="2400" dirty="0"/>
              <a:t>development of a list of occupations in high demand which is due by 31 March 2018 </a:t>
            </a:r>
            <a:endParaRPr lang="en-GB" sz="2400" dirty="0" smtClean="0"/>
          </a:p>
          <a:p>
            <a:pPr marL="0" indent="0" eaLnBrk="1" hangingPunct="1">
              <a:buNone/>
            </a:pPr>
            <a:endParaRPr lang="en-GB" sz="2400" dirty="0"/>
          </a:p>
          <a:p>
            <a:pPr lvl="1" eaLnBrk="1" hangingPunct="1">
              <a:buFontTx/>
              <a:buChar char="-"/>
            </a:pPr>
            <a:endParaRPr lang="en-ZA" sz="2000" dirty="0" smtClean="0"/>
          </a:p>
          <a:p>
            <a:pPr lvl="1" eaLnBrk="1" hangingPunct="1">
              <a:buFontTx/>
              <a:buChar char="-"/>
            </a:pPr>
            <a:endParaRPr lang="en-ZA" sz="2000" dirty="0"/>
          </a:p>
          <a:p>
            <a:pPr marL="0" indent="0" eaLnBrk="1" hangingPunct="1">
              <a:buNone/>
            </a:pPr>
            <a:endParaRPr lang="en-US" sz="2400" b="1" dirty="0" smtClean="0"/>
          </a:p>
          <a:p>
            <a:pPr marL="0" indent="0" eaLnBrk="1" hangingPunct="1">
              <a:buNone/>
            </a:pPr>
            <a:endParaRPr lang="en-GB" sz="2400" dirty="0" smtClean="0"/>
          </a:p>
          <a:p>
            <a:pPr eaLnBrk="1" hangingPunct="1"/>
            <a:endParaRPr lang="en-ZA" sz="2400" kern="0" dirty="0" smtClean="0">
              <a:cs typeface="Arial" pitchFamily="34" charset="0"/>
            </a:endParaRPr>
          </a:p>
        </p:txBody>
      </p:sp>
      <p:sp>
        <p:nvSpPr>
          <p:cNvPr id="8" name="Content Placeholder 2"/>
          <p:cNvSpPr txBox="1">
            <a:spLocks/>
          </p:cNvSpPr>
          <p:nvPr/>
        </p:nvSpPr>
        <p:spPr bwMode="auto">
          <a:xfrm>
            <a:off x="555624" y="3856347"/>
            <a:ext cx="7978775" cy="2458728"/>
          </a:xfrm>
          <a:prstGeom prst="rect">
            <a:avLst/>
          </a:prstGeom>
          <a:noFill/>
          <a:ln w="9525">
            <a:solidFill>
              <a:srgbClr val="00B050"/>
            </a:solidFill>
            <a:prstDash val="lgDash"/>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57188" lvl="1" indent="-357188" eaLnBrk="1" hangingPunct="1">
              <a:buFontTx/>
              <a:buChar char="-"/>
            </a:pPr>
            <a:r>
              <a:rPr lang="en-GB" sz="1700" dirty="0" smtClean="0"/>
              <a:t>The target for the quarter was to finalise the Concept Note </a:t>
            </a:r>
            <a:r>
              <a:rPr lang="en-ZA" sz="1700" b="1" dirty="0" smtClean="0"/>
              <a:t>(</a:t>
            </a:r>
            <a:r>
              <a:rPr lang="en-ZA" sz="1700" b="1" dirty="0"/>
              <a:t>Business Plan) </a:t>
            </a:r>
            <a:r>
              <a:rPr lang="en-GB" sz="1700" dirty="0" smtClean="0"/>
              <a:t> for </a:t>
            </a:r>
            <a:r>
              <a:rPr lang="en-GB" sz="1700" dirty="0"/>
              <a:t>occupations in high demand </a:t>
            </a:r>
            <a:r>
              <a:rPr lang="en-GB" sz="1700" dirty="0" smtClean="0"/>
              <a:t>after </a:t>
            </a:r>
            <a:r>
              <a:rPr lang="en-GB" sz="1700" dirty="0"/>
              <a:t>peer </a:t>
            </a:r>
            <a:r>
              <a:rPr lang="en-GB" sz="1700" dirty="0" smtClean="0"/>
              <a:t>review </a:t>
            </a:r>
            <a:r>
              <a:rPr lang="en-GB" sz="1700" b="1" dirty="0" smtClean="0"/>
              <a:t>as planned</a:t>
            </a:r>
          </a:p>
          <a:p>
            <a:pPr marL="357188" lvl="1" indent="-357188" eaLnBrk="1" hangingPunct="1">
              <a:buFontTx/>
              <a:buChar char="-"/>
            </a:pPr>
            <a:r>
              <a:rPr lang="en-GB" sz="1700" dirty="0" smtClean="0"/>
              <a:t>The Concept Note was peer reviewed and finalised as planned </a:t>
            </a:r>
          </a:p>
          <a:p>
            <a:pPr marL="357188" lvl="1" indent="-357188" eaLnBrk="1" hangingPunct="1">
              <a:buFontTx/>
              <a:buChar char="-"/>
            </a:pPr>
            <a:r>
              <a:rPr lang="en-ZA" sz="1700" dirty="0" smtClean="0"/>
              <a:t>The concept </a:t>
            </a:r>
            <a:r>
              <a:rPr lang="en-ZA" sz="1700" dirty="0"/>
              <a:t>note </a:t>
            </a:r>
            <a:r>
              <a:rPr lang="en-ZA" sz="1700" dirty="0" smtClean="0"/>
              <a:t>outlines </a:t>
            </a:r>
            <a:r>
              <a:rPr lang="en-ZA" sz="1700" dirty="0"/>
              <a:t>the activities and responsibilities of stakeholders in compiling the list of occupations in high </a:t>
            </a:r>
            <a:r>
              <a:rPr lang="en-ZA" sz="1700" dirty="0" smtClean="0"/>
              <a:t>demand</a:t>
            </a:r>
            <a:endParaRPr lang="en-ZA" sz="1700" dirty="0"/>
          </a:p>
          <a:p>
            <a:pPr marL="357188" lvl="1" indent="-357188" eaLnBrk="1" hangingPunct="1">
              <a:buFontTx/>
              <a:buChar char="-"/>
            </a:pPr>
            <a:r>
              <a:rPr lang="en-ZA" sz="1700" dirty="0" smtClean="0"/>
              <a:t>Once </a:t>
            </a:r>
            <a:r>
              <a:rPr lang="en-ZA" sz="1700" dirty="0"/>
              <a:t>finalised, the list will inform skills planning in the country to support the DHET’s planning processes with respect to, Enrolment planning, Resource allocations, Career advice and qualifications development </a:t>
            </a:r>
            <a:endParaRPr lang="en-ZA" sz="1700" kern="0" dirty="0">
              <a:cs typeface="Arial" pitchFamily="34" charset="0"/>
            </a:endParaRPr>
          </a:p>
        </p:txBody>
      </p:sp>
    </p:spTree>
    <p:extLst>
      <p:ext uri="{BB962C8B-B14F-4D97-AF65-F5344CB8AC3E}">
        <p14:creationId xmlns:p14="http://schemas.microsoft.com/office/powerpoint/2010/main" xmlns="" val="2946806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9538</TotalTime>
  <Words>4515</Words>
  <Application>Microsoft Office PowerPoint</Application>
  <PresentationFormat>On-screen Show (4:3)</PresentationFormat>
  <Paragraphs>704</Paragraphs>
  <Slides>49</Slides>
  <Notes>43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PUMZA</cp:lastModifiedBy>
  <cp:revision>652</cp:revision>
  <cp:lastPrinted>2017-11-03T09:13:33Z</cp:lastPrinted>
  <dcterms:created xsi:type="dcterms:W3CDTF">2010-10-01T19:49:50Z</dcterms:created>
  <dcterms:modified xsi:type="dcterms:W3CDTF">2017-11-09T08:21:08Z</dcterms:modified>
</cp:coreProperties>
</file>